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diagrams/data1.xml" ContentType="application/vnd.openxmlformats-officedocument.drawingml.diagramData+xml"/>
  <Override PartName="/ppt/presentation.xml" ContentType="application/vnd.openxmlformats-officedocument.presentationml.presentation.main+xml"/>
  <Override PartName="/ppt/slides/slide1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17.xml" ContentType="application/vnd.openxmlformats-officedocument.presentationml.slide+xml"/>
  <Override PartName="/ppt/slides/slide32.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1.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92" r:id="rId3"/>
    <p:sldId id="258" r:id="rId4"/>
    <p:sldId id="259" r:id="rId5"/>
    <p:sldId id="260" r:id="rId6"/>
    <p:sldId id="298" r:id="rId7"/>
    <p:sldId id="262" r:id="rId8"/>
    <p:sldId id="263" r:id="rId9"/>
    <p:sldId id="264" r:id="rId10"/>
    <p:sldId id="265" r:id="rId11"/>
    <p:sldId id="294" r:id="rId12"/>
    <p:sldId id="266" r:id="rId13"/>
    <p:sldId id="267" r:id="rId14"/>
    <p:sldId id="268" r:id="rId15"/>
    <p:sldId id="269" r:id="rId16"/>
    <p:sldId id="295" r:id="rId17"/>
    <p:sldId id="271" r:id="rId18"/>
    <p:sldId id="297" r:id="rId19"/>
    <p:sldId id="340" r:id="rId20"/>
    <p:sldId id="342"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5" r:id="rId34"/>
    <p:sldId id="286" r:id="rId35"/>
    <p:sldId id="287" r:id="rId36"/>
    <p:sldId id="288" r:id="rId37"/>
    <p:sldId id="341" r:id="rId38"/>
    <p:sldId id="289" r:id="rId39"/>
    <p:sldId id="299" r:id="rId40"/>
    <p:sldId id="291"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47" autoAdjust="0"/>
  </p:normalViewPr>
  <p:slideViewPr>
    <p:cSldViewPr>
      <p:cViewPr varScale="1">
        <p:scale>
          <a:sx n="66" d="100"/>
          <a:sy n="66" d="100"/>
        </p:scale>
        <p:origin x="150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7C464F-E4EC-4FA9-8F5E-97A4A14F3BE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09063B5-57C4-4A1E-97E5-C62C37A74BCB}">
      <dgm:prSet phldrT="[Text]"/>
      <dgm:spPr>
        <a:solidFill>
          <a:schemeClr val="tx2">
            <a:lumMod val="60000"/>
            <a:lumOff val="40000"/>
          </a:schemeClr>
        </a:solidFill>
        <a:ln>
          <a:solidFill>
            <a:schemeClr val="bg1"/>
          </a:solidFill>
        </a:ln>
      </dgm:spPr>
      <dgm:t>
        <a:bodyPr/>
        <a:lstStyle/>
        <a:p>
          <a:r>
            <a:rPr lang="en-US" dirty="0"/>
            <a:t>Digestive system</a:t>
          </a:r>
        </a:p>
      </dgm:t>
    </dgm:pt>
    <dgm:pt modelId="{9FB465CD-7841-4418-A344-02DBFD49BF4A}" type="parTrans" cxnId="{15FDC053-1D25-46C3-B2F2-E2A6BF6388A9}">
      <dgm:prSet/>
      <dgm:spPr/>
      <dgm:t>
        <a:bodyPr/>
        <a:lstStyle/>
        <a:p>
          <a:endParaRPr lang="en-US"/>
        </a:p>
      </dgm:t>
    </dgm:pt>
    <dgm:pt modelId="{462BE329-7416-421C-A49E-66FFB4706DF2}" type="sibTrans" cxnId="{15FDC053-1D25-46C3-B2F2-E2A6BF6388A9}">
      <dgm:prSet/>
      <dgm:spPr/>
      <dgm:t>
        <a:bodyPr/>
        <a:lstStyle/>
        <a:p>
          <a:endParaRPr lang="en-US"/>
        </a:p>
      </dgm:t>
    </dgm:pt>
    <dgm:pt modelId="{7411DF07-A466-4C4E-9867-0AE63B5E1C41}">
      <dgm:prSet phldrT="[Text]"/>
      <dgm:spPr/>
      <dgm:t>
        <a:bodyPr/>
        <a:lstStyle/>
        <a:p>
          <a:r>
            <a:rPr lang="en-US" dirty="0"/>
            <a:t>1. Oral cavity</a:t>
          </a:r>
        </a:p>
      </dgm:t>
    </dgm:pt>
    <dgm:pt modelId="{1B413F5F-BEA5-4414-8F77-20EB0E247D8A}" type="parTrans" cxnId="{B14AACC0-307A-4D07-88FD-773C0FA5DC43}">
      <dgm:prSet/>
      <dgm:spPr/>
      <dgm:t>
        <a:bodyPr/>
        <a:lstStyle/>
        <a:p>
          <a:endParaRPr lang="en-US"/>
        </a:p>
      </dgm:t>
    </dgm:pt>
    <dgm:pt modelId="{BDD9E8B0-EDDF-4F27-B2E5-9F4D9C1D498C}" type="sibTrans" cxnId="{B14AACC0-307A-4D07-88FD-773C0FA5DC43}">
      <dgm:prSet/>
      <dgm:spPr/>
      <dgm:t>
        <a:bodyPr/>
        <a:lstStyle/>
        <a:p>
          <a:endParaRPr lang="en-US"/>
        </a:p>
      </dgm:t>
    </dgm:pt>
    <dgm:pt modelId="{D2F5FEAE-1C17-4B9D-AFF2-C7F47AB46449}">
      <dgm:prSet phldrT="[Text]"/>
      <dgm:spPr/>
      <dgm:t>
        <a:bodyPr/>
        <a:lstStyle/>
        <a:p>
          <a:r>
            <a:rPr lang="en-US" dirty="0"/>
            <a:t>2. Digestive tract</a:t>
          </a:r>
        </a:p>
      </dgm:t>
    </dgm:pt>
    <dgm:pt modelId="{6C3DB9AA-17F1-4C53-8B0C-619D538CFFA5}" type="parTrans" cxnId="{332809B6-FB43-464A-9959-E39BE1498DD0}">
      <dgm:prSet/>
      <dgm:spPr/>
      <dgm:t>
        <a:bodyPr/>
        <a:lstStyle/>
        <a:p>
          <a:endParaRPr lang="en-US"/>
        </a:p>
      </dgm:t>
    </dgm:pt>
    <dgm:pt modelId="{3E5CEAE0-CB2A-4BBA-8618-0EE3D16307CB}" type="sibTrans" cxnId="{332809B6-FB43-464A-9959-E39BE1498DD0}">
      <dgm:prSet/>
      <dgm:spPr/>
      <dgm:t>
        <a:bodyPr/>
        <a:lstStyle/>
        <a:p>
          <a:endParaRPr lang="en-US"/>
        </a:p>
      </dgm:t>
    </dgm:pt>
    <dgm:pt modelId="{BF1452A8-0ECA-4DE5-B968-F4C7692DB96A}">
      <dgm:prSet phldrT="[Text]"/>
      <dgm:spPr/>
      <dgm:t>
        <a:bodyPr/>
        <a:lstStyle/>
        <a:p>
          <a:r>
            <a:rPr lang="en-US" dirty="0"/>
            <a:t>3- glands</a:t>
          </a:r>
        </a:p>
      </dgm:t>
    </dgm:pt>
    <dgm:pt modelId="{A15AC4B5-2B48-416A-A302-E70681EA2BAB}" type="parTrans" cxnId="{569A9EE3-971B-4E93-B2D6-11DFE01AD0F7}">
      <dgm:prSet/>
      <dgm:spPr/>
      <dgm:t>
        <a:bodyPr/>
        <a:lstStyle/>
        <a:p>
          <a:endParaRPr lang="en-US"/>
        </a:p>
      </dgm:t>
    </dgm:pt>
    <dgm:pt modelId="{DED4E605-05CD-41EC-A33A-4B524BEC27DC}" type="sibTrans" cxnId="{569A9EE3-971B-4E93-B2D6-11DFE01AD0F7}">
      <dgm:prSet/>
      <dgm:spPr/>
      <dgm:t>
        <a:bodyPr/>
        <a:lstStyle/>
        <a:p>
          <a:endParaRPr lang="en-US"/>
        </a:p>
      </dgm:t>
    </dgm:pt>
    <dgm:pt modelId="{0A672E8B-C762-4832-AC79-FE2E2566CA29}" type="pres">
      <dgm:prSet presAssocID="{237C464F-E4EC-4FA9-8F5E-97A4A14F3BE3}" presName="hierChild1" presStyleCnt="0">
        <dgm:presLayoutVars>
          <dgm:orgChart val="1"/>
          <dgm:chPref val="1"/>
          <dgm:dir/>
          <dgm:animOne val="branch"/>
          <dgm:animLvl val="lvl"/>
          <dgm:resizeHandles/>
        </dgm:presLayoutVars>
      </dgm:prSet>
      <dgm:spPr/>
      <dgm:t>
        <a:bodyPr/>
        <a:lstStyle/>
        <a:p>
          <a:endParaRPr lang="en-US"/>
        </a:p>
      </dgm:t>
    </dgm:pt>
    <dgm:pt modelId="{C4534646-9334-4962-8C92-BCF4D59D49D0}" type="pres">
      <dgm:prSet presAssocID="{809063B5-57C4-4A1E-97E5-C62C37A74BCB}" presName="hierRoot1" presStyleCnt="0">
        <dgm:presLayoutVars>
          <dgm:hierBranch val="init"/>
        </dgm:presLayoutVars>
      </dgm:prSet>
      <dgm:spPr/>
    </dgm:pt>
    <dgm:pt modelId="{45767016-DCBA-43B9-8A10-1A2925A908FB}" type="pres">
      <dgm:prSet presAssocID="{809063B5-57C4-4A1E-97E5-C62C37A74BCB}" presName="rootComposite1" presStyleCnt="0"/>
      <dgm:spPr/>
    </dgm:pt>
    <dgm:pt modelId="{C795D89E-1B7C-4074-820C-C0D054C780B9}" type="pres">
      <dgm:prSet presAssocID="{809063B5-57C4-4A1E-97E5-C62C37A74BCB}" presName="rootText1" presStyleLbl="node0" presStyleIdx="0" presStyleCnt="1" custScaleY="147423" custLinFactNeighborY="-75067">
        <dgm:presLayoutVars>
          <dgm:chPref val="3"/>
        </dgm:presLayoutVars>
      </dgm:prSet>
      <dgm:spPr/>
      <dgm:t>
        <a:bodyPr/>
        <a:lstStyle/>
        <a:p>
          <a:endParaRPr lang="en-US"/>
        </a:p>
      </dgm:t>
    </dgm:pt>
    <dgm:pt modelId="{87ABFC88-1A4D-489B-9D44-E364CCE1C874}" type="pres">
      <dgm:prSet presAssocID="{809063B5-57C4-4A1E-97E5-C62C37A74BCB}" presName="rootConnector1" presStyleLbl="node1" presStyleIdx="0" presStyleCnt="0"/>
      <dgm:spPr/>
      <dgm:t>
        <a:bodyPr/>
        <a:lstStyle/>
        <a:p>
          <a:endParaRPr lang="en-US"/>
        </a:p>
      </dgm:t>
    </dgm:pt>
    <dgm:pt modelId="{C7238774-FDB0-4599-BA33-401E4F1AB43C}" type="pres">
      <dgm:prSet presAssocID="{809063B5-57C4-4A1E-97E5-C62C37A74BCB}" presName="hierChild2" presStyleCnt="0"/>
      <dgm:spPr/>
    </dgm:pt>
    <dgm:pt modelId="{9FFF694D-AB70-43A1-9DDA-9A0E02CB8C03}" type="pres">
      <dgm:prSet presAssocID="{1B413F5F-BEA5-4414-8F77-20EB0E247D8A}" presName="Name37" presStyleLbl="parChTrans1D2" presStyleIdx="0" presStyleCnt="3"/>
      <dgm:spPr/>
      <dgm:t>
        <a:bodyPr/>
        <a:lstStyle/>
        <a:p>
          <a:endParaRPr lang="en-US"/>
        </a:p>
      </dgm:t>
    </dgm:pt>
    <dgm:pt modelId="{5E858313-A094-47AB-A987-7188F7206219}" type="pres">
      <dgm:prSet presAssocID="{7411DF07-A466-4C4E-9867-0AE63B5E1C41}" presName="hierRoot2" presStyleCnt="0">
        <dgm:presLayoutVars>
          <dgm:hierBranch val="init"/>
        </dgm:presLayoutVars>
      </dgm:prSet>
      <dgm:spPr/>
    </dgm:pt>
    <dgm:pt modelId="{755FC3DB-B911-450E-95F8-33486908AD0A}" type="pres">
      <dgm:prSet presAssocID="{7411DF07-A466-4C4E-9867-0AE63B5E1C41}" presName="rootComposite" presStyleCnt="0"/>
      <dgm:spPr/>
    </dgm:pt>
    <dgm:pt modelId="{D5C0C3EF-BA34-4A54-B900-092735817DAB}" type="pres">
      <dgm:prSet presAssocID="{7411DF07-A466-4C4E-9867-0AE63B5E1C41}" presName="rootText" presStyleLbl="node2" presStyleIdx="0" presStyleCnt="3">
        <dgm:presLayoutVars>
          <dgm:chPref val="3"/>
        </dgm:presLayoutVars>
      </dgm:prSet>
      <dgm:spPr/>
      <dgm:t>
        <a:bodyPr/>
        <a:lstStyle/>
        <a:p>
          <a:endParaRPr lang="en-US"/>
        </a:p>
      </dgm:t>
    </dgm:pt>
    <dgm:pt modelId="{7B423830-0721-442A-BF87-A6044F52B24E}" type="pres">
      <dgm:prSet presAssocID="{7411DF07-A466-4C4E-9867-0AE63B5E1C41}" presName="rootConnector" presStyleLbl="node2" presStyleIdx="0" presStyleCnt="3"/>
      <dgm:spPr/>
      <dgm:t>
        <a:bodyPr/>
        <a:lstStyle/>
        <a:p>
          <a:endParaRPr lang="en-US"/>
        </a:p>
      </dgm:t>
    </dgm:pt>
    <dgm:pt modelId="{7A6CB0B0-2A57-4E80-AE2D-D193AEE99AA9}" type="pres">
      <dgm:prSet presAssocID="{7411DF07-A466-4C4E-9867-0AE63B5E1C41}" presName="hierChild4" presStyleCnt="0"/>
      <dgm:spPr/>
    </dgm:pt>
    <dgm:pt modelId="{47AC895F-66A1-43AB-9B70-9437F5557354}" type="pres">
      <dgm:prSet presAssocID="{7411DF07-A466-4C4E-9867-0AE63B5E1C41}" presName="hierChild5" presStyleCnt="0"/>
      <dgm:spPr/>
    </dgm:pt>
    <dgm:pt modelId="{B99209E8-992C-4FB0-A133-E230B7449BDB}" type="pres">
      <dgm:prSet presAssocID="{6C3DB9AA-17F1-4C53-8B0C-619D538CFFA5}" presName="Name37" presStyleLbl="parChTrans1D2" presStyleIdx="1" presStyleCnt="3"/>
      <dgm:spPr/>
      <dgm:t>
        <a:bodyPr/>
        <a:lstStyle/>
        <a:p>
          <a:endParaRPr lang="en-US"/>
        </a:p>
      </dgm:t>
    </dgm:pt>
    <dgm:pt modelId="{1009747A-DBC2-495C-BBB5-C347585D3425}" type="pres">
      <dgm:prSet presAssocID="{D2F5FEAE-1C17-4B9D-AFF2-C7F47AB46449}" presName="hierRoot2" presStyleCnt="0">
        <dgm:presLayoutVars>
          <dgm:hierBranch val="init"/>
        </dgm:presLayoutVars>
      </dgm:prSet>
      <dgm:spPr/>
    </dgm:pt>
    <dgm:pt modelId="{FE25441C-F686-47FF-B3FD-1F43678CF0E9}" type="pres">
      <dgm:prSet presAssocID="{D2F5FEAE-1C17-4B9D-AFF2-C7F47AB46449}" presName="rootComposite" presStyleCnt="0"/>
      <dgm:spPr/>
    </dgm:pt>
    <dgm:pt modelId="{E3D5F343-93DE-436C-931D-BFC9B84F1A92}" type="pres">
      <dgm:prSet presAssocID="{D2F5FEAE-1C17-4B9D-AFF2-C7F47AB46449}" presName="rootText" presStyleLbl="node2" presStyleIdx="1" presStyleCnt="3" custLinFactNeighborY="59201">
        <dgm:presLayoutVars>
          <dgm:chPref val="3"/>
        </dgm:presLayoutVars>
      </dgm:prSet>
      <dgm:spPr/>
      <dgm:t>
        <a:bodyPr/>
        <a:lstStyle/>
        <a:p>
          <a:endParaRPr lang="en-US"/>
        </a:p>
      </dgm:t>
    </dgm:pt>
    <dgm:pt modelId="{0198ACB5-C2CC-43D7-B676-D369191545F0}" type="pres">
      <dgm:prSet presAssocID="{D2F5FEAE-1C17-4B9D-AFF2-C7F47AB46449}" presName="rootConnector" presStyleLbl="node2" presStyleIdx="1" presStyleCnt="3"/>
      <dgm:spPr/>
      <dgm:t>
        <a:bodyPr/>
        <a:lstStyle/>
        <a:p>
          <a:endParaRPr lang="en-US"/>
        </a:p>
      </dgm:t>
    </dgm:pt>
    <dgm:pt modelId="{8E34AEE0-9590-4937-8DF7-CBC4DF0B3454}" type="pres">
      <dgm:prSet presAssocID="{D2F5FEAE-1C17-4B9D-AFF2-C7F47AB46449}" presName="hierChild4" presStyleCnt="0"/>
      <dgm:spPr/>
    </dgm:pt>
    <dgm:pt modelId="{7069DC25-C92E-4D95-AF83-51F15673DC1B}" type="pres">
      <dgm:prSet presAssocID="{D2F5FEAE-1C17-4B9D-AFF2-C7F47AB46449}" presName="hierChild5" presStyleCnt="0"/>
      <dgm:spPr/>
    </dgm:pt>
    <dgm:pt modelId="{63F1BAC9-31B4-42DE-9C9A-6BB4110C7F14}" type="pres">
      <dgm:prSet presAssocID="{A15AC4B5-2B48-416A-A302-E70681EA2BAB}" presName="Name37" presStyleLbl="parChTrans1D2" presStyleIdx="2" presStyleCnt="3"/>
      <dgm:spPr/>
      <dgm:t>
        <a:bodyPr/>
        <a:lstStyle/>
        <a:p>
          <a:endParaRPr lang="en-US"/>
        </a:p>
      </dgm:t>
    </dgm:pt>
    <dgm:pt modelId="{86F6005C-611A-40E8-BC70-71B9C238A1E2}" type="pres">
      <dgm:prSet presAssocID="{BF1452A8-0ECA-4DE5-B968-F4C7692DB96A}" presName="hierRoot2" presStyleCnt="0">
        <dgm:presLayoutVars>
          <dgm:hierBranch val="init"/>
        </dgm:presLayoutVars>
      </dgm:prSet>
      <dgm:spPr/>
    </dgm:pt>
    <dgm:pt modelId="{F3BEAEDD-9C78-4DD1-918E-8A7A10427D6D}" type="pres">
      <dgm:prSet presAssocID="{BF1452A8-0ECA-4DE5-B968-F4C7692DB96A}" presName="rootComposite" presStyleCnt="0"/>
      <dgm:spPr/>
    </dgm:pt>
    <dgm:pt modelId="{019AA280-8A44-47E9-86CD-4D7AF3032DD0}" type="pres">
      <dgm:prSet presAssocID="{BF1452A8-0ECA-4DE5-B968-F4C7692DB96A}" presName="rootText" presStyleLbl="node2" presStyleIdx="2" presStyleCnt="3" custLinFactNeighborX="-1933">
        <dgm:presLayoutVars>
          <dgm:chPref val="3"/>
        </dgm:presLayoutVars>
      </dgm:prSet>
      <dgm:spPr/>
      <dgm:t>
        <a:bodyPr/>
        <a:lstStyle/>
        <a:p>
          <a:endParaRPr lang="en-US"/>
        </a:p>
      </dgm:t>
    </dgm:pt>
    <dgm:pt modelId="{0EEC734F-343E-41A8-8103-66DB7AF3D1A0}" type="pres">
      <dgm:prSet presAssocID="{BF1452A8-0ECA-4DE5-B968-F4C7692DB96A}" presName="rootConnector" presStyleLbl="node2" presStyleIdx="2" presStyleCnt="3"/>
      <dgm:spPr/>
      <dgm:t>
        <a:bodyPr/>
        <a:lstStyle/>
        <a:p>
          <a:endParaRPr lang="en-US"/>
        </a:p>
      </dgm:t>
    </dgm:pt>
    <dgm:pt modelId="{D5707F40-2CC6-49BF-B8DF-633920ACD954}" type="pres">
      <dgm:prSet presAssocID="{BF1452A8-0ECA-4DE5-B968-F4C7692DB96A}" presName="hierChild4" presStyleCnt="0"/>
      <dgm:spPr/>
    </dgm:pt>
    <dgm:pt modelId="{1F61C90E-C78A-4AC6-9FCD-AE012CC679DA}" type="pres">
      <dgm:prSet presAssocID="{BF1452A8-0ECA-4DE5-B968-F4C7692DB96A}" presName="hierChild5" presStyleCnt="0"/>
      <dgm:spPr/>
    </dgm:pt>
    <dgm:pt modelId="{F71C53F8-AB9C-4BBE-ADFD-A1053F0ED5FD}" type="pres">
      <dgm:prSet presAssocID="{809063B5-57C4-4A1E-97E5-C62C37A74BCB}" presName="hierChild3" presStyleCnt="0"/>
      <dgm:spPr/>
    </dgm:pt>
  </dgm:ptLst>
  <dgm:cxnLst>
    <dgm:cxn modelId="{8DB1ECAD-351E-48F4-9800-39D73E8898EF}" type="presOf" srcId="{A15AC4B5-2B48-416A-A302-E70681EA2BAB}" destId="{63F1BAC9-31B4-42DE-9C9A-6BB4110C7F14}" srcOrd="0" destOrd="0" presId="urn:microsoft.com/office/officeart/2005/8/layout/orgChart1"/>
    <dgm:cxn modelId="{32BB89EE-92DB-4B8C-A849-3B49A1C93288}" type="presOf" srcId="{1B413F5F-BEA5-4414-8F77-20EB0E247D8A}" destId="{9FFF694D-AB70-43A1-9DDA-9A0E02CB8C03}" srcOrd="0" destOrd="0" presId="urn:microsoft.com/office/officeart/2005/8/layout/orgChart1"/>
    <dgm:cxn modelId="{3B13798C-EBE2-4611-8D30-3766DE000AAC}" type="presOf" srcId="{BF1452A8-0ECA-4DE5-B968-F4C7692DB96A}" destId="{019AA280-8A44-47E9-86CD-4D7AF3032DD0}" srcOrd="0" destOrd="0" presId="urn:microsoft.com/office/officeart/2005/8/layout/orgChart1"/>
    <dgm:cxn modelId="{B2F17D46-B8C5-4069-8B2F-15CD65252202}" type="presOf" srcId="{6C3DB9AA-17F1-4C53-8B0C-619D538CFFA5}" destId="{B99209E8-992C-4FB0-A133-E230B7449BDB}" srcOrd="0" destOrd="0" presId="urn:microsoft.com/office/officeart/2005/8/layout/orgChart1"/>
    <dgm:cxn modelId="{934C24E2-429C-4602-B226-7D5E54E18F11}" type="presOf" srcId="{809063B5-57C4-4A1E-97E5-C62C37A74BCB}" destId="{87ABFC88-1A4D-489B-9D44-E364CCE1C874}" srcOrd="1" destOrd="0" presId="urn:microsoft.com/office/officeart/2005/8/layout/orgChart1"/>
    <dgm:cxn modelId="{15FDC053-1D25-46C3-B2F2-E2A6BF6388A9}" srcId="{237C464F-E4EC-4FA9-8F5E-97A4A14F3BE3}" destId="{809063B5-57C4-4A1E-97E5-C62C37A74BCB}" srcOrd="0" destOrd="0" parTransId="{9FB465CD-7841-4418-A344-02DBFD49BF4A}" sibTransId="{462BE329-7416-421C-A49E-66FFB4706DF2}"/>
    <dgm:cxn modelId="{90765203-667E-45D4-9EBD-66D2854B647C}" type="presOf" srcId="{237C464F-E4EC-4FA9-8F5E-97A4A14F3BE3}" destId="{0A672E8B-C762-4832-AC79-FE2E2566CA29}" srcOrd="0" destOrd="0" presId="urn:microsoft.com/office/officeart/2005/8/layout/orgChart1"/>
    <dgm:cxn modelId="{332809B6-FB43-464A-9959-E39BE1498DD0}" srcId="{809063B5-57C4-4A1E-97E5-C62C37A74BCB}" destId="{D2F5FEAE-1C17-4B9D-AFF2-C7F47AB46449}" srcOrd="1" destOrd="0" parTransId="{6C3DB9AA-17F1-4C53-8B0C-619D538CFFA5}" sibTransId="{3E5CEAE0-CB2A-4BBA-8618-0EE3D16307CB}"/>
    <dgm:cxn modelId="{B14AACC0-307A-4D07-88FD-773C0FA5DC43}" srcId="{809063B5-57C4-4A1E-97E5-C62C37A74BCB}" destId="{7411DF07-A466-4C4E-9867-0AE63B5E1C41}" srcOrd="0" destOrd="0" parTransId="{1B413F5F-BEA5-4414-8F77-20EB0E247D8A}" sibTransId="{BDD9E8B0-EDDF-4F27-B2E5-9F4D9C1D498C}"/>
    <dgm:cxn modelId="{569A9EE3-971B-4E93-B2D6-11DFE01AD0F7}" srcId="{809063B5-57C4-4A1E-97E5-C62C37A74BCB}" destId="{BF1452A8-0ECA-4DE5-B968-F4C7692DB96A}" srcOrd="2" destOrd="0" parTransId="{A15AC4B5-2B48-416A-A302-E70681EA2BAB}" sibTransId="{DED4E605-05CD-41EC-A33A-4B524BEC27DC}"/>
    <dgm:cxn modelId="{EBB5C10C-893A-492F-B9B6-D38975067989}" type="presOf" srcId="{809063B5-57C4-4A1E-97E5-C62C37A74BCB}" destId="{C795D89E-1B7C-4074-820C-C0D054C780B9}" srcOrd="0" destOrd="0" presId="urn:microsoft.com/office/officeart/2005/8/layout/orgChart1"/>
    <dgm:cxn modelId="{02DB6766-331E-4FA5-BF97-730E5A0D7E75}" type="presOf" srcId="{D2F5FEAE-1C17-4B9D-AFF2-C7F47AB46449}" destId="{0198ACB5-C2CC-43D7-B676-D369191545F0}" srcOrd="1" destOrd="0" presId="urn:microsoft.com/office/officeart/2005/8/layout/orgChart1"/>
    <dgm:cxn modelId="{8F7A9144-A2CB-4AE6-9553-C5CE58D7609B}" type="presOf" srcId="{BF1452A8-0ECA-4DE5-B968-F4C7692DB96A}" destId="{0EEC734F-343E-41A8-8103-66DB7AF3D1A0}" srcOrd="1" destOrd="0" presId="urn:microsoft.com/office/officeart/2005/8/layout/orgChart1"/>
    <dgm:cxn modelId="{B322B21A-E8D8-41AF-935E-271F1CAB8385}" type="presOf" srcId="{7411DF07-A466-4C4E-9867-0AE63B5E1C41}" destId="{D5C0C3EF-BA34-4A54-B900-092735817DAB}" srcOrd="0" destOrd="0" presId="urn:microsoft.com/office/officeart/2005/8/layout/orgChart1"/>
    <dgm:cxn modelId="{EDF0432A-38C0-40D4-9124-6523EBF6385B}" type="presOf" srcId="{D2F5FEAE-1C17-4B9D-AFF2-C7F47AB46449}" destId="{E3D5F343-93DE-436C-931D-BFC9B84F1A92}" srcOrd="0" destOrd="0" presId="urn:microsoft.com/office/officeart/2005/8/layout/orgChart1"/>
    <dgm:cxn modelId="{1582E2F2-AB11-4425-A707-A435A6C57B7D}" type="presOf" srcId="{7411DF07-A466-4C4E-9867-0AE63B5E1C41}" destId="{7B423830-0721-442A-BF87-A6044F52B24E}" srcOrd="1" destOrd="0" presId="urn:microsoft.com/office/officeart/2005/8/layout/orgChart1"/>
    <dgm:cxn modelId="{41903E1A-F7AF-460D-81C6-BDDAFD5A173D}" type="presParOf" srcId="{0A672E8B-C762-4832-AC79-FE2E2566CA29}" destId="{C4534646-9334-4962-8C92-BCF4D59D49D0}" srcOrd="0" destOrd="0" presId="urn:microsoft.com/office/officeart/2005/8/layout/orgChart1"/>
    <dgm:cxn modelId="{BEDE23F6-EC6D-45F8-9FA8-AF137126C668}" type="presParOf" srcId="{C4534646-9334-4962-8C92-BCF4D59D49D0}" destId="{45767016-DCBA-43B9-8A10-1A2925A908FB}" srcOrd="0" destOrd="0" presId="urn:microsoft.com/office/officeart/2005/8/layout/orgChart1"/>
    <dgm:cxn modelId="{6B39E670-223B-4914-B2F0-6CE1BD438277}" type="presParOf" srcId="{45767016-DCBA-43B9-8A10-1A2925A908FB}" destId="{C795D89E-1B7C-4074-820C-C0D054C780B9}" srcOrd="0" destOrd="0" presId="urn:microsoft.com/office/officeart/2005/8/layout/orgChart1"/>
    <dgm:cxn modelId="{9B24EA84-F593-46F4-B531-888B40C99636}" type="presParOf" srcId="{45767016-DCBA-43B9-8A10-1A2925A908FB}" destId="{87ABFC88-1A4D-489B-9D44-E364CCE1C874}" srcOrd="1" destOrd="0" presId="urn:microsoft.com/office/officeart/2005/8/layout/orgChart1"/>
    <dgm:cxn modelId="{77160698-DA77-41CF-BB3D-126A572C5696}" type="presParOf" srcId="{C4534646-9334-4962-8C92-BCF4D59D49D0}" destId="{C7238774-FDB0-4599-BA33-401E4F1AB43C}" srcOrd="1" destOrd="0" presId="urn:microsoft.com/office/officeart/2005/8/layout/orgChart1"/>
    <dgm:cxn modelId="{0D751117-5008-4F62-B4BD-230590DD61A4}" type="presParOf" srcId="{C7238774-FDB0-4599-BA33-401E4F1AB43C}" destId="{9FFF694D-AB70-43A1-9DDA-9A0E02CB8C03}" srcOrd="0" destOrd="0" presId="urn:microsoft.com/office/officeart/2005/8/layout/orgChart1"/>
    <dgm:cxn modelId="{224047C9-A88A-4603-8E62-5625DD9C2B7A}" type="presParOf" srcId="{C7238774-FDB0-4599-BA33-401E4F1AB43C}" destId="{5E858313-A094-47AB-A987-7188F7206219}" srcOrd="1" destOrd="0" presId="urn:microsoft.com/office/officeart/2005/8/layout/orgChart1"/>
    <dgm:cxn modelId="{7B847EC4-6C25-47EC-94C3-0A8B5AA8200D}" type="presParOf" srcId="{5E858313-A094-47AB-A987-7188F7206219}" destId="{755FC3DB-B911-450E-95F8-33486908AD0A}" srcOrd="0" destOrd="0" presId="urn:microsoft.com/office/officeart/2005/8/layout/orgChart1"/>
    <dgm:cxn modelId="{DF9A42A7-4EA6-4018-98D2-2B40BC408C42}" type="presParOf" srcId="{755FC3DB-B911-450E-95F8-33486908AD0A}" destId="{D5C0C3EF-BA34-4A54-B900-092735817DAB}" srcOrd="0" destOrd="0" presId="urn:microsoft.com/office/officeart/2005/8/layout/orgChart1"/>
    <dgm:cxn modelId="{B7C3B927-D108-4C74-8AC1-1490D4E07C74}" type="presParOf" srcId="{755FC3DB-B911-450E-95F8-33486908AD0A}" destId="{7B423830-0721-442A-BF87-A6044F52B24E}" srcOrd="1" destOrd="0" presId="urn:microsoft.com/office/officeart/2005/8/layout/orgChart1"/>
    <dgm:cxn modelId="{3A0979ED-160A-44FD-AC61-CD7C41B46300}" type="presParOf" srcId="{5E858313-A094-47AB-A987-7188F7206219}" destId="{7A6CB0B0-2A57-4E80-AE2D-D193AEE99AA9}" srcOrd="1" destOrd="0" presId="urn:microsoft.com/office/officeart/2005/8/layout/orgChart1"/>
    <dgm:cxn modelId="{5401E333-BB5D-4F3A-BB2F-F668686A7A0A}" type="presParOf" srcId="{5E858313-A094-47AB-A987-7188F7206219}" destId="{47AC895F-66A1-43AB-9B70-9437F5557354}" srcOrd="2" destOrd="0" presId="urn:microsoft.com/office/officeart/2005/8/layout/orgChart1"/>
    <dgm:cxn modelId="{C805FE94-8C27-4FE2-9786-34DA5FE3B17F}" type="presParOf" srcId="{C7238774-FDB0-4599-BA33-401E4F1AB43C}" destId="{B99209E8-992C-4FB0-A133-E230B7449BDB}" srcOrd="2" destOrd="0" presId="urn:microsoft.com/office/officeart/2005/8/layout/orgChart1"/>
    <dgm:cxn modelId="{BA272D6F-5F4B-4AF0-A98B-902E0BAE7B3B}" type="presParOf" srcId="{C7238774-FDB0-4599-BA33-401E4F1AB43C}" destId="{1009747A-DBC2-495C-BBB5-C347585D3425}" srcOrd="3" destOrd="0" presId="urn:microsoft.com/office/officeart/2005/8/layout/orgChart1"/>
    <dgm:cxn modelId="{9A035E7C-099F-43AF-AD79-45E17B8D8123}" type="presParOf" srcId="{1009747A-DBC2-495C-BBB5-C347585D3425}" destId="{FE25441C-F686-47FF-B3FD-1F43678CF0E9}" srcOrd="0" destOrd="0" presId="urn:microsoft.com/office/officeart/2005/8/layout/orgChart1"/>
    <dgm:cxn modelId="{FD402D04-0BB1-4FFF-9619-F8765E905F0E}" type="presParOf" srcId="{FE25441C-F686-47FF-B3FD-1F43678CF0E9}" destId="{E3D5F343-93DE-436C-931D-BFC9B84F1A92}" srcOrd="0" destOrd="0" presId="urn:microsoft.com/office/officeart/2005/8/layout/orgChart1"/>
    <dgm:cxn modelId="{322F658A-B4F8-4317-B770-F743AB6E7E67}" type="presParOf" srcId="{FE25441C-F686-47FF-B3FD-1F43678CF0E9}" destId="{0198ACB5-C2CC-43D7-B676-D369191545F0}" srcOrd="1" destOrd="0" presId="urn:microsoft.com/office/officeart/2005/8/layout/orgChart1"/>
    <dgm:cxn modelId="{54FC2D9F-9370-4B0C-9783-E6D2D2226A15}" type="presParOf" srcId="{1009747A-DBC2-495C-BBB5-C347585D3425}" destId="{8E34AEE0-9590-4937-8DF7-CBC4DF0B3454}" srcOrd="1" destOrd="0" presId="urn:microsoft.com/office/officeart/2005/8/layout/orgChart1"/>
    <dgm:cxn modelId="{A0C4090A-58B7-4D6C-80DE-A2678678EDDE}" type="presParOf" srcId="{1009747A-DBC2-495C-BBB5-C347585D3425}" destId="{7069DC25-C92E-4D95-AF83-51F15673DC1B}" srcOrd="2" destOrd="0" presId="urn:microsoft.com/office/officeart/2005/8/layout/orgChart1"/>
    <dgm:cxn modelId="{237E2FB5-8848-4ADA-84E8-AB4949216FD5}" type="presParOf" srcId="{C7238774-FDB0-4599-BA33-401E4F1AB43C}" destId="{63F1BAC9-31B4-42DE-9C9A-6BB4110C7F14}" srcOrd="4" destOrd="0" presId="urn:microsoft.com/office/officeart/2005/8/layout/orgChart1"/>
    <dgm:cxn modelId="{F364BD96-FD6E-4E9B-9D81-5D5223318DD0}" type="presParOf" srcId="{C7238774-FDB0-4599-BA33-401E4F1AB43C}" destId="{86F6005C-611A-40E8-BC70-71B9C238A1E2}" srcOrd="5" destOrd="0" presId="urn:microsoft.com/office/officeart/2005/8/layout/orgChart1"/>
    <dgm:cxn modelId="{CAD475EF-AF7B-4FE8-979A-140E4F47C368}" type="presParOf" srcId="{86F6005C-611A-40E8-BC70-71B9C238A1E2}" destId="{F3BEAEDD-9C78-4DD1-918E-8A7A10427D6D}" srcOrd="0" destOrd="0" presId="urn:microsoft.com/office/officeart/2005/8/layout/orgChart1"/>
    <dgm:cxn modelId="{B68FF7B6-26BB-4CAF-B4AE-7EC51D01FB41}" type="presParOf" srcId="{F3BEAEDD-9C78-4DD1-918E-8A7A10427D6D}" destId="{019AA280-8A44-47E9-86CD-4D7AF3032DD0}" srcOrd="0" destOrd="0" presId="urn:microsoft.com/office/officeart/2005/8/layout/orgChart1"/>
    <dgm:cxn modelId="{B56DC4B2-4C2C-4E23-8BE2-016B7553459B}" type="presParOf" srcId="{F3BEAEDD-9C78-4DD1-918E-8A7A10427D6D}" destId="{0EEC734F-343E-41A8-8103-66DB7AF3D1A0}" srcOrd="1" destOrd="0" presId="urn:microsoft.com/office/officeart/2005/8/layout/orgChart1"/>
    <dgm:cxn modelId="{7B18573F-4E60-456D-A3D0-8C1262E3DEBF}" type="presParOf" srcId="{86F6005C-611A-40E8-BC70-71B9C238A1E2}" destId="{D5707F40-2CC6-49BF-B8DF-633920ACD954}" srcOrd="1" destOrd="0" presId="urn:microsoft.com/office/officeart/2005/8/layout/orgChart1"/>
    <dgm:cxn modelId="{0D0E1C76-1483-4836-BF42-1DCAD474304A}" type="presParOf" srcId="{86F6005C-611A-40E8-BC70-71B9C238A1E2}" destId="{1F61C90E-C78A-4AC6-9FCD-AE012CC679DA}" srcOrd="2" destOrd="0" presId="urn:microsoft.com/office/officeart/2005/8/layout/orgChart1"/>
    <dgm:cxn modelId="{F92D90B3-7B27-4E1B-B3A8-8234DB3FFA2E}" type="presParOf" srcId="{C4534646-9334-4962-8C92-BCF4D59D49D0}" destId="{F71C53F8-AB9C-4BBE-ADFD-A1053F0ED5F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1BAC9-31B4-42DE-9C9A-6BB4110C7F14}">
      <dsp:nvSpPr>
        <dsp:cNvPr id="0" name=""/>
        <dsp:cNvSpPr/>
      </dsp:nvSpPr>
      <dsp:spPr>
        <a:xfrm>
          <a:off x="4152899" y="2169506"/>
          <a:ext cx="2891268" cy="1421351"/>
        </a:xfrm>
        <a:custGeom>
          <a:avLst/>
          <a:gdLst/>
          <a:ahLst/>
          <a:cxnLst/>
          <a:rect l="0" t="0" r="0" b="0"/>
          <a:pathLst>
            <a:path>
              <a:moveTo>
                <a:pt x="0" y="0"/>
              </a:moveTo>
              <a:lnTo>
                <a:pt x="0" y="1166383"/>
              </a:lnTo>
              <a:lnTo>
                <a:pt x="2891268" y="1166383"/>
              </a:lnTo>
              <a:lnTo>
                <a:pt x="2891268" y="14213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9209E8-992C-4FB0-A133-E230B7449BDB}">
      <dsp:nvSpPr>
        <dsp:cNvPr id="0" name=""/>
        <dsp:cNvSpPr/>
      </dsp:nvSpPr>
      <dsp:spPr>
        <a:xfrm>
          <a:off x="4107180" y="2169506"/>
          <a:ext cx="91440" cy="2140131"/>
        </a:xfrm>
        <a:custGeom>
          <a:avLst/>
          <a:gdLst/>
          <a:ahLst/>
          <a:cxnLst/>
          <a:rect l="0" t="0" r="0" b="0"/>
          <a:pathLst>
            <a:path>
              <a:moveTo>
                <a:pt x="45720" y="0"/>
              </a:moveTo>
              <a:lnTo>
                <a:pt x="45720" y="21401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FF694D-AB70-43A1-9DDA-9A0E02CB8C03}">
      <dsp:nvSpPr>
        <dsp:cNvPr id="0" name=""/>
        <dsp:cNvSpPr/>
      </dsp:nvSpPr>
      <dsp:spPr>
        <a:xfrm>
          <a:off x="1214692" y="2169506"/>
          <a:ext cx="2938207" cy="1421351"/>
        </a:xfrm>
        <a:custGeom>
          <a:avLst/>
          <a:gdLst/>
          <a:ahLst/>
          <a:cxnLst/>
          <a:rect l="0" t="0" r="0" b="0"/>
          <a:pathLst>
            <a:path>
              <a:moveTo>
                <a:pt x="2938207" y="0"/>
              </a:moveTo>
              <a:lnTo>
                <a:pt x="2938207" y="1166383"/>
              </a:lnTo>
              <a:lnTo>
                <a:pt x="0" y="1166383"/>
              </a:lnTo>
              <a:lnTo>
                <a:pt x="0" y="14213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95D89E-1B7C-4074-820C-C0D054C780B9}">
      <dsp:nvSpPr>
        <dsp:cNvPr id="0" name=""/>
        <dsp:cNvSpPr/>
      </dsp:nvSpPr>
      <dsp:spPr>
        <a:xfrm>
          <a:off x="2938764" y="379591"/>
          <a:ext cx="2428270" cy="1789914"/>
        </a:xfrm>
        <a:prstGeom prst="rect">
          <a:avLst/>
        </a:prstGeom>
        <a:solidFill>
          <a:schemeClr val="tx2">
            <a:lumMod val="60000"/>
            <a:lumOff val="4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a:t>Digestive system</a:t>
          </a:r>
        </a:p>
      </dsp:txBody>
      <dsp:txXfrm>
        <a:off x="2938764" y="379591"/>
        <a:ext cx="2428270" cy="1789914"/>
      </dsp:txXfrm>
    </dsp:sp>
    <dsp:sp modelId="{D5C0C3EF-BA34-4A54-B900-092735817DAB}">
      <dsp:nvSpPr>
        <dsp:cNvPr id="0" name=""/>
        <dsp:cNvSpPr/>
      </dsp:nvSpPr>
      <dsp:spPr>
        <a:xfrm>
          <a:off x="557" y="3590858"/>
          <a:ext cx="2428270" cy="12141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a:t>1. Oral cavity</a:t>
          </a:r>
        </a:p>
      </dsp:txBody>
      <dsp:txXfrm>
        <a:off x="557" y="3590858"/>
        <a:ext cx="2428270" cy="1214135"/>
      </dsp:txXfrm>
    </dsp:sp>
    <dsp:sp modelId="{E3D5F343-93DE-436C-931D-BFC9B84F1A92}">
      <dsp:nvSpPr>
        <dsp:cNvPr id="0" name=""/>
        <dsp:cNvSpPr/>
      </dsp:nvSpPr>
      <dsp:spPr>
        <a:xfrm>
          <a:off x="2938764" y="4309638"/>
          <a:ext cx="2428270" cy="12141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a:t>2. Digestive tract</a:t>
          </a:r>
        </a:p>
      </dsp:txBody>
      <dsp:txXfrm>
        <a:off x="2938764" y="4309638"/>
        <a:ext cx="2428270" cy="1214135"/>
      </dsp:txXfrm>
    </dsp:sp>
    <dsp:sp modelId="{019AA280-8A44-47E9-86CD-4D7AF3032DD0}">
      <dsp:nvSpPr>
        <dsp:cNvPr id="0" name=""/>
        <dsp:cNvSpPr/>
      </dsp:nvSpPr>
      <dsp:spPr>
        <a:xfrm>
          <a:off x="5830033" y="3590858"/>
          <a:ext cx="2428270" cy="12141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a:t>3- glands</a:t>
          </a:r>
        </a:p>
      </dsp:txBody>
      <dsp:txXfrm>
        <a:off x="5830033" y="3590858"/>
        <a:ext cx="2428270" cy="121413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430023-86D1-4E90-A159-CCE10DD2488B}" type="datetimeFigureOut">
              <a:rPr lang="en-US" smtClean="0"/>
              <a:pPr/>
              <a:t>3/28/2023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061C41-7509-44E9-9D9F-2E1DA88E50D2}" type="slidenum">
              <a:rPr lang="en-US" smtClean="0"/>
              <a:pPr/>
              <a:t>‹#›</a:t>
            </a:fld>
            <a:endParaRPr lang="en-US"/>
          </a:p>
        </p:txBody>
      </p:sp>
    </p:spTree>
    <p:extLst>
      <p:ext uri="{BB962C8B-B14F-4D97-AF65-F5344CB8AC3E}">
        <p14:creationId xmlns:p14="http://schemas.microsoft.com/office/powerpoint/2010/main" val="974376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97409C-2219-478E-97CA-4A6DE2973AD1}" type="slidenum">
              <a:rPr lang="en-US" smtClean="0"/>
              <a:pPr/>
              <a:t>13</a:t>
            </a:fld>
            <a:endParaRPr lang="en-US"/>
          </a:p>
        </p:txBody>
      </p:sp>
    </p:spTree>
    <p:extLst>
      <p:ext uri="{BB962C8B-B14F-4D97-AF65-F5344CB8AC3E}">
        <p14:creationId xmlns:p14="http://schemas.microsoft.com/office/powerpoint/2010/main" val="3835413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E90A82-C5AE-4BA0-B9AB-0FE40F126E16}" type="datetime1">
              <a:rPr lang="en-US" smtClean="0"/>
              <a:t>3/28/2023</a:t>
            </a:fld>
            <a:endParaRPr lang="en-US"/>
          </a:p>
        </p:txBody>
      </p:sp>
      <p:sp>
        <p:nvSpPr>
          <p:cNvPr id="5" name="Footer Placeholder 4"/>
          <p:cNvSpPr>
            <a:spLocks noGrp="1"/>
          </p:cNvSpPr>
          <p:nvPr>
            <p:ph type="ftr" sz="quarter" idx="11"/>
          </p:nvPr>
        </p:nvSpPr>
        <p:spPr/>
        <p:txBody>
          <a:bodyPr/>
          <a:lstStyle/>
          <a:p>
            <a:r>
              <a:rPr lang="pt-BR"/>
              <a:t>Prof Dr Hala Elmazar </a:t>
            </a:r>
            <a:endParaRPr lang="en-US"/>
          </a:p>
        </p:txBody>
      </p:sp>
      <p:sp>
        <p:nvSpPr>
          <p:cNvPr id="6" name="Slide Number Placeholder 5"/>
          <p:cNvSpPr>
            <a:spLocks noGrp="1"/>
          </p:cNvSpPr>
          <p:nvPr>
            <p:ph type="sldNum" sz="quarter" idx="12"/>
          </p:nvPr>
        </p:nvSpPr>
        <p:spPr/>
        <p:txBody>
          <a:bodyPr/>
          <a:lstStyle/>
          <a:p>
            <a:fld id="{3A7FFC8F-EF27-41E3-BA28-EC83DA6FE40B}" type="slidenum">
              <a:rPr lang="en-US" smtClean="0"/>
              <a:pPr/>
              <a:t>‹#›</a:t>
            </a:fld>
            <a:endParaRPr lang="en-US"/>
          </a:p>
        </p:txBody>
      </p:sp>
    </p:spTree>
    <p:extLst>
      <p:ext uri="{BB962C8B-B14F-4D97-AF65-F5344CB8AC3E}">
        <p14:creationId xmlns:p14="http://schemas.microsoft.com/office/powerpoint/2010/main" val="2687263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E51FB4-3639-4BC2-B23D-9833DD8156F2}" type="datetime1">
              <a:rPr lang="en-US" smtClean="0"/>
              <a:t>3/28/2023</a:t>
            </a:fld>
            <a:endParaRPr lang="en-US"/>
          </a:p>
        </p:txBody>
      </p:sp>
      <p:sp>
        <p:nvSpPr>
          <p:cNvPr id="5" name="Footer Placeholder 4"/>
          <p:cNvSpPr>
            <a:spLocks noGrp="1"/>
          </p:cNvSpPr>
          <p:nvPr>
            <p:ph type="ftr" sz="quarter" idx="11"/>
          </p:nvPr>
        </p:nvSpPr>
        <p:spPr/>
        <p:txBody>
          <a:bodyPr/>
          <a:lstStyle/>
          <a:p>
            <a:r>
              <a:rPr lang="pt-BR"/>
              <a:t>Prof Dr Hala Elmazar </a:t>
            </a:r>
            <a:endParaRPr lang="en-US"/>
          </a:p>
        </p:txBody>
      </p:sp>
      <p:sp>
        <p:nvSpPr>
          <p:cNvPr id="6" name="Slide Number Placeholder 5"/>
          <p:cNvSpPr>
            <a:spLocks noGrp="1"/>
          </p:cNvSpPr>
          <p:nvPr>
            <p:ph type="sldNum" sz="quarter" idx="12"/>
          </p:nvPr>
        </p:nvSpPr>
        <p:spPr/>
        <p:txBody>
          <a:bodyPr/>
          <a:lstStyle/>
          <a:p>
            <a:fld id="{3A7FFC8F-EF27-41E3-BA28-EC83DA6FE40B}" type="slidenum">
              <a:rPr lang="en-US" smtClean="0"/>
              <a:pPr/>
              <a:t>‹#›</a:t>
            </a:fld>
            <a:endParaRPr lang="en-US"/>
          </a:p>
        </p:txBody>
      </p:sp>
    </p:spTree>
    <p:extLst>
      <p:ext uri="{BB962C8B-B14F-4D97-AF65-F5344CB8AC3E}">
        <p14:creationId xmlns:p14="http://schemas.microsoft.com/office/powerpoint/2010/main" val="881924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F0C73A-40B4-4EA2-BDF8-CF7C36B20437}" type="datetime1">
              <a:rPr lang="en-US" smtClean="0"/>
              <a:t>3/28/2023</a:t>
            </a:fld>
            <a:endParaRPr lang="en-US"/>
          </a:p>
        </p:txBody>
      </p:sp>
      <p:sp>
        <p:nvSpPr>
          <p:cNvPr id="5" name="Footer Placeholder 4"/>
          <p:cNvSpPr>
            <a:spLocks noGrp="1"/>
          </p:cNvSpPr>
          <p:nvPr>
            <p:ph type="ftr" sz="quarter" idx="11"/>
          </p:nvPr>
        </p:nvSpPr>
        <p:spPr/>
        <p:txBody>
          <a:bodyPr/>
          <a:lstStyle/>
          <a:p>
            <a:r>
              <a:rPr lang="pt-BR"/>
              <a:t>Prof Dr Hala Elmazar </a:t>
            </a:r>
            <a:endParaRPr lang="en-US"/>
          </a:p>
        </p:txBody>
      </p:sp>
      <p:sp>
        <p:nvSpPr>
          <p:cNvPr id="6" name="Slide Number Placeholder 5"/>
          <p:cNvSpPr>
            <a:spLocks noGrp="1"/>
          </p:cNvSpPr>
          <p:nvPr>
            <p:ph type="sldNum" sz="quarter" idx="12"/>
          </p:nvPr>
        </p:nvSpPr>
        <p:spPr/>
        <p:txBody>
          <a:bodyPr/>
          <a:lstStyle/>
          <a:p>
            <a:fld id="{3A7FFC8F-EF27-41E3-BA28-EC83DA6FE40B}" type="slidenum">
              <a:rPr lang="en-US" smtClean="0"/>
              <a:pPr/>
              <a:t>‹#›</a:t>
            </a:fld>
            <a:endParaRPr lang="en-US"/>
          </a:p>
        </p:txBody>
      </p:sp>
    </p:spTree>
    <p:extLst>
      <p:ext uri="{BB962C8B-B14F-4D97-AF65-F5344CB8AC3E}">
        <p14:creationId xmlns:p14="http://schemas.microsoft.com/office/powerpoint/2010/main" val="669393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55C81A-685E-4087-BD03-6A2D27873A57}" type="datetime1">
              <a:rPr lang="en-US" smtClean="0"/>
              <a:t>3/28/2023</a:t>
            </a:fld>
            <a:endParaRPr lang="en-US"/>
          </a:p>
        </p:txBody>
      </p:sp>
      <p:sp>
        <p:nvSpPr>
          <p:cNvPr id="5" name="Footer Placeholder 4"/>
          <p:cNvSpPr>
            <a:spLocks noGrp="1"/>
          </p:cNvSpPr>
          <p:nvPr>
            <p:ph type="ftr" sz="quarter" idx="11"/>
          </p:nvPr>
        </p:nvSpPr>
        <p:spPr/>
        <p:txBody>
          <a:bodyPr/>
          <a:lstStyle/>
          <a:p>
            <a:r>
              <a:rPr lang="pt-BR"/>
              <a:t>Prof Dr Hala Elmazar </a:t>
            </a:r>
            <a:endParaRPr lang="en-US"/>
          </a:p>
        </p:txBody>
      </p:sp>
      <p:sp>
        <p:nvSpPr>
          <p:cNvPr id="6" name="Slide Number Placeholder 5"/>
          <p:cNvSpPr>
            <a:spLocks noGrp="1"/>
          </p:cNvSpPr>
          <p:nvPr>
            <p:ph type="sldNum" sz="quarter" idx="12"/>
          </p:nvPr>
        </p:nvSpPr>
        <p:spPr/>
        <p:txBody>
          <a:bodyPr/>
          <a:lstStyle/>
          <a:p>
            <a:fld id="{3A7FFC8F-EF27-41E3-BA28-EC83DA6FE40B}" type="slidenum">
              <a:rPr lang="en-US" smtClean="0"/>
              <a:pPr/>
              <a:t>‹#›</a:t>
            </a:fld>
            <a:endParaRPr lang="en-US"/>
          </a:p>
        </p:txBody>
      </p:sp>
    </p:spTree>
    <p:extLst>
      <p:ext uri="{BB962C8B-B14F-4D97-AF65-F5344CB8AC3E}">
        <p14:creationId xmlns:p14="http://schemas.microsoft.com/office/powerpoint/2010/main" val="108943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0D1BA7-C17C-43D4-B8BD-0BBFC36E1F9E}" type="datetime1">
              <a:rPr lang="en-US" smtClean="0"/>
              <a:t>3/28/2023</a:t>
            </a:fld>
            <a:endParaRPr lang="en-US"/>
          </a:p>
        </p:txBody>
      </p:sp>
      <p:sp>
        <p:nvSpPr>
          <p:cNvPr id="5" name="Footer Placeholder 4"/>
          <p:cNvSpPr>
            <a:spLocks noGrp="1"/>
          </p:cNvSpPr>
          <p:nvPr>
            <p:ph type="ftr" sz="quarter" idx="11"/>
          </p:nvPr>
        </p:nvSpPr>
        <p:spPr/>
        <p:txBody>
          <a:bodyPr/>
          <a:lstStyle/>
          <a:p>
            <a:r>
              <a:rPr lang="pt-BR"/>
              <a:t>Prof Dr Hala Elmazar </a:t>
            </a:r>
            <a:endParaRPr lang="en-US"/>
          </a:p>
        </p:txBody>
      </p:sp>
      <p:sp>
        <p:nvSpPr>
          <p:cNvPr id="6" name="Slide Number Placeholder 5"/>
          <p:cNvSpPr>
            <a:spLocks noGrp="1"/>
          </p:cNvSpPr>
          <p:nvPr>
            <p:ph type="sldNum" sz="quarter" idx="12"/>
          </p:nvPr>
        </p:nvSpPr>
        <p:spPr/>
        <p:txBody>
          <a:bodyPr/>
          <a:lstStyle/>
          <a:p>
            <a:fld id="{3A7FFC8F-EF27-41E3-BA28-EC83DA6FE40B}" type="slidenum">
              <a:rPr lang="en-US" smtClean="0"/>
              <a:pPr/>
              <a:t>‹#›</a:t>
            </a:fld>
            <a:endParaRPr lang="en-US"/>
          </a:p>
        </p:txBody>
      </p:sp>
    </p:spTree>
    <p:extLst>
      <p:ext uri="{BB962C8B-B14F-4D97-AF65-F5344CB8AC3E}">
        <p14:creationId xmlns:p14="http://schemas.microsoft.com/office/powerpoint/2010/main" val="4176235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6389BF-158A-4539-AB7E-86D93D3F4BB9}" type="datetime1">
              <a:rPr lang="en-US" smtClean="0"/>
              <a:t>3/28/2023</a:t>
            </a:fld>
            <a:endParaRPr lang="en-US"/>
          </a:p>
        </p:txBody>
      </p:sp>
      <p:sp>
        <p:nvSpPr>
          <p:cNvPr id="6" name="Footer Placeholder 5"/>
          <p:cNvSpPr>
            <a:spLocks noGrp="1"/>
          </p:cNvSpPr>
          <p:nvPr>
            <p:ph type="ftr" sz="quarter" idx="11"/>
          </p:nvPr>
        </p:nvSpPr>
        <p:spPr/>
        <p:txBody>
          <a:bodyPr/>
          <a:lstStyle/>
          <a:p>
            <a:r>
              <a:rPr lang="pt-BR"/>
              <a:t>Prof Dr Hala Elmazar </a:t>
            </a:r>
            <a:endParaRPr lang="en-US"/>
          </a:p>
        </p:txBody>
      </p:sp>
      <p:sp>
        <p:nvSpPr>
          <p:cNvPr id="7" name="Slide Number Placeholder 6"/>
          <p:cNvSpPr>
            <a:spLocks noGrp="1"/>
          </p:cNvSpPr>
          <p:nvPr>
            <p:ph type="sldNum" sz="quarter" idx="12"/>
          </p:nvPr>
        </p:nvSpPr>
        <p:spPr/>
        <p:txBody>
          <a:bodyPr/>
          <a:lstStyle/>
          <a:p>
            <a:fld id="{3A7FFC8F-EF27-41E3-BA28-EC83DA6FE40B}" type="slidenum">
              <a:rPr lang="en-US" smtClean="0"/>
              <a:pPr/>
              <a:t>‹#›</a:t>
            </a:fld>
            <a:endParaRPr lang="en-US"/>
          </a:p>
        </p:txBody>
      </p:sp>
    </p:spTree>
    <p:extLst>
      <p:ext uri="{BB962C8B-B14F-4D97-AF65-F5344CB8AC3E}">
        <p14:creationId xmlns:p14="http://schemas.microsoft.com/office/powerpoint/2010/main" val="564602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1ECB23-F32D-49D4-9AE5-457F9ACE27E4}" type="datetime1">
              <a:rPr lang="en-US" smtClean="0"/>
              <a:t>3/28/2023</a:t>
            </a:fld>
            <a:endParaRPr lang="en-US"/>
          </a:p>
        </p:txBody>
      </p:sp>
      <p:sp>
        <p:nvSpPr>
          <p:cNvPr id="8" name="Footer Placeholder 7"/>
          <p:cNvSpPr>
            <a:spLocks noGrp="1"/>
          </p:cNvSpPr>
          <p:nvPr>
            <p:ph type="ftr" sz="quarter" idx="11"/>
          </p:nvPr>
        </p:nvSpPr>
        <p:spPr/>
        <p:txBody>
          <a:bodyPr/>
          <a:lstStyle/>
          <a:p>
            <a:r>
              <a:rPr lang="pt-BR"/>
              <a:t>Prof Dr Hala Elmazar </a:t>
            </a:r>
            <a:endParaRPr lang="en-US"/>
          </a:p>
        </p:txBody>
      </p:sp>
      <p:sp>
        <p:nvSpPr>
          <p:cNvPr id="9" name="Slide Number Placeholder 8"/>
          <p:cNvSpPr>
            <a:spLocks noGrp="1"/>
          </p:cNvSpPr>
          <p:nvPr>
            <p:ph type="sldNum" sz="quarter" idx="12"/>
          </p:nvPr>
        </p:nvSpPr>
        <p:spPr/>
        <p:txBody>
          <a:bodyPr/>
          <a:lstStyle/>
          <a:p>
            <a:fld id="{3A7FFC8F-EF27-41E3-BA28-EC83DA6FE40B}" type="slidenum">
              <a:rPr lang="en-US" smtClean="0"/>
              <a:pPr/>
              <a:t>‹#›</a:t>
            </a:fld>
            <a:endParaRPr lang="en-US"/>
          </a:p>
        </p:txBody>
      </p:sp>
    </p:spTree>
    <p:extLst>
      <p:ext uri="{BB962C8B-B14F-4D97-AF65-F5344CB8AC3E}">
        <p14:creationId xmlns:p14="http://schemas.microsoft.com/office/powerpoint/2010/main" val="2444606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3681A7-7D03-4CA8-B6ED-8C431BC16B13}" type="datetime1">
              <a:rPr lang="en-US" smtClean="0"/>
              <a:t>3/28/2023</a:t>
            </a:fld>
            <a:endParaRPr lang="en-US"/>
          </a:p>
        </p:txBody>
      </p:sp>
      <p:sp>
        <p:nvSpPr>
          <p:cNvPr id="4" name="Footer Placeholder 3"/>
          <p:cNvSpPr>
            <a:spLocks noGrp="1"/>
          </p:cNvSpPr>
          <p:nvPr>
            <p:ph type="ftr" sz="quarter" idx="11"/>
          </p:nvPr>
        </p:nvSpPr>
        <p:spPr/>
        <p:txBody>
          <a:bodyPr/>
          <a:lstStyle/>
          <a:p>
            <a:r>
              <a:rPr lang="pt-BR"/>
              <a:t>Prof Dr Hala Elmazar </a:t>
            </a:r>
            <a:endParaRPr lang="en-US"/>
          </a:p>
        </p:txBody>
      </p:sp>
      <p:sp>
        <p:nvSpPr>
          <p:cNvPr id="5" name="Slide Number Placeholder 4"/>
          <p:cNvSpPr>
            <a:spLocks noGrp="1"/>
          </p:cNvSpPr>
          <p:nvPr>
            <p:ph type="sldNum" sz="quarter" idx="12"/>
          </p:nvPr>
        </p:nvSpPr>
        <p:spPr/>
        <p:txBody>
          <a:bodyPr/>
          <a:lstStyle/>
          <a:p>
            <a:fld id="{3A7FFC8F-EF27-41E3-BA28-EC83DA6FE40B}" type="slidenum">
              <a:rPr lang="en-US" smtClean="0"/>
              <a:pPr/>
              <a:t>‹#›</a:t>
            </a:fld>
            <a:endParaRPr lang="en-US"/>
          </a:p>
        </p:txBody>
      </p:sp>
    </p:spTree>
    <p:extLst>
      <p:ext uri="{BB962C8B-B14F-4D97-AF65-F5344CB8AC3E}">
        <p14:creationId xmlns:p14="http://schemas.microsoft.com/office/powerpoint/2010/main" val="3333354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679491-585D-4DB6-8651-73808A30CE9B}" type="datetime1">
              <a:rPr lang="en-US" smtClean="0"/>
              <a:t>3/28/2023</a:t>
            </a:fld>
            <a:endParaRPr lang="en-US"/>
          </a:p>
        </p:txBody>
      </p:sp>
      <p:sp>
        <p:nvSpPr>
          <p:cNvPr id="3" name="Footer Placeholder 2"/>
          <p:cNvSpPr>
            <a:spLocks noGrp="1"/>
          </p:cNvSpPr>
          <p:nvPr>
            <p:ph type="ftr" sz="quarter" idx="11"/>
          </p:nvPr>
        </p:nvSpPr>
        <p:spPr/>
        <p:txBody>
          <a:bodyPr/>
          <a:lstStyle/>
          <a:p>
            <a:r>
              <a:rPr lang="pt-BR"/>
              <a:t>Prof Dr Hala Elmazar </a:t>
            </a:r>
            <a:endParaRPr lang="en-US"/>
          </a:p>
        </p:txBody>
      </p:sp>
      <p:sp>
        <p:nvSpPr>
          <p:cNvPr id="4" name="Slide Number Placeholder 3"/>
          <p:cNvSpPr>
            <a:spLocks noGrp="1"/>
          </p:cNvSpPr>
          <p:nvPr>
            <p:ph type="sldNum" sz="quarter" idx="12"/>
          </p:nvPr>
        </p:nvSpPr>
        <p:spPr/>
        <p:txBody>
          <a:bodyPr/>
          <a:lstStyle/>
          <a:p>
            <a:fld id="{3A7FFC8F-EF27-41E3-BA28-EC83DA6FE40B}" type="slidenum">
              <a:rPr lang="en-US" smtClean="0"/>
              <a:pPr/>
              <a:t>‹#›</a:t>
            </a:fld>
            <a:endParaRPr lang="en-US"/>
          </a:p>
        </p:txBody>
      </p:sp>
    </p:spTree>
    <p:extLst>
      <p:ext uri="{BB962C8B-B14F-4D97-AF65-F5344CB8AC3E}">
        <p14:creationId xmlns:p14="http://schemas.microsoft.com/office/powerpoint/2010/main" val="2624415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D4222B-DC0E-48B3-957A-45E3B01AB3D5}" type="datetime1">
              <a:rPr lang="en-US" smtClean="0"/>
              <a:t>3/28/2023</a:t>
            </a:fld>
            <a:endParaRPr lang="en-US"/>
          </a:p>
        </p:txBody>
      </p:sp>
      <p:sp>
        <p:nvSpPr>
          <p:cNvPr id="6" name="Footer Placeholder 5"/>
          <p:cNvSpPr>
            <a:spLocks noGrp="1"/>
          </p:cNvSpPr>
          <p:nvPr>
            <p:ph type="ftr" sz="quarter" idx="11"/>
          </p:nvPr>
        </p:nvSpPr>
        <p:spPr/>
        <p:txBody>
          <a:bodyPr/>
          <a:lstStyle/>
          <a:p>
            <a:r>
              <a:rPr lang="pt-BR"/>
              <a:t>Prof Dr Hala Elmazar </a:t>
            </a:r>
            <a:endParaRPr lang="en-US"/>
          </a:p>
        </p:txBody>
      </p:sp>
      <p:sp>
        <p:nvSpPr>
          <p:cNvPr id="7" name="Slide Number Placeholder 6"/>
          <p:cNvSpPr>
            <a:spLocks noGrp="1"/>
          </p:cNvSpPr>
          <p:nvPr>
            <p:ph type="sldNum" sz="quarter" idx="12"/>
          </p:nvPr>
        </p:nvSpPr>
        <p:spPr/>
        <p:txBody>
          <a:bodyPr/>
          <a:lstStyle/>
          <a:p>
            <a:fld id="{3A7FFC8F-EF27-41E3-BA28-EC83DA6FE40B}" type="slidenum">
              <a:rPr lang="en-US" smtClean="0"/>
              <a:pPr/>
              <a:t>‹#›</a:t>
            </a:fld>
            <a:endParaRPr lang="en-US"/>
          </a:p>
        </p:txBody>
      </p:sp>
    </p:spTree>
    <p:extLst>
      <p:ext uri="{BB962C8B-B14F-4D97-AF65-F5344CB8AC3E}">
        <p14:creationId xmlns:p14="http://schemas.microsoft.com/office/powerpoint/2010/main" val="264190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62D8C4-9C10-4868-8591-4046DC884E14}" type="datetime1">
              <a:rPr lang="en-US" smtClean="0"/>
              <a:t>3/28/2023</a:t>
            </a:fld>
            <a:endParaRPr lang="en-US"/>
          </a:p>
        </p:txBody>
      </p:sp>
      <p:sp>
        <p:nvSpPr>
          <p:cNvPr id="6" name="Footer Placeholder 5"/>
          <p:cNvSpPr>
            <a:spLocks noGrp="1"/>
          </p:cNvSpPr>
          <p:nvPr>
            <p:ph type="ftr" sz="quarter" idx="11"/>
          </p:nvPr>
        </p:nvSpPr>
        <p:spPr/>
        <p:txBody>
          <a:bodyPr/>
          <a:lstStyle/>
          <a:p>
            <a:r>
              <a:rPr lang="pt-BR"/>
              <a:t>Prof Dr Hala Elmazar </a:t>
            </a:r>
            <a:endParaRPr lang="en-US"/>
          </a:p>
        </p:txBody>
      </p:sp>
      <p:sp>
        <p:nvSpPr>
          <p:cNvPr id="7" name="Slide Number Placeholder 6"/>
          <p:cNvSpPr>
            <a:spLocks noGrp="1"/>
          </p:cNvSpPr>
          <p:nvPr>
            <p:ph type="sldNum" sz="quarter" idx="12"/>
          </p:nvPr>
        </p:nvSpPr>
        <p:spPr/>
        <p:txBody>
          <a:bodyPr/>
          <a:lstStyle/>
          <a:p>
            <a:fld id="{3A7FFC8F-EF27-41E3-BA28-EC83DA6FE40B}" type="slidenum">
              <a:rPr lang="en-US" smtClean="0"/>
              <a:pPr/>
              <a:t>‹#›</a:t>
            </a:fld>
            <a:endParaRPr lang="en-US"/>
          </a:p>
        </p:txBody>
      </p:sp>
    </p:spTree>
    <p:extLst>
      <p:ext uri="{BB962C8B-B14F-4D97-AF65-F5344CB8AC3E}">
        <p14:creationId xmlns:p14="http://schemas.microsoft.com/office/powerpoint/2010/main" val="831741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9F8291-2954-4D40-824F-10245BE73536}" type="datetime1">
              <a:rPr lang="en-US" smtClean="0"/>
              <a:t>3/28/2023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a:t>Prof Dr Hala Elmazar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FFC8F-EF27-41E3-BA28-EC83DA6FE40B}" type="slidenum">
              <a:rPr lang="en-US" smtClean="0"/>
              <a:pPr/>
              <a:t>‹#›</a:t>
            </a:fld>
            <a:endParaRPr lang="en-US"/>
          </a:p>
        </p:txBody>
      </p:sp>
    </p:spTree>
    <p:extLst>
      <p:ext uri="{BB962C8B-B14F-4D97-AF65-F5344CB8AC3E}">
        <p14:creationId xmlns:p14="http://schemas.microsoft.com/office/powerpoint/2010/main" val="2739995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hdphoto" Target="../media/hdphoto14.wdp"/><Relationship Id="rId5" Type="http://schemas.microsoft.com/office/2007/relationships/hdphoto" Target="../media/hdphoto11.wdp"/><Relationship Id="rId10" Type="http://schemas.openxmlformats.org/officeDocument/2006/relationships/image" Target="../media/image22.jpeg"/><Relationship Id="rId4" Type="http://schemas.openxmlformats.org/officeDocument/2006/relationships/image" Target="../media/image19.png"/><Relationship Id="rId9" Type="http://schemas.microsoft.com/office/2007/relationships/hdphoto" Target="../media/hdphoto13.wdp"/></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19.png"/><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4.jpeg"/><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1.xml"/><Relationship Id="rId7"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7.wdp"/><Relationship Id="rId7" Type="http://schemas.microsoft.com/office/2007/relationships/hdphoto" Target="../media/hdphoto29.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jpeg"/><Relationship Id="rId5" Type="http://schemas.microsoft.com/office/2007/relationships/hdphoto" Target="../media/hdphoto28.wdp"/><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32.wdp"/><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33.wdp"/><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35.wdp"/><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54.png"/><Relationship Id="rId1" Type="http://schemas.openxmlformats.org/officeDocument/2006/relationships/slideLayout" Target="../slideLayouts/slideLayout4.xml"/><Relationship Id="rId5" Type="http://schemas.microsoft.com/office/2007/relationships/hdphoto" Target="../media/hdphoto39.wdp"/><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53.png"/><Relationship Id="rId1" Type="http://schemas.openxmlformats.org/officeDocument/2006/relationships/slideLayout" Target="../slideLayouts/slideLayout2.xml"/><Relationship Id="rId5" Type="http://schemas.microsoft.com/office/2007/relationships/hdphoto" Target="../media/hdphoto40.wdp"/><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57.png"/><Relationship Id="rId1" Type="http://schemas.openxmlformats.org/officeDocument/2006/relationships/slideLayout" Target="../slideLayouts/slideLayout2.xml"/><Relationship Id="rId5" Type="http://schemas.microsoft.com/office/2007/relationships/hdphoto" Target="../media/hdphoto42.wdp"/><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microsoft.com/office/2007/relationships/hdphoto" Target="../media/hdphoto45.wdp"/><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6.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1470025"/>
          </a:xfrm>
        </p:spPr>
        <p:txBody>
          <a:bodyPr>
            <a:normAutofit/>
          </a:bodyPr>
          <a:lstStyle/>
          <a:p>
            <a:r>
              <a:rPr lang="en-US" sz="6000" b="1" dirty="0"/>
              <a:t>The digestive system</a:t>
            </a:r>
          </a:p>
        </p:txBody>
      </p:sp>
      <p:sp>
        <p:nvSpPr>
          <p:cNvPr id="4" name="Footer Placeholder 3"/>
          <p:cNvSpPr>
            <a:spLocks noGrp="1"/>
          </p:cNvSpPr>
          <p:nvPr>
            <p:ph type="ftr" sz="quarter" idx="11"/>
          </p:nvPr>
        </p:nvSpPr>
        <p:spPr/>
        <p:txBody>
          <a:bodyPr/>
          <a:lstStyle/>
          <a:p>
            <a:r>
              <a:rPr lang="pt-BR"/>
              <a:t>Prof Dr Hala Elmazar </a:t>
            </a:r>
            <a:endParaRPr lang="en-US"/>
          </a:p>
        </p:txBody>
      </p:sp>
      <p:sp>
        <p:nvSpPr>
          <p:cNvPr id="5" name="Slide Number Placeholder 4"/>
          <p:cNvSpPr>
            <a:spLocks noGrp="1"/>
          </p:cNvSpPr>
          <p:nvPr>
            <p:ph type="sldNum" sz="quarter" idx="12"/>
          </p:nvPr>
        </p:nvSpPr>
        <p:spPr/>
        <p:txBody>
          <a:bodyPr/>
          <a:lstStyle/>
          <a:p>
            <a:fld id="{3A7FFC8F-EF27-41E3-BA28-EC83DA6FE40B}" type="slidenum">
              <a:rPr lang="en-US" smtClean="0"/>
              <a:pPr/>
              <a:t>1</a:t>
            </a:fld>
            <a:endParaRPr lang="en-US"/>
          </a:p>
        </p:txBody>
      </p:sp>
      <p:pic>
        <p:nvPicPr>
          <p:cNvPr id="1026" name="Picture 2" descr="http://www.helpingyoucare.com/wp-content/uploads/2012/04/Digestive-System-image-courtesy-of-Wikipedia-Commons.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899767" y="2060848"/>
            <a:ext cx="3400425" cy="41044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1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991600" cy="6553200"/>
          </a:xfrm>
        </p:spPr>
        <p:txBody>
          <a:bodyPr>
            <a:noAutofit/>
          </a:bodyPr>
          <a:lstStyle/>
          <a:p>
            <a:pPr marL="0" indent="0">
              <a:buNone/>
            </a:pPr>
            <a:r>
              <a:rPr lang="en-US" sz="2800" u="sng" dirty="0">
                <a:solidFill>
                  <a:srgbClr val="FF0000"/>
                </a:solidFill>
              </a:rPr>
              <a:t>Sulcus </a:t>
            </a:r>
            <a:r>
              <a:rPr lang="en-US" sz="2800" u="sng" dirty="0" err="1">
                <a:solidFill>
                  <a:srgbClr val="FF0000"/>
                </a:solidFill>
              </a:rPr>
              <a:t>terminalis</a:t>
            </a:r>
            <a:r>
              <a:rPr lang="en-US" sz="2800" u="sng" dirty="0"/>
              <a:t> </a:t>
            </a:r>
            <a:r>
              <a:rPr lang="en-US" sz="2800" dirty="0"/>
              <a:t>: </a:t>
            </a:r>
            <a:r>
              <a:rPr lang="en-US" sz="2400" dirty="0"/>
              <a:t>V- shaped groove on the dorsal surface of tongue</a:t>
            </a:r>
          </a:p>
          <a:p>
            <a:r>
              <a:rPr lang="en-US" sz="2400" dirty="0"/>
              <a:t>It divides the tongue into:</a:t>
            </a:r>
          </a:p>
          <a:p>
            <a:pPr marL="0" indent="0">
              <a:buNone/>
            </a:pPr>
            <a:r>
              <a:rPr lang="en-US" sz="2400" dirty="0"/>
              <a:t>               body (oral):  ant.  2/3</a:t>
            </a:r>
          </a:p>
          <a:p>
            <a:pPr marL="0" indent="0">
              <a:buNone/>
            </a:pPr>
            <a:r>
              <a:rPr lang="en-US" sz="2400" dirty="0"/>
              <a:t>               base (pharyngeal):  post. 1/3</a:t>
            </a:r>
          </a:p>
          <a:p>
            <a:pPr marL="0" indent="0">
              <a:buNone/>
            </a:pPr>
            <a:endParaRPr lang="en-US" sz="2400" dirty="0"/>
          </a:p>
          <a:p>
            <a:pPr marL="0" indent="0">
              <a:lnSpc>
                <a:spcPct val="120000"/>
              </a:lnSpc>
              <a:buNone/>
            </a:pPr>
            <a:r>
              <a:rPr lang="en-US" sz="2800" i="1" dirty="0">
                <a:solidFill>
                  <a:srgbClr val="0070C0"/>
                </a:solidFill>
              </a:rPr>
              <a:t>2- The ventral surface </a:t>
            </a:r>
            <a:r>
              <a:rPr lang="en-US" sz="2400" dirty="0"/>
              <a:t>of tongue is</a:t>
            </a:r>
          </a:p>
          <a:p>
            <a:pPr marL="0" indent="0">
              <a:lnSpc>
                <a:spcPct val="120000"/>
              </a:lnSpc>
              <a:buNone/>
            </a:pPr>
            <a:r>
              <a:rPr lang="en-US" sz="2400" dirty="0"/>
              <a:t>   covered e </a:t>
            </a:r>
            <a:r>
              <a:rPr lang="en-US" sz="2400" dirty="0" err="1"/>
              <a:t>m.m.</a:t>
            </a:r>
            <a:r>
              <a:rPr lang="en-US" sz="2400" dirty="0"/>
              <a:t> loosely attached to </a:t>
            </a:r>
          </a:p>
          <a:p>
            <a:pPr marL="0" indent="0">
              <a:lnSpc>
                <a:spcPct val="120000"/>
              </a:lnSpc>
              <a:buNone/>
            </a:pPr>
            <a:r>
              <a:rPr lang="en-US" sz="2400" dirty="0"/>
              <a:t>   underlying  C.T. e </a:t>
            </a:r>
            <a:r>
              <a:rPr lang="en-US" sz="2400" u="sng" dirty="0"/>
              <a:t>NO papillae </a:t>
            </a:r>
            <a:r>
              <a:rPr lang="en-US" sz="2400" dirty="0"/>
              <a:t>&amp; is</a:t>
            </a:r>
          </a:p>
          <a:p>
            <a:pPr marL="0" indent="0">
              <a:lnSpc>
                <a:spcPct val="120000"/>
              </a:lnSpc>
              <a:buNone/>
            </a:pPr>
            <a:r>
              <a:rPr lang="en-US" sz="2400" dirty="0"/>
              <a:t>   covered with </a:t>
            </a:r>
            <a:r>
              <a:rPr lang="en-US" sz="2800" u="sng" dirty="0">
                <a:solidFill>
                  <a:srgbClr val="FF0000"/>
                </a:solidFill>
              </a:rPr>
              <a:t>non- keratinized </a:t>
            </a:r>
          </a:p>
          <a:p>
            <a:pPr marL="0" indent="0">
              <a:lnSpc>
                <a:spcPct val="120000"/>
              </a:lnSpc>
              <a:buNone/>
            </a:pPr>
            <a:r>
              <a:rPr lang="en-US" sz="2800" u="sng" dirty="0">
                <a:solidFill>
                  <a:srgbClr val="FF0000"/>
                </a:solidFill>
              </a:rPr>
              <a:t>   stratified squamous epithelium</a:t>
            </a:r>
          </a:p>
          <a:p>
            <a:pPr marL="0" indent="0">
              <a:lnSpc>
                <a:spcPct val="120000"/>
              </a:lnSpc>
              <a:buNone/>
            </a:pPr>
            <a:endParaRPr lang="en-US" sz="2400" dirty="0"/>
          </a:p>
          <a:p>
            <a:pPr marL="0" indent="0">
              <a:lnSpc>
                <a:spcPct val="120000"/>
              </a:lnSpc>
            </a:pPr>
            <a:r>
              <a:rPr lang="en-US" sz="2400" b="1" u="sng" dirty="0">
                <a:solidFill>
                  <a:srgbClr val="C00000"/>
                </a:solidFill>
              </a:rPr>
              <a:t>Lingual </a:t>
            </a:r>
            <a:r>
              <a:rPr lang="en-US" sz="2400" b="1" u="sng" dirty="0" smtClean="0">
                <a:solidFill>
                  <a:srgbClr val="C00000"/>
                </a:solidFill>
              </a:rPr>
              <a:t>glands: </a:t>
            </a:r>
            <a:r>
              <a:rPr lang="en-US" sz="2400" dirty="0"/>
              <a:t>are embedded in C.T. of </a:t>
            </a:r>
          </a:p>
          <a:p>
            <a:pPr marL="0" indent="0">
              <a:lnSpc>
                <a:spcPct val="120000"/>
              </a:lnSpc>
              <a:buNone/>
            </a:pPr>
            <a:r>
              <a:rPr lang="en-US" sz="2400" dirty="0"/>
              <a:t>  ventral portion </a:t>
            </a:r>
          </a:p>
        </p:txBody>
      </p:sp>
      <p:sp>
        <p:nvSpPr>
          <p:cNvPr id="4" name="Footer Placeholder 3"/>
          <p:cNvSpPr>
            <a:spLocks noGrp="1"/>
          </p:cNvSpPr>
          <p:nvPr>
            <p:ph type="ftr" sz="quarter" idx="11"/>
          </p:nvPr>
        </p:nvSpPr>
        <p:spPr/>
        <p:txBody>
          <a:bodyPr/>
          <a:lstStyle/>
          <a:p>
            <a:r>
              <a:rPr lang="pt-BR"/>
              <a:t>Prof Dr Hala Elmazar </a:t>
            </a:r>
            <a:endParaRPr lang="en-US"/>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36096" y="762000"/>
            <a:ext cx="3631704" cy="389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6553200" y="5301208"/>
            <a:ext cx="2133600" cy="1420267"/>
          </a:xfrm>
        </p:spPr>
        <p:txBody>
          <a:bodyPr/>
          <a:lstStyle/>
          <a:p>
            <a:fld id="{3A7FFC8F-EF27-41E3-BA28-EC83DA6FE40B}" type="slidenum">
              <a:rPr lang="en-US" smtClean="0"/>
              <a:pPr/>
              <a:t>10</a:t>
            </a:fld>
            <a:endParaRPr lang="en-US"/>
          </a:p>
        </p:txBody>
      </p:sp>
      <p:pic>
        <p:nvPicPr>
          <p:cNvPr id="6" name="Picture 2" descr="http://media.dentalcare.com/images/en-US/education/ce337/fig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4797152"/>
            <a:ext cx="3559696" cy="18722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56176" y="5733256"/>
            <a:ext cx="1670329" cy="369332"/>
          </a:xfrm>
          <a:prstGeom prst="rect">
            <a:avLst/>
          </a:prstGeom>
          <a:noFill/>
        </p:spPr>
        <p:txBody>
          <a:bodyPr wrap="none" rtlCol="0">
            <a:spAutoFit/>
          </a:bodyPr>
          <a:lstStyle/>
          <a:p>
            <a:r>
              <a:rPr lang="en-US" b="1" dirty="0"/>
              <a:t>Ventral surface </a:t>
            </a:r>
          </a:p>
        </p:txBody>
      </p:sp>
    </p:spTree>
    <p:extLst>
      <p:ext uri="{BB962C8B-B14F-4D97-AF65-F5344CB8AC3E}">
        <p14:creationId xmlns:p14="http://schemas.microsoft.com/office/powerpoint/2010/main" val="37912049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pt-BR"/>
              <a:t>Prof Dr Hala Elmazar </a:t>
            </a:r>
            <a:endParaRPr lang="en-US"/>
          </a:p>
        </p:txBody>
      </p:sp>
      <p:sp>
        <p:nvSpPr>
          <p:cNvPr id="5" name="Slide Number Placeholder 4"/>
          <p:cNvSpPr>
            <a:spLocks noGrp="1"/>
          </p:cNvSpPr>
          <p:nvPr>
            <p:ph type="sldNum" sz="quarter" idx="12"/>
          </p:nvPr>
        </p:nvSpPr>
        <p:spPr/>
        <p:txBody>
          <a:bodyPr/>
          <a:lstStyle/>
          <a:p>
            <a:fld id="{DF234784-F038-488E-BFB2-29208BC1C2A6}" type="slidenum">
              <a:rPr lang="en-US" smtClean="0"/>
              <a:pPr/>
              <a:t>11</a:t>
            </a:fld>
            <a:endParaRPr lang="en-US"/>
          </a:p>
        </p:txBody>
      </p:sp>
      <p:pic>
        <p:nvPicPr>
          <p:cNvPr id="6" name="Picture 2" descr="G:\tongue pic.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09600" y="685800"/>
            <a:ext cx="8229600" cy="4648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43200" y="5638800"/>
            <a:ext cx="3276600" cy="461665"/>
          </a:xfrm>
          <a:prstGeom prst="rect">
            <a:avLst/>
          </a:prstGeom>
          <a:noFill/>
          <a:ln>
            <a:solidFill>
              <a:schemeClr val="tx1"/>
            </a:solidFill>
          </a:ln>
        </p:spPr>
        <p:txBody>
          <a:bodyPr wrap="square" rtlCol="0">
            <a:spAutoFit/>
          </a:bodyPr>
          <a:lstStyle/>
          <a:p>
            <a:r>
              <a:rPr lang="en-US" sz="2400" b="1" dirty="0"/>
              <a:t>Structure of the tongue</a:t>
            </a:r>
          </a:p>
        </p:txBody>
      </p:sp>
      <p:sp>
        <p:nvSpPr>
          <p:cNvPr id="8" name="TextBox 7"/>
          <p:cNvSpPr txBox="1"/>
          <p:nvPr/>
        </p:nvSpPr>
        <p:spPr>
          <a:xfrm>
            <a:off x="3657600" y="228600"/>
            <a:ext cx="2553776" cy="369332"/>
          </a:xfrm>
          <a:prstGeom prst="rect">
            <a:avLst/>
          </a:prstGeom>
          <a:noFill/>
        </p:spPr>
        <p:txBody>
          <a:bodyPr wrap="none" rtlCol="0">
            <a:spAutoFit/>
          </a:bodyPr>
          <a:lstStyle/>
          <a:p>
            <a:r>
              <a:rPr lang="en-US" b="1" dirty="0"/>
              <a:t>{Dorsal ( upper)  surface}</a:t>
            </a:r>
          </a:p>
        </p:txBody>
      </p:sp>
      <p:sp>
        <p:nvSpPr>
          <p:cNvPr id="9" name="TextBox 8"/>
          <p:cNvSpPr txBox="1"/>
          <p:nvPr/>
        </p:nvSpPr>
        <p:spPr>
          <a:xfrm>
            <a:off x="1295400" y="4419600"/>
            <a:ext cx="2554545" cy="369332"/>
          </a:xfrm>
          <a:prstGeom prst="rect">
            <a:avLst/>
          </a:prstGeom>
          <a:noFill/>
        </p:spPr>
        <p:txBody>
          <a:bodyPr wrap="none" rtlCol="0">
            <a:spAutoFit/>
          </a:bodyPr>
          <a:lstStyle/>
          <a:p>
            <a:r>
              <a:rPr lang="en-US" b="1" dirty="0"/>
              <a:t>{Ventral ( lower) surface}</a:t>
            </a:r>
          </a:p>
        </p:txBody>
      </p:sp>
      <p:cxnSp>
        <p:nvCxnSpPr>
          <p:cNvPr id="11" name="Straight Arrow Connector 10"/>
          <p:cNvCxnSpPr/>
          <p:nvPr/>
        </p:nvCxnSpPr>
        <p:spPr>
          <a:xfrm flipH="1">
            <a:off x="5029200" y="597932"/>
            <a:ext cx="228600" cy="62126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362200" y="4038600"/>
            <a:ext cx="210472"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1187624" y="2492896"/>
            <a:ext cx="2952328" cy="1545704"/>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75784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15400" cy="6858000"/>
          </a:xfrm>
        </p:spPr>
        <p:txBody>
          <a:bodyPr>
            <a:normAutofit lnSpcReduction="10000"/>
          </a:bodyPr>
          <a:lstStyle/>
          <a:p>
            <a:pPr marL="0" indent="0">
              <a:buNone/>
            </a:pPr>
            <a:r>
              <a:rPr lang="en-US" sz="2800" b="1" u="sng" dirty="0">
                <a:solidFill>
                  <a:srgbClr val="FF0000"/>
                </a:solidFill>
              </a:rPr>
              <a:t>Lingual papillae:</a:t>
            </a:r>
          </a:p>
          <a:p>
            <a:r>
              <a:rPr lang="en-US" sz="2800" dirty="0"/>
              <a:t>Little projections of the </a:t>
            </a:r>
            <a:r>
              <a:rPr lang="en-US" sz="2800" dirty="0" err="1"/>
              <a:t>m.m.</a:t>
            </a:r>
            <a:r>
              <a:rPr lang="en-US" sz="2800" dirty="0"/>
              <a:t>  </a:t>
            </a:r>
          </a:p>
          <a:p>
            <a:pPr marL="0" indent="0">
              <a:buNone/>
            </a:pPr>
            <a:r>
              <a:rPr lang="en-US" sz="2800" dirty="0"/>
              <a:t>    of the dorsal surface of the tongue </a:t>
            </a:r>
          </a:p>
          <a:p>
            <a:r>
              <a:rPr lang="en-US" sz="2800" dirty="0"/>
              <a:t>Each is formed of central core of C.T. covered with </a:t>
            </a:r>
            <a:r>
              <a:rPr lang="en-US" sz="2800" dirty="0">
                <a:solidFill>
                  <a:srgbClr val="FF0000"/>
                </a:solidFill>
              </a:rPr>
              <a:t>stratified squamous epithelium</a:t>
            </a:r>
          </a:p>
          <a:p>
            <a:pPr marL="0" indent="0">
              <a:buNone/>
            </a:pPr>
            <a:endParaRPr lang="en-US" sz="2800" dirty="0"/>
          </a:p>
          <a:p>
            <a:r>
              <a:rPr lang="en-US" sz="2800" u="sng" dirty="0"/>
              <a:t>There are 4 Types: </a:t>
            </a:r>
          </a:p>
          <a:p>
            <a:pPr marL="514350" indent="-514350">
              <a:buFont typeface="+mj-lt"/>
              <a:buAutoNum type="arabicPeriod"/>
            </a:pPr>
            <a:r>
              <a:rPr lang="en-US" sz="2800" dirty="0" err="1"/>
              <a:t>Filiform</a:t>
            </a:r>
            <a:r>
              <a:rPr lang="en-US" sz="2800" dirty="0"/>
              <a:t> papillae</a:t>
            </a:r>
          </a:p>
          <a:p>
            <a:pPr marL="514350" indent="-514350">
              <a:buFont typeface="+mj-lt"/>
              <a:buAutoNum type="arabicPeriod"/>
            </a:pPr>
            <a:endParaRPr lang="en-US" sz="2800" dirty="0"/>
          </a:p>
          <a:p>
            <a:pPr marL="514350" indent="-514350">
              <a:buFont typeface="+mj-lt"/>
              <a:buAutoNum type="arabicPeriod"/>
            </a:pPr>
            <a:r>
              <a:rPr lang="en-US" sz="2800" dirty="0"/>
              <a:t>Fungiform papillae</a:t>
            </a:r>
          </a:p>
          <a:p>
            <a:pPr marL="514350" indent="-514350">
              <a:buFont typeface="+mj-lt"/>
              <a:buAutoNum type="arabicPeriod"/>
            </a:pPr>
            <a:endParaRPr lang="en-US" sz="2800" dirty="0"/>
          </a:p>
          <a:p>
            <a:pPr marL="514350" indent="-514350">
              <a:buFont typeface="+mj-lt"/>
              <a:buAutoNum type="arabicPeriod"/>
            </a:pPr>
            <a:r>
              <a:rPr lang="en-US" sz="2800" dirty="0"/>
              <a:t>Circumvallate papillae</a:t>
            </a:r>
          </a:p>
          <a:p>
            <a:pPr marL="514350" indent="-514350">
              <a:buFont typeface="+mj-lt"/>
              <a:buAutoNum type="arabicPeriod"/>
            </a:pPr>
            <a:endParaRPr lang="en-US" sz="2800" dirty="0"/>
          </a:p>
          <a:p>
            <a:pPr marL="514350" indent="-514350">
              <a:buFont typeface="+mj-lt"/>
              <a:buAutoNum type="arabicPeriod"/>
            </a:pPr>
            <a:r>
              <a:rPr lang="en-US" sz="2800" dirty="0"/>
              <a:t> Foliate Papillae</a:t>
            </a:r>
          </a:p>
        </p:txBody>
      </p:sp>
      <p:sp>
        <p:nvSpPr>
          <p:cNvPr id="4" name="Footer Placeholder 3"/>
          <p:cNvSpPr>
            <a:spLocks noGrp="1"/>
          </p:cNvSpPr>
          <p:nvPr>
            <p:ph type="ftr" sz="quarter" idx="11"/>
          </p:nvPr>
        </p:nvSpPr>
        <p:spPr/>
        <p:txBody>
          <a:bodyPr/>
          <a:lstStyle/>
          <a:p>
            <a:r>
              <a:rPr lang="pt-BR"/>
              <a:t>Prof Dr Hala Elmazar </a:t>
            </a:r>
            <a:endParaRPr lang="en-US"/>
          </a:p>
        </p:txBody>
      </p:sp>
      <p:pic>
        <p:nvPicPr>
          <p:cNvPr id="9220"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886200" y="2209800"/>
            <a:ext cx="2286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553200" y="2209800"/>
            <a:ext cx="2057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31920" y="4206240"/>
            <a:ext cx="2316480" cy="211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A7FFC8F-EF27-41E3-BA28-EC83DA6FE40B}" type="slidenum">
              <a:rPr lang="en-US" smtClean="0"/>
              <a:pPr/>
              <a:t>12</a:t>
            </a:fld>
            <a:endParaRPr lang="en-US"/>
          </a:p>
        </p:txBody>
      </p:sp>
      <p:pic>
        <p:nvPicPr>
          <p:cNvPr id="3074" name="Picture 2" descr="http://www.harunyahya.com/image/taste_smell_miracle/tongue_taste.jpg"/>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l="-669" t="1197" r="16634" b="-1197"/>
          <a:stretch/>
        </p:blipFill>
        <p:spPr bwMode="auto">
          <a:xfrm>
            <a:off x="6444343" y="4149080"/>
            <a:ext cx="2520144" cy="22574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melanniesvobodasnd.org/wp-content/uploads/2014/03/taste-buds-microscope.jpg"/>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40152" y="44624"/>
            <a:ext cx="3024336"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80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 calcmode="lin" valueType="num">
                                      <p:cBhvr additive="base">
                                        <p:cTn id="42"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 calcmode="lin" valueType="num">
                                      <p:cBhvr additive="base">
                                        <p:cTn id="4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Font typeface="Courier New" pitchFamily="49" charset="0"/>
              <a:buChar char="o"/>
            </a:pPr>
            <a:r>
              <a:rPr lang="en-US" sz="2800" b="1" u="sng" dirty="0" err="1">
                <a:solidFill>
                  <a:srgbClr val="FF0000"/>
                </a:solidFill>
              </a:rPr>
              <a:t>Filiform</a:t>
            </a:r>
            <a:r>
              <a:rPr lang="en-US" sz="2800" b="1" u="sng" dirty="0">
                <a:solidFill>
                  <a:srgbClr val="FF0000"/>
                </a:solidFill>
              </a:rPr>
              <a:t> papillae:</a:t>
            </a:r>
          </a:p>
          <a:p>
            <a:r>
              <a:rPr lang="en-US" sz="2400" dirty="0"/>
              <a:t>Conical shape, contain </a:t>
            </a:r>
            <a:r>
              <a:rPr lang="en-US" sz="2400" u="sng" dirty="0">
                <a:solidFill>
                  <a:srgbClr val="FF0000"/>
                </a:solidFill>
              </a:rPr>
              <a:t>NO taste buds</a:t>
            </a:r>
          </a:p>
          <a:p>
            <a:r>
              <a:rPr lang="en-US" sz="2400" dirty="0"/>
              <a:t>Formed of C.T. core covered e </a:t>
            </a:r>
          </a:p>
          <a:p>
            <a:pPr>
              <a:buNone/>
            </a:pPr>
            <a:r>
              <a:rPr lang="en-US" sz="2400" dirty="0"/>
              <a:t>     </a:t>
            </a:r>
            <a:r>
              <a:rPr lang="en-US" sz="2400" u="sng" dirty="0">
                <a:solidFill>
                  <a:srgbClr val="0070C0"/>
                </a:solidFill>
              </a:rPr>
              <a:t>keratinized stratified </a:t>
            </a:r>
            <a:r>
              <a:rPr lang="en-US" sz="2400" u="sng" dirty="0" err="1">
                <a:solidFill>
                  <a:srgbClr val="0070C0"/>
                </a:solidFill>
              </a:rPr>
              <a:t>squ</a:t>
            </a:r>
            <a:r>
              <a:rPr lang="en-US" sz="2400" u="sng" dirty="0">
                <a:solidFill>
                  <a:srgbClr val="0070C0"/>
                </a:solidFill>
              </a:rPr>
              <a:t>. epithelium</a:t>
            </a:r>
          </a:p>
          <a:p>
            <a:r>
              <a:rPr lang="en-US" sz="2400" dirty="0"/>
              <a:t>Numerous in number found on ant. 2/3 of tongue</a:t>
            </a:r>
          </a:p>
          <a:p>
            <a:pPr marL="0" indent="0">
              <a:buNone/>
            </a:pPr>
            <a:endParaRPr lang="en-US" sz="2400" dirty="0"/>
          </a:p>
          <a:p>
            <a:pPr>
              <a:buFont typeface="Courier New" pitchFamily="49" charset="0"/>
              <a:buChar char="o"/>
            </a:pPr>
            <a:r>
              <a:rPr lang="en-US" sz="2800" b="1" u="sng" dirty="0">
                <a:solidFill>
                  <a:srgbClr val="FF0000"/>
                </a:solidFill>
              </a:rPr>
              <a:t>Fungiform papillae:</a:t>
            </a:r>
          </a:p>
          <a:p>
            <a:r>
              <a:rPr lang="en-US" sz="2400" dirty="0"/>
              <a:t>Mushroom- shaped, very vascular</a:t>
            </a:r>
          </a:p>
          <a:p>
            <a:pPr marL="0" indent="0">
              <a:buNone/>
            </a:pPr>
            <a:r>
              <a:rPr lang="en-US" sz="2400" dirty="0"/>
              <a:t>      found on ant 2/3 of tongue among</a:t>
            </a:r>
          </a:p>
          <a:p>
            <a:pPr marL="0" indent="0">
              <a:buNone/>
            </a:pPr>
            <a:r>
              <a:rPr lang="en-US" sz="2400" dirty="0"/>
              <a:t>       Filiform papillae</a:t>
            </a:r>
          </a:p>
          <a:p>
            <a:r>
              <a:rPr lang="en-US" sz="2400" dirty="0"/>
              <a:t>Their covering </a:t>
            </a:r>
            <a:r>
              <a:rPr lang="en-US" sz="2400" dirty="0" err="1"/>
              <a:t>epith</a:t>
            </a:r>
            <a:r>
              <a:rPr lang="en-US" sz="2400" dirty="0"/>
              <a:t>  is </a:t>
            </a:r>
            <a:r>
              <a:rPr lang="en-US" sz="2400" u="sng" dirty="0">
                <a:solidFill>
                  <a:srgbClr val="0070C0"/>
                </a:solidFill>
              </a:rPr>
              <a:t>Non- </a:t>
            </a:r>
            <a:r>
              <a:rPr lang="en-US" sz="2400" u="sng" dirty="0" err="1">
                <a:solidFill>
                  <a:srgbClr val="0070C0"/>
                </a:solidFill>
              </a:rPr>
              <a:t>k.st.squ</a:t>
            </a:r>
            <a:r>
              <a:rPr lang="en-US" sz="2400" dirty="0">
                <a:solidFill>
                  <a:srgbClr val="0070C0"/>
                </a:solidFill>
              </a:rPr>
              <a:t>.</a:t>
            </a:r>
          </a:p>
          <a:p>
            <a:pPr>
              <a:buNone/>
            </a:pPr>
            <a:r>
              <a:rPr lang="en-US" sz="2400" dirty="0"/>
              <a:t>     red due to presence of many B.V. in </a:t>
            </a:r>
          </a:p>
          <a:p>
            <a:pPr marL="0" indent="0">
              <a:buNone/>
            </a:pPr>
            <a:r>
              <a:rPr lang="en-US" sz="2400" dirty="0"/>
              <a:t>    underlying C.T.</a:t>
            </a:r>
          </a:p>
          <a:p>
            <a:r>
              <a:rPr lang="en-US" sz="2400" dirty="0"/>
              <a:t>Contain taste buds on superior surface</a:t>
            </a:r>
          </a:p>
          <a:p>
            <a:pPr marL="0" indent="0">
              <a:buNone/>
            </a:pPr>
            <a:endParaRPr lang="en-US" sz="2800" dirty="0"/>
          </a:p>
        </p:txBody>
      </p:sp>
      <p:sp>
        <p:nvSpPr>
          <p:cNvPr id="4" name="Footer Placeholder 3"/>
          <p:cNvSpPr>
            <a:spLocks noGrp="1"/>
          </p:cNvSpPr>
          <p:nvPr>
            <p:ph type="ftr" sz="quarter" idx="11"/>
          </p:nvPr>
        </p:nvSpPr>
        <p:spPr/>
        <p:txBody>
          <a:bodyPr/>
          <a:lstStyle/>
          <a:p>
            <a:r>
              <a:rPr lang="pt-BR"/>
              <a:t>Prof Dr Hala Elmazar </a:t>
            </a:r>
            <a:endParaRPr lang="en-US" dirty="0"/>
          </a:p>
        </p:txBody>
      </p:sp>
      <p:pic>
        <p:nvPicPr>
          <p:cNvPr id="5"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572264" y="142852"/>
            <a:ext cx="2357454" cy="1714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715008" y="5143512"/>
            <a:ext cx="2557466" cy="15001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A7FFC8F-EF27-41E3-BA28-EC83DA6FE40B}" type="slidenum">
              <a:rPr lang="en-US" smtClean="0"/>
              <a:pPr/>
              <a:t>13</a:t>
            </a:fld>
            <a:endParaRPr lang="en-US"/>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2348880"/>
            <a:ext cx="1816730" cy="23042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8"/>
          <a:stretch>
            <a:fillRect/>
          </a:stretch>
        </p:blipFill>
        <p:spPr>
          <a:xfrm>
            <a:off x="6948264" y="2120892"/>
            <a:ext cx="1981454" cy="2748268"/>
          </a:xfrm>
          <a:prstGeom prst="rect">
            <a:avLst/>
          </a:prstGeom>
        </p:spPr>
      </p:pic>
    </p:spTree>
    <p:extLst>
      <p:ext uri="{BB962C8B-B14F-4D97-AF65-F5344CB8AC3E}">
        <p14:creationId xmlns:p14="http://schemas.microsoft.com/office/powerpoint/2010/main" val="2363090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6256"/>
            <a:ext cx="8915400" cy="6539344"/>
          </a:xfrm>
        </p:spPr>
        <p:txBody>
          <a:bodyPr>
            <a:normAutofit/>
          </a:bodyPr>
          <a:lstStyle/>
          <a:p>
            <a:pPr marL="0" indent="0">
              <a:lnSpc>
                <a:spcPct val="120000"/>
              </a:lnSpc>
              <a:buFont typeface="Courier New" pitchFamily="49" charset="0"/>
              <a:buChar char="o"/>
            </a:pPr>
            <a:r>
              <a:rPr lang="en-US" sz="2800" b="1" u="sng" dirty="0">
                <a:solidFill>
                  <a:srgbClr val="FF0000"/>
                </a:solidFill>
              </a:rPr>
              <a:t>Circumvallate papillae</a:t>
            </a:r>
            <a:r>
              <a:rPr lang="en-US" sz="2800" u="sng" dirty="0">
                <a:solidFill>
                  <a:srgbClr val="FF0000"/>
                </a:solidFill>
              </a:rPr>
              <a:t>:</a:t>
            </a:r>
          </a:p>
          <a:p>
            <a:pPr>
              <a:lnSpc>
                <a:spcPct val="120000"/>
              </a:lnSpc>
            </a:pPr>
            <a:r>
              <a:rPr lang="en-US" sz="2800" dirty="0"/>
              <a:t>Largest, circular papillae, 10- 15 in # , </a:t>
            </a:r>
          </a:p>
          <a:p>
            <a:pPr marL="0" indent="0">
              <a:lnSpc>
                <a:spcPct val="120000"/>
              </a:lnSpc>
              <a:buNone/>
            </a:pPr>
            <a:r>
              <a:rPr lang="en-US" sz="2800" dirty="0"/>
              <a:t>     Found </a:t>
            </a:r>
            <a:r>
              <a:rPr lang="en-US" sz="2800" u="sng" dirty="0"/>
              <a:t>in front of  </a:t>
            </a:r>
            <a:r>
              <a:rPr lang="en-US" sz="2800" dirty="0"/>
              <a:t>the sulcus terminals</a:t>
            </a:r>
          </a:p>
          <a:p>
            <a:pPr>
              <a:lnSpc>
                <a:spcPct val="120000"/>
              </a:lnSpc>
            </a:pPr>
            <a:r>
              <a:rPr lang="en-US" sz="2800" dirty="0"/>
              <a:t>They don’t project on the surface</a:t>
            </a:r>
          </a:p>
          <a:p>
            <a:pPr>
              <a:lnSpc>
                <a:spcPct val="120000"/>
              </a:lnSpc>
            </a:pPr>
            <a:r>
              <a:rPr lang="en-US" sz="2800" dirty="0"/>
              <a:t>deep in their C.T. </a:t>
            </a:r>
          </a:p>
          <a:p>
            <a:pPr>
              <a:lnSpc>
                <a:spcPct val="120000"/>
              </a:lnSpc>
            </a:pPr>
            <a:r>
              <a:rPr lang="en-US" sz="2800" dirty="0"/>
              <a:t>Each one is surrounded e groove ( trench = furrow)</a:t>
            </a:r>
          </a:p>
          <a:p>
            <a:pPr>
              <a:lnSpc>
                <a:spcPct val="120000"/>
              </a:lnSpc>
            </a:pPr>
            <a:r>
              <a:rPr lang="en-US" sz="2800" dirty="0"/>
              <a:t>They contain </a:t>
            </a:r>
            <a:r>
              <a:rPr lang="en-US" sz="2800" u="sng" dirty="0">
                <a:solidFill>
                  <a:srgbClr val="FF0000"/>
                </a:solidFill>
              </a:rPr>
              <a:t>Von </a:t>
            </a:r>
            <a:r>
              <a:rPr lang="en-US" sz="2800" u="sng" dirty="0" err="1">
                <a:solidFill>
                  <a:srgbClr val="FF0000"/>
                </a:solidFill>
              </a:rPr>
              <a:t>Ebner</a:t>
            </a:r>
            <a:r>
              <a:rPr lang="en-US" sz="2800" u="sng" dirty="0">
                <a:solidFill>
                  <a:srgbClr val="FF0000"/>
                </a:solidFill>
              </a:rPr>
              <a:t> glands </a:t>
            </a:r>
            <a:r>
              <a:rPr lang="en-US" sz="2800" dirty="0"/>
              <a:t>(serous, begin lipid hydrolysis) </a:t>
            </a:r>
            <a:r>
              <a:rPr lang="en-US" sz="2800" dirty="0" smtClean="0"/>
              <a:t> in lamina </a:t>
            </a:r>
            <a:r>
              <a:rPr lang="en-US" sz="2800" dirty="0" err="1" smtClean="0"/>
              <a:t>propria</a:t>
            </a:r>
            <a:endParaRPr lang="en-US" sz="2800" dirty="0"/>
          </a:p>
          <a:p>
            <a:pPr>
              <a:lnSpc>
                <a:spcPct val="120000"/>
              </a:lnSpc>
            </a:pPr>
            <a:r>
              <a:rPr lang="en-US" sz="2800" dirty="0"/>
              <a:t>They covered e </a:t>
            </a:r>
            <a:r>
              <a:rPr lang="en-US" sz="2800" u="sng" dirty="0">
                <a:solidFill>
                  <a:srgbClr val="0070C0"/>
                </a:solidFill>
              </a:rPr>
              <a:t>Non- </a:t>
            </a:r>
            <a:r>
              <a:rPr lang="en-US" sz="2800" u="sng" dirty="0" err="1">
                <a:solidFill>
                  <a:srgbClr val="0070C0"/>
                </a:solidFill>
              </a:rPr>
              <a:t>k.st.squ.epith</a:t>
            </a:r>
            <a:r>
              <a:rPr lang="en-US" sz="2800" u="sng" dirty="0">
                <a:solidFill>
                  <a:srgbClr val="0070C0"/>
                </a:solidFill>
              </a:rPr>
              <a:t> </a:t>
            </a:r>
          </a:p>
          <a:p>
            <a:pPr>
              <a:lnSpc>
                <a:spcPct val="120000"/>
              </a:lnSpc>
            </a:pPr>
            <a:r>
              <a:rPr lang="en-US" sz="2800" dirty="0"/>
              <a:t> Taste buds present on </a:t>
            </a:r>
            <a:r>
              <a:rPr lang="en-US" sz="2800" u="sng" dirty="0">
                <a:solidFill>
                  <a:srgbClr val="FF0000"/>
                </a:solidFill>
              </a:rPr>
              <a:t>the lateral </a:t>
            </a:r>
          </a:p>
          <a:p>
            <a:pPr marL="0" indent="0">
              <a:lnSpc>
                <a:spcPct val="120000"/>
              </a:lnSpc>
              <a:buNone/>
            </a:pPr>
            <a:r>
              <a:rPr lang="en-US" sz="2800" dirty="0">
                <a:solidFill>
                  <a:srgbClr val="FF0000"/>
                </a:solidFill>
              </a:rPr>
              <a:t>      </a:t>
            </a:r>
            <a:r>
              <a:rPr lang="en-US" sz="2800" u="sng" dirty="0">
                <a:solidFill>
                  <a:srgbClr val="FF0000"/>
                </a:solidFill>
              </a:rPr>
              <a:t>sides of these papillae</a:t>
            </a:r>
            <a:r>
              <a:rPr lang="en-US" sz="2800" dirty="0">
                <a:solidFill>
                  <a:srgbClr val="FF0000"/>
                </a:solidFill>
              </a:rPr>
              <a:t>  </a:t>
            </a:r>
          </a:p>
          <a:p>
            <a:pPr marL="0" indent="0">
              <a:buNone/>
            </a:pPr>
            <a:endParaRPr lang="en-US" dirty="0"/>
          </a:p>
        </p:txBody>
      </p:sp>
      <p:sp>
        <p:nvSpPr>
          <p:cNvPr id="4" name="Footer Placeholder 3"/>
          <p:cNvSpPr>
            <a:spLocks noGrp="1"/>
          </p:cNvSpPr>
          <p:nvPr>
            <p:ph type="ftr" sz="quarter" idx="11"/>
          </p:nvPr>
        </p:nvSpPr>
        <p:spPr/>
        <p:txBody>
          <a:bodyPr/>
          <a:lstStyle/>
          <a:p>
            <a:r>
              <a:rPr lang="pt-BR"/>
              <a:t>Prof Dr Hala Elmazar </a:t>
            </a:r>
            <a:endParaRPr lang="en-US"/>
          </a:p>
        </p:txBody>
      </p:sp>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868144" y="4365104"/>
            <a:ext cx="3127647" cy="23042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A7FFC8F-EF27-41E3-BA28-EC83DA6FE40B}" type="slidenum">
              <a:rPr lang="en-US" smtClean="0"/>
              <a:pPr/>
              <a:t>14</a:t>
            </a:fld>
            <a:endParaRPr lang="en-US"/>
          </a:p>
        </p:txBody>
      </p:sp>
      <p:pic>
        <p:nvPicPr>
          <p:cNvPr id="2050" name="Picture 2" descr="Fine Structure of Lingual Papillae in the Markhoz Goat (Iranian Angora): A  Scanning Electron Microscopic Study"/>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t="1955" b="9882"/>
          <a:stretch/>
        </p:blipFill>
        <p:spPr bwMode="auto">
          <a:xfrm>
            <a:off x="6139543" y="238264"/>
            <a:ext cx="2856247" cy="29027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1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6629400"/>
          </a:xfrm>
        </p:spPr>
        <p:txBody>
          <a:bodyPr>
            <a:normAutofit/>
          </a:bodyPr>
          <a:lstStyle/>
          <a:p>
            <a:pPr marL="0" indent="0">
              <a:buFont typeface="Courier New" pitchFamily="49" charset="0"/>
              <a:buChar char="o"/>
            </a:pPr>
            <a:r>
              <a:rPr lang="en-US" sz="2800" b="1" u="sng" dirty="0">
                <a:solidFill>
                  <a:srgbClr val="FF0000"/>
                </a:solidFill>
              </a:rPr>
              <a:t> Foliate papillae</a:t>
            </a:r>
            <a:r>
              <a:rPr lang="en-US" sz="2800" dirty="0">
                <a:solidFill>
                  <a:srgbClr val="FF0000"/>
                </a:solidFill>
              </a:rPr>
              <a:t>:</a:t>
            </a:r>
          </a:p>
          <a:p>
            <a:r>
              <a:rPr lang="en-US" sz="2800" dirty="0"/>
              <a:t>Formed of short vertical folds, found on sides of tongue </a:t>
            </a:r>
          </a:p>
          <a:p>
            <a:r>
              <a:rPr lang="en-US" sz="2800" dirty="0"/>
              <a:t>covered e </a:t>
            </a:r>
            <a:r>
              <a:rPr lang="en-US" sz="2800" u="sng" dirty="0">
                <a:solidFill>
                  <a:srgbClr val="0070C0"/>
                </a:solidFill>
              </a:rPr>
              <a:t>non- k. stratified squamous epithelium </a:t>
            </a:r>
          </a:p>
          <a:p>
            <a:r>
              <a:rPr lang="en-US" sz="2800" dirty="0"/>
              <a:t>Each papillae is separated by groove and contains </a:t>
            </a:r>
            <a:r>
              <a:rPr lang="en-US" sz="2800" dirty="0">
                <a:solidFill>
                  <a:srgbClr val="FF0000"/>
                </a:solidFill>
              </a:rPr>
              <a:t>many taste buds </a:t>
            </a:r>
          </a:p>
          <a:p>
            <a:r>
              <a:rPr lang="en-US" sz="2800" dirty="0"/>
              <a:t>This type is at high risk for oral cancer</a:t>
            </a:r>
          </a:p>
        </p:txBody>
      </p:sp>
      <p:sp>
        <p:nvSpPr>
          <p:cNvPr id="4" name="Footer Placeholder 3"/>
          <p:cNvSpPr>
            <a:spLocks noGrp="1"/>
          </p:cNvSpPr>
          <p:nvPr>
            <p:ph type="ftr" sz="quarter" idx="11"/>
          </p:nvPr>
        </p:nvSpPr>
        <p:spPr/>
        <p:txBody>
          <a:bodyPr/>
          <a:lstStyle/>
          <a:p>
            <a:r>
              <a:rPr lang="pt-BR"/>
              <a:t>Prof Dr Hala Elmazar </a:t>
            </a:r>
            <a:endParaRPr lang="en-US"/>
          </a:p>
        </p:txBody>
      </p:sp>
      <p:sp>
        <p:nvSpPr>
          <p:cNvPr id="2" name="Slide Number Placeholder 1"/>
          <p:cNvSpPr>
            <a:spLocks noGrp="1"/>
          </p:cNvSpPr>
          <p:nvPr>
            <p:ph type="sldNum" sz="quarter" idx="12"/>
          </p:nvPr>
        </p:nvSpPr>
        <p:spPr/>
        <p:txBody>
          <a:bodyPr/>
          <a:lstStyle/>
          <a:p>
            <a:fld id="{3A7FFC8F-EF27-41E3-BA28-EC83DA6FE40B}" type="slidenum">
              <a:rPr lang="en-US" smtClean="0"/>
              <a:pPr/>
              <a:t>15</a:t>
            </a:fld>
            <a:endParaRPr lang="en-US"/>
          </a:p>
        </p:txBody>
      </p:sp>
      <p:pic>
        <p:nvPicPr>
          <p:cNvPr id="5122" name="Picture 2" descr="http://www.harunyahya.com/image/taste_smell_miracle/tongue_tast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91880" y="3140968"/>
            <a:ext cx="2880320" cy="26642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11" t="5662" r="4909" b="4329"/>
          <a:stretch/>
        </p:blipFill>
        <p:spPr bwMode="auto">
          <a:xfrm>
            <a:off x="6444208" y="3140969"/>
            <a:ext cx="2592288" cy="26642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140968"/>
            <a:ext cx="3312368" cy="26642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23196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97768"/>
          </a:xfrm>
        </p:spPr>
        <p:txBody>
          <a:bodyPr>
            <a:normAutofit/>
          </a:bodyPr>
          <a:lstStyle/>
          <a:p>
            <a:r>
              <a:rPr lang="en-US" sz="3200" b="1" u="sng" dirty="0"/>
              <a:t>Taste buds </a:t>
            </a:r>
            <a:r>
              <a:rPr lang="en-US" sz="2700" b="1" u="sng" dirty="0" smtClean="0"/>
              <a:t>(</a:t>
            </a:r>
            <a:r>
              <a:rPr lang="en-US" sz="2700" b="1" u="sng" dirty="0"/>
              <a:t>N</a:t>
            </a:r>
            <a:r>
              <a:rPr lang="en-US" sz="2700" b="1" u="sng" dirty="0" smtClean="0"/>
              <a:t>euroepithelium</a:t>
            </a:r>
            <a:r>
              <a:rPr lang="en-US" sz="2700" b="1" u="sng" dirty="0"/>
              <a:t>)</a:t>
            </a:r>
          </a:p>
        </p:txBody>
      </p:sp>
      <p:sp>
        <p:nvSpPr>
          <p:cNvPr id="3" name="Content Placeholder 2"/>
          <p:cNvSpPr>
            <a:spLocks noGrp="1"/>
          </p:cNvSpPr>
          <p:nvPr>
            <p:ph idx="1"/>
          </p:nvPr>
        </p:nvSpPr>
        <p:spPr>
          <a:xfrm>
            <a:off x="35496" y="838200"/>
            <a:ext cx="8915400" cy="5943600"/>
          </a:xfrm>
        </p:spPr>
        <p:txBody>
          <a:bodyPr>
            <a:noAutofit/>
          </a:bodyPr>
          <a:lstStyle/>
          <a:p>
            <a:r>
              <a:rPr lang="en-US" sz="2800" dirty="0"/>
              <a:t>Oval structures present </a:t>
            </a:r>
            <a:r>
              <a:rPr lang="en-US" sz="2800" dirty="0" smtClean="0"/>
              <a:t>on </a:t>
            </a:r>
            <a:r>
              <a:rPr lang="en-US" sz="2800" dirty="0"/>
              <a:t>dorsal surface of tongue, in the lingual papillae (2000 – 8000)</a:t>
            </a:r>
          </a:p>
          <a:p>
            <a:pPr marL="0" indent="0">
              <a:buNone/>
            </a:pPr>
            <a:endParaRPr lang="en-US" sz="2800" dirty="0"/>
          </a:p>
          <a:p>
            <a:pPr marL="0" indent="0">
              <a:buNone/>
            </a:pPr>
            <a:endParaRPr lang="en-US" sz="2800" dirty="0"/>
          </a:p>
          <a:p>
            <a:endParaRPr lang="en-US" sz="2800" dirty="0"/>
          </a:p>
          <a:p>
            <a:pPr marL="0" indent="0">
              <a:buNone/>
            </a:pPr>
            <a:endParaRPr lang="en-US" sz="2800" dirty="0"/>
          </a:p>
          <a:p>
            <a:endParaRPr lang="en-US" sz="2800" dirty="0" smtClean="0"/>
          </a:p>
          <a:p>
            <a:r>
              <a:rPr lang="en-US" sz="2800" dirty="0" smtClean="0"/>
              <a:t>Each </a:t>
            </a:r>
            <a:r>
              <a:rPr lang="en-US" sz="2800" dirty="0"/>
              <a:t>taste bud formed of </a:t>
            </a:r>
            <a:r>
              <a:rPr lang="en-US" sz="2800" b="1" u="sng" dirty="0" smtClean="0"/>
              <a:t>3 </a:t>
            </a:r>
            <a:r>
              <a:rPr lang="en-US" sz="2800" b="1" u="sng" dirty="0"/>
              <a:t>types of cells </a:t>
            </a:r>
            <a:r>
              <a:rPr lang="en-US" sz="2800" u="sng" dirty="0"/>
              <a:t>&amp; </a:t>
            </a:r>
            <a:r>
              <a:rPr lang="en-US" sz="2800" b="1" u="sng" dirty="0"/>
              <a:t>taste pore </a:t>
            </a:r>
            <a:r>
              <a:rPr lang="en-US" sz="2800" dirty="0"/>
              <a:t>for passage of saliva:</a:t>
            </a:r>
          </a:p>
          <a:p>
            <a:pPr marL="0" indent="0">
              <a:buNone/>
            </a:pPr>
            <a:r>
              <a:rPr lang="en-US" sz="2800" dirty="0"/>
              <a:t>1- </a:t>
            </a:r>
            <a:r>
              <a:rPr lang="en-US" sz="2800" b="1" dirty="0">
                <a:solidFill>
                  <a:srgbClr val="FF0000"/>
                </a:solidFill>
              </a:rPr>
              <a:t>Sensory (taste, gustatory) cells:  50- 100 cells / bud </a:t>
            </a:r>
            <a:endParaRPr lang="en-US" sz="2800" dirty="0"/>
          </a:p>
          <a:p>
            <a:pPr marL="0" indent="0">
              <a:buNone/>
            </a:pPr>
            <a:r>
              <a:rPr lang="en-US" sz="2800" dirty="0"/>
              <a:t>2- </a:t>
            </a:r>
            <a:r>
              <a:rPr lang="en-US" sz="2800" b="1" dirty="0">
                <a:solidFill>
                  <a:srgbClr val="FF0000"/>
                </a:solidFill>
              </a:rPr>
              <a:t>Supporting cells</a:t>
            </a:r>
          </a:p>
          <a:p>
            <a:pPr marL="0" indent="0">
              <a:buNone/>
            </a:pPr>
            <a:r>
              <a:rPr lang="en-US" sz="2800" dirty="0"/>
              <a:t>3- </a:t>
            </a:r>
            <a:r>
              <a:rPr lang="en-US" sz="2800" b="1" dirty="0">
                <a:solidFill>
                  <a:srgbClr val="FF0000"/>
                </a:solidFill>
              </a:rPr>
              <a:t>Basal cells (stem cells)</a:t>
            </a:r>
            <a:endParaRPr lang="en-US" sz="2800" dirty="0"/>
          </a:p>
          <a:p>
            <a:pPr marL="0" indent="0">
              <a:buNone/>
            </a:pPr>
            <a:endParaRPr lang="en-US" sz="2800" dirty="0"/>
          </a:p>
        </p:txBody>
      </p:sp>
      <p:sp>
        <p:nvSpPr>
          <p:cNvPr id="4" name="Footer Placeholder 3"/>
          <p:cNvSpPr>
            <a:spLocks noGrp="1"/>
          </p:cNvSpPr>
          <p:nvPr>
            <p:ph type="ftr" sz="quarter" idx="11"/>
          </p:nvPr>
        </p:nvSpPr>
        <p:spPr/>
        <p:txBody>
          <a:bodyPr/>
          <a:lstStyle/>
          <a:p>
            <a:r>
              <a:rPr lang="pt-BR"/>
              <a:t>Prof Dr Hala Elmazar </a:t>
            </a:r>
            <a:endParaRPr lang="en-US"/>
          </a:p>
        </p:txBody>
      </p:sp>
      <p:sp>
        <p:nvSpPr>
          <p:cNvPr id="5" name="Slide Number Placeholder 4"/>
          <p:cNvSpPr>
            <a:spLocks noGrp="1"/>
          </p:cNvSpPr>
          <p:nvPr>
            <p:ph type="sldNum" sz="quarter" idx="12"/>
          </p:nvPr>
        </p:nvSpPr>
        <p:spPr/>
        <p:txBody>
          <a:bodyPr/>
          <a:lstStyle/>
          <a:p>
            <a:fld id="{DF234784-F038-488E-BFB2-29208BC1C2A6}" type="slidenum">
              <a:rPr lang="en-US" smtClean="0"/>
              <a:pPr/>
              <a:t>16</a:t>
            </a:fld>
            <a:endParaRPr lang="en-US"/>
          </a:p>
        </p:txBody>
      </p:sp>
      <p:pic>
        <p:nvPicPr>
          <p:cNvPr id="6"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724128" y="1340768"/>
            <a:ext cx="3047256" cy="30243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descr="http://2.bp.blogspot.com/-L6ZEivYvwbo/UWX1-Nmx3eI/AAAAAAAAACw/NJ1r4yBmsiY/s1600/Picture2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l="37425" t="18740"/>
          <a:stretch/>
        </p:blipFill>
        <p:spPr bwMode="auto">
          <a:xfrm>
            <a:off x="395536" y="1916832"/>
            <a:ext cx="5103447" cy="2448272"/>
          </a:xfrm>
          <a:prstGeom prst="rect">
            <a:avLst/>
          </a:prstGeom>
          <a:noFill/>
          <a:ln>
            <a:solidFill>
              <a:schemeClr val="tx1"/>
            </a:solidFill>
          </a:ln>
        </p:spPr>
      </p:pic>
    </p:spTree>
    <p:extLst>
      <p:ext uri="{BB962C8B-B14F-4D97-AF65-F5344CB8AC3E}">
        <p14:creationId xmlns:p14="http://schemas.microsoft.com/office/powerpoint/2010/main" val="3815565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010" y="76200"/>
            <a:ext cx="8915400" cy="6781800"/>
          </a:xfrm>
        </p:spPr>
        <p:txBody>
          <a:bodyPr>
            <a:normAutofit fontScale="92500" lnSpcReduction="10000"/>
          </a:bodyPr>
          <a:lstStyle/>
          <a:p>
            <a:r>
              <a:rPr lang="en-US" sz="2800" u="sng" dirty="0" err="1">
                <a:solidFill>
                  <a:srgbClr val="FF0000"/>
                </a:solidFill>
              </a:rPr>
              <a:t>Neuro</a:t>
            </a:r>
            <a:r>
              <a:rPr lang="en-US" sz="2800" u="sng" dirty="0">
                <a:solidFill>
                  <a:srgbClr val="FF0000"/>
                </a:solidFill>
              </a:rPr>
              <a:t>-epithelial (taste, </a:t>
            </a:r>
            <a:r>
              <a:rPr lang="en-US" sz="2800" u="sng" dirty="0" err="1">
                <a:solidFill>
                  <a:srgbClr val="FF0000"/>
                </a:solidFill>
              </a:rPr>
              <a:t>chemoreceptors</a:t>
            </a:r>
            <a:r>
              <a:rPr lang="en-US" sz="2800" u="sng" dirty="0">
                <a:solidFill>
                  <a:srgbClr val="FF0000"/>
                </a:solidFill>
              </a:rPr>
              <a:t>) cells:</a:t>
            </a:r>
          </a:p>
          <a:p>
            <a:pPr marL="514350" indent="-514350">
              <a:buFont typeface="+mj-lt"/>
              <a:buAutoNum type="alphaLcPeriod"/>
            </a:pPr>
            <a:r>
              <a:rPr lang="en-US" sz="2800" dirty="0"/>
              <a:t>Tall columnar cells, central in position, 3 types I, II, III </a:t>
            </a:r>
          </a:p>
          <a:p>
            <a:pPr marL="514350" indent="-514350">
              <a:buFont typeface="+mj-lt"/>
              <a:buAutoNum type="alphaLcPeriod"/>
            </a:pPr>
            <a:r>
              <a:rPr lang="en-US" sz="2800" dirty="0"/>
              <a:t>Their apical surface terminate e fine filaments called </a:t>
            </a:r>
            <a:r>
              <a:rPr lang="en-US" sz="2800" u="sng" dirty="0">
                <a:solidFill>
                  <a:srgbClr val="FF0000"/>
                </a:solidFill>
              </a:rPr>
              <a:t>gustatory </a:t>
            </a:r>
            <a:r>
              <a:rPr lang="en-US" sz="2800" u="sng" dirty="0" err="1">
                <a:solidFill>
                  <a:srgbClr val="FF0000"/>
                </a:solidFill>
              </a:rPr>
              <a:t>hairlets</a:t>
            </a:r>
            <a:r>
              <a:rPr lang="en-US" sz="2800" u="sng" dirty="0">
                <a:solidFill>
                  <a:srgbClr val="FF0000"/>
                </a:solidFill>
              </a:rPr>
              <a:t>  </a:t>
            </a:r>
            <a:r>
              <a:rPr lang="en-US" sz="2800" dirty="0"/>
              <a:t>which project into the </a:t>
            </a:r>
            <a:r>
              <a:rPr lang="en-US" sz="2800" u="sng" dirty="0">
                <a:solidFill>
                  <a:srgbClr val="FF0000"/>
                </a:solidFill>
              </a:rPr>
              <a:t>gustatory pore</a:t>
            </a:r>
          </a:p>
          <a:p>
            <a:pPr marL="514350" indent="-514350">
              <a:buFont typeface="+mj-lt"/>
              <a:buAutoNum type="alphaLcPeriod"/>
            </a:pPr>
            <a:r>
              <a:rPr lang="en-US" sz="2800" dirty="0"/>
              <a:t>The base of the cells has vesicles that contain neurotransmitter &amp; synapse with afferent nerve fibers</a:t>
            </a:r>
          </a:p>
          <a:p>
            <a:pPr marL="514350" indent="-514350">
              <a:buNone/>
            </a:pPr>
            <a:r>
              <a:rPr lang="en-US" sz="2800" dirty="0"/>
              <a:t> </a:t>
            </a:r>
          </a:p>
          <a:p>
            <a:r>
              <a:rPr lang="en-US" sz="2800" u="sng" dirty="0">
                <a:solidFill>
                  <a:srgbClr val="FF0000"/>
                </a:solidFill>
              </a:rPr>
              <a:t>The supporting cells</a:t>
            </a:r>
          </a:p>
          <a:p>
            <a:pPr marL="0" indent="0">
              <a:buNone/>
            </a:pPr>
            <a:r>
              <a:rPr lang="en-US" sz="2800" dirty="0"/>
              <a:t>  Tall columnar cells form the outer </a:t>
            </a:r>
          </a:p>
          <a:p>
            <a:pPr marL="0" indent="0">
              <a:buNone/>
            </a:pPr>
            <a:r>
              <a:rPr lang="en-US" sz="2800" dirty="0"/>
              <a:t>  wall of the taste buds</a:t>
            </a:r>
          </a:p>
          <a:p>
            <a:pPr marL="0" indent="0">
              <a:buNone/>
            </a:pPr>
            <a:endParaRPr lang="en-US" sz="2800" dirty="0"/>
          </a:p>
          <a:p>
            <a:r>
              <a:rPr lang="en-US" sz="2800" u="sng" dirty="0">
                <a:solidFill>
                  <a:srgbClr val="FF0000"/>
                </a:solidFill>
              </a:rPr>
              <a:t>Basal cells: </a:t>
            </a:r>
          </a:p>
          <a:p>
            <a:pPr marL="0" indent="0">
              <a:buNone/>
            </a:pPr>
            <a:r>
              <a:rPr lang="en-US" sz="2800" dirty="0"/>
              <a:t> found at the base of taste bud act </a:t>
            </a:r>
          </a:p>
          <a:p>
            <a:pPr marL="0" indent="0">
              <a:buNone/>
            </a:pPr>
            <a:r>
              <a:rPr lang="en-US" sz="2800" dirty="0"/>
              <a:t> as a stem cells for regeneration</a:t>
            </a:r>
          </a:p>
          <a:p>
            <a:pPr marL="0" indent="0">
              <a:buNone/>
            </a:pPr>
            <a:r>
              <a:rPr lang="en-US" sz="2800" dirty="0">
                <a:solidFill>
                  <a:srgbClr val="FF0000"/>
                </a:solidFill>
              </a:rPr>
              <a:t>The average life of a taste bud is 10 days</a:t>
            </a:r>
          </a:p>
        </p:txBody>
      </p:sp>
      <p:sp>
        <p:nvSpPr>
          <p:cNvPr id="4" name="Footer Placeholder 3"/>
          <p:cNvSpPr>
            <a:spLocks noGrp="1"/>
          </p:cNvSpPr>
          <p:nvPr>
            <p:ph type="ftr" sz="quarter" idx="11"/>
          </p:nvPr>
        </p:nvSpPr>
        <p:spPr/>
        <p:txBody>
          <a:bodyPr/>
          <a:lstStyle/>
          <a:p>
            <a:r>
              <a:rPr lang="pt-BR"/>
              <a:t>Prof Dr Hala Elmazar </a:t>
            </a:r>
            <a:endParaRPr lang="en-US"/>
          </a:p>
        </p:txBody>
      </p:sp>
      <p:sp>
        <p:nvSpPr>
          <p:cNvPr id="2" name="Slide Number Placeholder 1"/>
          <p:cNvSpPr>
            <a:spLocks noGrp="1"/>
          </p:cNvSpPr>
          <p:nvPr>
            <p:ph type="sldNum" sz="quarter" idx="12"/>
          </p:nvPr>
        </p:nvSpPr>
        <p:spPr/>
        <p:txBody>
          <a:bodyPr/>
          <a:lstStyle/>
          <a:p>
            <a:fld id="{3A7FFC8F-EF27-41E3-BA28-EC83DA6FE40B}" type="slidenum">
              <a:rPr lang="en-US" smtClean="0"/>
              <a:pPr/>
              <a:t>17</a:t>
            </a:fld>
            <a:endParaRPr lang="en-US"/>
          </a:p>
        </p:txBody>
      </p:sp>
      <p:pic>
        <p:nvPicPr>
          <p:cNvPr id="3074" name="Picture 2" descr="http://www.d.umn.edu/%7Ejfitzake/Lectures/DMED/SensoryPhysiology/Chemosensation/Gustation/TasteBu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15401" y="2714620"/>
            <a:ext cx="3114317" cy="37913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336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pt-BR"/>
              <a:t>Prof Dr Hala Elmazar </a:t>
            </a:r>
            <a:endParaRPr lang="en-US"/>
          </a:p>
        </p:txBody>
      </p:sp>
      <p:sp>
        <p:nvSpPr>
          <p:cNvPr id="5" name="Slide Number Placeholder 4"/>
          <p:cNvSpPr>
            <a:spLocks noGrp="1"/>
          </p:cNvSpPr>
          <p:nvPr>
            <p:ph type="sldNum" sz="quarter" idx="12"/>
          </p:nvPr>
        </p:nvSpPr>
        <p:spPr/>
        <p:txBody>
          <a:bodyPr/>
          <a:lstStyle/>
          <a:p>
            <a:fld id="{DF234784-F038-488E-BFB2-29208BC1C2A6}" type="slidenum">
              <a:rPr lang="en-US" smtClean="0"/>
              <a:pPr/>
              <a:t>18</a:t>
            </a:fld>
            <a:endParaRPr lang="en-US"/>
          </a:p>
        </p:txBody>
      </p:sp>
      <p:sp>
        <p:nvSpPr>
          <p:cNvPr id="7" name="Content Placeholder 6"/>
          <p:cNvSpPr>
            <a:spLocks noGrp="1"/>
          </p:cNvSpPr>
          <p:nvPr>
            <p:ph idx="1"/>
          </p:nvPr>
        </p:nvSpPr>
        <p:spPr>
          <a:xfrm>
            <a:off x="307975" y="188640"/>
            <a:ext cx="8621743" cy="6383632"/>
          </a:xfrm>
        </p:spPr>
        <p:txBody>
          <a:bodyPr>
            <a:normAutofit/>
          </a:bodyPr>
          <a:lstStyle/>
          <a:p>
            <a:pPr marL="0" indent="0">
              <a:buNone/>
            </a:pPr>
            <a:r>
              <a:rPr lang="en-US" sz="2800" dirty="0"/>
              <a:t>The sensation of taste can be categorized into five basic tastes: </a:t>
            </a:r>
            <a:r>
              <a:rPr lang="en-US" sz="2800" dirty="0">
                <a:solidFill>
                  <a:srgbClr val="C00000"/>
                </a:solidFill>
              </a:rPr>
              <a:t>sweet, sour, salt, bitter, and umami.</a:t>
            </a:r>
          </a:p>
          <a:p>
            <a:pPr marL="0" indent="0">
              <a:buNone/>
            </a:pPr>
            <a:endParaRPr lang="en-US" sz="2800" dirty="0"/>
          </a:p>
          <a:p>
            <a:pPr marL="0" indent="0">
              <a:buNone/>
            </a:pPr>
            <a:r>
              <a:rPr lang="en-US" sz="2800" dirty="0"/>
              <a:t>Each taste bud contains a variety of chemoreceptors that recognize all </a:t>
            </a:r>
            <a:r>
              <a:rPr lang="en-US" sz="2800" dirty="0" smtClean="0"/>
              <a:t>tastants</a:t>
            </a:r>
            <a:r>
              <a:rPr lang="en-US" sz="2800" dirty="0"/>
              <a:t> </a:t>
            </a:r>
            <a:r>
              <a:rPr lang="en-US" sz="2800" dirty="0" smtClean="0"/>
              <a:t>then send signals to the brain that recognize the different tastants. </a:t>
            </a:r>
            <a:endParaRPr lang="en-US" sz="2800" dirty="0"/>
          </a:p>
          <a:p>
            <a:pPr marL="0" indent="0">
              <a:buNone/>
            </a:pPr>
            <a:endParaRPr lang="en-US" sz="2800" dirty="0">
              <a:solidFill>
                <a:srgbClr val="C00000"/>
              </a:solidFill>
            </a:endParaRPr>
          </a:p>
        </p:txBody>
      </p:sp>
      <p:sp>
        <p:nvSpPr>
          <p:cNvPr id="10" name="AutoShape 2" descr="data:image/jpeg;base64,/9j/4AAQSkZJRgABAQAAAQABAAD/2wCEAAkGBxQTEhUUExMWFhUWGRsYGBgYGBgdHBsYHRwcGB8aFxoYHCggGBonHBkYITEhJSorMC4uGSAzODMsNygtLisBCgoKDg0OGxAQGzAkICQ3Ly4tLzQ3NCw0LDQvLCwsMDc0LCwsLCwsLywwNywsNCwsNDQ0LDQ0NCw0LCwsLCwsL//AABEIALQAsAMBIgACEQEDEQH/xAAbAAEAAgMBAQAAAAAAAAAAAAAABAUCAwYBB//EADoQAAEDAgMECAQFAwUBAAAAAAEAAhEDIQQSMQVBUWEGEyJxgZGh8DKxwdEjQlLh8TNichQVFkOCB//EABsBAAIDAQEBAAAAAAAAAAAAAAAEAgMFAQYH/8QANREAAgEDAgQBCgUFAQAAAAAAAAECAwQREiEFMUFREyIjYXGBkaGx4fAVMlLB0RQzNEJDBv/aAAwDAQACEQMRAD8A+4oiIAIiIAIiIAIiIAIiIAIiIAIiIAIiIAIiIAIiIAIiIAIiIAIih7S2g2i2XG5nK3e4jd+6hOcYRcpPCR2MXJ4RKqVA0EuIAFyTuCqq3SOgNHF3+IJ9eC5bH7SfXP4lmg/A3dwPM81ixokEDX2F5q64/LOKEdu76+w0YWUUvLZdYjpM939NgbzcZt3D7qJ/u2IJ/qeTR9lXVD2omIjxlSKbS0gG8+7rHqcSvKjy5v2bfIZVGnFbRRrr4uo596j533IvusLLa9tRur3EG13E24arViaRnML6SJ38QeKxpkyARAHEylvGlJPVJ59ZbhYWDdUcGAQ6OABPjojcWSILnCdJzR4SoVR5z1CNWDsha8LiusJZmzAMlxiIMT77lZGL0vc74e2SyeCD2T2jYkEye8j3ZYYgVGAfiPvp2nR8/BaMM8mkD+bj3L1wc46X4l1u8Diq9bjlZfvOKOHuTcNtKsGjLUdHO/qVvo7drt1LXjgRB8worW5WADu9+q0VqZFyTc2I0lW0766jvGbwitwpye6R0WH6UMPxsc08u0PfgrPB7UpVTDHgnWNDHcVxIMsla6giMoIcCCCPUzuWpQ49cR/uJNe5/wAFErOnLlsfRkXMbE6RE9mtAGgqcdBDvnK6dentbuncw1039DPq0pU3iQRETJUEREAQdr7SbQZmIJJMACBJ7zoFyGK2iajs9SRNmg7uQG7ct3SvEZ8S1mrWC44uO89wjXmqXaLCHAzYgif0ncmXY0a1NRqrORaVzOEvIeCecsgkG+h+netwpgKDRxYjKcu4dm47ydynDS3mvE8Z4I7PzlPeD+H39DWtL1Vlplz+Zpr0STI1MTw/YrYJtO6d6Ob7+iyaV5zUzQzsZB37LwCbr2wXHdKdt16WIrMY4gMworABrSA/MRLp0phoBO+AYurqFF1XhEJTUVk6LFYYh+ZkB2+dDvhaKeEqw8QxrXQXEG5sBZVLOkZznKDUmvQpR2A1vWMa78MzLhEm8XPK+xvS0Q7NQeXdbVpU2MIc53VNzONjrYwOJA4lMqjXSwkTVykjpcPQDWgAQNyyDtQqrZ22BWqvpspVB1ZyvecoaDla8CM03DuGoVvPGYSk4OLxLY5qyYVOGhWms1zjusddT/KkWHitZF+Hv+FVlo6mZNpgAN3Ba6rGgX0Oke9VtC04iu1kH2P4Wnwzh9S9q6I8ur7C9e4VGOpnj3taO1abXVxsfb5a5tKqCQYAdOm7fqN3LmuUxlbNplJjKADM8C61lJxVGKYvcRDt4+vsL6Ha8ItrWKjTW/fqzBqXtSo8t7dj6YihbGxfW0WPOpF+8WPqpqraw8MYTyshERcOnzl1TPiKzzbtuFzMRb6BbyAW5RYaHiQoGDBNR4I/M6Rukki6sTTnW61ZbYMzmaGUxMNaO8Wj9/upNNwHM7ydy1VCBG7kN5WvkYO4MG62pO5V1aUasHCaynsycJODyiSPOf4WRHmtVGrfW+/l3Lbm4TzK+Y8W4VKxrY/1fJ/t60eitrlVo569TAOjRQMZsqhVJdUphznNyE3uyc2U3uJm3NWB5KNisUyn8ThPDf5LPi5Rfk5z6BiTilmRHfsahf8ADbd7ahiR22iGuEGxAt3Lz/YqB7RpgHOakgkHObEtIIiZvHEqLV25JhjN+rt/gNP2QbcdfsNPn7G9MKFd7pv3iru6H2izw+Dp03OcxsF5lx/UYygnwjyUnrbqsw+2WOsZb36ef3ViwWkXB4KiSkn5QxCpTmsxZkPReuEcwvZgW9+KF4AsPA/RSt7SdxVVKnu2FSooRcnyDTHA8uXsrQ9v6bjgsC+b6jc4ajvG9J4kcnDQ9/AL6fw7h8LKiqcOfV92ecuK7rT1MUWD4mwDpYehWVZocDFpsRx5jmtmWe9a8Q0lp38OPvRP53Fy96CViaDmn8jyPOD9V0i5ToASW1id7x5xf6Lq0jcLzjHqP5EERFSWnzh1Pq8TWZf4yRxuZ+qlNfMtsDvW7phh+qxDaoFqgg/5Nt8o74K16gnXmtNPVFSM6S0yaI5BBOgG87/4ssb/AOInfqe8+dluqDj91BfVg7xG7Tnc8fspxWSGTM1rCBDeG93K2g5rHF7TNNl2gnlMARaTv/haX4nX58uDf4WivRzNcAPGbTrE7zxSHFbKNzbSi1y3XrX3gto1pU5ZiyLidrVXWzBo4Nt4E6kc1CynXfoO/mvW27/5MrY3lr8r93JfPlFLkXSlKby3kpsBtfO7q3MDKodcEyDTylwqNNrWjkSpNXbNFrS7MXAFugP53ZWkcWkg30ssquzGF1JzgXOpggOMAkOaWEHl2vMBRDsBmQtzOsKbQ7s2bSOZtiL3sTzTXmG88uX1+H8Hdi1cwW/SdPpM6fys6OIfTMtcR4mPXVZN0jdvn36LEn35XS2CO63RaYXbbwQHNDp3i3LTT5Kwq13EzYTcHlwcPrxVDs2hLpEEATw5e+5WTX5d2tjPyPNer/8AOWUIwlXxu9vZ9/I5WuJzSjJ7E0PkmOy603kH7rMTe0H0I4/sofXgjUx5EfcclKw7p498a38pXpWsIWySKFvt9uX3WFasMhcNN0T7hbWN9yoW1axDQBv3Dw85UUss7nCOl6CUMtBzv1vJ8gG/RdIoeyMF1NFlP9Iv36n1lTFm1JaptmhTjpikERFAmU3S3BdZh3GO0ztjw19JXJbNxGdsE3n6ar6MvmmOw5w2JdT/AC/E3/AzHyI8E7bSynAUuY4akebU2u2jVp0SBne1z25nBuYCBlYTZz5Olu8KM/GMBAc5oIGZwc5vZbYmRNgAfJbdvbG/1dJzHdWWOZlAczMWvv8AiNcHCDcW/tCoz0UIBBqHLnfUAyy7M+iMOZOaCMoLtAZMbpN0HJMpajgnvxdIkxUZAIk52xf4QO/ct7cU0tBYczSLEGxHEHQj91ybeirspa+s3/pFqR/6d16l5jwXUvIhoFmgaAcz3clctT/MiDwuTKuozKSN9/fy9FUdJaTixppuIq05qMAMZshBLeYImyusQIJjift8lEx+0G0W5n5otcCRdwaPUhfNVmFZqO+G9huJz79oltapUcQJoU6mV7rNJcQByMZRbU969PSZ8COqkurCXX/pNzAiHb4APf4LpadbNuLeR17zxH0KGsGwJAzGG31OtudlLxYN7w+Po9R3JW4DadR9RjS1uV9NtUEB3wkdsTMSCWx/lyVrU538PfuVhSoNBc69/ikkjSIE/D9yVm4n0Hv3wVNSSb8lYIsmbPOWTEg8+X7qt2ptGpTrjO1wpvLGMqNALcxsW1WkS0kkQf7grHDNGW2s9/hCyxOFpvdmI7Ryk6wXNAuRv0Hkve8Jg1ZU8dv3Yu2lJ5K3/lFJtPNkebF7fhksa/qSRe3bcLHUHwE+n0pYHZW0ar3OrVKLWjIDnpyTq8Q0wYKYbY1Fwc11IFr7HuJzkD9IzXgb7qywGwaTaucUQIcXsMk9t1i651N5ninZ6+rOrSW77XNuXu38KPsKl1+LbN2sl58Ij1grVtXEQCAb+BXSdCcBkodYfiqw7/yJy+YJPiq5y0U2+r2O046ppHRIiLONAIiIALmOnWBzUm1RrTN/8THyMHzXTrViqAexzHCQ4Fp7jZTpz0SUiM46otHA7OOemQSdITGshsdwCj7Oa5j3UnatJB8JHkpuMpGLTH04LTe0jN6FERBk3PBeEwZkeC9qCDpf6LWTx193V5Ai4g9oqv21gzWouptIBcWGXGPhe1+4bwFPxBlx98lA25iHU8PVeww5rS4HmLiZ13L5lJv+oennnb3jsCBjNlVH4htSWBrXNOrpjqy0g25nSLbtVpo7AeBTEsIp1C4A3IBZkiQ3tEGCDA0E3ussPttzarm1JImk1o7IcDUbqd2WfHWy82j0gmi80WkOgm+XshtQUjI0MkHwVyVfaKxjZe9E9yd0f2YaDTngu0Lg4nPGa5aR2XXvEzxVm+ee76fVRMFtNr6jqcEOZrNpHGNcvA8lKf79+folark5ZlzZF+kmUHdmPfvct1og+Y96LRSdaD77uK2NJ8F9B4V/h0/UJz/MyZgBcTcae/RW7KV80kWiPqqvZ9MzO76fU/ZWlfstneBp75Jmpu8HY8iup4Y4jENp3gmDyaNffcvpbWwIFgFyHQTCS6pXI/sb83H5eq7BJ3U8y09hy3jiOe4RESowEREAEREAfP8ApLS6vGFwB7YDtNToY52UkvlgtFvJSOn1Ijqam4OLT4wR8iomCqgt7+K0YvVTizPmsTaKDFU4dqTvk6idyjlWu1aVp0PdB96KmqcPrf3Kbi8rJTjfBHfqV5Xote0teJadRuI4WU2o87p9Vgx54x4eC8bLgctWVU+H1N5cNf6iqfsunf8ADFy0kic0tsLzNgIWJ2PRIjqxFxF7gnMQb3BdBVrWqmdT3Ty56LGRumddV38Gq9Kvw+p18Pl+oj0MIxrswbDr311Ic4DhJvZbHH+OCliqY1M+c3+awa8zeff8qH4FN/8AT4fUHw1/qMaAstwWFV2nEcT81uwrAXAL1VhR8C3jTbzjr7THuqXhVXAt9ksy3kmeOg3QPXzXu2q0AiNRrr4d6mYRoaJgfKe5VW1CXubTaLucAPEx9fRWLeeSt7Rwdz0Ww+TC0xEEjMe911arCjTDWho0aAB3CyzWXOWqTZpRWEkERFE6EREAEREAVHSvDGphaoGrW5x/57XyBXGbFqZm/tuPv5r6UvmWOw3+mxTqZPZJzN/wdzPAyPBO2ssxcPaJ3McNSJe0MOSCSexGgF7bydwhc/WYRIv5eAsuraQ4ffcfcqg2zRyRFp3cN91ep4i0wt6eutH1lSX3uvWVA0cAJ14RvPmtfVaXgR4cxrPveoe2sFmphuctJc0hwbmyuBzCWzdsgSqHyPTNtInubm+H9uPjbReMB13d/n/HJcxW2hiKdMw0Z5eSWMOV8FgD9JbIJ7MXiZQGoKjy0PYH4thcQ03ZkF7gy3MIlQ1dCHiLJ1hqAStReLn+PsqVj6z21GVNQ/qgQ2A4Og5xGkMPmrl2HgWPvgLqUSepvkbqRJVns2hJ3g7oFv3F1VYcQ4X4TxnTiutwOHyjST5X5e+CYhPEGjE4nT86pej5GZYQ0ZozWn7qH0aodbjWndTBebeAA8T6L3a2IAZvXQdBNnmnQNR3xVjm/wDAs30v4qM5aKbffYQpx1VF6DpURFmmgEREAEREAEREAFznTXZJq0hUZ/UpS7m5u9s+o7l0aKUJuElJEZxUlhnzTYuKBaB7K37bwxeIETaPNQOkeDdgsS4gfhPOZhiwnVvCx3cCOan4TECo2ddx9NOaerNNKcepzh0H4jz0KMbOdyWraRbh6YqVNMzWyTABcYBcfyt4m66SmRvUXauGztAloaT2g9uZrhBGUiRqSDPJUOTNpt42KMvp/mexh1gvZdswHAz8JOh+qVqLRYvZc5fiGthGutx5jitR6FUsjG5uyDWzNaCG5Kn5G3JDWuyO3yW7ptIq9FpNBxqtd1dPq3tqMJzy5r84h4yuztDt48lzWyOqfYhxSoMI6ymxlOGuAI7JJgA3428OSuMPs5rhMzImQZBHeqn/AIllp1KQqtkvDqbyw5gBW/1GR34naGYEWy6krsGtAF9d5RqZ2MpdSoo7Mh7TqAbq9qvDWCeGv35qPTvNlS7a2pHYF7xG+dAPOLK2jmU8CPEVmlq7G/BYQ4vEikLN+KpyYIBkcTYeK+pNaAAAIAsByVD0O2IcNRl/9Wp2qnLgwchJ8yr9V3NXXLC5IQoU9EcvmwiIli8IiIAIiIAIiIAIiIAhbX2a3EUyx0jgRqDxC4HaHRqvhe0z8WmLkgQQJkyO4ahfS0Vkajjt0JQm4PKPl+C2qx2+O/irIV5g5tPUX+66HanRLC1zLqeU2uwlunGLKtxfQKkR+HVqM8c3z8FPVB+gcjcRfMra1RpNp7p92SDBiI9d3ndSaPQqtTJyVw4He6x7rCFud0YxJEdZSHeHH5Qjye5PxqfcidaIABI0vOoF1oxGMDRcj34+i8xfQDEl0sxVMC1jTdE7zZ2uo+i2YT/5qSQa+Lc6NzGZdf7nOd8gpJU+siP9RAocftcHsskkmBxcdIAGpndyXV9DuirmOGIxA/EiWM/TP5nf3buSvNi9GcNhb0qfb3vd2neZ08FcKM6qxiAtVque3QIiKgpCIiACIiACIiACIiACIiACIiACIiACIiACIiACIiACIiACIiACIi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4" descr="http://barbecuebible.com/wp-content/uploads/2014/05/tongue-taste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l="13599" r="12343"/>
          <a:stretch>
            <a:fillRect/>
          </a:stretch>
        </p:blipFill>
        <p:spPr bwMode="auto">
          <a:xfrm>
            <a:off x="1331640" y="3660483"/>
            <a:ext cx="2002544" cy="23402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1115616" y="3429000"/>
            <a:ext cx="2304256" cy="29523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115616" y="3429000"/>
            <a:ext cx="2304256" cy="29523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AutoShape 2" descr="Image result for umam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8" name="Picture 4" descr="http://image.slidesharecdn.com/umami-151117011454-lva1-app6892/95/umami-2-638.jpg?cb=1447722930"/>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307" b="10713"/>
          <a:stretch>
            <a:fillRect/>
          </a:stretch>
        </p:blipFill>
        <p:spPr bwMode="auto">
          <a:xfrm>
            <a:off x="4139952" y="3284984"/>
            <a:ext cx="4392488" cy="30729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3568" y="6228020"/>
            <a:ext cx="3062505" cy="369332"/>
          </a:xfrm>
          <a:prstGeom prst="rect">
            <a:avLst/>
          </a:prstGeom>
          <a:noFill/>
        </p:spPr>
        <p:txBody>
          <a:bodyPr wrap="none" rtlCol="1">
            <a:spAutoFit/>
          </a:bodyPr>
          <a:lstStyle/>
          <a:p>
            <a:r>
              <a:rPr lang="en-US" b="1" dirty="0"/>
              <a:t>Misconception of Tongue map</a:t>
            </a:r>
            <a:endParaRPr lang="ar-JO" b="1" dirty="0"/>
          </a:p>
        </p:txBody>
      </p:sp>
    </p:spTree>
    <p:extLst>
      <p:ext uri="{BB962C8B-B14F-4D97-AF65-F5344CB8AC3E}">
        <p14:creationId xmlns:p14="http://schemas.microsoft.com/office/powerpoint/2010/main" val="24575313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A9DEC1-9B17-4A47-881F-0B7C24A26F95}"/>
              </a:ext>
            </a:extLst>
          </p:cNvPr>
          <p:cNvSpPr>
            <a:spLocks noGrp="1"/>
          </p:cNvSpPr>
          <p:nvPr>
            <p:ph idx="1"/>
          </p:nvPr>
        </p:nvSpPr>
        <p:spPr>
          <a:xfrm>
            <a:off x="35496" y="116632"/>
            <a:ext cx="9001000" cy="6721475"/>
          </a:xfrm>
        </p:spPr>
        <p:txBody>
          <a:bodyPr/>
          <a:lstStyle/>
          <a:p>
            <a:r>
              <a:rPr lang="en-US" sz="2400" b="1" dirty="0">
                <a:solidFill>
                  <a:srgbClr val="FF0000"/>
                </a:solidFill>
              </a:rPr>
              <a:t>is spicy a taste</a:t>
            </a:r>
            <a:r>
              <a:rPr lang="en-US" sz="2400" dirty="0">
                <a:solidFill>
                  <a:srgbClr val="FF0000"/>
                </a:solidFill>
              </a:rPr>
              <a:t> ?</a:t>
            </a:r>
          </a:p>
          <a:p>
            <a:r>
              <a:rPr lang="en-US" sz="2400" b="1" dirty="0"/>
              <a:t>Spiciness is </a:t>
            </a:r>
            <a:r>
              <a:rPr lang="en-US" sz="2400" b="1" u="sng" dirty="0"/>
              <a:t>not a taste </a:t>
            </a:r>
          </a:p>
          <a:p>
            <a:endParaRPr lang="en-US" sz="2400" dirty="0"/>
          </a:p>
          <a:p>
            <a:r>
              <a:rPr lang="en-US" sz="2400" b="1" dirty="0"/>
              <a:t>The spicy taste is a combination of hot and pain sensations </a:t>
            </a:r>
            <a:endParaRPr lang="en-US" sz="2400" dirty="0"/>
          </a:p>
          <a:p>
            <a:r>
              <a:rPr lang="en-US" sz="2400" b="1" dirty="0"/>
              <a:t>The active ingredient in </a:t>
            </a:r>
            <a:r>
              <a:rPr lang="en-US" sz="2400" b="1" dirty="0" err="1"/>
              <a:t>chilli</a:t>
            </a:r>
            <a:r>
              <a:rPr lang="en-US" sz="2400" b="1" dirty="0"/>
              <a:t> peppers</a:t>
            </a:r>
            <a:r>
              <a:rPr lang="en-US" sz="2400" dirty="0"/>
              <a:t> (spicy food) is called </a:t>
            </a:r>
            <a:r>
              <a:rPr lang="en-US" sz="2400" b="1" dirty="0"/>
              <a:t>Capsaicin </a:t>
            </a:r>
            <a:endParaRPr lang="en-US" sz="2400" dirty="0"/>
          </a:p>
          <a:p>
            <a:r>
              <a:rPr lang="en-US" sz="2400" dirty="0"/>
              <a:t>This substance binds to </a:t>
            </a:r>
            <a:r>
              <a:rPr lang="en-US" sz="2400" u="sng" dirty="0"/>
              <a:t>receptor</a:t>
            </a:r>
            <a:r>
              <a:rPr lang="en-US" sz="2400" dirty="0"/>
              <a:t> on the tongue called</a:t>
            </a:r>
            <a:r>
              <a:rPr lang="en-US" sz="2400" b="1" dirty="0"/>
              <a:t> vanilloid receptors </a:t>
            </a:r>
            <a:r>
              <a:rPr lang="en-US" sz="2400" dirty="0"/>
              <a:t>.. these receptors detect </a:t>
            </a:r>
            <a:r>
              <a:rPr lang="en-US" sz="2400" b="1" dirty="0"/>
              <a:t>pain and heat</a:t>
            </a:r>
            <a:r>
              <a:rPr lang="en-US" sz="2400" dirty="0"/>
              <a:t> and send signals to the brain... the brain send signals to numb the tongue</a:t>
            </a:r>
          </a:p>
          <a:p>
            <a:r>
              <a:rPr lang="en-US" sz="2400" dirty="0"/>
              <a:t>Sometimes you may notice after you have eaten a lot of spicy food that the spiciness doesn't affect you as much because the receptor stop responding .. the phenomena is called </a:t>
            </a:r>
            <a:r>
              <a:rPr lang="en-US" sz="2400" b="1" dirty="0"/>
              <a:t>Capsaicin desensitization .. </a:t>
            </a:r>
            <a:r>
              <a:rPr lang="en-US" sz="2400" b="1" dirty="0">
                <a:solidFill>
                  <a:srgbClr val="FF0000"/>
                </a:solidFill>
              </a:rPr>
              <a:t>Spicy food does not damage the taste buds </a:t>
            </a:r>
          </a:p>
          <a:p>
            <a:pPr marL="0" indent="0">
              <a:buNone/>
            </a:pPr>
            <a:endParaRPr lang="en-US" sz="2400" dirty="0">
              <a:solidFill>
                <a:srgbClr val="FF0000"/>
              </a:solidFill>
            </a:endParaRPr>
          </a:p>
          <a:p>
            <a:r>
              <a:rPr lang="en-US" sz="2400" dirty="0"/>
              <a:t>Eating spicy food read by the body as a pain sensation your pituitary gland to release</a:t>
            </a:r>
            <a:r>
              <a:rPr lang="en-US" sz="2400" b="1" dirty="0"/>
              <a:t> </a:t>
            </a:r>
            <a:r>
              <a:rPr lang="en-US" sz="2400" b="1" u="sng" dirty="0"/>
              <a:t>endorphins </a:t>
            </a:r>
            <a:r>
              <a:rPr lang="en-US" sz="2400" dirty="0"/>
              <a:t>which make us enjoy eating spicy food</a:t>
            </a:r>
          </a:p>
          <a:p>
            <a:endParaRPr lang="en-US" dirty="0"/>
          </a:p>
        </p:txBody>
      </p:sp>
      <p:sp>
        <p:nvSpPr>
          <p:cNvPr id="5" name="Slide Number Placeholder 4">
            <a:extLst>
              <a:ext uri="{FF2B5EF4-FFF2-40B4-BE49-F238E27FC236}">
                <a16:creationId xmlns:a16="http://schemas.microsoft.com/office/drawing/2014/main" id="{0156FE39-9B7E-4FBC-B306-D3A102FC285D}"/>
              </a:ext>
            </a:extLst>
          </p:cNvPr>
          <p:cNvSpPr>
            <a:spLocks noGrp="1"/>
          </p:cNvSpPr>
          <p:nvPr>
            <p:ph type="sldNum" sz="quarter" idx="12"/>
          </p:nvPr>
        </p:nvSpPr>
        <p:spPr/>
        <p:txBody>
          <a:bodyPr/>
          <a:lstStyle/>
          <a:p>
            <a:fld id="{9A567E91-2244-4548-A3F3-02338A461D20}" type="slidenum">
              <a:rPr lang="en-US" altLang="en-US" smtClean="0"/>
              <a:pPr/>
              <a:t>19</a:t>
            </a:fld>
            <a:endParaRPr lang="en-US" altLang="en-US"/>
          </a:p>
        </p:txBody>
      </p:sp>
      <p:pic>
        <p:nvPicPr>
          <p:cNvPr id="6" name="Picture 5">
            <a:extLst>
              <a:ext uri="{FF2B5EF4-FFF2-40B4-BE49-F238E27FC236}">
                <a16:creationId xmlns:a16="http://schemas.microsoft.com/office/drawing/2014/main" id="{57F0F5D0-E9CC-4127-B6BE-51328DDE11A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427984" y="113937"/>
            <a:ext cx="2286000" cy="1298839"/>
          </a:xfrm>
          <a:prstGeom prst="rect">
            <a:avLst/>
          </a:prstGeom>
          <a:ln>
            <a:solidFill>
              <a:schemeClr val="tx1"/>
            </a:solidFill>
          </a:ln>
        </p:spPr>
      </p:pic>
      <p:sp>
        <p:nvSpPr>
          <p:cNvPr id="2" name="Footer Placeholder 1">
            <a:extLst>
              <a:ext uri="{FF2B5EF4-FFF2-40B4-BE49-F238E27FC236}">
                <a16:creationId xmlns:a16="http://schemas.microsoft.com/office/drawing/2014/main" id="{5A9797CD-82D2-4B20-8AED-75BF46F60AD5}"/>
              </a:ext>
            </a:extLst>
          </p:cNvPr>
          <p:cNvSpPr>
            <a:spLocks noGrp="1"/>
          </p:cNvSpPr>
          <p:nvPr>
            <p:ph type="ftr" sz="quarter" idx="11"/>
          </p:nvPr>
        </p:nvSpPr>
        <p:spPr/>
        <p:txBody>
          <a:bodyPr/>
          <a:lstStyle/>
          <a:p>
            <a:r>
              <a:rPr lang="pt-BR"/>
              <a:t>Prof Dr Hala Elmazar </a:t>
            </a:r>
            <a:endParaRPr lang="en-US"/>
          </a:p>
        </p:txBody>
      </p:sp>
    </p:spTree>
    <p:extLst>
      <p:ext uri="{BB962C8B-B14F-4D97-AF65-F5344CB8AC3E}">
        <p14:creationId xmlns:p14="http://schemas.microsoft.com/office/powerpoint/2010/main" val="107632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14955383"/>
              </p:ext>
            </p:extLst>
          </p:nvPr>
        </p:nvGraphicFramePr>
        <p:xfrm>
          <a:off x="457200" y="228600"/>
          <a:ext cx="83058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p:txBody>
          <a:bodyPr/>
          <a:lstStyle/>
          <a:p>
            <a:r>
              <a:rPr lang="pt-BR"/>
              <a:t>Prof Dr Hala Elmazar </a:t>
            </a:r>
            <a:endParaRPr lang="en-US" dirty="0"/>
          </a:p>
        </p:txBody>
      </p:sp>
      <p:sp>
        <p:nvSpPr>
          <p:cNvPr id="6" name="Slide Number Placeholder 5"/>
          <p:cNvSpPr>
            <a:spLocks noGrp="1"/>
          </p:cNvSpPr>
          <p:nvPr>
            <p:ph type="sldNum" sz="quarter" idx="12"/>
          </p:nvPr>
        </p:nvSpPr>
        <p:spPr/>
        <p:txBody>
          <a:bodyPr/>
          <a:lstStyle/>
          <a:p>
            <a:fld id="{DF234784-F038-488E-BFB2-29208BC1C2A6}" type="slidenum">
              <a:rPr lang="en-US" smtClean="0"/>
              <a:pPr/>
              <a:t>2</a:t>
            </a:fld>
            <a:endParaRPr lang="en-US" dirty="0"/>
          </a:p>
        </p:txBody>
      </p:sp>
      <p:pic>
        <p:nvPicPr>
          <p:cNvPr id="2052" name="Picture 4" descr="http://displays.tpet.co.uk/ResourceImages/Previews/122/1.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477000" y="214290"/>
            <a:ext cx="2514599" cy="3124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49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pPr marL="0" indent="0" algn="ctr">
              <a:buNone/>
            </a:pPr>
            <a:r>
              <a:rPr lang="en-US" b="1" u="sng" dirty="0" smtClean="0">
                <a:solidFill>
                  <a:srgbClr val="FF0000"/>
                </a:solidFill>
              </a:rPr>
              <a:t>Coated tongue </a:t>
            </a:r>
          </a:p>
          <a:p>
            <a:pPr marL="0" indent="0">
              <a:buNone/>
            </a:pPr>
            <a:r>
              <a:rPr lang="en-US" sz="2400" dirty="0" smtClean="0"/>
              <a:t>White tongue can happen when debris builds upon it. This will lead to delay shedding of and continual renewal of keratinized area on the dorsal surface of the tongue which cause accumulation of bacteria and inflammation</a:t>
            </a:r>
          </a:p>
          <a:p>
            <a:pPr marL="0" indent="0">
              <a:buNone/>
            </a:pPr>
            <a:endParaRPr lang="en-US" sz="2400" u="sng" dirty="0" smtClean="0"/>
          </a:p>
          <a:p>
            <a:pPr marL="0" indent="0">
              <a:buNone/>
            </a:pPr>
            <a:r>
              <a:rPr lang="en-US" sz="2400" u="sng" dirty="0" smtClean="0"/>
              <a:t>Causes:</a:t>
            </a:r>
          </a:p>
          <a:p>
            <a:pPr marL="0" indent="0">
              <a:buNone/>
            </a:pPr>
            <a:r>
              <a:rPr lang="en-US" sz="2400" dirty="0" smtClean="0"/>
              <a:t>Bad oral hygiene</a:t>
            </a:r>
          </a:p>
          <a:p>
            <a:pPr marL="0" indent="0">
              <a:buNone/>
            </a:pPr>
            <a:r>
              <a:rPr lang="en-US" sz="2400" dirty="0" smtClean="0"/>
              <a:t>Dehydration, mouth breathing  </a:t>
            </a:r>
          </a:p>
          <a:p>
            <a:pPr marL="0" indent="0">
              <a:buNone/>
            </a:pPr>
            <a:r>
              <a:rPr lang="en-US" sz="2400" dirty="0" smtClean="0"/>
              <a:t>Tobacco smoking, drink alcohol </a:t>
            </a:r>
          </a:p>
          <a:p>
            <a:pPr marL="0" indent="0">
              <a:buNone/>
            </a:pPr>
            <a:r>
              <a:rPr lang="en-US" sz="2400" dirty="0" smtClean="0"/>
              <a:t>Oral candidiasis</a:t>
            </a:r>
          </a:p>
          <a:p>
            <a:pPr marL="0" indent="0">
              <a:buNone/>
            </a:pPr>
            <a:endParaRPr lang="en-US" sz="2400" dirty="0" smtClean="0"/>
          </a:p>
        </p:txBody>
      </p:sp>
      <p:sp>
        <p:nvSpPr>
          <p:cNvPr id="4" name="Footer Placeholder 3"/>
          <p:cNvSpPr>
            <a:spLocks noGrp="1"/>
          </p:cNvSpPr>
          <p:nvPr>
            <p:ph type="ftr" sz="quarter" idx="11"/>
          </p:nvPr>
        </p:nvSpPr>
        <p:spPr/>
        <p:txBody>
          <a:bodyPr/>
          <a:lstStyle/>
          <a:p>
            <a:r>
              <a:rPr lang="pt-BR" smtClean="0"/>
              <a:t>Prof Dr Hala Elmazar </a:t>
            </a:r>
            <a:endParaRPr lang="en-US"/>
          </a:p>
        </p:txBody>
      </p:sp>
      <p:sp>
        <p:nvSpPr>
          <p:cNvPr id="5" name="Slide Number Placeholder 4"/>
          <p:cNvSpPr>
            <a:spLocks noGrp="1"/>
          </p:cNvSpPr>
          <p:nvPr>
            <p:ph type="sldNum" sz="quarter" idx="12"/>
          </p:nvPr>
        </p:nvSpPr>
        <p:spPr/>
        <p:txBody>
          <a:bodyPr/>
          <a:lstStyle/>
          <a:p>
            <a:fld id="{3A7FFC8F-EF27-41E3-BA28-EC83DA6FE40B}" type="slidenum">
              <a:rPr lang="en-US" smtClean="0"/>
              <a:pPr/>
              <a:t>20</a:t>
            </a:fld>
            <a:endParaRPr lang="en-US"/>
          </a:p>
        </p:txBody>
      </p:sp>
      <p:pic>
        <p:nvPicPr>
          <p:cNvPr id="1026" name="Picture 2" descr="How to Identify White Tongue and Treat It - eMediHealth"/>
          <p:cNvPicPr>
            <a:picLocks noChangeAspect="1" noChangeArrowheads="1"/>
          </p:cNvPicPr>
          <p:nvPr/>
        </p:nvPicPr>
        <p:blipFill rotWithShape="1">
          <a:blip r:embed="rId2">
            <a:extLst>
              <a:ext uri="{28A0092B-C50C-407E-A947-70E740481C1C}">
                <a14:useLocalDpi xmlns:a14="http://schemas.microsoft.com/office/drawing/2010/main" val="0"/>
              </a:ext>
            </a:extLst>
          </a:blip>
          <a:srcRect l="5097" t="-976" r="20777" b="1741"/>
          <a:stretch/>
        </p:blipFill>
        <p:spPr bwMode="auto">
          <a:xfrm>
            <a:off x="5292080" y="2564904"/>
            <a:ext cx="3096344"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109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52400"/>
            <a:ext cx="8884096" cy="6553200"/>
          </a:xfrm>
        </p:spPr>
        <p:txBody>
          <a:bodyPr>
            <a:normAutofit lnSpcReduction="10000"/>
          </a:bodyPr>
          <a:lstStyle/>
          <a:p>
            <a:pPr marL="0" indent="0">
              <a:buNone/>
            </a:pPr>
            <a:r>
              <a:rPr lang="en-US" sz="2800" b="1" u="sng" dirty="0"/>
              <a:t>Lingual tonsil:</a:t>
            </a:r>
          </a:p>
          <a:p>
            <a:r>
              <a:rPr lang="en-US" sz="2800" dirty="0"/>
              <a:t>The post 1/3 of tongue </a:t>
            </a:r>
            <a:r>
              <a:rPr lang="en-US" sz="2800" u="sng" dirty="0"/>
              <a:t>has No tongue papillae </a:t>
            </a:r>
            <a:endParaRPr lang="en-US" sz="2800" dirty="0"/>
          </a:p>
          <a:p>
            <a:r>
              <a:rPr lang="en-US" sz="2800" dirty="0" smtClean="0"/>
              <a:t>Covered with </a:t>
            </a:r>
            <a:r>
              <a:rPr lang="en-US" sz="2800" u="sng" dirty="0" smtClean="0">
                <a:solidFill>
                  <a:srgbClr val="0070C0"/>
                </a:solidFill>
              </a:rPr>
              <a:t>non-keratinized </a:t>
            </a:r>
            <a:endParaRPr lang="en-US" sz="2800" u="sng" dirty="0">
              <a:solidFill>
                <a:srgbClr val="0070C0"/>
              </a:solidFill>
            </a:endParaRPr>
          </a:p>
          <a:p>
            <a:pPr marL="0" indent="0">
              <a:buNone/>
            </a:pPr>
            <a:r>
              <a:rPr lang="en-US" sz="2800" dirty="0">
                <a:solidFill>
                  <a:srgbClr val="0070C0"/>
                </a:solidFill>
              </a:rPr>
              <a:t>   </a:t>
            </a:r>
            <a:r>
              <a:rPr lang="en-US" sz="2800" u="sng" dirty="0">
                <a:solidFill>
                  <a:srgbClr val="0070C0"/>
                </a:solidFill>
              </a:rPr>
              <a:t> stratified squamous </a:t>
            </a:r>
            <a:r>
              <a:rPr lang="en-US" sz="2800" dirty="0"/>
              <a:t>epithelial </a:t>
            </a:r>
          </a:p>
          <a:p>
            <a:pPr marL="0" indent="0">
              <a:buNone/>
            </a:pPr>
            <a:r>
              <a:rPr lang="en-US" sz="2800" dirty="0"/>
              <a:t>   </a:t>
            </a:r>
            <a:r>
              <a:rPr lang="en-US" sz="2800" dirty="0" smtClean="0"/>
              <a:t>that invigilate inward forming crypts</a:t>
            </a:r>
            <a:endParaRPr lang="en-US" sz="2800" dirty="0"/>
          </a:p>
          <a:p>
            <a:endParaRPr lang="en-US" sz="2800" dirty="0" smtClean="0"/>
          </a:p>
          <a:p>
            <a:r>
              <a:rPr lang="en-US" sz="2800" dirty="0" smtClean="0"/>
              <a:t>Is </a:t>
            </a:r>
            <a:r>
              <a:rPr lang="en-US" sz="2800" dirty="0"/>
              <a:t>formed of groups of </a:t>
            </a:r>
            <a:r>
              <a:rPr lang="en-US" sz="2800" dirty="0" smtClean="0"/>
              <a:t>lymphoid follicles</a:t>
            </a:r>
          </a:p>
          <a:p>
            <a:r>
              <a:rPr lang="en-US" sz="2800" dirty="0" smtClean="0"/>
              <a:t> Mucous glands drain through several     </a:t>
            </a:r>
          </a:p>
          <a:p>
            <a:pPr marL="0" indent="0">
              <a:buNone/>
            </a:pPr>
            <a:r>
              <a:rPr lang="en-US" sz="2800" dirty="0"/>
              <a:t> </a:t>
            </a:r>
            <a:r>
              <a:rPr lang="en-US" sz="2800" dirty="0" smtClean="0"/>
              <a:t>    </a:t>
            </a:r>
            <a:r>
              <a:rPr lang="en-US" sz="2800" dirty="0" smtClean="0"/>
              <a:t>ducts into the crypts of the lingual tonsil</a:t>
            </a:r>
          </a:p>
          <a:p>
            <a:pPr marL="0" indent="0">
              <a:buNone/>
            </a:pPr>
            <a:r>
              <a:rPr lang="en-US" sz="2800" dirty="0"/>
              <a:t> </a:t>
            </a:r>
            <a:r>
              <a:rPr lang="en-US" sz="2800" dirty="0" smtClean="0"/>
              <a:t>    </a:t>
            </a:r>
            <a:r>
              <a:rPr lang="en-US" sz="2800" dirty="0" smtClean="0"/>
              <a:t>which clean and wash off any debris</a:t>
            </a:r>
            <a:endParaRPr lang="en-US" sz="2800" dirty="0"/>
          </a:p>
          <a:p>
            <a:pPr marL="0" indent="0">
              <a:buNone/>
            </a:pPr>
            <a:endParaRPr lang="en-US" sz="2800" dirty="0"/>
          </a:p>
          <a:p>
            <a:r>
              <a:rPr lang="en-US" sz="2800" dirty="0"/>
              <a:t> Assist the immune system in the production of antibodies </a:t>
            </a:r>
            <a:r>
              <a:rPr lang="en-US" sz="2800" dirty="0" smtClean="0"/>
              <a:t>to fight invading </a:t>
            </a:r>
            <a:r>
              <a:rPr lang="en-US" sz="2800" dirty="0"/>
              <a:t>bacteria or viruses</a:t>
            </a:r>
          </a:p>
        </p:txBody>
      </p:sp>
      <p:sp>
        <p:nvSpPr>
          <p:cNvPr id="4" name="Footer Placeholder 3"/>
          <p:cNvSpPr>
            <a:spLocks noGrp="1"/>
          </p:cNvSpPr>
          <p:nvPr>
            <p:ph type="ftr" sz="quarter" idx="11"/>
          </p:nvPr>
        </p:nvSpPr>
        <p:spPr/>
        <p:txBody>
          <a:bodyPr/>
          <a:lstStyle/>
          <a:p>
            <a:r>
              <a:rPr lang="pt-BR"/>
              <a:t>Prof Dr Hala Elmazar </a:t>
            </a:r>
            <a:endParaRPr lang="en-US"/>
          </a:p>
        </p:txBody>
      </p:sp>
      <p:pic>
        <p:nvPicPr>
          <p:cNvPr id="1741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750496" y="1219200"/>
            <a:ext cx="2286000" cy="3962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862715" y="2555612"/>
            <a:ext cx="1445589" cy="369332"/>
          </a:xfrm>
          <a:prstGeom prst="rect">
            <a:avLst/>
          </a:prstGeom>
          <a:noFill/>
        </p:spPr>
        <p:txBody>
          <a:bodyPr wrap="none" rtlCol="0">
            <a:spAutoFit/>
          </a:bodyPr>
          <a:lstStyle/>
          <a:p>
            <a:r>
              <a:rPr lang="en-US" b="1" dirty="0"/>
              <a:t>Lingual tonsil</a:t>
            </a:r>
          </a:p>
        </p:txBody>
      </p:sp>
      <p:sp>
        <p:nvSpPr>
          <p:cNvPr id="2" name="Slide Number Placeholder 1"/>
          <p:cNvSpPr>
            <a:spLocks noGrp="1"/>
          </p:cNvSpPr>
          <p:nvPr>
            <p:ph type="sldNum" sz="quarter" idx="12"/>
          </p:nvPr>
        </p:nvSpPr>
        <p:spPr/>
        <p:txBody>
          <a:bodyPr/>
          <a:lstStyle/>
          <a:p>
            <a:fld id="{3A7FFC8F-EF27-41E3-BA28-EC83DA6FE40B}" type="slidenum">
              <a:rPr lang="en-US" smtClean="0"/>
              <a:pPr/>
              <a:t>21</a:t>
            </a:fld>
            <a:endParaRPr lang="en-US"/>
          </a:p>
        </p:txBody>
      </p:sp>
    </p:spTree>
    <p:extLst>
      <p:ext uri="{BB962C8B-B14F-4D97-AF65-F5344CB8AC3E}">
        <p14:creationId xmlns:p14="http://schemas.microsoft.com/office/powerpoint/2010/main" val="12813009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0" indent="0">
              <a:buNone/>
            </a:pPr>
            <a:r>
              <a:rPr lang="en-US" sz="2800" b="1" u="sng" dirty="0"/>
              <a:t>Pharynx:</a:t>
            </a:r>
            <a:r>
              <a:rPr lang="en-US" sz="2800" dirty="0"/>
              <a:t> </a:t>
            </a:r>
          </a:p>
          <a:p>
            <a:r>
              <a:rPr lang="en-US" sz="2800" dirty="0"/>
              <a:t>Divided into 3 parts:</a:t>
            </a:r>
          </a:p>
          <a:p>
            <a:pPr marL="0" indent="0">
              <a:buNone/>
            </a:pPr>
            <a:endParaRPr lang="en-US" sz="2800" dirty="0">
              <a:solidFill>
                <a:srgbClr val="FF0000"/>
              </a:solidFill>
            </a:endParaRPr>
          </a:p>
          <a:p>
            <a:pPr marL="0" indent="0">
              <a:buNone/>
            </a:pPr>
            <a:r>
              <a:rPr lang="en-US" sz="2800" dirty="0">
                <a:solidFill>
                  <a:srgbClr val="FF0000"/>
                </a:solidFill>
              </a:rPr>
              <a:t>1- </a:t>
            </a:r>
            <a:r>
              <a:rPr lang="en-US" sz="2800" u="sng" dirty="0" err="1">
                <a:solidFill>
                  <a:srgbClr val="FF0000"/>
                </a:solidFill>
              </a:rPr>
              <a:t>Nasopharynx</a:t>
            </a:r>
            <a:r>
              <a:rPr lang="en-US" sz="2800" dirty="0">
                <a:solidFill>
                  <a:srgbClr val="FF0000"/>
                </a:solidFill>
              </a:rPr>
              <a:t>: </a:t>
            </a:r>
            <a:r>
              <a:rPr lang="en-US" sz="2800" dirty="0"/>
              <a:t>lined e </a:t>
            </a:r>
            <a:r>
              <a:rPr lang="en-US" sz="2800" u="sng" dirty="0">
                <a:solidFill>
                  <a:srgbClr val="0070C0"/>
                </a:solidFill>
              </a:rPr>
              <a:t>pseudo- stratified columnar ciliated     </a:t>
            </a:r>
          </a:p>
          <a:p>
            <a:pPr marL="0" indent="0">
              <a:buNone/>
            </a:pPr>
            <a:r>
              <a:rPr lang="en-US" sz="2800" dirty="0">
                <a:solidFill>
                  <a:srgbClr val="0070C0"/>
                </a:solidFill>
              </a:rPr>
              <a:t>      </a:t>
            </a:r>
            <a:r>
              <a:rPr lang="en-US" sz="2800" u="sng" dirty="0" err="1">
                <a:solidFill>
                  <a:srgbClr val="0070C0"/>
                </a:solidFill>
              </a:rPr>
              <a:t>epith</a:t>
            </a:r>
            <a:r>
              <a:rPr lang="en-US" sz="2800" dirty="0">
                <a:solidFill>
                  <a:srgbClr val="0070C0"/>
                </a:solidFill>
              </a:rPr>
              <a:t>. </a:t>
            </a:r>
          </a:p>
          <a:p>
            <a:pPr marL="0" indent="0">
              <a:buNone/>
            </a:pPr>
            <a:r>
              <a:rPr lang="en-US" sz="2800" dirty="0"/>
              <a:t>   </a:t>
            </a:r>
          </a:p>
          <a:p>
            <a:pPr marL="0" indent="0">
              <a:buNone/>
            </a:pPr>
            <a:r>
              <a:rPr lang="en-US" sz="2800" dirty="0">
                <a:solidFill>
                  <a:srgbClr val="FF0000"/>
                </a:solidFill>
              </a:rPr>
              <a:t>2-</a:t>
            </a:r>
            <a:r>
              <a:rPr lang="en-US" sz="2800" u="sng" dirty="0">
                <a:solidFill>
                  <a:srgbClr val="FF0000"/>
                </a:solidFill>
              </a:rPr>
              <a:t> Oropharynx </a:t>
            </a:r>
            <a:r>
              <a:rPr lang="en-US" sz="2800" dirty="0"/>
              <a:t>: lined e </a:t>
            </a:r>
            <a:r>
              <a:rPr lang="en-US" sz="2800" dirty="0">
                <a:solidFill>
                  <a:srgbClr val="0070C0"/>
                </a:solidFill>
              </a:rPr>
              <a:t>non- keratinized</a:t>
            </a:r>
          </a:p>
          <a:p>
            <a:pPr marL="0" indent="0">
              <a:buNone/>
            </a:pPr>
            <a:r>
              <a:rPr lang="en-US" sz="2800" dirty="0">
                <a:solidFill>
                  <a:srgbClr val="0070C0"/>
                </a:solidFill>
              </a:rPr>
              <a:t>   Stratified squamous </a:t>
            </a:r>
            <a:r>
              <a:rPr lang="en-US" sz="2800" dirty="0" err="1">
                <a:solidFill>
                  <a:srgbClr val="0070C0"/>
                </a:solidFill>
              </a:rPr>
              <a:t>epith</a:t>
            </a:r>
            <a:r>
              <a:rPr lang="en-US" sz="2800" dirty="0"/>
              <a:t>. </a:t>
            </a:r>
          </a:p>
          <a:p>
            <a:pPr marL="0" indent="0">
              <a:buNone/>
            </a:pPr>
            <a:endParaRPr lang="en-US" sz="2800" dirty="0">
              <a:solidFill>
                <a:srgbClr val="FF0000"/>
              </a:solidFill>
            </a:endParaRPr>
          </a:p>
          <a:p>
            <a:pPr marL="0" indent="0">
              <a:buNone/>
            </a:pPr>
            <a:r>
              <a:rPr lang="en-US" sz="2800" dirty="0">
                <a:solidFill>
                  <a:srgbClr val="FF0000"/>
                </a:solidFill>
              </a:rPr>
              <a:t>3- </a:t>
            </a:r>
            <a:r>
              <a:rPr lang="en-US" sz="2800" u="sng" dirty="0" err="1">
                <a:solidFill>
                  <a:srgbClr val="FF0000"/>
                </a:solidFill>
              </a:rPr>
              <a:t>Laryngo</a:t>
            </a:r>
            <a:r>
              <a:rPr lang="en-US" sz="2800" u="sng" dirty="0">
                <a:solidFill>
                  <a:srgbClr val="FF0000"/>
                </a:solidFill>
              </a:rPr>
              <a:t>-pharynx</a:t>
            </a:r>
            <a:r>
              <a:rPr lang="en-US" sz="2800" dirty="0"/>
              <a:t>:  as oropharynx</a:t>
            </a:r>
          </a:p>
          <a:p>
            <a:pPr marL="0" indent="0">
              <a:buNone/>
            </a:pPr>
            <a:r>
              <a:rPr lang="en-US" sz="2800" dirty="0"/>
              <a:t> </a:t>
            </a:r>
          </a:p>
        </p:txBody>
      </p:sp>
      <p:sp>
        <p:nvSpPr>
          <p:cNvPr id="4" name="Footer Placeholder 3"/>
          <p:cNvSpPr>
            <a:spLocks noGrp="1"/>
          </p:cNvSpPr>
          <p:nvPr>
            <p:ph type="ftr" sz="quarter" idx="11"/>
          </p:nvPr>
        </p:nvSpPr>
        <p:spPr/>
        <p:txBody>
          <a:bodyPr/>
          <a:lstStyle/>
          <a:p>
            <a:r>
              <a:rPr lang="pt-BR"/>
              <a:t>Prof Dr Hala Elmazar </a:t>
            </a:r>
            <a:endParaRPr lang="en-US" dirty="0"/>
          </a:p>
        </p:txBody>
      </p:sp>
      <p:pic>
        <p:nvPicPr>
          <p:cNvPr id="1433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t="5006" b="10673"/>
          <a:stretch/>
        </p:blipFill>
        <p:spPr bwMode="auto">
          <a:xfrm>
            <a:off x="6019800" y="1988840"/>
            <a:ext cx="2971800" cy="448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019800" y="6324600"/>
            <a:ext cx="2971800" cy="304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A7FFC8F-EF27-41E3-BA28-EC83DA6FE40B}" type="slidenum">
              <a:rPr lang="en-US" smtClean="0"/>
              <a:pPr/>
              <a:t>22</a:t>
            </a:fld>
            <a:endParaRPr lang="en-US"/>
          </a:p>
        </p:txBody>
      </p:sp>
      <p:cxnSp>
        <p:nvCxnSpPr>
          <p:cNvPr id="8" name="Straight Arrow Connector 7"/>
          <p:cNvCxnSpPr/>
          <p:nvPr/>
        </p:nvCxnSpPr>
        <p:spPr>
          <a:xfrm rot="5400000">
            <a:off x="8358214" y="2714620"/>
            <a:ext cx="571504" cy="28575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V="1">
            <a:off x="8358214" y="5429263"/>
            <a:ext cx="785818" cy="5000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8286776" y="3857628"/>
            <a:ext cx="571504" cy="28575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2525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858000"/>
          </a:xfrm>
        </p:spPr>
        <p:txBody>
          <a:bodyPr>
            <a:normAutofit/>
          </a:bodyPr>
          <a:lstStyle/>
          <a:p>
            <a:pPr marL="0" indent="0">
              <a:buNone/>
            </a:pPr>
            <a:r>
              <a:rPr lang="en-US" sz="3000" b="1" u="sng" dirty="0"/>
              <a:t>The palate:</a:t>
            </a:r>
          </a:p>
          <a:p>
            <a:pPr marL="0" indent="0">
              <a:buNone/>
            </a:pPr>
            <a:r>
              <a:rPr lang="en-US" sz="3000" dirty="0"/>
              <a:t> </a:t>
            </a:r>
            <a:r>
              <a:rPr lang="en-US" sz="3000" u="sng" dirty="0"/>
              <a:t>The roof of the oral cavity </a:t>
            </a:r>
            <a:r>
              <a:rPr lang="en-US" sz="3000" dirty="0"/>
              <a:t>composed of:</a:t>
            </a:r>
          </a:p>
          <a:p>
            <a:r>
              <a:rPr lang="en-US" sz="3000" dirty="0"/>
              <a:t>Ant part →  hard palate</a:t>
            </a:r>
          </a:p>
          <a:p>
            <a:r>
              <a:rPr lang="en-US" sz="3000" dirty="0"/>
              <a:t>Post part → soft palate</a:t>
            </a:r>
          </a:p>
          <a:p>
            <a:pPr marL="0" indent="0">
              <a:buNone/>
            </a:pPr>
            <a:endParaRPr lang="en-US" sz="3000" dirty="0"/>
          </a:p>
          <a:p>
            <a:pPr marL="0" indent="0">
              <a:buNone/>
            </a:pPr>
            <a:r>
              <a:rPr lang="en-US" sz="3000" u="sng" dirty="0">
                <a:solidFill>
                  <a:srgbClr val="FF0000"/>
                </a:solidFill>
              </a:rPr>
              <a:t>Hard palate:</a:t>
            </a:r>
          </a:p>
          <a:p>
            <a:r>
              <a:rPr lang="en-US" sz="3000" dirty="0"/>
              <a:t>Formed of bone lined e </a:t>
            </a:r>
            <a:r>
              <a:rPr lang="en-US" sz="3000" dirty="0">
                <a:solidFill>
                  <a:srgbClr val="0070C0"/>
                </a:solidFill>
              </a:rPr>
              <a:t>keratinized </a:t>
            </a:r>
          </a:p>
          <a:p>
            <a:pPr marL="0" indent="0">
              <a:buNone/>
            </a:pPr>
            <a:r>
              <a:rPr lang="en-US" sz="3000" dirty="0">
                <a:solidFill>
                  <a:srgbClr val="0070C0"/>
                </a:solidFill>
              </a:rPr>
              <a:t>    stratified squamous </a:t>
            </a:r>
            <a:r>
              <a:rPr lang="en-US" sz="3000" dirty="0" err="1">
                <a:solidFill>
                  <a:srgbClr val="0070C0"/>
                </a:solidFill>
              </a:rPr>
              <a:t>epith</a:t>
            </a:r>
            <a:r>
              <a:rPr lang="en-US" sz="3000" dirty="0">
                <a:solidFill>
                  <a:srgbClr val="0070C0"/>
                </a:solidFill>
              </a:rPr>
              <a:t>.</a:t>
            </a:r>
            <a:endParaRPr lang="en-US" sz="3000" dirty="0"/>
          </a:p>
          <a:p>
            <a:pPr marL="0" indent="0">
              <a:buNone/>
            </a:pPr>
            <a:endParaRPr lang="en-US" sz="3000" dirty="0"/>
          </a:p>
          <a:p>
            <a:pPr marL="0" indent="0">
              <a:buNone/>
            </a:pPr>
            <a:r>
              <a:rPr lang="en-US" sz="3000" u="sng" dirty="0">
                <a:solidFill>
                  <a:srgbClr val="FF0000"/>
                </a:solidFill>
              </a:rPr>
              <a:t>Soft palate</a:t>
            </a:r>
            <a:r>
              <a:rPr lang="en-US" sz="3000" u="sng" dirty="0"/>
              <a:t>: </a:t>
            </a:r>
          </a:p>
          <a:p>
            <a:pPr marL="0" indent="0"/>
            <a:r>
              <a:rPr lang="en-US" sz="3000" dirty="0"/>
              <a:t> Covered e </a:t>
            </a:r>
            <a:r>
              <a:rPr lang="en-US" sz="3000" dirty="0">
                <a:solidFill>
                  <a:srgbClr val="0070C0"/>
                </a:solidFill>
              </a:rPr>
              <a:t>non – keratinized stratified squamous </a:t>
            </a:r>
            <a:r>
              <a:rPr lang="en-US" sz="3000" dirty="0" err="1">
                <a:solidFill>
                  <a:srgbClr val="0070C0"/>
                </a:solidFill>
              </a:rPr>
              <a:t>epith</a:t>
            </a:r>
            <a:r>
              <a:rPr lang="en-US" sz="3000" dirty="0">
                <a:solidFill>
                  <a:srgbClr val="0070C0"/>
                </a:solidFill>
              </a:rPr>
              <a:t>    </a:t>
            </a:r>
          </a:p>
          <a:p>
            <a:pPr marL="0" indent="0">
              <a:buNone/>
            </a:pPr>
            <a:endParaRPr lang="en-US" sz="2800" dirty="0"/>
          </a:p>
          <a:p>
            <a:pPr marL="0" indent="0">
              <a:buNone/>
            </a:pPr>
            <a:endParaRPr lang="en-US" sz="2800" dirty="0"/>
          </a:p>
          <a:p>
            <a:pPr marL="0" indent="0">
              <a:buNone/>
            </a:pPr>
            <a:endParaRPr lang="en-US" dirty="0"/>
          </a:p>
        </p:txBody>
      </p:sp>
      <p:sp>
        <p:nvSpPr>
          <p:cNvPr id="4" name="Footer Placeholder 3"/>
          <p:cNvSpPr>
            <a:spLocks noGrp="1"/>
          </p:cNvSpPr>
          <p:nvPr>
            <p:ph type="ftr" sz="quarter" idx="11"/>
          </p:nvPr>
        </p:nvSpPr>
        <p:spPr/>
        <p:txBody>
          <a:bodyPr/>
          <a:lstStyle/>
          <a:p>
            <a:r>
              <a:rPr lang="pt-BR"/>
              <a:t>Prof Dr Hala Elmazar </a:t>
            </a:r>
            <a:endParaRPr lang="en-US"/>
          </a:p>
        </p:txBody>
      </p:sp>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980542" y="1124744"/>
            <a:ext cx="2911938" cy="3581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A7FFC8F-EF27-41E3-BA28-EC83DA6FE40B}" type="slidenum">
              <a:rPr lang="en-US" smtClean="0"/>
              <a:pPr/>
              <a:t>23</a:t>
            </a:fld>
            <a:endParaRPr lang="en-US"/>
          </a:p>
        </p:txBody>
      </p:sp>
    </p:spTree>
    <p:extLst>
      <p:ext uri="{BB962C8B-B14F-4D97-AF65-F5344CB8AC3E}">
        <p14:creationId xmlns:p14="http://schemas.microsoft.com/office/powerpoint/2010/main" val="4364026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8670"/>
          </a:xfrm>
        </p:spPr>
        <p:txBody>
          <a:bodyPr>
            <a:normAutofit/>
          </a:bodyPr>
          <a:lstStyle/>
          <a:p>
            <a:r>
              <a:rPr lang="en-US" sz="3200" b="1" u="sng" dirty="0"/>
              <a:t>The salivary glands</a:t>
            </a:r>
            <a:endParaRPr lang="ar-JO" sz="3200" b="1" u="sng" dirty="0"/>
          </a:p>
        </p:txBody>
      </p:sp>
      <p:sp>
        <p:nvSpPr>
          <p:cNvPr id="3" name="Content Placeholder 2"/>
          <p:cNvSpPr>
            <a:spLocks noGrp="1"/>
          </p:cNvSpPr>
          <p:nvPr>
            <p:ph idx="1"/>
          </p:nvPr>
        </p:nvSpPr>
        <p:spPr>
          <a:xfrm>
            <a:off x="214282" y="785794"/>
            <a:ext cx="8472518" cy="5572164"/>
          </a:xfrm>
        </p:spPr>
        <p:txBody>
          <a:bodyPr>
            <a:normAutofit fontScale="92500" lnSpcReduction="10000"/>
          </a:bodyPr>
          <a:lstStyle/>
          <a:p>
            <a:pPr marL="0" indent="0">
              <a:buNone/>
            </a:pPr>
            <a:r>
              <a:rPr lang="en-US" sz="3000" dirty="0">
                <a:solidFill>
                  <a:srgbClr val="FF0000"/>
                </a:solidFill>
              </a:rPr>
              <a:t>Types of salivary gland:</a:t>
            </a:r>
          </a:p>
          <a:p>
            <a:pPr marL="514350" indent="-514350">
              <a:buFont typeface="+mj-lt"/>
              <a:buAutoNum type="alphaUcPeriod"/>
            </a:pPr>
            <a:r>
              <a:rPr lang="en-US" sz="3000" dirty="0"/>
              <a:t>The main = large = extrinsic</a:t>
            </a:r>
          </a:p>
          <a:p>
            <a:pPr marL="514350" indent="-514350">
              <a:buFont typeface="+mj-lt"/>
              <a:buAutoNum type="alphaUcPeriod"/>
            </a:pPr>
            <a:r>
              <a:rPr lang="en-US" sz="3000" dirty="0"/>
              <a:t>The accessory = small = Intrinsic </a:t>
            </a:r>
          </a:p>
          <a:p>
            <a:pPr marL="0" indent="0">
              <a:buNone/>
            </a:pPr>
            <a:r>
              <a:rPr lang="en-US" sz="3000" dirty="0"/>
              <a:t>                </a:t>
            </a:r>
          </a:p>
          <a:p>
            <a:pPr marL="0" indent="0">
              <a:buNone/>
            </a:pPr>
            <a:r>
              <a:rPr lang="en-US" sz="3000" dirty="0"/>
              <a:t> </a:t>
            </a:r>
            <a:r>
              <a:rPr lang="en-US" sz="3000" u="sng" dirty="0">
                <a:solidFill>
                  <a:srgbClr val="FF0000"/>
                </a:solidFill>
              </a:rPr>
              <a:t>A- The main salivary glands</a:t>
            </a:r>
            <a:endParaRPr lang="en-US" sz="3000" dirty="0">
              <a:solidFill>
                <a:srgbClr val="FF0000"/>
              </a:solidFill>
            </a:endParaRPr>
          </a:p>
          <a:p>
            <a:r>
              <a:rPr lang="en-US" sz="3000" dirty="0">
                <a:solidFill>
                  <a:srgbClr val="0070C0"/>
                </a:solidFill>
              </a:rPr>
              <a:t>2 Parotid glands </a:t>
            </a:r>
            <a:r>
              <a:rPr lang="en-US" sz="3000" dirty="0"/>
              <a:t>in front of both ears </a:t>
            </a:r>
          </a:p>
          <a:p>
            <a:pPr marL="0" indent="0">
              <a:buNone/>
            </a:pPr>
            <a:endParaRPr lang="en-US" sz="3000" dirty="0"/>
          </a:p>
          <a:p>
            <a:r>
              <a:rPr lang="en-US" sz="3000" dirty="0">
                <a:solidFill>
                  <a:srgbClr val="0070C0"/>
                </a:solidFill>
              </a:rPr>
              <a:t>2 Submandibular gland: </a:t>
            </a:r>
            <a:r>
              <a:rPr lang="en-US" sz="3000" dirty="0"/>
              <a:t>lie against the inner aspect of  the mandible</a:t>
            </a:r>
          </a:p>
          <a:p>
            <a:endParaRPr lang="en-US" sz="3000" dirty="0"/>
          </a:p>
          <a:p>
            <a:r>
              <a:rPr lang="en-US" sz="3000" dirty="0">
                <a:solidFill>
                  <a:srgbClr val="0070C0"/>
                </a:solidFill>
              </a:rPr>
              <a:t>2 Sublingual glands: </a:t>
            </a:r>
            <a:r>
              <a:rPr lang="en-US" sz="3000" dirty="0"/>
              <a:t> lie below the tongue in the mucous membrane of the floor of the mouth</a:t>
            </a:r>
          </a:p>
          <a:p>
            <a:endParaRPr lang="ar-JO" dirty="0"/>
          </a:p>
        </p:txBody>
      </p:sp>
      <p:sp>
        <p:nvSpPr>
          <p:cNvPr id="4" name="Footer Placeholder 3"/>
          <p:cNvSpPr>
            <a:spLocks noGrp="1"/>
          </p:cNvSpPr>
          <p:nvPr>
            <p:ph type="ftr" sz="quarter" idx="11"/>
          </p:nvPr>
        </p:nvSpPr>
        <p:spPr/>
        <p:txBody>
          <a:bodyPr/>
          <a:lstStyle/>
          <a:p>
            <a:r>
              <a:rPr lang="pt-BR"/>
              <a:t>Prof Dr Hala Elmazar </a:t>
            </a:r>
            <a:endParaRPr lang="en-US"/>
          </a:p>
        </p:txBody>
      </p:sp>
      <p:pic>
        <p:nvPicPr>
          <p:cNvPr id="2050" name="Picture 2" descr="http://img.webmd.com/dtmcms/live/webmd/consumer_assets/site_images/media/medical/hw/h9991831_00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6072198" y="785794"/>
            <a:ext cx="2928958" cy="3214710"/>
          </a:xfrm>
          <a:prstGeom prst="rect">
            <a:avLst/>
          </a:prstGeom>
          <a:noFill/>
          <a:ln>
            <a:solidFill>
              <a:schemeClr val="tx1"/>
            </a:solidFill>
          </a:ln>
        </p:spPr>
      </p:pic>
      <p:sp>
        <p:nvSpPr>
          <p:cNvPr id="5" name="Slide Number Placeholder 4"/>
          <p:cNvSpPr>
            <a:spLocks noGrp="1"/>
          </p:cNvSpPr>
          <p:nvPr>
            <p:ph type="sldNum" sz="quarter" idx="12"/>
          </p:nvPr>
        </p:nvSpPr>
        <p:spPr/>
        <p:txBody>
          <a:bodyPr/>
          <a:lstStyle/>
          <a:p>
            <a:fld id="{3A7FFC8F-EF27-41E3-BA28-EC83DA6FE40B}" type="slidenum">
              <a:rPr lang="en-US" smtClean="0"/>
              <a:pPr/>
              <a:t>24</a:t>
            </a:fld>
            <a:endParaRPr lang="en-US"/>
          </a:p>
        </p:txBody>
      </p:sp>
    </p:spTree>
    <p:extLst>
      <p:ext uri="{BB962C8B-B14F-4D97-AF65-F5344CB8AC3E}">
        <p14:creationId xmlns:p14="http://schemas.microsoft.com/office/powerpoint/2010/main" val="28611580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116632"/>
            <a:ext cx="8472518" cy="6009531"/>
          </a:xfrm>
        </p:spPr>
        <p:txBody>
          <a:bodyPr>
            <a:normAutofit/>
          </a:bodyPr>
          <a:lstStyle/>
          <a:p>
            <a:pPr marL="0" indent="0">
              <a:buNone/>
            </a:pPr>
            <a:r>
              <a:rPr lang="en-US" sz="2800" u="sng" dirty="0">
                <a:solidFill>
                  <a:srgbClr val="FF0000"/>
                </a:solidFill>
              </a:rPr>
              <a:t>B- Accessory salivary gland</a:t>
            </a:r>
            <a:endParaRPr lang="en-US" sz="2800" dirty="0"/>
          </a:p>
          <a:p>
            <a:pPr marL="0" indent="0">
              <a:buFont typeface="Wingdings" pitchFamily="2" charset="2"/>
              <a:buChar char="Ø"/>
            </a:pPr>
            <a:r>
              <a:rPr lang="en-US" sz="2800" dirty="0"/>
              <a:t> </a:t>
            </a:r>
            <a:r>
              <a:rPr lang="en-US" sz="2800" dirty="0">
                <a:solidFill>
                  <a:srgbClr val="FF0000"/>
                </a:solidFill>
              </a:rPr>
              <a:t>Small</a:t>
            </a:r>
            <a:r>
              <a:rPr lang="en-US" sz="2800" dirty="0"/>
              <a:t>, </a:t>
            </a:r>
            <a:r>
              <a:rPr lang="en-US" sz="2800" dirty="0">
                <a:solidFill>
                  <a:srgbClr val="FF0000"/>
                </a:solidFill>
              </a:rPr>
              <a:t>microscopic glands </a:t>
            </a:r>
            <a:r>
              <a:rPr lang="en-US" sz="2800" dirty="0"/>
              <a:t>scattered in the C.T.  of the oral mucous membrane:</a:t>
            </a:r>
            <a:endParaRPr lang="en-US" sz="2400" dirty="0"/>
          </a:p>
          <a:p>
            <a:pPr marL="571500" indent="-571500">
              <a:buFont typeface="+mj-lt"/>
              <a:buAutoNum type="romanUcPeriod"/>
            </a:pPr>
            <a:r>
              <a:rPr lang="en-US" sz="2400" dirty="0"/>
              <a:t>The lips → labial glands </a:t>
            </a:r>
          </a:p>
          <a:p>
            <a:pPr marL="571500" indent="-571500">
              <a:buFont typeface="+mj-lt"/>
              <a:buAutoNum type="romanUcPeriod"/>
            </a:pPr>
            <a:r>
              <a:rPr lang="en-US" sz="2400" dirty="0"/>
              <a:t>Tongue → lingual glands</a:t>
            </a:r>
          </a:p>
          <a:p>
            <a:pPr marL="571500" indent="-571500">
              <a:buFont typeface="+mj-lt"/>
              <a:buAutoNum type="romanUcPeriod"/>
            </a:pPr>
            <a:r>
              <a:rPr lang="en-US" sz="2400" dirty="0"/>
              <a:t>The palate → palatine glands</a:t>
            </a:r>
            <a:endParaRPr lang="en-US" sz="2800" dirty="0"/>
          </a:p>
          <a:p>
            <a:pPr marL="571500" indent="-571500">
              <a:buFont typeface="Wingdings" pitchFamily="2" charset="2"/>
              <a:buChar char="Ø"/>
            </a:pPr>
            <a:r>
              <a:rPr lang="en-US" sz="2800" dirty="0"/>
              <a:t>They secret saliva </a:t>
            </a:r>
            <a:r>
              <a:rPr lang="en-US" sz="2800" dirty="0">
                <a:solidFill>
                  <a:srgbClr val="FF0000"/>
                </a:solidFill>
              </a:rPr>
              <a:t>(10%)</a:t>
            </a:r>
            <a:r>
              <a:rPr lang="en-US" sz="2800" dirty="0"/>
              <a:t> </a:t>
            </a:r>
            <a:r>
              <a:rPr lang="en-US" sz="2800" dirty="0">
                <a:solidFill>
                  <a:srgbClr val="FF0000"/>
                </a:solidFill>
              </a:rPr>
              <a:t>constant rate </a:t>
            </a:r>
          </a:p>
          <a:p>
            <a:pPr marL="571500" indent="-571500">
              <a:buFont typeface="Wingdings" pitchFamily="2" charset="2"/>
              <a:buChar char="Ø"/>
            </a:pPr>
            <a:r>
              <a:rPr lang="en-US" sz="2800" dirty="0"/>
              <a:t>Their secretion is mainly </a:t>
            </a:r>
            <a:r>
              <a:rPr lang="en-US" sz="2800" u="sng" dirty="0">
                <a:solidFill>
                  <a:srgbClr val="FF0000"/>
                </a:solidFill>
              </a:rPr>
              <a:t>mucous</a:t>
            </a:r>
            <a:endParaRPr lang="ar-JO" sz="2800" u="sng" dirty="0"/>
          </a:p>
        </p:txBody>
      </p:sp>
      <p:sp>
        <p:nvSpPr>
          <p:cNvPr id="4" name="Footer Placeholder 3"/>
          <p:cNvSpPr>
            <a:spLocks noGrp="1"/>
          </p:cNvSpPr>
          <p:nvPr>
            <p:ph type="ftr" sz="quarter" idx="11"/>
          </p:nvPr>
        </p:nvSpPr>
        <p:spPr/>
        <p:txBody>
          <a:bodyPr/>
          <a:lstStyle/>
          <a:p>
            <a:r>
              <a:rPr lang="pt-BR"/>
              <a:t>Prof Dr Hala Elmazar </a:t>
            </a:r>
            <a:endParaRPr lang="en-US"/>
          </a:p>
        </p:txBody>
      </p:sp>
      <p:sp>
        <p:nvSpPr>
          <p:cNvPr id="2" name="Slide Number Placeholder 1"/>
          <p:cNvSpPr>
            <a:spLocks noGrp="1"/>
          </p:cNvSpPr>
          <p:nvPr>
            <p:ph type="sldNum" sz="quarter" idx="12"/>
          </p:nvPr>
        </p:nvSpPr>
        <p:spPr/>
        <p:txBody>
          <a:bodyPr/>
          <a:lstStyle/>
          <a:p>
            <a:fld id="{3A7FFC8F-EF27-41E3-BA28-EC83DA6FE40B}" type="slidenum">
              <a:rPr lang="en-US" smtClean="0"/>
              <a:pPr/>
              <a:t>25</a:t>
            </a:fld>
            <a:endParaRPr lang="en-US"/>
          </a:p>
        </p:txBody>
      </p:sp>
      <p:pic>
        <p:nvPicPr>
          <p:cNvPr id="5" name="Picture 3" descr="G:\lpi pic color.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674296" y="1295400"/>
            <a:ext cx="2362200" cy="24936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G:\tongue pic.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23876" y="4062434"/>
            <a:ext cx="3590924" cy="243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http://0.tqn.com/w/experts/Dentistry-966/2010/02/palate.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8085" r="24913"/>
          <a:stretch/>
        </p:blipFill>
        <p:spPr bwMode="auto">
          <a:xfrm>
            <a:off x="5015345" y="4032198"/>
            <a:ext cx="3561929" cy="27091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2864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3200" b="1" u="sng" dirty="0"/>
              <a:t>Salivary glands</a:t>
            </a:r>
          </a:p>
        </p:txBody>
      </p:sp>
      <p:sp>
        <p:nvSpPr>
          <p:cNvPr id="3" name="Content Placeholder 2"/>
          <p:cNvSpPr>
            <a:spLocks noGrp="1"/>
          </p:cNvSpPr>
          <p:nvPr>
            <p:ph idx="1"/>
          </p:nvPr>
        </p:nvSpPr>
        <p:spPr>
          <a:xfrm>
            <a:off x="0" y="838200"/>
            <a:ext cx="9144000" cy="5943600"/>
          </a:xfrm>
        </p:spPr>
        <p:txBody>
          <a:bodyPr>
            <a:normAutofit lnSpcReduction="10000"/>
          </a:bodyPr>
          <a:lstStyle/>
          <a:p>
            <a:pPr>
              <a:buFont typeface="Wingdings" pitchFamily="2" charset="2"/>
              <a:buChar char="Ø"/>
            </a:pPr>
            <a:r>
              <a:rPr lang="en-US" dirty="0">
                <a:solidFill>
                  <a:srgbClr val="FF0000"/>
                </a:solidFill>
              </a:rPr>
              <a:t> </a:t>
            </a:r>
            <a:r>
              <a:rPr lang="en-US" sz="2800" dirty="0">
                <a:solidFill>
                  <a:srgbClr val="FF0000"/>
                </a:solidFill>
              </a:rPr>
              <a:t>Exocrine glands, produce </a:t>
            </a:r>
            <a:r>
              <a:rPr lang="en-US" sz="2800" u="sng" dirty="0">
                <a:solidFill>
                  <a:srgbClr val="FF0000"/>
                </a:solidFill>
              </a:rPr>
              <a:t>the saliva (90% )</a:t>
            </a:r>
            <a:r>
              <a:rPr lang="en-US" sz="2800" dirty="0">
                <a:solidFill>
                  <a:srgbClr val="FF0000"/>
                </a:solidFill>
              </a:rPr>
              <a:t>   (pH 6.5 – 7.5)</a:t>
            </a:r>
          </a:p>
          <a:p>
            <a:pPr marL="0" indent="0">
              <a:buNone/>
            </a:pPr>
            <a:r>
              <a:rPr lang="en-US" sz="2400" i="1" dirty="0">
                <a:solidFill>
                  <a:srgbClr val="00B050"/>
                </a:solidFill>
              </a:rPr>
              <a:t>           (99.5% :water &amp; 0.5% : electrolytes, mucus,  enzymes &amp; </a:t>
            </a:r>
            <a:r>
              <a:rPr lang="en-US" sz="2400" i="1" dirty="0" err="1">
                <a:solidFill>
                  <a:srgbClr val="00B050"/>
                </a:solidFill>
              </a:rPr>
              <a:t>Ab</a:t>
            </a:r>
            <a:r>
              <a:rPr lang="en-US" sz="2400" i="1" dirty="0">
                <a:solidFill>
                  <a:srgbClr val="00B050"/>
                </a:solidFill>
              </a:rPr>
              <a:t>) </a:t>
            </a:r>
            <a:r>
              <a:rPr lang="en-US" sz="2400" b="1" i="1" dirty="0">
                <a:solidFill>
                  <a:srgbClr val="00B050"/>
                </a:solidFill>
              </a:rPr>
              <a:t> </a:t>
            </a:r>
          </a:p>
          <a:p>
            <a:pPr>
              <a:buFont typeface="Wingdings" pitchFamily="2" charset="2"/>
              <a:buChar char="Ø"/>
            </a:pPr>
            <a:endParaRPr lang="en-US" sz="2800" dirty="0">
              <a:solidFill>
                <a:srgbClr val="FF0000"/>
              </a:solidFill>
            </a:endParaRPr>
          </a:p>
          <a:p>
            <a:pPr>
              <a:buFont typeface="Wingdings" pitchFamily="2" charset="2"/>
              <a:buChar char="Ø"/>
            </a:pPr>
            <a:endParaRPr lang="en-US" sz="2800" dirty="0">
              <a:solidFill>
                <a:srgbClr val="FF0000"/>
              </a:solidFill>
            </a:endParaRPr>
          </a:p>
          <a:p>
            <a:pPr>
              <a:buFont typeface="Wingdings" pitchFamily="2" charset="2"/>
              <a:buChar char="Ø"/>
            </a:pPr>
            <a:r>
              <a:rPr lang="en-US" sz="2800" u="sng" dirty="0">
                <a:solidFill>
                  <a:srgbClr val="FF0000"/>
                </a:solidFill>
              </a:rPr>
              <a:t>Saliva has the following functions:</a:t>
            </a:r>
          </a:p>
          <a:p>
            <a:pPr marL="514350" indent="-514350">
              <a:buFont typeface="+mj-lt"/>
              <a:buAutoNum type="arabicPeriod"/>
            </a:pPr>
            <a:r>
              <a:rPr lang="en-US" sz="2800" dirty="0"/>
              <a:t>Lubricates &amp; cleans the oral mucosa &amp; the lips</a:t>
            </a:r>
          </a:p>
          <a:p>
            <a:pPr marL="514350" indent="-514350">
              <a:buFont typeface="+mj-lt"/>
              <a:buAutoNum type="arabicPeriod"/>
            </a:pPr>
            <a:r>
              <a:rPr lang="en-US" sz="2800" dirty="0"/>
              <a:t>Initiate digestion of carbohydrate &amp; lipids (amylase &amp; lipase)</a:t>
            </a:r>
          </a:p>
          <a:p>
            <a:pPr marL="514350" indent="-514350">
              <a:buFont typeface="+mj-lt"/>
              <a:buAutoNum type="arabicPeriod"/>
            </a:pPr>
            <a:r>
              <a:rPr lang="en-US" sz="2800" dirty="0"/>
              <a:t>Contains antimicrobial agents I</a:t>
            </a:r>
            <a:r>
              <a:rPr lang="en-US" sz="3000" dirty="0"/>
              <a:t>gA, lysozyme, </a:t>
            </a:r>
            <a:r>
              <a:rPr lang="en-US" sz="3000" dirty="0" err="1"/>
              <a:t>Lactoferrin</a:t>
            </a:r>
            <a:r>
              <a:rPr lang="en-US" sz="3000" dirty="0"/>
              <a:t>  that control the bacterial flora of the oral cavity</a:t>
            </a:r>
          </a:p>
          <a:p>
            <a:pPr marL="514350" indent="-514350">
              <a:buFont typeface="+mj-lt"/>
              <a:buAutoNum type="arabicPeriod"/>
            </a:pPr>
            <a:r>
              <a:rPr lang="en-US" sz="3000" dirty="0"/>
              <a:t>Act as solvent substance that stimulate taste buds</a:t>
            </a:r>
          </a:p>
          <a:p>
            <a:pPr marL="514350" indent="-514350">
              <a:buFont typeface="+mj-lt"/>
              <a:buAutoNum type="arabicPeriod"/>
            </a:pPr>
            <a:r>
              <a:rPr lang="en-US" sz="3000" dirty="0"/>
              <a:t>Assist in swallowing  </a:t>
            </a:r>
          </a:p>
        </p:txBody>
      </p:sp>
      <p:pic>
        <p:nvPicPr>
          <p:cNvPr id="1026" name="Picture 2" descr="http://www.merckmanuals.com/media/home/figures/DEN_salivary_glands.g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6399719" y="1857364"/>
            <a:ext cx="2286016" cy="1283604"/>
          </a:xfrm>
          <a:prstGeom prst="rect">
            <a:avLst/>
          </a:prstGeom>
          <a:noFill/>
        </p:spPr>
      </p:pic>
      <p:sp>
        <p:nvSpPr>
          <p:cNvPr id="4" name="Footer Placeholder 3"/>
          <p:cNvSpPr>
            <a:spLocks noGrp="1"/>
          </p:cNvSpPr>
          <p:nvPr>
            <p:ph type="ftr" sz="quarter" idx="11"/>
          </p:nvPr>
        </p:nvSpPr>
        <p:spPr/>
        <p:txBody>
          <a:bodyPr/>
          <a:lstStyle/>
          <a:p>
            <a:r>
              <a:rPr lang="pt-BR"/>
              <a:t>Prof Dr Hala Elmazar </a:t>
            </a:r>
            <a:endParaRPr lang="en-US"/>
          </a:p>
        </p:txBody>
      </p:sp>
      <p:sp>
        <p:nvSpPr>
          <p:cNvPr id="5" name="Slide Number Placeholder 4"/>
          <p:cNvSpPr>
            <a:spLocks noGrp="1"/>
          </p:cNvSpPr>
          <p:nvPr>
            <p:ph type="sldNum" sz="quarter" idx="12"/>
          </p:nvPr>
        </p:nvSpPr>
        <p:spPr/>
        <p:txBody>
          <a:bodyPr/>
          <a:lstStyle/>
          <a:p>
            <a:fld id="{3A7FFC8F-EF27-41E3-BA28-EC83DA6FE40B}" type="slidenum">
              <a:rPr lang="en-US" smtClean="0"/>
              <a:pPr/>
              <a:t>26</a:t>
            </a:fld>
            <a:endParaRPr lang="en-US"/>
          </a:p>
        </p:txBody>
      </p:sp>
    </p:spTree>
    <p:extLst>
      <p:ext uri="{BB962C8B-B14F-4D97-AF65-F5344CB8AC3E}">
        <p14:creationId xmlns:p14="http://schemas.microsoft.com/office/powerpoint/2010/main" val="109165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additive="base">
                                        <p:cTn id="2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additive="base">
                                        <p:cTn id="3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 calcmode="lin" valueType="num">
                                      <p:cBhvr additive="base">
                                        <p:cTn id="3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 calcmode="lin" valueType="num">
                                      <p:cBhvr additive="base">
                                        <p:cTn id="44"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3200" b="1" u="sng" dirty="0"/>
              <a:t>Structure of the salivary glands</a:t>
            </a:r>
          </a:p>
        </p:txBody>
      </p:sp>
      <p:sp>
        <p:nvSpPr>
          <p:cNvPr id="3" name="Content Placeholder 2"/>
          <p:cNvSpPr>
            <a:spLocks noGrp="1"/>
          </p:cNvSpPr>
          <p:nvPr>
            <p:ph idx="1"/>
          </p:nvPr>
        </p:nvSpPr>
        <p:spPr>
          <a:xfrm>
            <a:off x="152400" y="685800"/>
            <a:ext cx="8839200" cy="5943600"/>
          </a:xfrm>
        </p:spPr>
        <p:txBody>
          <a:bodyPr>
            <a:normAutofit lnSpcReduction="10000"/>
          </a:bodyPr>
          <a:lstStyle/>
          <a:p>
            <a:pPr marL="0" indent="0">
              <a:buNone/>
            </a:pPr>
            <a:r>
              <a:rPr lang="en-US" sz="2800" b="1" dirty="0">
                <a:solidFill>
                  <a:srgbClr val="FF0000"/>
                </a:solidFill>
              </a:rPr>
              <a:t>                                  </a:t>
            </a:r>
            <a:r>
              <a:rPr lang="en-US" sz="2800" b="1" dirty="0" err="1">
                <a:solidFill>
                  <a:srgbClr val="FF0000"/>
                </a:solidFill>
              </a:rPr>
              <a:t>Stroma</a:t>
            </a:r>
            <a:r>
              <a:rPr lang="en-US" sz="2800" b="1" dirty="0">
                <a:solidFill>
                  <a:srgbClr val="FF0000"/>
                </a:solidFill>
              </a:rPr>
              <a:t>  &amp;  Parenchyma</a:t>
            </a:r>
          </a:p>
          <a:p>
            <a:pPr marL="0" indent="0">
              <a:buNone/>
            </a:pPr>
            <a:r>
              <a:rPr lang="en-US" sz="2800" b="1" dirty="0"/>
              <a:t>                                      A-  </a:t>
            </a:r>
            <a:r>
              <a:rPr lang="en-US" sz="2800" b="1" u="sng" dirty="0" err="1"/>
              <a:t>Stroma</a:t>
            </a:r>
            <a:endParaRPr lang="en-US" sz="2800" b="1" u="sng" dirty="0"/>
          </a:p>
          <a:p>
            <a:pPr marL="0" indent="0">
              <a:buNone/>
            </a:pPr>
            <a:r>
              <a:rPr lang="en-US" sz="2800" dirty="0"/>
              <a:t>     C.T. framework supports the </a:t>
            </a:r>
          </a:p>
          <a:p>
            <a:pPr marL="0" indent="0">
              <a:buNone/>
            </a:pPr>
            <a:r>
              <a:rPr lang="en-US" sz="2800" dirty="0"/>
              <a:t>     gland and transmit the              </a:t>
            </a:r>
          </a:p>
          <a:p>
            <a:pPr marL="0" indent="0">
              <a:buNone/>
            </a:pPr>
            <a:r>
              <a:rPr lang="en-US" sz="2800" dirty="0"/>
              <a:t>      blood vessels ,nerves, </a:t>
            </a:r>
          </a:p>
          <a:p>
            <a:pPr marL="0" indent="0">
              <a:buNone/>
            </a:pPr>
            <a:r>
              <a:rPr lang="en-US" sz="2800" dirty="0"/>
              <a:t>       </a:t>
            </a:r>
            <a:r>
              <a:rPr lang="en-US" sz="2800" dirty="0" err="1"/>
              <a:t>lymphatics</a:t>
            </a:r>
            <a:r>
              <a:rPr lang="en-US" sz="2800" dirty="0"/>
              <a:t>, &amp; ducts</a:t>
            </a:r>
          </a:p>
          <a:p>
            <a:pPr>
              <a:buNone/>
            </a:pPr>
            <a:endParaRPr lang="en-US" sz="2800" dirty="0"/>
          </a:p>
          <a:p>
            <a:pPr>
              <a:buFont typeface="Wingdings" pitchFamily="2" charset="2"/>
              <a:buChar char="Ø"/>
            </a:pPr>
            <a:r>
              <a:rPr lang="en-US" sz="2800" dirty="0"/>
              <a:t>It consists of:</a:t>
            </a:r>
          </a:p>
          <a:p>
            <a:pPr>
              <a:buFont typeface="Courier New" pitchFamily="49" charset="0"/>
              <a:buChar char="o"/>
            </a:pPr>
            <a:r>
              <a:rPr lang="en-US" sz="2800" dirty="0">
                <a:solidFill>
                  <a:srgbClr val="FF0000"/>
                </a:solidFill>
              </a:rPr>
              <a:t>Capsule</a:t>
            </a:r>
            <a:r>
              <a:rPr lang="en-US" sz="2800" dirty="0"/>
              <a:t>: covers the gland from outside</a:t>
            </a:r>
          </a:p>
          <a:p>
            <a:pPr>
              <a:buFont typeface="Courier New" pitchFamily="49" charset="0"/>
              <a:buChar char="o"/>
            </a:pPr>
            <a:r>
              <a:rPr lang="en-US" sz="2800" dirty="0">
                <a:solidFill>
                  <a:srgbClr val="FF0000"/>
                </a:solidFill>
              </a:rPr>
              <a:t>Septa </a:t>
            </a:r>
            <a:r>
              <a:rPr lang="en-US" sz="2800" dirty="0"/>
              <a:t>: divide the glands into lobes &amp;lobules</a:t>
            </a:r>
          </a:p>
          <a:p>
            <a:pPr>
              <a:buFont typeface="Courier New" pitchFamily="49" charset="0"/>
              <a:buChar char="o"/>
            </a:pPr>
            <a:r>
              <a:rPr lang="en-US" sz="2800" dirty="0">
                <a:solidFill>
                  <a:srgbClr val="FF0000"/>
                </a:solidFill>
              </a:rPr>
              <a:t>Reticular network</a:t>
            </a:r>
            <a:r>
              <a:rPr lang="en-US" sz="2800" dirty="0"/>
              <a:t>: present in the background of the gland (stained e Ag)  </a:t>
            </a:r>
          </a:p>
        </p:txBody>
      </p:sp>
      <p:sp>
        <p:nvSpPr>
          <p:cNvPr id="4" name="Footer Placeholder 3"/>
          <p:cNvSpPr>
            <a:spLocks noGrp="1"/>
          </p:cNvSpPr>
          <p:nvPr>
            <p:ph type="ftr" sz="quarter" idx="11"/>
          </p:nvPr>
        </p:nvSpPr>
        <p:spPr/>
        <p:txBody>
          <a:bodyPr/>
          <a:lstStyle/>
          <a:p>
            <a:r>
              <a:rPr lang="pt-BR"/>
              <a:t>Prof Dr Hala Elmazar </a:t>
            </a:r>
            <a:endParaRPr lang="en-US"/>
          </a:p>
        </p:txBody>
      </p:sp>
      <p:sp>
        <p:nvSpPr>
          <p:cNvPr id="5" name="Slide Number Placeholder 4"/>
          <p:cNvSpPr>
            <a:spLocks noGrp="1"/>
          </p:cNvSpPr>
          <p:nvPr>
            <p:ph type="sldNum" sz="quarter" idx="12"/>
          </p:nvPr>
        </p:nvSpPr>
        <p:spPr/>
        <p:txBody>
          <a:bodyPr/>
          <a:lstStyle/>
          <a:p>
            <a:fld id="{3A7FFC8F-EF27-41E3-BA28-EC83DA6FE40B}" type="slidenum">
              <a:rPr lang="en-US" smtClean="0"/>
              <a:pPr/>
              <a:t>27</a:t>
            </a:fld>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351" r="2275" b="10719"/>
          <a:stretch/>
        </p:blipFill>
        <p:spPr bwMode="auto">
          <a:xfrm>
            <a:off x="4932040" y="1707051"/>
            <a:ext cx="4032448" cy="23700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29240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marL="0" indent="0">
              <a:buNone/>
            </a:pPr>
            <a:r>
              <a:rPr lang="en-US" sz="2800" b="1" dirty="0"/>
              <a:t>                                     B- </a:t>
            </a:r>
            <a:r>
              <a:rPr lang="en-US" sz="2800" b="1" u="sng" dirty="0"/>
              <a:t>Parenchyma</a:t>
            </a:r>
          </a:p>
          <a:p>
            <a:pPr marL="0" indent="0">
              <a:buNone/>
            </a:pPr>
            <a:r>
              <a:rPr lang="en-US" sz="2800" u="sng" dirty="0"/>
              <a:t>Includes</a:t>
            </a:r>
            <a:r>
              <a:rPr lang="en-US" sz="2800" dirty="0"/>
              <a:t>:</a:t>
            </a:r>
          </a:p>
          <a:p>
            <a:pPr marL="0" indent="0">
              <a:buNone/>
            </a:pPr>
            <a:r>
              <a:rPr lang="en-US" sz="2800" dirty="0">
                <a:solidFill>
                  <a:srgbClr val="FF0000"/>
                </a:solidFill>
              </a:rPr>
              <a:t>        A- Secretory units </a:t>
            </a:r>
            <a:r>
              <a:rPr lang="en-US" sz="2800" dirty="0"/>
              <a:t>(salivary </a:t>
            </a:r>
            <a:r>
              <a:rPr lang="en-US" sz="2800" dirty="0" err="1"/>
              <a:t>acini</a:t>
            </a:r>
            <a:r>
              <a:rPr lang="en-US" sz="2800" dirty="0"/>
              <a:t>) → secrete saliva</a:t>
            </a:r>
          </a:p>
          <a:p>
            <a:pPr marL="0" indent="0">
              <a:buNone/>
            </a:pPr>
            <a:r>
              <a:rPr lang="en-US" sz="2800" dirty="0">
                <a:solidFill>
                  <a:srgbClr val="FF0000"/>
                </a:solidFill>
              </a:rPr>
              <a:t>        B- Duct system </a:t>
            </a:r>
            <a:r>
              <a:rPr lang="en-US" sz="2800" dirty="0"/>
              <a:t>→ conduct saliva to the oral cavity</a:t>
            </a:r>
          </a:p>
          <a:p>
            <a:pPr marL="0" indent="0">
              <a:buNone/>
            </a:pPr>
            <a:r>
              <a:rPr lang="en-US" sz="2800" dirty="0"/>
              <a:t>                              </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2066" y="2500306"/>
            <a:ext cx="3429024" cy="350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2" name="Picture 2" descr="http://drbcshah.com/wp-content/uploads/2013/02/salivary-glands.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a:stretch>
            <a:fillRect/>
          </a:stretch>
        </p:blipFill>
        <p:spPr bwMode="auto">
          <a:xfrm>
            <a:off x="714348" y="2500306"/>
            <a:ext cx="3500462" cy="3357586"/>
          </a:xfrm>
          <a:prstGeom prst="rect">
            <a:avLst/>
          </a:prstGeom>
          <a:noFill/>
        </p:spPr>
      </p:pic>
      <p:sp>
        <p:nvSpPr>
          <p:cNvPr id="5" name="TextBox 4"/>
          <p:cNvSpPr txBox="1"/>
          <p:nvPr/>
        </p:nvSpPr>
        <p:spPr>
          <a:xfrm>
            <a:off x="7643834" y="3071810"/>
            <a:ext cx="814646" cy="369332"/>
          </a:xfrm>
          <a:prstGeom prst="rect">
            <a:avLst/>
          </a:prstGeom>
          <a:noFill/>
        </p:spPr>
        <p:txBody>
          <a:bodyPr wrap="square" rtlCol="1">
            <a:spAutoFit/>
          </a:bodyPr>
          <a:lstStyle/>
          <a:p>
            <a:r>
              <a:rPr lang="en-US" b="1" dirty="0" err="1"/>
              <a:t>Acinus</a:t>
            </a:r>
            <a:endParaRPr lang="ar-JO" b="1" dirty="0"/>
          </a:p>
        </p:txBody>
      </p:sp>
      <p:cxnSp>
        <p:nvCxnSpPr>
          <p:cNvPr id="7" name="Straight Arrow Connector 6"/>
          <p:cNvCxnSpPr/>
          <p:nvPr/>
        </p:nvCxnSpPr>
        <p:spPr>
          <a:xfrm rot="10800000" flipV="1">
            <a:off x="7429520" y="3500438"/>
            <a:ext cx="714380" cy="5000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929322" y="2571744"/>
            <a:ext cx="630301" cy="369332"/>
          </a:xfrm>
          <a:prstGeom prst="rect">
            <a:avLst/>
          </a:prstGeom>
          <a:noFill/>
        </p:spPr>
        <p:txBody>
          <a:bodyPr wrap="none" rtlCol="1">
            <a:spAutoFit/>
          </a:bodyPr>
          <a:lstStyle/>
          <a:p>
            <a:r>
              <a:rPr lang="en-US" b="1" dirty="0"/>
              <a:t>Duct</a:t>
            </a:r>
            <a:endParaRPr lang="ar-JO" b="1" dirty="0"/>
          </a:p>
        </p:txBody>
      </p:sp>
      <p:cxnSp>
        <p:nvCxnSpPr>
          <p:cNvPr id="10" name="Straight Arrow Connector 9"/>
          <p:cNvCxnSpPr>
            <a:stCxn id="8" idx="2"/>
          </p:cNvCxnSpPr>
          <p:nvPr/>
        </p:nvCxnSpPr>
        <p:spPr>
          <a:xfrm rot="5400000">
            <a:off x="5771498" y="2884587"/>
            <a:ext cx="416486" cy="5294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ight Arrow 11"/>
          <p:cNvSpPr/>
          <p:nvPr/>
        </p:nvSpPr>
        <p:spPr>
          <a:xfrm>
            <a:off x="4000496" y="3786190"/>
            <a:ext cx="1000132" cy="14287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dirty="0">
              <a:solidFill>
                <a:schemeClr val="tx1"/>
              </a:solidFill>
            </a:endParaRPr>
          </a:p>
        </p:txBody>
      </p:sp>
      <p:sp>
        <p:nvSpPr>
          <p:cNvPr id="2" name="Footer Placeholder 1"/>
          <p:cNvSpPr>
            <a:spLocks noGrp="1"/>
          </p:cNvSpPr>
          <p:nvPr>
            <p:ph type="ftr" sz="quarter" idx="11"/>
          </p:nvPr>
        </p:nvSpPr>
        <p:spPr/>
        <p:txBody>
          <a:bodyPr/>
          <a:lstStyle/>
          <a:p>
            <a:r>
              <a:rPr lang="pt-BR"/>
              <a:t>Prof Dr Hala Elmazar </a:t>
            </a:r>
            <a:endParaRPr lang="en-US"/>
          </a:p>
        </p:txBody>
      </p:sp>
      <p:sp>
        <p:nvSpPr>
          <p:cNvPr id="4" name="Slide Number Placeholder 3"/>
          <p:cNvSpPr>
            <a:spLocks noGrp="1"/>
          </p:cNvSpPr>
          <p:nvPr>
            <p:ph type="sldNum" sz="quarter" idx="12"/>
          </p:nvPr>
        </p:nvSpPr>
        <p:spPr/>
        <p:txBody>
          <a:bodyPr/>
          <a:lstStyle/>
          <a:p>
            <a:fld id="{3A7FFC8F-EF27-41E3-BA28-EC83DA6FE40B}" type="slidenum">
              <a:rPr lang="en-US" smtClean="0"/>
              <a:pPr/>
              <a:t>28</a:t>
            </a:fld>
            <a:endParaRPr lang="en-US"/>
          </a:p>
        </p:txBody>
      </p:sp>
    </p:spTree>
    <p:extLst>
      <p:ext uri="{BB962C8B-B14F-4D97-AF65-F5344CB8AC3E}">
        <p14:creationId xmlns:p14="http://schemas.microsoft.com/office/powerpoint/2010/main" val="1736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buNone/>
            </a:pPr>
            <a:r>
              <a:rPr lang="en-US" dirty="0"/>
              <a:t>                              </a:t>
            </a:r>
            <a:r>
              <a:rPr lang="en-US" u="sng" dirty="0"/>
              <a:t>A- Secretory </a:t>
            </a:r>
            <a:r>
              <a:rPr lang="en-US" u="sng" dirty="0" err="1"/>
              <a:t>acini</a:t>
            </a:r>
            <a:r>
              <a:rPr lang="en-US" u="sng" dirty="0"/>
              <a:t> </a:t>
            </a:r>
          </a:p>
          <a:p>
            <a:r>
              <a:rPr lang="en-US" sz="2800" dirty="0"/>
              <a:t>Group of cells encircling  a lumen</a:t>
            </a:r>
          </a:p>
          <a:p>
            <a:r>
              <a:rPr lang="en-US" sz="2800" dirty="0"/>
              <a:t>2 types of cells:</a:t>
            </a:r>
          </a:p>
          <a:p>
            <a:pPr>
              <a:buNone/>
            </a:pPr>
            <a:r>
              <a:rPr lang="en-US" sz="2800" dirty="0"/>
              <a:t>    a-  </a:t>
            </a:r>
            <a:r>
              <a:rPr lang="en-US" sz="2800" dirty="0">
                <a:solidFill>
                  <a:srgbClr val="FF0000"/>
                </a:solidFill>
              </a:rPr>
              <a:t>Secretory cells   </a:t>
            </a:r>
            <a:r>
              <a:rPr lang="en-US" sz="2800" dirty="0"/>
              <a:t>(serous or mucus)</a:t>
            </a:r>
          </a:p>
          <a:p>
            <a:pPr>
              <a:buNone/>
            </a:pPr>
            <a:r>
              <a:rPr lang="en-US" sz="2800" dirty="0"/>
              <a:t>    b- </a:t>
            </a:r>
            <a:r>
              <a:rPr lang="en-US" sz="2800" dirty="0">
                <a:solidFill>
                  <a:srgbClr val="FF0000"/>
                </a:solidFill>
              </a:rPr>
              <a:t>Non- secretory cells </a:t>
            </a:r>
            <a:r>
              <a:rPr lang="en-US" sz="2800" dirty="0"/>
              <a:t>(</a:t>
            </a:r>
            <a:r>
              <a:rPr lang="en-US" sz="2800" dirty="0" err="1"/>
              <a:t>Myoepithelia</a:t>
            </a:r>
            <a:r>
              <a:rPr lang="en-US" sz="2800" dirty="0"/>
              <a:t>)</a:t>
            </a:r>
          </a:p>
          <a:p>
            <a:pPr>
              <a:buNone/>
            </a:pPr>
            <a:endParaRPr lang="en-US" sz="2800" dirty="0"/>
          </a:p>
          <a:p>
            <a:pPr>
              <a:buNone/>
            </a:pPr>
            <a:endParaRPr lang="en-US" sz="2800" dirty="0"/>
          </a:p>
          <a:p>
            <a:r>
              <a:rPr lang="en-US" sz="2800" dirty="0"/>
              <a:t>According to the </a:t>
            </a:r>
            <a:r>
              <a:rPr lang="en-US" sz="2800" b="1" u="sng" dirty="0">
                <a:solidFill>
                  <a:srgbClr val="FF0000"/>
                </a:solidFill>
              </a:rPr>
              <a:t>type</a:t>
            </a:r>
            <a:r>
              <a:rPr lang="en-US" sz="2800" u="sng" dirty="0"/>
              <a:t> of secretion </a:t>
            </a:r>
            <a:r>
              <a:rPr lang="en-US" sz="2800" dirty="0"/>
              <a:t>the </a:t>
            </a:r>
            <a:r>
              <a:rPr lang="en-US" sz="2800" dirty="0" err="1"/>
              <a:t>acini</a:t>
            </a:r>
            <a:r>
              <a:rPr lang="en-US" sz="2800" dirty="0"/>
              <a:t> divide into: </a:t>
            </a:r>
          </a:p>
          <a:p>
            <a:pPr marL="514350" indent="-514350">
              <a:buFont typeface="+mj-lt"/>
              <a:buAutoNum type="arabicPeriod"/>
            </a:pPr>
            <a:r>
              <a:rPr lang="en-US" sz="2800" dirty="0"/>
              <a:t> serous </a:t>
            </a:r>
          </a:p>
          <a:p>
            <a:pPr marL="514350" indent="-514350">
              <a:buFont typeface="+mj-lt"/>
              <a:buAutoNum type="arabicPeriod"/>
            </a:pPr>
            <a:r>
              <a:rPr lang="en-US" sz="2800" dirty="0"/>
              <a:t> mucous</a:t>
            </a:r>
          </a:p>
          <a:p>
            <a:pPr marL="514350" indent="-514350">
              <a:buFont typeface="+mj-lt"/>
              <a:buAutoNum type="arabicPeriod"/>
            </a:pPr>
            <a:r>
              <a:rPr lang="en-US" sz="2800" dirty="0"/>
              <a:t> mixed  (</a:t>
            </a:r>
            <a:r>
              <a:rPr lang="en-US" sz="2800" dirty="0" err="1"/>
              <a:t>muco</a:t>
            </a:r>
            <a:r>
              <a:rPr lang="en-US" sz="2800" dirty="0"/>
              <a:t>-serous)</a:t>
            </a:r>
          </a:p>
          <a:p>
            <a:pPr>
              <a:buNone/>
            </a:pPr>
            <a:endParaRPr lang="en-US" sz="2800" i="1" dirty="0">
              <a:solidFill>
                <a:srgbClr val="FF0000"/>
              </a:solidFill>
            </a:endParaRPr>
          </a:p>
        </p:txBody>
      </p:sp>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b="12712"/>
          <a:stretch/>
        </p:blipFill>
        <p:spPr bwMode="auto">
          <a:xfrm>
            <a:off x="6012160" y="214290"/>
            <a:ext cx="3024336" cy="328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4" name="Picture 4" descr="http://www.histology.leeds.ac.uk/oral/assets/salivarygland_diag.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a:stretch>
            <a:fillRect/>
          </a:stretch>
        </p:blipFill>
        <p:spPr bwMode="auto">
          <a:xfrm>
            <a:off x="4643438" y="4143380"/>
            <a:ext cx="4214842" cy="2571768"/>
          </a:xfrm>
          <a:prstGeom prst="rect">
            <a:avLst/>
          </a:prstGeom>
          <a:noFill/>
        </p:spPr>
      </p:pic>
      <p:sp>
        <p:nvSpPr>
          <p:cNvPr id="2" name="Footer Placeholder 1"/>
          <p:cNvSpPr>
            <a:spLocks noGrp="1"/>
          </p:cNvSpPr>
          <p:nvPr>
            <p:ph type="ftr" sz="quarter" idx="11"/>
          </p:nvPr>
        </p:nvSpPr>
        <p:spPr/>
        <p:txBody>
          <a:bodyPr/>
          <a:lstStyle/>
          <a:p>
            <a:r>
              <a:rPr lang="pt-BR"/>
              <a:t>Prof Dr Hala Elmazar </a:t>
            </a:r>
            <a:endParaRPr lang="en-US"/>
          </a:p>
        </p:txBody>
      </p:sp>
      <p:sp>
        <p:nvSpPr>
          <p:cNvPr id="5" name="Slide Number Placeholder 4"/>
          <p:cNvSpPr>
            <a:spLocks noGrp="1"/>
          </p:cNvSpPr>
          <p:nvPr>
            <p:ph type="sldNum" sz="quarter" idx="12"/>
          </p:nvPr>
        </p:nvSpPr>
        <p:spPr/>
        <p:txBody>
          <a:bodyPr/>
          <a:lstStyle/>
          <a:p>
            <a:fld id="{3A7FFC8F-EF27-41E3-BA28-EC83DA6FE40B}" type="slidenum">
              <a:rPr lang="en-US" smtClean="0"/>
              <a:pPr/>
              <a:t>29</a:t>
            </a:fld>
            <a:endParaRPr lang="en-US"/>
          </a:p>
        </p:txBody>
      </p:sp>
      <p:sp>
        <p:nvSpPr>
          <p:cNvPr id="6" name="Oval 5"/>
          <p:cNvSpPr/>
          <p:nvPr/>
        </p:nvSpPr>
        <p:spPr>
          <a:xfrm>
            <a:off x="7236296" y="5589240"/>
            <a:ext cx="1440160" cy="11259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948731">
            <a:off x="6544339" y="4473252"/>
            <a:ext cx="1959979" cy="12125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2827348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019800"/>
          </a:xfrm>
        </p:spPr>
        <p:txBody>
          <a:bodyPr>
            <a:normAutofit/>
          </a:bodyPr>
          <a:lstStyle/>
          <a:p>
            <a:pPr marL="0" indent="0">
              <a:buNone/>
            </a:pPr>
            <a:r>
              <a:rPr lang="en-US" sz="2800" u="sng" dirty="0"/>
              <a:t>Parts of the digestive system:</a:t>
            </a:r>
          </a:p>
          <a:p>
            <a:pPr marL="0" indent="0">
              <a:buNone/>
            </a:pPr>
            <a:endParaRPr lang="en-US" sz="2800" dirty="0"/>
          </a:p>
          <a:p>
            <a:r>
              <a:rPr lang="en-US" sz="2800" b="1" dirty="0"/>
              <a:t>The  oral cavity </a:t>
            </a:r>
            <a:r>
              <a:rPr lang="en-US" sz="2800" dirty="0"/>
              <a:t>( lips, tongue, teeth &amp; salivary glands)</a:t>
            </a:r>
          </a:p>
          <a:p>
            <a:pPr marL="0" indent="0">
              <a:buNone/>
            </a:pPr>
            <a:endParaRPr lang="en-US" sz="2800" dirty="0"/>
          </a:p>
          <a:p>
            <a:r>
              <a:rPr lang="en-US" sz="2800" b="1" dirty="0"/>
              <a:t>The alimentary canal </a:t>
            </a:r>
            <a:r>
              <a:rPr lang="en-US" sz="2800" dirty="0"/>
              <a:t>( esophagus</a:t>
            </a:r>
          </a:p>
          <a:p>
            <a:pPr marL="0" indent="0">
              <a:buNone/>
            </a:pPr>
            <a:r>
              <a:rPr lang="en-US" sz="2800" dirty="0"/>
              <a:t>      stomach, small/ large intestine, </a:t>
            </a:r>
          </a:p>
          <a:p>
            <a:pPr marL="0" indent="0">
              <a:buNone/>
            </a:pPr>
            <a:r>
              <a:rPr lang="en-US" sz="2800" dirty="0"/>
              <a:t>        &amp; anal canal)</a:t>
            </a:r>
          </a:p>
          <a:p>
            <a:endParaRPr lang="en-US" sz="2800" dirty="0"/>
          </a:p>
          <a:p>
            <a:r>
              <a:rPr lang="en-US" sz="2800" b="1" dirty="0"/>
              <a:t>The associated glands </a:t>
            </a:r>
            <a:r>
              <a:rPr lang="en-US" sz="2800" dirty="0"/>
              <a:t>(liver, pancreas)</a:t>
            </a:r>
          </a:p>
        </p:txBody>
      </p:sp>
      <p:sp>
        <p:nvSpPr>
          <p:cNvPr id="4" name="Footer Placeholder 3"/>
          <p:cNvSpPr>
            <a:spLocks noGrp="1"/>
          </p:cNvSpPr>
          <p:nvPr>
            <p:ph type="ftr" sz="quarter" idx="11"/>
          </p:nvPr>
        </p:nvSpPr>
        <p:spPr/>
        <p:txBody>
          <a:bodyPr/>
          <a:lstStyle/>
          <a:p>
            <a:r>
              <a:rPr lang="pt-BR"/>
              <a:t>Prof Dr Hala Elmazar </a:t>
            </a:r>
            <a:endParaRPr lang="en-US"/>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000760" y="1905000"/>
            <a:ext cx="299084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A7FFC8F-EF27-41E3-BA28-EC83DA6FE40B}" type="slidenum">
              <a:rPr lang="en-US" smtClean="0"/>
              <a:pPr/>
              <a:t>3</a:t>
            </a:fld>
            <a:endParaRPr lang="en-US"/>
          </a:p>
        </p:txBody>
      </p:sp>
    </p:spTree>
    <p:extLst>
      <p:ext uri="{BB962C8B-B14F-4D97-AF65-F5344CB8AC3E}">
        <p14:creationId xmlns:p14="http://schemas.microsoft.com/office/powerpoint/2010/main" val="247600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additive="base">
                                        <p:cTn id="2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 calcmode="lin" valueType="num">
                                      <p:cBhvr additive="base">
                                        <p:cTn id="3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14290"/>
            <a:ext cx="8715436" cy="6357982"/>
          </a:xfrm>
        </p:spPr>
        <p:txBody>
          <a:bodyPr>
            <a:normAutofit/>
          </a:bodyPr>
          <a:lstStyle/>
          <a:p>
            <a:pPr>
              <a:buNone/>
            </a:pPr>
            <a:r>
              <a:rPr lang="en-US" sz="2800" u="sng" dirty="0" err="1">
                <a:solidFill>
                  <a:srgbClr val="FF0000"/>
                </a:solidFill>
              </a:rPr>
              <a:t>Myoepithelial</a:t>
            </a:r>
            <a:r>
              <a:rPr lang="en-US" sz="2800" u="sng" dirty="0">
                <a:solidFill>
                  <a:srgbClr val="FF0000"/>
                </a:solidFill>
              </a:rPr>
              <a:t> cells (Basket cells)</a:t>
            </a:r>
          </a:p>
          <a:p>
            <a:r>
              <a:rPr lang="en-US" sz="2800" dirty="0"/>
              <a:t>Star –shaped cells present  between </a:t>
            </a:r>
          </a:p>
          <a:p>
            <a:pPr marL="0" indent="0">
              <a:buNone/>
            </a:pPr>
            <a:r>
              <a:rPr lang="en-US" sz="2800" dirty="0"/>
              <a:t>     the base of the secretory cells &amp; their </a:t>
            </a:r>
          </a:p>
          <a:p>
            <a:pPr marL="0" indent="0">
              <a:buNone/>
            </a:pPr>
            <a:r>
              <a:rPr lang="en-US" sz="2800" dirty="0"/>
              <a:t>      basement membrane **</a:t>
            </a:r>
          </a:p>
          <a:p>
            <a:endParaRPr lang="en-US" sz="2800" dirty="0"/>
          </a:p>
          <a:p>
            <a:r>
              <a:rPr lang="en-US" sz="2800" dirty="0"/>
              <a:t>They are branched cells, their cytoplasm </a:t>
            </a:r>
          </a:p>
          <a:p>
            <a:pPr marL="0" indent="0">
              <a:buNone/>
            </a:pPr>
            <a:r>
              <a:rPr lang="en-US" sz="2800" dirty="0"/>
              <a:t>    contain actin &amp; myosin filaments</a:t>
            </a:r>
          </a:p>
          <a:p>
            <a:endParaRPr lang="en-US" sz="2800" dirty="0"/>
          </a:p>
          <a:p>
            <a:r>
              <a:rPr lang="en-US" sz="2800" dirty="0"/>
              <a:t>When contract →</a:t>
            </a:r>
          </a:p>
          <a:p>
            <a:pPr marL="0" indent="0">
              <a:buNone/>
            </a:pPr>
            <a:r>
              <a:rPr lang="en-US" sz="2800" dirty="0"/>
              <a:t>    release secretion </a:t>
            </a:r>
          </a:p>
          <a:p>
            <a:pPr marL="0" indent="0">
              <a:buNone/>
            </a:pPr>
            <a:endParaRPr lang="en-US" sz="2800" dirty="0"/>
          </a:p>
        </p:txBody>
      </p:sp>
      <p:sp>
        <p:nvSpPr>
          <p:cNvPr id="4" name="Footer Placeholder 3"/>
          <p:cNvSpPr>
            <a:spLocks noGrp="1"/>
          </p:cNvSpPr>
          <p:nvPr>
            <p:ph type="ftr" sz="quarter" idx="11"/>
          </p:nvPr>
        </p:nvSpPr>
        <p:spPr/>
        <p:txBody>
          <a:bodyPr/>
          <a:lstStyle/>
          <a:p>
            <a:r>
              <a:rPr lang="pt-BR"/>
              <a:t>Prof Dr Hala Elmazar </a:t>
            </a:r>
            <a:endParaRPr lang="en-US"/>
          </a:p>
        </p:txBody>
      </p:sp>
      <p:sp>
        <p:nvSpPr>
          <p:cNvPr id="2" name="Slide Number Placeholder 1"/>
          <p:cNvSpPr>
            <a:spLocks noGrp="1"/>
          </p:cNvSpPr>
          <p:nvPr>
            <p:ph type="sldNum" sz="quarter" idx="12"/>
          </p:nvPr>
        </p:nvSpPr>
        <p:spPr/>
        <p:txBody>
          <a:bodyPr/>
          <a:lstStyle/>
          <a:p>
            <a:fld id="{3A7FFC8F-EF27-41E3-BA28-EC83DA6FE40B}" type="slidenum">
              <a:rPr lang="en-US" smtClean="0"/>
              <a:pPr/>
              <a:t>30</a:t>
            </a:fld>
            <a:endParaRPr lang="en-US"/>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28184" y="332656"/>
            <a:ext cx="2664296" cy="2448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995936" y="3836442"/>
            <a:ext cx="4248472" cy="283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4164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254" y="150734"/>
            <a:ext cx="8229600" cy="1046018"/>
          </a:xfrm>
        </p:spPr>
        <p:txBody>
          <a:bodyPr>
            <a:normAutofit/>
          </a:bodyPr>
          <a:lstStyle/>
          <a:p>
            <a:r>
              <a:rPr lang="en-US" sz="3200" b="1" u="sng" dirty="0"/>
              <a:t>Myoepithelial cells of salivary glands</a:t>
            </a:r>
          </a:p>
        </p:txBody>
      </p:sp>
      <p:sp>
        <p:nvSpPr>
          <p:cNvPr id="3" name="Content Placeholder 2"/>
          <p:cNvSpPr>
            <a:spLocks noGrp="1"/>
          </p:cNvSpPr>
          <p:nvPr>
            <p:ph idx="1"/>
          </p:nvPr>
        </p:nvSpPr>
        <p:spPr>
          <a:xfrm>
            <a:off x="457200" y="1219200"/>
            <a:ext cx="8229600" cy="4906963"/>
          </a:xfrm>
        </p:spPr>
        <p:txBody>
          <a:bodyPr/>
          <a:lstStyle/>
          <a:p>
            <a:endParaRPr lang="en-US" dirty="0"/>
          </a:p>
        </p:txBody>
      </p:sp>
      <p:pic>
        <p:nvPicPr>
          <p:cNvPr id="3075"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9879"/>
          <a:stretch/>
        </p:blipFill>
        <p:spPr bwMode="auto">
          <a:xfrm>
            <a:off x="457201" y="1219200"/>
            <a:ext cx="8326580" cy="46010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rot="1470753">
            <a:off x="6577899" y="2087741"/>
            <a:ext cx="173625" cy="914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pt-BR"/>
              <a:t>Prof Dr Hala Elmazar </a:t>
            </a:r>
            <a:endParaRPr lang="en-US"/>
          </a:p>
        </p:txBody>
      </p:sp>
      <p:sp>
        <p:nvSpPr>
          <p:cNvPr id="6" name="Slide Number Placeholder 5"/>
          <p:cNvSpPr>
            <a:spLocks noGrp="1"/>
          </p:cNvSpPr>
          <p:nvPr>
            <p:ph type="sldNum" sz="quarter" idx="12"/>
          </p:nvPr>
        </p:nvSpPr>
        <p:spPr/>
        <p:txBody>
          <a:bodyPr/>
          <a:lstStyle/>
          <a:p>
            <a:fld id="{3A7FFC8F-EF27-41E3-BA28-EC83DA6FE40B}" type="slidenum">
              <a:rPr lang="en-US" smtClean="0"/>
              <a:pPr/>
              <a:t>31</a:t>
            </a:fld>
            <a:endParaRPr lang="en-US"/>
          </a:p>
        </p:txBody>
      </p:sp>
      <p:sp>
        <p:nvSpPr>
          <p:cNvPr id="7" name="TextBox 6"/>
          <p:cNvSpPr txBox="1"/>
          <p:nvPr/>
        </p:nvSpPr>
        <p:spPr>
          <a:xfrm>
            <a:off x="361427" y="5981218"/>
            <a:ext cx="8531053" cy="400110"/>
          </a:xfrm>
          <a:prstGeom prst="rect">
            <a:avLst/>
          </a:prstGeom>
          <a:noFill/>
        </p:spPr>
        <p:txBody>
          <a:bodyPr wrap="none" rtlCol="0">
            <a:spAutoFit/>
          </a:bodyPr>
          <a:lstStyle/>
          <a:p>
            <a:r>
              <a:rPr lang="en-US" sz="2000" b="1" dirty="0" err="1"/>
              <a:t>Immunohistochemical</a:t>
            </a:r>
            <a:r>
              <a:rPr lang="en-US" sz="2000" b="1" dirty="0"/>
              <a:t> staining for the myofibrils within the </a:t>
            </a:r>
            <a:r>
              <a:rPr lang="en-US" sz="2000" b="1" dirty="0" err="1"/>
              <a:t>myoepithelial</a:t>
            </a:r>
            <a:r>
              <a:rPr lang="en-US" sz="2000" b="1" dirty="0"/>
              <a:t> cells</a:t>
            </a:r>
          </a:p>
        </p:txBody>
      </p:sp>
    </p:spTree>
    <p:extLst>
      <p:ext uri="{BB962C8B-B14F-4D97-AF65-F5344CB8AC3E}">
        <p14:creationId xmlns:p14="http://schemas.microsoft.com/office/powerpoint/2010/main" val="2637264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a:bodyPr>
          <a:lstStyle/>
          <a:p>
            <a:pPr marL="0" indent="0">
              <a:buNone/>
            </a:pPr>
            <a:r>
              <a:rPr lang="en-US" sz="2800" i="1" u="sng" dirty="0">
                <a:solidFill>
                  <a:srgbClr val="FF0000"/>
                </a:solidFill>
              </a:rPr>
              <a:t>Crescent of </a:t>
            </a:r>
            <a:r>
              <a:rPr lang="en-US" sz="2800" i="1" u="sng" dirty="0" err="1">
                <a:solidFill>
                  <a:srgbClr val="FF0000"/>
                </a:solidFill>
              </a:rPr>
              <a:t>Gianuzzi</a:t>
            </a:r>
            <a:r>
              <a:rPr lang="en-US" sz="2800" i="1" u="sng" dirty="0">
                <a:solidFill>
                  <a:srgbClr val="FF0000"/>
                </a:solidFill>
              </a:rPr>
              <a:t> ( serous </a:t>
            </a:r>
            <a:r>
              <a:rPr lang="en-US" sz="2800" i="1" u="sng" dirty="0" err="1">
                <a:solidFill>
                  <a:srgbClr val="FF0000"/>
                </a:solidFill>
              </a:rPr>
              <a:t>demilune</a:t>
            </a:r>
            <a:r>
              <a:rPr lang="en-US" sz="2800" i="1" u="sng" dirty="0">
                <a:solidFill>
                  <a:srgbClr val="FF0000"/>
                </a:solidFill>
              </a:rPr>
              <a:t>): </a:t>
            </a:r>
          </a:p>
          <a:p>
            <a:endParaRPr lang="en-US" sz="2800" dirty="0"/>
          </a:p>
          <a:p>
            <a:r>
              <a:rPr lang="en-US" sz="2800" dirty="0"/>
              <a:t>group of </a:t>
            </a:r>
            <a:r>
              <a:rPr lang="en-US" sz="2800" u="sng" dirty="0">
                <a:solidFill>
                  <a:srgbClr val="00B050"/>
                </a:solidFill>
              </a:rPr>
              <a:t>serous cells</a:t>
            </a:r>
            <a:r>
              <a:rPr lang="en-US" sz="2800" i="1" u="sng" dirty="0">
                <a:solidFill>
                  <a:srgbClr val="00B050"/>
                </a:solidFill>
              </a:rPr>
              <a:t> </a:t>
            </a:r>
            <a:r>
              <a:rPr lang="en-US" sz="2800" dirty="0"/>
              <a:t>form a </a:t>
            </a:r>
            <a:r>
              <a:rPr lang="en-US" sz="2800" u="sng" dirty="0">
                <a:solidFill>
                  <a:srgbClr val="00B050"/>
                </a:solidFill>
              </a:rPr>
              <a:t>crescent</a:t>
            </a:r>
            <a:r>
              <a:rPr lang="en-US" sz="2800" dirty="0"/>
              <a:t> </a:t>
            </a:r>
          </a:p>
          <a:p>
            <a:pPr>
              <a:buNone/>
            </a:pPr>
            <a:r>
              <a:rPr lang="en-US" sz="2800" dirty="0"/>
              <a:t>    at one side of a mucous </a:t>
            </a:r>
            <a:r>
              <a:rPr lang="en-US" sz="2800" dirty="0" err="1"/>
              <a:t>acinus</a:t>
            </a:r>
            <a:r>
              <a:rPr lang="en-US" sz="2800" dirty="0"/>
              <a:t>.</a:t>
            </a:r>
          </a:p>
          <a:p>
            <a:pPr>
              <a:buNone/>
            </a:pPr>
            <a:r>
              <a:rPr lang="en-US" sz="2800" dirty="0"/>
              <a:t> </a:t>
            </a:r>
          </a:p>
          <a:p>
            <a:r>
              <a:rPr lang="en-US" sz="2800" dirty="0"/>
              <a:t>The serous secretion of these cells </a:t>
            </a:r>
          </a:p>
          <a:p>
            <a:pPr marL="0" indent="0">
              <a:buNone/>
            </a:pPr>
            <a:r>
              <a:rPr lang="en-US" sz="2800" dirty="0"/>
              <a:t>    reach the lumen of </a:t>
            </a:r>
            <a:r>
              <a:rPr lang="en-US" sz="2800" dirty="0" smtClean="0"/>
              <a:t>the acinus by </a:t>
            </a:r>
          </a:p>
          <a:p>
            <a:pPr marL="0" indent="0">
              <a:buNone/>
            </a:pPr>
            <a:r>
              <a:rPr lang="en-US" sz="2800" dirty="0"/>
              <a:t> </a:t>
            </a:r>
            <a:r>
              <a:rPr lang="en-US" sz="2800" dirty="0" smtClean="0"/>
              <a:t>   passing </a:t>
            </a:r>
            <a:r>
              <a:rPr lang="en-US" sz="2800" dirty="0"/>
              <a:t>through </a:t>
            </a:r>
            <a:r>
              <a:rPr lang="en-US" sz="2800" dirty="0" err="1">
                <a:solidFill>
                  <a:srgbClr val="C00000"/>
                </a:solidFill>
              </a:rPr>
              <a:t>intercelluar</a:t>
            </a:r>
            <a:r>
              <a:rPr lang="en-US" sz="2800" dirty="0">
                <a:solidFill>
                  <a:srgbClr val="C00000"/>
                </a:solidFill>
              </a:rPr>
              <a:t> </a:t>
            </a:r>
            <a:r>
              <a:rPr lang="en-US" sz="2800" dirty="0" err="1" smtClean="0">
                <a:solidFill>
                  <a:srgbClr val="C00000"/>
                </a:solidFill>
              </a:rPr>
              <a:t>canlicauli</a:t>
            </a:r>
            <a:endParaRPr lang="en-US" sz="2800" dirty="0"/>
          </a:p>
          <a:p>
            <a:pPr marL="0" indent="0">
              <a:buNone/>
            </a:pPr>
            <a:endParaRPr lang="en-US" sz="2800" dirty="0"/>
          </a:p>
          <a:p>
            <a:r>
              <a:rPr lang="en-US" sz="2800" dirty="0"/>
              <a:t> D</a:t>
            </a:r>
            <a:r>
              <a:rPr lang="en-US" sz="2800" dirty="0" smtClean="0"/>
              <a:t>emilune </a:t>
            </a:r>
            <a:r>
              <a:rPr lang="en-US" sz="2800" dirty="0"/>
              <a:t>cells secrete the proteins </a:t>
            </a:r>
          </a:p>
          <a:p>
            <a:pPr marL="0" indent="0">
              <a:buNone/>
            </a:pPr>
            <a:r>
              <a:rPr lang="en-US" sz="2800" dirty="0"/>
              <a:t>      that contain the lysozyme </a:t>
            </a:r>
            <a:r>
              <a:rPr lang="en-US" sz="2800" dirty="0" smtClean="0"/>
              <a:t> &amp; enzymes</a:t>
            </a:r>
          </a:p>
          <a:p>
            <a:pPr marL="0" indent="0">
              <a:buNone/>
            </a:pPr>
            <a:r>
              <a:rPr lang="en-US" sz="2800" dirty="0" smtClean="0"/>
              <a:t>     → </a:t>
            </a:r>
            <a:r>
              <a:rPr lang="en-US" sz="2800" dirty="0"/>
              <a:t>add antimicrobial activity to mucus.</a:t>
            </a:r>
          </a:p>
        </p:txBody>
      </p:sp>
      <p:sp>
        <p:nvSpPr>
          <p:cNvPr id="2" name="Footer Placeholder 1"/>
          <p:cNvSpPr>
            <a:spLocks noGrp="1"/>
          </p:cNvSpPr>
          <p:nvPr>
            <p:ph type="ftr" sz="quarter" idx="11"/>
          </p:nvPr>
        </p:nvSpPr>
        <p:spPr/>
        <p:txBody>
          <a:bodyPr/>
          <a:lstStyle/>
          <a:p>
            <a:r>
              <a:rPr lang="pt-BR"/>
              <a:t>Prof Dr Hala Elmazar </a:t>
            </a:r>
            <a:endParaRPr lang="en-US"/>
          </a:p>
        </p:txBody>
      </p:sp>
      <p:sp>
        <p:nvSpPr>
          <p:cNvPr id="6" name="Slide Number Placeholder 5"/>
          <p:cNvSpPr>
            <a:spLocks noGrp="1"/>
          </p:cNvSpPr>
          <p:nvPr>
            <p:ph type="sldNum" sz="quarter" idx="12"/>
          </p:nvPr>
        </p:nvSpPr>
        <p:spPr/>
        <p:txBody>
          <a:bodyPr/>
          <a:lstStyle/>
          <a:p>
            <a:fld id="{3A7FFC8F-EF27-41E3-BA28-EC83DA6FE40B}" type="slidenum">
              <a:rPr lang="en-US" smtClean="0"/>
              <a:pPr/>
              <a:t>32</a:t>
            </a:fld>
            <a:endParaRPr lang="en-US"/>
          </a:p>
        </p:txBody>
      </p:sp>
      <p:pic>
        <p:nvPicPr>
          <p:cNvPr id="7" name="Picture 4" descr="http://www.histology.leeds.ac.uk/oral/assets/salivarygland_dia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6949" t="3251" b="6954"/>
          <a:stretch/>
        </p:blipFill>
        <p:spPr bwMode="auto">
          <a:xfrm>
            <a:off x="6444342" y="1628800"/>
            <a:ext cx="2623457" cy="4310742"/>
          </a:xfrm>
          <a:prstGeom prst="rect">
            <a:avLst/>
          </a:prstGeom>
          <a:noFill/>
          <a:ln>
            <a:solidFill>
              <a:schemeClr val="tx1"/>
            </a:solidFill>
          </a:ln>
        </p:spPr>
      </p:pic>
      <p:sp>
        <p:nvSpPr>
          <p:cNvPr id="4" name="Oval 3"/>
          <p:cNvSpPr/>
          <p:nvPr/>
        </p:nvSpPr>
        <p:spPr>
          <a:xfrm>
            <a:off x="7308304" y="2420888"/>
            <a:ext cx="1656184" cy="1800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9441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2918"/>
          </a:xfrm>
        </p:spPr>
        <p:txBody>
          <a:bodyPr>
            <a:normAutofit/>
          </a:bodyPr>
          <a:lstStyle/>
          <a:p>
            <a:r>
              <a:rPr lang="en-US" sz="3200" b="1" u="sng" dirty="0"/>
              <a:t>Serous  vs. Mucous acinus</a:t>
            </a:r>
          </a:p>
        </p:txBody>
      </p:sp>
      <p:sp>
        <p:nvSpPr>
          <p:cNvPr id="3" name="Content Placeholder 2"/>
          <p:cNvSpPr>
            <a:spLocks noGrp="1"/>
          </p:cNvSpPr>
          <p:nvPr>
            <p:ph sz="half" idx="1"/>
          </p:nvPr>
        </p:nvSpPr>
        <p:spPr>
          <a:xfrm>
            <a:off x="142844" y="2928934"/>
            <a:ext cx="4429156" cy="3624266"/>
          </a:xfrm>
          <a:ln>
            <a:solidFill>
              <a:schemeClr val="tx1"/>
            </a:solidFill>
          </a:ln>
        </p:spPr>
        <p:txBody>
          <a:bodyPr>
            <a:normAutofit/>
          </a:bodyPr>
          <a:lstStyle/>
          <a:p>
            <a:pPr marL="0" indent="0">
              <a:buNone/>
            </a:pPr>
            <a:r>
              <a:rPr lang="en-US" dirty="0"/>
              <a:t>           </a:t>
            </a:r>
            <a:r>
              <a:rPr lang="en-US" u="sng" dirty="0"/>
              <a:t>Serous</a:t>
            </a:r>
            <a:r>
              <a:rPr lang="en-US" dirty="0"/>
              <a:t> </a:t>
            </a:r>
            <a:r>
              <a:rPr lang="en-US" b="1" dirty="0" smtClean="0">
                <a:solidFill>
                  <a:srgbClr val="FF0000"/>
                </a:solidFill>
              </a:rPr>
              <a:t>(Parotid</a:t>
            </a:r>
            <a:r>
              <a:rPr lang="en-US" b="1" dirty="0">
                <a:solidFill>
                  <a:srgbClr val="FF0000"/>
                </a:solidFill>
              </a:rPr>
              <a:t>)</a:t>
            </a:r>
            <a:endParaRPr lang="en-US" b="1" u="sng" dirty="0">
              <a:solidFill>
                <a:srgbClr val="FF0000"/>
              </a:solidFill>
            </a:endParaRPr>
          </a:p>
          <a:p>
            <a:r>
              <a:rPr lang="en-US" dirty="0"/>
              <a:t>Small diameter </a:t>
            </a:r>
          </a:p>
          <a:p>
            <a:r>
              <a:rPr lang="en-US" dirty="0"/>
              <a:t>Narrow lumen</a:t>
            </a:r>
          </a:p>
          <a:p>
            <a:r>
              <a:rPr lang="en-US" dirty="0"/>
              <a:t>Lined e short pyramidal  cells </a:t>
            </a:r>
          </a:p>
          <a:p>
            <a:r>
              <a:rPr lang="en-US" dirty="0"/>
              <a:t>Nuclei are rounded &amp; central</a:t>
            </a:r>
          </a:p>
          <a:p>
            <a:endParaRPr lang="en-US" dirty="0"/>
          </a:p>
        </p:txBody>
      </p:sp>
      <p:sp>
        <p:nvSpPr>
          <p:cNvPr id="4" name="Content Placeholder 3"/>
          <p:cNvSpPr>
            <a:spLocks noGrp="1"/>
          </p:cNvSpPr>
          <p:nvPr>
            <p:ph sz="half" idx="2"/>
          </p:nvPr>
        </p:nvSpPr>
        <p:spPr>
          <a:xfrm>
            <a:off x="4572000" y="2928934"/>
            <a:ext cx="4429156" cy="3624266"/>
          </a:xfrm>
          <a:ln>
            <a:solidFill>
              <a:schemeClr val="tx1"/>
            </a:solidFill>
          </a:ln>
        </p:spPr>
        <p:txBody>
          <a:bodyPr>
            <a:normAutofit/>
          </a:bodyPr>
          <a:lstStyle/>
          <a:p>
            <a:pPr marL="0" indent="0">
              <a:buNone/>
            </a:pPr>
            <a:r>
              <a:rPr lang="en-US" dirty="0"/>
              <a:t>            </a:t>
            </a:r>
            <a:r>
              <a:rPr lang="en-US" u="sng" dirty="0"/>
              <a:t>Mucous</a:t>
            </a:r>
            <a:r>
              <a:rPr lang="en-US" dirty="0"/>
              <a:t>  </a:t>
            </a:r>
            <a:r>
              <a:rPr lang="en-US" b="1" dirty="0" smtClean="0">
                <a:solidFill>
                  <a:srgbClr val="FF0000"/>
                </a:solidFill>
              </a:rPr>
              <a:t>(Sublingual</a:t>
            </a:r>
            <a:r>
              <a:rPr lang="en-US" b="1" dirty="0">
                <a:solidFill>
                  <a:srgbClr val="FF0000"/>
                </a:solidFill>
              </a:rPr>
              <a:t>)</a:t>
            </a:r>
            <a:endParaRPr lang="en-US" b="1" u="sng" dirty="0">
              <a:solidFill>
                <a:srgbClr val="FF0000"/>
              </a:solidFill>
            </a:endParaRPr>
          </a:p>
          <a:p>
            <a:r>
              <a:rPr lang="en-US" dirty="0"/>
              <a:t>Larger in diameter</a:t>
            </a:r>
          </a:p>
          <a:p>
            <a:r>
              <a:rPr lang="en-US" dirty="0"/>
              <a:t>Wide lumen</a:t>
            </a:r>
          </a:p>
          <a:p>
            <a:r>
              <a:rPr lang="en-US" dirty="0"/>
              <a:t>Lined with tall cells  </a:t>
            </a:r>
          </a:p>
          <a:p>
            <a:r>
              <a:rPr lang="en-US" dirty="0"/>
              <a:t>Nuclei are flat &amp; peripheral</a:t>
            </a:r>
          </a:p>
          <a:p>
            <a:pPr>
              <a:buNone/>
            </a:pPr>
            <a:endParaRPr lang="en-US" dirty="0"/>
          </a:p>
          <a:p>
            <a:pPr marL="0" indent="0">
              <a:buNone/>
            </a:pPr>
            <a:endParaRPr lang="en-US" dirty="0"/>
          </a:p>
          <a:p>
            <a:pPr marL="0" indent="0">
              <a:buNone/>
            </a:pPr>
            <a:endParaRPr lang="en-US" dirty="0"/>
          </a:p>
        </p:txBody>
      </p:sp>
      <p:sp>
        <p:nvSpPr>
          <p:cNvPr id="5" name="Footer Placeholder 4"/>
          <p:cNvSpPr>
            <a:spLocks noGrp="1"/>
          </p:cNvSpPr>
          <p:nvPr>
            <p:ph type="ftr" sz="quarter" idx="11"/>
          </p:nvPr>
        </p:nvSpPr>
        <p:spPr/>
        <p:txBody>
          <a:bodyPr/>
          <a:lstStyle/>
          <a:p>
            <a:r>
              <a:rPr lang="pt-BR"/>
              <a:t>Prof Dr Hala Elmazar </a:t>
            </a:r>
            <a:endParaRPr lang="en-US"/>
          </a:p>
        </p:txBody>
      </p:sp>
      <p:sp>
        <p:nvSpPr>
          <p:cNvPr id="6" name="Slide Number Placeholder 5"/>
          <p:cNvSpPr>
            <a:spLocks noGrp="1"/>
          </p:cNvSpPr>
          <p:nvPr>
            <p:ph type="sldNum" sz="quarter" idx="12"/>
          </p:nvPr>
        </p:nvSpPr>
        <p:spPr/>
        <p:txBody>
          <a:bodyPr/>
          <a:lstStyle/>
          <a:p>
            <a:fld id="{3A7FFC8F-EF27-41E3-BA28-EC83DA6FE40B}" type="slidenum">
              <a:rPr lang="en-US" smtClean="0"/>
              <a:pPr/>
              <a:t>33</a:t>
            </a:fld>
            <a:endParaRPr lang="en-US"/>
          </a:p>
        </p:txBody>
      </p:sp>
      <p:pic>
        <p:nvPicPr>
          <p:cNvPr id="1026" name="Picture 2" descr="Image result for mucous acinu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91680" y="602754"/>
            <a:ext cx="5760639" cy="22501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84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708920"/>
            <a:ext cx="4038600" cy="3744416"/>
          </a:xfrm>
          <a:ln>
            <a:solidFill>
              <a:schemeClr val="tx1"/>
            </a:solidFill>
          </a:ln>
        </p:spPr>
        <p:txBody>
          <a:bodyPr>
            <a:normAutofit/>
          </a:bodyPr>
          <a:lstStyle/>
          <a:p>
            <a:r>
              <a:rPr lang="en-US" dirty="0"/>
              <a:t>Basal cytoplasm is basophilic (↑ in </a:t>
            </a:r>
            <a:r>
              <a:rPr lang="en-US" dirty="0" err="1"/>
              <a:t>rER</a:t>
            </a:r>
            <a:r>
              <a:rPr lang="en-US" dirty="0"/>
              <a:t> )</a:t>
            </a:r>
          </a:p>
          <a:p>
            <a:pPr marL="0" indent="0">
              <a:buNone/>
            </a:pPr>
            <a:r>
              <a:rPr lang="en-US" dirty="0"/>
              <a:t> </a:t>
            </a:r>
          </a:p>
          <a:p>
            <a:r>
              <a:rPr lang="en-US" dirty="0"/>
              <a:t>Basket cells are less</a:t>
            </a:r>
          </a:p>
          <a:p>
            <a:r>
              <a:rPr lang="en-US" dirty="0"/>
              <a:t>Secrete fluid </a:t>
            </a:r>
            <a:r>
              <a:rPr lang="en-US" b="1" dirty="0">
                <a:solidFill>
                  <a:srgbClr val="FF0000"/>
                </a:solidFill>
              </a:rPr>
              <a:t>serous </a:t>
            </a:r>
          </a:p>
          <a:p>
            <a:r>
              <a:rPr lang="en-US" dirty="0"/>
              <a:t>Secrete </a:t>
            </a:r>
            <a:r>
              <a:rPr lang="en-US" b="1" u="sng" dirty="0"/>
              <a:t>amylase</a:t>
            </a:r>
            <a:r>
              <a:rPr lang="en-US" u="sng" dirty="0"/>
              <a:t> </a:t>
            </a:r>
            <a:r>
              <a:rPr lang="en-US" b="1" u="sng" dirty="0"/>
              <a:t>aid in digestion of starch</a:t>
            </a:r>
            <a:endParaRPr lang="ar-JO" b="1" u="sng" dirty="0"/>
          </a:p>
        </p:txBody>
      </p:sp>
      <p:sp>
        <p:nvSpPr>
          <p:cNvPr id="4" name="Content Placeholder 3"/>
          <p:cNvSpPr>
            <a:spLocks noGrp="1"/>
          </p:cNvSpPr>
          <p:nvPr>
            <p:ph sz="half" idx="2"/>
          </p:nvPr>
        </p:nvSpPr>
        <p:spPr>
          <a:xfrm>
            <a:off x="4648200" y="2714620"/>
            <a:ext cx="4038600" cy="3738716"/>
          </a:xfrm>
          <a:ln>
            <a:solidFill>
              <a:schemeClr val="tx1"/>
            </a:solidFill>
          </a:ln>
        </p:spPr>
        <p:txBody>
          <a:bodyPr>
            <a:normAutofit/>
          </a:bodyPr>
          <a:lstStyle/>
          <a:p>
            <a:r>
              <a:rPr lang="en-US" dirty="0"/>
              <a:t>Cytoplasm is pale, foamy  &amp; vacuolated (dissolved mucus)</a:t>
            </a:r>
          </a:p>
          <a:p>
            <a:r>
              <a:rPr lang="en-US" dirty="0"/>
              <a:t>Basket cell are more </a:t>
            </a:r>
          </a:p>
          <a:p>
            <a:r>
              <a:rPr lang="en-US" dirty="0"/>
              <a:t>Secrete viscid </a:t>
            </a:r>
            <a:r>
              <a:rPr lang="en-US" b="1" dirty="0">
                <a:solidFill>
                  <a:srgbClr val="FF0000"/>
                </a:solidFill>
              </a:rPr>
              <a:t>mucous</a:t>
            </a:r>
          </a:p>
          <a:p>
            <a:r>
              <a:rPr lang="en-US" dirty="0"/>
              <a:t>Secrete </a:t>
            </a:r>
            <a:r>
              <a:rPr lang="en-US" b="1" u="sng" dirty="0"/>
              <a:t>mucous for lubrication</a:t>
            </a:r>
          </a:p>
          <a:p>
            <a:endParaRPr lang="en-US" b="1" dirty="0">
              <a:solidFill>
                <a:srgbClr val="FF0000"/>
              </a:solidFill>
            </a:endParaRPr>
          </a:p>
          <a:p>
            <a:pPr marL="0" indent="0">
              <a:buNone/>
            </a:pPr>
            <a:endParaRPr lang="en-US" b="1" dirty="0">
              <a:solidFill>
                <a:srgbClr val="FF0000"/>
              </a:solidFill>
            </a:endParaRPr>
          </a:p>
          <a:p>
            <a:endParaRPr lang="ar-JO" dirty="0"/>
          </a:p>
        </p:txBody>
      </p:sp>
      <p:sp>
        <p:nvSpPr>
          <p:cNvPr id="5" name="Footer Placeholder 4"/>
          <p:cNvSpPr>
            <a:spLocks noGrp="1"/>
          </p:cNvSpPr>
          <p:nvPr>
            <p:ph type="ftr" sz="quarter" idx="11"/>
          </p:nvPr>
        </p:nvSpPr>
        <p:spPr/>
        <p:txBody>
          <a:bodyPr/>
          <a:lstStyle/>
          <a:p>
            <a:r>
              <a:rPr lang="pt-BR"/>
              <a:t>Prof Dr Hala Elmazar </a:t>
            </a:r>
            <a:endParaRPr lang="en-US"/>
          </a:p>
        </p:txBody>
      </p:sp>
      <p:sp>
        <p:nvSpPr>
          <p:cNvPr id="7" name="TextBox 6"/>
          <p:cNvSpPr txBox="1"/>
          <p:nvPr/>
        </p:nvSpPr>
        <p:spPr>
          <a:xfrm>
            <a:off x="1643042" y="2214554"/>
            <a:ext cx="826252" cy="369332"/>
          </a:xfrm>
          <a:prstGeom prst="rect">
            <a:avLst/>
          </a:prstGeom>
          <a:noFill/>
        </p:spPr>
        <p:txBody>
          <a:bodyPr wrap="none" rtlCol="1">
            <a:spAutoFit/>
          </a:bodyPr>
          <a:lstStyle/>
          <a:p>
            <a:r>
              <a:rPr lang="en-US" b="1" u="sng" dirty="0">
                <a:solidFill>
                  <a:srgbClr val="FF0000"/>
                </a:solidFill>
              </a:rPr>
              <a:t>Serous</a:t>
            </a:r>
            <a:endParaRPr lang="ar-JO" b="1" u="sng" dirty="0">
              <a:solidFill>
                <a:srgbClr val="FF0000"/>
              </a:solidFill>
            </a:endParaRPr>
          </a:p>
        </p:txBody>
      </p:sp>
      <p:sp>
        <p:nvSpPr>
          <p:cNvPr id="9" name="TextBox 8"/>
          <p:cNvSpPr txBox="1"/>
          <p:nvPr/>
        </p:nvSpPr>
        <p:spPr>
          <a:xfrm>
            <a:off x="6072198" y="2214554"/>
            <a:ext cx="943335" cy="369332"/>
          </a:xfrm>
          <a:prstGeom prst="rect">
            <a:avLst/>
          </a:prstGeom>
          <a:noFill/>
        </p:spPr>
        <p:txBody>
          <a:bodyPr wrap="none" rtlCol="1">
            <a:spAutoFit/>
          </a:bodyPr>
          <a:lstStyle/>
          <a:p>
            <a:r>
              <a:rPr lang="en-US" b="1" u="sng" dirty="0">
                <a:solidFill>
                  <a:srgbClr val="FF0000"/>
                </a:solidFill>
              </a:rPr>
              <a:t>Mucous</a:t>
            </a:r>
            <a:endParaRPr lang="ar-JO" b="1" u="sng" dirty="0">
              <a:solidFill>
                <a:srgbClr val="FF0000"/>
              </a:solidFill>
            </a:endParaRPr>
          </a:p>
        </p:txBody>
      </p:sp>
      <p:sp>
        <p:nvSpPr>
          <p:cNvPr id="10" name="TextBox 9"/>
          <p:cNvSpPr txBox="1"/>
          <p:nvPr/>
        </p:nvSpPr>
        <p:spPr>
          <a:xfrm>
            <a:off x="35496" y="214290"/>
            <a:ext cx="826252" cy="369332"/>
          </a:xfrm>
          <a:prstGeom prst="rect">
            <a:avLst/>
          </a:prstGeom>
          <a:noFill/>
        </p:spPr>
        <p:txBody>
          <a:bodyPr wrap="none" rtlCol="1">
            <a:spAutoFit/>
          </a:bodyPr>
          <a:lstStyle/>
          <a:p>
            <a:r>
              <a:rPr lang="en-US" b="1" dirty="0"/>
              <a:t>Serous</a:t>
            </a:r>
            <a:endParaRPr lang="ar-JO" b="1" dirty="0"/>
          </a:p>
        </p:txBody>
      </p:sp>
      <p:sp>
        <p:nvSpPr>
          <p:cNvPr id="13" name="TextBox 12"/>
          <p:cNvSpPr txBox="1"/>
          <p:nvPr/>
        </p:nvSpPr>
        <p:spPr>
          <a:xfrm>
            <a:off x="7929586" y="142852"/>
            <a:ext cx="943335" cy="369332"/>
          </a:xfrm>
          <a:prstGeom prst="rect">
            <a:avLst/>
          </a:prstGeom>
          <a:noFill/>
        </p:spPr>
        <p:txBody>
          <a:bodyPr wrap="none" rtlCol="1">
            <a:spAutoFit/>
          </a:bodyPr>
          <a:lstStyle/>
          <a:p>
            <a:r>
              <a:rPr lang="en-US" b="1" dirty="0"/>
              <a:t>Mucous</a:t>
            </a:r>
            <a:endParaRPr lang="ar-JO" b="1" dirty="0"/>
          </a:p>
        </p:txBody>
      </p:sp>
      <p:sp>
        <p:nvSpPr>
          <p:cNvPr id="2" name="Slide Number Placeholder 1"/>
          <p:cNvSpPr>
            <a:spLocks noGrp="1"/>
          </p:cNvSpPr>
          <p:nvPr>
            <p:ph type="sldNum" sz="quarter" idx="12"/>
          </p:nvPr>
        </p:nvSpPr>
        <p:spPr/>
        <p:txBody>
          <a:bodyPr/>
          <a:lstStyle/>
          <a:p>
            <a:fld id="{3A7FFC8F-EF27-41E3-BA28-EC83DA6FE40B}" type="slidenum">
              <a:rPr lang="en-US" smtClean="0"/>
              <a:pPr/>
              <a:t>34</a:t>
            </a:fld>
            <a:endParaRPr lang="en-US"/>
          </a:p>
        </p:txBody>
      </p:sp>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9026" b="8797"/>
          <a:stretch/>
        </p:blipFill>
        <p:spPr bwMode="auto">
          <a:xfrm>
            <a:off x="4916787" y="332655"/>
            <a:ext cx="2967581" cy="19533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rot="5400000">
            <a:off x="7766233" y="234767"/>
            <a:ext cx="416486" cy="9002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123"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0000" b="13683"/>
          <a:stretch/>
        </p:blipFill>
        <p:spPr bwMode="auto">
          <a:xfrm>
            <a:off x="971600" y="398956"/>
            <a:ext cx="3312368" cy="18870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a:stCxn id="10" idx="2"/>
          </p:cNvCxnSpPr>
          <p:nvPr/>
        </p:nvCxnSpPr>
        <p:spPr>
          <a:xfrm>
            <a:off x="448622" y="583622"/>
            <a:ext cx="1408734" cy="6851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0210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72234"/>
          </a:xfrm>
        </p:spPr>
        <p:txBody>
          <a:bodyPr>
            <a:normAutofit/>
          </a:bodyPr>
          <a:lstStyle/>
          <a:p>
            <a:pPr marL="0" indent="0">
              <a:buNone/>
            </a:pPr>
            <a:r>
              <a:rPr lang="en-US" sz="2800" dirty="0"/>
              <a:t>                          </a:t>
            </a:r>
            <a:r>
              <a:rPr lang="en-US" sz="2800" b="1" u="sng" dirty="0"/>
              <a:t>Mixed (</a:t>
            </a:r>
            <a:r>
              <a:rPr lang="en-US" sz="2800" b="1" u="sng" dirty="0" err="1"/>
              <a:t>muco</a:t>
            </a:r>
            <a:r>
              <a:rPr lang="en-US" sz="2800" b="1" u="sng" dirty="0"/>
              <a:t>-serous) acinus</a:t>
            </a:r>
          </a:p>
          <a:p>
            <a:pPr marL="0" indent="0">
              <a:buNone/>
            </a:pPr>
            <a:r>
              <a:rPr lang="en-US" sz="2800" dirty="0"/>
              <a:t>Is essentially a mucous acinus which is capped by a group of serous cells forming → Crescent of </a:t>
            </a:r>
            <a:r>
              <a:rPr lang="en-US" sz="2800" dirty="0" err="1"/>
              <a:t>Gianuzzi</a:t>
            </a:r>
            <a:r>
              <a:rPr lang="en-US" sz="2800" dirty="0"/>
              <a:t> (serous </a:t>
            </a:r>
            <a:r>
              <a:rPr lang="en-US" sz="2800" dirty="0" err="1"/>
              <a:t>demilune</a:t>
            </a:r>
            <a:r>
              <a:rPr lang="en-US" sz="2800" dirty="0"/>
              <a:t>) </a:t>
            </a:r>
          </a:p>
        </p:txBody>
      </p:sp>
      <p:sp>
        <p:nvSpPr>
          <p:cNvPr id="2" name="Footer Placeholder 1"/>
          <p:cNvSpPr>
            <a:spLocks noGrp="1"/>
          </p:cNvSpPr>
          <p:nvPr>
            <p:ph type="ftr" sz="quarter" idx="11"/>
          </p:nvPr>
        </p:nvSpPr>
        <p:spPr/>
        <p:txBody>
          <a:bodyPr/>
          <a:lstStyle/>
          <a:p>
            <a:r>
              <a:rPr lang="pt-BR"/>
              <a:t>Prof Dr Hala Elmazar </a:t>
            </a:r>
            <a:endParaRPr lang="en-US"/>
          </a:p>
        </p:txBody>
      </p:sp>
      <p:sp>
        <p:nvSpPr>
          <p:cNvPr id="4" name="Slide Number Placeholder 3"/>
          <p:cNvSpPr>
            <a:spLocks noGrp="1"/>
          </p:cNvSpPr>
          <p:nvPr>
            <p:ph type="sldNum" sz="quarter" idx="12"/>
          </p:nvPr>
        </p:nvSpPr>
        <p:spPr/>
        <p:txBody>
          <a:bodyPr/>
          <a:lstStyle/>
          <a:p>
            <a:fld id="{3A7FFC8F-EF27-41E3-BA28-EC83DA6FE40B}" type="slidenum">
              <a:rPr lang="en-US" smtClean="0"/>
              <a:pPr/>
              <a:t>35</a:t>
            </a:fld>
            <a:endParaRPr lang="en-US"/>
          </a:p>
        </p:txBody>
      </p:sp>
      <p:pic>
        <p:nvPicPr>
          <p:cNvPr id="2050" name="Picture 2" descr="Image result for mucous acinus"/>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62934"/>
          <a:stretch/>
        </p:blipFill>
        <p:spPr bwMode="auto">
          <a:xfrm>
            <a:off x="755576" y="2348880"/>
            <a:ext cx="3181424" cy="36724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r="50000" b="14960"/>
          <a:stretch/>
        </p:blipFill>
        <p:spPr bwMode="auto">
          <a:xfrm>
            <a:off x="4355977" y="2348880"/>
            <a:ext cx="3960440" cy="36724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49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15400" cy="6629400"/>
          </a:xfrm>
        </p:spPr>
        <p:txBody>
          <a:bodyPr>
            <a:normAutofit fontScale="92500" lnSpcReduction="20000"/>
          </a:bodyPr>
          <a:lstStyle/>
          <a:p>
            <a:pPr marL="0" indent="0">
              <a:buNone/>
            </a:pPr>
            <a:r>
              <a:rPr lang="en-US" dirty="0"/>
              <a:t>                 </a:t>
            </a:r>
            <a:r>
              <a:rPr lang="en-US" sz="2800" u="sng" dirty="0"/>
              <a:t>B- the duct system ( branching system)</a:t>
            </a:r>
            <a:endParaRPr lang="en-US" sz="2800" b="1" dirty="0">
              <a:solidFill>
                <a:srgbClr val="FF0000"/>
              </a:solidFill>
            </a:endParaRPr>
          </a:p>
          <a:p>
            <a:r>
              <a:rPr lang="en-US" sz="2800" b="1" dirty="0">
                <a:solidFill>
                  <a:srgbClr val="FF0000"/>
                </a:solidFill>
              </a:rPr>
              <a:t>Intercalated ducts</a:t>
            </a:r>
            <a:r>
              <a:rPr lang="en-US" sz="2800" dirty="0"/>
              <a:t>: </a:t>
            </a:r>
          </a:p>
          <a:p>
            <a:pPr marL="0" indent="0">
              <a:buNone/>
            </a:pPr>
            <a:r>
              <a:rPr lang="en-US" sz="2800" dirty="0"/>
              <a:t>    thin ducts ,</a:t>
            </a:r>
          </a:p>
          <a:p>
            <a:pPr>
              <a:buNone/>
            </a:pPr>
            <a:r>
              <a:rPr lang="en-US" sz="2800" dirty="0"/>
              <a:t>   drain the secretory unit, lined </a:t>
            </a:r>
          </a:p>
          <a:p>
            <a:pPr>
              <a:buNone/>
            </a:pPr>
            <a:r>
              <a:rPr lang="en-US" sz="2800" dirty="0"/>
              <a:t>    with flat or cuboidal cells.</a:t>
            </a:r>
          </a:p>
          <a:p>
            <a:pPr marL="0" indent="0">
              <a:buNone/>
            </a:pPr>
            <a:endParaRPr lang="en-US" sz="2800" b="1" dirty="0">
              <a:solidFill>
                <a:srgbClr val="FF0000"/>
              </a:solidFill>
            </a:endParaRPr>
          </a:p>
          <a:p>
            <a:r>
              <a:rPr lang="en-US" sz="2800" b="1" dirty="0">
                <a:solidFill>
                  <a:srgbClr val="FF0000"/>
                </a:solidFill>
              </a:rPr>
              <a:t>Striated (secretory)ducts: </a:t>
            </a:r>
          </a:p>
          <a:p>
            <a:pPr marL="514350" indent="-514350">
              <a:buFont typeface="+mj-lt"/>
              <a:buAutoNum type="arabicPeriod"/>
            </a:pPr>
            <a:r>
              <a:rPr lang="en-US" sz="2800" dirty="0"/>
              <a:t>present inside the lobule</a:t>
            </a:r>
          </a:p>
          <a:p>
            <a:pPr marL="514350" indent="-514350">
              <a:buFont typeface="+mj-lt"/>
              <a:buAutoNum type="arabicPeriod"/>
            </a:pPr>
            <a:r>
              <a:rPr lang="en-US" sz="2800" i="1" dirty="0">
                <a:solidFill>
                  <a:srgbClr val="002060"/>
                </a:solidFill>
              </a:rPr>
              <a:t>take part in the secretion of saliva </a:t>
            </a:r>
          </a:p>
          <a:p>
            <a:pPr marL="514350" indent="-514350">
              <a:buFont typeface="+mj-lt"/>
              <a:buAutoNum type="arabicPeriod"/>
            </a:pPr>
            <a:r>
              <a:rPr lang="en-US" sz="2800" dirty="0"/>
              <a:t>lined with low columnar cells </a:t>
            </a:r>
          </a:p>
          <a:p>
            <a:pPr marL="514350" indent="-514350">
              <a:buFont typeface="+mj-lt"/>
              <a:buAutoNum type="arabicPeriod"/>
            </a:pPr>
            <a:r>
              <a:rPr lang="en-US" sz="2800" dirty="0"/>
              <a:t>Their apical and basolateral membranes </a:t>
            </a:r>
          </a:p>
          <a:p>
            <a:pPr marL="0" indent="0">
              <a:buNone/>
            </a:pPr>
            <a:r>
              <a:rPr lang="en-US" sz="2800" dirty="0"/>
              <a:t>      contain ion channels to transport ions as </a:t>
            </a:r>
          </a:p>
          <a:p>
            <a:pPr marL="0" indent="0">
              <a:buNone/>
            </a:pPr>
            <a:r>
              <a:rPr lang="en-US" sz="2800" dirty="0"/>
              <a:t>       Na⁺,&amp; K⁺ (ion transporting cells)</a:t>
            </a:r>
          </a:p>
          <a:p>
            <a:pPr marL="514350" indent="-514350">
              <a:buNone/>
            </a:pPr>
            <a:r>
              <a:rPr lang="en-US" sz="2000" dirty="0"/>
              <a:t>   </a:t>
            </a:r>
          </a:p>
          <a:p>
            <a:pPr marL="514350" indent="-514350">
              <a:buNone/>
            </a:pPr>
            <a:r>
              <a:rPr lang="en-US" sz="2000" dirty="0"/>
              <a:t>Has acidophilic cytoplasm e basal acidophilic striations </a:t>
            </a:r>
          </a:p>
          <a:p>
            <a:pPr marL="514350" indent="-514350">
              <a:buNone/>
            </a:pPr>
            <a:r>
              <a:rPr lang="en-US" sz="2000" dirty="0"/>
              <a:t>            (infolded basal lamina e ↑ mitochondria </a:t>
            </a:r>
            <a:r>
              <a:rPr lang="en-US" sz="2800" dirty="0"/>
              <a:t>) </a:t>
            </a:r>
            <a:endParaRPr lang="en-US" sz="2800" dirty="0" smtClean="0"/>
          </a:p>
          <a:p>
            <a:pPr marL="514350" indent="-514350">
              <a:buNone/>
            </a:pPr>
            <a:r>
              <a:rPr lang="en-US" sz="1900" b="1" dirty="0" smtClean="0"/>
              <a:t>                             (Ion transporting cell)</a:t>
            </a:r>
            <a:endParaRPr lang="en-US" sz="1900" b="1" dirty="0"/>
          </a:p>
        </p:txBody>
      </p:sp>
      <p:pic>
        <p:nvPicPr>
          <p:cNvPr id="90114" name="Picture 2" descr="http://www.lab.anhb.uwa.edu.au/mb140/corepages/oral/images/Ducts.g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Lst>
          </a:blip>
          <a:srcRect/>
          <a:stretch>
            <a:fillRect/>
          </a:stretch>
        </p:blipFill>
        <p:spPr bwMode="auto">
          <a:xfrm>
            <a:off x="5602514" y="548680"/>
            <a:ext cx="3433982" cy="3384376"/>
          </a:xfrm>
          <a:prstGeom prst="rect">
            <a:avLst/>
          </a:prstGeom>
          <a:noFill/>
          <a:ln>
            <a:solidFill>
              <a:schemeClr val="tx1"/>
            </a:solidFill>
          </a:ln>
        </p:spPr>
      </p:pic>
      <p:sp>
        <p:nvSpPr>
          <p:cNvPr id="2" name="Footer Placeholder 1"/>
          <p:cNvSpPr>
            <a:spLocks noGrp="1"/>
          </p:cNvSpPr>
          <p:nvPr>
            <p:ph type="ftr" sz="quarter" idx="11"/>
          </p:nvPr>
        </p:nvSpPr>
        <p:spPr/>
        <p:txBody>
          <a:bodyPr/>
          <a:lstStyle/>
          <a:p>
            <a:r>
              <a:rPr lang="pt-BR"/>
              <a:t>Prof Dr Hala Elmazar </a:t>
            </a:r>
            <a:endParaRPr lang="en-US"/>
          </a:p>
        </p:txBody>
      </p:sp>
      <p:sp>
        <p:nvSpPr>
          <p:cNvPr id="5" name="Slide Number Placeholder 4"/>
          <p:cNvSpPr>
            <a:spLocks noGrp="1"/>
          </p:cNvSpPr>
          <p:nvPr>
            <p:ph type="sldNum" sz="quarter" idx="12"/>
          </p:nvPr>
        </p:nvSpPr>
        <p:spPr/>
        <p:txBody>
          <a:bodyPr/>
          <a:lstStyle/>
          <a:p>
            <a:fld id="{3A7FFC8F-EF27-41E3-BA28-EC83DA6FE40B}" type="slidenum">
              <a:rPr lang="en-US" smtClean="0"/>
              <a:pPr/>
              <a:t>36</a:t>
            </a:fld>
            <a:endParaRPr lang="en-US"/>
          </a:p>
        </p:txBody>
      </p:sp>
      <p:pic>
        <p:nvPicPr>
          <p:cNvPr id="10242" name="Picture 2" descr="http://www.lab.anhb.uwa.edu.au/mb140/corepages/epithelia/images/par044he.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228184" y="4293096"/>
            <a:ext cx="2808312" cy="22585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79512" y="5373216"/>
            <a:ext cx="5904656" cy="115212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8026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pt-BR" smtClean="0"/>
              <a:t>Prof Dr Hala Elmazar </a:t>
            </a:r>
            <a:endParaRPr lang="en-US"/>
          </a:p>
        </p:txBody>
      </p:sp>
      <p:sp>
        <p:nvSpPr>
          <p:cNvPr id="3" name="Slide Number Placeholder 2"/>
          <p:cNvSpPr>
            <a:spLocks noGrp="1"/>
          </p:cNvSpPr>
          <p:nvPr>
            <p:ph type="sldNum" sz="quarter" idx="12"/>
          </p:nvPr>
        </p:nvSpPr>
        <p:spPr/>
        <p:txBody>
          <a:bodyPr/>
          <a:lstStyle/>
          <a:p>
            <a:fld id="{3A7FFC8F-EF27-41E3-BA28-EC83DA6FE40B}" type="slidenum">
              <a:rPr lang="en-US" smtClean="0"/>
              <a:pPr/>
              <a:t>37</a:t>
            </a:fld>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Lst>
          </a:blip>
          <a:stretch>
            <a:fillRect/>
          </a:stretch>
        </p:blipFill>
        <p:spPr>
          <a:xfrm>
            <a:off x="827584" y="548680"/>
            <a:ext cx="7560840" cy="5472608"/>
          </a:xfrm>
          <a:prstGeom prst="rect">
            <a:avLst/>
          </a:prstGeom>
          <a:ln>
            <a:solidFill>
              <a:schemeClr val="tx1"/>
            </a:solidFill>
          </a:ln>
        </p:spPr>
      </p:pic>
    </p:spTree>
    <p:extLst>
      <p:ext uri="{BB962C8B-B14F-4D97-AF65-F5344CB8AC3E}">
        <p14:creationId xmlns:p14="http://schemas.microsoft.com/office/powerpoint/2010/main" val="37702577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44016"/>
            <a:ext cx="5563344" cy="6713984"/>
          </a:xfrm>
        </p:spPr>
        <p:txBody>
          <a:bodyPr>
            <a:normAutofit/>
          </a:bodyPr>
          <a:lstStyle/>
          <a:p>
            <a:pPr>
              <a:buNone/>
            </a:pPr>
            <a:endParaRPr lang="en-US" sz="2800" b="1" dirty="0">
              <a:solidFill>
                <a:srgbClr val="FF0000"/>
              </a:solidFill>
            </a:endParaRPr>
          </a:p>
          <a:p>
            <a:r>
              <a:rPr lang="en-US" sz="2800" b="1" dirty="0">
                <a:solidFill>
                  <a:srgbClr val="FF0000"/>
                </a:solidFill>
              </a:rPr>
              <a:t>Inter-lobular ducts (excretory)</a:t>
            </a:r>
            <a:r>
              <a:rPr lang="en-US" sz="2800" dirty="0"/>
              <a:t>: in the septa between lobules lined e columnar cells → drain into </a:t>
            </a:r>
          </a:p>
          <a:p>
            <a:pPr>
              <a:buNone/>
            </a:pPr>
            <a:endParaRPr lang="en-US" sz="2800" b="1" dirty="0">
              <a:solidFill>
                <a:srgbClr val="FF0000"/>
              </a:solidFill>
            </a:endParaRPr>
          </a:p>
          <a:p>
            <a:r>
              <a:rPr lang="en-US" sz="2800" b="1" dirty="0">
                <a:solidFill>
                  <a:srgbClr val="FF0000"/>
                </a:solidFill>
              </a:rPr>
              <a:t>Inter-lobar ducts (excretory)</a:t>
            </a:r>
            <a:r>
              <a:rPr lang="en-US" sz="2800" dirty="0"/>
              <a:t>: in septa between lobes, lined e pseudo-stratified columnar epithelium →</a:t>
            </a:r>
          </a:p>
          <a:p>
            <a:endParaRPr lang="en-US" sz="2800" b="1" dirty="0">
              <a:solidFill>
                <a:srgbClr val="FF0000"/>
              </a:solidFill>
            </a:endParaRPr>
          </a:p>
          <a:p>
            <a:r>
              <a:rPr lang="en-US" sz="2800" b="1" dirty="0">
                <a:solidFill>
                  <a:srgbClr val="FF0000"/>
                </a:solidFill>
              </a:rPr>
              <a:t>the main duct: </a:t>
            </a:r>
            <a:r>
              <a:rPr lang="en-US" sz="2800" dirty="0"/>
              <a:t>drains secretion in oral cavity, lined 1</a:t>
            </a:r>
            <a:r>
              <a:rPr lang="en-US" sz="2800" baseline="30000" dirty="0"/>
              <a:t>st</a:t>
            </a:r>
            <a:r>
              <a:rPr lang="en-US" sz="2800" dirty="0"/>
              <a:t> with stratified columnar → stratified squamous  near its opining in mouth cavity</a:t>
            </a:r>
          </a:p>
          <a:p>
            <a:pPr marL="0" indent="0">
              <a:buNone/>
            </a:pPr>
            <a:endParaRPr lang="en-US" dirty="0"/>
          </a:p>
        </p:txBody>
      </p:sp>
      <p:sp>
        <p:nvSpPr>
          <p:cNvPr id="2" name="Footer Placeholder 1"/>
          <p:cNvSpPr>
            <a:spLocks noGrp="1"/>
          </p:cNvSpPr>
          <p:nvPr>
            <p:ph type="ftr" sz="quarter" idx="11"/>
          </p:nvPr>
        </p:nvSpPr>
        <p:spPr/>
        <p:txBody>
          <a:bodyPr/>
          <a:lstStyle/>
          <a:p>
            <a:r>
              <a:rPr lang="pt-BR"/>
              <a:t>Prof Dr Hala Elmazar </a:t>
            </a:r>
            <a:endParaRPr lang="en-US"/>
          </a:p>
        </p:txBody>
      </p:sp>
      <p:sp>
        <p:nvSpPr>
          <p:cNvPr id="4" name="Slide Number Placeholder 3"/>
          <p:cNvSpPr>
            <a:spLocks noGrp="1"/>
          </p:cNvSpPr>
          <p:nvPr>
            <p:ph type="sldNum" sz="quarter" idx="12"/>
          </p:nvPr>
        </p:nvSpPr>
        <p:spPr/>
        <p:txBody>
          <a:bodyPr/>
          <a:lstStyle/>
          <a:p>
            <a:fld id="{3A7FFC8F-EF27-41E3-BA28-EC83DA6FE40B}" type="slidenum">
              <a:rPr lang="en-US" smtClean="0"/>
              <a:pPr/>
              <a:t>38</a:t>
            </a:fld>
            <a:endParaRPr lang="en-US"/>
          </a:p>
        </p:txBody>
      </p:sp>
      <p:cxnSp>
        <p:nvCxnSpPr>
          <p:cNvPr id="6" name="Straight Arrow Connector 5"/>
          <p:cNvCxnSpPr/>
          <p:nvPr/>
        </p:nvCxnSpPr>
        <p:spPr>
          <a:xfrm>
            <a:off x="3203848" y="2132856"/>
            <a:ext cx="0" cy="4320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131840" y="4077072"/>
            <a:ext cx="0" cy="5760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AutoShape 2" descr="Image result for parotid gland interlobular duct histolog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l="7814" r="6011" b="11751"/>
          <a:stretch/>
        </p:blipFill>
        <p:spPr bwMode="auto">
          <a:xfrm>
            <a:off x="5580112" y="636806"/>
            <a:ext cx="3384375" cy="57445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4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additive="base">
                                        <p:cTn id="1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781800"/>
          </a:xfrm>
        </p:spPr>
        <p:txBody>
          <a:bodyPr rtlCol="0">
            <a:normAutofit/>
          </a:bodyPr>
          <a:lstStyle/>
          <a:p>
            <a:pPr lvl="0">
              <a:defRPr/>
            </a:pPr>
            <a:r>
              <a:rPr lang="en-US" sz="2800" b="1" u="sng" dirty="0">
                <a:solidFill>
                  <a:srgbClr val="FF0000"/>
                </a:solidFill>
              </a:rPr>
              <a:t> Parotid gland</a:t>
            </a:r>
            <a:r>
              <a:rPr lang="en-US" sz="2800" b="1" u="sng" dirty="0" smtClean="0">
                <a:solidFill>
                  <a:srgbClr val="FF0000"/>
                </a:solidFill>
              </a:rPr>
              <a:t>: (</a:t>
            </a:r>
            <a:r>
              <a:rPr lang="en-US" sz="2800" b="1" u="sng" dirty="0">
                <a:solidFill>
                  <a:srgbClr val="FF0000"/>
                </a:solidFill>
              </a:rPr>
              <a:t>100</a:t>
            </a:r>
            <a:r>
              <a:rPr lang="en-US" sz="2800" b="1" u="sng" dirty="0" smtClean="0">
                <a:solidFill>
                  <a:srgbClr val="FF0000"/>
                </a:solidFill>
              </a:rPr>
              <a:t>%)</a:t>
            </a:r>
            <a:endParaRPr lang="en-US" sz="2800" dirty="0"/>
          </a:p>
          <a:p>
            <a:pPr fontAlgn="auto">
              <a:spcAft>
                <a:spcPts val="0"/>
              </a:spcAft>
              <a:buFont typeface="Arial" pitchFamily="34" charset="0"/>
              <a:buChar char="•"/>
              <a:defRPr/>
            </a:pPr>
            <a:r>
              <a:rPr lang="en-US" sz="2800" dirty="0"/>
              <a:t>Acini: are </a:t>
            </a:r>
            <a:r>
              <a:rPr lang="en-US" sz="2800" b="1" dirty="0"/>
              <a:t>pure </a:t>
            </a:r>
            <a:r>
              <a:rPr lang="en-US" sz="2800" b="1" u="sng" dirty="0" smtClean="0"/>
              <a:t>serous </a:t>
            </a:r>
            <a:r>
              <a:rPr lang="en-US" sz="2800" dirty="0" smtClean="0"/>
              <a:t>Opens </a:t>
            </a:r>
            <a:r>
              <a:rPr lang="en-US" sz="2800" dirty="0"/>
              <a:t>by </a:t>
            </a:r>
            <a:endParaRPr lang="en-US" sz="2800" dirty="0" smtClean="0"/>
          </a:p>
          <a:p>
            <a:pPr marL="0" indent="0" fontAlgn="auto">
              <a:spcAft>
                <a:spcPts val="0"/>
              </a:spcAft>
              <a:buNone/>
              <a:defRPr/>
            </a:pPr>
            <a:r>
              <a:rPr lang="en-US" sz="2800" dirty="0"/>
              <a:t> </a:t>
            </a:r>
            <a:r>
              <a:rPr lang="en-US" sz="2800" dirty="0" smtClean="0"/>
              <a:t>    parotid </a:t>
            </a:r>
            <a:r>
              <a:rPr lang="en-US" sz="2800" dirty="0"/>
              <a:t>duct</a:t>
            </a:r>
          </a:p>
          <a:p>
            <a:pPr marL="0" indent="0" fontAlgn="auto">
              <a:spcAft>
                <a:spcPts val="0"/>
              </a:spcAft>
              <a:buNone/>
              <a:defRPr/>
            </a:pPr>
            <a:endParaRPr lang="en-US" sz="2800" b="1" u="sng" dirty="0">
              <a:solidFill>
                <a:srgbClr val="FF0000"/>
              </a:solidFill>
            </a:endParaRPr>
          </a:p>
          <a:p>
            <a:pPr marL="0" indent="0" fontAlgn="auto">
              <a:spcAft>
                <a:spcPts val="0"/>
              </a:spcAft>
              <a:buFont typeface="Courier New" pitchFamily="49" charset="0"/>
              <a:buChar char="o"/>
              <a:defRPr/>
            </a:pPr>
            <a:r>
              <a:rPr lang="en-US" sz="2800" b="1" u="sng" dirty="0">
                <a:solidFill>
                  <a:srgbClr val="FF0000"/>
                </a:solidFill>
              </a:rPr>
              <a:t> Sublingual gland: </a:t>
            </a:r>
            <a:r>
              <a:rPr lang="en-US" sz="2800" b="1" u="sng" dirty="0" smtClean="0">
                <a:solidFill>
                  <a:srgbClr val="FF0000"/>
                </a:solidFill>
              </a:rPr>
              <a:t>(95% + 5%)</a:t>
            </a:r>
            <a:endParaRPr lang="en-US" sz="2800" b="1" u="sng" dirty="0">
              <a:solidFill>
                <a:srgbClr val="FF0000"/>
              </a:solidFill>
            </a:endParaRPr>
          </a:p>
          <a:p>
            <a:pPr marL="0" indent="0" fontAlgn="auto">
              <a:spcAft>
                <a:spcPts val="0"/>
              </a:spcAft>
              <a:buFont typeface="Arial" pitchFamily="34" charset="0"/>
              <a:buNone/>
              <a:defRPr/>
            </a:pPr>
            <a:r>
              <a:rPr lang="en-US" sz="2800" dirty="0"/>
              <a:t> The smallest &amp; the only unecapsulated</a:t>
            </a:r>
          </a:p>
          <a:p>
            <a:pPr>
              <a:defRPr/>
            </a:pPr>
            <a:r>
              <a:rPr lang="en-US" sz="2800" dirty="0" smtClean="0"/>
              <a:t>Acini </a:t>
            </a:r>
            <a:r>
              <a:rPr lang="en-US" sz="2800" dirty="0"/>
              <a:t>:  </a:t>
            </a:r>
            <a:r>
              <a:rPr lang="en-US" sz="2800" b="1" u="sng" dirty="0"/>
              <a:t>mainly mucous </a:t>
            </a:r>
            <a:r>
              <a:rPr lang="en-US" sz="2800" b="1" dirty="0"/>
              <a:t> </a:t>
            </a:r>
            <a:r>
              <a:rPr lang="en-US" sz="2800" dirty="0"/>
              <a:t>cells</a:t>
            </a:r>
            <a:r>
              <a:rPr lang="en-US" sz="2800" b="1" dirty="0"/>
              <a:t> </a:t>
            </a:r>
            <a:r>
              <a:rPr lang="en-US" sz="2800" dirty="0"/>
              <a:t>capped </a:t>
            </a:r>
          </a:p>
          <a:p>
            <a:pPr marL="0" indent="0">
              <a:buNone/>
              <a:defRPr/>
            </a:pPr>
            <a:r>
              <a:rPr lang="en-US" sz="2800" dirty="0"/>
              <a:t>      with serous </a:t>
            </a:r>
            <a:r>
              <a:rPr lang="en-US" sz="2800" dirty="0" err="1"/>
              <a:t>demilunes</a:t>
            </a:r>
            <a:r>
              <a:rPr lang="en-US" sz="2800" dirty="0"/>
              <a:t> </a:t>
            </a:r>
            <a:r>
              <a:rPr lang="en-US" sz="2800" dirty="0" smtClean="0"/>
              <a:t> </a:t>
            </a:r>
            <a:r>
              <a:rPr lang="en-US" sz="2800" b="1" dirty="0" smtClean="0"/>
              <a:t>(</a:t>
            </a:r>
            <a:r>
              <a:rPr lang="en-US" sz="2800" b="1" dirty="0"/>
              <a:t>mixed)</a:t>
            </a:r>
          </a:p>
          <a:p>
            <a:pPr>
              <a:defRPr/>
            </a:pPr>
            <a:r>
              <a:rPr lang="en-US" sz="2800" dirty="0"/>
              <a:t>Opens by 10-12 mini </a:t>
            </a:r>
            <a:r>
              <a:rPr lang="en-US" sz="2800" dirty="0" smtClean="0"/>
              <a:t>ducts</a:t>
            </a:r>
          </a:p>
          <a:p>
            <a:pPr marL="0" indent="0" fontAlgn="auto">
              <a:spcAft>
                <a:spcPts val="0"/>
              </a:spcAft>
              <a:buFont typeface="Arial" pitchFamily="34" charset="0"/>
              <a:buNone/>
              <a:defRPr/>
            </a:pPr>
            <a:endParaRPr lang="en-US" sz="2800" b="1" u="sng" dirty="0" smtClean="0">
              <a:solidFill>
                <a:srgbClr val="FF0000"/>
              </a:solidFill>
            </a:endParaRPr>
          </a:p>
          <a:p>
            <a:pPr marL="0" indent="0" fontAlgn="auto">
              <a:spcAft>
                <a:spcPts val="0"/>
              </a:spcAft>
              <a:buFont typeface="Courier New" pitchFamily="49" charset="0"/>
              <a:buChar char="o"/>
              <a:defRPr/>
            </a:pPr>
            <a:r>
              <a:rPr lang="en-US" sz="2800" b="1" u="sng" dirty="0" smtClean="0">
                <a:solidFill>
                  <a:srgbClr val="FF0000"/>
                </a:solidFill>
              </a:rPr>
              <a:t> </a:t>
            </a:r>
            <a:r>
              <a:rPr lang="en-US" sz="2800" b="1" u="sng" dirty="0">
                <a:solidFill>
                  <a:srgbClr val="FF0000"/>
                </a:solidFill>
              </a:rPr>
              <a:t>Submandibular gland</a:t>
            </a:r>
            <a:r>
              <a:rPr lang="en-US" sz="2800" b="1" u="sng" dirty="0" smtClean="0">
                <a:solidFill>
                  <a:srgbClr val="FF0000"/>
                </a:solidFill>
              </a:rPr>
              <a:t>: (80% + 20%)</a:t>
            </a:r>
            <a:endParaRPr lang="en-US" sz="2800" b="1" u="sng" dirty="0">
              <a:solidFill>
                <a:srgbClr val="FF0000"/>
              </a:solidFill>
            </a:endParaRPr>
          </a:p>
          <a:p>
            <a:pPr fontAlgn="auto">
              <a:spcAft>
                <a:spcPts val="0"/>
              </a:spcAft>
              <a:buFont typeface="Arial" pitchFamily="34" charset="0"/>
              <a:buChar char="•"/>
              <a:defRPr/>
            </a:pPr>
            <a:r>
              <a:rPr lang="en-US" sz="2800" dirty="0"/>
              <a:t>Acini: </a:t>
            </a:r>
            <a:r>
              <a:rPr lang="en-US" sz="2800" b="1" dirty="0" smtClean="0"/>
              <a:t>mixed</a:t>
            </a:r>
            <a:r>
              <a:rPr lang="en-US" sz="2800" dirty="0" smtClean="0"/>
              <a:t> </a:t>
            </a:r>
            <a:r>
              <a:rPr lang="en-US" sz="2800" b="1" u="sng" dirty="0" smtClean="0"/>
              <a:t>serous</a:t>
            </a:r>
            <a:r>
              <a:rPr lang="en-US" sz="2800" b="1" dirty="0" smtClean="0"/>
              <a:t> </a:t>
            </a:r>
            <a:r>
              <a:rPr lang="en-US" sz="2800" dirty="0"/>
              <a:t>&amp; </a:t>
            </a:r>
            <a:r>
              <a:rPr lang="en-US" sz="2800" b="1" u="sng" dirty="0"/>
              <a:t>mucous</a:t>
            </a:r>
            <a:r>
              <a:rPr lang="en-US" sz="2800" b="1" dirty="0"/>
              <a:t> acini</a:t>
            </a:r>
          </a:p>
          <a:p>
            <a:pPr fontAlgn="auto">
              <a:spcAft>
                <a:spcPts val="0"/>
              </a:spcAft>
              <a:buFont typeface="Arial" pitchFamily="34" charset="0"/>
              <a:buChar char="•"/>
              <a:defRPr/>
            </a:pPr>
            <a:r>
              <a:rPr lang="en-US" sz="2800" dirty="0"/>
              <a:t>Opens by Wharton's duct </a:t>
            </a:r>
          </a:p>
          <a:p>
            <a:pPr fontAlgn="auto">
              <a:spcAft>
                <a:spcPts val="0"/>
              </a:spcAft>
              <a:buFont typeface="Arial" pitchFamily="34" charset="0"/>
              <a:buNone/>
              <a:defRPr/>
            </a:pPr>
            <a:endParaRPr lang="en-US" sz="2800" dirty="0"/>
          </a:p>
          <a:p>
            <a:pPr marL="0" indent="0" fontAlgn="auto">
              <a:spcAft>
                <a:spcPts val="0"/>
              </a:spcAft>
              <a:buFont typeface="Arial" pitchFamily="34" charset="0"/>
              <a:buNone/>
              <a:defRPr/>
            </a:pPr>
            <a:endParaRPr lang="en-US" dirty="0"/>
          </a:p>
        </p:txBody>
      </p:sp>
      <p:sp>
        <p:nvSpPr>
          <p:cNvPr id="2" name="Footer Placeholder 1"/>
          <p:cNvSpPr>
            <a:spLocks noGrp="1"/>
          </p:cNvSpPr>
          <p:nvPr>
            <p:ph type="ftr" sz="quarter" idx="11"/>
          </p:nvPr>
        </p:nvSpPr>
        <p:spPr/>
        <p:txBody>
          <a:bodyPr/>
          <a:lstStyle/>
          <a:p>
            <a:pPr>
              <a:defRPr/>
            </a:pPr>
            <a:r>
              <a:rPr lang="pt-BR"/>
              <a:t>Prof Dr Hala Elmazar </a:t>
            </a:r>
            <a:endParaRPr lang="en-US"/>
          </a:p>
        </p:txBody>
      </p:sp>
      <p:sp>
        <p:nvSpPr>
          <p:cNvPr id="4" name="Slide Number Placeholder 3"/>
          <p:cNvSpPr>
            <a:spLocks noGrp="1"/>
          </p:cNvSpPr>
          <p:nvPr>
            <p:ph type="sldNum" sz="quarter" idx="12"/>
          </p:nvPr>
        </p:nvSpPr>
        <p:spPr/>
        <p:txBody>
          <a:bodyPr/>
          <a:lstStyle/>
          <a:p>
            <a:pPr>
              <a:defRPr/>
            </a:pPr>
            <a:fld id="{B6418339-AE8D-411D-88A7-269D19EF0153}" type="slidenum">
              <a:rPr lang="en-US"/>
              <a:pPr>
                <a:defRPr/>
              </a:pPr>
              <a:t>39</a:t>
            </a:fld>
            <a:endParaRPr lang="en-US"/>
          </a:p>
        </p:txBody>
      </p:sp>
      <p:pic>
        <p:nvPicPr>
          <p:cNvPr id="378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4568825"/>
            <a:ext cx="3046412" cy="2100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3"/>
          <p:cNvPicPr>
            <a:picLocks noChangeAspect="1" noChangeArrowheads="1"/>
          </p:cNvPicPr>
          <p:nvPr/>
        </p:nvPicPr>
        <p:blipFill>
          <a:blip r:embed="rId3">
            <a:extLst>
              <a:ext uri="{28A0092B-C50C-407E-A947-70E740481C1C}">
                <a14:useLocalDpi xmlns:a14="http://schemas.microsoft.com/office/drawing/2010/main" val="0"/>
              </a:ext>
            </a:extLst>
          </a:blip>
          <a:srcRect l="50000" b="15131"/>
          <a:stretch>
            <a:fillRect/>
          </a:stretch>
        </p:blipFill>
        <p:spPr bwMode="auto">
          <a:xfrm>
            <a:off x="5846763" y="115888"/>
            <a:ext cx="3046412" cy="22336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5846763" y="2505074"/>
            <a:ext cx="3046412" cy="1927225"/>
          </a:xfrm>
          <a:prstGeom prst="rect">
            <a:avLst/>
          </a:prstGeom>
        </p:spPr>
      </p:pic>
    </p:spTree>
    <p:extLst>
      <p:ext uri="{BB962C8B-B14F-4D97-AF65-F5344CB8AC3E}">
        <p14:creationId xmlns:p14="http://schemas.microsoft.com/office/powerpoint/2010/main" val="2734948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additive="base">
                                        <p:cTn id="2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000"/>
                            </p:stCondLst>
                            <p:childTnLst>
                              <p:par>
                                <p:cTn id="36" presetID="2" presetClass="entr" presetSubtype="4" fill="hold" grpId="0" nodeType="after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 calcmode="lin" valueType="num">
                                      <p:cBhvr additive="base">
                                        <p:cTn id="38"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12" end="12"/>
                                            </p:txEl>
                                          </p:spTgt>
                                        </p:tgtEl>
                                        <p:attrNameLst>
                                          <p:attrName>style.visibility</p:attrName>
                                        </p:attrNameLst>
                                      </p:cBhvr>
                                      <p:to>
                                        <p:strVal val="visible"/>
                                      </p:to>
                                    </p:set>
                                    <p:anim calcmode="lin" valueType="num">
                                      <p:cBhvr additive="base">
                                        <p:cTn id="44"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14290"/>
            <a:ext cx="8839200" cy="6072230"/>
          </a:xfrm>
        </p:spPr>
        <p:txBody>
          <a:bodyPr>
            <a:normAutofit/>
          </a:bodyPr>
          <a:lstStyle/>
          <a:p>
            <a:pPr>
              <a:buNone/>
            </a:pPr>
            <a:r>
              <a:rPr lang="en-US" sz="2800" b="1" u="sng" dirty="0"/>
              <a:t>Function of digestive system:</a:t>
            </a:r>
          </a:p>
          <a:p>
            <a:endParaRPr lang="en-US" sz="2800" dirty="0">
              <a:solidFill>
                <a:srgbClr val="FF0000"/>
              </a:solidFill>
            </a:endParaRPr>
          </a:p>
          <a:p>
            <a:r>
              <a:rPr lang="en-US" sz="2800" dirty="0">
                <a:solidFill>
                  <a:srgbClr val="FF0000"/>
                </a:solidFill>
              </a:rPr>
              <a:t>Ingestion &amp; fragmentation of  food</a:t>
            </a:r>
            <a:r>
              <a:rPr lang="en-US" sz="2800" dirty="0"/>
              <a:t>……..oral cavity</a:t>
            </a:r>
          </a:p>
          <a:p>
            <a:pPr marL="0" indent="0">
              <a:buNone/>
            </a:pPr>
            <a:endParaRPr lang="en-US" sz="2800" dirty="0"/>
          </a:p>
          <a:p>
            <a:r>
              <a:rPr lang="en-US" sz="2800" dirty="0">
                <a:solidFill>
                  <a:srgbClr val="FF0000"/>
                </a:solidFill>
              </a:rPr>
              <a:t>Digestion</a:t>
            </a:r>
            <a:r>
              <a:rPr lang="en-US" sz="2800" dirty="0"/>
              <a:t>…… oral cavity, salivary glands, stomach, small intestine, liver &amp; pancreas</a:t>
            </a:r>
          </a:p>
          <a:p>
            <a:pPr marL="0" indent="0">
              <a:buNone/>
            </a:pPr>
            <a:endParaRPr lang="en-US" sz="2800" dirty="0"/>
          </a:p>
          <a:p>
            <a:r>
              <a:rPr lang="en-US" sz="2800" dirty="0">
                <a:solidFill>
                  <a:srgbClr val="FF0000"/>
                </a:solidFill>
              </a:rPr>
              <a:t>Absorption</a:t>
            </a:r>
            <a:r>
              <a:rPr lang="en-US" sz="2800" dirty="0"/>
              <a:t>…… small intestine (food) &amp; large intestine </a:t>
            </a:r>
          </a:p>
          <a:p>
            <a:pPr marL="0" indent="0">
              <a:buNone/>
            </a:pPr>
            <a:r>
              <a:rPr lang="en-US" sz="2800" dirty="0"/>
              <a:t>     (water)</a:t>
            </a:r>
          </a:p>
          <a:p>
            <a:endParaRPr lang="en-US" sz="2800" dirty="0"/>
          </a:p>
          <a:p>
            <a:r>
              <a:rPr lang="en-US" sz="2800" dirty="0">
                <a:solidFill>
                  <a:srgbClr val="FF0000"/>
                </a:solidFill>
              </a:rPr>
              <a:t>Elimination of waste products</a:t>
            </a:r>
            <a:r>
              <a:rPr lang="en-US" sz="2800" dirty="0"/>
              <a:t>…… anal canal</a:t>
            </a:r>
          </a:p>
        </p:txBody>
      </p:sp>
      <p:sp>
        <p:nvSpPr>
          <p:cNvPr id="4" name="Footer Placeholder 3"/>
          <p:cNvSpPr>
            <a:spLocks noGrp="1"/>
          </p:cNvSpPr>
          <p:nvPr>
            <p:ph type="ftr" sz="quarter" idx="11"/>
          </p:nvPr>
        </p:nvSpPr>
        <p:spPr/>
        <p:txBody>
          <a:bodyPr/>
          <a:lstStyle/>
          <a:p>
            <a:r>
              <a:rPr lang="pt-BR"/>
              <a:t>Prof Dr Hala Elmazar </a:t>
            </a:r>
            <a:endParaRPr lang="en-US"/>
          </a:p>
        </p:txBody>
      </p:sp>
      <p:sp>
        <p:nvSpPr>
          <p:cNvPr id="2" name="Slide Number Placeholder 1"/>
          <p:cNvSpPr>
            <a:spLocks noGrp="1"/>
          </p:cNvSpPr>
          <p:nvPr>
            <p:ph type="sldNum" sz="quarter" idx="12"/>
          </p:nvPr>
        </p:nvSpPr>
        <p:spPr/>
        <p:txBody>
          <a:bodyPr/>
          <a:lstStyle/>
          <a:p>
            <a:fld id="{3A7FFC8F-EF27-41E3-BA28-EC83DA6FE40B}" type="slidenum">
              <a:rPr lang="en-US" smtClean="0"/>
              <a:pPr/>
              <a:t>4</a:t>
            </a:fld>
            <a:endParaRPr lang="en-US"/>
          </a:p>
        </p:txBody>
      </p:sp>
    </p:spTree>
    <p:extLst>
      <p:ext uri="{BB962C8B-B14F-4D97-AF65-F5344CB8AC3E}">
        <p14:creationId xmlns:p14="http://schemas.microsoft.com/office/powerpoint/2010/main" val="37690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additive="base">
                                        <p:cTn id="2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 calcmode="lin" valueType="num">
                                      <p:cBhvr additive="base">
                                        <p:cTn id="3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5865515"/>
          </a:xfrm>
        </p:spPr>
        <p:txBody>
          <a:bodyPr/>
          <a:lstStyle/>
          <a:p>
            <a:pPr marL="0" indent="0">
              <a:buNone/>
            </a:pPr>
            <a:endParaRPr lang="en-US" dirty="0"/>
          </a:p>
          <a:p>
            <a:pPr marL="0" indent="0">
              <a:buNone/>
            </a:pPr>
            <a:r>
              <a:rPr lang="en-US" dirty="0"/>
              <a:t>                </a:t>
            </a:r>
            <a:endParaRPr lang="en-US" sz="8800" dirty="0">
              <a:solidFill>
                <a:srgbClr val="0070C0"/>
              </a:solidFill>
            </a:endParaRPr>
          </a:p>
        </p:txBody>
      </p:sp>
      <p:sp>
        <p:nvSpPr>
          <p:cNvPr id="4" name="Footer Placeholder 3"/>
          <p:cNvSpPr>
            <a:spLocks noGrp="1"/>
          </p:cNvSpPr>
          <p:nvPr>
            <p:ph type="ftr" sz="quarter" idx="11"/>
          </p:nvPr>
        </p:nvSpPr>
        <p:spPr/>
        <p:txBody>
          <a:bodyPr/>
          <a:lstStyle/>
          <a:p>
            <a:r>
              <a:rPr lang="pt-BR"/>
              <a:t>Prof Dr Hala Elmazar </a:t>
            </a:r>
            <a:endParaRPr lang="en-US"/>
          </a:p>
        </p:txBody>
      </p:sp>
      <p:sp>
        <p:nvSpPr>
          <p:cNvPr id="5" name="Smiley Face 4"/>
          <p:cNvSpPr/>
          <p:nvPr/>
        </p:nvSpPr>
        <p:spPr>
          <a:xfrm>
            <a:off x="2915816" y="2852936"/>
            <a:ext cx="3168352" cy="2232248"/>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23728" y="1196752"/>
            <a:ext cx="4464495" cy="1200329"/>
          </a:xfrm>
          <a:prstGeom prst="rect">
            <a:avLst/>
          </a:prstGeom>
          <a:noFill/>
        </p:spPr>
        <p:txBody>
          <a:bodyPr wrap="square" lIns="91440" tIns="45720" rIns="91440" bIns="45720">
            <a:spAutoFit/>
          </a:bodyPr>
          <a:lstStyle/>
          <a:p>
            <a:pPr algn="ctr"/>
            <a:r>
              <a:rPr lang="en-US" sz="7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Thank you</a:t>
            </a:r>
          </a:p>
        </p:txBody>
      </p:sp>
      <p:sp>
        <p:nvSpPr>
          <p:cNvPr id="2" name="Slide Number Placeholder 1"/>
          <p:cNvSpPr>
            <a:spLocks noGrp="1"/>
          </p:cNvSpPr>
          <p:nvPr>
            <p:ph type="sldNum" sz="quarter" idx="12"/>
          </p:nvPr>
        </p:nvSpPr>
        <p:spPr/>
        <p:txBody>
          <a:bodyPr/>
          <a:lstStyle/>
          <a:p>
            <a:fld id="{3A7FFC8F-EF27-41E3-BA28-EC83DA6FE40B}" type="slidenum">
              <a:rPr lang="en-US" smtClean="0"/>
              <a:pPr/>
              <a:t>40</a:t>
            </a:fld>
            <a:endParaRPr lang="en-US"/>
          </a:p>
        </p:txBody>
      </p:sp>
    </p:spTree>
    <p:extLst>
      <p:ext uri="{BB962C8B-B14F-4D97-AF65-F5344CB8AC3E}">
        <p14:creationId xmlns:p14="http://schemas.microsoft.com/office/powerpoint/2010/main" val="3401554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848" y="-99392"/>
            <a:ext cx="8229600" cy="990600"/>
          </a:xfrm>
        </p:spPr>
        <p:txBody>
          <a:bodyPr>
            <a:normAutofit/>
          </a:bodyPr>
          <a:lstStyle/>
          <a:p>
            <a:r>
              <a:rPr lang="en-US" sz="3200" b="1" u="sng" dirty="0"/>
              <a:t>The mouth (oral) cavity</a:t>
            </a:r>
          </a:p>
        </p:txBody>
      </p:sp>
      <p:sp>
        <p:nvSpPr>
          <p:cNvPr id="3" name="Content Placeholder 2"/>
          <p:cNvSpPr>
            <a:spLocks noGrp="1"/>
          </p:cNvSpPr>
          <p:nvPr>
            <p:ph idx="1"/>
          </p:nvPr>
        </p:nvSpPr>
        <p:spPr>
          <a:xfrm>
            <a:off x="152400" y="762000"/>
            <a:ext cx="8839200" cy="5943600"/>
          </a:xfrm>
        </p:spPr>
        <p:txBody>
          <a:bodyPr>
            <a:normAutofit lnSpcReduction="10000"/>
          </a:bodyPr>
          <a:lstStyle/>
          <a:p>
            <a:r>
              <a:rPr lang="en-US" sz="2800" dirty="0"/>
              <a:t>contains the lips, tongue, gingiva , the teeth</a:t>
            </a:r>
          </a:p>
          <a:p>
            <a:pPr marL="0" indent="0">
              <a:buNone/>
            </a:pPr>
            <a:endParaRPr lang="en-US" sz="2800" dirty="0"/>
          </a:p>
          <a:p>
            <a:r>
              <a:rPr lang="en-US" sz="2800" dirty="0"/>
              <a:t>The ducts of </a:t>
            </a:r>
            <a:r>
              <a:rPr lang="en-US" sz="2800" b="1" dirty="0"/>
              <a:t>major</a:t>
            </a:r>
            <a:r>
              <a:rPr lang="en-US" sz="2800" dirty="0"/>
              <a:t> &amp; </a:t>
            </a:r>
            <a:r>
              <a:rPr lang="en-US" sz="2800" b="1" dirty="0"/>
              <a:t>minor</a:t>
            </a:r>
            <a:r>
              <a:rPr lang="en-US" sz="2800" dirty="0"/>
              <a:t> salivary </a:t>
            </a:r>
          </a:p>
          <a:p>
            <a:pPr marL="0" indent="0">
              <a:buNone/>
            </a:pPr>
            <a:r>
              <a:rPr lang="en-US" sz="2800" dirty="0"/>
              <a:t>     glands open into the oral cavity</a:t>
            </a:r>
          </a:p>
          <a:p>
            <a:endParaRPr lang="en-US" sz="2800" dirty="0"/>
          </a:p>
          <a:p>
            <a:r>
              <a:rPr lang="en-US" sz="2800" dirty="0"/>
              <a:t>The oral cavity is lined by </a:t>
            </a:r>
            <a:r>
              <a:rPr lang="en-US" sz="2800" i="1" u="sng" dirty="0">
                <a:solidFill>
                  <a:srgbClr val="FF0000"/>
                </a:solidFill>
              </a:rPr>
              <a:t>mucous </a:t>
            </a:r>
          </a:p>
          <a:p>
            <a:pPr marL="0" indent="0">
              <a:buNone/>
            </a:pPr>
            <a:r>
              <a:rPr lang="en-US" sz="2800" i="1" dirty="0">
                <a:solidFill>
                  <a:srgbClr val="FF0000"/>
                </a:solidFill>
              </a:rPr>
              <a:t>     </a:t>
            </a:r>
            <a:r>
              <a:rPr lang="en-US" sz="2800" i="1" u="sng" dirty="0">
                <a:solidFill>
                  <a:srgbClr val="FF0000"/>
                </a:solidFill>
              </a:rPr>
              <a:t>membrane</a:t>
            </a:r>
            <a:r>
              <a:rPr lang="en-US" sz="2800" i="1" dirty="0">
                <a:solidFill>
                  <a:srgbClr val="FF0000"/>
                </a:solidFill>
              </a:rPr>
              <a:t> </a:t>
            </a:r>
            <a:r>
              <a:rPr lang="en-US" sz="2800" dirty="0">
                <a:solidFill>
                  <a:srgbClr val="FF0000"/>
                </a:solidFill>
              </a:rPr>
              <a:t>  </a:t>
            </a:r>
            <a:r>
              <a:rPr lang="en-US" sz="2800" dirty="0"/>
              <a:t>→ formed of 2 layers:</a:t>
            </a:r>
          </a:p>
          <a:p>
            <a:pPr marL="0" indent="0">
              <a:buNone/>
            </a:pPr>
            <a:r>
              <a:rPr lang="en-US" sz="2800" dirty="0">
                <a:solidFill>
                  <a:srgbClr val="FF0000"/>
                </a:solidFill>
              </a:rPr>
              <a:t>a- </a:t>
            </a:r>
            <a:r>
              <a:rPr lang="en-US" sz="2800" b="1" u="sng" dirty="0" err="1"/>
              <a:t>Epith</a:t>
            </a:r>
            <a:r>
              <a:rPr lang="en-US" sz="2800" dirty="0">
                <a:solidFill>
                  <a:srgbClr val="00B050"/>
                </a:solidFill>
              </a:rPr>
              <a:t> </a:t>
            </a:r>
            <a:r>
              <a:rPr lang="en-US" sz="2800" dirty="0">
                <a:solidFill>
                  <a:srgbClr val="FF0000"/>
                </a:solidFill>
              </a:rPr>
              <a:t>: stratified squamous</a:t>
            </a:r>
            <a:r>
              <a:rPr lang="en-US" sz="2800" dirty="0"/>
              <a:t>. its cells rich in glycogen</a:t>
            </a:r>
          </a:p>
          <a:p>
            <a:pPr marL="0" indent="0">
              <a:buNone/>
            </a:pPr>
            <a:r>
              <a:rPr lang="en-US" sz="2800" dirty="0"/>
              <a:t>                  ( </a:t>
            </a:r>
            <a:r>
              <a:rPr lang="en-US" sz="2800" dirty="0">
                <a:solidFill>
                  <a:srgbClr val="FF0000"/>
                </a:solidFill>
              </a:rPr>
              <a:t>Keratinized   or  non- keratinized</a:t>
            </a:r>
            <a:r>
              <a:rPr lang="en-US" sz="2800" dirty="0"/>
              <a:t>)</a:t>
            </a:r>
          </a:p>
          <a:p>
            <a:pPr marL="0" indent="0">
              <a:buNone/>
            </a:pPr>
            <a:endParaRPr lang="en-US" sz="2800" dirty="0"/>
          </a:p>
          <a:p>
            <a:pPr marL="0" indent="0">
              <a:buNone/>
            </a:pPr>
            <a:r>
              <a:rPr lang="en-US" sz="2800" dirty="0">
                <a:solidFill>
                  <a:srgbClr val="FF0000"/>
                </a:solidFill>
              </a:rPr>
              <a:t>b- </a:t>
            </a:r>
            <a:r>
              <a:rPr lang="en-US" sz="2800" b="1" u="sng" dirty="0"/>
              <a:t>Lamina propria</a:t>
            </a:r>
            <a:r>
              <a:rPr lang="en-US" sz="2800" dirty="0">
                <a:solidFill>
                  <a:srgbClr val="FF0000"/>
                </a:solidFill>
              </a:rPr>
              <a:t>: </a:t>
            </a:r>
            <a:r>
              <a:rPr lang="en-US" sz="2800" dirty="0"/>
              <a:t> loose C.T. under the </a:t>
            </a:r>
            <a:r>
              <a:rPr lang="en-US" sz="2800" dirty="0" err="1"/>
              <a:t>epith</a:t>
            </a:r>
            <a:r>
              <a:rPr lang="en-US" sz="2800" dirty="0"/>
              <a:t>. contains    </a:t>
            </a:r>
          </a:p>
          <a:p>
            <a:pPr marL="0" indent="0">
              <a:buNone/>
            </a:pPr>
            <a:r>
              <a:rPr lang="en-US" sz="2800" dirty="0"/>
              <a:t>               minor salivary glands , B.V. &amp; </a:t>
            </a:r>
            <a:r>
              <a:rPr lang="en-US" sz="2800" dirty="0" err="1"/>
              <a:t>lymphatics</a:t>
            </a:r>
            <a:r>
              <a:rPr lang="en-US" sz="2800" dirty="0"/>
              <a:t> , nerves</a:t>
            </a:r>
          </a:p>
        </p:txBody>
      </p:sp>
      <p:sp>
        <p:nvSpPr>
          <p:cNvPr id="4" name="Footer Placeholder 3"/>
          <p:cNvSpPr>
            <a:spLocks noGrp="1"/>
          </p:cNvSpPr>
          <p:nvPr>
            <p:ph type="ftr" sz="quarter" idx="11"/>
          </p:nvPr>
        </p:nvSpPr>
        <p:spPr/>
        <p:txBody>
          <a:bodyPr/>
          <a:lstStyle/>
          <a:p>
            <a:r>
              <a:rPr lang="pt-BR"/>
              <a:t>Prof Dr Hala Elmazar </a:t>
            </a:r>
            <a:endParaRPr lang="en-US" dirty="0"/>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172200" y="1295400"/>
            <a:ext cx="2895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A7FFC8F-EF27-41E3-BA28-EC83DA6FE40B}" type="slidenum">
              <a:rPr lang="en-US" smtClean="0"/>
              <a:pPr/>
              <a:t>5</a:t>
            </a:fld>
            <a:endParaRPr lang="en-US"/>
          </a:p>
        </p:txBody>
      </p:sp>
    </p:spTree>
    <p:extLst>
      <p:ext uri="{BB962C8B-B14F-4D97-AF65-F5344CB8AC3E}">
        <p14:creationId xmlns:p14="http://schemas.microsoft.com/office/powerpoint/2010/main" val="244152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additive="base">
                                        <p:cTn id="2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additive="base">
                                        <p:cTn id="3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 calcmode="lin" valueType="num">
                                      <p:cBhvr additive="base">
                                        <p:cTn id="3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grpId="0" nodeType="after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2" presetClass="entr" presetSubtype="4" fill="hold" grpId="0" nodeType="after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 calcmode="lin" valueType="num">
                                      <p:cBhvr additive="base">
                                        <p:cTn id="48"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6629400"/>
          </a:xfrm>
        </p:spPr>
        <p:txBody>
          <a:bodyPr rtlCol="0">
            <a:normAutofit/>
          </a:bodyPr>
          <a:lstStyle/>
          <a:p>
            <a:pPr fontAlgn="auto">
              <a:spcAft>
                <a:spcPts val="0"/>
              </a:spcAft>
              <a:buFont typeface="Arial" pitchFamily="34" charset="0"/>
              <a:buChar char="•"/>
              <a:defRPr/>
            </a:pPr>
            <a:r>
              <a:rPr lang="en-US" sz="2800" u="sng" dirty="0">
                <a:solidFill>
                  <a:srgbClr val="FF0000"/>
                </a:solidFill>
              </a:rPr>
              <a:t>Gum</a:t>
            </a:r>
            <a:r>
              <a:rPr lang="en-US" sz="2800" dirty="0">
                <a:solidFill>
                  <a:srgbClr val="FF0000"/>
                </a:solidFill>
              </a:rPr>
              <a:t> (gingiva): </a:t>
            </a:r>
            <a:r>
              <a:rPr lang="en-US" sz="2800" dirty="0"/>
              <a:t>is the mucous membrane (</a:t>
            </a:r>
            <a:r>
              <a:rPr lang="en-US" sz="2800" dirty="0" err="1"/>
              <a:t>m.m.</a:t>
            </a:r>
            <a:r>
              <a:rPr lang="en-US" sz="2800" dirty="0"/>
              <a:t>) which adherent to the </a:t>
            </a:r>
            <a:r>
              <a:rPr lang="en-US" sz="2800" u="sng" dirty="0" err="1"/>
              <a:t>periosteum</a:t>
            </a:r>
            <a:r>
              <a:rPr lang="en-US" sz="2800" u="sng" dirty="0"/>
              <a:t> of the alveolar bone </a:t>
            </a:r>
            <a:r>
              <a:rPr lang="en-US" sz="2800" dirty="0"/>
              <a:t>of the teeth. Covered with </a:t>
            </a:r>
            <a:r>
              <a:rPr lang="en-US" sz="2800" dirty="0">
                <a:solidFill>
                  <a:srgbClr val="FF0000"/>
                </a:solidFill>
              </a:rPr>
              <a:t>keratinized stratified squamous epithelium</a:t>
            </a:r>
          </a:p>
          <a:p>
            <a:pPr marL="0" indent="0" fontAlgn="auto">
              <a:spcAft>
                <a:spcPts val="0"/>
              </a:spcAft>
              <a:buFont typeface="Arial" pitchFamily="34" charset="0"/>
              <a:buNone/>
              <a:defRPr/>
            </a:pPr>
            <a:endParaRPr lang="en-US" sz="2800" dirty="0"/>
          </a:p>
          <a:p>
            <a:pPr fontAlgn="auto">
              <a:spcAft>
                <a:spcPts val="0"/>
              </a:spcAft>
              <a:buFont typeface="Arial" pitchFamily="34" charset="0"/>
              <a:buChar char="•"/>
              <a:defRPr/>
            </a:pPr>
            <a:r>
              <a:rPr lang="en-US" sz="2800" u="sng" dirty="0">
                <a:solidFill>
                  <a:srgbClr val="FF0000"/>
                </a:solidFill>
              </a:rPr>
              <a:t>The lip</a:t>
            </a:r>
            <a:r>
              <a:rPr lang="en-US" sz="2800" dirty="0"/>
              <a:t>: has</a:t>
            </a:r>
          </a:p>
          <a:p>
            <a:pPr marL="0" indent="0" fontAlgn="auto">
              <a:spcAft>
                <a:spcPts val="0"/>
              </a:spcAft>
              <a:buFont typeface="Arial" pitchFamily="34" charset="0"/>
              <a:buNone/>
              <a:defRPr/>
            </a:pPr>
            <a:r>
              <a:rPr lang="en-US" sz="2800" dirty="0"/>
              <a:t>    a- </a:t>
            </a:r>
            <a:r>
              <a:rPr lang="en-US" sz="2800" b="1" dirty="0"/>
              <a:t>External surface </a:t>
            </a:r>
            <a:r>
              <a:rPr lang="en-US" sz="2800" dirty="0"/>
              <a:t>covered by </a:t>
            </a:r>
            <a:r>
              <a:rPr lang="en-US" sz="2800" dirty="0">
                <a:solidFill>
                  <a:srgbClr val="FF0000"/>
                </a:solidFill>
              </a:rPr>
              <a:t>skin</a:t>
            </a:r>
            <a:r>
              <a:rPr lang="en-US" sz="2800" dirty="0"/>
              <a:t> </a:t>
            </a:r>
          </a:p>
          <a:p>
            <a:pPr marL="0" indent="0" fontAlgn="auto">
              <a:spcAft>
                <a:spcPts val="0"/>
              </a:spcAft>
              <a:buFont typeface="Arial" pitchFamily="34" charset="0"/>
              <a:buNone/>
              <a:defRPr/>
            </a:pPr>
            <a:r>
              <a:rPr lang="en-US" sz="2800" dirty="0"/>
              <a:t>    b- </a:t>
            </a:r>
            <a:r>
              <a:rPr lang="en-US" sz="2800" b="1" dirty="0"/>
              <a:t>Internal surface </a:t>
            </a:r>
            <a:r>
              <a:rPr lang="en-US" sz="2800" dirty="0"/>
              <a:t>covered by </a:t>
            </a:r>
            <a:r>
              <a:rPr lang="en-US" sz="2800" dirty="0" err="1">
                <a:solidFill>
                  <a:srgbClr val="FF0000"/>
                </a:solidFill>
              </a:rPr>
              <a:t>m.m.</a:t>
            </a:r>
            <a:r>
              <a:rPr lang="en-US" sz="2800" dirty="0">
                <a:solidFill>
                  <a:srgbClr val="FF0000"/>
                </a:solidFill>
              </a:rPr>
              <a:t> </a:t>
            </a:r>
          </a:p>
          <a:p>
            <a:pPr marL="0" indent="0" fontAlgn="auto">
              <a:spcAft>
                <a:spcPts val="0"/>
              </a:spcAft>
              <a:buFont typeface="Arial" pitchFamily="34" charset="0"/>
              <a:buNone/>
              <a:defRPr/>
            </a:pPr>
            <a:r>
              <a:rPr lang="en-US" sz="2800" dirty="0"/>
              <a:t>    c- </a:t>
            </a:r>
            <a:r>
              <a:rPr lang="en-US" sz="2800" b="1" dirty="0"/>
              <a:t>The inside </a:t>
            </a:r>
            <a:r>
              <a:rPr lang="en-US" sz="2800" dirty="0"/>
              <a:t>of the lip contains </a:t>
            </a:r>
          </a:p>
          <a:p>
            <a:pPr marL="0" indent="0" fontAlgn="auto">
              <a:spcAft>
                <a:spcPts val="0"/>
              </a:spcAft>
              <a:buFont typeface="Arial" pitchFamily="34" charset="0"/>
              <a:buNone/>
              <a:defRPr/>
            </a:pPr>
            <a:r>
              <a:rPr lang="en-US" sz="2800" dirty="0"/>
              <a:t>    bundles of skeletal </a:t>
            </a:r>
            <a:r>
              <a:rPr lang="en-US" sz="2800" dirty="0" err="1"/>
              <a:t>ms</a:t>
            </a:r>
            <a:r>
              <a:rPr lang="en-US" sz="2800" dirty="0"/>
              <a:t> </a:t>
            </a:r>
          </a:p>
          <a:p>
            <a:pPr marL="0" indent="0" fontAlgn="auto">
              <a:spcAft>
                <a:spcPts val="0"/>
              </a:spcAft>
              <a:buFont typeface="Arial" pitchFamily="34" charset="0"/>
              <a:buNone/>
              <a:defRPr/>
            </a:pPr>
            <a:r>
              <a:rPr lang="en-US" sz="2800" dirty="0">
                <a:solidFill>
                  <a:srgbClr val="FF0000"/>
                </a:solidFill>
              </a:rPr>
              <a:t>    (orbicularis </a:t>
            </a:r>
            <a:r>
              <a:rPr lang="en-US" sz="2800" dirty="0" err="1">
                <a:solidFill>
                  <a:srgbClr val="FF0000"/>
                </a:solidFill>
              </a:rPr>
              <a:t>oris</a:t>
            </a:r>
            <a:r>
              <a:rPr lang="en-US" sz="2800" dirty="0">
                <a:solidFill>
                  <a:srgbClr val="FF0000"/>
                </a:solidFill>
              </a:rPr>
              <a:t>)</a:t>
            </a:r>
            <a:r>
              <a:rPr lang="en-US" sz="2800" dirty="0"/>
              <a:t> &amp; </a:t>
            </a:r>
          </a:p>
          <a:p>
            <a:pPr marL="0" indent="0" fontAlgn="auto">
              <a:spcAft>
                <a:spcPts val="0"/>
              </a:spcAft>
              <a:buFont typeface="Arial" pitchFamily="34" charset="0"/>
              <a:buNone/>
              <a:defRPr/>
            </a:pPr>
            <a:r>
              <a:rPr lang="en-US" sz="2800" dirty="0"/>
              <a:t>     fibro-elastic C.T.</a:t>
            </a:r>
            <a:r>
              <a:rPr lang="en-US" dirty="0"/>
              <a:t> </a:t>
            </a:r>
          </a:p>
          <a:p>
            <a:pPr marL="0" indent="0" fontAlgn="auto">
              <a:spcAft>
                <a:spcPts val="0"/>
              </a:spcAft>
              <a:buFont typeface="Arial" pitchFamily="34" charset="0"/>
              <a:buNone/>
              <a:defRPr/>
            </a:pPr>
            <a:endParaRPr lang="en-US" dirty="0"/>
          </a:p>
        </p:txBody>
      </p:sp>
      <p:sp>
        <p:nvSpPr>
          <p:cNvPr id="4" name="Footer Placeholder 3"/>
          <p:cNvSpPr>
            <a:spLocks noGrp="1"/>
          </p:cNvSpPr>
          <p:nvPr>
            <p:ph type="ftr" sz="quarter" idx="11"/>
          </p:nvPr>
        </p:nvSpPr>
        <p:spPr/>
        <p:txBody>
          <a:bodyPr/>
          <a:lstStyle/>
          <a:p>
            <a:pPr>
              <a:defRPr/>
            </a:pPr>
            <a:r>
              <a:rPr lang="pt-BR"/>
              <a:t>Prof Dr Hala Elmazar </a:t>
            </a:r>
            <a:endParaRPr lang="en-US"/>
          </a:p>
        </p:txBody>
      </p:sp>
      <p:sp>
        <p:nvSpPr>
          <p:cNvPr id="7173" name="TextBox 5"/>
          <p:cNvSpPr txBox="1">
            <a:spLocks noChangeArrowheads="1"/>
          </p:cNvSpPr>
          <p:nvPr/>
        </p:nvSpPr>
        <p:spPr bwMode="auto">
          <a:xfrm>
            <a:off x="5364088" y="4603030"/>
            <a:ext cx="822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dirty="0"/>
              <a:t>(Inside)</a:t>
            </a:r>
            <a:endParaRPr lang="ar-JO" sz="1600" b="1" dirty="0"/>
          </a:p>
        </p:txBody>
      </p:sp>
      <p:sp>
        <p:nvSpPr>
          <p:cNvPr id="7174" name="TextBox 6"/>
          <p:cNvSpPr txBox="1">
            <a:spLocks noChangeArrowheads="1"/>
          </p:cNvSpPr>
          <p:nvPr/>
        </p:nvSpPr>
        <p:spPr bwMode="auto">
          <a:xfrm>
            <a:off x="8229600" y="4733925"/>
            <a:ext cx="949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dirty="0"/>
              <a:t>(outside)</a:t>
            </a:r>
            <a:endParaRPr lang="ar-JO" sz="1600" b="1" dirty="0"/>
          </a:p>
        </p:txBody>
      </p:sp>
      <p:sp>
        <p:nvSpPr>
          <p:cNvPr id="2" name="Slide Number Placeholder 1"/>
          <p:cNvSpPr>
            <a:spLocks noGrp="1"/>
          </p:cNvSpPr>
          <p:nvPr>
            <p:ph type="sldNum" sz="quarter" idx="12"/>
          </p:nvPr>
        </p:nvSpPr>
        <p:spPr/>
        <p:txBody>
          <a:bodyPr/>
          <a:lstStyle/>
          <a:p>
            <a:pPr>
              <a:defRPr/>
            </a:pPr>
            <a:fld id="{5010089E-822C-4163-A265-651DAA43CF25}" type="slidenum">
              <a:rPr lang="en-US"/>
              <a:pPr>
                <a:defRPr/>
              </a:pPr>
              <a:t>6</a:t>
            </a:fld>
            <a:endParaRPr lang="en-US"/>
          </a:p>
        </p:txBody>
      </p:sp>
      <p:pic>
        <p:nvPicPr>
          <p:cNvPr id="7176" name="Picture 2" descr="http://upload.wikimedia.org/wikipedia/en/9/92/Gingi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700" y="1666875"/>
            <a:ext cx="329247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0" descr="http://www.toothmingle.com/wp-content/uploads/2009/09/exercise2-300x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5229200"/>
            <a:ext cx="2376264"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15489" t="8298" r="24881"/>
          <a:stretch/>
        </p:blipFill>
        <p:spPr bwMode="auto">
          <a:xfrm>
            <a:off x="6156176" y="3284984"/>
            <a:ext cx="207342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720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 calcmode="lin" valueType="num">
                                      <p:cBhvr additive="base">
                                        <p:cTn id="4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9067800" cy="6553200"/>
          </a:xfrm>
        </p:spPr>
        <p:txBody>
          <a:bodyPr>
            <a:normAutofit/>
          </a:bodyPr>
          <a:lstStyle/>
          <a:p>
            <a:pPr marL="0" indent="0">
              <a:buNone/>
            </a:pPr>
            <a:r>
              <a:rPr lang="en-US" sz="2800" b="1" u="sng" dirty="0"/>
              <a:t>Structure of lip:</a:t>
            </a:r>
          </a:p>
          <a:p>
            <a:pPr marL="0" indent="0">
              <a:buNone/>
            </a:pPr>
            <a:r>
              <a:rPr lang="en-US" sz="2800" dirty="0">
                <a:solidFill>
                  <a:srgbClr val="FF0000"/>
                </a:solidFill>
              </a:rPr>
              <a:t>A- </a:t>
            </a:r>
            <a:r>
              <a:rPr lang="en-US" sz="2800" u="sng" dirty="0">
                <a:solidFill>
                  <a:srgbClr val="FF0000"/>
                </a:solidFill>
              </a:rPr>
              <a:t>Internal surface</a:t>
            </a:r>
            <a:r>
              <a:rPr lang="en-US" sz="2800" dirty="0"/>
              <a:t>: covered by </a:t>
            </a:r>
            <a:r>
              <a:rPr lang="en-US" sz="2800" dirty="0">
                <a:solidFill>
                  <a:srgbClr val="FF0000"/>
                </a:solidFill>
              </a:rPr>
              <a:t>m. m. </a:t>
            </a:r>
            <a:endParaRPr lang="en-US" sz="2800" dirty="0"/>
          </a:p>
          <a:p>
            <a:r>
              <a:rPr lang="en-US" sz="2800" dirty="0" err="1">
                <a:solidFill>
                  <a:srgbClr val="00B050"/>
                </a:solidFill>
              </a:rPr>
              <a:t>Epith</a:t>
            </a:r>
            <a:r>
              <a:rPr lang="en-US" sz="2800" dirty="0">
                <a:solidFill>
                  <a:schemeClr val="tx2"/>
                </a:solidFill>
              </a:rPr>
              <a:t>: Non- keratinized stratified squamous </a:t>
            </a:r>
          </a:p>
          <a:p>
            <a:r>
              <a:rPr lang="en-US" sz="2800" dirty="0">
                <a:solidFill>
                  <a:srgbClr val="00B050"/>
                </a:solidFill>
              </a:rPr>
              <a:t>Lamina propria</a:t>
            </a:r>
            <a:r>
              <a:rPr lang="en-US" sz="2800" dirty="0"/>
              <a:t>:  loose C.T.,  contains </a:t>
            </a:r>
            <a:r>
              <a:rPr lang="en-US" sz="2800" dirty="0">
                <a:solidFill>
                  <a:srgbClr val="FF0000"/>
                </a:solidFill>
              </a:rPr>
              <a:t>B.V</a:t>
            </a:r>
            <a:r>
              <a:rPr lang="en-US" sz="2800" dirty="0"/>
              <a:t>., </a:t>
            </a:r>
            <a:r>
              <a:rPr lang="en-US" sz="2800" dirty="0" err="1"/>
              <a:t>lymphatics</a:t>
            </a:r>
            <a:r>
              <a:rPr lang="en-US" sz="2800" dirty="0"/>
              <a:t>,  </a:t>
            </a:r>
          </a:p>
          <a:p>
            <a:pPr marL="0" indent="0">
              <a:buNone/>
            </a:pPr>
            <a:r>
              <a:rPr lang="en-US" sz="2800" dirty="0"/>
              <a:t>                                    nerves,  </a:t>
            </a:r>
            <a:r>
              <a:rPr lang="en-US" sz="2800" u="sng" dirty="0">
                <a:solidFill>
                  <a:srgbClr val="FF0000"/>
                </a:solidFill>
              </a:rPr>
              <a:t>labial glands </a:t>
            </a:r>
            <a:r>
              <a:rPr lang="en-US" sz="2800" dirty="0"/>
              <a:t>*</a:t>
            </a:r>
          </a:p>
          <a:p>
            <a:pPr marL="0" indent="0">
              <a:buNone/>
            </a:pPr>
            <a:endParaRPr lang="en-US" sz="2800" dirty="0">
              <a:solidFill>
                <a:srgbClr val="FF0000"/>
              </a:solidFill>
            </a:endParaRPr>
          </a:p>
          <a:p>
            <a:pPr marL="0" indent="0">
              <a:buNone/>
            </a:pPr>
            <a:r>
              <a:rPr lang="en-US" sz="2800" dirty="0">
                <a:solidFill>
                  <a:srgbClr val="FF0000"/>
                </a:solidFill>
              </a:rPr>
              <a:t>B- </a:t>
            </a:r>
            <a:r>
              <a:rPr lang="en-US" sz="2800" u="sng" dirty="0">
                <a:solidFill>
                  <a:srgbClr val="FF0000"/>
                </a:solidFill>
              </a:rPr>
              <a:t>External surface</a:t>
            </a:r>
            <a:r>
              <a:rPr lang="en-US" sz="2800" dirty="0"/>
              <a:t>: covered with thin </a:t>
            </a:r>
            <a:r>
              <a:rPr lang="en-US" sz="2800" dirty="0">
                <a:solidFill>
                  <a:srgbClr val="FF0000"/>
                </a:solidFill>
              </a:rPr>
              <a:t>skin</a:t>
            </a:r>
            <a:r>
              <a:rPr lang="en-US" sz="2800" dirty="0"/>
              <a:t> (</a:t>
            </a:r>
            <a:r>
              <a:rPr lang="en-US" sz="2800" dirty="0">
                <a:solidFill>
                  <a:schemeClr val="tx2"/>
                </a:solidFill>
              </a:rPr>
              <a:t>keratinized stratified squamous </a:t>
            </a:r>
            <a:r>
              <a:rPr lang="en-US" sz="2800" dirty="0" err="1">
                <a:solidFill>
                  <a:schemeClr val="tx2"/>
                </a:solidFill>
              </a:rPr>
              <a:t>epith</a:t>
            </a:r>
            <a:r>
              <a:rPr lang="en-US" sz="2800" dirty="0">
                <a:solidFill>
                  <a:schemeClr val="tx2"/>
                </a:solidFill>
              </a:rPr>
              <a:t>. </a:t>
            </a:r>
            <a:r>
              <a:rPr lang="en-US" sz="2800" dirty="0"/>
              <a:t>) contains hair follicles, sebaceous, &amp; sweat glands</a:t>
            </a:r>
          </a:p>
          <a:p>
            <a:pPr marL="0" indent="0">
              <a:buNone/>
            </a:pPr>
            <a:endParaRPr lang="en-US" sz="2800" dirty="0"/>
          </a:p>
          <a:p>
            <a:pPr marL="0" indent="0">
              <a:buNone/>
            </a:pPr>
            <a:r>
              <a:rPr lang="en-US" sz="2800" dirty="0">
                <a:solidFill>
                  <a:srgbClr val="FF0000"/>
                </a:solidFill>
              </a:rPr>
              <a:t>C- </a:t>
            </a:r>
            <a:r>
              <a:rPr lang="en-US" sz="2800" u="sng" dirty="0">
                <a:solidFill>
                  <a:srgbClr val="FF0000"/>
                </a:solidFill>
              </a:rPr>
              <a:t>Red margin of lip </a:t>
            </a:r>
            <a:r>
              <a:rPr lang="en-US" sz="2800" dirty="0"/>
              <a:t>: covered with </a:t>
            </a:r>
            <a:r>
              <a:rPr lang="en-US" sz="2800" dirty="0">
                <a:solidFill>
                  <a:srgbClr val="FF0000"/>
                </a:solidFill>
              </a:rPr>
              <a:t>modified skin,  </a:t>
            </a:r>
            <a:r>
              <a:rPr lang="en-US" sz="2800" i="1" dirty="0">
                <a:solidFill>
                  <a:schemeClr val="tx2"/>
                </a:solidFill>
              </a:rPr>
              <a:t>thin</a:t>
            </a:r>
            <a:r>
              <a:rPr lang="en-US" sz="2800" dirty="0">
                <a:solidFill>
                  <a:srgbClr val="FF0000"/>
                </a:solidFill>
              </a:rPr>
              <a:t> </a:t>
            </a:r>
            <a:r>
              <a:rPr lang="en-US" sz="2800" dirty="0"/>
              <a:t>(less keratinized, </a:t>
            </a:r>
            <a:r>
              <a:rPr lang="en-US" sz="2800" u="sng" dirty="0"/>
              <a:t>No</a:t>
            </a:r>
            <a:r>
              <a:rPr lang="en-US" sz="2800" dirty="0"/>
              <a:t> hair follicles, </a:t>
            </a:r>
            <a:r>
              <a:rPr lang="en-US" sz="2800" u="sng" dirty="0"/>
              <a:t>No</a:t>
            </a:r>
            <a:r>
              <a:rPr lang="en-US" sz="2800" dirty="0"/>
              <a:t> sebaceous or sweet gland. </a:t>
            </a:r>
            <a:r>
              <a:rPr lang="en-US" sz="2800" i="1" dirty="0">
                <a:solidFill>
                  <a:schemeClr val="tx2"/>
                </a:solidFill>
              </a:rPr>
              <a:t>Transparent</a:t>
            </a:r>
            <a:r>
              <a:rPr lang="en-US" sz="2800" dirty="0"/>
              <a:t>. </a:t>
            </a:r>
            <a:r>
              <a:rPr lang="en-US" sz="2800" i="1" dirty="0">
                <a:solidFill>
                  <a:schemeClr val="tx2"/>
                </a:solidFill>
              </a:rPr>
              <a:t>Red</a:t>
            </a:r>
            <a:r>
              <a:rPr lang="en-US" sz="2800" dirty="0"/>
              <a:t> due to the reflection of the underlying B.V.</a:t>
            </a:r>
          </a:p>
        </p:txBody>
      </p:sp>
      <p:sp>
        <p:nvSpPr>
          <p:cNvPr id="4" name="Footer Placeholder 3"/>
          <p:cNvSpPr>
            <a:spLocks noGrp="1"/>
          </p:cNvSpPr>
          <p:nvPr>
            <p:ph type="ftr" sz="quarter" idx="11"/>
          </p:nvPr>
        </p:nvSpPr>
        <p:spPr/>
        <p:txBody>
          <a:bodyPr/>
          <a:lstStyle/>
          <a:p>
            <a:r>
              <a:rPr lang="pt-BR"/>
              <a:t>Prof Dr Hala Elmazar </a:t>
            </a:r>
            <a:endParaRPr lang="en-US"/>
          </a:p>
        </p:txBody>
      </p:sp>
      <p:sp>
        <p:nvSpPr>
          <p:cNvPr id="2" name="Slide Number Placeholder 1"/>
          <p:cNvSpPr>
            <a:spLocks noGrp="1"/>
          </p:cNvSpPr>
          <p:nvPr>
            <p:ph type="sldNum" sz="quarter" idx="12"/>
          </p:nvPr>
        </p:nvSpPr>
        <p:spPr/>
        <p:txBody>
          <a:bodyPr/>
          <a:lstStyle/>
          <a:p>
            <a:fld id="{3A7FFC8F-EF27-41E3-BA28-EC83DA6FE40B}" type="slidenum">
              <a:rPr lang="en-US" smtClean="0"/>
              <a:pPr/>
              <a:t>7</a:t>
            </a:fld>
            <a:endParaRPr lang="en-US"/>
          </a:p>
        </p:txBody>
      </p:sp>
      <p:pic>
        <p:nvPicPr>
          <p:cNvPr id="5" name="Picture 4" descr="http://www.nidcr.nih.gov/oralhealth/Topics/OralCancer/PublishingImages/labialmucos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44624"/>
            <a:ext cx="2328633" cy="12961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img.ivsky.com/Photo/UploadFiles/2007-3-17/20073171937354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4077072"/>
            <a:ext cx="2160240" cy="936104"/>
          </a:xfrm>
          <a:prstGeom prst="rect">
            <a:avLst/>
          </a:prstGeom>
          <a:noFill/>
          <a:extLst>
            <a:ext uri="{909E8E84-426E-40DD-AFC4-6F175D3DCCD1}">
              <a14:hiddenFill xmlns:a14="http://schemas.microsoft.com/office/drawing/2010/main">
                <a:solidFill>
                  <a:srgbClr val="FFFFFF"/>
                </a:solidFill>
              </a14:hiddenFill>
            </a:ext>
          </a:extLst>
        </p:spPr>
      </p:pic>
      <p:sp>
        <p:nvSpPr>
          <p:cNvPr id="32770" name="AutoShape 2" descr="نتيجة بحث الصور عن ‪lip with mustache‬‏"/>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JO"/>
          </a:p>
        </p:txBody>
      </p:sp>
      <p:sp>
        <p:nvSpPr>
          <p:cNvPr id="32772" name="AutoShape 4" descr="نتيجة بحث الصور عن ‪lip with mustache‬‏"/>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JO"/>
          </a:p>
        </p:txBody>
      </p:sp>
      <p:sp>
        <p:nvSpPr>
          <p:cNvPr id="32774" name="AutoShape 6" descr="نتيجة بحث الصور عن ‪lip with mustache‬‏"/>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JO"/>
          </a:p>
        </p:txBody>
      </p:sp>
      <p:sp>
        <p:nvSpPr>
          <p:cNvPr id="32776" name="AutoShape 8" descr="نتيجة بحث الصور عن ‪lip with mustache‬‏"/>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JO"/>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0048" r="24108" b="8151"/>
          <a:stretch/>
        </p:blipFill>
        <p:spPr bwMode="auto">
          <a:xfrm>
            <a:off x="5772737" y="4040155"/>
            <a:ext cx="2327655" cy="1045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3264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pt-BR"/>
              <a:t>Prof Dr Hala Elmazar </a:t>
            </a:r>
            <a:endParaRPr lang="en-US"/>
          </a:p>
        </p:txBody>
      </p:sp>
      <p:sp>
        <p:nvSpPr>
          <p:cNvPr id="8" name="Rectangle 7"/>
          <p:cNvSpPr/>
          <p:nvPr/>
        </p:nvSpPr>
        <p:spPr>
          <a:xfrm>
            <a:off x="1828800" y="5562600"/>
            <a:ext cx="3962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51520" y="332656"/>
            <a:ext cx="8407237" cy="2246769"/>
          </a:xfrm>
          <a:prstGeom prst="rect">
            <a:avLst/>
          </a:prstGeom>
          <a:noFill/>
        </p:spPr>
        <p:txBody>
          <a:bodyPr wrap="none" rtlCol="1">
            <a:spAutoFit/>
          </a:bodyPr>
          <a:lstStyle/>
          <a:p>
            <a:r>
              <a:rPr lang="en-US" sz="2800" dirty="0"/>
              <a:t>The lip margin (</a:t>
            </a:r>
            <a:r>
              <a:rPr lang="en-US" sz="2800" dirty="0">
                <a:solidFill>
                  <a:srgbClr val="FF0000"/>
                </a:solidFill>
              </a:rPr>
              <a:t>vermilion</a:t>
            </a:r>
            <a:r>
              <a:rPr lang="en-US" sz="2800" dirty="0"/>
              <a:t>) represent  the change in the</a:t>
            </a:r>
          </a:p>
          <a:p>
            <a:r>
              <a:rPr lang="en-US" sz="2800" dirty="0"/>
              <a:t> epidermis from </a:t>
            </a:r>
            <a:r>
              <a:rPr lang="en-US" sz="2800" u="sng" dirty="0"/>
              <a:t>highly keratinized </a:t>
            </a:r>
            <a:r>
              <a:rPr lang="en-US" sz="2800" dirty="0"/>
              <a:t>face skin to </a:t>
            </a:r>
            <a:r>
              <a:rPr lang="en-US" sz="2800" u="sng" dirty="0"/>
              <a:t>less </a:t>
            </a:r>
          </a:p>
          <a:p>
            <a:r>
              <a:rPr lang="en-US" sz="2800" u="sng" dirty="0"/>
              <a:t>Keratinized</a:t>
            </a:r>
            <a:r>
              <a:rPr lang="en-US" sz="2800" dirty="0"/>
              <a:t> lip skin. richly supplied e free nerve </a:t>
            </a:r>
          </a:p>
          <a:p>
            <a:r>
              <a:rPr lang="en-US" sz="2800" dirty="0"/>
              <a:t>endings. So it is </a:t>
            </a:r>
            <a:r>
              <a:rPr lang="en-US" sz="2800" i="1" dirty="0">
                <a:solidFill>
                  <a:schemeClr val="tx2"/>
                </a:solidFill>
              </a:rPr>
              <a:t>highly sensitive</a:t>
            </a:r>
            <a:r>
              <a:rPr lang="en-US" sz="2800" b="1" dirty="0"/>
              <a:t>. </a:t>
            </a:r>
          </a:p>
          <a:p>
            <a:r>
              <a:rPr lang="en-US" sz="2800" dirty="0"/>
              <a:t>                                            (herpetic stomatitis : HSV type I)</a:t>
            </a:r>
            <a:endParaRPr lang="ar-JO" sz="2800" dirty="0"/>
          </a:p>
        </p:txBody>
      </p:sp>
      <p:sp>
        <p:nvSpPr>
          <p:cNvPr id="2" name="Slide Number Placeholder 1"/>
          <p:cNvSpPr>
            <a:spLocks noGrp="1"/>
          </p:cNvSpPr>
          <p:nvPr>
            <p:ph type="sldNum" sz="quarter" idx="12"/>
          </p:nvPr>
        </p:nvSpPr>
        <p:spPr/>
        <p:txBody>
          <a:bodyPr/>
          <a:lstStyle/>
          <a:p>
            <a:fld id="{3A7FFC8F-EF27-41E3-BA28-EC83DA6FE40B}" type="slidenum">
              <a:rPr lang="en-US" smtClean="0"/>
              <a:pPr/>
              <a:t>8</a:t>
            </a:fld>
            <a:endParaRPr lang="en-US"/>
          </a:p>
        </p:txBody>
      </p:sp>
      <p:pic>
        <p:nvPicPr>
          <p:cNvPr id="2052" name="Picture 4" descr="http://ycdinsiders.digitalchainsaw.com/InsidersArtistLoft/images5/11172vermillion.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536" y="2714620"/>
            <a:ext cx="4042350" cy="35947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746" name="AutoShape 2" descr="نتيجة بحث الصور عن ‪vermilion border‬‏"/>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JO"/>
          </a:p>
        </p:txBody>
      </p:sp>
      <p:sp>
        <p:nvSpPr>
          <p:cNvPr id="31748" name="AutoShape 4" descr="نتيجة بحث الصور عن ‪vermilion border‬‏"/>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JO"/>
          </a:p>
        </p:txBody>
      </p:sp>
      <p:sp>
        <p:nvSpPr>
          <p:cNvPr id="31750" name="AutoShape 6" descr="نتيجة بحث الصور عن ‪vermilion border‬‏"/>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JO"/>
          </a:p>
        </p:txBody>
      </p:sp>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88502" y="2697705"/>
            <a:ext cx="3027914" cy="16673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292080" y="4472972"/>
            <a:ext cx="3024336" cy="19083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8817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991600" cy="6553200"/>
          </a:xfrm>
          <a:ln>
            <a:noFill/>
          </a:ln>
        </p:spPr>
        <p:txBody>
          <a:bodyPr>
            <a:normAutofit/>
          </a:bodyPr>
          <a:lstStyle/>
          <a:p>
            <a:pPr marL="0" indent="0">
              <a:buNone/>
            </a:pPr>
            <a:r>
              <a:rPr lang="en-US" sz="2800" b="1" u="sng" dirty="0"/>
              <a:t>The tongue</a:t>
            </a:r>
            <a:r>
              <a:rPr lang="en-US" sz="2800" dirty="0"/>
              <a:t>:   </a:t>
            </a:r>
            <a:r>
              <a:rPr lang="en-US" sz="2000" b="1" dirty="0">
                <a:solidFill>
                  <a:srgbClr val="FF0000"/>
                </a:solidFill>
              </a:rPr>
              <a:t>(highly mobile muscular organ)</a:t>
            </a:r>
          </a:p>
          <a:p>
            <a:r>
              <a:rPr lang="en-US" sz="2800" dirty="0"/>
              <a:t>Made of  interlacing bundles of </a:t>
            </a:r>
            <a:r>
              <a:rPr lang="en-US" sz="2800" b="1" dirty="0">
                <a:solidFill>
                  <a:srgbClr val="FF0000"/>
                </a:solidFill>
              </a:rPr>
              <a:t>skeletal </a:t>
            </a:r>
            <a:r>
              <a:rPr lang="en-US" sz="2800" b="1" dirty="0" err="1">
                <a:solidFill>
                  <a:srgbClr val="FF0000"/>
                </a:solidFill>
              </a:rPr>
              <a:t>ms</a:t>
            </a:r>
            <a:r>
              <a:rPr lang="en-US" sz="2800" dirty="0" err="1">
                <a:solidFill>
                  <a:srgbClr val="FF0000"/>
                </a:solidFill>
              </a:rPr>
              <a:t>.</a:t>
            </a:r>
            <a:r>
              <a:rPr lang="en-US" sz="2800" dirty="0">
                <a:solidFill>
                  <a:srgbClr val="FF0000"/>
                </a:solidFill>
              </a:rPr>
              <a:t> ( 4 intrinsic &amp; 4 extrinsic) </a:t>
            </a:r>
            <a:r>
              <a:rPr lang="en-US" sz="2800" dirty="0"/>
              <a:t>covered on both surfaces with </a:t>
            </a:r>
            <a:r>
              <a:rPr lang="en-US" sz="2800" dirty="0" err="1"/>
              <a:t>m.m</a:t>
            </a:r>
            <a:r>
              <a:rPr lang="en-US" sz="2800" dirty="0" err="1" smtClean="0"/>
              <a:t>.</a:t>
            </a:r>
            <a:endParaRPr lang="en-US" sz="2800" dirty="0" smtClean="0"/>
          </a:p>
          <a:p>
            <a:endParaRPr lang="en-US" sz="2800" dirty="0"/>
          </a:p>
          <a:p>
            <a:pPr marL="0" indent="0">
              <a:buNone/>
            </a:pPr>
            <a:r>
              <a:rPr lang="en-US" sz="2800" i="1" dirty="0">
                <a:solidFill>
                  <a:srgbClr val="0070C0"/>
                </a:solidFill>
              </a:rPr>
              <a:t>1- The dorsum </a:t>
            </a:r>
            <a:r>
              <a:rPr lang="en-US" sz="2800" dirty="0"/>
              <a:t>of the tongue </a:t>
            </a:r>
          </a:p>
          <a:p>
            <a:pPr marL="0" indent="0">
              <a:buNone/>
            </a:pPr>
            <a:r>
              <a:rPr lang="en-US" sz="2800" dirty="0"/>
              <a:t>     is covered e </a:t>
            </a:r>
            <a:r>
              <a:rPr lang="en-US" sz="2800" u="sng" dirty="0" smtClean="0">
                <a:solidFill>
                  <a:srgbClr val="FF0000"/>
                </a:solidFill>
              </a:rPr>
              <a:t>para-keratinized </a:t>
            </a:r>
            <a:endParaRPr lang="en-US" sz="2800" u="sng" dirty="0">
              <a:solidFill>
                <a:srgbClr val="FF0000"/>
              </a:solidFill>
            </a:endParaRPr>
          </a:p>
          <a:p>
            <a:pPr>
              <a:buNone/>
            </a:pPr>
            <a:r>
              <a:rPr lang="en-US" sz="2800" dirty="0">
                <a:solidFill>
                  <a:srgbClr val="FF0000"/>
                </a:solidFill>
              </a:rPr>
              <a:t>   </a:t>
            </a:r>
            <a:r>
              <a:rPr lang="en-US" sz="2800" u="sng" dirty="0">
                <a:solidFill>
                  <a:srgbClr val="FF0000"/>
                </a:solidFill>
              </a:rPr>
              <a:t>stratified </a:t>
            </a:r>
            <a:r>
              <a:rPr lang="en-US" sz="2800" u="sng" dirty="0" err="1">
                <a:solidFill>
                  <a:srgbClr val="FF0000"/>
                </a:solidFill>
              </a:rPr>
              <a:t>squamous</a:t>
            </a:r>
            <a:r>
              <a:rPr lang="en-US" sz="2800" u="sng" dirty="0">
                <a:solidFill>
                  <a:srgbClr val="FF0000"/>
                </a:solidFill>
              </a:rPr>
              <a:t> epithelium </a:t>
            </a:r>
          </a:p>
          <a:p>
            <a:pPr>
              <a:buNone/>
            </a:pPr>
            <a:r>
              <a:rPr lang="en-US" sz="2800" dirty="0"/>
              <a:t>    firmly attached to underlying  </a:t>
            </a:r>
          </a:p>
          <a:p>
            <a:pPr>
              <a:buNone/>
            </a:pPr>
            <a:r>
              <a:rPr lang="en-US" sz="2800" dirty="0"/>
              <a:t>    C.T. that contains B.V., nerves, </a:t>
            </a:r>
          </a:p>
          <a:p>
            <a:pPr>
              <a:buNone/>
            </a:pPr>
            <a:r>
              <a:rPr lang="en-US" sz="2800" dirty="0"/>
              <a:t>    lymphatics </a:t>
            </a:r>
            <a:r>
              <a:rPr lang="en-US" sz="2800" dirty="0" smtClean="0"/>
              <a:t>&amp; </a:t>
            </a:r>
            <a:r>
              <a:rPr lang="en-US" sz="2400" b="1" u="sng" dirty="0" smtClean="0"/>
              <a:t>minor </a:t>
            </a:r>
            <a:r>
              <a:rPr lang="en-US" sz="2400" b="1" u="sng" dirty="0"/>
              <a:t>Salivary </a:t>
            </a:r>
            <a:r>
              <a:rPr lang="en-US" sz="2400" b="1" u="sng" dirty="0" smtClean="0"/>
              <a:t>glands</a:t>
            </a:r>
            <a:endParaRPr lang="en-US" sz="2800" dirty="0"/>
          </a:p>
          <a:p>
            <a:r>
              <a:rPr lang="en-US" sz="2800" dirty="0"/>
              <a:t>The ant 2/3 of  dorsum of the tongue </a:t>
            </a:r>
            <a:r>
              <a:rPr lang="en-US" sz="2800" dirty="0" smtClean="0"/>
              <a:t>contain projections </a:t>
            </a:r>
            <a:r>
              <a:rPr lang="en-US" sz="2800" dirty="0"/>
              <a:t>called </a:t>
            </a:r>
            <a:r>
              <a:rPr lang="en-US" sz="2800" u="sng" dirty="0" smtClean="0">
                <a:solidFill>
                  <a:srgbClr val="FF0000"/>
                </a:solidFill>
              </a:rPr>
              <a:t>papillae </a:t>
            </a:r>
          </a:p>
          <a:p>
            <a:r>
              <a:rPr lang="en-US" sz="2800" dirty="0" smtClean="0"/>
              <a:t>while the post </a:t>
            </a:r>
            <a:r>
              <a:rPr lang="en-US" sz="2800" dirty="0"/>
              <a:t>1/3 contains </a:t>
            </a:r>
            <a:r>
              <a:rPr lang="en-US" sz="2800" u="sng" dirty="0">
                <a:solidFill>
                  <a:srgbClr val="FF0000"/>
                </a:solidFill>
              </a:rPr>
              <a:t>lingual tonsil</a:t>
            </a:r>
          </a:p>
        </p:txBody>
      </p:sp>
      <p:sp>
        <p:nvSpPr>
          <p:cNvPr id="2" name="Slide Number Placeholder 1"/>
          <p:cNvSpPr>
            <a:spLocks noGrp="1"/>
          </p:cNvSpPr>
          <p:nvPr>
            <p:ph type="sldNum" sz="quarter" idx="12"/>
          </p:nvPr>
        </p:nvSpPr>
        <p:spPr/>
        <p:txBody>
          <a:bodyPr/>
          <a:lstStyle/>
          <a:p>
            <a:fld id="{3A7FFC8F-EF27-41E3-BA28-EC83DA6FE40B}" type="slidenum">
              <a:rPr lang="en-US" smtClean="0"/>
              <a:pPr/>
              <a:t>9</a:t>
            </a:fld>
            <a:endParaRPr lang="en-US"/>
          </a:p>
        </p:txBody>
      </p:sp>
      <p:pic>
        <p:nvPicPr>
          <p:cNvPr id="8" name="Picture 2" descr="http://howshealth.com/wp-content/uploads/2011/03/tongue-papil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827698"/>
            <a:ext cx="2962672" cy="297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765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8A6304EBC11C4CB0CFE0F3798C5213" ma:contentTypeVersion="5" ma:contentTypeDescription="Create a new document." ma:contentTypeScope="" ma:versionID="40e86cd8c5769d91d59557312f24b477">
  <xsd:schema xmlns:xsd="http://www.w3.org/2001/XMLSchema" xmlns:xs="http://www.w3.org/2001/XMLSchema" xmlns:p="http://schemas.microsoft.com/office/2006/metadata/properties" xmlns:ns2="833bdabc-4c20-4266-84f3-9e3e536f14b8" targetNamespace="http://schemas.microsoft.com/office/2006/metadata/properties" ma:root="true" ma:fieldsID="7010a86a8e53576099cc655e608f8329" ns2:_="">
    <xsd:import namespace="833bdabc-4c20-4266-84f3-9e3e536f14b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bdabc-4c20-4266-84f3-9e3e536f14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90DBD0-9551-4782-B941-22A5E73425F6}"/>
</file>

<file path=customXml/itemProps2.xml><?xml version="1.0" encoding="utf-8"?>
<ds:datastoreItem xmlns:ds="http://schemas.openxmlformats.org/officeDocument/2006/customXml" ds:itemID="{4009D9E2-BCF7-4A1B-A9BC-57A20D7675D6}"/>
</file>

<file path=customXml/itemProps3.xml><?xml version="1.0" encoding="utf-8"?>
<ds:datastoreItem xmlns:ds="http://schemas.openxmlformats.org/officeDocument/2006/customXml" ds:itemID="{FD1D1E8B-D2DF-4219-9B06-97CF24EDE624}"/>
</file>

<file path=docProps/app.xml><?xml version="1.0" encoding="utf-8"?>
<Properties xmlns="http://schemas.openxmlformats.org/officeDocument/2006/extended-properties" xmlns:vt="http://schemas.openxmlformats.org/officeDocument/2006/docPropsVTypes">
  <TotalTime>1875</TotalTime>
  <Words>2352</Words>
  <Application>Microsoft Office PowerPoint</Application>
  <PresentationFormat>On-screen Show (4:3)</PresentationFormat>
  <Paragraphs>443</Paragraphs>
  <Slides>40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Courier New</vt:lpstr>
      <vt:lpstr>Times New Roman</vt:lpstr>
      <vt:lpstr>Wingdings</vt:lpstr>
      <vt:lpstr>Office Theme</vt:lpstr>
      <vt:lpstr>The digestive system</vt:lpstr>
      <vt:lpstr>PowerPoint Presentation</vt:lpstr>
      <vt:lpstr>PowerPoint Presentation</vt:lpstr>
      <vt:lpstr>PowerPoint Presentation</vt:lpstr>
      <vt:lpstr>The mouth (oral) cavity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Taste buds (Neuroepithelium)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salivary glands</vt:lpstr>
      <vt:lpstr>PowerPoint Presentation</vt:lpstr>
      <vt:lpstr>Salivary glands</vt:lpstr>
      <vt:lpstr>Structure of the salivary glands</vt:lpstr>
      <vt:lpstr>PowerPoint Presentation</vt:lpstr>
      <vt:lpstr>PowerPoint Presentation</vt:lpstr>
      <vt:lpstr>PowerPoint Presentation</vt:lpstr>
      <vt:lpstr>Myoepithelial cells of salivary glands</vt:lpstr>
      <vt:lpstr>PowerPoint Presentation</vt:lpstr>
      <vt:lpstr>Serous  vs. Mucous acinus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digestive system</dc:title>
  <dc:creator>lion</dc:creator>
  <cp:lastModifiedBy>Adminِ</cp:lastModifiedBy>
  <cp:revision>228</cp:revision>
  <dcterms:created xsi:type="dcterms:W3CDTF">2014-03-16T19:34:10Z</dcterms:created>
  <dcterms:modified xsi:type="dcterms:W3CDTF">2023-03-28T06:33:39Z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0x0101005B8A6304EBC11C4CB0CFE0F3798C5213</vt:lpwstr>
  </property>
</Properties>
</file>