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316" r:id="rId2"/>
    <p:sldId id="317" r:id="rId3"/>
    <p:sldId id="318" r:id="rId4"/>
    <p:sldId id="319" r:id="rId5"/>
    <p:sldId id="320" r:id="rId6"/>
    <p:sldId id="321" r:id="rId7"/>
    <p:sldId id="322" r:id="rId8"/>
    <p:sldId id="323" r:id="rId9"/>
    <p:sldId id="324" r:id="rId10"/>
    <p:sldId id="325" r:id="rId11"/>
    <p:sldId id="256" r:id="rId12"/>
    <p:sldId id="257" r:id="rId13"/>
    <p:sldId id="277" r:id="rId14"/>
    <p:sldId id="258" r:id="rId15"/>
    <p:sldId id="278" r:id="rId16"/>
    <p:sldId id="260" r:id="rId17"/>
    <p:sldId id="279" r:id="rId18"/>
    <p:sldId id="261" r:id="rId19"/>
    <p:sldId id="280" r:id="rId20"/>
    <p:sldId id="262" r:id="rId21"/>
    <p:sldId id="281" r:id="rId22"/>
    <p:sldId id="263" r:id="rId23"/>
    <p:sldId id="282" r:id="rId24"/>
    <p:sldId id="264" r:id="rId25"/>
    <p:sldId id="283" r:id="rId26"/>
    <p:sldId id="266" r:id="rId27"/>
    <p:sldId id="267" r:id="rId28"/>
    <p:sldId id="268" r:id="rId29"/>
    <p:sldId id="285" r:id="rId30"/>
    <p:sldId id="269" r:id="rId31"/>
    <p:sldId id="272" r:id="rId32"/>
    <p:sldId id="275" r:id="rId33"/>
    <p:sldId id="286" r:id="rId34"/>
    <p:sldId id="328" r:id="rId35"/>
    <p:sldId id="287" r:id="rId36"/>
    <p:sldId id="289" r:id="rId37"/>
    <p:sldId id="290" r:id="rId38"/>
    <p:sldId id="274" r:id="rId39"/>
    <p:sldId id="291" r:id="rId40"/>
    <p:sldId id="305" r:id="rId41"/>
    <p:sldId id="315" r:id="rId42"/>
    <p:sldId id="308" r:id="rId43"/>
    <p:sldId id="310" r:id="rId44"/>
    <p:sldId id="313" r:id="rId45"/>
    <p:sldId id="299" r:id="rId46"/>
    <p:sldId id="326"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951" autoAdjust="0"/>
  </p:normalViewPr>
  <p:slideViewPr>
    <p:cSldViewPr>
      <p:cViewPr varScale="1">
        <p:scale>
          <a:sx n="87" d="100"/>
          <a:sy n="87"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92F1DB-57AE-4F9D-A323-E66F450A0174}" type="datetimeFigureOut">
              <a:rPr lang="ar-JO" smtClean="0"/>
              <a:pPr/>
              <a:t>29/07/1440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1E43C1-C829-4069-ABAA-CAE60355009F}" type="slidenum">
              <a:rPr lang="ar-JO" smtClean="0"/>
              <a:pPr/>
              <a:t>‹#›</a:t>
            </a:fld>
            <a:endParaRPr lang="ar-JO"/>
          </a:p>
        </p:txBody>
      </p:sp>
    </p:spTree>
    <p:extLst>
      <p:ext uri="{BB962C8B-B14F-4D97-AF65-F5344CB8AC3E}">
        <p14:creationId xmlns:p14="http://schemas.microsoft.com/office/powerpoint/2010/main" val="37886869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369745E-1B44-470F-985D-5438A7766F07}" type="slidenum">
              <a:rPr lang="ar-SA"/>
              <a:pPr/>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34957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2F725C-A9B2-48E0-93DE-A427ACC13E8C}" type="slidenum">
              <a:rPr lang="ar-SA"/>
              <a:pPr/>
              <a:t>32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132435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0595A53-EE50-480F-8E38-D4DBD0B68FC9}" type="slidenum">
              <a:rPr lang="en-US" smtClean="0">
                <a:cs typeface="Arial" pitchFamily="34" charset="0"/>
              </a:rPr>
              <a:pPr/>
              <a:t>41</a:t>
            </a:fld>
            <a:endParaRPr lang="en-US" smtClean="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val="320873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AB90D18-CAA1-4D2D-A3EC-95FA754C09FE}" type="slidenum">
              <a:rPr lang="en-US" smtClean="0">
                <a:cs typeface="Arial" pitchFamily="34" charset="0"/>
              </a:rPr>
              <a:pPr/>
              <a:t>44</a:t>
            </a:fld>
            <a:endParaRPr lang="en-US" smtClean="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val="342719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DC169BA-E049-4EAE-953D-BBF438C02F7C}" type="slidenum">
              <a:rPr lang="ar-SA"/>
              <a:pPr/>
              <a:t>16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244811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BDE996F-AC90-497A-9F92-A5E0862DB703}" type="slidenum">
              <a:rPr lang="ar-SA"/>
              <a:pPr/>
              <a:t>18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245082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AFBFF48-AAEC-4F8A-B23E-CEFF7446CEE9}" type="slidenum">
              <a:rPr lang="ar-SA"/>
              <a:pPr/>
              <a:t>20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287353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0A691AE-294D-4E17-AD40-95C27117A3ED}" type="slidenum">
              <a:rPr lang="ar-SA"/>
              <a:pPr/>
              <a:t>22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33351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35E0E3D-21AF-4132-99A4-40892334CEAD}" type="slidenum">
              <a:rPr lang="ar-SA"/>
              <a:pPr/>
              <a:t>24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422909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59C4DE1-3D1A-4191-A5E4-A7F362847E3D}" type="slidenum">
              <a:rPr lang="ar-SA"/>
              <a:pPr/>
              <a:t>26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49192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25FD166-5BD0-4241-A758-CC33F565DBFD}" type="slidenum">
              <a:rPr lang="ar-SA"/>
              <a:pPr/>
              <a:t>27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41360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84CED03-3BD0-46C5-AA7A-497F1ACC8B8E}" type="slidenum">
              <a:rPr lang="ar-SA"/>
              <a:pPr/>
              <a:t>28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val="15375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L. Tchakarov</a:t>
            </a:r>
          </a:p>
        </p:txBody>
      </p:sp>
      <p:sp>
        <p:nvSpPr>
          <p:cNvPr id="7" name="Rectangle 6"/>
          <p:cNvSpPr>
            <a:spLocks noGrp="1" noChangeArrowheads="1"/>
          </p:cNvSpPr>
          <p:nvPr>
            <p:ph type="sldNum" sz="quarter" idx="12"/>
          </p:nvPr>
        </p:nvSpPr>
        <p:spPr>
          <a:ln/>
        </p:spPr>
        <p:txBody>
          <a:bodyPr/>
          <a:lstStyle>
            <a:lvl1pPr>
              <a:defRPr/>
            </a:lvl1pPr>
          </a:lstStyle>
          <a:p>
            <a:fld id="{9304088C-B6A6-4F64-8ED8-65623BD7AEAC}"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4282" y="1295400"/>
            <a:ext cx="8643998" cy="3810000"/>
          </a:xfrm>
        </p:spPr>
        <p:txBody>
          <a:bodyPr/>
          <a:lstStyle/>
          <a:p>
            <a:pPr rtl="0"/>
            <a:r>
              <a:rPr lang="en-US" altLang="zh-CN" sz="4000" b="1" dirty="0" smtClean="0"/>
              <a:t> </a:t>
            </a:r>
            <a:r>
              <a:rPr lang="en-US" altLang="zh-CN" sz="4000" b="1" dirty="0"/>
              <a:t>The development of fetal </a:t>
            </a:r>
            <a:r>
              <a:rPr lang="en-US" altLang="zh-CN" sz="4000" b="1" dirty="0" smtClean="0"/>
              <a:t>membranes </a:t>
            </a:r>
            <a:r>
              <a:rPr lang="en-US" altLang="zh-CN" sz="4000" b="1" dirty="0"/>
              <a:t>and placenta</a:t>
            </a:r>
            <a:r>
              <a:rPr lang="en-US" altLang="zh-CN" dirty="0"/>
              <a:t/>
            </a:r>
            <a:br>
              <a:rPr lang="en-US" altLang="zh-CN" dirty="0"/>
            </a:br>
            <a:endParaRPr lang="en-US" altLang="zh-CN" dirty="0"/>
          </a:p>
        </p:txBody>
      </p:sp>
      <p:sp>
        <p:nvSpPr>
          <p:cNvPr id="59395" name="Rectangle 3"/>
          <p:cNvSpPr>
            <a:spLocks noChangeArrowheads="1"/>
          </p:cNvSpPr>
          <p:nvPr/>
        </p:nvSpPr>
        <p:spPr bwMode="auto">
          <a:xfrm>
            <a:off x="3209925" y="1238250"/>
            <a:ext cx="9144000" cy="0"/>
          </a:xfrm>
          <a:prstGeom prst="rect">
            <a:avLst/>
          </a:prstGeom>
          <a:noFill/>
          <a:ln w="9525">
            <a:noFill/>
            <a:miter lim="800000"/>
            <a:headEnd/>
            <a:tailEnd/>
          </a:ln>
          <a:effectLst/>
        </p:spPr>
        <p:txBody>
          <a:bodyPr>
            <a:spAutoFit/>
          </a:bodyPr>
          <a:lstStyle/>
          <a:p>
            <a:endParaRPr lang="ar-J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785786" y="1643050"/>
            <a:ext cx="7772400" cy="2819400"/>
          </a:xfrm>
        </p:spPr>
        <p:txBody>
          <a:bodyPr/>
          <a:lstStyle/>
          <a:p>
            <a:pPr algn="just" rtl="0">
              <a:buFontTx/>
              <a:buNone/>
            </a:pPr>
            <a:r>
              <a:rPr lang="en-US" altLang="zh-CN" sz="2800" dirty="0"/>
              <a:t>6) placenta:</a:t>
            </a:r>
          </a:p>
          <a:p>
            <a:pPr algn="just" rtl="0">
              <a:buFontTx/>
              <a:buNone/>
            </a:pPr>
            <a:r>
              <a:rPr lang="en-US" altLang="zh-CN" sz="2800" dirty="0"/>
              <a:t>---the structure by which exchange of material between fetus and mother takes place</a:t>
            </a:r>
          </a:p>
          <a:p>
            <a:pPr algn="just" rtl="0">
              <a:buFontTx/>
              <a:buNone/>
            </a:pPr>
            <a:r>
              <a:rPr lang="en-US" altLang="zh-CN" sz="2800" dirty="0"/>
              <a:t>---size: round, disc-shaped, 15-20 cm in D, 2.5 cm thickness, 500g in weight</a:t>
            </a:r>
          </a:p>
          <a:p>
            <a:pPr algn="just" rtl="0">
              <a:buFontTx/>
              <a:buNone/>
            </a:pPr>
            <a:endParaRPr lang="en-US" altLang="zh-CN" sz="2800" dirty="0"/>
          </a:p>
          <a:p>
            <a:pPr algn="l" rtl="0"/>
            <a:endParaRPr lang="en-US" altLang="zh-C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31D783E3-FD59-4A3D-BB01-1D683F892D24}" type="slidenum">
              <a:rPr lang="ar-SA"/>
              <a:pPr/>
              <a:t>11</a:t>
            </a:fld>
            <a:endParaRPr lang="en-US"/>
          </a:p>
        </p:txBody>
      </p:sp>
      <p:sp>
        <p:nvSpPr>
          <p:cNvPr id="32772" name="Rectangle 4"/>
          <p:cNvSpPr>
            <a:spLocks noGrp="1" noChangeArrowheads="1"/>
          </p:cNvSpPr>
          <p:nvPr>
            <p:ph type="title"/>
          </p:nvPr>
        </p:nvSpPr>
        <p:spPr>
          <a:xfrm>
            <a:off x="685800" y="0"/>
            <a:ext cx="7772400" cy="836613"/>
          </a:xfrm>
        </p:spPr>
        <p:txBody>
          <a:bodyPr/>
          <a:lstStyle/>
          <a:p>
            <a:pPr eaLnBrk="1" hangingPunct="1"/>
            <a:r>
              <a:rPr lang="en-US" b="1" smtClean="0"/>
              <a:t>PLACENTA</a:t>
            </a:r>
          </a:p>
        </p:txBody>
      </p:sp>
      <p:sp>
        <p:nvSpPr>
          <p:cNvPr id="32775" name="Rectangle 7"/>
          <p:cNvSpPr>
            <a:spLocks noGrp="1" noChangeArrowheads="1"/>
          </p:cNvSpPr>
          <p:nvPr>
            <p:ph type="body" idx="1"/>
          </p:nvPr>
        </p:nvSpPr>
        <p:spPr>
          <a:xfrm>
            <a:off x="0" y="914400"/>
            <a:ext cx="9144000" cy="7591425"/>
          </a:xfrm>
        </p:spPr>
        <p:txBody>
          <a:bodyPr/>
          <a:lstStyle/>
          <a:p>
            <a:pPr marL="609600" indent="-609600" algn="l" rtl="0" eaLnBrk="1" hangingPunct="1">
              <a:lnSpc>
                <a:spcPct val="80000"/>
              </a:lnSpc>
            </a:pPr>
            <a:r>
              <a:rPr lang="en-US" sz="2400" dirty="0" smtClean="0"/>
              <a:t>This is a </a:t>
            </a:r>
            <a:r>
              <a:rPr lang="en-US" sz="2400" b="1" dirty="0" err="1" smtClean="0">
                <a:solidFill>
                  <a:schemeClr val="accent2"/>
                </a:solidFill>
              </a:rPr>
              <a:t>fetomaternal</a:t>
            </a:r>
            <a:r>
              <a:rPr lang="en-US" sz="2400" b="1" dirty="0" smtClean="0">
                <a:solidFill>
                  <a:schemeClr val="accent2"/>
                </a:solidFill>
              </a:rPr>
              <a:t> organ.</a:t>
            </a:r>
          </a:p>
          <a:p>
            <a:pPr marL="609600" indent="-609600" algn="l" rtl="0" eaLnBrk="1" hangingPunct="1">
              <a:lnSpc>
                <a:spcPct val="80000"/>
              </a:lnSpc>
            </a:pPr>
            <a:r>
              <a:rPr lang="en-US" sz="2400" dirty="0" smtClean="0"/>
              <a:t>It has two components:</a:t>
            </a:r>
          </a:p>
          <a:p>
            <a:pPr marL="990600" lvl="1" indent="-533400" algn="l" rtl="0" eaLnBrk="1" hangingPunct="1">
              <a:lnSpc>
                <a:spcPct val="80000"/>
              </a:lnSpc>
            </a:pPr>
            <a:r>
              <a:rPr lang="en-US" sz="2400" b="1" dirty="0" smtClean="0">
                <a:solidFill>
                  <a:schemeClr val="accent2"/>
                </a:solidFill>
              </a:rPr>
              <a:t>Fetal part</a:t>
            </a:r>
            <a:r>
              <a:rPr lang="en-US" sz="2400" dirty="0" smtClean="0"/>
              <a:t> – develops from the </a:t>
            </a:r>
            <a:r>
              <a:rPr lang="en-US" sz="2400" u="sng" dirty="0" smtClean="0"/>
              <a:t>chorionic sac ( </a:t>
            </a:r>
            <a:r>
              <a:rPr lang="en-US" sz="2400" u="sng" dirty="0" err="1" smtClean="0"/>
              <a:t>chorion</a:t>
            </a:r>
            <a:r>
              <a:rPr lang="en-US" sz="2400" u="sng" dirty="0" smtClean="0"/>
              <a:t> </a:t>
            </a:r>
            <a:r>
              <a:rPr lang="en-US" sz="2400" u="sng" dirty="0" err="1" smtClean="0"/>
              <a:t>frondosum</a:t>
            </a:r>
            <a:r>
              <a:rPr lang="en-US" sz="2400" u="sng" dirty="0" smtClean="0"/>
              <a:t> )</a:t>
            </a:r>
          </a:p>
          <a:p>
            <a:pPr marL="990600" lvl="1" indent="-533400" algn="l" rtl="0" eaLnBrk="1" hangingPunct="1">
              <a:lnSpc>
                <a:spcPct val="80000"/>
              </a:lnSpc>
            </a:pPr>
            <a:r>
              <a:rPr lang="en-US" sz="2400" b="1" dirty="0" smtClean="0">
                <a:solidFill>
                  <a:schemeClr val="accent2"/>
                </a:solidFill>
              </a:rPr>
              <a:t>Maternal part</a:t>
            </a:r>
            <a:r>
              <a:rPr lang="en-US" sz="2400" dirty="0" smtClean="0"/>
              <a:t> – derived from the </a:t>
            </a:r>
            <a:r>
              <a:rPr lang="en-US" sz="2400" u="sng" dirty="0" err="1" smtClean="0"/>
              <a:t>endometrium</a:t>
            </a:r>
            <a:r>
              <a:rPr lang="en-US" sz="2400" u="sng" dirty="0" smtClean="0"/>
              <a:t> ( functional layer – </a:t>
            </a:r>
            <a:r>
              <a:rPr lang="en-US" sz="2400" u="sng" dirty="0" err="1" smtClean="0"/>
              <a:t>decidua</a:t>
            </a:r>
            <a:r>
              <a:rPr lang="en-US" sz="2400" u="sng" dirty="0" smtClean="0"/>
              <a:t> </a:t>
            </a:r>
            <a:r>
              <a:rPr lang="en-US" sz="2400" u="sng" dirty="0" err="1" smtClean="0"/>
              <a:t>basalis</a:t>
            </a:r>
            <a:r>
              <a:rPr lang="en-US" sz="2400" u="sng" dirty="0" smtClean="0"/>
              <a:t> )</a:t>
            </a:r>
          </a:p>
          <a:p>
            <a:pPr marL="609600" indent="-609600" algn="l" rtl="0" eaLnBrk="1" hangingPunct="1">
              <a:lnSpc>
                <a:spcPct val="80000"/>
              </a:lnSpc>
            </a:pPr>
            <a:r>
              <a:rPr lang="en-US" sz="2400" dirty="0" smtClean="0"/>
              <a:t>The placenta and the umbilical cord are a </a:t>
            </a:r>
            <a:r>
              <a:rPr lang="en-US" sz="2400" b="1" dirty="0" smtClean="0">
                <a:solidFill>
                  <a:schemeClr val="accent2"/>
                </a:solidFill>
              </a:rPr>
              <a:t>transport system</a:t>
            </a:r>
            <a:r>
              <a:rPr lang="en-US" sz="2400" dirty="0" smtClean="0"/>
              <a:t> for substances between the mother and the fetus.( vessels in umbilical cord )</a:t>
            </a:r>
          </a:p>
          <a:p>
            <a:pPr marL="609600" indent="-609600" algn="l" rtl="0" eaLnBrk="1" hangingPunct="1">
              <a:lnSpc>
                <a:spcPct val="80000"/>
              </a:lnSpc>
            </a:pPr>
            <a:endParaRPr lang="en-US" sz="2400" dirty="0" smtClean="0"/>
          </a:p>
          <a:p>
            <a:pPr marL="609600" indent="-609600" algn="l" rtl="0" eaLnBrk="1" hangingPunct="1">
              <a:lnSpc>
                <a:spcPct val="80000"/>
              </a:lnSpc>
            </a:pPr>
            <a:r>
              <a:rPr lang="en-US" sz="2400" b="1" dirty="0" smtClean="0"/>
              <a:t>Function Of The Placenta:</a:t>
            </a:r>
          </a:p>
          <a:p>
            <a:pPr marL="990600" lvl="1" indent="-533400" algn="l" rtl="0" eaLnBrk="1" hangingPunct="1">
              <a:lnSpc>
                <a:spcPct val="80000"/>
              </a:lnSpc>
              <a:buFontTx/>
              <a:buAutoNum type="arabicPeriod"/>
            </a:pPr>
            <a:r>
              <a:rPr lang="en-US" sz="2400" dirty="0" smtClean="0"/>
              <a:t>Protection</a:t>
            </a:r>
          </a:p>
          <a:p>
            <a:pPr marL="990600" lvl="1" indent="-533400" algn="l" rtl="0" eaLnBrk="1" hangingPunct="1">
              <a:lnSpc>
                <a:spcPct val="80000"/>
              </a:lnSpc>
              <a:buFontTx/>
              <a:buAutoNum type="arabicPeriod"/>
            </a:pPr>
            <a:r>
              <a:rPr lang="en-US" sz="2400" dirty="0" smtClean="0"/>
              <a:t>Nutrition</a:t>
            </a:r>
          </a:p>
          <a:p>
            <a:pPr marL="990600" lvl="1" indent="-533400" algn="l" rtl="0" eaLnBrk="1" hangingPunct="1">
              <a:lnSpc>
                <a:spcPct val="80000"/>
              </a:lnSpc>
              <a:buFontTx/>
              <a:buAutoNum type="arabicPeriod"/>
            </a:pPr>
            <a:r>
              <a:rPr lang="en-US" sz="2400" dirty="0" smtClean="0"/>
              <a:t>Respiration</a:t>
            </a:r>
          </a:p>
          <a:p>
            <a:pPr marL="990600" lvl="1" indent="-533400" algn="l" rtl="0" eaLnBrk="1" hangingPunct="1">
              <a:lnSpc>
                <a:spcPct val="80000"/>
              </a:lnSpc>
              <a:buFontTx/>
              <a:buAutoNum type="arabicPeriod"/>
            </a:pPr>
            <a:r>
              <a:rPr lang="en-US" sz="2400" dirty="0" smtClean="0"/>
              <a:t>Excretion</a:t>
            </a:r>
          </a:p>
          <a:p>
            <a:pPr marL="990600" lvl="1" indent="-533400" algn="l" rtl="0" eaLnBrk="1" hangingPunct="1">
              <a:lnSpc>
                <a:spcPct val="80000"/>
              </a:lnSpc>
              <a:buFontTx/>
              <a:buAutoNum type="arabicPeriod"/>
            </a:pPr>
            <a:r>
              <a:rPr lang="en-US" sz="2400" dirty="0" smtClean="0"/>
              <a:t>Hormone production</a:t>
            </a:r>
            <a:r>
              <a:rPr lang="en-US" sz="1600" dirty="0" smtClean="0"/>
              <a:t>  </a:t>
            </a:r>
          </a:p>
        </p:txBody>
      </p:sp>
      <p:pic>
        <p:nvPicPr>
          <p:cNvPr id="32777" name="Picture 9" descr="CBA9FFFF"/>
          <p:cNvPicPr>
            <a:picLocks noChangeAspect="1" noChangeArrowheads="1"/>
          </p:cNvPicPr>
          <p:nvPr/>
        </p:nvPicPr>
        <p:blipFill>
          <a:blip r:embed="rId3" cstate="print"/>
          <a:srcRect/>
          <a:stretch>
            <a:fillRect/>
          </a:stretch>
        </p:blipFill>
        <p:spPr bwMode="auto">
          <a:xfrm flipV="1">
            <a:off x="5026025" y="3716338"/>
            <a:ext cx="3203575" cy="2890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strVal val="#ppt_w*0.70"/>
                                          </p:val>
                                        </p:tav>
                                        <p:tav tm="100000">
                                          <p:val>
                                            <p:strVal val="#ppt_w"/>
                                          </p:val>
                                        </p:tav>
                                      </p:tavLst>
                                    </p:anim>
                                    <p:anim calcmode="lin" valueType="num">
                                      <p:cBhvr>
                                        <p:cTn id="8" dur="1000" fill="hold"/>
                                        <p:tgtEl>
                                          <p:spTgt spid="32772"/>
                                        </p:tgtEl>
                                        <p:attrNameLst>
                                          <p:attrName>ppt_h</p:attrName>
                                        </p:attrNameLst>
                                      </p:cBhvr>
                                      <p:tavLst>
                                        <p:tav tm="0">
                                          <p:val>
                                            <p:strVal val="#ppt_h"/>
                                          </p:val>
                                        </p:tav>
                                        <p:tav tm="100000">
                                          <p:val>
                                            <p:strVal val="#ppt_h"/>
                                          </p:val>
                                        </p:tav>
                                      </p:tavLst>
                                    </p:anim>
                                    <p:animEffect transition="in" filter="fade">
                                      <p:cBhvr>
                                        <p:cTn id="9" dur="10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2775">
                                            <p:txEl>
                                              <p:pRg st="0" end="0"/>
                                            </p:txEl>
                                          </p:spTgt>
                                        </p:tgtEl>
                                        <p:attrNameLst>
                                          <p:attrName>style.visibility</p:attrName>
                                        </p:attrNameLst>
                                      </p:cBhvr>
                                      <p:to>
                                        <p:strVal val="visible"/>
                                      </p:to>
                                    </p:set>
                                    <p:animEffect transition="in" filter="fade">
                                      <p:cBhvr>
                                        <p:cTn id="14" dur="1000"/>
                                        <p:tgtEl>
                                          <p:spTgt spid="32775">
                                            <p:txEl>
                                              <p:pRg st="0" end="0"/>
                                            </p:txEl>
                                          </p:spTgt>
                                        </p:tgtEl>
                                      </p:cBhvr>
                                    </p:animEffect>
                                    <p:anim calcmode="lin" valueType="num">
                                      <p:cBhvr>
                                        <p:cTn id="15" dur="1000" fill="hold"/>
                                        <p:tgtEl>
                                          <p:spTgt spid="3277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277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27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2775">
                                            <p:txEl>
                                              <p:pRg st="1" end="1"/>
                                            </p:txEl>
                                          </p:spTgt>
                                        </p:tgtEl>
                                        <p:attrNameLst>
                                          <p:attrName>style.visibility</p:attrName>
                                        </p:attrNameLst>
                                      </p:cBhvr>
                                      <p:to>
                                        <p:strVal val="visible"/>
                                      </p:to>
                                    </p:set>
                                    <p:animEffect transition="in" filter="fade">
                                      <p:cBhvr>
                                        <p:cTn id="22" dur="1000"/>
                                        <p:tgtEl>
                                          <p:spTgt spid="32775">
                                            <p:txEl>
                                              <p:pRg st="1" end="1"/>
                                            </p:txEl>
                                          </p:spTgt>
                                        </p:tgtEl>
                                      </p:cBhvr>
                                    </p:animEffect>
                                    <p:anim calcmode="lin" valueType="num">
                                      <p:cBhvr>
                                        <p:cTn id="23" dur="1000" fill="hold"/>
                                        <p:tgtEl>
                                          <p:spTgt spid="3277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277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2775">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32775">
                                            <p:txEl>
                                              <p:pRg st="2" end="2"/>
                                            </p:txEl>
                                          </p:spTgt>
                                        </p:tgtEl>
                                        <p:attrNameLst>
                                          <p:attrName>style.visibility</p:attrName>
                                        </p:attrNameLst>
                                      </p:cBhvr>
                                      <p:to>
                                        <p:strVal val="visible"/>
                                      </p:to>
                                    </p:set>
                                    <p:animEffect transition="in" filter="fade">
                                      <p:cBhvr>
                                        <p:cTn id="28" dur="1000"/>
                                        <p:tgtEl>
                                          <p:spTgt spid="32775">
                                            <p:txEl>
                                              <p:pRg st="2" end="2"/>
                                            </p:txEl>
                                          </p:spTgt>
                                        </p:tgtEl>
                                      </p:cBhvr>
                                    </p:animEffect>
                                    <p:anim calcmode="lin" valueType="num">
                                      <p:cBhvr>
                                        <p:cTn id="29" dur="1000" fill="hold"/>
                                        <p:tgtEl>
                                          <p:spTgt spid="3277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277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775">
                                            <p:txEl>
                                              <p:pRg st="2" end="2"/>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32775">
                                            <p:txEl>
                                              <p:pRg st="3" end="3"/>
                                            </p:txEl>
                                          </p:spTgt>
                                        </p:tgtEl>
                                        <p:attrNameLst>
                                          <p:attrName>style.visibility</p:attrName>
                                        </p:attrNameLst>
                                      </p:cBhvr>
                                      <p:to>
                                        <p:strVal val="visible"/>
                                      </p:to>
                                    </p:set>
                                    <p:animEffect transition="in" filter="fade">
                                      <p:cBhvr>
                                        <p:cTn id="34" dur="1000"/>
                                        <p:tgtEl>
                                          <p:spTgt spid="32775">
                                            <p:txEl>
                                              <p:pRg st="3" end="3"/>
                                            </p:txEl>
                                          </p:spTgt>
                                        </p:tgtEl>
                                      </p:cBhvr>
                                    </p:animEffect>
                                    <p:anim calcmode="lin" valueType="num">
                                      <p:cBhvr>
                                        <p:cTn id="35" dur="1000" fill="hold"/>
                                        <p:tgtEl>
                                          <p:spTgt spid="32775">
                                            <p:txEl>
                                              <p:pRg st="3" end="3"/>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2775">
                                            <p:txEl>
                                              <p:pRg st="3" end="3"/>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27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2775">
                                            <p:txEl>
                                              <p:pRg st="4" end="4"/>
                                            </p:txEl>
                                          </p:spTgt>
                                        </p:tgtEl>
                                        <p:attrNameLst>
                                          <p:attrName>style.visibility</p:attrName>
                                        </p:attrNameLst>
                                      </p:cBhvr>
                                      <p:to>
                                        <p:strVal val="visible"/>
                                      </p:to>
                                    </p:set>
                                    <p:animEffect transition="in" filter="fade">
                                      <p:cBhvr>
                                        <p:cTn id="42" dur="1000"/>
                                        <p:tgtEl>
                                          <p:spTgt spid="32775">
                                            <p:txEl>
                                              <p:pRg st="4" end="4"/>
                                            </p:txEl>
                                          </p:spTgt>
                                        </p:tgtEl>
                                      </p:cBhvr>
                                    </p:animEffect>
                                    <p:anim calcmode="lin" valueType="num">
                                      <p:cBhvr>
                                        <p:cTn id="43" dur="1000" fill="hold"/>
                                        <p:tgtEl>
                                          <p:spTgt spid="32775">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2775">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277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32775">
                                            <p:txEl>
                                              <p:pRg st="6" end="6"/>
                                            </p:txEl>
                                          </p:spTgt>
                                        </p:tgtEl>
                                        <p:attrNameLst>
                                          <p:attrName>style.visibility</p:attrName>
                                        </p:attrNameLst>
                                      </p:cBhvr>
                                      <p:to>
                                        <p:strVal val="visible"/>
                                      </p:to>
                                    </p:set>
                                    <p:animEffect transition="in" filter="fade">
                                      <p:cBhvr>
                                        <p:cTn id="50" dur="1000"/>
                                        <p:tgtEl>
                                          <p:spTgt spid="32775">
                                            <p:txEl>
                                              <p:pRg st="6" end="6"/>
                                            </p:txEl>
                                          </p:spTgt>
                                        </p:tgtEl>
                                      </p:cBhvr>
                                    </p:animEffect>
                                    <p:anim calcmode="lin" valueType="num">
                                      <p:cBhvr>
                                        <p:cTn id="51" dur="1000" fill="hold"/>
                                        <p:tgtEl>
                                          <p:spTgt spid="32775">
                                            <p:txEl>
                                              <p:pRg st="6" end="6"/>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32775">
                                            <p:txEl>
                                              <p:pRg st="6" end="6"/>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2775">
                                            <p:txEl>
                                              <p:pRg st="6" end="6"/>
                                            </p:tx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2775">
                                            <p:txEl>
                                              <p:pRg st="7" end="7"/>
                                            </p:txEl>
                                          </p:spTgt>
                                        </p:tgtEl>
                                        <p:attrNameLst>
                                          <p:attrName>style.visibility</p:attrName>
                                        </p:attrNameLst>
                                      </p:cBhvr>
                                      <p:to>
                                        <p:strVal val="visible"/>
                                      </p:to>
                                    </p:set>
                                    <p:animEffect transition="in" filter="fade">
                                      <p:cBhvr>
                                        <p:cTn id="56" dur="1000"/>
                                        <p:tgtEl>
                                          <p:spTgt spid="32775">
                                            <p:txEl>
                                              <p:pRg st="7" end="7"/>
                                            </p:txEl>
                                          </p:spTgt>
                                        </p:tgtEl>
                                      </p:cBhvr>
                                    </p:animEffect>
                                    <p:anim calcmode="lin" valueType="num">
                                      <p:cBhvr>
                                        <p:cTn id="57" dur="1000" fill="hold"/>
                                        <p:tgtEl>
                                          <p:spTgt spid="32775">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2775">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2775">
                                            <p:txEl>
                                              <p:pRg st="7" end="7"/>
                                            </p:tx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32775">
                                            <p:txEl>
                                              <p:pRg st="8" end="8"/>
                                            </p:txEl>
                                          </p:spTgt>
                                        </p:tgtEl>
                                        <p:attrNameLst>
                                          <p:attrName>style.visibility</p:attrName>
                                        </p:attrNameLst>
                                      </p:cBhvr>
                                      <p:to>
                                        <p:strVal val="visible"/>
                                      </p:to>
                                    </p:set>
                                    <p:animEffect transition="in" filter="fade">
                                      <p:cBhvr>
                                        <p:cTn id="62" dur="1000"/>
                                        <p:tgtEl>
                                          <p:spTgt spid="32775">
                                            <p:txEl>
                                              <p:pRg st="8" end="8"/>
                                            </p:txEl>
                                          </p:spTgt>
                                        </p:tgtEl>
                                      </p:cBhvr>
                                    </p:animEffect>
                                    <p:anim calcmode="lin" valueType="num">
                                      <p:cBhvr>
                                        <p:cTn id="63" dur="1000" fill="hold"/>
                                        <p:tgtEl>
                                          <p:spTgt spid="32775">
                                            <p:txEl>
                                              <p:pRg st="8" end="8"/>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2775">
                                            <p:txEl>
                                              <p:pRg st="8" end="8"/>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2775">
                                            <p:txEl>
                                              <p:pRg st="8" end="8"/>
                                            </p:txEl>
                                          </p:spTgt>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32775">
                                            <p:txEl>
                                              <p:pRg st="9" end="9"/>
                                            </p:txEl>
                                          </p:spTgt>
                                        </p:tgtEl>
                                        <p:attrNameLst>
                                          <p:attrName>style.visibility</p:attrName>
                                        </p:attrNameLst>
                                      </p:cBhvr>
                                      <p:to>
                                        <p:strVal val="visible"/>
                                      </p:to>
                                    </p:set>
                                    <p:animEffect transition="in" filter="fade">
                                      <p:cBhvr>
                                        <p:cTn id="68" dur="1000"/>
                                        <p:tgtEl>
                                          <p:spTgt spid="32775">
                                            <p:txEl>
                                              <p:pRg st="9" end="9"/>
                                            </p:txEl>
                                          </p:spTgt>
                                        </p:tgtEl>
                                      </p:cBhvr>
                                    </p:animEffect>
                                    <p:anim calcmode="lin" valueType="num">
                                      <p:cBhvr>
                                        <p:cTn id="69" dur="1000" fill="hold"/>
                                        <p:tgtEl>
                                          <p:spTgt spid="32775">
                                            <p:txEl>
                                              <p:pRg st="9" end="9"/>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32775">
                                            <p:txEl>
                                              <p:pRg st="9" end="9"/>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2775">
                                            <p:txEl>
                                              <p:pRg st="9" end="9"/>
                                            </p:tx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32775">
                                            <p:txEl>
                                              <p:pRg st="10" end="10"/>
                                            </p:txEl>
                                          </p:spTgt>
                                        </p:tgtEl>
                                        <p:attrNameLst>
                                          <p:attrName>style.visibility</p:attrName>
                                        </p:attrNameLst>
                                      </p:cBhvr>
                                      <p:to>
                                        <p:strVal val="visible"/>
                                      </p:to>
                                    </p:set>
                                    <p:animEffect transition="in" filter="fade">
                                      <p:cBhvr>
                                        <p:cTn id="74" dur="1000"/>
                                        <p:tgtEl>
                                          <p:spTgt spid="32775">
                                            <p:txEl>
                                              <p:pRg st="10" end="10"/>
                                            </p:txEl>
                                          </p:spTgt>
                                        </p:tgtEl>
                                      </p:cBhvr>
                                    </p:animEffect>
                                    <p:anim calcmode="lin" valueType="num">
                                      <p:cBhvr>
                                        <p:cTn id="75" dur="1000" fill="hold"/>
                                        <p:tgtEl>
                                          <p:spTgt spid="32775">
                                            <p:txEl>
                                              <p:pRg st="10" end="10"/>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32775">
                                            <p:txEl>
                                              <p:pRg st="10" end="10"/>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2775">
                                            <p:txEl>
                                              <p:pRg st="10" end="10"/>
                                            </p:txEl>
                                          </p:spTgt>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32775">
                                            <p:txEl>
                                              <p:pRg st="11" end="11"/>
                                            </p:txEl>
                                          </p:spTgt>
                                        </p:tgtEl>
                                        <p:attrNameLst>
                                          <p:attrName>style.visibility</p:attrName>
                                        </p:attrNameLst>
                                      </p:cBhvr>
                                      <p:to>
                                        <p:strVal val="visible"/>
                                      </p:to>
                                    </p:set>
                                    <p:animEffect transition="in" filter="fade">
                                      <p:cBhvr>
                                        <p:cTn id="80" dur="1000"/>
                                        <p:tgtEl>
                                          <p:spTgt spid="32775">
                                            <p:txEl>
                                              <p:pRg st="11" end="11"/>
                                            </p:txEl>
                                          </p:spTgt>
                                        </p:tgtEl>
                                      </p:cBhvr>
                                    </p:animEffect>
                                    <p:anim calcmode="lin" valueType="num">
                                      <p:cBhvr>
                                        <p:cTn id="81" dur="1000" fill="hold"/>
                                        <p:tgtEl>
                                          <p:spTgt spid="32775">
                                            <p:txEl>
                                              <p:pRg st="11" end="11"/>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32775">
                                            <p:txEl>
                                              <p:pRg st="11" end="11"/>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2775">
                                            <p:txEl>
                                              <p:pRg st="11" end="11"/>
                                            </p:txEl>
                                          </p:spTgt>
                                        </p:tgtEl>
                                        <p:attrNameLst>
                                          <p:attrName>ppt_y</p:attrName>
                                        </p:attrNameLst>
                                      </p:cBhvr>
                                      <p:tavLst>
                                        <p:tav tm="0">
                                          <p:val>
                                            <p:strVal val="#ppt_y-.03"/>
                                          </p:val>
                                        </p:tav>
                                        <p:tav tm="100000">
                                          <p:val>
                                            <p:strVal val="#ppt_y"/>
                                          </p:val>
                                        </p:tav>
                                      </p:tavLst>
                                    </p:anim>
                                  </p:childTnLst>
                                </p:cTn>
                              </p:par>
                            </p:childTnLst>
                          </p:cTn>
                        </p:par>
                        <p:par>
                          <p:cTn id="84" fill="hold">
                            <p:stCondLst>
                              <p:cond delay="1000"/>
                            </p:stCondLst>
                            <p:childTnLst>
                              <p:par>
                                <p:cTn id="85" presetID="2" presetClass="entr" presetSubtype="4" fill="hold" nodeType="afterEffect">
                                  <p:stCondLst>
                                    <p:cond delay="0"/>
                                  </p:stCondLst>
                                  <p:childTnLst>
                                    <p:set>
                                      <p:cBhvr>
                                        <p:cTn id="86" dur="1" fill="hold">
                                          <p:stCondLst>
                                            <p:cond delay="0"/>
                                          </p:stCondLst>
                                        </p:cTn>
                                        <p:tgtEl>
                                          <p:spTgt spid="32777"/>
                                        </p:tgtEl>
                                        <p:attrNameLst>
                                          <p:attrName>style.visibility</p:attrName>
                                        </p:attrNameLst>
                                      </p:cBhvr>
                                      <p:to>
                                        <p:strVal val="visible"/>
                                      </p:to>
                                    </p:set>
                                    <p:anim calcmode="lin" valueType="num">
                                      <p:cBhvr additive="base">
                                        <p:cTn id="87" dur="1000" fill="hold"/>
                                        <p:tgtEl>
                                          <p:spTgt spid="32777"/>
                                        </p:tgtEl>
                                        <p:attrNameLst>
                                          <p:attrName>ppt_x</p:attrName>
                                        </p:attrNameLst>
                                      </p:cBhvr>
                                      <p:tavLst>
                                        <p:tav tm="0">
                                          <p:val>
                                            <p:strVal val="#ppt_x"/>
                                          </p:val>
                                        </p:tav>
                                        <p:tav tm="100000">
                                          <p:val>
                                            <p:strVal val="#ppt_x"/>
                                          </p:val>
                                        </p:tav>
                                      </p:tavLst>
                                    </p:anim>
                                    <p:anim calcmode="lin" valueType="num">
                                      <p:cBhvr additive="base">
                                        <p:cTn id="88" dur="10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7" presetClass="exit" presetSubtype="4" fill="hold" nodeType="clickEffect">
                                  <p:stCondLst>
                                    <p:cond delay="0"/>
                                  </p:stCondLst>
                                  <p:childTnLst>
                                    <p:anim calcmode="lin" valueType="num">
                                      <p:cBhvr additive="base">
                                        <p:cTn id="92" dur="1000"/>
                                        <p:tgtEl>
                                          <p:spTgt spid="32777"/>
                                        </p:tgtEl>
                                        <p:attrNameLst>
                                          <p:attrName>ppt_x</p:attrName>
                                        </p:attrNameLst>
                                      </p:cBhvr>
                                      <p:tavLst>
                                        <p:tav tm="0">
                                          <p:val>
                                            <p:strVal val="ppt_x"/>
                                          </p:val>
                                        </p:tav>
                                        <p:tav tm="100000">
                                          <p:val>
                                            <p:strVal val="ppt_x"/>
                                          </p:val>
                                        </p:tav>
                                      </p:tavLst>
                                    </p:anim>
                                    <p:anim calcmode="lin" valueType="num">
                                      <p:cBhvr additive="base">
                                        <p:cTn id="93" dur="1000"/>
                                        <p:tgtEl>
                                          <p:spTgt spid="32777"/>
                                        </p:tgtEl>
                                        <p:attrNameLst>
                                          <p:attrName>ppt_y</p:attrName>
                                        </p:attrNameLst>
                                      </p:cBhvr>
                                      <p:tavLst>
                                        <p:tav tm="0">
                                          <p:val>
                                            <p:strVal val="ppt_y"/>
                                          </p:val>
                                        </p:tav>
                                        <p:tav tm="100000">
                                          <p:val>
                                            <p:strVal val="1+ppt_h/2"/>
                                          </p:val>
                                        </p:tav>
                                      </p:tavLst>
                                    </p:anim>
                                    <p:set>
                                      <p:cBhvr>
                                        <p:cTn id="94" dur="1" fill="hold">
                                          <p:stCondLst>
                                            <p:cond delay="999"/>
                                          </p:stCondLst>
                                        </p:cTn>
                                        <p:tgtEl>
                                          <p:spTgt spid="32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0" y="476250"/>
            <a:ext cx="9144000" cy="5632311"/>
          </a:xfrm>
          <a:prstGeom prst="rect">
            <a:avLst/>
          </a:prstGeom>
          <a:noFill/>
          <a:ln w="9525">
            <a:noFill/>
            <a:miter lim="800000"/>
            <a:headEnd/>
            <a:tailEnd/>
          </a:ln>
          <a:effectLst/>
        </p:spPr>
        <p:txBody>
          <a:bodyPr wrap="square">
            <a:spAutoFit/>
          </a:bodyPr>
          <a:lstStyle/>
          <a:p>
            <a:pPr algn="ctr" rtl="0"/>
            <a:r>
              <a:rPr lang="en-US" sz="2400" b="1" dirty="0">
                <a:latin typeface="Arial" pitchFamily="34" charset="0"/>
                <a:cs typeface="Arial" pitchFamily="34" charset="0"/>
              </a:rPr>
              <a:t>Further Development of Chorionic </a:t>
            </a:r>
            <a:r>
              <a:rPr lang="en-US" sz="2400" b="1" dirty="0" err="1">
                <a:latin typeface="Arial" pitchFamily="34" charset="0"/>
                <a:cs typeface="Arial" pitchFamily="34" charset="0"/>
              </a:rPr>
              <a:t>Villi</a:t>
            </a:r>
            <a:endParaRPr lang="en-US" sz="2400" b="1" dirty="0">
              <a:latin typeface="Arial" pitchFamily="34" charset="0"/>
              <a:cs typeface="Arial" pitchFamily="34" charset="0"/>
            </a:endParaRPr>
          </a:p>
          <a:p>
            <a:pPr algn="ctr" rtl="0"/>
            <a:endParaRPr lang="en-US" sz="2400" b="1" dirty="0">
              <a:latin typeface="Arial" pitchFamily="34" charset="0"/>
              <a:cs typeface="Arial" pitchFamily="34" charset="0"/>
            </a:endParaRPr>
          </a:p>
          <a:p>
            <a:pPr algn="l" rtl="0"/>
            <a:r>
              <a:rPr lang="en-US" sz="2400" dirty="0">
                <a:latin typeface="Arial" pitchFamily="34" charset="0"/>
                <a:cs typeface="Arial" pitchFamily="34" charset="0"/>
              </a:rPr>
              <a:t>Early in the 3</a:t>
            </a:r>
            <a:r>
              <a:rPr lang="en-US" sz="2400" baseline="30000" dirty="0">
                <a:latin typeface="Arial" pitchFamily="34" charset="0"/>
                <a:cs typeface="Arial" pitchFamily="34" charset="0"/>
              </a:rPr>
              <a:t>rd</a:t>
            </a:r>
            <a:r>
              <a:rPr lang="en-US" sz="2400" dirty="0">
                <a:latin typeface="Arial" pitchFamily="34" charset="0"/>
                <a:cs typeface="Arial" pitchFamily="34" charset="0"/>
              </a:rPr>
              <a:t> week, </a:t>
            </a:r>
            <a:r>
              <a:rPr lang="en-US" sz="2400" dirty="0" err="1">
                <a:latin typeface="Arial" pitchFamily="34" charset="0"/>
                <a:cs typeface="Arial" pitchFamily="34" charset="0"/>
              </a:rPr>
              <a:t>mesenchyme</a:t>
            </a:r>
            <a:r>
              <a:rPr lang="en-US" sz="2400" dirty="0">
                <a:latin typeface="Arial" pitchFamily="34" charset="0"/>
                <a:cs typeface="Arial" pitchFamily="34" charset="0"/>
              </a:rPr>
              <a:t> growth into the primary </a:t>
            </a:r>
            <a:r>
              <a:rPr lang="en-US" sz="2400" dirty="0" err="1">
                <a:latin typeface="Arial" pitchFamily="34" charset="0"/>
                <a:cs typeface="Arial" pitchFamily="34" charset="0"/>
              </a:rPr>
              <a:t>villi</a:t>
            </a:r>
            <a:r>
              <a:rPr lang="en-US" sz="2400" dirty="0">
                <a:latin typeface="Arial" pitchFamily="34" charset="0"/>
                <a:cs typeface="Arial" pitchFamily="34" charset="0"/>
              </a:rPr>
              <a:t> forming a core of </a:t>
            </a:r>
            <a:r>
              <a:rPr lang="en-US" sz="2400" dirty="0" err="1">
                <a:latin typeface="Arial" pitchFamily="34" charset="0"/>
                <a:cs typeface="Arial" pitchFamily="34" charset="0"/>
              </a:rPr>
              <a:t>mesenchymal</a:t>
            </a:r>
            <a:r>
              <a:rPr lang="en-US" sz="2400" dirty="0">
                <a:latin typeface="Arial" pitchFamily="34" charset="0"/>
                <a:cs typeface="Arial" pitchFamily="34" charset="0"/>
              </a:rPr>
              <a:t> tissue. Thus the Secondary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are formed over the entire surface of the chorionic sac.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Some </a:t>
            </a:r>
            <a:r>
              <a:rPr lang="en-US" sz="2400" dirty="0" err="1">
                <a:latin typeface="Arial" pitchFamily="34" charset="0"/>
                <a:cs typeface="Arial" pitchFamily="34" charset="0"/>
              </a:rPr>
              <a:t>mesenchymal</a:t>
            </a:r>
            <a:r>
              <a:rPr lang="en-US" sz="2400" dirty="0">
                <a:latin typeface="Arial" pitchFamily="34" charset="0"/>
                <a:cs typeface="Arial" pitchFamily="34" charset="0"/>
              </a:rPr>
              <a:t> cells in the secondary </a:t>
            </a:r>
            <a:r>
              <a:rPr lang="en-US" sz="2400" dirty="0" err="1">
                <a:latin typeface="Arial" pitchFamily="34" charset="0"/>
                <a:cs typeface="Arial" pitchFamily="34" charset="0"/>
              </a:rPr>
              <a:t>villi</a:t>
            </a:r>
            <a:r>
              <a:rPr lang="en-US" sz="2400" dirty="0">
                <a:latin typeface="Arial" pitchFamily="34" charset="0"/>
                <a:cs typeface="Arial" pitchFamily="34" charset="0"/>
              </a:rPr>
              <a:t> differentiate into capillaries and blood cells forming the Tertiary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The capillaries in the </a:t>
            </a:r>
            <a:r>
              <a:rPr lang="en-US" sz="2400" dirty="0" err="1">
                <a:latin typeface="Arial" pitchFamily="34" charset="0"/>
                <a:cs typeface="Arial" pitchFamily="34" charset="0"/>
              </a:rPr>
              <a:t>villi</a:t>
            </a:r>
            <a:r>
              <a:rPr lang="en-US" sz="2400" dirty="0">
                <a:latin typeface="Arial" pitchFamily="34" charset="0"/>
                <a:cs typeface="Arial" pitchFamily="34" charset="0"/>
              </a:rPr>
              <a:t> fuse to form </a:t>
            </a:r>
            <a:r>
              <a:rPr lang="en-US" sz="2400" dirty="0" err="1">
                <a:latin typeface="Arial" pitchFamily="34" charset="0"/>
                <a:cs typeface="Arial" pitchFamily="34" charset="0"/>
              </a:rPr>
              <a:t>arteriocapillary</a:t>
            </a:r>
            <a:r>
              <a:rPr lang="en-US" sz="2400" dirty="0">
                <a:latin typeface="Arial" pitchFamily="34" charset="0"/>
                <a:cs typeface="Arial" pitchFamily="34" charset="0"/>
              </a:rPr>
              <a:t> networks.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 </a:t>
            </a: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6AD33EF"/>
          <p:cNvPicPr>
            <a:picLocks noChangeAspect="1" noChangeArrowheads="1"/>
          </p:cNvPicPr>
          <p:nvPr/>
        </p:nvPicPr>
        <p:blipFill>
          <a:blip r:embed="rId2">
            <a:lum bright="-6000" contrast="6000"/>
          </a:blip>
          <a:srcRect t="16049" r="6985" b="4602"/>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81525"/>
            <a:ext cx="9144000" cy="396875"/>
          </a:xfrm>
          <a:prstGeom prst="rect">
            <a:avLst/>
          </a:prstGeom>
          <a:noFill/>
          <a:ln w="9525">
            <a:noFill/>
            <a:miter lim="800000"/>
            <a:headEnd/>
            <a:tailEnd/>
          </a:ln>
          <a:effectLst/>
        </p:spPr>
        <p:txBody>
          <a:bodyPr>
            <a:spAutoFit/>
          </a:bodyPr>
          <a:lstStyle/>
          <a:p>
            <a:pPr rtl="1">
              <a:spcBef>
                <a:spcPct val="50000"/>
              </a:spcBef>
            </a:pPr>
            <a:endParaRPr lang="ar-JO">
              <a:latin typeface="Arial" pitchFamily="34" charset="0"/>
              <a:cs typeface="Arial" pitchFamily="34" charset="0"/>
            </a:endParaRPr>
          </a:p>
        </p:txBody>
      </p:sp>
      <p:sp>
        <p:nvSpPr>
          <p:cNvPr id="51205" name="Text Box 5"/>
          <p:cNvSpPr txBox="1">
            <a:spLocks noChangeArrowheads="1"/>
          </p:cNvSpPr>
          <p:nvPr/>
        </p:nvSpPr>
        <p:spPr bwMode="auto">
          <a:xfrm>
            <a:off x="0" y="714356"/>
            <a:ext cx="9144000" cy="4893647"/>
          </a:xfrm>
          <a:prstGeom prst="rect">
            <a:avLst/>
          </a:prstGeom>
          <a:noFill/>
          <a:ln w="9525">
            <a:noFill/>
            <a:miter lim="800000"/>
            <a:headEnd/>
            <a:tailEnd/>
          </a:ln>
          <a:effectLst/>
        </p:spPr>
        <p:txBody>
          <a:bodyPr wrap="square">
            <a:spAutoFit/>
          </a:bodyPr>
          <a:lstStyle/>
          <a:p>
            <a:pPr algn="l" rtl="0">
              <a:spcBef>
                <a:spcPct val="50000"/>
              </a:spcBef>
            </a:pPr>
            <a:r>
              <a:rPr lang="en-US" sz="2400" dirty="0">
                <a:latin typeface="Arial" pitchFamily="34" charset="0"/>
                <a:cs typeface="Arial" pitchFamily="34" charset="0"/>
              </a:rPr>
              <a:t>The previous formed </a:t>
            </a:r>
            <a:r>
              <a:rPr lang="en-US" sz="2400" dirty="0" err="1">
                <a:latin typeface="Arial" pitchFamily="34" charset="0"/>
                <a:cs typeface="Arial" pitchFamily="34" charset="0"/>
              </a:rPr>
              <a:t>arteriocapillary</a:t>
            </a:r>
            <a:r>
              <a:rPr lang="en-US" sz="2400" dirty="0">
                <a:latin typeface="Arial" pitchFamily="34" charset="0"/>
                <a:cs typeface="Arial" pitchFamily="34" charset="0"/>
              </a:rPr>
              <a:t> networks become connected with the embryonic heart through vessels which are formed in the </a:t>
            </a:r>
            <a:r>
              <a:rPr lang="en-US" sz="2400" dirty="0" err="1">
                <a:latin typeface="Arial" pitchFamily="34" charset="0"/>
                <a:cs typeface="Arial" pitchFamily="34" charset="0"/>
              </a:rPr>
              <a:t>mesenchyme</a:t>
            </a:r>
            <a:r>
              <a:rPr lang="en-US" sz="2400" dirty="0">
                <a:latin typeface="Arial" pitchFamily="34" charset="0"/>
                <a:cs typeface="Arial" pitchFamily="34" charset="0"/>
              </a:rPr>
              <a:t> of the </a:t>
            </a:r>
            <a:r>
              <a:rPr lang="en-US" sz="2400" dirty="0" err="1">
                <a:latin typeface="Arial" pitchFamily="34" charset="0"/>
                <a:cs typeface="Arial" pitchFamily="34" charset="0"/>
              </a:rPr>
              <a:t>chorion</a:t>
            </a:r>
            <a:r>
              <a:rPr lang="en-US" sz="2400" dirty="0">
                <a:latin typeface="Arial" pitchFamily="34" charset="0"/>
                <a:cs typeface="Arial" pitchFamily="34" charset="0"/>
              </a:rPr>
              <a:t> and  connecting stalk.</a:t>
            </a:r>
          </a:p>
          <a:p>
            <a:pPr algn="l" rtl="0">
              <a:spcBef>
                <a:spcPct val="50000"/>
              </a:spcBef>
            </a:pPr>
            <a:r>
              <a:rPr lang="en-US" sz="2400" dirty="0">
                <a:latin typeface="Arial" pitchFamily="34" charset="0"/>
                <a:cs typeface="Arial" pitchFamily="34" charset="0"/>
              </a:rPr>
              <a:t>By the end of the 3</a:t>
            </a:r>
            <a:r>
              <a:rPr lang="en-US" sz="2400" baseline="30000" dirty="0">
                <a:latin typeface="Arial" pitchFamily="34" charset="0"/>
                <a:cs typeface="Arial" pitchFamily="34" charset="0"/>
              </a:rPr>
              <a:t>rd</a:t>
            </a:r>
            <a:r>
              <a:rPr lang="en-US" sz="2400" dirty="0">
                <a:latin typeface="Arial" pitchFamily="34" charset="0"/>
                <a:cs typeface="Arial" pitchFamily="34" charset="0"/>
              </a:rPr>
              <a:t> week, embryonic blood begins to flow through the capillaries in the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t>
            </a:r>
          </a:p>
          <a:p>
            <a:pPr algn="l" rtl="0">
              <a:spcBef>
                <a:spcPct val="50000"/>
              </a:spcBef>
            </a:pPr>
            <a:r>
              <a:rPr lang="en-US" sz="2400" dirty="0">
                <a:latin typeface="Arial" pitchFamily="34" charset="0"/>
                <a:cs typeface="Arial" pitchFamily="34" charset="0"/>
              </a:rPr>
              <a:t>Oxygen &amp; nutrients in the maternal blood in the </a:t>
            </a:r>
            <a:r>
              <a:rPr lang="en-US" sz="2400" dirty="0" err="1">
                <a:latin typeface="Arial" pitchFamily="34" charset="0"/>
                <a:cs typeface="Arial" pitchFamily="34" charset="0"/>
              </a:rPr>
              <a:t>intervillous</a:t>
            </a:r>
            <a:r>
              <a:rPr lang="en-US" sz="2400" dirty="0">
                <a:latin typeface="Arial" pitchFamily="34" charset="0"/>
                <a:cs typeface="Arial" pitchFamily="34" charset="0"/>
              </a:rPr>
              <a:t> space diffuse through the walls of the </a:t>
            </a:r>
            <a:r>
              <a:rPr lang="en-US" sz="2400" dirty="0" err="1">
                <a:latin typeface="Arial" pitchFamily="34" charset="0"/>
                <a:cs typeface="Arial" pitchFamily="34" charset="0"/>
              </a:rPr>
              <a:t>villi</a:t>
            </a:r>
            <a:r>
              <a:rPr lang="en-US" sz="2400" dirty="0">
                <a:latin typeface="Arial" pitchFamily="34" charset="0"/>
                <a:cs typeface="Arial" pitchFamily="34" charset="0"/>
              </a:rPr>
              <a:t> and enter the embryo’s blood.</a:t>
            </a:r>
          </a:p>
          <a:p>
            <a:pPr algn="l" rtl="0">
              <a:spcBef>
                <a:spcPct val="50000"/>
              </a:spcBef>
            </a:pPr>
            <a:r>
              <a:rPr lang="en-US" sz="2400" dirty="0">
                <a:latin typeface="Arial" pitchFamily="34" charset="0"/>
                <a:cs typeface="Arial" pitchFamily="34" charset="0"/>
              </a:rPr>
              <a:t>Carbon dioxide &amp; waste products diffuse from blood in the fetal capillaries through the wall of the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into the maternal blood. </a:t>
            </a:r>
          </a:p>
          <a:p>
            <a:pPr algn="l" rtl="0">
              <a:spcBef>
                <a:spcPct val="50000"/>
              </a:spcBef>
            </a:pPr>
            <a:r>
              <a:rPr lang="en-US" sz="24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B7F3279"/>
          <p:cNvPicPr>
            <a:picLocks noChangeAspect="1" noChangeArrowheads="1"/>
          </p:cNvPicPr>
          <p:nvPr/>
        </p:nvPicPr>
        <p:blipFill>
          <a:blip r:embed="rId2">
            <a:lum bright="-12000" contrast="12000"/>
          </a:blip>
          <a:srcRect t="14056" r="35115" b="51413"/>
          <a:stretch>
            <a:fillRect/>
          </a:stretch>
        </p:blipFill>
        <p:spPr bwMode="auto">
          <a:xfrm>
            <a:off x="1928794" y="0"/>
            <a:ext cx="5292725" cy="2349500"/>
          </a:xfrm>
          <a:prstGeom prst="rect">
            <a:avLst/>
          </a:prstGeom>
          <a:noFill/>
        </p:spPr>
      </p:pic>
      <p:pic>
        <p:nvPicPr>
          <p:cNvPr id="5" name="Picture 2" descr="A270C789"/>
          <p:cNvPicPr>
            <a:picLocks noChangeAspect="1" noChangeArrowheads="1"/>
          </p:cNvPicPr>
          <p:nvPr/>
        </p:nvPicPr>
        <p:blipFill>
          <a:blip r:embed="rId3">
            <a:lum bright="-6000" contrast="6000"/>
          </a:blip>
          <a:srcRect t="14909" r="6581" b="31760"/>
          <a:stretch>
            <a:fillRect/>
          </a:stretch>
        </p:blipFill>
        <p:spPr bwMode="auto">
          <a:xfrm>
            <a:off x="1928794" y="2320925"/>
            <a:ext cx="5292725" cy="45370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A4E27F56-51C6-4CDA-9555-E0AD893C2510}" type="slidenum">
              <a:rPr lang="ar-SA"/>
              <a:pPr/>
              <a:t>16</a:t>
            </a:fld>
            <a:endParaRPr lang="en-US"/>
          </a:p>
        </p:txBody>
      </p:sp>
      <p:sp>
        <p:nvSpPr>
          <p:cNvPr id="3075" name="Rectangle 2"/>
          <p:cNvSpPr>
            <a:spLocks noGrp="1" noChangeArrowheads="1"/>
          </p:cNvSpPr>
          <p:nvPr>
            <p:ph type="title"/>
          </p:nvPr>
        </p:nvSpPr>
        <p:spPr>
          <a:xfrm>
            <a:off x="1857356" y="214290"/>
            <a:ext cx="5357813" cy="658812"/>
          </a:xfrm>
        </p:spPr>
        <p:txBody>
          <a:bodyPr/>
          <a:lstStyle/>
          <a:p>
            <a:pPr eaLnBrk="1" hangingPunct="1"/>
            <a:r>
              <a:rPr lang="en-US" sz="3600" b="1" smtClean="0"/>
              <a:t>DECIDUA</a:t>
            </a:r>
          </a:p>
        </p:txBody>
      </p:sp>
      <p:sp>
        <p:nvSpPr>
          <p:cNvPr id="35844" name="Rectangle 4"/>
          <p:cNvSpPr>
            <a:spLocks noGrp="1" noChangeArrowheads="1"/>
          </p:cNvSpPr>
          <p:nvPr>
            <p:ph type="body" sz="half" idx="2"/>
          </p:nvPr>
        </p:nvSpPr>
        <p:spPr>
          <a:xfrm>
            <a:off x="1" y="1142984"/>
            <a:ext cx="9144000" cy="3643338"/>
          </a:xfrm>
        </p:spPr>
        <p:txBody>
          <a:bodyPr/>
          <a:lstStyle/>
          <a:p>
            <a:pPr algn="l" rtl="0" eaLnBrk="1" hangingPunct="1">
              <a:lnSpc>
                <a:spcPct val="80000"/>
              </a:lnSpc>
            </a:pPr>
            <a:r>
              <a:rPr lang="en-US" sz="2400" dirty="0" smtClean="0"/>
              <a:t>This is the </a:t>
            </a:r>
            <a:r>
              <a:rPr lang="en-US" sz="2400" dirty="0" err="1" smtClean="0"/>
              <a:t>endometrium</a:t>
            </a:r>
            <a:r>
              <a:rPr lang="en-US" sz="2400" dirty="0" smtClean="0"/>
              <a:t> of the gravid (pregnant) uterus.</a:t>
            </a:r>
          </a:p>
          <a:p>
            <a:pPr algn="l" rtl="0" eaLnBrk="1" hangingPunct="1">
              <a:lnSpc>
                <a:spcPct val="80000"/>
              </a:lnSpc>
            </a:pPr>
            <a:r>
              <a:rPr lang="en-US" sz="2400" dirty="0" smtClean="0"/>
              <a:t>It has four parts:</a:t>
            </a:r>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basalis</a:t>
            </a:r>
            <a:r>
              <a:rPr lang="en-US" sz="2400" dirty="0" smtClean="0"/>
              <a:t>: it forms the maternal part of the placenta</a:t>
            </a:r>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capsularis</a:t>
            </a:r>
            <a:r>
              <a:rPr lang="en-US" sz="2400" dirty="0" smtClean="0"/>
              <a:t>: it covers the </a:t>
            </a:r>
            <a:r>
              <a:rPr lang="en-US" sz="2400" dirty="0" err="1" smtClean="0"/>
              <a:t>conceptus</a:t>
            </a:r>
            <a:endParaRPr lang="en-US" sz="2400" dirty="0" smtClean="0"/>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parietalis</a:t>
            </a:r>
            <a:r>
              <a:rPr lang="en-US" sz="2400" b="1" dirty="0" smtClean="0">
                <a:solidFill>
                  <a:schemeClr val="accent2"/>
                </a:solidFill>
              </a:rPr>
              <a:t>: </a:t>
            </a:r>
            <a:r>
              <a:rPr lang="en-US" sz="2400" dirty="0" smtClean="0"/>
              <a:t>the rest of the </a:t>
            </a:r>
            <a:r>
              <a:rPr lang="en-US" sz="2400" dirty="0" err="1" smtClean="0"/>
              <a:t>endometrium</a:t>
            </a:r>
            <a:endParaRPr lang="en-US" sz="2400" dirty="0" smtClean="0"/>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reflexa</a:t>
            </a:r>
            <a:r>
              <a:rPr lang="en-US" sz="2400" b="1" dirty="0" smtClean="0"/>
              <a:t>:</a:t>
            </a:r>
          </a:p>
          <a:p>
            <a:pPr lvl="1" algn="l" rtl="0" eaLnBrk="1" hangingPunct="1">
              <a:lnSpc>
                <a:spcPct val="80000"/>
              </a:lnSpc>
            </a:pPr>
            <a:r>
              <a:rPr lang="en-US" sz="2400" dirty="0" smtClean="0"/>
              <a:t>Junction between </a:t>
            </a:r>
            <a:r>
              <a:rPr lang="en-US" sz="2400" dirty="0" err="1" smtClean="0"/>
              <a:t>capsularis</a:t>
            </a:r>
            <a:r>
              <a:rPr lang="en-US" sz="2400" dirty="0" smtClean="0"/>
              <a:t> &amp; </a:t>
            </a:r>
            <a:r>
              <a:rPr lang="en-US" sz="2400" dirty="0" err="1" smtClean="0"/>
              <a:t>parietalis</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10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1000" fill="hold"/>
                                        <p:tgtEl>
                                          <p:spTgt spid="3584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1000" fill="hold"/>
                                        <p:tgtEl>
                                          <p:spTgt spid="3584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58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1000" fill="hold"/>
                                        <p:tgtEl>
                                          <p:spTgt spid="3584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anim calcmode="lin" valueType="num">
                                      <p:cBhvr additive="base">
                                        <p:cTn id="31" dur="1000" fill="hold"/>
                                        <p:tgtEl>
                                          <p:spTgt spid="35844">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584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5844">
                                            <p:txEl>
                                              <p:pRg st="5" end="5"/>
                                            </p:txEl>
                                          </p:spTgt>
                                        </p:tgtEl>
                                        <p:attrNameLst>
                                          <p:attrName>style.visibility</p:attrName>
                                        </p:attrNameLst>
                                      </p:cBhvr>
                                      <p:to>
                                        <p:strVal val="visible"/>
                                      </p:to>
                                    </p:set>
                                    <p:anim calcmode="lin" valueType="num">
                                      <p:cBhvr additive="base">
                                        <p:cTn id="35" dur="1000" fill="hold"/>
                                        <p:tgtEl>
                                          <p:spTgt spid="35844">
                                            <p:txEl>
                                              <p:pRg st="5" end="5"/>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5844">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5844">
                                            <p:txEl>
                                              <p:pRg st="6" end="6"/>
                                            </p:txEl>
                                          </p:spTgt>
                                        </p:tgtEl>
                                        <p:attrNameLst>
                                          <p:attrName>style.visibility</p:attrName>
                                        </p:attrNameLst>
                                      </p:cBhvr>
                                      <p:to>
                                        <p:strVal val="visible"/>
                                      </p:to>
                                    </p:set>
                                    <p:anim calcmode="lin" valueType="num">
                                      <p:cBhvr additive="base">
                                        <p:cTn id="39" dur="1000" fill="hold"/>
                                        <p:tgtEl>
                                          <p:spTgt spid="35844">
                                            <p:txEl>
                                              <p:pRg st="6" end="6"/>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58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EFD249DC"/>
          <p:cNvPicPr>
            <a:picLocks noChangeAspect="1" noChangeArrowheads="1"/>
          </p:cNvPicPr>
          <p:nvPr/>
        </p:nvPicPr>
        <p:blipFill>
          <a:blip r:embed="rId2"/>
          <a:srcRect/>
          <a:stretch>
            <a:fillRect/>
          </a:stretch>
        </p:blipFill>
        <p:spPr bwMode="auto">
          <a:xfrm>
            <a:off x="2000232" y="714356"/>
            <a:ext cx="5616575" cy="532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761205DB-4548-4719-BE94-E420B7BE826D}" type="slidenum">
              <a:rPr lang="ar-SA"/>
              <a:pPr/>
              <a:t>18</a:t>
            </a:fld>
            <a:endParaRPr lang="en-US"/>
          </a:p>
        </p:txBody>
      </p:sp>
      <p:sp>
        <p:nvSpPr>
          <p:cNvPr id="4099" name="Rectangle 4"/>
          <p:cNvSpPr>
            <a:spLocks noGrp="1" noChangeArrowheads="1"/>
          </p:cNvSpPr>
          <p:nvPr>
            <p:ph type="title"/>
          </p:nvPr>
        </p:nvSpPr>
        <p:spPr>
          <a:xfrm>
            <a:off x="1000100" y="0"/>
            <a:ext cx="6000750" cy="857250"/>
          </a:xfrm>
        </p:spPr>
        <p:txBody>
          <a:bodyPr/>
          <a:lstStyle/>
          <a:p>
            <a:pPr eaLnBrk="1" hangingPunct="1"/>
            <a:r>
              <a:rPr lang="en-US" sz="2800" b="1" dirty="0" smtClean="0"/>
              <a:t>DEVELOPMENT OF PLACENTA</a:t>
            </a:r>
          </a:p>
        </p:txBody>
      </p:sp>
      <p:sp>
        <p:nvSpPr>
          <p:cNvPr id="37894" name="Rectangle 6"/>
          <p:cNvSpPr>
            <a:spLocks noGrp="1" noChangeArrowheads="1"/>
          </p:cNvSpPr>
          <p:nvPr>
            <p:ph type="body" sz="half" idx="2"/>
          </p:nvPr>
        </p:nvSpPr>
        <p:spPr>
          <a:xfrm>
            <a:off x="1" y="1357298"/>
            <a:ext cx="9144000" cy="5024452"/>
          </a:xfrm>
        </p:spPr>
        <p:txBody>
          <a:bodyPr>
            <a:normAutofit/>
          </a:bodyPr>
          <a:lstStyle/>
          <a:p>
            <a:pPr algn="l" rtl="0" eaLnBrk="1" hangingPunct="1">
              <a:lnSpc>
                <a:spcPct val="90000"/>
              </a:lnSpc>
            </a:pPr>
            <a:r>
              <a:rPr lang="en-US" sz="2400" dirty="0" smtClean="0"/>
              <a:t>Until the beginning of the 8</a:t>
            </a:r>
            <a:r>
              <a:rPr lang="en-US" sz="2400" baseline="30000" dirty="0" smtClean="0"/>
              <a:t>th</a:t>
            </a:r>
            <a:r>
              <a:rPr lang="en-US" sz="2400" dirty="0" smtClean="0"/>
              <a:t> week, the entire chorionic sac is covered with </a:t>
            </a:r>
            <a:r>
              <a:rPr lang="en-US" sz="2400" dirty="0" err="1" smtClean="0"/>
              <a:t>villi</a:t>
            </a:r>
            <a:r>
              <a:rPr lang="en-US" sz="2400" dirty="0" smtClean="0"/>
              <a:t>.</a:t>
            </a:r>
          </a:p>
          <a:p>
            <a:pPr algn="l" rtl="0" eaLnBrk="1" hangingPunct="1">
              <a:lnSpc>
                <a:spcPct val="90000"/>
              </a:lnSpc>
            </a:pPr>
            <a:r>
              <a:rPr lang="en-US" sz="2400" dirty="0" smtClean="0"/>
              <a:t>After that, as the sac grows, only the part that is associated with </a:t>
            </a:r>
            <a:r>
              <a:rPr lang="en-US" sz="2400" dirty="0" err="1" smtClean="0"/>
              <a:t>Decidua</a:t>
            </a:r>
            <a:r>
              <a:rPr lang="en-US" sz="2400" dirty="0" smtClean="0"/>
              <a:t> </a:t>
            </a:r>
            <a:r>
              <a:rPr lang="en-US" sz="2400" dirty="0" err="1" smtClean="0"/>
              <a:t>basalis</a:t>
            </a:r>
            <a:r>
              <a:rPr lang="en-US" sz="2400" dirty="0" smtClean="0"/>
              <a:t> retain its </a:t>
            </a:r>
            <a:r>
              <a:rPr lang="en-US" sz="2400" dirty="0" err="1" smtClean="0"/>
              <a:t>villi</a:t>
            </a:r>
            <a:r>
              <a:rPr lang="en-US" sz="2400" dirty="0" smtClean="0"/>
              <a:t>.</a:t>
            </a:r>
          </a:p>
          <a:p>
            <a:pPr algn="l" rtl="0" eaLnBrk="1" hangingPunct="1">
              <a:lnSpc>
                <a:spcPct val="90000"/>
              </a:lnSpc>
            </a:pPr>
            <a:r>
              <a:rPr lang="en-US" sz="2400" dirty="0" err="1" smtClean="0"/>
              <a:t>Villi</a:t>
            </a:r>
            <a:r>
              <a:rPr lang="en-US" sz="2400" dirty="0" smtClean="0"/>
              <a:t> of </a:t>
            </a:r>
            <a:r>
              <a:rPr lang="en-US" sz="2400" dirty="0" err="1" smtClean="0"/>
              <a:t>Decidua</a:t>
            </a:r>
            <a:r>
              <a:rPr lang="en-US" sz="2400" dirty="0" smtClean="0"/>
              <a:t> </a:t>
            </a:r>
            <a:r>
              <a:rPr lang="en-US" sz="2400" dirty="0" err="1" smtClean="0"/>
              <a:t>capsularis</a:t>
            </a:r>
            <a:r>
              <a:rPr lang="en-US" sz="2400" dirty="0" smtClean="0"/>
              <a:t> compressed by the developing sac.</a:t>
            </a:r>
          </a:p>
          <a:p>
            <a:pPr algn="l" rtl="0" eaLnBrk="1" hangingPunct="1">
              <a:lnSpc>
                <a:spcPct val="90000"/>
              </a:lnSpc>
            </a:pPr>
            <a:r>
              <a:rPr lang="en-US" sz="2400" dirty="0" smtClean="0"/>
              <a:t>Thus, </a:t>
            </a:r>
            <a:r>
              <a:rPr lang="en-US" sz="2400" u="sng" dirty="0" smtClean="0"/>
              <a:t>two types</a:t>
            </a:r>
            <a:r>
              <a:rPr lang="en-US" sz="2400" dirty="0" smtClean="0"/>
              <a:t> of </a:t>
            </a:r>
            <a:r>
              <a:rPr lang="en-US" sz="2400" dirty="0" err="1" smtClean="0"/>
              <a:t>chorion</a:t>
            </a:r>
            <a:r>
              <a:rPr lang="en-US" sz="2400" dirty="0" smtClean="0"/>
              <a:t> are formed:</a:t>
            </a:r>
          </a:p>
          <a:p>
            <a:pPr lvl="1" algn="l" rtl="0" eaLnBrk="1" hangingPunct="1">
              <a:lnSpc>
                <a:spcPct val="90000"/>
              </a:lnSpc>
            </a:pPr>
            <a:r>
              <a:rPr lang="en-US" sz="2400" b="1" dirty="0" err="1" smtClean="0">
                <a:solidFill>
                  <a:schemeClr val="accent2"/>
                </a:solidFill>
              </a:rPr>
              <a:t>Chorion</a:t>
            </a:r>
            <a:r>
              <a:rPr lang="en-US" sz="2400" b="1" dirty="0" smtClean="0">
                <a:solidFill>
                  <a:schemeClr val="accent2"/>
                </a:solidFill>
              </a:rPr>
              <a:t> </a:t>
            </a:r>
            <a:r>
              <a:rPr lang="en-US" sz="2400" b="1" dirty="0" err="1" smtClean="0">
                <a:solidFill>
                  <a:schemeClr val="accent2"/>
                </a:solidFill>
              </a:rPr>
              <a:t>frondosum</a:t>
            </a:r>
            <a:r>
              <a:rPr lang="en-US" sz="2400" dirty="0" smtClean="0"/>
              <a:t> (villous </a:t>
            </a:r>
            <a:r>
              <a:rPr lang="en-US" sz="2400" dirty="0" err="1" smtClean="0"/>
              <a:t>chorion</a:t>
            </a:r>
            <a:r>
              <a:rPr lang="en-US" sz="2400" dirty="0" smtClean="0"/>
              <a:t>) </a:t>
            </a:r>
          </a:p>
          <a:p>
            <a:pPr lvl="1" algn="l" rtl="0" eaLnBrk="1" hangingPunct="1">
              <a:lnSpc>
                <a:spcPct val="90000"/>
              </a:lnSpc>
            </a:pPr>
            <a:r>
              <a:rPr lang="en-US" sz="2400" b="1" dirty="0" err="1" smtClean="0">
                <a:solidFill>
                  <a:schemeClr val="accent2"/>
                </a:solidFill>
              </a:rPr>
              <a:t>Chorion</a:t>
            </a:r>
            <a:r>
              <a:rPr lang="en-US" sz="2400" b="1" dirty="0" smtClean="0">
                <a:solidFill>
                  <a:schemeClr val="accent2"/>
                </a:solidFill>
              </a:rPr>
              <a:t> </a:t>
            </a:r>
            <a:r>
              <a:rPr lang="en-US" sz="2400" b="1" dirty="0" err="1" smtClean="0">
                <a:solidFill>
                  <a:schemeClr val="accent2"/>
                </a:solidFill>
              </a:rPr>
              <a:t>laeve</a:t>
            </a:r>
            <a:r>
              <a:rPr lang="en-US" sz="2400" dirty="0" smtClean="0"/>
              <a:t> – bare (smooth) </a:t>
            </a:r>
            <a:r>
              <a:rPr lang="en-US" sz="2400" dirty="0" err="1" smtClean="0"/>
              <a:t>chorion</a:t>
            </a:r>
            <a:endParaRPr lang="en-US" sz="2400" dirty="0" smtClean="0"/>
          </a:p>
          <a:p>
            <a:pPr lvl="1" algn="l" rtl="0" eaLnBrk="1" hangingPunct="1">
              <a:lnSpc>
                <a:spcPct val="90000"/>
              </a:lnSpc>
            </a:pPr>
            <a:r>
              <a:rPr lang="en-US" sz="2400" dirty="0" smtClean="0"/>
              <a:t>About 18 weeks old, it covers 15-30% of the </a:t>
            </a:r>
            <a:r>
              <a:rPr lang="en-US" sz="2400" dirty="0" err="1" smtClean="0"/>
              <a:t>decidua</a:t>
            </a:r>
            <a:r>
              <a:rPr lang="en-US" sz="2400" dirty="0" smtClean="0"/>
              <a:t> and weights about 1\ 6 of fetus</a:t>
            </a:r>
          </a:p>
          <a:p>
            <a:pPr algn="l" rtl="0" eaLnBrk="1" hangingPunct="1">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 calcmode="lin" valueType="num">
                                      <p:cBhvr additive="base">
                                        <p:cTn id="7" dur="1000" fill="hold"/>
                                        <p:tgtEl>
                                          <p:spTgt spid="3789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78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4">
                                            <p:txEl>
                                              <p:pRg st="1" end="1"/>
                                            </p:txEl>
                                          </p:spTgt>
                                        </p:tgtEl>
                                        <p:attrNameLst>
                                          <p:attrName>style.visibility</p:attrName>
                                        </p:attrNameLst>
                                      </p:cBhvr>
                                      <p:to>
                                        <p:strVal val="visible"/>
                                      </p:to>
                                    </p:set>
                                    <p:anim calcmode="lin" valueType="num">
                                      <p:cBhvr additive="base">
                                        <p:cTn id="13" dur="1000" fill="hold"/>
                                        <p:tgtEl>
                                          <p:spTgt spid="3789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78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4">
                                            <p:txEl>
                                              <p:pRg st="2" end="2"/>
                                            </p:txEl>
                                          </p:spTgt>
                                        </p:tgtEl>
                                        <p:attrNameLst>
                                          <p:attrName>style.visibility</p:attrName>
                                        </p:attrNameLst>
                                      </p:cBhvr>
                                      <p:to>
                                        <p:strVal val="visible"/>
                                      </p:to>
                                    </p:set>
                                    <p:anim calcmode="lin" valueType="num">
                                      <p:cBhvr additive="base">
                                        <p:cTn id="19" dur="1000" fill="hold"/>
                                        <p:tgtEl>
                                          <p:spTgt spid="3789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78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4">
                                            <p:txEl>
                                              <p:pRg st="3" end="3"/>
                                            </p:txEl>
                                          </p:spTgt>
                                        </p:tgtEl>
                                        <p:attrNameLst>
                                          <p:attrName>style.visibility</p:attrName>
                                        </p:attrNameLst>
                                      </p:cBhvr>
                                      <p:to>
                                        <p:strVal val="visible"/>
                                      </p:to>
                                    </p:set>
                                    <p:anim calcmode="lin" valueType="num">
                                      <p:cBhvr additive="base">
                                        <p:cTn id="25" dur="1000" fill="hold"/>
                                        <p:tgtEl>
                                          <p:spTgt spid="3789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78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7894">
                                            <p:txEl>
                                              <p:pRg st="4" end="4"/>
                                            </p:txEl>
                                          </p:spTgt>
                                        </p:tgtEl>
                                        <p:attrNameLst>
                                          <p:attrName>style.visibility</p:attrName>
                                        </p:attrNameLst>
                                      </p:cBhvr>
                                      <p:to>
                                        <p:strVal val="visible"/>
                                      </p:to>
                                    </p:set>
                                    <p:anim calcmode="lin" valueType="num">
                                      <p:cBhvr additive="base">
                                        <p:cTn id="31" dur="1000" fill="hold"/>
                                        <p:tgtEl>
                                          <p:spTgt spid="37894">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78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7894">
                                            <p:txEl>
                                              <p:pRg st="5" end="5"/>
                                            </p:txEl>
                                          </p:spTgt>
                                        </p:tgtEl>
                                        <p:attrNameLst>
                                          <p:attrName>style.visibility</p:attrName>
                                        </p:attrNameLst>
                                      </p:cBhvr>
                                      <p:to>
                                        <p:strVal val="visible"/>
                                      </p:to>
                                    </p:set>
                                    <p:anim calcmode="lin" valueType="num">
                                      <p:cBhvr additive="base">
                                        <p:cTn id="37" dur="1000" fill="hold"/>
                                        <p:tgtEl>
                                          <p:spTgt spid="37894">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789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25826E8"/>
          <p:cNvPicPr>
            <a:picLocks noChangeAspect="1" noChangeArrowheads="1"/>
          </p:cNvPicPr>
          <p:nvPr/>
        </p:nvPicPr>
        <p:blipFill>
          <a:blip r:embed="rId2"/>
          <a:srcRect/>
          <a:stretch>
            <a:fillRect/>
          </a:stretch>
        </p:blipFill>
        <p:spPr bwMode="auto">
          <a:xfrm>
            <a:off x="1643042" y="571480"/>
            <a:ext cx="6011863" cy="5976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457200" y="762000"/>
            <a:ext cx="3352800" cy="2514600"/>
          </a:xfrm>
        </p:spPr>
        <p:txBody>
          <a:bodyPr/>
          <a:lstStyle/>
          <a:p>
            <a:pPr algn="just" rtl="0">
              <a:lnSpc>
                <a:spcPct val="90000"/>
              </a:lnSpc>
              <a:buFontTx/>
              <a:buNone/>
            </a:pPr>
            <a:r>
              <a:rPr lang="en-US" altLang="zh-CN" dirty="0"/>
              <a:t>1) </a:t>
            </a:r>
            <a:r>
              <a:rPr lang="en-US" altLang="zh-CN" dirty="0" err="1"/>
              <a:t>chorion</a:t>
            </a:r>
            <a:r>
              <a:rPr lang="en-US" altLang="zh-CN" dirty="0"/>
              <a:t>:</a:t>
            </a:r>
          </a:p>
          <a:p>
            <a:pPr algn="just" rtl="0">
              <a:lnSpc>
                <a:spcPct val="90000"/>
              </a:lnSpc>
              <a:buFontTx/>
              <a:buNone/>
            </a:pPr>
            <a:r>
              <a:rPr lang="en-US" altLang="zh-CN" dirty="0"/>
              <a:t>---formed by </a:t>
            </a:r>
            <a:r>
              <a:rPr lang="en-US" altLang="zh-CN" dirty="0" err="1"/>
              <a:t>trophoblast</a:t>
            </a:r>
            <a:r>
              <a:rPr lang="en-US" altLang="zh-CN" dirty="0"/>
              <a:t> and </a:t>
            </a:r>
            <a:r>
              <a:rPr lang="en-US" altLang="zh-CN" dirty="0" err="1"/>
              <a:t>extraembryonic</a:t>
            </a:r>
            <a:r>
              <a:rPr lang="en-US" altLang="zh-CN" dirty="0"/>
              <a:t> mesoderm</a:t>
            </a:r>
          </a:p>
          <a:p>
            <a:pPr algn="l" rtl="0">
              <a:lnSpc>
                <a:spcPct val="90000"/>
              </a:lnSpc>
            </a:pPr>
            <a:endParaRPr lang="en-US" altLang="zh-CN" dirty="0"/>
          </a:p>
        </p:txBody>
      </p:sp>
      <p:pic>
        <p:nvPicPr>
          <p:cNvPr id="71683" name="Picture 3" descr="绒毛膜"/>
          <p:cNvPicPr>
            <a:picLocks noChangeAspect="1" noChangeArrowheads="1"/>
          </p:cNvPicPr>
          <p:nvPr/>
        </p:nvPicPr>
        <p:blipFill>
          <a:blip r:embed="rId2"/>
          <a:srcRect/>
          <a:stretch>
            <a:fillRect/>
          </a:stretch>
        </p:blipFill>
        <p:spPr bwMode="auto">
          <a:xfrm>
            <a:off x="990600" y="3505200"/>
            <a:ext cx="3429000" cy="2438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0B4C2A2A-ECA7-4D4D-B934-130C061A2128}" type="slidenum">
              <a:rPr lang="ar-SA"/>
              <a:pPr/>
              <a:t>20</a:t>
            </a:fld>
            <a:endParaRPr lang="en-US"/>
          </a:p>
        </p:txBody>
      </p:sp>
      <p:sp>
        <p:nvSpPr>
          <p:cNvPr id="5123" name="Rectangle 2"/>
          <p:cNvSpPr>
            <a:spLocks noGrp="1" noChangeArrowheads="1"/>
          </p:cNvSpPr>
          <p:nvPr>
            <p:ph type="title"/>
          </p:nvPr>
        </p:nvSpPr>
        <p:spPr>
          <a:xfrm>
            <a:off x="1428728" y="142852"/>
            <a:ext cx="5857875" cy="1025525"/>
          </a:xfrm>
        </p:spPr>
        <p:txBody>
          <a:bodyPr/>
          <a:lstStyle/>
          <a:p>
            <a:pPr eaLnBrk="1" hangingPunct="1"/>
            <a:r>
              <a:rPr lang="en-US" sz="3200" b="1" dirty="0" smtClean="0"/>
              <a:t>DEVELOPMENT OF PLACENTA</a:t>
            </a:r>
          </a:p>
        </p:txBody>
      </p:sp>
      <p:sp>
        <p:nvSpPr>
          <p:cNvPr id="39940" name="Rectangle 4"/>
          <p:cNvSpPr>
            <a:spLocks noGrp="1" noChangeArrowheads="1"/>
          </p:cNvSpPr>
          <p:nvPr>
            <p:ph type="body" sz="half" idx="2"/>
          </p:nvPr>
        </p:nvSpPr>
        <p:spPr>
          <a:xfrm>
            <a:off x="1" y="1357298"/>
            <a:ext cx="9144000" cy="4808552"/>
          </a:xfrm>
        </p:spPr>
        <p:txBody>
          <a:bodyPr>
            <a:normAutofit/>
          </a:bodyPr>
          <a:lstStyle/>
          <a:p>
            <a:pPr algn="l" rtl="0" eaLnBrk="1" hangingPunct="1">
              <a:lnSpc>
                <a:spcPct val="90000"/>
              </a:lnSpc>
            </a:pPr>
            <a:r>
              <a:rPr lang="en-US" sz="2400" dirty="0" smtClean="0"/>
              <a:t>The villous </a:t>
            </a:r>
            <a:r>
              <a:rPr lang="en-US" sz="2400" dirty="0" err="1" smtClean="0"/>
              <a:t>chorion</a:t>
            </a:r>
            <a:r>
              <a:rPr lang="en-US" sz="2400" dirty="0" smtClean="0"/>
              <a:t> ( increase in number, enlarge and branch ) will form the </a:t>
            </a:r>
            <a:r>
              <a:rPr lang="en-US" sz="2400" b="1" dirty="0" smtClean="0">
                <a:solidFill>
                  <a:schemeClr val="accent2"/>
                </a:solidFill>
              </a:rPr>
              <a:t>fetal part</a:t>
            </a:r>
            <a:r>
              <a:rPr lang="en-US" sz="2400" dirty="0" smtClean="0"/>
              <a:t> of the placenta.</a:t>
            </a:r>
          </a:p>
          <a:p>
            <a:pPr algn="l" rtl="0" eaLnBrk="1" hangingPunct="1">
              <a:lnSpc>
                <a:spcPct val="90000"/>
              </a:lnSpc>
            </a:pPr>
            <a:r>
              <a:rPr lang="en-US" sz="2400" dirty="0" smtClean="0"/>
              <a:t>The </a:t>
            </a:r>
            <a:r>
              <a:rPr lang="en-US" sz="2400" dirty="0" err="1" smtClean="0"/>
              <a:t>decidua</a:t>
            </a:r>
            <a:r>
              <a:rPr lang="en-US" sz="2400" dirty="0" smtClean="0"/>
              <a:t> </a:t>
            </a:r>
            <a:r>
              <a:rPr lang="en-US" sz="2400" dirty="0" err="1" smtClean="0"/>
              <a:t>basalis</a:t>
            </a:r>
            <a:r>
              <a:rPr lang="en-US" sz="2400" dirty="0" smtClean="0"/>
              <a:t> will form the </a:t>
            </a:r>
            <a:r>
              <a:rPr lang="en-US" sz="2400" b="1" dirty="0" smtClean="0">
                <a:solidFill>
                  <a:schemeClr val="accent2"/>
                </a:solidFill>
              </a:rPr>
              <a:t>maternal part</a:t>
            </a:r>
            <a:r>
              <a:rPr lang="en-US" sz="2400" dirty="0" smtClean="0"/>
              <a:t> of the placenta.</a:t>
            </a:r>
          </a:p>
          <a:p>
            <a:pPr algn="l" rtl="0" eaLnBrk="1" hangingPunct="1">
              <a:lnSpc>
                <a:spcPct val="90000"/>
              </a:lnSpc>
            </a:pPr>
            <a:r>
              <a:rPr lang="en-US" sz="2400" dirty="0" smtClean="0"/>
              <a:t>The placenta will grow rapidly.</a:t>
            </a:r>
          </a:p>
          <a:p>
            <a:pPr algn="l" rtl="0" eaLnBrk="1" hangingPunct="1">
              <a:lnSpc>
                <a:spcPct val="90000"/>
              </a:lnSpc>
            </a:pPr>
            <a:r>
              <a:rPr lang="en-US" sz="2400" dirty="0" smtClean="0"/>
              <a:t>By the end of the 4</a:t>
            </a:r>
            <a:r>
              <a:rPr lang="en-US" sz="2400" baseline="30000" dirty="0" smtClean="0"/>
              <a:t>th</a:t>
            </a:r>
            <a:r>
              <a:rPr lang="en-US" sz="2400" dirty="0" smtClean="0"/>
              <a:t> month, the </a:t>
            </a:r>
            <a:r>
              <a:rPr lang="en-US" sz="2400" dirty="0" err="1" smtClean="0"/>
              <a:t>decidua</a:t>
            </a:r>
            <a:r>
              <a:rPr lang="en-US" sz="2400" dirty="0" smtClean="0"/>
              <a:t> </a:t>
            </a:r>
            <a:r>
              <a:rPr lang="en-US" sz="2400" dirty="0" err="1" smtClean="0"/>
              <a:t>basalis</a:t>
            </a:r>
            <a:r>
              <a:rPr lang="en-US" sz="2400" dirty="0" smtClean="0"/>
              <a:t> is almost entirely replaced by the fetal part of the placenta.</a:t>
            </a:r>
          </a:p>
          <a:p>
            <a:pPr algn="l" rtl="0" eaLnBrk="1" hangingPunct="1">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additive="base">
                                        <p:cTn id="7" dur="1000" fill="hold"/>
                                        <p:tgtEl>
                                          <p:spTgt spid="39940">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9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0">
                                            <p:txEl>
                                              <p:pRg st="1" end="1"/>
                                            </p:txEl>
                                          </p:spTgt>
                                        </p:tgtEl>
                                        <p:attrNameLst>
                                          <p:attrName>style.visibility</p:attrName>
                                        </p:attrNameLst>
                                      </p:cBhvr>
                                      <p:to>
                                        <p:strVal val="visible"/>
                                      </p:to>
                                    </p:set>
                                    <p:anim calcmode="lin" valueType="num">
                                      <p:cBhvr additive="base">
                                        <p:cTn id="13" dur="1000" fill="hold"/>
                                        <p:tgtEl>
                                          <p:spTgt spid="39940">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99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40">
                                            <p:txEl>
                                              <p:pRg st="2" end="2"/>
                                            </p:txEl>
                                          </p:spTgt>
                                        </p:tgtEl>
                                        <p:attrNameLst>
                                          <p:attrName>style.visibility</p:attrName>
                                        </p:attrNameLst>
                                      </p:cBhvr>
                                      <p:to>
                                        <p:strVal val="visible"/>
                                      </p:to>
                                    </p:set>
                                    <p:anim calcmode="lin" valueType="num">
                                      <p:cBhvr additive="base">
                                        <p:cTn id="19" dur="1000" fill="hold"/>
                                        <p:tgtEl>
                                          <p:spTgt spid="39940">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40">
                                            <p:txEl>
                                              <p:pRg st="3" end="3"/>
                                            </p:txEl>
                                          </p:spTgt>
                                        </p:tgtEl>
                                        <p:attrNameLst>
                                          <p:attrName>style.visibility</p:attrName>
                                        </p:attrNameLst>
                                      </p:cBhvr>
                                      <p:to>
                                        <p:strVal val="visible"/>
                                      </p:to>
                                    </p:set>
                                    <p:anim calcmode="lin" valueType="num">
                                      <p:cBhvr additive="base">
                                        <p:cTn id="25" dur="1000" fill="hold"/>
                                        <p:tgtEl>
                                          <p:spTgt spid="39940">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994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5826E8"/>
          <p:cNvPicPr>
            <a:picLocks noChangeAspect="1" noChangeArrowheads="1"/>
          </p:cNvPicPr>
          <p:nvPr/>
        </p:nvPicPr>
        <p:blipFill>
          <a:blip r:embed="rId2"/>
          <a:srcRect/>
          <a:stretch>
            <a:fillRect/>
          </a:stretch>
        </p:blipFill>
        <p:spPr bwMode="auto">
          <a:xfrm>
            <a:off x="1714480" y="1214422"/>
            <a:ext cx="5580063" cy="4651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32345F4C-048F-4C9C-9128-0029B02ECC9F}" type="slidenum">
              <a:rPr lang="ar-SA"/>
              <a:pPr/>
              <a:t>22</a:t>
            </a:fld>
            <a:endParaRPr lang="en-US"/>
          </a:p>
        </p:txBody>
      </p:sp>
      <p:sp>
        <p:nvSpPr>
          <p:cNvPr id="6147" name="Rectangle 5"/>
          <p:cNvSpPr>
            <a:spLocks noGrp="1" noChangeArrowheads="1"/>
          </p:cNvSpPr>
          <p:nvPr>
            <p:ph type="title"/>
          </p:nvPr>
        </p:nvSpPr>
        <p:spPr>
          <a:xfrm>
            <a:off x="1857356" y="0"/>
            <a:ext cx="4714875" cy="1238250"/>
          </a:xfrm>
        </p:spPr>
        <p:txBody>
          <a:bodyPr/>
          <a:lstStyle/>
          <a:p>
            <a:pPr eaLnBrk="1" hangingPunct="1"/>
            <a:r>
              <a:rPr lang="en-US" sz="3600" b="1" dirty="0" smtClean="0"/>
              <a:t>FULL-TERM PLACENTA</a:t>
            </a:r>
          </a:p>
        </p:txBody>
      </p:sp>
      <p:sp>
        <p:nvSpPr>
          <p:cNvPr id="50184" name="Rectangle 8"/>
          <p:cNvSpPr>
            <a:spLocks noGrp="1" noChangeArrowheads="1"/>
          </p:cNvSpPr>
          <p:nvPr>
            <p:ph type="body" sz="half" idx="2"/>
          </p:nvPr>
        </p:nvSpPr>
        <p:spPr>
          <a:xfrm>
            <a:off x="0" y="1142984"/>
            <a:ext cx="9144000" cy="5715016"/>
          </a:xfrm>
        </p:spPr>
        <p:txBody>
          <a:bodyPr/>
          <a:lstStyle/>
          <a:p>
            <a:pPr algn="l" rtl="0" eaLnBrk="1" hangingPunct="1">
              <a:lnSpc>
                <a:spcPct val="90000"/>
              </a:lnSpc>
            </a:pPr>
            <a:r>
              <a:rPr lang="en-US" sz="2400" b="1" dirty="0" smtClean="0">
                <a:solidFill>
                  <a:schemeClr val="accent2"/>
                </a:solidFill>
              </a:rPr>
              <a:t>Cotyledons</a:t>
            </a:r>
            <a:r>
              <a:rPr lang="en-US" sz="2400" dirty="0" smtClean="0"/>
              <a:t> –about 15 to 20 slightly bulging villous areas. Their surface is covered by shreds of </a:t>
            </a:r>
            <a:r>
              <a:rPr lang="en-US" sz="2400" dirty="0" err="1" smtClean="0"/>
              <a:t>decidua</a:t>
            </a:r>
            <a:r>
              <a:rPr lang="en-US" sz="2400" dirty="0" smtClean="0"/>
              <a:t> </a:t>
            </a:r>
            <a:r>
              <a:rPr lang="en-US" sz="2400" dirty="0" err="1" smtClean="0"/>
              <a:t>basalis</a:t>
            </a:r>
            <a:r>
              <a:rPr lang="en-US" sz="2400" dirty="0" smtClean="0"/>
              <a:t> from the uterine wall.</a:t>
            </a:r>
          </a:p>
          <a:p>
            <a:pPr algn="l" rtl="0" eaLnBrk="1" hangingPunct="1">
              <a:lnSpc>
                <a:spcPct val="90000"/>
              </a:lnSpc>
            </a:pPr>
            <a:r>
              <a:rPr lang="en-US" sz="2400" dirty="0" smtClean="0">
                <a:solidFill>
                  <a:srgbClr val="FF3399"/>
                </a:solidFill>
              </a:rPr>
              <a:t>After birth, the placenta is always inspected for </a:t>
            </a:r>
            <a:r>
              <a:rPr lang="en-US" sz="2400" b="1" dirty="0" smtClean="0">
                <a:solidFill>
                  <a:schemeClr val="accent2"/>
                </a:solidFill>
              </a:rPr>
              <a:t>missing cotyledons</a:t>
            </a:r>
            <a:r>
              <a:rPr lang="en-US" sz="2400" dirty="0" smtClean="0">
                <a:solidFill>
                  <a:srgbClr val="FF3399"/>
                </a:solidFill>
              </a:rPr>
              <a:t>. Cotyledons remaining attached to the uterine wall after birth may cause </a:t>
            </a:r>
            <a:r>
              <a:rPr lang="en-US" sz="2400" u="sng" dirty="0" smtClean="0">
                <a:solidFill>
                  <a:srgbClr val="FF3399"/>
                </a:solidFill>
              </a:rPr>
              <a:t>severe bleeding</a:t>
            </a:r>
            <a:r>
              <a:rPr lang="en-US" sz="2400" dirty="0" smtClean="0">
                <a:solidFill>
                  <a:srgbClr val="FF3399"/>
                </a:solidFill>
              </a:rPr>
              <a:t>.</a:t>
            </a:r>
          </a:p>
          <a:p>
            <a:pPr algn="l" rtl="0" eaLnBrk="1" hangingPunct="1">
              <a:lnSpc>
                <a:spcPct val="90000"/>
              </a:lnSpc>
            </a:pPr>
            <a:r>
              <a:rPr lang="en-US" sz="2400" b="1" dirty="0" smtClean="0">
                <a:solidFill>
                  <a:schemeClr val="accent2"/>
                </a:solidFill>
              </a:rPr>
              <a:t>Grooves</a:t>
            </a:r>
            <a:r>
              <a:rPr lang="en-US" sz="2400" dirty="0" smtClean="0"/>
              <a:t> – formerly occupied by placental septa</a:t>
            </a:r>
          </a:p>
          <a:p>
            <a:pPr algn="l" rtl="0" eaLnBrk="1" hangingPunct="1">
              <a:lnSpc>
                <a:spcPct val="90000"/>
              </a:lnSpc>
            </a:pPr>
            <a:r>
              <a:rPr lang="en-US" sz="2400" dirty="0" smtClean="0"/>
              <a:t>The fetal part of placenta; fetal membranes called developmental </a:t>
            </a:r>
            <a:r>
              <a:rPr lang="en-US" sz="2400" dirty="0" err="1" smtClean="0"/>
              <a:t>adnexa</a:t>
            </a:r>
            <a:endParaRPr lang="en-US" sz="2400" dirty="0" smtClean="0"/>
          </a:p>
          <a:p>
            <a:pPr algn="l" rtl="0" eaLnBrk="1" hangingPunct="1">
              <a:lnSpc>
                <a:spcPct val="90000"/>
              </a:lnSpc>
            </a:pPr>
            <a:r>
              <a:rPr lang="en-US" sz="2400" dirty="0" err="1" smtClean="0"/>
              <a:t>Placenta;fetal</a:t>
            </a:r>
            <a:r>
              <a:rPr lang="en-US" sz="2400" dirty="0" smtClean="0"/>
              <a:t> membranes which are expelled are called afterbirth or </a:t>
            </a:r>
            <a:r>
              <a:rPr lang="en-US" sz="2400" dirty="0" err="1" smtClean="0"/>
              <a:t>secundina</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184">
                                            <p:txEl>
                                              <p:pRg st="0" end="0"/>
                                            </p:txEl>
                                          </p:spTgt>
                                        </p:tgtEl>
                                        <p:attrNameLst>
                                          <p:attrName>style.visibility</p:attrName>
                                        </p:attrNameLst>
                                      </p:cBhvr>
                                      <p:to>
                                        <p:strVal val="visible"/>
                                      </p:to>
                                    </p:set>
                                    <p:animEffect transition="in" filter="fade">
                                      <p:cBhvr>
                                        <p:cTn id="7" dur="1000"/>
                                        <p:tgtEl>
                                          <p:spTgt spid="50184">
                                            <p:txEl>
                                              <p:pRg st="0" end="0"/>
                                            </p:txEl>
                                          </p:spTgt>
                                        </p:tgtEl>
                                      </p:cBhvr>
                                    </p:animEffect>
                                    <p:anim calcmode="lin" valueType="num">
                                      <p:cBhvr>
                                        <p:cTn id="8" dur="1000" fill="hold"/>
                                        <p:tgtEl>
                                          <p:spTgt spid="5018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8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184">
                                            <p:txEl>
                                              <p:pRg st="1" end="1"/>
                                            </p:txEl>
                                          </p:spTgt>
                                        </p:tgtEl>
                                        <p:attrNameLst>
                                          <p:attrName>style.visibility</p:attrName>
                                        </p:attrNameLst>
                                      </p:cBhvr>
                                      <p:to>
                                        <p:strVal val="visible"/>
                                      </p:to>
                                    </p:set>
                                    <p:animEffect transition="in" filter="fade">
                                      <p:cBhvr>
                                        <p:cTn id="15" dur="1000"/>
                                        <p:tgtEl>
                                          <p:spTgt spid="50184">
                                            <p:txEl>
                                              <p:pRg st="1" end="1"/>
                                            </p:txEl>
                                          </p:spTgt>
                                        </p:tgtEl>
                                      </p:cBhvr>
                                    </p:animEffect>
                                    <p:anim calcmode="lin" valueType="num">
                                      <p:cBhvr>
                                        <p:cTn id="16" dur="1000" fill="hold"/>
                                        <p:tgtEl>
                                          <p:spTgt spid="5018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018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18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0184">
                                            <p:txEl>
                                              <p:pRg st="2" end="2"/>
                                            </p:txEl>
                                          </p:spTgt>
                                        </p:tgtEl>
                                        <p:attrNameLst>
                                          <p:attrName>style.visibility</p:attrName>
                                        </p:attrNameLst>
                                      </p:cBhvr>
                                      <p:to>
                                        <p:strVal val="visible"/>
                                      </p:to>
                                    </p:set>
                                    <p:animEffect transition="in" filter="fade">
                                      <p:cBhvr>
                                        <p:cTn id="23" dur="1000"/>
                                        <p:tgtEl>
                                          <p:spTgt spid="50184">
                                            <p:txEl>
                                              <p:pRg st="2" end="2"/>
                                            </p:txEl>
                                          </p:spTgt>
                                        </p:tgtEl>
                                      </p:cBhvr>
                                    </p:animEffect>
                                    <p:anim calcmode="lin" valueType="num">
                                      <p:cBhvr>
                                        <p:cTn id="24" dur="1000" fill="hold"/>
                                        <p:tgtEl>
                                          <p:spTgt spid="5018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018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18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8A905C91"/>
          <p:cNvPicPr>
            <a:picLocks noChangeAspect="1" noChangeArrowheads="1"/>
          </p:cNvPicPr>
          <p:nvPr/>
        </p:nvPicPr>
        <p:blipFill>
          <a:blip r:embed="rId2"/>
          <a:srcRect/>
          <a:stretch>
            <a:fillRect/>
          </a:stretch>
        </p:blipFill>
        <p:spPr bwMode="auto">
          <a:xfrm>
            <a:off x="1835696" y="595920"/>
            <a:ext cx="6215106" cy="5281020"/>
          </a:xfrm>
          <a:prstGeom prst="rect">
            <a:avLst/>
          </a:prstGeom>
          <a:noFill/>
          <a:ln w="9525">
            <a:noFill/>
            <a:miter lim="800000"/>
            <a:headEnd/>
            <a:tailEnd/>
          </a:ln>
        </p:spPr>
      </p:pic>
      <p:sp>
        <p:nvSpPr>
          <p:cNvPr id="6" name="Text Box 10"/>
          <p:cNvSpPr txBox="1">
            <a:spLocks noChangeArrowheads="1"/>
          </p:cNvSpPr>
          <p:nvPr/>
        </p:nvSpPr>
        <p:spPr bwMode="auto">
          <a:xfrm>
            <a:off x="6000760" y="5572140"/>
            <a:ext cx="1389063" cy="304800"/>
          </a:xfrm>
          <a:prstGeom prst="rect">
            <a:avLst/>
          </a:prstGeom>
          <a:noFill/>
          <a:ln w="9525">
            <a:noFill/>
            <a:miter lim="800000"/>
            <a:headEnd/>
            <a:tailEnd/>
          </a:ln>
        </p:spPr>
        <p:txBody>
          <a:bodyPr>
            <a:spAutoFit/>
          </a:bodyPr>
          <a:lstStyle/>
          <a:p>
            <a:r>
              <a:rPr lang="en-US" sz="1400" i="1" dirty="0"/>
              <a:t>Maternal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2FB9F5A8-894D-48D3-95B5-0C6FCF7CB1BF}" type="slidenum">
              <a:rPr lang="ar-SA"/>
              <a:pPr/>
              <a:t>24</a:t>
            </a:fld>
            <a:endParaRPr lang="en-US"/>
          </a:p>
        </p:txBody>
      </p:sp>
      <p:sp>
        <p:nvSpPr>
          <p:cNvPr id="7171" name="Rectangle 2"/>
          <p:cNvSpPr>
            <a:spLocks noGrp="1" noChangeArrowheads="1"/>
          </p:cNvSpPr>
          <p:nvPr>
            <p:ph type="title"/>
          </p:nvPr>
        </p:nvSpPr>
        <p:spPr>
          <a:xfrm>
            <a:off x="1857356" y="0"/>
            <a:ext cx="5580063" cy="1571625"/>
          </a:xfrm>
        </p:spPr>
        <p:txBody>
          <a:bodyPr/>
          <a:lstStyle/>
          <a:p>
            <a:pPr eaLnBrk="1" hangingPunct="1"/>
            <a:r>
              <a:rPr lang="en-US" sz="2000" b="1" dirty="0" smtClean="0"/>
              <a:t>FULL-TERM PLACENTA</a:t>
            </a:r>
            <a:br>
              <a:rPr lang="en-US" sz="2000" b="1" dirty="0" smtClean="0"/>
            </a:br>
            <a:r>
              <a:rPr lang="en-US" sz="2000" b="1" dirty="0" smtClean="0"/>
              <a:t>( Discoid shape -500- 600 gm- Diameter 15-20 cm – Thickness</a:t>
            </a:r>
            <a:r>
              <a:rPr lang="en-US" sz="3600" b="1" dirty="0" smtClean="0"/>
              <a:t> </a:t>
            </a:r>
            <a:r>
              <a:rPr lang="en-US" sz="2000" b="1" dirty="0" smtClean="0"/>
              <a:t>of 2-3 cm)</a:t>
            </a:r>
          </a:p>
        </p:txBody>
      </p:sp>
      <p:sp>
        <p:nvSpPr>
          <p:cNvPr id="54276" name="Rectangle 4"/>
          <p:cNvSpPr>
            <a:spLocks noGrp="1" noChangeArrowheads="1"/>
          </p:cNvSpPr>
          <p:nvPr>
            <p:ph type="body" sz="half" idx="2"/>
          </p:nvPr>
        </p:nvSpPr>
        <p:spPr>
          <a:xfrm>
            <a:off x="0" y="1357298"/>
            <a:ext cx="9144000" cy="5500702"/>
          </a:xfrm>
        </p:spPr>
        <p:txBody>
          <a:bodyPr/>
          <a:lstStyle/>
          <a:p>
            <a:pPr algn="l" rtl="0" eaLnBrk="1" hangingPunct="1">
              <a:lnSpc>
                <a:spcPct val="80000"/>
              </a:lnSpc>
            </a:pPr>
            <a:r>
              <a:rPr lang="en-US" sz="2800" b="1" dirty="0" smtClean="0"/>
              <a:t>Fetal surface</a:t>
            </a:r>
            <a:r>
              <a:rPr lang="en-US" sz="2800" dirty="0" smtClean="0"/>
              <a:t>:</a:t>
            </a:r>
          </a:p>
          <a:p>
            <a:pPr algn="l" rtl="0" eaLnBrk="1" hangingPunct="1">
              <a:lnSpc>
                <a:spcPct val="80000"/>
              </a:lnSpc>
            </a:pPr>
            <a:r>
              <a:rPr lang="en-US" sz="2800" dirty="0" smtClean="0"/>
              <a:t>This side is smooth and shiny. It is covered by </a:t>
            </a:r>
            <a:r>
              <a:rPr lang="en-US" sz="2800" b="1" dirty="0" smtClean="0">
                <a:solidFill>
                  <a:schemeClr val="accent2"/>
                </a:solidFill>
              </a:rPr>
              <a:t>amnion</a:t>
            </a:r>
            <a:r>
              <a:rPr lang="en-US" sz="2800" dirty="0" smtClean="0"/>
              <a:t>.</a:t>
            </a:r>
          </a:p>
          <a:p>
            <a:pPr algn="l" rtl="0" eaLnBrk="1" hangingPunct="1">
              <a:lnSpc>
                <a:spcPct val="80000"/>
              </a:lnSpc>
            </a:pPr>
            <a:r>
              <a:rPr lang="en-US" sz="2800" dirty="0" smtClean="0"/>
              <a:t>The </a:t>
            </a:r>
            <a:r>
              <a:rPr lang="en-US" sz="2800" b="1" dirty="0" smtClean="0">
                <a:solidFill>
                  <a:schemeClr val="accent2"/>
                </a:solidFill>
              </a:rPr>
              <a:t>umbilical cord</a:t>
            </a:r>
            <a:r>
              <a:rPr lang="en-US" sz="2800" dirty="0" smtClean="0"/>
              <a:t> is attached close to the center of the placenta.</a:t>
            </a:r>
          </a:p>
          <a:p>
            <a:pPr algn="l" rtl="0" eaLnBrk="1" hangingPunct="1">
              <a:lnSpc>
                <a:spcPct val="80000"/>
              </a:lnSpc>
            </a:pPr>
            <a:r>
              <a:rPr lang="en-US" sz="2800" dirty="0" smtClean="0"/>
              <a:t>The </a:t>
            </a:r>
            <a:r>
              <a:rPr lang="en-US" sz="2800" b="1" dirty="0" smtClean="0">
                <a:solidFill>
                  <a:schemeClr val="accent2"/>
                </a:solidFill>
              </a:rPr>
              <a:t>umbilical vessels</a:t>
            </a:r>
            <a:r>
              <a:rPr lang="en-US" sz="2800" dirty="0" smtClean="0"/>
              <a:t> radiate from the umbilical cord.</a:t>
            </a:r>
          </a:p>
          <a:p>
            <a:pPr algn="l" rtl="0" eaLnBrk="1" hangingPunct="1">
              <a:lnSpc>
                <a:spcPct val="80000"/>
              </a:lnSpc>
            </a:pPr>
            <a:r>
              <a:rPr lang="en-US" sz="2800" dirty="0" smtClean="0"/>
              <a:t>They branch on the fetal surface to form </a:t>
            </a:r>
            <a:r>
              <a:rPr lang="en-US" sz="2800" b="1" dirty="0" smtClean="0">
                <a:solidFill>
                  <a:schemeClr val="accent2"/>
                </a:solidFill>
              </a:rPr>
              <a:t>chorionic vessels.</a:t>
            </a:r>
          </a:p>
          <a:p>
            <a:pPr algn="l" rtl="0" eaLnBrk="1" hangingPunct="1">
              <a:lnSpc>
                <a:spcPct val="80000"/>
              </a:lnSpc>
            </a:pPr>
            <a:r>
              <a:rPr lang="en-US" sz="2800" dirty="0" smtClean="0"/>
              <a:t>They enter the chorionic </a:t>
            </a:r>
            <a:r>
              <a:rPr lang="en-US" sz="2800" dirty="0" err="1" smtClean="0"/>
              <a:t>villi</a:t>
            </a:r>
            <a:r>
              <a:rPr lang="en-US" sz="2800" dirty="0" smtClean="0"/>
              <a:t> to form </a:t>
            </a:r>
            <a:r>
              <a:rPr lang="en-US" sz="2800" b="1" dirty="0" err="1" smtClean="0">
                <a:solidFill>
                  <a:schemeClr val="accent2"/>
                </a:solidFill>
              </a:rPr>
              <a:t>arteriocapillary</a:t>
            </a:r>
            <a:r>
              <a:rPr lang="en-US" sz="2800" b="1" dirty="0" smtClean="0">
                <a:solidFill>
                  <a:schemeClr val="accent2"/>
                </a:solidFill>
              </a:rPr>
              <a:t>-venous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1000"/>
                                        <p:tgtEl>
                                          <p:spTgt spid="54276">
                                            <p:txEl>
                                              <p:pRg st="0" end="0"/>
                                            </p:txEl>
                                          </p:spTgt>
                                        </p:tgtEl>
                                      </p:cBhvr>
                                    </p:animEffect>
                                    <p:anim calcmode="lin" valueType="num">
                                      <p:cBhvr>
                                        <p:cTn id="8" dur="10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276">
                                            <p:txEl>
                                              <p:pRg st="1" end="1"/>
                                            </p:txEl>
                                          </p:spTgt>
                                        </p:tgtEl>
                                        <p:attrNameLst>
                                          <p:attrName>style.visibility</p:attrName>
                                        </p:attrNameLst>
                                      </p:cBhvr>
                                      <p:to>
                                        <p:strVal val="visible"/>
                                      </p:to>
                                    </p:set>
                                    <p:animEffect transition="in" filter="fade">
                                      <p:cBhvr>
                                        <p:cTn id="15" dur="1000"/>
                                        <p:tgtEl>
                                          <p:spTgt spid="54276">
                                            <p:txEl>
                                              <p:pRg st="1" end="1"/>
                                            </p:txEl>
                                          </p:spTgt>
                                        </p:tgtEl>
                                      </p:cBhvr>
                                    </p:animEffect>
                                    <p:anim calcmode="lin" valueType="num">
                                      <p:cBhvr>
                                        <p:cTn id="16" dur="1000" fill="hold"/>
                                        <p:tgtEl>
                                          <p:spTgt spid="5427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427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42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4276">
                                            <p:txEl>
                                              <p:pRg st="2" end="2"/>
                                            </p:txEl>
                                          </p:spTgt>
                                        </p:tgtEl>
                                        <p:attrNameLst>
                                          <p:attrName>style.visibility</p:attrName>
                                        </p:attrNameLst>
                                      </p:cBhvr>
                                      <p:to>
                                        <p:strVal val="visible"/>
                                      </p:to>
                                    </p:set>
                                    <p:animEffect transition="in" filter="fade">
                                      <p:cBhvr>
                                        <p:cTn id="23" dur="1000"/>
                                        <p:tgtEl>
                                          <p:spTgt spid="54276">
                                            <p:txEl>
                                              <p:pRg st="2" end="2"/>
                                            </p:txEl>
                                          </p:spTgt>
                                        </p:tgtEl>
                                      </p:cBhvr>
                                    </p:animEffect>
                                    <p:anim calcmode="lin" valueType="num">
                                      <p:cBhvr>
                                        <p:cTn id="24" dur="10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427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427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4276">
                                            <p:txEl>
                                              <p:pRg st="3" end="3"/>
                                            </p:txEl>
                                          </p:spTgt>
                                        </p:tgtEl>
                                        <p:attrNameLst>
                                          <p:attrName>style.visibility</p:attrName>
                                        </p:attrNameLst>
                                      </p:cBhvr>
                                      <p:to>
                                        <p:strVal val="visible"/>
                                      </p:to>
                                    </p:set>
                                    <p:animEffect transition="in" filter="fade">
                                      <p:cBhvr>
                                        <p:cTn id="31" dur="1000"/>
                                        <p:tgtEl>
                                          <p:spTgt spid="54276">
                                            <p:txEl>
                                              <p:pRg st="3" end="3"/>
                                            </p:txEl>
                                          </p:spTgt>
                                        </p:tgtEl>
                                      </p:cBhvr>
                                    </p:animEffect>
                                    <p:anim calcmode="lin" valueType="num">
                                      <p:cBhvr>
                                        <p:cTn id="32" dur="1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427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427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4276">
                                            <p:txEl>
                                              <p:pRg st="4" end="4"/>
                                            </p:txEl>
                                          </p:spTgt>
                                        </p:tgtEl>
                                        <p:attrNameLst>
                                          <p:attrName>style.visibility</p:attrName>
                                        </p:attrNameLst>
                                      </p:cBhvr>
                                      <p:to>
                                        <p:strVal val="visible"/>
                                      </p:to>
                                    </p:set>
                                    <p:animEffect transition="in" filter="fade">
                                      <p:cBhvr>
                                        <p:cTn id="39" dur="1000"/>
                                        <p:tgtEl>
                                          <p:spTgt spid="54276">
                                            <p:txEl>
                                              <p:pRg st="4" end="4"/>
                                            </p:txEl>
                                          </p:spTgt>
                                        </p:tgtEl>
                                      </p:cBhvr>
                                    </p:animEffect>
                                    <p:anim calcmode="lin" valueType="num">
                                      <p:cBhvr>
                                        <p:cTn id="40" dur="10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427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427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4276">
                                            <p:txEl>
                                              <p:pRg st="5" end="5"/>
                                            </p:txEl>
                                          </p:spTgt>
                                        </p:tgtEl>
                                        <p:attrNameLst>
                                          <p:attrName>style.visibility</p:attrName>
                                        </p:attrNameLst>
                                      </p:cBhvr>
                                      <p:to>
                                        <p:strVal val="visible"/>
                                      </p:to>
                                    </p:set>
                                    <p:animEffect transition="in" filter="fade">
                                      <p:cBhvr>
                                        <p:cTn id="47" dur="1000"/>
                                        <p:tgtEl>
                                          <p:spTgt spid="54276">
                                            <p:txEl>
                                              <p:pRg st="5" end="5"/>
                                            </p:txEl>
                                          </p:spTgt>
                                        </p:tgtEl>
                                      </p:cBhvr>
                                    </p:animEffect>
                                    <p:anim calcmode="lin" valueType="num">
                                      <p:cBhvr>
                                        <p:cTn id="48" dur="1000" fill="hold"/>
                                        <p:tgtEl>
                                          <p:spTgt spid="5427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427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427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1629DC7"/>
          <p:cNvPicPr>
            <a:picLocks noChangeAspect="1" noChangeArrowheads="1"/>
          </p:cNvPicPr>
          <p:nvPr/>
        </p:nvPicPr>
        <p:blipFill>
          <a:blip r:embed="rId2"/>
          <a:srcRect/>
          <a:stretch>
            <a:fillRect/>
          </a:stretch>
        </p:blipFill>
        <p:spPr bwMode="auto">
          <a:xfrm>
            <a:off x="1142976" y="214290"/>
            <a:ext cx="6462728" cy="6336527"/>
          </a:xfrm>
          <a:prstGeom prst="rect">
            <a:avLst/>
          </a:prstGeom>
          <a:noFill/>
          <a:ln w="9525">
            <a:noFill/>
            <a:miter lim="800000"/>
            <a:headEnd/>
            <a:tailEnd/>
          </a:ln>
        </p:spPr>
      </p:pic>
      <p:sp>
        <p:nvSpPr>
          <p:cNvPr id="6" name="Text Box 6"/>
          <p:cNvSpPr txBox="1">
            <a:spLocks noChangeArrowheads="1"/>
          </p:cNvSpPr>
          <p:nvPr/>
        </p:nvSpPr>
        <p:spPr bwMode="auto">
          <a:xfrm>
            <a:off x="6286512" y="6000768"/>
            <a:ext cx="936625" cy="304800"/>
          </a:xfrm>
          <a:prstGeom prst="rect">
            <a:avLst/>
          </a:prstGeom>
          <a:noFill/>
          <a:ln w="9525">
            <a:noFill/>
            <a:miter lim="800000"/>
            <a:headEnd/>
            <a:tailEnd/>
          </a:ln>
        </p:spPr>
        <p:txBody>
          <a:bodyPr>
            <a:spAutoFit/>
          </a:bodyPr>
          <a:lstStyle/>
          <a:p>
            <a:r>
              <a:rPr lang="en-US" sz="1400" i="1" dirty="0"/>
              <a:t>Fetal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453C4C04-0023-4EFD-BC82-013FDE7E354E}" type="slidenum">
              <a:rPr lang="ar-SA"/>
              <a:pPr/>
              <a:t>26</a:t>
            </a:fld>
            <a:endParaRPr lang="en-US"/>
          </a:p>
        </p:txBody>
      </p:sp>
      <p:sp>
        <p:nvSpPr>
          <p:cNvPr id="9219" name="Rectangle 4"/>
          <p:cNvSpPr>
            <a:spLocks noGrp="1" noChangeArrowheads="1"/>
          </p:cNvSpPr>
          <p:nvPr>
            <p:ph type="title"/>
          </p:nvPr>
        </p:nvSpPr>
        <p:spPr>
          <a:xfrm>
            <a:off x="685800" y="260350"/>
            <a:ext cx="7772400" cy="515938"/>
          </a:xfrm>
        </p:spPr>
        <p:txBody>
          <a:bodyPr>
            <a:normAutofit fontScale="90000"/>
          </a:bodyPr>
          <a:lstStyle/>
          <a:p>
            <a:pPr eaLnBrk="1" hangingPunct="1"/>
            <a:r>
              <a:rPr lang="en-US" sz="2800" b="1" dirty="0" smtClean="0"/>
              <a:t>STRUCTURE OF STEM CHORIONIC VILLUS</a:t>
            </a:r>
          </a:p>
        </p:txBody>
      </p:sp>
      <p:pic>
        <p:nvPicPr>
          <p:cNvPr id="67590" name="Picture 6" descr="7E6AE5BB"/>
          <p:cNvPicPr>
            <a:picLocks noChangeAspect="1" noChangeArrowheads="1"/>
          </p:cNvPicPr>
          <p:nvPr/>
        </p:nvPicPr>
        <p:blipFill>
          <a:blip r:embed="rId3"/>
          <a:srcRect/>
          <a:stretch>
            <a:fillRect/>
          </a:stretch>
        </p:blipFill>
        <p:spPr bwMode="auto">
          <a:xfrm>
            <a:off x="971600" y="1268760"/>
            <a:ext cx="7770813"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blinds(vertical)">
                                      <p:cBhvr>
                                        <p:cTn id="7" dur="1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8A995ED4-FFE3-4BEE-B05B-4CFD51511535}" type="slidenum">
              <a:rPr lang="ar-SA"/>
              <a:pPr/>
              <a:t>27</a:t>
            </a:fld>
            <a:endParaRPr lang="en-US"/>
          </a:p>
        </p:txBody>
      </p:sp>
      <p:sp>
        <p:nvSpPr>
          <p:cNvPr id="10243" name="Rectangle 4"/>
          <p:cNvSpPr>
            <a:spLocks noGrp="1" noChangeArrowheads="1"/>
          </p:cNvSpPr>
          <p:nvPr>
            <p:ph type="title"/>
          </p:nvPr>
        </p:nvSpPr>
        <p:spPr>
          <a:xfrm>
            <a:off x="785786" y="0"/>
            <a:ext cx="7358082" cy="2205038"/>
          </a:xfrm>
        </p:spPr>
        <p:txBody>
          <a:bodyPr/>
          <a:lstStyle/>
          <a:p>
            <a:pPr rtl="0" eaLnBrk="1" hangingPunct="1"/>
            <a:r>
              <a:rPr lang="en-US" sz="2800" dirty="0" smtClean="0"/>
              <a:t>PLACENTAL MEMBRANE          </a:t>
            </a:r>
            <a:br>
              <a:rPr lang="en-US" sz="2800" dirty="0" smtClean="0"/>
            </a:br>
            <a:r>
              <a:rPr lang="en-US" sz="2800" dirty="0" smtClean="0"/>
              <a:t/>
            </a:r>
            <a:br>
              <a:rPr lang="en-US" sz="2800" dirty="0" smtClean="0"/>
            </a:br>
            <a:endParaRPr lang="en-US" sz="2800" dirty="0" smtClean="0"/>
          </a:p>
        </p:txBody>
      </p:sp>
      <p:sp>
        <p:nvSpPr>
          <p:cNvPr id="69638" name="Rectangle 6"/>
          <p:cNvSpPr>
            <a:spLocks noGrp="1" noChangeArrowheads="1"/>
          </p:cNvSpPr>
          <p:nvPr>
            <p:ph type="body" sz="half" idx="2"/>
          </p:nvPr>
        </p:nvSpPr>
        <p:spPr>
          <a:xfrm>
            <a:off x="-2390" y="1412776"/>
            <a:ext cx="9144000" cy="4310070"/>
          </a:xfrm>
        </p:spPr>
        <p:txBody>
          <a:bodyPr>
            <a:normAutofit/>
          </a:bodyPr>
          <a:lstStyle/>
          <a:p>
            <a:pPr algn="l" rtl="0" eaLnBrk="1" hangingPunct="1">
              <a:lnSpc>
                <a:spcPct val="80000"/>
              </a:lnSpc>
            </a:pPr>
            <a:r>
              <a:rPr lang="en-US" sz="2800" dirty="0" smtClean="0"/>
              <a:t>This is a composite structure that consists of the </a:t>
            </a:r>
            <a:r>
              <a:rPr lang="en-US" sz="2800" dirty="0" err="1" smtClean="0"/>
              <a:t>extrafetal</a:t>
            </a:r>
            <a:r>
              <a:rPr lang="en-US" sz="2800" dirty="0" smtClean="0"/>
              <a:t> tissues separating the fetal blood from the maternal blood.</a:t>
            </a:r>
          </a:p>
          <a:p>
            <a:pPr algn="l" rtl="0" eaLnBrk="1" hangingPunct="1">
              <a:lnSpc>
                <a:spcPct val="80000"/>
              </a:lnSpc>
            </a:pPr>
            <a:r>
              <a:rPr lang="en-US" sz="2800" b="1" i="1" u="sng" dirty="0" smtClean="0"/>
              <a:t>It has four layers:</a:t>
            </a:r>
          </a:p>
          <a:p>
            <a:pPr lvl="1" algn="l" rtl="0" eaLnBrk="1" hangingPunct="1">
              <a:lnSpc>
                <a:spcPct val="80000"/>
              </a:lnSpc>
            </a:pPr>
            <a:r>
              <a:rPr lang="en-US" b="1" i="1" dirty="0" err="1" smtClean="0"/>
              <a:t>Syncytiotrophoblast</a:t>
            </a:r>
            <a:endParaRPr lang="en-US" b="1" i="1" dirty="0" smtClean="0"/>
          </a:p>
          <a:p>
            <a:pPr lvl="1" algn="l" rtl="0" eaLnBrk="1" hangingPunct="1">
              <a:lnSpc>
                <a:spcPct val="80000"/>
              </a:lnSpc>
            </a:pPr>
            <a:r>
              <a:rPr lang="en-US" b="1" i="1" dirty="0" err="1" smtClean="0"/>
              <a:t>Cytotrophoblast</a:t>
            </a:r>
            <a:endParaRPr lang="en-US" b="1" i="1" dirty="0" smtClean="0"/>
          </a:p>
          <a:p>
            <a:pPr lvl="1" algn="l" rtl="0" eaLnBrk="1" hangingPunct="1">
              <a:lnSpc>
                <a:spcPct val="80000"/>
              </a:lnSpc>
            </a:pPr>
            <a:r>
              <a:rPr lang="en-US" b="1" i="1" dirty="0" smtClean="0"/>
              <a:t>Connective tissue of </a:t>
            </a:r>
            <a:r>
              <a:rPr lang="en-US" b="1" i="1" dirty="0" err="1" smtClean="0"/>
              <a:t>villus</a:t>
            </a:r>
            <a:endParaRPr lang="en-US" b="1" i="1" dirty="0" smtClean="0"/>
          </a:p>
          <a:p>
            <a:pPr lvl="1" algn="l" rtl="0" eaLnBrk="1" hangingPunct="1">
              <a:lnSpc>
                <a:spcPct val="80000"/>
              </a:lnSpc>
            </a:pPr>
            <a:r>
              <a:rPr lang="en-US" b="1" i="1" dirty="0" smtClean="0"/>
              <a:t>Endothelium of fetal capillaries</a:t>
            </a:r>
          </a:p>
          <a:p>
            <a:pPr algn="l" rtl="0" eaLnBrk="1" hangingPunct="1">
              <a:lnSpc>
                <a:spcPct val="80000"/>
              </a:lnSpc>
            </a:pPr>
            <a:r>
              <a:rPr lang="en-US" sz="2800" dirty="0" smtClean="0"/>
              <a:t>After the 20</a:t>
            </a:r>
            <a:r>
              <a:rPr lang="en-US" sz="2800" baseline="30000" dirty="0" smtClean="0"/>
              <a:t>th</a:t>
            </a:r>
            <a:r>
              <a:rPr lang="en-US" sz="2800" dirty="0" smtClean="0"/>
              <a:t> week, the </a:t>
            </a:r>
            <a:r>
              <a:rPr lang="en-US" sz="2800" dirty="0" err="1" smtClean="0"/>
              <a:t>cytotrophoblastic</a:t>
            </a:r>
            <a:r>
              <a:rPr lang="en-US" sz="2800" dirty="0" smtClean="0"/>
              <a:t> cells disappear and the placental membrane consists only of </a:t>
            </a:r>
            <a:r>
              <a:rPr lang="en-US" sz="2800" i="1" u="sng" dirty="0" smtClean="0"/>
              <a:t>three layers</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animEffect transition="in" filter="wipe(up)">
                                      <p:cBhvr>
                                        <p:cTn id="7" dur="1000"/>
                                        <p:tgtEl>
                                          <p:spTgt spid="696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38">
                                            <p:txEl>
                                              <p:pRg st="1" end="1"/>
                                            </p:txEl>
                                          </p:spTgt>
                                        </p:tgtEl>
                                        <p:attrNameLst>
                                          <p:attrName>style.visibility</p:attrName>
                                        </p:attrNameLst>
                                      </p:cBhvr>
                                      <p:to>
                                        <p:strVal val="visible"/>
                                      </p:to>
                                    </p:set>
                                    <p:animEffect transition="in" filter="wipe(up)">
                                      <p:cBhvr>
                                        <p:cTn id="12" dur="1000"/>
                                        <p:tgtEl>
                                          <p:spTgt spid="696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38">
                                            <p:txEl>
                                              <p:pRg st="2" end="2"/>
                                            </p:txEl>
                                          </p:spTgt>
                                        </p:tgtEl>
                                        <p:attrNameLst>
                                          <p:attrName>style.visibility</p:attrName>
                                        </p:attrNameLst>
                                      </p:cBhvr>
                                      <p:to>
                                        <p:strVal val="visible"/>
                                      </p:to>
                                    </p:set>
                                    <p:animEffect transition="in" filter="wipe(up)">
                                      <p:cBhvr>
                                        <p:cTn id="17" dur="1000"/>
                                        <p:tgtEl>
                                          <p:spTgt spid="696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9638">
                                            <p:txEl>
                                              <p:pRg st="3" end="3"/>
                                            </p:txEl>
                                          </p:spTgt>
                                        </p:tgtEl>
                                        <p:attrNameLst>
                                          <p:attrName>style.visibility</p:attrName>
                                        </p:attrNameLst>
                                      </p:cBhvr>
                                      <p:to>
                                        <p:strVal val="visible"/>
                                      </p:to>
                                    </p:set>
                                    <p:animEffect transition="in" filter="wipe(up)">
                                      <p:cBhvr>
                                        <p:cTn id="22" dur="1000"/>
                                        <p:tgtEl>
                                          <p:spTgt spid="696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9638">
                                            <p:txEl>
                                              <p:pRg st="4" end="4"/>
                                            </p:txEl>
                                          </p:spTgt>
                                        </p:tgtEl>
                                        <p:attrNameLst>
                                          <p:attrName>style.visibility</p:attrName>
                                        </p:attrNameLst>
                                      </p:cBhvr>
                                      <p:to>
                                        <p:strVal val="visible"/>
                                      </p:to>
                                    </p:set>
                                    <p:animEffect transition="in" filter="wipe(up)">
                                      <p:cBhvr>
                                        <p:cTn id="27" dur="1000"/>
                                        <p:tgtEl>
                                          <p:spTgt spid="696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9638">
                                            <p:txEl>
                                              <p:pRg st="5" end="5"/>
                                            </p:txEl>
                                          </p:spTgt>
                                        </p:tgtEl>
                                        <p:attrNameLst>
                                          <p:attrName>style.visibility</p:attrName>
                                        </p:attrNameLst>
                                      </p:cBhvr>
                                      <p:to>
                                        <p:strVal val="visible"/>
                                      </p:to>
                                    </p:set>
                                    <p:animEffect transition="in" filter="wipe(up)">
                                      <p:cBhvr>
                                        <p:cTn id="32" dur="1000"/>
                                        <p:tgtEl>
                                          <p:spTgt spid="696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9638">
                                            <p:txEl>
                                              <p:pRg st="6" end="6"/>
                                            </p:txEl>
                                          </p:spTgt>
                                        </p:tgtEl>
                                        <p:attrNameLst>
                                          <p:attrName>style.visibility</p:attrName>
                                        </p:attrNameLst>
                                      </p:cBhvr>
                                      <p:to>
                                        <p:strVal val="visible"/>
                                      </p:to>
                                    </p:set>
                                    <p:animEffect transition="in" filter="wipe(up)">
                                      <p:cBhvr>
                                        <p:cTn id="37" dur="1000"/>
                                        <p:tgtEl>
                                          <p:spTgt spid="696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3F01AEDE-775A-41D9-997E-F176FBAA4C23}" type="slidenum">
              <a:rPr lang="ar-SA"/>
              <a:pPr/>
              <a:t>28</a:t>
            </a:fld>
            <a:endParaRPr lang="en-US"/>
          </a:p>
        </p:txBody>
      </p:sp>
      <p:sp>
        <p:nvSpPr>
          <p:cNvPr id="11267" name="Rectangle 4"/>
          <p:cNvSpPr>
            <a:spLocks noGrp="1" noChangeArrowheads="1"/>
          </p:cNvSpPr>
          <p:nvPr>
            <p:ph type="title"/>
          </p:nvPr>
        </p:nvSpPr>
        <p:spPr>
          <a:xfrm>
            <a:off x="357158" y="0"/>
            <a:ext cx="8786842" cy="5943600"/>
          </a:xfrm>
        </p:spPr>
        <p:txBody>
          <a:bodyPr/>
          <a:lstStyle/>
          <a:p>
            <a:pPr algn="l" rtl="0" eaLnBrk="1" hangingPunct="1"/>
            <a:r>
              <a:rPr lang="en-US" sz="2400" b="1" dirty="0" smtClean="0"/>
              <a:t>TRANSFER ACROSS THE PLACENTAL MEMBRANE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t>
            </a:r>
            <a:br>
              <a:rPr lang="en-US" sz="2400" b="1" dirty="0" smtClean="0"/>
            </a:br>
            <a:r>
              <a:rPr lang="en-US" sz="2400" b="1" dirty="0" smtClean="0"/>
              <a:t> Viruses: </a:t>
            </a:r>
            <a:r>
              <a:rPr lang="en-US" sz="2400" b="1" dirty="0" err="1" smtClean="0"/>
              <a:t>measles;poliomyelitis</a:t>
            </a:r>
            <a:r>
              <a:rPr lang="en-US" sz="2400" b="1" dirty="0" smtClean="0"/>
              <a:t> </a:t>
            </a:r>
            <a:br>
              <a:rPr lang="en-US" sz="2400" b="1" dirty="0" smtClean="0"/>
            </a:br>
            <a:r>
              <a:rPr lang="en-US" sz="2400" b="1" dirty="0" smtClean="0"/>
              <a:t> Microorganism: </a:t>
            </a:r>
            <a:r>
              <a:rPr lang="en-US" sz="2400" b="1" dirty="0" err="1" smtClean="0"/>
              <a:t>treponema</a:t>
            </a:r>
            <a:r>
              <a:rPr lang="en-US" sz="2400" b="1" dirty="0" smtClean="0"/>
              <a:t> </a:t>
            </a:r>
            <a:r>
              <a:rPr lang="en-US" sz="2400" b="1" dirty="0" err="1" smtClean="0"/>
              <a:t>pallidum</a:t>
            </a:r>
            <a:r>
              <a:rPr lang="en-US" sz="2400" b="1" dirty="0" smtClean="0"/>
              <a:t> of syphilis which produce destructive change in the eye; brain . </a:t>
            </a:r>
            <a:br>
              <a:rPr lang="en-US" sz="2400" b="1" dirty="0" smtClean="0"/>
            </a:br>
            <a:r>
              <a:rPr lang="en-US" sz="2400" b="1" dirty="0" err="1" smtClean="0"/>
              <a:t>IgG</a:t>
            </a:r>
            <a:r>
              <a:rPr lang="en-US" sz="2400" b="1" dirty="0" smtClean="0"/>
              <a:t>( gamma globulin)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D224281"/>
          <p:cNvPicPr>
            <a:picLocks noChangeAspect="1" noChangeArrowheads="1"/>
          </p:cNvPicPr>
          <p:nvPr/>
        </p:nvPicPr>
        <p:blipFill>
          <a:blip r:embed="rId2"/>
          <a:srcRect/>
          <a:stretch>
            <a:fillRect/>
          </a:stretch>
        </p:blipFill>
        <p:spPr bwMode="auto">
          <a:xfrm>
            <a:off x="971600" y="-18346"/>
            <a:ext cx="7286676"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57158" y="1071546"/>
            <a:ext cx="8382000" cy="3048000"/>
          </a:xfrm>
        </p:spPr>
        <p:txBody>
          <a:bodyPr/>
          <a:lstStyle/>
          <a:p>
            <a:pPr algn="just" rtl="0">
              <a:lnSpc>
                <a:spcPct val="90000"/>
              </a:lnSpc>
              <a:buFontTx/>
              <a:buNone/>
            </a:pPr>
            <a:r>
              <a:rPr lang="en-US" altLang="zh-CN" sz="2800" dirty="0"/>
              <a:t>---primary stem </a:t>
            </a:r>
            <a:r>
              <a:rPr lang="en-US" altLang="zh-CN" sz="2800" dirty="0" err="1"/>
              <a:t>villus</a:t>
            </a:r>
            <a:r>
              <a:rPr lang="en-US" altLang="zh-CN" sz="2800" dirty="0"/>
              <a:t>: projections of </a:t>
            </a:r>
            <a:r>
              <a:rPr lang="en-US" altLang="zh-CN" sz="2800" dirty="0" err="1"/>
              <a:t>cytotrophoblast</a:t>
            </a:r>
            <a:r>
              <a:rPr lang="en-US" altLang="zh-CN" sz="2800" dirty="0"/>
              <a:t> and </a:t>
            </a:r>
            <a:r>
              <a:rPr lang="en-US" altLang="zh-CN" sz="2800" dirty="0" err="1"/>
              <a:t>syncytiotrophoblast</a:t>
            </a:r>
            <a:endParaRPr lang="en-US" altLang="zh-CN" sz="2800" dirty="0"/>
          </a:p>
          <a:p>
            <a:pPr algn="just" rtl="0">
              <a:lnSpc>
                <a:spcPct val="90000"/>
              </a:lnSpc>
              <a:buFontTx/>
              <a:buNone/>
            </a:pPr>
            <a:r>
              <a:rPr lang="en-US" altLang="zh-CN" sz="2800" dirty="0"/>
              <a:t>---secondary stem </a:t>
            </a:r>
            <a:r>
              <a:rPr lang="en-US" altLang="zh-CN" sz="2800" dirty="0" err="1"/>
              <a:t>villus</a:t>
            </a:r>
            <a:r>
              <a:rPr lang="en-US" altLang="zh-CN" sz="2800" dirty="0"/>
              <a:t>: </a:t>
            </a:r>
            <a:r>
              <a:rPr lang="en-US" altLang="zh-CN" sz="2800" dirty="0" err="1"/>
              <a:t>extraembryonic</a:t>
            </a:r>
            <a:r>
              <a:rPr lang="en-US" altLang="zh-CN" sz="2800" dirty="0"/>
              <a:t> mesoderm enter the primary stem </a:t>
            </a:r>
            <a:r>
              <a:rPr lang="en-US" altLang="zh-CN" sz="2800" dirty="0" err="1"/>
              <a:t>villus</a:t>
            </a:r>
            <a:endParaRPr lang="en-US" altLang="zh-CN" sz="2800" dirty="0"/>
          </a:p>
          <a:p>
            <a:pPr algn="just" rtl="0">
              <a:lnSpc>
                <a:spcPct val="90000"/>
              </a:lnSpc>
              <a:buFontTx/>
              <a:buNone/>
            </a:pPr>
            <a:r>
              <a:rPr lang="en-US" altLang="zh-CN" sz="2800" dirty="0"/>
              <a:t>* chorionic plate: </a:t>
            </a:r>
            <a:r>
              <a:rPr lang="en-US" altLang="zh-CN" sz="2800" dirty="0" err="1"/>
              <a:t>trophoblast</a:t>
            </a:r>
            <a:r>
              <a:rPr lang="en-US" altLang="zh-CN" sz="2800" dirty="0"/>
              <a:t> + </a:t>
            </a:r>
            <a:r>
              <a:rPr lang="en-US" altLang="zh-CN" sz="2800" dirty="0" err="1"/>
              <a:t>extraembryonic</a:t>
            </a:r>
            <a:r>
              <a:rPr lang="en-US" altLang="zh-CN" sz="2800" dirty="0"/>
              <a:t> mesoderm</a:t>
            </a:r>
          </a:p>
          <a:p>
            <a:pPr algn="just" rtl="0">
              <a:lnSpc>
                <a:spcPct val="90000"/>
              </a:lnSpc>
              <a:buFontTx/>
              <a:buNone/>
            </a:pPr>
            <a:r>
              <a:rPr lang="en-US" altLang="zh-CN" sz="2800" dirty="0"/>
              <a:t>* </a:t>
            </a:r>
            <a:r>
              <a:rPr lang="en-US" altLang="zh-CN" sz="2800" dirty="0" err="1"/>
              <a:t>chorion</a:t>
            </a:r>
            <a:r>
              <a:rPr lang="en-US" altLang="zh-CN" sz="2800" dirty="0"/>
              <a:t>: secondary stem </a:t>
            </a:r>
            <a:r>
              <a:rPr lang="en-US" altLang="zh-CN" sz="2800" dirty="0" err="1"/>
              <a:t>villus</a:t>
            </a:r>
            <a:r>
              <a:rPr lang="en-US" altLang="zh-CN" sz="2800" dirty="0"/>
              <a:t> + chorionic plate</a:t>
            </a:r>
          </a:p>
          <a:p>
            <a:pPr algn="l" rtl="0">
              <a:lnSpc>
                <a:spcPct val="90000"/>
              </a:lnSpc>
            </a:pPr>
            <a:endParaRPr lang="en-US" altLang="zh-CN" sz="2800" dirty="0"/>
          </a:p>
        </p:txBody>
      </p:sp>
      <p:sp>
        <p:nvSpPr>
          <p:cNvPr id="72707" name="Rectangle 3"/>
          <p:cNvSpPr>
            <a:spLocks noChangeArrowheads="1"/>
          </p:cNvSpPr>
          <p:nvPr/>
        </p:nvSpPr>
        <p:spPr bwMode="auto">
          <a:xfrm>
            <a:off x="2247900" y="1733550"/>
            <a:ext cx="9144000" cy="0"/>
          </a:xfrm>
          <a:prstGeom prst="rect">
            <a:avLst/>
          </a:prstGeom>
          <a:noFill/>
          <a:ln w="9525">
            <a:noFill/>
            <a:miter lim="800000"/>
            <a:headEnd/>
            <a:tailEnd/>
          </a:ln>
          <a:effectLst/>
        </p:spPr>
        <p:txBody>
          <a:bodyPr>
            <a:spAutoFit/>
          </a:bodyPr>
          <a:lstStyle/>
          <a:p>
            <a:endParaRPr lang="ar-JO"/>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Placental endocrine synthesis</a:t>
            </a:r>
          </a:p>
        </p:txBody>
      </p:sp>
      <p:sp>
        <p:nvSpPr>
          <p:cNvPr id="47107" name="Rectangle 3"/>
          <p:cNvSpPr>
            <a:spLocks noGrp="1" noChangeArrowheads="1"/>
          </p:cNvSpPr>
          <p:nvPr>
            <p:ph type="body" idx="1"/>
          </p:nvPr>
        </p:nvSpPr>
        <p:spPr>
          <a:xfrm>
            <a:off x="0" y="1844675"/>
            <a:ext cx="7773988" cy="5013325"/>
          </a:xfrm>
        </p:spPr>
        <p:txBody>
          <a:bodyPr/>
          <a:lstStyle/>
          <a:p>
            <a:pPr algn="l" rtl="0">
              <a:lnSpc>
                <a:spcPct val="90000"/>
              </a:lnSpc>
            </a:pPr>
            <a:r>
              <a:rPr lang="en-US" dirty="0" smtClean="0"/>
              <a:t>The </a:t>
            </a:r>
            <a:r>
              <a:rPr lang="en-US" dirty="0" err="1" smtClean="0"/>
              <a:t>syncytiotrophoblast</a:t>
            </a:r>
            <a:r>
              <a:rPr lang="en-US" dirty="0" smtClean="0"/>
              <a:t> synthesizes protein &amp;steroid hormones </a:t>
            </a:r>
          </a:p>
          <a:p>
            <a:pPr algn="l" rtl="0">
              <a:lnSpc>
                <a:spcPct val="90000"/>
              </a:lnSpc>
            </a:pPr>
            <a:r>
              <a:rPr lang="en-US" dirty="0" smtClean="0"/>
              <a:t>The protein </a:t>
            </a:r>
            <a:r>
              <a:rPr lang="en-US" dirty="0" err="1" smtClean="0"/>
              <a:t>homones</a:t>
            </a:r>
            <a:endParaRPr lang="en-US" dirty="0" smtClean="0"/>
          </a:p>
          <a:p>
            <a:pPr algn="l" rtl="0">
              <a:lnSpc>
                <a:spcPct val="90000"/>
              </a:lnSpc>
            </a:pPr>
            <a:r>
              <a:rPr lang="en-US" dirty="0" smtClean="0"/>
              <a:t>1- human chorionic </a:t>
            </a:r>
            <a:r>
              <a:rPr lang="en-US" dirty="0" err="1" smtClean="0"/>
              <a:t>gonadotropin</a:t>
            </a:r>
            <a:endParaRPr lang="en-US" dirty="0" smtClean="0"/>
          </a:p>
          <a:p>
            <a:pPr algn="l" rtl="0">
              <a:lnSpc>
                <a:spcPct val="90000"/>
              </a:lnSpc>
            </a:pPr>
            <a:r>
              <a:rPr lang="en-US" dirty="0" smtClean="0"/>
              <a:t>2- </a:t>
            </a:r>
            <a:r>
              <a:rPr lang="en-US" dirty="0" err="1" smtClean="0"/>
              <a:t>h.c</a:t>
            </a:r>
            <a:r>
              <a:rPr lang="en-US" dirty="0" smtClean="0"/>
              <a:t>. </a:t>
            </a:r>
            <a:r>
              <a:rPr lang="en-US" dirty="0" err="1" smtClean="0"/>
              <a:t>somatomammotropin</a:t>
            </a:r>
            <a:endParaRPr lang="en-US" dirty="0" smtClean="0"/>
          </a:p>
          <a:p>
            <a:pPr algn="l" rtl="0">
              <a:lnSpc>
                <a:spcPct val="90000"/>
              </a:lnSpc>
            </a:pPr>
            <a:r>
              <a:rPr lang="en-US" dirty="0" smtClean="0"/>
              <a:t>3- </a:t>
            </a:r>
            <a:r>
              <a:rPr lang="en-US" dirty="0" err="1" smtClean="0"/>
              <a:t>h.c</a:t>
            </a:r>
            <a:r>
              <a:rPr lang="en-US" dirty="0" smtClean="0"/>
              <a:t>. </a:t>
            </a:r>
            <a:r>
              <a:rPr lang="en-US" dirty="0" err="1" smtClean="0"/>
              <a:t>thyrotropin</a:t>
            </a:r>
            <a:endParaRPr lang="en-US" dirty="0" smtClean="0"/>
          </a:p>
          <a:p>
            <a:pPr algn="l" rtl="0">
              <a:lnSpc>
                <a:spcPct val="90000"/>
              </a:lnSpc>
            </a:pPr>
            <a:r>
              <a:rPr lang="en-US" dirty="0" smtClean="0"/>
              <a:t>4- </a:t>
            </a:r>
            <a:r>
              <a:rPr lang="en-US" dirty="0" err="1" smtClean="0"/>
              <a:t>h.c</a:t>
            </a:r>
            <a:r>
              <a:rPr lang="en-US" dirty="0" smtClean="0"/>
              <a:t>. </a:t>
            </a:r>
            <a:r>
              <a:rPr lang="en-US" dirty="0" err="1" smtClean="0"/>
              <a:t>corticotropin</a:t>
            </a:r>
            <a:endParaRPr lang="en-US" dirty="0" smtClean="0"/>
          </a:p>
          <a:p>
            <a:pPr algn="l" rtl="0">
              <a:lnSpc>
                <a:spcPct val="90000"/>
              </a:lnSpc>
            </a:pPr>
            <a:r>
              <a:rPr lang="en-US" dirty="0" smtClean="0"/>
              <a:t>The steroid hormones</a:t>
            </a:r>
          </a:p>
          <a:p>
            <a:pPr algn="l" rtl="0">
              <a:lnSpc>
                <a:spcPct val="90000"/>
              </a:lnSpc>
            </a:pPr>
            <a:r>
              <a:rPr lang="en-US" dirty="0" smtClean="0"/>
              <a:t>Progesterone &amp; Estrogens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5800" y="609600"/>
            <a:ext cx="7772400" cy="4724400"/>
          </a:xfrm>
        </p:spPr>
        <p:txBody>
          <a:bodyPr/>
          <a:lstStyle/>
          <a:p>
            <a:pPr algn="l"/>
            <a:r>
              <a:rPr lang="en-US" dirty="0" smtClean="0"/>
              <a:t>When villi persist on the entire surface of the chorionic sac ,a thin layer of placenta attaches to a large area of the uterus …… it is a membranous placenta.</a:t>
            </a:r>
            <a:br>
              <a:rPr lang="en-US" dirty="0" smtClean="0"/>
            </a:b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05E39937-6061-40E2-956D-026CCC40F568}" type="slidenum">
              <a:rPr lang="ar-SA"/>
              <a:pPr/>
              <a:t>32</a:t>
            </a:fld>
            <a:endParaRPr lang="en-US"/>
          </a:p>
        </p:txBody>
      </p:sp>
      <p:sp>
        <p:nvSpPr>
          <p:cNvPr id="16387" name="Rectangle 4"/>
          <p:cNvSpPr>
            <a:spLocks noGrp="1" noChangeArrowheads="1"/>
          </p:cNvSpPr>
          <p:nvPr>
            <p:ph type="title"/>
          </p:nvPr>
        </p:nvSpPr>
        <p:spPr>
          <a:xfrm>
            <a:off x="428596" y="0"/>
            <a:ext cx="5219700" cy="1152525"/>
          </a:xfrm>
        </p:spPr>
        <p:txBody>
          <a:bodyPr>
            <a:normAutofit fontScale="90000"/>
          </a:bodyPr>
          <a:lstStyle/>
          <a:p>
            <a:pPr eaLnBrk="1" hangingPunct="1"/>
            <a:r>
              <a:rPr lang="en-US" sz="3600" b="1" dirty="0" smtClean="0"/>
              <a:t>FULL-TERM UMBILICAL CORD</a:t>
            </a:r>
          </a:p>
        </p:txBody>
      </p:sp>
      <p:sp>
        <p:nvSpPr>
          <p:cNvPr id="78854" name="Rectangle 6"/>
          <p:cNvSpPr>
            <a:spLocks noGrp="1" noChangeArrowheads="1"/>
          </p:cNvSpPr>
          <p:nvPr>
            <p:ph type="body" sz="half" idx="2"/>
          </p:nvPr>
        </p:nvSpPr>
        <p:spPr>
          <a:xfrm>
            <a:off x="1" y="1214422"/>
            <a:ext cx="9144000" cy="5454666"/>
          </a:xfrm>
        </p:spPr>
        <p:txBody>
          <a:bodyPr>
            <a:normAutofit/>
          </a:bodyPr>
          <a:lstStyle/>
          <a:p>
            <a:pPr algn="l" rtl="0" eaLnBrk="1" hangingPunct="1"/>
            <a:r>
              <a:rPr lang="en-US" sz="2800" dirty="0" smtClean="0"/>
              <a:t>Usually it is attached near the center of the fetal surface of placenta.</a:t>
            </a:r>
          </a:p>
          <a:p>
            <a:pPr algn="l" rtl="0" eaLnBrk="1" hangingPunct="1"/>
            <a:r>
              <a:rPr lang="en-US" sz="2800" dirty="0" smtClean="0"/>
              <a:t>Length: about 50 cm</a:t>
            </a:r>
          </a:p>
          <a:p>
            <a:pPr algn="l" rtl="0" eaLnBrk="1" hangingPunct="1"/>
            <a:r>
              <a:rPr lang="en-US" sz="2800" dirty="0" smtClean="0"/>
              <a:t>Diameter: 1-2 cm</a:t>
            </a:r>
          </a:p>
          <a:p>
            <a:pPr algn="l" rtl="0" eaLnBrk="1" hangingPunct="1"/>
            <a:r>
              <a:rPr lang="en-US" sz="2800" dirty="0" smtClean="0"/>
              <a:t>Contains two arteries and one vein, surrounded by </a:t>
            </a:r>
            <a:r>
              <a:rPr lang="en-US" sz="2800" dirty="0" err="1" smtClean="0"/>
              <a:t>mucoid</a:t>
            </a:r>
            <a:r>
              <a:rPr lang="en-US" sz="2800" dirty="0" smtClean="0"/>
              <a:t> connective tissue (Wharton jelly)</a:t>
            </a:r>
          </a:p>
          <a:p>
            <a:pPr algn="l" rtl="0" eaLnBrk="1" hangingPunct="1"/>
            <a:r>
              <a:rPr lang="en-US" sz="2800" dirty="0" smtClean="0"/>
              <a:t>The vessels are longer than the cord and may have loops (false knots).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8854">
                                            <p:txEl>
                                              <p:pRg st="0" end="0"/>
                                            </p:txEl>
                                          </p:spTgt>
                                        </p:tgtEl>
                                        <p:attrNameLst>
                                          <p:attrName>style.visibility</p:attrName>
                                        </p:attrNameLst>
                                      </p:cBhvr>
                                      <p:to>
                                        <p:strVal val="visible"/>
                                      </p:to>
                                    </p:set>
                                    <p:animEffect transition="in" filter="fade">
                                      <p:cBhvr>
                                        <p:cTn id="7" dur="1000"/>
                                        <p:tgtEl>
                                          <p:spTgt spid="78854">
                                            <p:txEl>
                                              <p:pRg st="0" end="0"/>
                                            </p:txEl>
                                          </p:spTgt>
                                        </p:tgtEl>
                                      </p:cBhvr>
                                    </p:animEffect>
                                    <p:anim calcmode="lin" valueType="num">
                                      <p:cBhvr>
                                        <p:cTn id="8" dur="10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885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8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fade">
                                      <p:cBhvr>
                                        <p:cTn id="15" dur="1000"/>
                                        <p:tgtEl>
                                          <p:spTgt spid="78854">
                                            <p:txEl>
                                              <p:pRg st="1" end="1"/>
                                            </p:txEl>
                                          </p:spTgt>
                                        </p:tgtEl>
                                      </p:cBhvr>
                                    </p:animEffect>
                                    <p:anim calcmode="lin" valueType="num">
                                      <p:cBhvr>
                                        <p:cTn id="16" dur="1000" fill="hold"/>
                                        <p:tgtEl>
                                          <p:spTgt spid="7885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885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885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8854">
                                            <p:txEl>
                                              <p:pRg st="2" end="2"/>
                                            </p:txEl>
                                          </p:spTgt>
                                        </p:tgtEl>
                                        <p:attrNameLst>
                                          <p:attrName>style.visibility</p:attrName>
                                        </p:attrNameLst>
                                      </p:cBhvr>
                                      <p:to>
                                        <p:strVal val="visible"/>
                                      </p:to>
                                    </p:set>
                                    <p:animEffect transition="in" filter="fade">
                                      <p:cBhvr>
                                        <p:cTn id="23" dur="1000"/>
                                        <p:tgtEl>
                                          <p:spTgt spid="78854">
                                            <p:txEl>
                                              <p:pRg st="2" end="2"/>
                                            </p:txEl>
                                          </p:spTgt>
                                        </p:tgtEl>
                                      </p:cBhvr>
                                    </p:animEffect>
                                    <p:anim calcmode="lin" valueType="num">
                                      <p:cBhvr>
                                        <p:cTn id="24" dur="1000" fill="hold"/>
                                        <p:tgtEl>
                                          <p:spTgt spid="7885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885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885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8854">
                                            <p:txEl>
                                              <p:pRg st="3" end="3"/>
                                            </p:txEl>
                                          </p:spTgt>
                                        </p:tgtEl>
                                        <p:attrNameLst>
                                          <p:attrName>style.visibility</p:attrName>
                                        </p:attrNameLst>
                                      </p:cBhvr>
                                      <p:to>
                                        <p:strVal val="visible"/>
                                      </p:to>
                                    </p:set>
                                    <p:animEffect transition="in" filter="fade">
                                      <p:cBhvr>
                                        <p:cTn id="31" dur="1000"/>
                                        <p:tgtEl>
                                          <p:spTgt spid="78854">
                                            <p:txEl>
                                              <p:pRg st="3" end="3"/>
                                            </p:txEl>
                                          </p:spTgt>
                                        </p:tgtEl>
                                      </p:cBhvr>
                                    </p:animEffect>
                                    <p:anim calcmode="lin" valueType="num">
                                      <p:cBhvr>
                                        <p:cTn id="32" dur="1000" fill="hold"/>
                                        <p:tgtEl>
                                          <p:spTgt spid="7885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885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885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8854">
                                            <p:txEl>
                                              <p:pRg st="4" end="4"/>
                                            </p:txEl>
                                          </p:spTgt>
                                        </p:tgtEl>
                                        <p:attrNameLst>
                                          <p:attrName>style.visibility</p:attrName>
                                        </p:attrNameLst>
                                      </p:cBhvr>
                                      <p:to>
                                        <p:strVal val="visible"/>
                                      </p:to>
                                    </p:set>
                                    <p:animEffect transition="in" filter="fade">
                                      <p:cBhvr>
                                        <p:cTn id="39" dur="1000"/>
                                        <p:tgtEl>
                                          <p:spTgt spid="78854">
                                            <p:txEl>
                                              <p:pRg st="4" end="4"/>
                                            </p:txEl>
                                          </p:spTgt>
                                        </p:tgtEl>
                                      </p:cBhvr>
                                    </p:animEffect>
                                    <p:anim calcmode="lin" valueType="num">
                                      <p:cBhvr>
                                        <p:cTn id="40" dur="1000" fill="hold"/>
                                        <p:tgtEl>
                                          <p:spTgt spid="7885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885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885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ED5A937"/>
          <p:cNvPicPr>
            <a:picLocks noChangeAspect="1" noChangeArrowheads="1"/>
          </p:cNvPicPr>
          <p:nvPr/>
        </p:nvPicPr>
        <p:blipFill>
          <a:blip r:embed="rId2"/>
          <a:srcRect/>
          <a:stretch>
            <a:fillRect/>
          </a:stretch>
        </p:blipFill>
        <p:spPr bwMode="auto">
          <a:xfrm>
            <a:off x="1263621" y="681146"/>
            <a:ext cx="6665965" cy="56053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68760"/>
            <a:ext cx="8229600" cy="1143000"/>
          </a:xfrm>
          <a:noFill/>
        </p:spPr>
        <p:txBody>
          <a:bodyPr/>
          <a:lstStyle/>
          <a:p>
            <a:r>
              <a:rPr lang="en-US" dirty="0" smtClean="0"/>
              <a:t>Functions of placental barrier:</a:t>
            </a:r>
          </a:p>
        </p:txBody>
      </p:sp>
      <p:sp>
        <p:nvSpPr>
          <p:cNvPr id="45059" name="Rectangle 3"/>
          <p:cNvSpPr>
            <a:spLocks noGrp="1" noChangeArrowheads="1"/>
          </p:cNvSpPr>
          <p:nvPr>
            <p:ph type="body" idx="1"/>
          </p:nvPr>
        </p:nvSpPr>
        <p:spPr>
          <a:xfrm>
            <a:off x="457200" y="2409404"/>
            <a:ext cx="8229600" cy="4525963"/>
          </a:xfrm>
          <a:noFill/>
        </p:spPr>
        <p:txBody>
          <a:bodyPr/>
          <a:lstStyle/>
          <a:p>
            <a:pPr marL="609600" indent="-609600" algn="l" rtl="0" eaLnBrk="1" hangingPunct="1">
              <a:lnSpc>
                <a:spcPct val="90000"/>
              </a:lnSpc>
              <a:buFont typeface="Tahoma" pitchFamily="34" charset="0"/>
              <a:buAutoNum type="arabicPeriod"/>
            </a:pPr>
            <a:r>
              <a:rPr lang="en-US" sz="2800" dirty="0" smtClean="0"/>
              <a:t>It prevents most organisms from passing to the fetus, so it acts as a protective mechanism against damaging factors, many viruses such as Rubella, </a:t>
            </a:r>
            <a:r>
              <a:rPr lang="en-US" sz="2800" dirty="0" err="1" smtClean="0"/>
              <a:t>Coxackie</a:t>
            </a:r>
            <a:r>
              <a:rPr lang="en-US" sz="2800" dirty="0" smtClean="0"/>
              <a:t> virus, German measles and </a:t>
            </a:r>
            <a:r>
              <a:rPr lang="en-US" sz="2800" dirty="0" err="1" smtClean="0"/>
              <a:t>poliomylitis</a:t>
            </a:r>
            <a:r>
              <a:rPr lang="en-US" sz="2800" dirty="0" smtClean="0"/>
              <a:t> virus traverse the placenta. These viruses may result in congenital malformations.</a:t>
            </a:r>
          </a:p>
          <a:p>
            <a:pPr marL="609600" indent="-609600" algn="l" rtl="0" eaLnBrk="1" hangingPunct="1">
              <a:lnSpc>
                <a:spcPct val="90000"/>
              </a:lnSpc>
              <a:buFont typeface="Tahoma" pitchFamily="34" charset="0"/>
              <a:buAutoNum type="arabicPeriod"/>
            </a:pPr>
            <a:r>
              <a:rPr lang="en-US" sz="2800" dirty="0" smtClean="0"/>
              <a:t>Most of the drugs in addition to cocaine, heroin cross the placenta and cause serious damage. </a:t>
            </a:r>
          </a:p>
          <a:p>
            <a:pPr marL="609600" indent="-609600">
              <a:lnSpc>
                <a:spcPct val="90000"/>
              </a:lnSpc>
            </a:pPr>
            <a:endParaRPr lang="en-US" dirty="0" smtClean="0">
              <a:effectLst/>
            </a:endParaRPr>
          </a:p>
        </p:txBody>
      </p:sp>
      <p:sp>
        <p:nvSpPr>
          <p:cNvPr id="2" name="Rectangle 1"/>
          <p:cNvSpPr/>
          <p:nvPr/>
        </p:nvSpPr>
        <p:spPr>
          <a:xfrm>
            <a:off x="0" y="17480"/>
            <a:ext cx="9144000" cy="923330"/>
          </a:xfrm>
          <a:prstGeom prst="rect">
            <a:avLst/>
          </a:prstGeom>
        </p:spPr>
        <p:txBody>
          <a:bodyPr wrap="square">
            <a:spAutoFit/>
          </a:bodyPr>
          <a:lstStyle/>
          <a:p>
            <a:pPr algn="l"/>
            <a:r>
              <a:rPr lang="en-US" b="1" u="sng" dirty="0">
                <a:solidFill>
                  <a:schemeClr val="folHlink"/>
                </a:solidFill>
              </a:rPr>
              <a:t>Placental (membranes) barrier:</a:t>
            </a:r>
            <a:endParaRPr lang="en-US" dirty="0">
              <a:solidFill>
                <a:schemeClr val="folHlink"/>
              </a:solidFill>
            </a:endParaRPr>
          </a:p>
          <a:p>
            <a:pPr algn="l" rtl="0"/>
            <a:r>
              <a:rPr lang="en-US" dirty="0"/>
              <a:t>-These are layers separating the fetal blood in the villi from maternal blood in the </a:t>
            </a:r>
            <a:r>
              <a:rPr lang="en-US" dirty="0" err="1"/>
              <a:t>intervillous</a:t>
            </a:r>
            <a:r>
              <a:rPr lang="en-US" dirty="0"/>
              <a:t> space. </a:t>
            </a:r>
            <a:endParaRPr lang="en-US" dirty="0"/>
          </a:p>
        </p:txBody>
      </p:sp>
    </p:spTree>
    <p:extLst>
      <p:ext uri="{BB962C8B-B14F-4D97-AF65-F5344CB8AC3E}">
        <p14:creationId xmlns:p14="http://schemas.microsoft.com/office/powerpoint/2010/main" val="1604473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990600"/>
          </a:xfrm>
        </p:spPr>
        <p:txBody>
          <a:bodyPr/>
          <a:lstStyle/>
          <a:p>
            <a:pPr eaLnBrk="1" hangingPunct="1"/>
            <a:r>
              <a:rPr lang="en-US" b="1" smtClean="0">
                <a:solidFill>
                  <a:srgbClr val="000000"/>
                </a:solidFill>
                <a:effectLst/>
              </a:rPr>
              <a:t>Abnormalities of placenta</a:t>
            </a:r>
          </a:p>
        </p:txBody>
      </p:sp>
      <p:sp>
        <p:nvSpPr>
          <p:cNvPr id="129027" name="Rectangle 3"/>
          <p:cNvSpPr>
            <a:spLocks noGrp="1" noChangeArrowheads="1"/>
          </p:cNvSpPr>
          <p:nvPr>
            <p:ph type="body" idx="1"/>
          </p:nvPr>
        </p:nvSpPr>
        <p:spPr>
          <a:xfrm>
            <a:off x="457200" y="1219200"/>
            <a:ext cx="8229600" cy="4876800"/>
          </a:xfrm>
        </p:spPr>
        <p:txBody>
          <a:bodyPr/>
          <a:lstStyle/>
          <a:p>
            <a:pPr marL="0" indent="0" algn="l" rtl="0" eaLnBrk="1" hangingPunct="1">
              <a:buFont typeface="Wingdings" pitchFamily="2" charset="2"/>
              <a:buNone/>
              <a:defRPr/>
            </a:pPr>
            <a:r>
              <a:rPr lang="en-US" dirty="0" smtClean="0"/>
              <a:t>1- According to site: </a:t>
            </a:r>
            <a:r>
              <a:rPr lang="en-US" b="1" i="1" dirty="0" smtClean="0">
                <a:solidFill>
                  <a:srgbClr val="660033"/>
                </a:solidFill>
              </a:rPr>
              <a:t>Placenta </a:t>
            </a:r>
            <a:r>
              <a:rPr lang="en-US" b="1" i="1" dirty="0" err="1" smtClean="0">
                <a:solidFill>
                  <a:srgbClr val="660033"/>
                </a:solidFill>
              </a:rPr>
              <a:t>Praevia</a:t>
            </a:r>
            <a:endParaRPr lang="en-US" b="1" i="1" dirty="0" smtClean="0">
              <a:solidFill>
                <a:srgbClr val="660033"/>
              </a:solidFill>
            </a:endParaRPr>
          </a:p>
          <a:p>
            <a:pPr marL="0" indent="0" algn="l" rtl="0" eaLnBrk="1" hangingPunct="1">
              <a:buFont typeface="Wingdings" pitchFamily="2" charset="2"/>
              <a:buNone/>
              <a:defRPr/>
            </a:pPr>
            <a:r>
              <a:rPr lang="en-US" sz="2400" dirty="0">
                <a:effectLst/>
              </a:rPr>
              <a:t>the placenta is attached to the lower uterine segment (due to low level of implantation of the blastocyst). It causes severe antepartum </a:t>
            </a:r>
            <a:r>
              <a:rPr lang="en-US" sz="2400" dirty="0" err="1">
                <a:effectLst/>
              </a:rPr>
              <a:t>haemorrhage</a:t>
            </a:r>
            <a:r>
              <a:rPr lang="en-US" sz="2400" dirty="0">
                <a:effectLst/>
              </a:rPr>
              <a:t>. There are three </a:t>
            </a:r>
            <a:r>
              <a:rPr lang="en-US" sz="2400" dirty="0" smtClean="0">
                <a:effectLst/>
              </a:rPr>
              <a:t>types: </a:t>
            </a:r>
            <a:endParaRPr lang="en-US" sz="2400" b="1" i="1" dirty="0" smtClean="0">
              <a:solidFill>
                <a:srgbClr val="660033"/>
              </a:solidFill>
            </a:endParaRPr>
          </a:p>
        </p:txBody>
      </p:sp>
      <p:pic>
        <p:nvPicPr>
          <p:cNvPr id="24580" name="Picture 4" descr="previa"/>
          <p:cNvPicPr>
            <a:picLocks noChangeAspect="1" noChangeArrowheads="1"/>
          </p:cNvPicPr>
          <p:nvPr/>
        </p:nvPicPr>
        <p:blipFill>
          <a:blip r:embed="rId2"/>
          <a:srcRect/>
          <a:stretch>
            <a:fillRect/>
          </a:stretch>
        </p:blipFill>
        <p:spPr bwMode="auto">
          <a:xfrm>
            <a:off x="457200" y="3200400"/>
            <a:ext cx="8229600" cy="3429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7_16"/>
          <p:cNvPicPr>
            <a:picLocks noChangeAspect="1" noChangeArrowheads="1"/>
          </p:cNvPicPr>
          <p:nvPr/>
        </p:nvPicPr>
        <p:blipFill>
          <a:blip r:embed="rId2"/>
          <a:srcRect/>
          <a:stretch>
            <a:fillRect/>
          </a:stretch>
        </p:blipFill>
        <p:spPr bwMode="auto">
          <a:xfrm>
            <a:off x="4052888" y="2590800"/>
            <a:ext cx="4799012" cy="3643313"/>
          </a:xfrm>
          <a:prstGeom prst="rect">
            <a:avLst/>
          </a:prstGeom>
          <a:noFill/>
          <a:ln w="9525">
            <a:noFill/>
            <a:miter lim="800000"/>
            <a:headEnd/>
            <a:tailEnd/>
          </a:ln>
        </p:spPr>
      </p:pic>
      <p:sp>
        <p:nvSpPr>
          <p:cNvPr id="27651" name="Text Box 3"/>
          <p:cNvSpPr txBox="1">
            <a:spLocks noChangeArrowheads="1"/>
          </p:cNvSpPr>
          <p:nvPr/>
        </p:nvSpPr>
        <p:spPr bwMode="auto">
          <a:xfrm>
            <a:off x="217488" y="1182688"/>
            <a:ext cx="3744912" cy="5262562"/>
          </a:xfrm>
          <a:prstGeom prst="rect">
            <a:avLst/>
          </a:prstGeom>
          <a:noFill/>
          <a:ln w="9525">
            <a:noFill/>
            <a:miter lim="800000"/>
            <a:headEnd/>
            <a:tailEnd/>
          </a:ln>
          <a:effectLst/>
        </p:spPr>
        <p:txBody>
          <a:bodyPr>
            <a:spAutoFit/>
          </a:bodyPr>
          <a:lstStyle/>
          <a:p>
            <a:pPr algn="l" rtl="0"/>
            <a:r>
              <a:rPr kumimoji="1" lang="en-US" altLang="zh-TW" sz="2400" b="1" u="sng">
                <a:ea typeface="PMingLiU" pitchFamily="18" charset="-120"/>
              </a:rPr>
              <a:t>1- Placenta accreta</a:t>
            </a:r>
            <a:r>
              <a:rPr lang="en-US" sz="2400" b="1" u="sng"/>
              <a:t>: </a:t>
            </a:r>
            <a:r>
              <a:rPr lang="en-US" sz="2400"/>
              <a:t>due to abnormal adhesion between the chorionic  villi and the uterine wall.</a:t>
            </a:r>
            <a:endParaRPr kumimoji="1" lang="en-US" altLang="zh-TW" sz="2400">
              <a:ea typeface="PMingLiU" pitchFamily="18" charset="-120"/>
            </a:endParaRPr>
          </a:p>
          <a:p>
            <a:pPr algn="l" rtl="0"/>
            <a:r>
              <a:rPr kumimoji="1" lang="en-US" altLang="zh-TW" sz="2400" b="1" u="sng">
                <a:ea typeface="PMingLiU" pitchFamily="18" charset="-120"/>
              </a:rPr>
              <a:t>2- Placenta percreta: </a:t>
            </a:r>
            <a:r>
              <a:rPr lang="en-US" sz="2400"/>
              <a:t>The chorionic villi penetrate the myometrium all the way to the perimetrium.</a:t>
            </a:r>
          </a:p>
          <a:p>
            <a:pPr algn="l" rtl="0"/>
            <a:r>
              <a:rPr lang="en-US" sz="2400"/>
              <a:t>- the placenta fails to separate from the uterus after birth and may cause severe postpartum hemorrhage.</a:t>
            </a:r>
            <a:endParaRPr kumimoji="1" lang="en-US" altLang="zh-TW" sz="2400">
              <a:ea typeface="PMingLiU" pitchFamily="18" charset="-120"/>
            </a:endParaRPr>
          </a:p>
        </p:txBody>
      </p:sp>
      <p:sp>
        <p:nvSpPr>
          <p:cNvPr id="27652" name="Rectangle 4"/>
          <p:cNvSpPr>
            <a:spLocks noChangeArrowheads="1"/>
          </p:cNvSpPr>
          <p:nvPr/>
        </p:nvSpPr>
        <p:spPr bwMode="auto">
          <a:xfrm>
            <a:off x="5319713" y="2667000"/>
            <a:ext cx="1079500" cy="215900"/>
          </a:xfrm>
          <a:prstGeom prst="rect">
            <a:avLst/>
          </a:prstGeom>
          <a:noFill/>
          <a:ln w="19050">
            <a:solidFill>
              <a:srgbClr val="FF0000"/>
            </a:solidFill>
            <a:miter lim="800000"/>
            <a:headEnd/>
            <a:tailEnd/>
          </a:ln>
          <a:effectLst/>
        </p:spPr>
        <p:txBody>
          <a:bodyPr wrap="none" anchor="ctr"/>
          <a:lstStyle/>
          <a:p>
            <a:endParaRPr lang="en-US"/>
          </a:p>
        </p:txBody>
      </p:sp>
      <p:sp>
        <p:nvSpPr>
          <p:cNvPr id="27653" name="Rectangle 5"/>
          <p:cNvSpPr>
            <a:spLocks noChangeArrowheads="1"/>
          </p:cNvSpPr>
          <p:nvPr/>
        </p:nvSpPr>
        <p:spPr bwMode="auto">
          <a:xfrm>
            <a:off x="6967538" y="3079750"/>
            <a:ext cx="1081087" cy="215900"/>
          </a:xfrm>
          <a:prstGeom prst="rect">
            <a:avLst/>
          </a:prstGeom>
          <a:noFill/>
          <a:ln w="19050">
            <a:solidFill>
              <a:srgbClr val="FF0000"/>
            </a:solidFill>
            <a:miter lim="800000"/>
            <a:headEnd/>
            <a:tailEnd/>
          </a:ln>
          <a:effectLst/>
        </p:spPr>
        <p:txBody>
          <a:bodyPr wrap="none" anchor="ctr"/>
          <a:lstStyle/>
          <a:p>
            <a:endParaRPr lang="en-US"/>
          </a:p>
        </p:txBody>
      </p:sp>
      <p:sp>
        <p:nvSpPr>
          <p:cNvPr id="27655" name="Text Box 7"/>
          <p:cNvSpPr txBox="1">
            <a:spLocks noChangeArrowheads="1"/>
          </p:cNvSpPr>
          <p:nvPr/>
        </p:nvSpPr>
        <p:spPr bwMode="auto">
          <a:xfrm>
            <a:off x="217488" y="228600"/>
            <a:ext cx="8634412" cy="1066800"/>
          </a:xfrm>
          <a:prstGeom prst="rect">
            <a:avLst/>
          </a:prstGeom>
          <a:noFill/>
          <a:ln w="9525">
            <a:noFill/>
            <a:miter lim="800000"/>
            <a:headEnd/>
            <a:tailEnd/>
          </a:ln>
          <a:effectLst/>
        </p:spPr>
        <p:txBody>
          <a:bodyPr>
            <a:spAutoFit/>
          </a:bodyPr>
          <a:lstStyle/>
          <a:p>
            <a:pPr lvl="2" algn="l" rtl="0"/>
            <a:r>
              <a:rPr kumimoji="1" lang="en-US" altLang="zh-TW" sz="3200" b="1">
                <a:solidFill>
                  <a:srgbClr val="660033"/>
                </a:solidFill>
                <a:ea typeface="PMingLiU" pitchFamily="18" charset="-120"/>
              </a:rPr>
              <a:t>2- Abnormal penetration into the uterus: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400" y="457200"/>
            <a:ext cx="8229600" cy="3048000"/>
          </a:xfrm>
        </p:spPr>
        <p:txBody>
          <a:bodyPr>
            <a:normAutofit fontScale="90000"/>
          </a:bodyPr>
          <a:lstStyle/>
          <a:p>
            <a:pPr algn="l" rtl="0" eaLnBrk="1" hangingPunct="1"/>
            <a:r>
              <a:rPr lang="en-US" sz="3200" smtClean="0"/>
              <a:t>3- Abnormal attachment of umbilical cord:</a:t>
            </a:r>
            <a:br>
              <a:rPr lang="en-US" sz="3200" smtClean="0"/>
            </a:br>
            <a:r>
              <a:rPr lang="en-US" sz="3200" smtClean="0"/>
              <a:t>a- Velamentous attachment:</a:t>
            </a:r>
            <a:br>
              <a:rPr lang="en-US" sz="3200" smtClean="0"/>
            </a:br>
            <a:r>
              <a:rPr lang="en-US" sz="2400" smtClean="0">
                <a:effectLst/>
              </a:rPr>
              <a:t>The cord does not reach the placenta itself but is attached to amniotic membrane over the fetal surface of placenta. The umbilical vessels pass in the membrane to reach the placenta. It is easly torn.</a:t>
            </a:r>
            <a:br>
              <a:rPr lang="en-US" sz="2400" smtClean="0">
                <a:effectLst/>
              </a:rPr>
            </a:br>
            <a:r>
              <a:rPr lang="en-US" sz="2800" smtClean="0">
                <a:effectLst/>
              </a:rPr>
              <a:t>B- Battle- dore placenta (marginal attachment of the cord</a:t>
            </a:r>
            <a:endParaRPr lang="en-US" sz="2800" smtClean="0"/>
          </a:p>
        </p:txBody>
      </p:sp>
      <p:pic>
        <p:nvPicPr>
          <p:cNvPr id="29699" name="Picture 4" descr="07_17"/>
          <p:cNvPicPr>
            <a:picLocks noGrp="1" noChangeAspect="1" noChangeArrowheads="1"/>
          </p:cNvPicPr>
          <p:nvPr>
            <p:ph type="body" idx="1"/>
          </p:nvPr>
        </p:nvPicPr>
        <p:blipFill>
          <a:blip r:embed="rId2"/>
          <a:srcRect/>
          <a:stretch>
            <a:fillRect/>
          </a:stretch>
        </p:blipFill>
        <p:spPr>
          <a:xfrm>
            <a:off x="4495800" y="3212976"/>
            <a:ext cx="4503738" cy="3375149"/>
          </a:xfrm>
          <a:noFill/>
        </p:spPr>
      </p:pic>
      <p:pic>
        <p:nvPicPr>
          <p:cNvPr id="29700" name="Picture 4"/>
          <p:cNvPicPr>
            <a:picLocks noChangeAspect="1" noChangeArrowheads="1"/>
          </p:cNvPicPr>
          <p:nvPr/>
        </p:nvPicPr>
        <p:blipFill>
          <a:blip r:embed="rId3"/>
          <a:srcRect/>
          <a:stretch>
            <a:fillRect/>
          </a:stretch>
        </p:blipFill>
        <p:spPr bwMode="auto">
          <a:xfrm>
            <a:off x="533400" y="3505200"/>
            <a:ext cx="3962400" cy="26257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p>
            <a:fld id="{A4390FB1-1E84-4995-9BBF-2DE5985161EE}" type="slidenum">
              <a:rPr lang="ar-SA"/>
              <a:pPr/>
              <a:t>38</a:t>
            </a:fld>
            <a:endParaRPr lang="en-US"/>
          </a:p>
        </p:txBody>
      </p:sp>
      <p:pic>
        <p:nvPicPr>
          <p:cNvPr id="112647" name="Picture 7" descr="nv19_005"/>
          <p:cNvPicPr>
            <a:picLocks noChangeAspect="1" noChangeArrowheads="1"/>
          </p:cNvPicPr>
          <p:nvPr/>
        </p:nvPicPr>
        <p:blipFill>
          <a:blip r:embed="rId2"/>
          <a:srcRect/>
          <a:stretch>
            <a:fillRect/>
          </a:stretch>
        </p:blipFill>
        <p:spPr bwMode="auto">
          <a:xfrm>
            <a:off x="4949424" y="1556792"/>
            <a:ext cx="4211637" cy="4608513"/>
          </a:xfrm>
          <a:prstGeom prst="rect">
            <a:avLst/>
          </a:prstGeom>
          <a:noFill/>
          <a:ln w="9525">
            <a:noFill/>
            <a:miter lim="800000"/>
            <a:headEnd/>
            <a:tailEnd/>
          </a:ln>
        </p:spPr>
      </p:pic>
      <p:pic>
        <p:nvPicPr>
          <p:cNvPr id="6" name="Picture 7" descr="nv19_004"/>
          <p:cNvPicPr>
            <a:picLocks noChangeAspect="1" noChangeArrowheads="1"/>
          </p:cNvPicPr>
          <p:nvPr/>
        </p:nvPicPr>
        <p:blipFill>
          <a:blip r:embed="rId3"/>
          <a:srcRect/>
          <a:stretch>
            <a:fillRect/>
          </a:stretch>
        </p:blipFill>
        <p:spPr bwMode="auto">
          <a:xfrm>
            <a:off x="107504" y="955675"/>
            <a:ext cx="4105275"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 calcmode="lin" valueType="num">
                                      <p:cBhvr additive="base">
                                        <p:cTn id="7" dur="500" fill="hold"/>
                                        <p:tgtEl>
                                          <p:spTgt spid="112647"/>
                                        </p:tgtEl>
                                        <p:attrNameLst>
                                          <p:attrName>ppt_x</p:attrName>
                                        </p:attrNameLst>
                                      </p:cBhvr>
                                      <p:tavLst>
                                        <p:tav tm="0">
                                          <p:val>
                                            <p:strVal val="#ppt_x"/>
                                          </p:val>
                                        </p:tav>
                                        <p:tav tm="100000">
                                          <p:val>
                                            <p:strVal val="#ppt_x"/>
                                          </p:val>
                                        </p:tav>
                                      </p:tavLst>
                                    </p:anim>
                                    <p:anim calcmode="lin" valueType="num">
                                      <p:cBhvr additive="base">
                                        <p:cTn id="8"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defRPr/>
            </a:pPr>
            <a:r>
              <a:rPr lang="en-US" dirty="0" smtClean="0">
                <a:solidFill>
                  <a:srgbClr val="660033"/>
                </a:solidFill>
              </a:rPr>
              <a:t>4- Abnormalities according to the number:</a:t>
            </a:r>
            <a:endParaRPr lang="en-US" dirty="0">
              <a:effectLst/>
            </a:endParaRPr>
          </a:p>
        </p:txBody>
      </p:sp>
      <p:sp>
        <p:nvSpPr>
          <p:cNvPr id="3" name="Content Placeholder 2"/>
          <p:cNvSpPr>
            <a:spLocks noGrp="1"/>
          </p:cNvSpPr>
          <p:nvPr>
            <p:ph sz="half" idx="1"/>
          </p:nvPr>
        </p:nvSpPr>
        <p:spPr>
          <a:xfrm>
            <a:off x="152400" y="1981200"/>
            <a:ext cx="8839200" cy="4800600"/>
          </a:xfrm>
        </p:spPr>
        <p:txBody>
          <a:bodyPr/>
          <a:lstStyle/>
          <a:p>
            <a:pPr marL="0" indent="0" algn="l" rtl="0">
              <a:buFont typeface="Wingdings" pitchFamily="2" charset="2"/>
              <a:buNone/>
            </a:pPr>
            <a:r>
              <a:rPr lang="en-US" dirty="0" smtClean="0">
                <a:effectLst/>
              </a:rPr>
              <a:t> </a:t>
            </a:r>
            <a:r>
              <a:rPr lang="en-US" sz="2400" dirty="0" smtClean="0">
                <a:effectLst/>
              </a:rPr>
              <a:t>1-  </a:t>
            </a:r>
            <a:r>
              <a:rPr lang="en-US" sz="2400" i="1" dirty="0" smtClean="0">
                <a:effectLst/>
              </a:rPr>
              <a:t>Double placenta</a:t>
            </a:r>
            <a:r>
              <a:rPr lang="en-US" sz="2400" dirty="0" smtClean="0">
                <a:effectLst/>
              </a:rPr>
              <a:t> </a:t>
            </a:r>
          </a:p>
          <a:p>
            <a:pPr marL="0" indent="0" algn="l" rtl="0">
              <a:buFont typeface="Wingdings" pitchFamily="2" charset="2"/>
              <a:buNone/>
            </a:pPr>
            <a:r>
              <a:rPr lang="en-US" sz="2400" dirty="0" smtClean="0">
                <a:effectLst/>
              </a:rPr>
              <a:t>(</a:t>
            </a:r>
            <a:r>
              <a:rPr lang="en-US" sz="2400" dirty="0" err="1" smtClean="0">
                <a:effectLst/>
              </a:rPr>
              <a:t>bilobed</a:t>
            </a:r>
            <a:r>
              <a:rPr lang="en-US" sz="2400" dirty="0" smtClean="0">
                <a:effectLst/>
              </a:rPr>
              <a:t> or </a:t>
            </a:r>
            <a:r>
              <a:rPr lang="en-US" sz="2400" dirty="0" err="1" smtClean="0">
                <a:effectLst/>
              </a:rPr>
              <a:t>bidiscoid</a:t>
            </a:r>
            <a:r>
              <a:rPr lang="en-US" sz="2400" dirty="0" smtClean="0">
                <a:effectLst/>
              </a:rPr>
              <a:t> </a:t>
            </a:r>
          </a:p>
          <a:p>
            <a:pPr marL="0" indent="0" algn="l" rtl="0">
              <a:buFont typeface="Wingdings" pitchFamily="2" charset="2"/>
              <a:buNone/>
            </a:pPr>
            <a:r>
              <a:rPr lang="en-US" sz="2400" dirty="0" smtClean="0">
                <a:effectLst/>
              </a:rPr>
              <a:t>placenta).</a:t>
            </a:r>
          </a:p>
          <a:p>
            <a:pPr marL="0" indent="0" algn="l" rtl="0">
              <a:buFont typeface="Wingdings" pitchFamily="2" charset="2"/>
              <a:buNone/>
            </a:pPr>
            <a:r>
              <a:rPr lang="en-US" sz="2400" i="1" dirty="0" smtClean="0">
                <a:effectLst/>
              </a:rPr>
              <a:t>2- Triple placenta</a:t>
            </a:r>
            <a:r>
              <a:rPr lang="en-US" sz="2400" dirty="0" smtClean="0">
                <a:effectLst/>
              </a:rPr>
              <a:t> </a:t>
            </a:r>
          </a:p>
          <a:p>
            <a:pPr marL="0" indent="0" algn="l" rtl="0">
              <a:buFont typeface="Wingdings" pitchFamily="2" charset="2"/>
              <a:buNone/>
            </a:pPr>
            <a:r>
              <a:rPr lang="en-US" sz="2400" dirty="0" smtClean="0">
                <a:effectLst/>
              </a:rPr>
              <a:t>(</a:t>
            </a:r>
            <a:r>
              <a:rPr lang="en-US" sz="2400" dirty="0" err="1" smtClean="0">
                <a:effectLst/>
              </a:rPr>
              <a:t>trilobed</a:t>
            </a:r>
            <a:r>
              <a:rPr lang="en-US" sz="2400" dirty="0" smtClean="0">
                <a:effectLst/>
              </a:rPr>
              <a:t>).</a:t>
            </a:r>
          </a:p>
          <a:p>
            <a:pPr marL="0" indent="0" algn="l" rtl="0">
              <a:buFont typeface="Wingdings" pitchFamily="2" charset="2"/>
              <a:buNone/>
            </a:pPr>
            <a:r>
              <a:rPr lang="en-US" sz="2400" i="1" dirty="0" smtClean="0">
                <a:effectLst/>
              </a:rPr>
              <a:t>3- Accessory placenta</a:t>
            </a:r>
            <a:r>
              <a:rPr lang="en-US" sz="2400" dirty="0" smtClean="0">
                <a:effectLst/>
              </a:rPr>
              <a:t> (accessory one or more lobes). It may cause severe postpartum hemorrhage if the accessory lobe is retained in the uterus after labor.</a:t>
            </a:r>
          </a:p>
          <a:p>
            <a:pPr marL="0" indent="0" algn="l" rtl="0">
              <a:buFont typeface="Wingdings" pitchFamily="2" charset="2"/>
              <a:buNone/>
            </a:pPr>
            <a:endParaRPr lang="en-US" sz="2400" dirty="0" smtClean="0">
              <a:effectLst/>
            </a:endParaRPr>
          </a:p>
          <a:p>
            <a:pPr marL="0" indent="0" algn="l" rtl="0">
              <a:buFont typeface="Wingdings" pitchFamily="2" charset="2"/>
              <a:buNone/>
            </a:pPr>
            <a:r>
              <a:rPr lang="en-US" dirty="0" smtClean="0">
                <a:effectLst/>
              </a:rPr>
              <a:t>5- </a:t>
            </a:r>
            <a:r>
              <a:rPr lang="en-US" dirty="0" smtClean="0">
                <a:solidFill>
                  <a:schemeClr val="accent2">
                    <a:lumMod val="50000"/>
                  </a:schemeClr>
                </a:solidFill>
                <a:effectLst/>
              </a:rPr>
              <a:t>Shape abnormalities</a:t>
            </a:r>
            <a:r>
              <a:rPr lang="en-US" dirty="0" smtClean="0">
                <a:effectLst/>
              </a:rPr>
              <a:t>: bi- or </a:t>
            </a:r>
            <a:r>
              <a:rPr lang="en-US" dirty="0" err="1" smtClean="0">
                <a:effectLst/>
              </a:rPr>
              <a:t>trilobed</a:t>
            </a:r>
            <a:r>
              <a:rPr lang="en-US" dirty="0" smtClean="0">
                <a:effectLst/>
              </a:rPr>
              <a:t> or </a:t>
            </a:r>
            <a:r>
              <a:rPr lang="en-US" dirty="0" err="1" smtClean="0">
                <a:effectLst/>
              </a:rPr>
              <a:t>horsehoe</a:t>
            </a:r>
            <a:r>
              <a:rPr lang="en-US" dirty="0" smtClean="0">
                <a:effectLst/>
              </a:rPr>
              <a:t> placenta</a:t>
            </a:r>
          </a:p>
          <a:p>
            <a:pPr marL="0" indent="0"/>
            <a:endParaRPr lang="en-US" dirty="0" smtClean="0"/>
          </a:p>
        </p:txBody>
      </p:sp>
      <p:pic>
        <p:nvPicPr>
          <p:cNvPr id="30724" name="Picture 2"/>
          <p:cNvPicPr>
            <a:picLocks noChangeAspect="1" noChangeArrowheads="1"/>
          </p:cNvPicPr>
          <p:nvPr/>
        </p:nvPicPr>
        <p:blipFill>
          <a:blip r:embed="rId2"/>
          <a:srcRect/>
          <a:stretch>
            <a:fillRect/>
          </a:stretch>
        </p:blipFill>
        <p:spPr bwMode="auto">
          <a:xfrm>
            <a:off x="4406900" y="1447800"/>
            <a:ext cx="4389438" cy="26955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81000" y="533400"/>
            <a:ext cx="8001000" cy="4495800"/>
          </a:xfrm>
        </p:spPr>
        <p:txBody>
          <a:bodyPr>
            <a:normAutofit lnSpcReduction="10000"/>
          </a:bodyPr>
          <a:lstStyle/>
          <a:p>
            <a:pPr algn="just" rtl="0">
              <a:lnSpc>
                <a:spcPct val="90000"/>
              </a:lnSpc>
              <a:buFontTx/>
              <a:buNone/>
            </a:pPr>
            <a:r>
              <a:rPr lang="en-US" altLang="zh-CN" sz="2800" dirty="0"/>
              <a:t>---tertiary stem villus: extraembryonic mesoderm differentiate into </a:t>
            </a:r>
            <a:r>
              <a:rPr lang="en-US" altLang="zh-CN" sz="2800" dirty="0" smtClean="0"/>
              <a:t>C.T </a:t>
            </a:r>
            <a:r>
              <a:rPr lang="en-US" altLang="zh-CN" sz="2800" dirty="0"/>
              <a:t>and </a:t>
            </a:r>
            <a:r>
              <a:rPr lang="en-US" altLang="zh-CN" sz="2800" dirty="0" smtClean="0"/>
              <a:t>B.V</a:t>
            </a:r>
            <a:endParaRPr lang="en-US" altLang="zh-CN" sz="2800" dirty="0"/>
          </a:p>
          <a:p>
            <a:pPr algn="just" rtl="0">
              <a:lnSpc>
                <a:spcPct val="90000"/>
              </a:lnSpc>
            </a:pPr>
            <a:r>
              <a:rPr lang="en-US" altLang="zh-CN" sz="2800" dirty="0"/>
              <a:t>free </a:t>
            </a:r>
            <a:r>
              <a:rPr lang="en-US" altLang="zh-CN" sz="2800" dirty="0" err="1"/>
              <a:t>villus</a:t>
            </a:r>
            <a:r>
              <a:rPr lang="en-US" altLang="zh-CN" sz="2800" dirty="0"/>
              <a:t>: branches</a:t>
            </a:r>
          </a:p>
          <a:p>
            <a:pPr algn="just" rtl="0">
              <a:lnSpc>
                <a:spcPct val="90000"/>
              </a:lnSpc>
            </a:pPr>
            <a:r>
              <a:rPr lang="en-US" altLang="zh-CN" sz="2800" dirty="0"/>
              <a:t>anchoring </a:t>
            </a:r>
            <a:r>
              <a:rPr lang="en-US" altLang="zh-CN" sz="2800" dirty="0" err="1"/>
              <a:t>villus</a:t>
            </a:r>
            <a:endParaRPr lang="en-US" altLang="zh-CN" sz="2800" dirty="0"/>
          </a:p>
          <a:p>
            <a:pPr algn="just" rtl="0">
              <a:lnSpc>
                <a:spcPct val="90000"/>
              </a:lnSpc>
              <a:buFontTx/>
              <a:buNone/>
            </a:pPr>
            <a:r>
              <a:rPr lang="en-US" altLang="zh-CN" sz="2800" dirty="0"/>
              <a:t>---</a:t>
            </a:r>
            <a:r>
              <a:rPr lang="en-US" altLang="zh-CN" sz="2800" dirty="0" err="1"/>
              <a:t>cytotrophoblastic</a:t>
            </a:r>
            <a:r>
              <a:rPr lang="en-US" altLang="zh-CN" sz="2800" dirty="0"/>
              <a:t> cell column: →</a:t>
            </a:r>
            <a:r>
              <a:rPr lang="en-US" altLang="zh-CN" sz="2800" dirty="0" err="1"/>
              <a:t>cytotrophoblastic</a:t>
            </a:r>
            <a:r>
              <a:rPr lang="en-US" altLang="zh-CN" sz="2800" dirty="0"/>
              <a:t> shell</a:t>
            </a:r>
          </a:p>
          <a:p>
            <a:pPr algn="just" rtl="0">
              <a:lnSpc>
                <a:spcPct val="90000"/>
              </a:lnSpc>
              <a:buFontTx/>
              <a:buNone/>
            </a:pPr>
            <a:r>
              <a:rPr lang="en-US" altLang="zh-CN" sz="2800" dirty="0"/>
              <a:t>---</a:t>
            </a:r>
            <a:r>
              <a:rPr lang="en-US" altLang="zh-CN" sz="2800" dirty="0" err="1"/>
              <a:t>chorion</a:t>
            </a:r>
            <a:r>
              <a:rPr lang="en-US" altLang="zh-CN" sz="2800" dirty="0"/>
              <a:t> leave: 6 weeks later</a:t>
            </a:r>
          </a:p>
          <a:p>
            <a:pPr algn="just" rtl="0">
              <a:lnSpc>
                <a:spcPct val="90000"/>
              </a:lnSpc>
              <a:buFontTx/>
              <a:buNone/>
            </a:pPr>
            <a:r>
              <a:rPr lang="en-US" altLang="zh-CN" sz="2800" dirty="0"/>
              <a:t>---</a:t>
            </a:r>
            <a:r>
              <a:rPr lang="en-US" altLang="zh-CN" sz="2800" dirty="0" err="1"/>
              <a:t>chorion</a:t>
            </a:r>
            <a:r>
              <a:rPr lang="en-US" altLang="zh-CN" sz="2800" dirty="0"/>
              <a:t> </a:t>
            </a:r>
            <a:r>
              <a:rPr lang="en-US" altLang="zh-CN" sz="2800" dirty="0" err="1"/>
              <a:t>frondosum</a:t>
            </a:r>
            <a:endParaRPr lang="en-US" altLang="zh-CN" sz="2800" dirty="0"/>
          </a:p>
          <a:p>
            <a:pPr algn="just" rtl="0">
              <a:lnSpc>
                <a:spcPct val="90000"/>
              </a:lnSpc>
              <a:buFontTx/>
              <a:buNone/>
            </a:pPr>
            <a:r>
              <a:rPr lang="en-US" altLang="zh-CN" sz="2800" dirty="0"/>
              <a:t>---</a:t>
            </a:r>
            <a:r>
              <a:rPr lang="en-US" altLang="zh-CN" sz="2800" dirty="0" err="1"/>
              <a:t>hydatidiform</a:t>
            </a:r>
            <a:r>
              <a:rPr lang="en-US" altLang="zh-CN" sz="2800" dirty="0"/>
              <a:t> mole</a:t>
            </a:r>
          </a:p>
          <a:p>
            <a:pPr algn="just" rtl="0">
              <a:lnSpc>
                <a:spcPct val="90000"/>
              </a:lnSpc>
              <a:buFontTx/>
              <a:buNone/>
            </a:pPr>
            <a:r>
              <a:rPr lang="en-US" altLang="zh-CN" sz="2800" dirty="0"/>
              <a:t>---</a:t>
            </a:r>
            <a:r>
              <a:rPr lang="en-US" altLang="zh-CN" sz="2800" dirty="0" err="1"/>
              <a:t>chorion</a:t>
            </a:r>
            <a:r>
              <a:rPr lang="en-US" altLang="zh-CN" sz="2800" dirty="0"/>
              <a:t> carcinoma</a:t>
            </a:r>
          </a:p>
          <a:p>
            <a:pPr algn="l" rtl="0">
              <a:lnSpc>
                <a:spcPct val="90000"/>
              </a:lnSpc>
            </a:pPr>
            <a:endParaRPr lang="en-US" altLang="zh-CN"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conception</a:t>
            </a:r>
            <a:endParaRPr lang="en-SG" dirty="0"/>
          </a:p>
        </p:txBody>
      </p:sp>
      <p:sp>
        <p:nvSpPr>
          <p:cNvPr id="3" name="Content Placeholder 2"/>
          <p:cNvSpPr>
            <a:spLocks noGrp="1"/>
          </p:cNvSpPr>
          <p:nvPr>
            <p:ph idx="1"/>
          </p:nvPr>
        </p:nvSpPr>
        <p:spPr>
          <a:xfrm>
            <a:off x="35633" y="1409705"/>
            <a:ext cx="8229600" cy="1803271"/>
          </a:xfrm>
        </p:spPr>
        <p:txBody>
          <a:bodyPr>
            <a:normAutofit/>
          </a:bodyPr>
          <a:lstStyle/>
          <a:p>
            <a:pPr algn="l" rtl="0"/>
            <a:r>
              <a:rPr lang="en-US" sz="2000" dirty="0" smtClean="0"/>
              <a:t>Now that we understand how single babies are formed, let us move on to the conception of twins.</a:t>
            </a:r>
          </a:p>
          <a:p>
            <a:pPr algn="l" rtl="0"/>
            <a:r>
              <a:rPr lang="en-US" sz="2000" dirty="0" smtClean="0"/>
              <a:t>Two types of twins:</a:t>
            </a:r>
          </a:p>
          <a:p>
            <a:pPr marL="525780" indent="-457200" algn="l" rtl="0">
              <a:buFont typeface="+mj-lt"/>
              <a:buAutoNum type="arabicPeriod"/>
            </a:pPr>
            <a:r>
              <a:rPr lang="en-US" sz="2000" dirty="0"/>
              <a:t>Identical </a:t>
            </a:r>
            <a:r>
              <a:rPr lang="en-US" sz="1800" dirty="0" smtClean="0"/>
              <a:t>(monozygotic)</a:t>
            </a:r>
          </a:p>
          <a:p>
            <a:pPr marL="525780" indent="-457200" algn="l" rtl="0">
              <a:buFont typeface="+mj-lt"/>
              <a:buAutoNum type="arabicPeriod"/>
            </a:pPr>
            <a:r>
              <a:rPr lang="en-US" sz="2000" dirty="0"/>
              <a:t>Fraternal </a:t>
            </a:r>
            <a:r>
              <a:rPr lang="en-US" sz="1800" dirty="0"/>
              <a:t>(</a:t>
            </a:r>
            <a:r>
              <a:rPr lang="en-US" sz="1800" dirty="0" smtClean="0"/>
              <a:t>dizygotic)</a:t>
            </a:r>
            <a:endParaRPr lang="en-SG"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 y="4075837"/>
            <a:ext cx="2494065" cy="1690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srcRect/>
          <a:stretch>
            <a:fillRect/>
          </a:stretch>
        </p:blipFill>
        <p:spPr bwMode="auto">
          <a:xfrm>
            <a:off x="3707903" y="3284984"/>
            <a:ext cx="2571736" cy="1778328"/>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2382595" y="3645024"/>
            <a:ext cx="5222353" cy="3421213"/>
          </a:xfrm>
          <a:prstGeom prst="rect">
            <a:avLst/>
          </a:prstGeom>
          <a:noFill/>
          <a:ln w="9525">
            <a:noFill/>
            <a:miter lim="800000"/>
            <a:headEnd/>
            <a:tailEnd/>
          </a:ln>
          <a:effectLst/>
        </p:spPr>
      </p:pic>
    </p:spTree>
    <p:extLst>
      <p:ext uri="{BB962C8B-B14F-4D97-AF65-F5344CB8AC3E}">
        <p14:creationId xmlns:p14="http://schemas.microsoft.com/office/powerpoint/2010/main" val="77667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36612" y="800328"/>
            <a:ext cx="8686800" cy="4051920"/>
          </a:xfrm>
        </p:spPr>
        <p:txBody>
          <a:bodyPr>
            <a:normAutofit/>
          </a:bodyPr>
          <a:lstStyle/>
          <a:p>
            <a:pPr algn="l" rtl="0" eaLnBrk="1" hangingPunct="1">
              <a:buFont typeface="Wingdings" pitchFamily="2" charset="2"/>
              <a:buNone/>
              <a:defRPr/>
            </a:pPr>
            <a:r>
              <a:rPr lang="en-US" sz="2800" b="1" u="sng" dirty="0" err="1" smtClean="0"/>
              <a:t>Aetilogy</a:t>
            </a:r>
            <a:endParaRPr lang="en-US" sz="2800" b="1" u="sng" dirty="0" smtClean="0"/>
          </a:p>
          <a:p>
            <a:pPr algn="l" rtl="0" eaLnBrk="1" hangingPunct="1">
              <a:buFont typeface="Wingdings" pitchFamily="2" charset="2"/>
              <a:buNone/>
              <a:defRPr/>
            </a:pPr>
            <a:r>
              <a:rPr lang="en-US" sz="2400" dirty="0" smtClean="0"/>
              <a:t>Dizygotic twins may arise spontaneously from the release of two eggs at ovulation</a:t>
            </a:r>
          </a:p>
          <a:p>
            <a:pPr algn="l" rtl="0" eaLnBrk="1" hangingPunct="1">
              <a:buFont typeface="Wingdings" pitchFamily="2" charset="2"/>
              <a:buNone/>
              <a:defRPr/>
            </a:pPr>
            <a:r>
              <a:rPr lang="en-US" sz="2800" b="1" u="sng" dirty="0" smtClean="0"/>
              <a:t>Causes</a:t>
            </a:r>
          </a:p>
          <a:p>
            <a:pPr marL="0" indent="0" algn="l" rtl="0" eaLnBrk="1" hangingPunct="1">
              <a:buNone/>
              <a:defRPr/>
            </a:pPr>
            <a:r>
              <a:rPr lang="en-US" sz="2400" dirty="0" smtClean="0"/>
              <a:t>1.Familial.                             2.Racial.             3.Increasing maternal age.</a:t>
            </a:r>
          </a:p>
          <a:p>
            <a:pPr marL="0" indent="0" algn="l" rtl="0" eaLnBrk="1" hangingPunct="1">
              <a:buNone/>
              <a:defRPr/>
            </a:pPr>
            <a:r>
              <a:rPr lang="en-US" sz="2400" dirty="0" smtClean="0"/>
              <a:t>4.Induction of ovulation.                               5.IVF: in-vitro fertilization.</a:t>
            </a:r>
          </a:p>
          <a:p>
            <a:pPr algn="l" rtl="0" eaLnBrk="1" hangingPunct="1">
              <a:buFont typeface="Wingdings" pitchFamily="2" charset="2"/>
              <a:buNone/>
              <a:defRPr/>
            </a:pPr>
            <a:endParaRPr lang="en-US" sz="2400" dirty="0" smtClean="0"/>
          </a:p>
        </p:txBody>
      </p:sp>
      <p:sp>
        <p:nvSpPr>
          <p:cNvPr id="2" name="TextBox 1"/>
          <p:cNvSpPr txBox="1"/>
          <p:nvPr/>
        </p:nvSpPr>
        <p:spPr>
          <a:xfrm>
            <a:off x="1259632" y="30887"/>
            <a:ext cx="6840760" cy="769441"/>
          </a:xfrm>
          <a:prstGeom prst="rect">
            <a:avLst/>
          </a:prstGeom>
          <a:noFill/>
        </p:spPr>
        <p:txBody>
          <a:bodyPr wrap="square" rtlCol="0">
            <a:spAutoFit/>
          </a:bodyPr>
          <a:lstStyle/>
          <a:p>
            <a:pPr algn="ctr"/>
            <a:r>
              <a:rPr lang="en-US" sz="4400" dirty="0" smtClean="0"/>
              <a:t>Fraternal(dizygotic)twins</a:t>
            </a:r>
            <a:endParaRPr lang="en-US" sz="4400" dirty="0"/>
          </a:p>
        </p:txBody>
      </p:sp>
      <p:sp>
        <p:nvSpPr>
          <p:cNvPr id="4" name="Rectangle 3"/>
          <p:cNvSpPr/>
          <p:nvPr/>
        </p:nvSpPr>
        <p:spPr>
          <a:xfrm>
            <a:off x="474086" y="3429000"/>
            <a:ext cx="8669914" cy="2677656"/>
          </a:xfrm>
          <a:prstGeom prst="rect">
            <a:avLst/>
          </a:prstGeom>
        </p:spPr>
        <p:txBody>
          <a:bodyPr wrap="square">
            <a:spAutoFit/>
          </a:bodyPr>
          <a:lstStyle/>
          <a:p>
            <a:pPr algn="l" rtl="0"/>
            <a:r>
              <a:rPr lang="en-US" sz="2400" dirty="0" smtClean="0"/>
              <a:t>-Two-thirds </a:t>
            </a:r>
            <a:r>
              <a:rPr lang="en-US" sz="2400" dirty="0"/>
              <a:t>of all twins are dizygotic</a:t>
            </a:r>
          </a:p>
          <a:p>
            <a:pPr algn="l" rtl="0"/>
            <a:r>
              <a:rPr lang="en-SG" sz="2400" dirty="0" smtClean="0"/>
              <a:t>-Occur </a:t>
            </a:r>
            <a:r>
              <a:rPr lang="en-SG" sz="2400" dirty="0"/>
              <a:t>when two sperms fertilize two distinct eggs.</a:t>
            </a:r>
          </a:p>
          <a:p>
            <a:pPr algn="l" rtl="0"/>
            <a:r>
              <a:rPr lang="en-US" sz="2400" dirty="0" smtClean="0"/>
              <a:t>-Fertilization </a:t>
            </a:r>
            <a:r>
              <a:rPr lang="en-US" sz="2400" dirty="0"/>
              <a:t>of two separate ovum results in two </a:t>
            </a:r>
            <a:r>
              <a:rPr lang="en-US" sz="2400" dirty="0" smtClean="0"/>
              <a:t>distinct embryos</a:t>
            </a:r>
            <a:r>
              <a:rPr lang="en-US" sz="2400" dirty="0"/>
              <a:t>.</a:t>
            </a:r>
          </a:p>
          <a:p>
            <a:pPr algn="l" rtl="0"/>
            <a:r>
              <a:rPr lang="en-SG" sz="2400" dirty="0" smtClean="0"/>
              <a:t>-However</a:t>
            </a:r>
            <a:r>
              <a:rPr lang="en-SG" sz="2400" dirty="0"/>
              <a:t>, if these embryos implant very near to each other along </a:t>
            </a:r>
            <a:r>
              <a:rPr lang="en-SG" sz="2400" dirty="0" smtClean="0"/>
              <a:t>the </a:t>
            </a:r>
            <a:r>
              <a:rPr lang="en-SG" sz="2400" dirty="0"/>
              <a:t>endometrium, the two placentas can become fused.</a:t>
            </a:r>
          </a:p>
          <a:p>
            <a:pPr algn="l" rtl="0"/>
            <a:r>
              <a:rPr lang="en-US" sz="2400" dirty="0" smtClean="0"/>
              <a:t>-Genetically </a:t>
            </a:r>
            <a:r>
              <a:rPr lang="en-US" sz="2400" dirty="0"/>
              <a:t>similar, not </a:t>
            </a:r>
            <a:r>
              <a:rPr lang="en-US" sz="2400" dirty="0" smtClean="0"/>
              <a:t>identical. </a:t>
            </a:r>
            <a:endParaRPr lang="en-SG" sz="2400" dirty="0"/>
          </a:p>
          <a:p>
            <a:pPr algn="l" rtl="0"/>
            <a:endParaRPr lang="en-SG"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Multiples births</a:t>
            </a:r>
            <a:endParaRPr lang="en-SG" dirty="0"/>
          </a:p>
        </p:txBody>
      </p:sp>
      <p:sp>
        <p:nvSpPr>
          <p:cNvPr id="3" name="Content Placeholder 2"/>
          <p:cNvSpPr>
            <a:spLocks noGrp="1"/>
          </p:cNvSpPr>
          <p:nvPr>
            <p:ph idx="1"/>
          </p:nvPr>
        </p:nvSpPr>
        <p:spPr/>
        <p:txBody>
          <a:bodyPr>
            <a:normAutofit/>
          </a:bodyPr>
          <a:lstStyle/>
          <a:p>
            <a:pPr algn="l" rtl="0"/>
            <a:r>
              <a:rPr lang="en-US" sz="2000" dirty="0" smtClean="0"/>
              <a:t>Multiple births can also be carried out using this process if more eggs are released</a:t>
            </a:r>
          </a:p>
          <a:p>
            <a:pPr algn="l" rtl="0"/>
            <a:r>
              <a:rPr lang="en-US" sz="2000" dirty="0" smtClean="0"/>
              <a:t>For example, if three eggs are released and fertilized, the children born would be known </a:t>
            </a:r>
            <a:r>
              <a:rPr lang="en-US" sz="2000" dirty="0"/>
              <a:t>as </a:t>
            </a:r>
            <a:r>
              <a:rPr lang="en-US" sz="2000" dirty="0" err="1" smtClean="0"/>
              <a:t>trizygotic</a:t>
            </a:r>
            <a:r>
              <a:rPr lang="en-US" sz="2000" dirty="0" smtClean="0"/>
              <a:t> triplets.</a:t>
            </a:r>
            <a:endParaRPr lang="en-SG"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3841182"/>
            <a:ext cx="2847975" cy="16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463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Monozygotic(identical) twins</a:t>
            </a:r>
            <a:endParaRPr lang="en-SG" dirty="0"/>
          </a:p>
        </p:txBody>
      </p:sp>
      <p:sp>
        <p:nvSpPr>
          <p:cNvPr id="3" name="Content Placeholder 2"/>
          <p:cNvSpPr>
            <a:spLocks noGrp="1"/>
          </p:cNvSpPr>
          <p:nvPr>
            <p:ph idx="1"/>
          </p:nvPr>
        </p:nvSpPr>
        <p:spPr/>
        <p:txBody>
          <a:bodyPr>
            <a:normAutofit/>
          </a:bodyPr>
          <a:lstStyle/>
          <a:p>
            <a:pPr algn="l" rtl="0"/>
            <a:r>
              <a:rPr lang="en-US" sz="2000" dirty="0" smtClean="0"/>
              <a:t>Occurs when one sperm fertilizes one egg</a:t>
            </a:r>
          </a:p>
          <a:p>
            <a:pPr algn="l" rtl="0"/>
            <a:r>
              <a:rPr lang="en-SG" sz="2000" dirty="0" smtClean="0"/>
              <a:t>Instead of having the blastocyst </a:t>
            </a:r>
            <a:r>
              <a:rPr lang="en-SG" sz="2000" dirty="0"/>
              <a:t>remaining as one cell group, it splits in two</a:t>
            </a:r>
            <a:r>
              <a:rPr lang="en-SG" sz="2000" dirty="0" smtClean="0"/>
              <a:t>.</a:t>
            </a:r>
          </a:p>
          <a:p>
            <a:pPr algn="l" rtl="0"/>
            <a:r>
              <a:rPr lang="en-US" sz="2000" dirty="0" smtClean="0"/>
              <a:t>The two balls of cells then develop into two different embryos. </a:t>
            </a:r>
          </a:p>
          <a:p>
            <a:pPr algn="l" rtl="0"/>
            <a:r>
              <a:rPr lang="en-SG" sz="2000" dirty="0" smtClean="0"/>
              <a:t>Since the twins come from the same </a:t>
            </a:r>
            <a:r>
              <a:rPr lang="en-SG" sz="2000" dirty="0" err="1" smtClean="0"/>
              <a:t>fertilzed</a:t>
            </a:r>
            <a:r>
              <a:rPr lang="en-SG" sz="2000" dirty="0" smtClean="0"/>
              <a:t> egg, they will share identical features such as same gender.</a:t>
            </a:r>
          </a:p>
          <a:p>
            <a:pPr algn="l" rtl="0"/>
            <a:endParaRPr lang="en-SG" sz="2000" dirty="0" smtClean="0"/>
          </a:p>
          <a:p>
            <a:pPr algn="l" rtl="0"/>
            <a:endParaRPr lang="en-US" sz="2000" dirty="0" smtClean="0"/>
          </a:p>
          <a:p>
            <a:pPr algn="l" rtl="0"/>
            <a:endParaRPr lang="en-SG" sz="2000" dirty="0"/>
          </a:p>
        </p:txBody>
      </p:sp>
      <p:sp>
        <p:nvSpPr>
          <p:cNvPr id="5" name="Rectangle 4"/>
          <p:cNvSpPr/>
          <p:nvPr/>
        </p:nvSpPr>
        <p:spPr>
          <a:xfrm>
            <a:off x="457200" y="3717032"/>
            <a:ext cx="8229600" cy="1015663"/>
          </a:xfrm>
          <a:prstGeom prst="rect">
            <a:avLst/>
          </a:prstGeom>
        </p:spPr>
        <p:txBody>
          <a:bodyPr wrap="square">
            <a:spAutoFit/>
          </a:bodyPr>
          <a:lstStyle/>
          <a:p>
            <a:pPr algn="l" rtl="0">
              <a:defRPr/>
            </a:pPr>
            <a:r>
              <a:rPr lang="en-US" sz="2000" b="1" dirty="0" smtClean="0"/>
              <a:t>*70</a:t>
            </a:r>
            <a:r>
              <a:rPr lang="en-US" sz="2000" b="1" dirty="0"/>
              <a:t>% are diamniotic </a:t>
            </a:r>
            <a:r>
              <a:rPr lang="en-US" sz="2000" b="1" dirty="0" err="1" smtClean="0"/>
              <a:t>monochorionic</a:t>
            </a:r>
            <a:r>
              <a:rPr lang="en-US" sz="2000" b="1" dirty="0" smtClean="0"/>
              <a:t>.</a:t>
            </a:r>
          </a:p>
          <a:p>
            <a:pPr algn="l" rtl="0">
              <a:defRPr/>
            </a:pPr>
            <a:endParaRPr lang="en-US" sz="2000" b="1" dirty="0" smtClean="0"/>
          </a:p>
          <a:p>
            <a:pPr algn="l" rtl="0">
              <a:defRPr/>
            </a:pPr>
            <a:r>
              <a:rPr lang="en-US" sz="2000" b="1" dirty="0"/>
              <a:t>*</a:t>
            </a:r>
            <a:r>
              <a:rPr lang="en-US" sz="2000" b="1" dirty="0" smtClean="0"/>
              <a:t>30% are diamniotic </a:t>
            </a:r>
            <a:r>
              <a:rPr lang="en-US" sz="2000" b="1" dirty="0" err="1" smtClean="0"/>
              <a:t>dichorionic</a:t>
            </a:r>
            <a:r>
              <a:rPr lang="en-US" sz="2000" b="1" dirty="0" smtClean="0"/>
              <a:t>.</a:t>
            </a:r>
            <a:endParaRPr lang="en-US" sz="2000" b="1" dirty="0"/>
          </a:p>
        </p:txBody>
      </p:sp>
    </p:spTree>
    <p:extLst>
      <p:ext uri="{BB962C8B-B14F-4D97-AF65-F5344CB8AC3E}">
        <p14:creationId xmlns:p14="http://schemas.microsoft.com/office/powerpoint/2010/main" val="366203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2283" y="0"/>
            <a:ext cx="8229600" cy="539080"/>
          </a:xfrm>
        </p:spPr>
        <p:txBody>
          <a:bodyPr/>
          <a:lstStyle/>
          <a:p>
            <a:pPr eaLnBrk="1" hangingPunct="1">
              <a:defRPr/>
            </a:pPr>
            <a:r>
              <a:rPr lang="en-US" sz="2700" dirty="0" smtClean="0"/>
              <a:t>Types of monozygotic twins</a:t>
            </a:r>
          </a:p>
        </p:txBody>
      </p:sp>
      <p:sp>
        <p:nvSpPr>
          <p:cNvPr id="16387" name="Rectangle 3"/>
          <p:cNvSpPr>
            <a:spLocks noGrp="1" noChangeArrowheads="1"/>
          </p:cNvSpPr>
          <p:nvPr>
            <p:ph type="body" idx="1"/>
          </p:nvPr>
        </p:nvSpPr>
        <p:spPr>
          <a:xfrm>
            <a:off x="107504" y="476672"/>
            <a:ext cx="8686800" cy="5791200"/>
          </a:xfrm>
        </p:spPr>
        <p:txBody>
          <a:bodyPr/>
          <a:lstStyle/>
          <a:p>
            <a:pPr algn="l" rtl="0" eaLnBrk="1" hangingPunct="1">
              <a:buFontTx/>
              <a:buChar char="•"/>
              <a:defRPr/>
            </a:pPr>
            <a:r>
              <a:rPr lang="en-US" sz="2000" dirty="0" smtClean="0"/>
              <a:t>When the split occur within 3 days of conception , two placentas &amp;two amniotic cavities result (DC,DA)</a:t>
            </a:r>
          </a:p>
          <a:p>
            <a:pPr algn="l" rtl="0" eaLnBrk="1" hangingPunct="1">
              <a:buFontTx/>
              <a:buChar char="•"/>
              <a:defRPr/>
            </a:pPr>
            <a:r>
              <a:rPr lang="en-US" sz="2000" dirty="0" smtClean="0"/>
              <a:t>When splitting occur between 4-8 days ,</a:t>
            </a:r>
            <a:r>
              <a:rPr lang="en-US" sz="2000" dirty="0" err="1" smtClean="0"/>
              <a:t>monochorionic</a:t>
            </a:r>
            <a:r>
              <a:rPr lang="en-US" sz="2000" dirty="0" smtClean="0"/>
              <a:t> </a:t>
            </a:r>
            <a:r>
              <a:rPr lang="en-US" sz="2000" dirty="0" err="1" smtClean="0"/>
              <a:t>diamniotic</a:t>
            </a:r>
            <a:r>
              <a:rPr lang="en-US" sz="2000" dirty="0" smtClean="0"/>
              <a:t> twins will result (MC,DA)</a:t>
            </a:r>
          </a:p>
          <a:p>
            <a:pPr algn="l" rtl="0" eaLnBrk="1" hangingPunct="1">
              <a:buFontTx/>
              <a:buChar char="•"/>
              <a:defRPr/>
            </a:pPr>
            <a:r>
              <a:rPr lang="en-US" sz="2000" dirty="0" smtClean="0"/>
              <a:t>Later splitting results in two fetuses in a single amniotic cavity sharing single placenta (MC.MA)</a:t>
            </a:r>
          </a:p>
          <a:p>
            <a:pPr algn="l" rtl="0" eaLnBrk="1" hangingPunct="1">
              <a:buFontTx/>
              <a:buChar char="•"/>
              <a:defRPr/>
            </a:pPr>
            <a:r>
              <a:rPr lang="en-US" sz="2000" dirty="0" smtClean="0"/>
              <a:t>If splitting delayed beyond 12 days , conjoined or </a:t>
            </a:r>
            <a:r>
              <a:rPr lang="en-US" sz="2000" dirty="0" err="1" smtClean="0"/>
              <a:t>Siamiese</a:t>
            </a:r>
            <a:r>
              <a:rPr lang="en-US" sz="2000" dirty="0" smtClean="0"/>
              <a:t> twins will result</a:t>
            </a:r>
          </a:p>
          <a:p>
            <a:pPr algn="l" rtl="0" eaLnBrk="1" hangingPunct="1">
              <a:buFontTx/>
              <a:buNone/>
              <a:defRPr/>
            </a:pPr>
            <a:r>
              <a:rPr lang="en-US" sz="2000" dirty="0" smtClean="0"/>
              <a:t>The incidence of monozygotic twins is not influence by race ,family history or parity.</a:t>
            </a:r>
          </a:p>
          <a:p>
            <a:pPr algn="l" rtl="0" eaLnBrk="1" hangingPunct="1">
              <a:buFontTx/>
              <a:buNone/>
              <a:defRPr/>
            </a:pPr>
            <a:endParaRPr lang="en-US" sz="2000" dirty="0" smtClean="0"/>
          </a:p>
        </p:txBody>
      </p:sp>
      <p:pic>
        <p:nvPicPr>
          <p:cNvPr id="5" name="Picture 2" descr="C:\Users\eiman\Desktop\dr-soma 27-10-2008\twins.gif"/>
          <p:cNvPicPr>
            <a:picLocks noChangeAspect="1" noChangeArrowheads="1"/>
          </p:cNvPicPr>
          <p:nvPr/>
        </p:nvPicPr>
        <p:blipFill>
          <a:blip r:embed="rId3"/>
          <a:srcRect/>
          <a:stretch>
            <a:fillRect/>
          </a:stretch>
        </p:blipFill>
        <p:spPr bwMode="auto">
          <a:xfrm>
            <a:off x="3707904" y="3284984"/>
            <a:ext cx="5469614" cy="3573016"/>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0" y="3696544"/>
            <a:ext cx="3810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0"/>
            <a:ext cx="8229600" cy="4525963"/>
          </a:xfrm>
        </p:spPr>
        <p:txBody>
          <a:bodyPr/>
          <a:lstStyle/>
          <a:p>
            <a:pPr algn="l" rtl="0">
              <a:buFont typeface="Wingdings" pitchFamily="2" charset="2"/>
              <a:buNone/>
              <a:defRPr/>
            </a:pPr>
            <a:r>
              <a:rPr lang="en-US" b="1" dirty="0" smtClean="0"/>
              <a:t> Conjoined twins or Siamese twins</a:t>
            </a:r>
          </a:p>
          <a:p>
            <a:pPr algn="l" rtl="0">
              <a:defRPr/>
            </a:pPr>
            <a:r>
              <a:rPr lang="en-US" b="1" dirty="0" smtClean="0"/>
              <a:t>*Anterior (</a:t>
            </a:r>
            <a:r>
              <a:rPr lang="en-US" b="1" dirty="0" err="1" smtClean="0"/>
              <a:t>thoracopagus</a:t>
            </a:r>
            <a:r>
              <a:rPr lang="en-US" b="1" dirty="0" smtClean="0"/>
              <a:t>)</a:t>
            </a:r>
          </a:p>
          <a:p>
            <a:pPr algn="l" rtl="0">
              <a:defRPr/>
            </a:pPr>
            <a:r>
              <a:rPr lang="en-US" b="1" dirty="0" smtClean="0"/>
              <a:t>*Posterior (</a:t>
            </a:r>
            <a:r>
              <a:rPr lang="en-US" b="1" dirty="0" err="1" smtClean="0"/>
              <a:t>pygopagus</a:t>
            </a:r>
            <a:r>
              <a:rPr lang="en-US" b="1" dirty="0" smtClean="0"/>
              <a:t>)</a:t>
            </a:r>
          </a:p>
          <a:p>
            <a:pPr algn="l" rtl="0">
              <a:defRPr/>
            </a:pPr>
            <a:r>
              <a:rPr lang="en-US" b="1" dirty="0" smtClean="0"/>
              <a:t>*Cephalic (</a:t>
            </a:r>
            <a:r>
              <a:rPr lang="en-US" b="1" dirty="0" err="1" smtClean="0"/>
              <a:t>craniopagus</a:t>
            </a:r>
            <a:r>
              <a:rPr lang="en-US" b="1" dirty="0" smtClean="0"/>
              <a:t>)</a:t>
            </a:r>
          </a:p>
          <a:p>
            <a:pPr algn="l" rtl="0">
              <a:defRPr/>
            </a:pPr>
            <a:r>
              <a:rPr lang="en-US" b="1" dirty="0" smtClean="0"/>
              <a:t>*Caudal (</a:t>
            </a:r>
            <a:r>
              <a:rPr lang="en-US" b="1" dirty="0" err="1" smtClean="0"/>
              <a:t>ischiopagus</a:t>
            </a:r>
            <a:r>
              <a:rPr lang="en-US" b="1" dirty="0" smtClean="0"/>
              <a:t>)</a:t>
            </a:r>
            <a:endParaRPr lang="ar-IQ" dirty="0"/>
          </a:p>
        </p:txBody>
      </p:sp>
      <p:pic>
        <p:nvPicPr>
          <p:cNvPr id="4" name="Picture 2" descr="u-36"/>
          <p:cNvPicPr>
            <a:picLocks noChangeAspect="1" noChangeArrowheads="1"/>
          </p:cNvPicPr>
          <p:nvPr/>
        </p:nvPicPr>
        <p:blipFill>
          <a:blip r:embed="rId2"/>
          <a:srcRect/>
          <a:stretch>
            <a:fillRect/>
          </a:stretch>
        </p:blipFill>
        <p:spPr bwMode="auto">
          <a:xfrm>
            <a:off x="0" y="3286124"/>
            <a:ext cx="9144000" cy="2951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56706967r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33051"/>
            <a:ext cx="8380445" cy="628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9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838200" y="914400"/>
            <a:ext cx="7772400" cy="2590800"/>
          </a:xfrm>
        </p:spPr>
        <p:txBody>
          <a:bodyPr/>
          <a:lstStyle/>
          <a:p>
            <a:pPr algn="just" rtl="0">
              <a:lnSpc>
                <a:spcPct val="90000"/>
              </a:lnSpc>
              <a:buFontTx/>
              <a:buNone/>
            </a:pPr>
            <a:r>
              <a:rPr lang="en-US" altLang="zh-CN" sz="2800" dirty="0"/>
              <a:t>2) yolk sac:</a:t>
            </a:r>
          </a:p>
          <a:p>
            <a:pPr algn="just" rtl="0">
              <a:lnSpc>
                <a:spcPct val="90000"/>
              </a:lnSpc>
              <a:buFontTx/>
              <a:buNone/>
            </a:pPr>
            <a:r>
              <a:rPr lang="en-US" altLang="zh-CN" sz="2800" dirty="0"/>
              <a:t>---blood island: primitive blood cell- derived from </a:t>
            </a:r>
            <a:r>
              <a:rPr lang="en-US" altLang="zh-CN" sz="2800" dirty="0" err="1"/>
              <a:t>extraembryonic</a:t>
            </a:r>
            <a:r>
              <a:rPr lang="en-US" altLang="zh-CN" sz="2800" dirty="0"/>
              <a:t> mesoderm on the wall of yolk sac</a:t>
            </a:r>
          </a:p>
          <a:p>
            <a:pPr algn="just" rtl="0">
              <a:lnSpc>
                <a:spcPct val="90000"/>
              </a:lnSpc>
              <a:buFontTx/>
              <a:buNone/>
            </a:pPr>
            <a:r>
              <a:rPr lang="en-US" altLang="zh-CN" sz="2800" dirty="0"/>
              <a:t>---primordial germ cell: derived from endoderm of yolk sac</a:t>
            </a:r>
          </a:p>
          <a:p>
            <a:pPr algn="l" rtl="0">
              <a:lnSpc>
                <a:spcPct val="90000"/>
              </a:lnSpc>
            </a:pPr>
            <a:endParaRPr lang="en-US" altLang="zh-CN" sz="2800" dirty="0"/>
          </a:p>
        </p:txBody>
      </p:sp>
      <p:pic>
        <p:nvPicPr>
          <p:cNvPr id="74755" name="Picture 3" descr="卵黄囊"/>
          <p:cNvPicPr>
            <a:picLocks noChangeAspect="1" noChangeArrowheads="1"/>
          </p:cNvPicPr>
          <p:nvPr/>
        </p:nvPicPr>
        <p:blipFill>
          <a:blip r:embed="rId2"/>
          <a:srcRect/>
          <a:stretch>
            <a:fillRect/>
          </a:stretch>
        </p:blipFill>
        <p:spPr bwMode="auto">
          <a:xfrm>
            <a:off x="838200" y="3962400"/>
            <a:ext cx="2590800" cy="2057400"/>
          </a:xfrm>
          <a:prstGeom prst="rect">
            <a:avLst/>
          </a:prstGeom>
          <a:noFill/>
        </p:spPr>
      </p:pic>
      <p:pic>
        <p:nvPicPr>
          <p:cNvPr id="74756" name="Picture 4" descr="卵黄囊I"/>
          <p:cNvPicPr>
            <a:picLocks noChangeAspect="1" noChangeArrowheads="1"/>
          </p:cNvPicPr>
          <p:nvPr/>
        </p:nvPicPr>
        <p:blipFill>
          <a:blip r:embed="rId3"/>
          <a:srcRect/>
          <a:stretch>
            <a:fillRect/>
          </a:stretch>
        </p:blipFill>
        <p:spPr bwMode="auto">
          <a:xfrm>
            <a:off x="3352800" y="3962400"/>
            <a:ext cx="2705100" cy="2057400"/>
          </a:xfrm>
          <a:prstGeom prst="rect">
            <a:avLst/>
          </a:prstGeom>
          <a:noFill/>
        </p:spPr>
      </p:pic>
      <p:pic>
        <p:nvPicPr>
          <p:cNvPr id="74757" name="Picture 5" descr="卵黄囊II"/>
          <p:cNvPicPr>
            <a:picLocks noChangeAspect="1" noChangeArrowheads="1"/>
          </p:cNvPicPr>
          <p:nvPr/>
        </p:nvPicPr>
        <p:blipFill>
          <a:blip r:embed="rId4"/>
          <a:srcRect/>
          <a:stretch>
            <a:fillRect/>
          </a:stretch>
        </p:blipFill>
        <p:spPr bwMode="auto">
          <a:xfrm>
            <a:off x="5943600" y="3962400"/>
            <a:ext cx="2438400" cy="2070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685800" y="685800"/>
            <a:ext cx="7772400" cy="5410200"/>
          </a:xfrm>
        </p:spPr>
        <p:txBody>
          <a:bodyPr>
            <a:normAutofit lnSpcReduction="10000"/>
          </a:bodyPr>
          <a:lstStyle/>
          <a:p>
            <a:pPr algn="just" rtl="0">
              <a:lnSpc>
                <a:spcPct val="90000"/>
              </a:lnSpc>
              <a:buFontTx/>
              <a:buNone/>
            </a:pPr>
            <a:r>
              <a:rPr lang="en-US" altLang="zh-CN" sz="2800" dirty="0"/>
              <a:t>3) amnion: </a:t>
            </a:r>
          </a:p>
          <a:p>
            <a:pPr algn="just" rtl="0">
              <a:lnSpc>
                <a:spcPct val="90000"/>
              </a:lnSpc>
              <a:buFontTx/>
              <a:buNone/>
            </a:pPr>
            <a:r>
              <a:rPr lang="en-US" altLang="zh-CN" sz="2800" dirty="0"/>
              <a:t>---amniotic membrane: amniotic </a:t>
            </a:r>
            <a:r>
              <a:rPr lang="en-US" altLang="zh-CN" sz="2800" dirty="0" err="1"/>
              <a:t>epi</a:t>
            </a:r>
            <a:r>
              <a:rPr lang="en-US" altLang="zh-CN" sz="2800" dirty="0"/>
              <a:t>. + </a:t>
            </a:r>
            <a:r>
              <a:rPr lang="en-US" altLang="zh-CN" sz="2800" dirty="0" err="1"/>
              <a:t>extraembryonic</a:t>
            </a:r>
            <a:r>
              <a:rPr lang="en-US" altLang="zh-CN" sz="2800" dirty="0"/>
              <a:t> mesoderm</a:t>
            </a:r>
          </a:p>
          <a:p>
            <a:pPr algn="just" rtl="0">
              <a:lnSpc>
                <a:spcPct val="90000"/>
              </a:lnSpc>
              <a:buFontTx/>
              <a:buNone/>
            </a:pPr>
            <a:endParaRPr lang="en-US" altLang="zh-CN" sz="2800" dirty="0"/>
          </a:p>
          <a:p>
            <a:pPr algn="just" rtl="0">
              <a:lnSpc>
                <a:spcPct val="90000"/>
              </a:lnSpc>
              <a:buFontTx/>
              <a:buNone/>
            </a:pPr>
            <a:endParaRPr lang="en-US" altLang="zh-CN" sz="2800" dirty="0"/>
          </a:p>
          <a:p>
            <a:pPr algn="just" rtl="0">
              <a:lnSpc>
                <a:spcPct val="90000"/>
              </a:lnSpc>
              <a:buFontTx/>
              <a:buNone/>
            </a:pPr>
            <a:endParaRPr lang="en-US" altLang="zh-CN" sz="2800" dirty="0"/>
          </a:p>
          <a:p>
            <a:pPr algn="just" rtl="0">
              <a:lnSpc>
                <a:spcPct val="90000"/>
              </a:lnSpc>
              <a:buFontTx/>
              <a:buNone/>
            </a:pPr>
            <a:r>
              <a:rPr lang="en-US" altLang="zh-CN" sz="2800" dirty="0"/>
              <a:t>---amniotic fluid: </a:t>
            </a:r>
          </a:p>
          <a:p>
            <a:pPr algn="just" rtl="0">
              <a:lnSpc>
                <a:spcPct val="90000"/>
              </a:lnSpc>
              <a:buFontTx/>
              <a:buNone/>
            </a:pPr>
            <a:r>
              <a:rPr lang="en-US" altLang="zh-CN" sz="2800" dirty="0"/>
              <a:t>/secrete by amniotic </a:t>
            </a:r>
            <a:r>
              <a:rPr lang="en-US" altLang="zh-CN" sz="2800" dirty="0" err="1"/>
              <a:t>epi</a:t>
            </a:r>
            <a:r>
              <a:rPr lang="en-US" altLang="zh-CN" sz="2800" dirty="0"/>
              <a:t>.</a:t>
            </a:r>
          </a:p>
          <a:p>
            <a:pPr algn="just" rtl="0">
              <a:lnSpc>
                <a:spcPct val="90000"/>
              </a:lnSpc>
              <a:buFontTx/>
              <a:buNone/>
            </a:pPr>
            <a:r>
              <a:rPr lang="en-US" altLang="zh-CN" sz="2800" dirty="0"/>
              <a:t>/slight basic fluid: 500-1000ml</a:t>
            </a:r>
          </a:p>
          <a:p>
            <a:pPr algn="just" rtl="0">
              <a:lnSpc>
                <a:spcPct val="90000"/>
              </a:lnSpc>
              <a:buFontTx/>
              <a:buNone/>
            </a:pPr>
            <a:r>
              <a:rPr lang="en-US" altLang="zh-CN" sz="2800" dirty="0"/>
              <a:t>  -</a:t>
            </a:r>
            <a:r>
              <a:rPr lang="en-US" altLang="zh-CN" sz="2800" dirty="0" err="1"/>
              <a:t>polyhydramnios</a:t>
            </a:r>
            <a:r>
              <a:rPr lang="en-US" altLang="zh-CN" sz="2800" dirty="0"/>
              <a:t>: &gt;2000 ml, abnormal digestive system or CNS</a:t>
            </a:r>
          </a:p>
          <a:p>
            <a:pPr algn="just" rtl="0">
              <a:lnSpc>
                <a:spcPct val="90000"/>
              </a:lnSpc>
              <a:buFontTx/>
              <a:buNone/>
            </a:pPr>
            <a:r>
              <a:rPr lang="en-US" altLang="zh-CN" sz="2800" dirty="0"/>
              <a:t>  -</a:t>
            </a:r>
            <a:r>
              <a:rPr lang="en-US" altLang="zh-CN" sz="2800" dirty="0" err="1"/>
              <a:t>oligohydramnios</a:t>
            </a:r>
            <a:r>
              <a:rPr lang="en-US" altLang="zh-CN" sz="2800" dirty="0"/>
              <a:t>: &lt;500 ml, abnormal urinary system</a:t>
            </a:r>
          </a:p>
          <a:p>
            <a:pPr algn="l" rtl="0">
              <a:lnSpc>
                <a:spcPct val="90000"/>
              </a:lnSpc>
            </a:pPr>
            <a:endParaRPr lang="en-US" altLang="zh-CN" sz="2800" dirty="0"/>
          </a:p>
        </p:txBody>
      </p:sp>
      <p:pic>
        <p:nvPicPr>
          <p:cNvPr id="75779" name="Picture 3" descr="绒毛膜"/>
          <p:cNvPicPr>
            <a:picLocks noChangeAspect="1" noChangeArrowheads="1"/>
          </p:cNvPicPr>
          <p:nvPr/>
        </p:nvPicPr>
        <p:blipFill>
          <a:blip r:embed="rId2"/>
          <a:srcRect/>
          <a:stretch>
            <a:fillRect/>
          </a:stretch>
        </p:blipFill>
        <p:spPr bwMode="auto">
          <a:xfrm>
            <a:off x="5410200" y="1828800"/>
            <a:ext cx="3048000" cy="2438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685800" y="3124200"/>
            <a:ext cx="7772400" cy="2971800"/>
          </a:xfrm>
        </p:spPr>
        <p:txBody>
          <a:bodyPr/>
          <a:lstStyle/>
          <a:p>
            <a:pPr algn="just" rtl="0">
              <a:buFontTx/>
              <a:buNone/>
            </a:pPr>
            <a:r>
              <a:rPr lang="en-US" altLang="zh-CN" dirty="0"/>
              <a:t>/function: </a:t>
            </a:r>
          </a:p>
          <a:p>
            <a:pPr algn="just" rtl="0">
              <a:buFontTx/>
              <a:buNone/>
            </a:pPr>
            <a:r>
              <a:rPr lang="en-US" altLang="zh-CN" dirty="0"/>
              <a:t> -</a:t>
            </a:r>
            <a:r>
              <a:rPr lang="en-US" altLang="zh-CN" dirty="0" err="1"/>
              <a:t>intraenvironment</a:t>
            </a:r>
            <a:endParaRPr lang="en-US" altLang="zh-CN" dirty="0"/>
          </a:p>
          <a:p>
            <a:pPr algn="just" rtl="0">
              <a:buFontTx/>
              <a:buNone/>
            </a:pPr>
            <a:r>
              <a:rPr lang="en-US" altLang="zh-CN" dirty="0"/>
              <a:t> -protecting</a:t>
            </a:r>
          </a:p>
          <a:p>
            <a:pPr algn="just" rtl="0">
              <a:buFontTx/>
              <a:buNone/>
            </a:pPr>
            <a:r>
              <a:rPr lang="en-US" altLang="zh-CN" dirty="0"/>
              <a:t> -preventing from adherence</a:t>
            </a:r>
          </a:p>
          <a:p>
            <a:pPr algn="just" rtl="0">
              <a:buFontTx/>
              <a:buNone/>
            </a:pPr>
            <a:r>
              <a:rPr lang="en-US" altLang="zh-CN" dirty="0"/>
              <a:t> -wash germ tract</a:t>
            </a:r>
          </a:p>
          <a:p>
            <a:pPr algn="l" rtl="0"/>
            <a:endParaRPr lang="en-US" altLang="zh-CN" dirty="0"/>
          </a:p>
        </p:txBody>
      </p:sp>
      <p:pic>
        <p:nvPicPr>
          <p:cNvPr id="76803" name="Picture 3" descr="卵黄囊"/>
          <p:cNvPicPr>
            <a:picLocks noChangeAspect="1" noChangeArrowheads="1"/>
          </p:cNvPicPr>
          <p:nvPr/>
        </p:nvPicPr>
        <p:blipFill>
          <a:blip r:embed="rId2"/>
          <a:srcRect/>
          <a:stretch>
            <a:fillRect/>
          </a:stretch>
        </p:blipFill>
        <p:spPr bwMode="auto">
          <a:xfrm>
            <a:off x="609600" y="990600"/>
            <a:ext cx="2590800" cy="2057400"/>
          </a:xfrm>
          <a:prstGeom prst="rect">
            <a:avLst/>
          </a:prstGeom>
          <a:noFill/>
        </p:spPr>
      </p:pic>
      <p:pic>
        <p:nvPicPr>
          <p:cNvPr id="76804" name="Picture 4" descr="卵黄囊I"/>
          <p:cNvPicPr>
            <a:picLocks noChangeAspect="1" noChangeArrowheads="1"/>
          </p:cNvPicPr>
          <p:nvPr/>
        </p:nvPicPr>
        <p:blipFill>
          <a:blip r:embed="rId3"/>
          <a:srcRect/>
          <a:stretch>
            <a:fillRect/>
          </a:stretch>
        </p:blipFill>
        <p:spPr bwMode="auto">
          <a:xfrm>
            <a:off x="3200400" y="990600"/>
            <a:ext cx="2705100" cy="2057400"/>
          </a:xfrm>
          <a:prstGeom prst="rect">
            <a:avLst/>
          </a:prstGeom>
          <a:noFill/>
        </p:spPr>
      </p:pic>
      <p:pic>
        <p:nvPicPr>
          <p:cNvPr id="76805" name="Picture 5" descr="卵黄囊II"/>
          <p:cNvPicPr>
            <a:picLocks noChangeAspect="1" noChangeArrowheads="1"/>
          </p:cNvPicPr>
          <p:nvPr/>
        </p:nvPicPr>
        <p:blipFill>
          <a:blip r:embed="rId4"/>
          <a:srcRect/>
          <a:stretch>
            <a:fillRect/>
          </a:stretch>
        </p:blipFill>
        <p:spPr bwMode="auto">
          <a:xfrm>
            <a:off x="5867400" y="990600"/>
            <a:ext cx="2438400" cy="2070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762000" y="685800"/>
            <a:ext cx="7772400" cy="2438400"/>
          </a:xfrm>
        </p:spPr>
        <p:txBody>
          <a:bodyPr/>
          <a:lstStyle/>
          <a:p>
            <a:pPr algn="just" rtl="0">
              <a:lnSpc>
                <a:spcPct val="90000"/>
              </a:lnSpc>
              <a:buFontTx/>
              <a:buNone/>
            </a:pPr>
            <a:r>
              <a:rPr lang="en-US" altLang="zh-CN" sz="2800" dirty="0"/>
              <a:t>4) </a:t>
            </a:r>
            <a:r>
              <a:rPr lang="en-US" altLang="zh-CN" sz="2800" dirty="0" err="1"/>
              <a:t>allantois</a:t>
            </a:r>
            <a:endParaRPr lang="en-US" altLang="zh-CN" sz="2800" dirty="0"/>
          </a:p>
          <a:p>
            <a:pPr algn="just" rtl="0">
              <a:lnSpc>
                <a:spcPct val="90000"/>
              </a:lnSpc>
              <a:buFontTx/>
              <a:buNone/>
            </a:pPr>
            <a:r>
              <a:rPr lang="en-US" altLang="zh-CN" sz="2800" dirty="0"/>
              <a:t>---</a:t>
            </a:r>
            <a:r>
              <a:rPr lang="en-US" altLang="zh-CN" sz="2800" dirty="0" err="1"/>
              <a:t>allantoic</a:t>
            </a:r>
            <a:r>
              <a:rPr lang="en-US" altLang="zh-CN" sz="2800" dirty="0"/>
              <a:t> A: paired, →umbilical A</a:t>
            </a:r>
          </a:p>
          <a:p>
            <a:pPr algn="just" rtl="0">
              <a:lnSpc>
                <a:spcPct val="90000"/>
              </a:lnSpc>
              <a:buFontTx/>
              <a:buNone/>
            </a:pPr>
            <a:r>
              <a:rPr lang="en-US" altLang="zh-CN" sz="2800" dirty="0"/>
              <a:t>---</a:t>
            </a:r>
            <a:r>
              <a:rPr lang="en-US" altLang="zh-CN" sz="2800" dirty="0" err="1"/>
              <a:t>allantoic</a:t>
            </a:r>
            <a:r>
              <a:rPr lang="en-US" altLang="zh-CN" sz="2800" dirty="0"/>
              <a:t> V: paired</a:t>
            </a:r>
          </a:p>
          <a:p>
            <a:pPr algn="just" rtl="0">
              <a:lnSpc>
                <a:spcPct val="90000"/>
              </a:lnSpc>
            </a:pPr>
            <a:r>
              <a:rPr lang="en-US" altLang="zh-CN" sz="2800" dirty="0"/>
              <a:t>right: degenerate</a:t>
            </a:r>
          </a:p>
          <a:p>
            <a:pPr algn="just" rtl="0">
              <a:lnSpc>
                <a:spcPct val="90000"/>
              </a:lnSpc>
            </a:pPr>
            <a:r>
              <a:rPr lang="en-US" altLang="zh-CN" sz="2800" dirty="0"/>
              <a:t>left: umbilical V</a:t>
            </a:r>
          </a:p>
          <a:p>
            <a:pPr algn="l" rtl="0">
              <a:lnSpc>
                <a:spcPct val="90000"/>
              </a:lnSpc>
            </a:pPr>
            <a:endParaRPr lang="en-US" altLang="zh-CN" sz="2800" dirty="0"/>
          </a:p>
        </p:txBody>
      </p:sp>
      <p:pic>
        <p:nvPicPr>
          <p:cNvPr id="77828" name="Picture 4" descr="尿囊I"/>
          <p:cNvPicPr>
            <a:picLocks noChangeAspect="1" noChangeArrowheads="1"/>
          </p:cNvPicPr>
          <p:nvPr/>
        </p:nvPicPr>
        <p:blipFill>
          <a:blip r:embed="rId2"/>
          <a:srcRect/>
          <a:stretch>
            <a:fillRect/>
          </a:stretch>
        </p:blipFill>
        <p:spPr bwMode="auto">
          <a:xfrm>
            <a:off x="5105400" y="4114800"/>
            <a:ext cx="3200400" cy="2438400"/>
          </a:xfrm>
          <a:prstGeom prst="rect">
            <a:avLst/>
          </a:prstGeom>
          <a:noFill/>
        </p:spPr>
      </p:pic>
      <p:pic>
        <p:nvPicPr>
          <p:cNvPr id="77829" name="Picture 5" descr="尿囊II"/>
          <p:cNvPicPr>
            <a:picLocks noChangeAspect="1" noChangeArrowheads="1"/>
          </p:cNvPicPr>
          <p:nvPr/>
        </p:nvPicPr>
        <p:blipFill>
          <a:blip r:embed="rId3"/>
          <a:srcRect/>
          <a:stretch>
            <a:fillRect/>
          </a:stretch>
        </p:blipFill>
        <p:spPr bwMode="auto">
          <a:xfrm>
            <a:off x="1219200" y="4114800"/>
            <a:ext cx="3657600"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p:txBody>
          <a:bodyPr/>
          <a:lstStyle/>
          <a:p>
            <a:pPr algn="just" rtl="0">
              <a:buFontTx/>
              <a:buNone/>
            </a:pPr>
            <a:r>
              <a:rPr lang="en-US" altLang="zh-CN" dirty="0"/>
              <a:t>5) umbilical cord</a:t>
            </a:r>
          </a:p>
          <a:p>
            <a:pPr algn="just" rtl="0">
              <a:buFontTx/>
              <a:buNone/>
            </a:pPr>
            <a:r>
              <a:rPr lang="en-US" altLang="zh-CN" dirty="0"/>
              <a:t> ---cylindrical structure</a:t>
            </a:r>
          </a:p>
          <a:p>
            <a:pPr algn="just" rtl="0">
              <a:buFontTx/>
              <a:buNone/>
            </a:pPr>
            <a:r>
              <a:rPr lang="en-US" altLang="zh-CN" dirty="0"/>
              <a:t> ---surface: amniotic membrane</a:t>
            </a:r>
          </a:p>
          <a:p>
            <a:pPr algn="just" rtl="0">
              <a:buFontTx/>
              <a:buNone/>
            </a:pPr>
            <a:r>
              <a:rPr lang="en-US" altLang="zh-CN" dirty="0"/>
              <a:t> ---cord: mucous CT, umbilical A,V, yolk sac and </a:t>
            </a:r>
            <a:r>
              <a:rPr lang="en-US" altLang="zh-CN" dirty="0" err="1"/>
              <a:t>allantois</a:t>
            </a:r>
            <a:endParaRPr lang="en-US" altLang="zh-CN" dirty="0"/>
          </a:p>
          <a:p>
            <a:pPr algn="just" rtl="0">
              <a:buFontTx/>
              <a:buNone/>
            </a:pPr>
            <a:r>
              <a:rPr lang="en-US" altLang="zh-CN" dirty="0"/>
              <a:t> ---40-60 cm long, 1.5-2.0 cm in D</a:t>
            </a:r>
          </a:p>
          <a:p>
            <a:pPr algn="just" rtl="0">
              <a:buFontTx/>
              <a:buNone/>
            </a:pPr>
            <a:r>
              <a:rPr lang="en-US" altLang="zh-CN" dirty="0"/>
              <a:t> ---&gt; 80 cm, or &lt; 35 cm</a:t>
            </a:r>
          </a:p>
          <a:p>
            <a:pPr algn="l" rtl="0"/>
            <a:endParaRPr lang="en-US" altLang="zh-CN"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1736</Words>
  <Application>Microsoft Office PowerPoint</Application>
  <PresentationFormat>On-screen Show (4:3)</PresentationFormat>
  <Paragraphs>220</Paragraphs>
  <Slides>46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宋体</vt:lpstr>
      <vt:lpstr>Arial</vt:lpstr>
      <vt:lpstr>Calibri</vt:lpstr>
      <vt:lpstr>PMingLiU</vt:lpstr>
      <vt:lpstr>Tahoma</vt:lpstr>
      <vt:lpstr>Times New Roman</vt:lpstr>
      <vt:lpstr>Wingdings</vt:lpstr>
      <vt:lpstr>سمة Office</vt:lpstr>
      <vt:lpstr> The development of fetal membranes and placenta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vt:lpstr>
      <vt:lpstr>PowerPoint Presentation</vt:lpstr>
      <vt:lpstr>PowerPoint Presentation</vt:lpstr>
      <vt:lpstr>PowerPoint Presentation</vt:lpstr>
      <vt:lpstr>PowerPoint Presentation</vt:lpstr>
      <vt:lpstr>DECIDUA</vt:lpstr>
      <vt:lpstr>PowerPoint Presentation</vt:lpstr>
      <vt:lpstr>DEVELOPMENT OF PLACENTA</vt:lpstr>
      <vt:lpstr>PowerPoint Presentation</vt:lpstr>
      <vt:lpstr>DEVELOPMENT OF PLACENTA</vt:lpstr>
      <vt:lpstr>PowerPoint Presentation</vt:lpstr>
      <vt:lpstr>FULL-TERM PLACENTA</vt:lpstr>
      <vt:lpstr>PowerPoint Presentation</vt:lpstr>
      <vt:lpstr>FULL-TERM PLACENTA ( Discoid shape -500- 600 gm- Diameter 15-20 cm – Thickness of 2-3 cm)</vt:lpstr>
      <vt:lpstr>PowerPoint Presentation</vt:lpstr>
      <vt:lpstr>STRUCTURE OF STEM CHORIONIC VILLUS</vt:lpstr>
      <vt:lpstr>PLACENTAL MEMBRANE            </vt:lpstr>
      <vt:lpstr>TRANSFER ACROSS THE PLACENTAL MEMBRANE                      Viruses: measles;poliomyelitis   Microorganism: treponema pallidum of syphilis which produce destructive change in the eye; brain .  IgG( gamma globulin)</vt:lpstr>
      <vt:lpstr>PowerPoint Presentation</vt:lpstr>
      <vt:lpstr>Placental endocrine synthesis</vt:lpstr>
      <vt:lpstr>When villi persist on the entire surface of the chorionic sac ,a thin layer of placenta attaches to a large area of the uterus …… it is a membranous placenta. </vt:lpstr>
      <vt:lpstr>FULL-TERM UMBILICAL CORD</vt:lpstr>
      <vt:lpstr>PowerPoint Presentation</vt:lpstr>
      <vt:lpstr>Functions of placental barrier:</vt:lpstr>
      <vt:lpstr>Abnormalities of placenta</vt:lpstr>
      <vt:lpstr>PowerPoint Presentation</vt:lpstr>
      <vt:lpstr>3- Abnormal attachment of umbilical cord: a- Velamentous attachment: The cord does not reach the placenta itself but is attached to amniotic membrane over the fetal surface of placenta. The umbilical vessels pass in the membrane to reach the placenta. It is easly torn. B- Battle- dore placenta (marginal attachment of the cord</vt:lpstr>
      <vt:lpstr>PowerPoint Presentation</vt:lpstr>
      <vt:lpstr>4- Abnormalities according to the number:</vt:lpstr>
      <vt:lpstr>Twin conception</vt:lpstr>
      <vt:lpstr>PowerPoint Presentation</vt:lpstr>
      <vt:lpstr>Multiples births</vt:lpstr>
      <vt:lpstr>Monozygotic(identical) twins</vt:lpstr>
      <vt:lpstr>Types of monozygotic twins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PLACENTA</dc:title>
  <dc:creator>FUJITSU</dc:creator>
  <cp:lastModifiedBy>Windows User</cp:lastModifiedBy>
  <cp:revision>46</cp:revision>
  <dcterms:created xsi:type="dcterms:W3CDTF">2015-12-05T19:41:40Z</dcterms:created>
  <dcterms:modified xsi:type="dcterms:W3CDTF">2019-04-04T11:21:00Z</dcterms:modified>
</cp:coreProperties>
</file>