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66" r:id="rId7"/>
    <p:sldId id="257" r:id="rId8"/>
    <p:sldId id="258" r:id="rId9"/>
    <p:sldId id="259" r:id="rId10"/>
    <p:sldId id="294" r:id="rId11"/>
    <p:sldId id="260" r:id="rId12"/>
    <p:sldId id="295" r:id="rId13"/>
    <p:sldId id="261" r:id="rId14"/>
    <p:sldId id="296" r:id="rId15"/>
    <p:sldId id="297" r:id="rId16"/>
    <p:sldId id="292" r:id="rId17"/>
    <p:sldId id="293" r:id="rId18"/>
    <p:sldId id="264" r:id="rId19"/>
    <p:sldId id="267" r:id="rId20"/>
    <p:sldId id="284" r:id="rId21"/>
    <p:sldId id="285" r:id="rId22"/>
    <p:sldId id="268" r:id="rId23"/>
    <p:sldId id="269" r:id="rId24"/>
    <p:sldId id="270" r:id="rId25"/>
    <p:sldId id="271" r:id="rId26"/>
    <p:sldId id="274" r:id="rId27"/>
    <p:sldId id="275" r:id="rId28"/>
    <p:sldId id="276" r:id="rId29"/>
    <p:sldId id="278" r:id="rId30"/>
    <p:sldId id="290" r:id="rId31"/>
    <p:sldId id="291" r:id="rId32"/>
    <p:sldId id="288" r:id="rId33"/>
    <p:sldId id="289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ah, Hassan" initials="JH" lastIdx="1" clrIdx="0">
    <p:extLst>
      <p:ext uri="{19B8F6BF-5375-455C-9EA6-DF929625EA0E}">
        <p15:presenceInfo xmlns:p15="http://schemas.microsoft.com/office/powerpoint/2012/main" userId="Judah, Has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D98A6-657A-486D-B8D9-E06686F300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393BBCE-0570-4E21-8FCF-887B1095C81B}">
      <dgm:prSet/>
      <dgm:spPr/>
      <dgm:t>
        <a:bodyPr/>
        <a:lstStyle/>
        <a:p>
          <a:r>
            <a:rPr lang="en-US" b="1" dirty="0" smtClean="0"/>
            <a:t>1. Knowledge </a:t>
          </a:r>
          <a:r>
            <a:rPr lang="en-US" b="1" dirty="0"/>
            <a:t>of legal responsibilities</a:t>
          </a:r>
          <a:endParaRPr lang="en-US" dirty="0"/>
        </a:p>
      </dgm:t>
    </dgm:pt>
    <dgm:pt modelId="{CF932CDD-DE8C-4D90-A1C1-01A6443AC79B}" type="parTrans" cxnId="{C373CA34-A403-4A78-AB16-133D7D7E571C}">
      <dgm:prSet/>
      <dgm:spPr/>
      <dgm:t>
        <a:bodyPr/>
        <a:lstStyle/>
        <a:p>
          <a:endParaRPr lang="en-US"/>
        </a:p>
      </dgm:t>
    </dgm:pt>
    <dgm:pt modelId="{94BA377F-CAC5-4E47-A37B-C0C355B9F456}" type="sibTrans" cxnId="{C373CA34-A403-4A78-AB16-133D7D7E571C}">
      <dgm:prSet/>
      <dgm:spPr/>
      <dgm:t>
        <a:bodyPr/>
        <a:lstStyle/>
        <a:p>
          <a:endParaRPr lang="en-US"/>
        </a:p>
      </dgm:t>
    </dgm:pt>
    <dgm:pt modelId="{D800EB4C-B3A0-4281-B7BD-22BCB4A93723}">
      <dgm:prSet/>
      <dgm:spPr/>
      <dgm:t>
        <a:bodyPr/>
        <a:lstStyle/>
        <a:p>
          <a:r>
            <a:rPr lang="en-US" b="1" dirty="0" smtClean="0"/>
            <a:t>2. Limitations </a:t>
          </a:r>
          <a:r>
            <a:rPr lang="en-US" b="1" dirty="0"/>
            <a:t>of practice</a:t>
          </a:r>
          <a:endParaRPr lang="en-US" dirty="0"/>
        </a:p>
      </dgm:t>
    </dgm:pt>
    <dgm:pt modelId="{7E3B214F-3488-4B26-91D6-208798274D5F}" type="parTrans" cxnId="{6E434C27-D1C1-4C98-BF85-607E8AD5D590}">
      <dgm:prSet/>
      <dgm:spPr/>
      <dgm:t>
        <a:bodyPr/>
        <a:lstStyle/>
        <a:p>
          <a:endParaRPr lang="en-US"/>
        </a:p>
      </dgm:t>
    </dgm:pt>
    <dgm:pt modelId="{55846EAD-5436-408A-93FF-E1E1A52B2706}" type="sibTrans" cxnId="{6E434C27-D1C1-4C98-BF85-607E8AD5D590}">
      <dgm:prSet/>
      <dgm:spPr/>
      <dgm:t>
        <a:bodyPr/>
        <a:lstStyle/>
        <a:p>
          <a:endParaRPr lang="en-US"/>
        </a:p>
      </dgm:t>
    </dgm:pt>
    <dgm:pt modelId="{B5BCAE46-A60F-480E-8DE3-23519A31D785}">
      <dgm:prSet/>
      <dgm:spPr/>
      <dgm:t>
        <a:bodyPr/>
        <a:lstStyle/>
        <a:p>
          <a:r>
            <a:rPr lang="en-US" b="1" dirty="0" smtClean="0"/>
            <a:t>3. Implications </a:t>
          </a:r>
          <a:r>
            <a:rPr lang="en-US" b="1" dirty="0"/>
            <a:t>of their actions</a:t>
          </a:r>
          <a:endParaRPr lang="en-US" dirty="0"/>
        </a:p>
      </dgm:t>
    </dgm:pt>
    <dgm:pt modelId="{3AC740AC-AC27-4F13-B632-7222985EABDB}" type="parTrans" cxnId="{36AC1534-0413-4257-9EB2-F35305DC29EA}">
      <dgm:prSet/>
      <dgm:spPr/>
      <dgm:t>
        <a:bodyPr/>
        <a:lstStyle/>
        <a:p>
          <a:endParaRPr lang="en-US"/>
        </a:p>
      </dgm:t>
    </dgm:pt>
    <dgm:pt modelId="{6DF674C2-E7C9-4E43-AF71-682D6D5A544E}" type="sibTrans" cxnId="{36AC1534-0413-4257-9EB2-F35305DC29EA}">
      <dgm:prSet/>
      <dgm:spPr/>
      <dgm:t>
        <a:bodyPr/>
        <a:lstStyle/>
        <a:p>
          <a:endParaRPr lang="en-US"/>
        </a:p>
      </dgm:t>
    </dgm:pt>
    <dgm:pt modelId="{97CC243B-A566-4522-8721-7684A2BE61C7}" type="pres">
      <dgm:prSet presAssocID="{162D98A6-657A-486D-B8D9-E06686F3002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944388-7DC6-4301-8515-2911C2531550}" type="pres">
      <dgm:prSet presAssocID="{8393BBCE-0570-4E21-8FCF-887B1095C81B}" presName="compNode" presStyleCnt="0"/>
      <dgm:spPr/>
    </dgm:pt>
    <dgm:pt modelId="{DB2BBA21-71EB-4E89-AEB3-2BB456E90794}" type="pres">
      <dgm:prSet presAssocID="{8393BBCE-0570-4E21-8FCF-887B1095C81B}" presName="bgRect" presStyleLbl="bgShp" presStyleIdx="0" presStyleCnt="3"/>
      <dgm:spPr/>
    </dgm:pt>
    <dgm:pt modelId="{9AD9539A-1870-44EC-B8EE-11E2823B1BED}" type="pres">
      <dgm:prSet presAssocID="{8393BBCE-0570-4E21-8FCF-887B1095C81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A694891-0684-49EF-AAD0-53823B29D13C}" type="pres">
      <dgm:prSet presAssocID="{8393BBCE-0570-4E21-8FCF-887B1095C81B}" presName="spaceRect" presStyleCnt="0"/>
      <dgm:spPr/>
    </dgm:pt>
    <dgm:pt modelId="{02E9E521-D6D2-466A-90C5-8ABCE426E083}" type="pres">
      <dgm:prSet presAssocID="{8393BBCE-0570-4E21-8FCF-887B1095C81B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F24B0210-D56D-4772-9A87-A9A18F2CD693}" type="pres">
      <dgm:prSet presAssocID="{94BA377F-CAC5-4E47-A37B-C0C355B9F456}" presName="sibTrans" presStyleCnt="0"/>
      <dgm:spPr/>
    </dgm:pt>
    <dgm:pt modelId="{EDD160B5-799D-4BCD-98C3-71E2FCEA1478}" type="pres">
      <dgm:prSet presAssocID="{D800EB4C-B3A0-4281-B7BD-22BCB4A93723}" presName="compNode" presStyleCnt="0"/>
      <dgm:spPr/>
    </dgm:pt>
    <dgm:pt modelId="{9E5E7BA7-3186-4DD9-BB57-7A36CD3E4E78}" type="pres">
      <dgm:prSet presAssocID="{D800EB4C-B3A0-4281-B7BD-22BCB4A93723}" presName="bgRect" presStyleLbl="bgShp" presStyleIdx="1" presStyleCnt="3"/>
      <dgm:spPr/>
    </dgm:pt>
    <dgm:pt modelId="{B8C72EA7-BFC7-4B36-9228-A1F30123737F}" type="pres">
      <dgm:prSet presAssocID="{D800EB4C-B3A0-4281-B7BD-22BCB4A937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98014F8-3C3D-4AE6-87E4-E1E95EE809ED}" type="pres">
      <dgm:prSet presAssocID="{D800EB4C-B3A0-4281-B7BD-22BCB4A93723}" presName="spaceRect" presStyleCnt="0"/>
      <dgm:spPr/>
    </dgm:pt>
    <dgm:pt modelId="{18B17748-2F08-46F5-AD86-35A6677F0B2C}" type="pres">
      <dgm:prSet presAssocID="{D800EB4C-B3A0-4281-B7BD-22BCB4A93723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E36BC4A-83BB-4B99-80FB-9959BE34AC92}" type="pres">
      <dgm:prSet presAssocID="{55846EAD-5436-408A-93FF-E1E1A52B2706}" presName="sibTrans" presStyleCnt="0"/>
      <dgm:spPr/>
    </dgm:pt>
    <dgm:pt modelId="{72F28763-70C9-4D12-B8AB-29F22D7BD43E}" type="pres">
      <dgm:prSet presAssocID="{B5BCAE46-A60F-480E-8DE3-23519A31D785}" presName="compNode" presStyleCnt="0"/>
      <dgm:spPr/>
    </dgm:pt>
    <dgm:pt modelId="{F5AD70A2-749F-4A0D-9E17-6E59B84FC000}" type="pres">
      <dgm:prSet presAssocID="{B5BCAE46-A60F-480E-8DE3-23519A31D785}" presName="bgRect" presStyleLbl="bgShp" presStyleIdx="2" presStyleCnt="3"/>
      <dgm:spPr/>
    </dgm:pt>
    <dgm:pt modelId="{96825D14-EB20-498B-BE9F-AFC1F2067641}" type="pres">
      <dgm:prSet presAssocID="{B5BCAE46-A60F-480E-8DE3-23519A31D7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0133ABBC-28F3-490D-ACCD-C51F472377CC}" type="pres">
      <dgm:prSet presAssocID="{B5BCAE46-A60F-480E-8DE3-23519A31D785}" presName="spaceRect" presStyleCnt="0"/>
      <dgm:spPr/>
    </dgm:pt>
    <dgm:pt modelId="{536528B7-09F2-43F6-9F55-6AA8583B65C2}" type="pres">
      <dgm:prSet presAssocID="{B5BCAE46-A60F-480E-8DE3-23519A31D78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6E434C27-D1C1-4C98-BF85-607E8AD5D590}" srcId="{162D98A6-657A-486D-B8D9-E06686F30020}" destId="{D800EB4C-B3A0-4281-B7BD-22BCB4A93723}" srcOrd="1" destOrd="0" parTransId="{7E3B214F-3488-4B26-91D6-208798274D5F}" sibTransId="{55846EAD-5436-408A-93FF-E1E1A52B2706}"/>
    <dgm:cxn modelId="{36AC1534-0413-4257-9EB2-F35305DC29EA}" srcId="{162D98A6-657A-486D-B8D9-E06686F30020}" destId="{B5BCAE46-A60F-480E-8DE3-23519A31D785}" srcOrd="2" destOrd="0" parTransId="{3AC740AC-AC27-4F13-B632-7222985EABDB}" sibTransId="{6DF674C2-E7C9-4E43-AF71-682D6D5A544E}"/>
    <dgm:cxn modelId="{FC65D9F9-C536-4FBD-9832-E40D302AC7DC}" type="presOf" srcId="{8393BBCE-0570-4E21-8FCF-887B1095C81B}" destId="{02E9E521-D6D2-466A-90C5-8ABCE426E083}" srcOrd="0" destOrd="0" presId="urn:microsoft.com/office/officeart/2018/2/layout/IconVerticalSolidList"/>
    <dgm:cxn modelId="{C373CA34-A403-4A78-AB16-133D7D7E571C}" srcId="{162D98A6-657A-486D-B8D9-E06686F30020}" destId="{8393BBCE-0570-4E21-8FCF-887B1095C81B}" srcOrd="0" destOrd="0" parTransId="{CF932CDD-DE8C-4D90-A1C1-01A6443AC79B}" sibTransId="{94BA377F-CAC5-4E47-A37B-C0C355B9F456}"/>
    <dgm:cxn modelId="{6B6503AC-6625-4E1E-AA9F-3525C3E2CC3C}" type="presOf" srcId="{D800EB4C-B3A0-4281-B7BD-22BCB4A93723}" destId="{18B17748-2F08-46F5-AD86-35A6677F0B2C}" srcOrd="0" destOrd="0" presId="urn:microsoft.com/office/officeart/2018/2/layout/IconVerticalSolidList"/>
    <dgm:cxn modelId="{353FFF8F-30FF-4509-92B8-4FB007092427}" type="presOf" srcId="{162D98A6-657A-486D-B8D9-E06686F30020}" destId="{97CC243B-A566-4522-8721-7684A2BE61C7}" srcOrd="0" destOrd="0" presId="urn:microsoft.com/office/officeart/2018/2/layout/IconVerticalSolidList"/>
    <dgm:cxn modelId="{232AC79D-D495-4E04-A73E-EDCDE92A9FC5}" type="presOf" srcId="{B5BCAE46-A60F-480E-8DE3-23519A31D785}" destId="{536528B7-09F2-43F6-9F55-6AA8583B65C2}" srcOrd="0" destOrd="0" presId="urn:microsoft.com/office/officeart/2018/2/layout/IconVerticalSolidList"/>
    <dgm:cxn modelId="{A374F599-3147-40FA-A811-FCF37268E415}" type="presParOf" srcId="{97CC243B-A566-4522-8721-7684A2BE61C7}" destId="{60944388-7DC6-4301-8515-2911C2531550}" srcOrd="0" destOrd="0" presId="urn:microsoft.com/office/officeart/2018/2/layout/IconVerticalSolidList"/>
    <dgm:cxn modelId="{FAD6396C-2D12-4ED9-863C-F4388AC0B710}" type="presParOf" srcId="{60944388-7DC6-4301-8515-2911C2531550}" destId="{DB2BBA21-71EB-4E89-AEB3-2BB456E90794}" srcOrd="0" destOrd="0" presId="urn:microsoft.com/office/officeart/2018/2/layout/IconVerticalSolidList"/>
    <dgm:cxn modelId="{2D713594-3E58-48E3-9FB2-953BEF497455}" type="presParOf" srcId="{60944388-7DC6-4301-8515-2911C2531550}" destId="{9AD9539A-1870-44EC-B8EE-11E2823B1BED}" srcOrd="1" destOrd="0" presId="urn:microsoft.com/office/officeart/2018/2/layout/IconVerticalSolidList"/>
    <dgm:cxn modelId="{CC589386-4690-488D-868D-E76E1C54E3D0}" type="presParOf" srcId="{60944388-7DC6-4301-8515-2911C2531550}" destId="{9A694891-0684-49EF-AAD0-53823B29D13C}" srcOrd="2" destOrd="0" presId="urn:microsoft.com/office/officeart/2018/2/layout/IconVerticalSolidList"/>
    <dgm:cxn modelId="{16FA316B-AEA7-45DB-A642-1A2C3CE2250C}" type="presParOf" srcId="{60944388-7DC6-4301-8515-2911C2531550}" destId="{02E9E521-D6D2-466A-90C5-8ABCE426E083}" srcOrd="3" destOrd="0" presId="urn:microsoft.com/office/officeart/2018/2/layout/IconVerticalSolidList"/>
    <dgm:cxn modelId="{D60B373D-6CA2-4795-81FA-2183C64F1EA9}" type="presParOf" srcId="{97CC243B-A566-4522-8721-7684A2BE61C7}" destId="{F24B0210-D56D-4772-9A87-A9A18F2CD693}" srcOrd="1" destOrd="0" presId="urn:microsoft.com/office/officeart/2018/2/layout/IconVerticalSolidList"/>
    <dgm:cxn modelId="{F3E57321-84C2-48E1-A247-250DF3007636}" type="presParOf" srcId="{97CC243B-A566-4522-8721-7684A2BE61C7}" destId="{EDD160B5-799D-4BCD-98C3-71E2FCEA1478}" srcOrd="2" destOrd="0" presId="urn:microsoft.com/office/officeart/2018/2/layout/IconVerticalSolidList"/>
    <dgm:cxn modelId="{2CD7CD5C-F54F-4539-8EC6-E33C6136C7CF}" type="presParOf" srcId="{EDD160B5-799D-4BCD-98C3-71E2FCEA1478}" destId="{9E5E7BA7-3186-4DD9-BB57-7A36CD3E4E78}" srcOrd="0" destOrd="0" presId="urn:microsoft.com/office/officeart/2018/2/layout/IconVerticalSolidList"/>
    <dgm:cxn modelId="{52A4783F-6505-4BC0-BB78-15BA8CEF4694}" type="presParOf" srcId="{EDD160B5-799D-4BCD-98C3-71E2FCEA1478}" destId="{B8C72EA7-BFC7-4B36-9228-A1F30123737F}" srcOrd="1" destOrd="0" presId="urn:microsoft.com/office/officeart/2018/2/layout/IconVerticalSolidList"/>
    <dgm:cxn modelId="{FE932B00-26B2-4481-9C72-7D7A33C6E05B}" type="presParOf" srcId="{EDD160B5-799D-4BCD-98C3-71E2FCEA1478}" destId="{198014F8-3C3D-4AE6-87E4-E1E95EE809ED}" srcOrd="2" destOrd="0" presId="urn:microsoft.com/office/officeart/2018/2/layout/IconVerticalSolidList"/>
    <dgm:cxn modelId="{4AC0546E-33C9-434C-BFC3-6A1317ED70B5}" type="presParOf" srcId="{EDD160B5-799D-4BCD-98C3-71E2FCEA1478}" destId="{18B17748-2F08-46F5-AD86-35A6677F0B2C}" srcOrd="3" destOrd="0" presId="urn:microsoft.com/office/officeart/2018/2/layout/IconVerticalSolidList"/>
    <dgm:cxn modelId="{533569FF-41C4-4C85-9425-FAEE0F9C8B0C}" type="presParOf" srcId="{97CC243B-A566-4522-8721-7684A2BE61C7}" destId="{6E36BC4A-83BB-4B99-80FB-9959BE34AC92}" srcOrd="3" destOrd="0" presId="urn:microsoft.com/office/officeart/2018/2/layout/IconVerticalSolidList"/>
    <dgm:cxn modelId="{A72B04A0-F1EE-417B-986E-837F26D285D5}" type="presParOf" srcId="{97CC243B-A566-4522-8721-7684A2BE61C7}" destId="{72F28763-70C9-4D12-B8AB-29F22D7BD43E}" srcOrd="4" destOrd="0" presId="urn:microsoft.com/office/officeart/2018/2/layout/IconVerticalSolidList"/>
    <dgm:cxn modelId="{AFB8DA27-F27F-4337-8A67-A66D211D4E3C}" type="presParOf" srcId="{72F28763-70C9-4D12-B8AB-29F22D7BD43E}" destId="{F5AD70A2-749F-4A0D-9E17-6E59B84FC000}" srcOrd="0" destOrd="0" presId="urn:microsoft.com/office/officeart/2018/2/layout/IconVerticalSolidList"/>
    <dgm:cxn modelId="{12D3F481-FFAF-4475-A2A1-0F5C6F1861C9}" type="presParOf" srcId="{72F28763-70C9-4D12-B8AB-29F22D7BD43E}" destId="{96825D14-EB20-498B-BE9F-AFC1F2067641}" srcOrd="1" destOrd="0" presId="urn:microsoft.com/office/officeart/2018/2/layout/IconVerticalSolidList"/>
    <dgm:cxn modelId="{756C2653-01E7-40F6-87BE-BE07D593CF9E}" type="presParOf" srcId="{72F28763-70C9-4D12-B8AB-29F22D7BD43E}" destId="{0133ABBC-28F3-490D-ACCD-C51F472377CC}" srcOrd="2" destOrd="0" presId="urn:microsoft.com/office/officeart/2018/2/layout/IconVerticalSolidList"/>
    <dgm:cxn modelId="{3070BA3D-AAA5-461B-932B-88516B5681A3}" type="presParOf" srcId="{72F28763-70C9-4D12-B8AB-29F22D7BD43E}" destId="{536528B7-09F2-43F6-9F55-6AA8583B65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BBA21-71EB-4E89-AEB3-2BB456E90794}">
      <dsp:nvSpPr>
        <dsp:cNvPr id="0" name=""/>
        <dsp:cNvSpPr/>
      </dsp:nvSpPr>
      <dsp:spPr>
        <a:xfrm>
          <a:off x="0" y="718"/>
          <a:ext cx="48852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9539A-1870-44EC-B8EE-11E2823B1BED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9E521-D6D2-466A-90C5-8ABCE426E083}">
      <dsp:nvSpPr>
        <dsp:cNvPr id="0" name=""/>
        <dsp:cNvSpPr/>
      </dsp:nvSpPr>
      <dsp:spPr>
        <a:xfrm>
          <a:off x="1941716" y="718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1. Knowledge </a:t>
          </a:r>
          <a:r>
            <a:rPr lang="en-US" sz="2500" b="1" kern="1200" dirty="0"/>
            <a:t>of legal responsibilities</a:t>
          </a:r>
          <a:endParaRPr lang="en-US" sz="2500" kern="1200" dirty="0"/>
        </a:p>
      </dsp:txBody>
      <dsp:txXfrm>
        <a:off x="1941716" y="718"/>
        <a:ext cx="2943486" cy="1681139"/>
      </dsp:txXfrm>
    </dsp:sp>
    <dsp:sp modelId="{9E5E7BA7-3186-4DD9-BB57-7A36CD3E4E78}">
      <dsp:nvSpPr>
        <dsp:cNvPr id="0" name=""/>
        <dsp:cNvSpPr/>
      </dsp:nvSpPr>
      <dsp:spPr>
        <a:xfrm>
          <a:off x="0" y="2102143"/>
          <a:ext cx="48852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72EA7-BFC7-4B36-9228-A1F30123737F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17748-2F08-46F5-AD86-35A6677F0B2C}">
      <dsp:nvSpPr>
        <dsp:cNvPr id="0" name=""/>
        <dsp:cNvSpPr/>
      </dsp:nvSpPr>
      <dsp:spPr>
        <a:xfrm>
          <a:off x="1941716" y="2102143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2. Limitations </a:t>
          </a:r>
          <a:r>
            <a:rPr lang="en-US" sz="2500" b="1" kern="1200" dirty="0"/>
            <a:t>of practice</a:t>
          </a:r>
          <a:endParaRPr lang="en-US" sz="2500" kern="1200" dirty="0"/>
        </a:p>
      </dsp:txBody>
      <dsp:txXfrm>
        <a:off x="1941716" y="2102143"/>
        <a:ext cx="2943486" cy="1681139"/>
      </dsp:txXfrm>
    </dsp:sp>
    <dsp:sp modelId="{F5AD70A2-749F-4A0D-9E17-6E59B84FC000}">
      <dsp:nvSpPr>
        <dsp:cNvPr id="0" name=""/>
        <dsp:cNvSpPr/>
      </dsp:nvSpPr>
      <dsp:spPr>
        <a:xfrm>
          <a:off x="0" y="4203567"/>
          <a:ext cx="48852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25D14-EB20-498B-BE9F-AFC1F206764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528B7-09F2-43F6-9F55-6AA8583B65C2}">
      <dsp:nvSpPr>
        <dsp:cNvPr id="0" name=""/>
        <dsp:cNvSpPr/>
      </dsp:nvSpPr>
      <dsp:spPr>
        <a:xfrm>
          <a:off x="1941716" y="4203567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3. Implications </a:t>
          </a:r>
          <a:r>
            <a:rPr lang="en-US" sz="2500" b="1" kern="1200" dirty="0"/>
            <a:t>of their actions</a:t>
          </a:r>
          <a:endParaRPr lang="en-US" sz="2500" kern="1200" dirty="0"/>
        </a:p>
      </dsp:txBody>
      <dsp:txXfrm>
        <a:off x="1941716" y="4203567"/>
        <a:ext cx="2943486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7B8DA-E33C-49D7-A937-ACF196026BB0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F1BC-961E-4CCF-B097-9BE75D5BB3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93610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and Ethical Issues in Healthcare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068" y="5445224"/>
            <a:ext cx="4701948" cy="141277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Dr. Israa Al-Rawashdeh MD</a:t>
            </a:r>
            <a:r>
              <a:rPr lang="en-US" b="1" dirty="0" smtClean="0">
                <a:solidFill>
                  <a:srgbClr val="002060"/>
                </a:solidFill>
              </a:rPr>
              <a:t>, MPH, PhD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Faculty of Medicine</a:t>
            </a:r>
          </a:p>
          <a:p>
            <a:r>
              <a:rPr lang="en-US" b="1" dirty="0">
                <a:solidFill>
                  <a:srgbClr val="002060"/>
                </a:solidFill>
              </a:rPr>
              <a:t>Mutah University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2022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Deontology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Values are not universally shared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Do not consequences matter?</a:t>
            </a:r>
          </a:p>
          <a:p>
            <a:pPr>
              <a:lnSpc>
                <a:spcPct val="90000"/>
              </a:lnSpc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Teleology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Greatest good for the greatest number does not protect minority rights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Not always possible to predict consequences accurately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Your values may conflict with the action needed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E530C2-6C8B-4BED-B048-F32E3DAA553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/>
            </a:r>
            <a:br>
              <a:rPr lang="en-US" b="1" dirty="0"/>
            </a:br>
            <a:r>
              <a:rPr lang="en-US" sz="6900" b="1" dirty="0"/>
              <a:t>Theoretical base of ethical decisions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4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Autonomy: </a:t>
            </a:r>
            <a:r>
              <a:rPr lang="en-US" dirty="0"/>
              <a:t>The state of </a:t>
            </a:r>
            <a:r>
              <a:rPr lang="en-US" i="1" dirty="0">
                <a:solidFill>
                  <a:srgbClr val="7030A0"/>
                </a:solidFill>
              </a:rPr>
              <a:t>being self-governing </a:t>
            </a:r>
            <a:r>
              <a:rPr lang="en-US" dirty="0"/>
              <a:t>or essentially respecting an </a:t>
            </a:r>
            <a:r>
              <a:rPr lang="en-US" i="1" dirty="0"/>
              <a:t>individual’s right </a:t>
            </a:r>
            <a:r>
              <a:rPr lang="en-US" dirty="0"/>
              <a:t>to make decisions for themselves. </a:t>
            </a:r>
            <a:r>
              <a:rPr lang="en-US" dirty="0" smtClean="0"/>
              <a:t>It is more than </a:t>
            </a:r>
            <a:r>
              <a:rPr lang="en-US" dirty="0"/>
              <a:t>a patient’s constitutional right to refuse treatment.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Includes respect for the patients’ privacy and confidentiality.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Arial" panose="020B0604020202020204" pitchFamily="34" charset="0"/>
              </a:rPr>
              <a:t>It includes each staff member’s right to decide what is the right thing for him or her to do.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Needs to provide enough information for them to make informed </a:t>
            </a:r>
            <a:r>
              <a:rPr lang="en-US" altLang="en-US" sz="2400" dirty="0" smtClean="0">
                <a:latin typeface="Arial" panose="020B0604020202020204" pitchFamily="34" charset="0"/>
              </a:rPr>
              <a:t>choices.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Truth </a:t>
            </a:r>
            <a:r>
              <a:rPr lang="en-US" altLang="en-US" sz="2400" dirty="0" smtClean="0">
                <a:latin typeface="Arial" panose="020B0604020202020204" pitchFamily="34" charset="0"/>
              </a:rPr>
              <a:t>telling.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Protection of persons with diminished or impaired autonomy.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Non-maleficence: </a:t>
            </a:r>
            <a:r>
              <a:rPr lang="en-US" dirty="0"/>
              <a:t>The </a:t>
            </a:r>
            <a:r>
              <a:rPr lang="en-US" i="1" dirty="0">
                <a:solidFill>
                  <a:srgbClr val="7030A0"/>
                </a:solidFill>
              </a:rPr>
              <a:t>absence of harm </a:t>
            </a:r>
            <a:r>
              <a:rPr lang="en-US" dirty="0"/>
              <a:t>or as it is attributed to the physician’s oath to “do no harm.” Maleficence is an action that is considered harmful or evil.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15A077E-2560-4980-9AC8-A4D343C346D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Principles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4F2A25-C207-4750-9868-120F88C16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1" t="27320" r="5901" b="32360"/>
          <a:stretch/>
        </p:blipFill>
        <p:spPr>
          <a:xfrm>
            <a:off x="1" y="3818390"/>
            <a:ext cx="3815408" cy="2304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025499-633D-4245-BE03-A92B63D1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8389"/>
            <a:ext cx="1597335" cy="1635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313E24-F711-4278-A5FD-2929D8C92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8" t="15666" r="9838" b="21987"/>
          <a:stretch/>
        </p:blipFill>
        <p:spPr>
          <a:xfrm>
            <a:off x="3815408" y="3617480"/>
            <a:ext cx="5328592" cy="3205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865092-7F3D-437C-A4B5-3EF6E1864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5" t="34593" r="7475" b="57574"/>
          <a:stretch/>
        </p:blipFill>
        <p:spPr>
          <a:xfrm>
            <a:off x="3815407" y="3601548"/>
            <a:ext cx="5328594" cy="4026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555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Ethical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J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Beneficence: </a:t>
            </a:r>
            <a:r>
              <a:rPr lang="en-US" dirty="0"/>
              <a:t>Beneficence refers to the state of </a:t>
            </a:r>
            <a:r>
              <a:rPr lang="en-US" i="1" dirty="0">
                <a:solidFill>
                  <a:srgbClr val="7030A0"/>
                </a:solidFill>
              </a:rPr>
              <a:t>producing good acts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GB" dirty="0"/>
              <a:t>Acting always in the patients’ best interest to </a:t>
            </a:r>
            <a:r>
              <a:rPr lang="en-GB" i="1" u="sng" dirty="0"/>
              <a:t>maximise benefits and minimise harm.</a:t>
            </a:r>
          </a:p>
          <a:p>
            <a:pPr marL="0" indent="0">
              <a:buNone/>
            </a:pPr>
            <a:r>
              <a:rPr lang="en-US" dirty="0"/>
              <a:t>This</a:t>
            </a:r>
            <a:r>
              <a:rPr lang="ar-JO" dirty="0"/>
              <a:t> </a:t>
            </a:r>
            <a:r>
              <a:rPr lang="en-US" dirty="0"/>
              <a:t>is affected by one’s personal definition of what is “good.” </a:t>
            </a:r>
            <a:endParaRPr lang="ar-JO" dirty="0"/>
          </a:p>
          <a:p>
            <a:pPr marL="0" indent="0">
              <a:buNone/>
            </a:pPr>
            <a:r>
              <a:rPr lang="en-US" dirty="0"/>
              <a:t>However, there are general aspects of this principle that are common to most cultures and religions. </a:t>
            </a:r>
            <a:endParaRPr lang="ar-JO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Justice: </a:t>
            </a:r>
            <a:r>
              <a:rPr lang="en-US" dirty="0"/>
              <a:t>Society as a whole believes the principle of justice means that </a:t>
            </a:r>
            <a:r>
              <a:rPr lang="en-US" i="1" dirty="0">
                <a:solidFill>
                  <a:srgbClr val="7030A0"/>
                </a:solidFill>
              </a:rPr>
              <a:t>all people are treated fairly and equally. </a:t>
            </a:r>
          </a:p>
          <a:p>
            <a:r>
              <a:rPr lang="en-US" dirty="0" smtClean="0"/>
              <a:t>It also means:</a:t>
            </a:r>
          </a:p>
          <a:p>
            <a:pPr>
              <a:buFontTx/>
              <a:buChar char="-"/>
            </a:pPr>
            <a:r>
              <a:rPr lang="en-US" dirty="0" smtClean="0"/>
              <a:t>duty </a:t>
            </a:r>
            <a:r>
              <a:rPr lang="en-US" dirty="0"/>
              <a:t>to help others in serious need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right to health care is a basic component of a just society (social justice).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EE70F33-297E-4535-8ECD-7E9C923798C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Ethical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6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316DC-6D64-46DA-9301-9D6C3ED305C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5. </a:t>
            </a:r>
            <a:r>
              <a:rPr lang="en-GB" i="1" dirty="0">
                <a:solidFill>
                  <a:srgbClr val="FF0000"/>
                </a:solidFill>
              </a:rPr>
              <a:t>Veracity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/>
              <a:t>the obligation to tell the truth.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6.  </a:t>
            </a:r>
            <a:r>
              <a:rPr lang="en-GB" i="1" dirty="0">
                <a:solidFill>
                  <a:srgbClr val="FF0000"/>
                </a:solidFill>
              </a:rPr>
              <a:t>Fidelity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/>
              <a:t>the duty to do what one has promised.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D04D1AE-8553-4650-A8D3-3991EBFB7C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Ethical principles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2C6893-A3C8-4014-AE5D-057114A1F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184" y="2234097"/>
            <a:ext cx="2654424" cy="1565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CDD6A0-5450-4458-B6E4-95F6C92BA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433689"/>
            <a:ext cx="2424311" cy="24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Organizational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Organizational ethics </a:t>
            </a:r>
            <a:r>
              <a:rPr lang="en-GB" dirty="0"/>
              <a:t>is an emerging area in health care management.</a:t>
            </a:r>
          </a:p>
          <a:p>
            <a:r>
              <a:rPr lang="en-GB" dirty="0"/>
              <a:t>Health care organizations have </a:t>
            </a:r>
            <a:r>
              <a:rPr lang="en-GB" dirty="0" smtClean="0"/>
              <a:t>focussed </a:t>
            </a:r>
            <a:r>
              <a:rPr lang="en-GB" dirty="0"/>
              <a:t>on the ethical issues faced by clinicians in the direct delivery of clinical care (i.e. clinical ethics) or by researchers in the conduct of clinical research (i.e. research ethics).</a:t>
            </a:r>
          </a:p>
          <a:p>
            <a:r>
              <a:rPr lang="en-GB" dirty="0"/>
              <a:t>Organizational ethics is </a:t>
            </a:r>
            <a:r>
              <a:rPr lang="en-GB" dirty="0" smtClean="0"/>
              <a:t>more concerned </a:t>
            </a:r>
            <a:r>
              <a:rPr lang="en-GB" dirty="0"/>
              <a:t>with the ethical issues faced by managers and board members and the ethical </a:t>
            </a:r>
            <a:r>
              <a:rPr lang="en-GB" dirty="0" err="1" smtClean="0"/>
              <a:t>conswquences</a:t>
            </a:r>
            <a:r>
              <a:rPr lang="en-GB" dirty="0" smtClean="0"/>
              <a:t> </a:t>
            </a:r>
            <a:r>
              <a:rPr lang="en-GB" dirty="0"/>
              <a:t>of organizational decisions and practices on patients, staff, and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198491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What organizational ethics issues are health care administrators facing?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385763" indent="-385763">
              <a:buAutoNum type="arabicPeriod"/>
            </a:pPr>
            <a:r>
              <a:rPr lang="en-GB" dirty="0"/>
              <a:t>Resource allocation</a:t>
            </a:r>
          </a:p>
          <a:p>
            <a:pPr marL="385763" indent="-385763">
              <a:buAutoNum type="arabicPeriod"/>
            </a:pPr>
            <a:r>
              <a:rPr lang="en-GB" dirty="0"/>
              <a:t>Business development</a:t>
            </a:r>
          </a:p>
          <a:p>
            <a:pPr marL="385763" indent="-385763">
              <a:buAutoNum type="arabicPeriod"/>
            </a:pPr>
            <a:r>
              <a:rPr lang="en-GB" dirty="0"/>
              <a:t>Disagreement over treatment decisions</a:t>
            </a:r>
          </a:p>
          <a:p>
            <a:pPr marL="385763" indent="-385763">
              <a:buAutoNum type="arabicPeriod"/>
            </a:pPr>
            <a:r>
              <a:rPr lang="en-GB" dirty="0"/>
              <a:t>Access to care for the uninsured</a:t>
            </a:r>
          </a:p>
          <a:p>
            <a:pPr marL="385763" indent="-385763">
              <a:buAutoNum type="arabicPeriod"/>
            </a:pPr>
            <a:r>
              <a:rPr lang="en-GB" dirty="0"/>
              <a:t>Workplace ethics</a:t>
            </a:r>
          </a:p>
        </p:txBody>
      </p:sp>
    </p:spTree>
    <p:extLst>
      <p:ext uri="{BB962C8B-B14F-4D97-AF65-F5344CB8AC3E}">
        <p14:creationId xmlns:p14="http://schemas.microsoft.com/office/powerpoint/2010/main" val="96683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Unethical practices (</a:t>
            </a:r>
            <a:r>
              <a:rPr lang="pl-PL" dirty="0"/>
              <a:t>Ajlouni </a:t>
            </a:r>
            <a:r>
              <a:rPr lang="en-US" dirty="0"/>
              <a:t>et al </a:t>
            </a:r>
            <a:r>
              <a:rPr lang="pl-PL" dirty="0"/>
              <a:t>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Examples of unethical practices reported by studies </a:t>
            </a:r>
            <a:r>
              <a:rPr lang="en-US" dirty="0"/>
              <a:t>done in </a:t>
            </a:r>
            <a:r>
              <a:rPr lang="en-US" dirty="0" smtClean="0"/>
              <a:t>Jordan</a:t>
            </a:r>
            <a:r>
              <a:rPr lang="pl-PL" dirty="0" smtClean="0"/>
              <a:t>.</a:t>
            </a:r>
            <a:r>
              <a:rPr lang="pl-PL" dirty="0"/>
              <a:t> </a:t>
            </a:r>
            <a:r>
              <a:rPr lang="en-GB" dirty="0" smtClean="0"/>
              <a:t>Clinicians and </a:t>
            </a:r>
            <a:r>
              <a:rPr lang="en-US" dirty="0" smtClean="0"/>
              <a:t>Administrators </a:t>
            </a:r>
            <a:r>
              <a:rPr lang="en-US" dirty="0"/>
              <a:t>highlighted the following concerns:</a:t>
            </a:r>
          </a:p>
          <a:p>
            <a:r>
              <a:rPr lang="en-US" dirty="0"/>
              <a:t>1. Hiring of unqualified workers to care for patients with complex problems.</a:t>
            </a:r>
          </a:p>
          <a:p>
            <a:r>
              <a:rPr lang="en-US" dirty="0"/>
              <a:t>2. The request for commission </a:t>
            </a:r>
            <a:r>
              <a:rPr lang="en-GB" dirty="0"/>
              <a:t>and “split-fees”</a:t>
            </a:r>
            <a:endParaRPr lang="en-US" dirty="0"/>
          </a:p>
          <a:p>
            <a:r>
              <a:rPr lang="en-US" dirty="0"/>
              <a:t>3. Unethical practice by families.</a:t>
            </a:r>
          </a:p>
          <a:p>
            <a:r>
              <a:rPr lang="en-GB" dirty="0"/>
              <a:t>4. providing unnecessary </a:t>
            </a:r>
            <a:r>
              <a:rPr lang="en-GB" dirty="0" smtClean="0"/>
              <a:t>services</a:t>
            </a:r>
          </a:p>
          <a:p>
            <a:r>
              <a:rPr lang="en-GB" dirty="0" smtClean="0"/>
              <a:t>5. Health </a:t>
            </a:r>
            <a:r>
              <a:rPr lang="en-GB" dirty="0"/>
              <a:t>professionals in private hospitals are obligated to their patients, they compromise their professional standards to please </a:t>
            </a:r>
            <a:r>
              <a:rPr lang="en-GB" dirty="0" smtClean="0"/>
              <a:t>the </a:t>
            </a:r>
            <a:r>
              <a:rPr lang="en-GB" dirty="0"/>
              <a:t>owners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6. </a:t>
            </a:r>
            <a:r>
              <a:rPr lang="en-GB" dirty="0"/>
              <a:t>P</a:t>
            </a:r>
            <a:r>
              <a:rPr lang="en-GB" dirty="0" smtClean="0"/>
              <a:t>rivate hospitals consider </a:t>
            </a:r>
            <a:r>
              <a:rPr lang="en-GB" dirty="0"/>
              <a:t>the cost of medical care and make decisions on behalf of patients; avoid taking care of </a:t>
            </a:r>
            <a:r>
              <a:rPr lang="en-GB" dirty="0" smtClean="0"/>
              <a:t>financially-</a:t>
            </a:r>
            <a:r>
              <a:rPr lang="en-GB" dirty="0" err="1" smtClean="0"/>
              <a:t>uncapable</a:t>
            </a:r>
            <a:r>
              <a:rPr lang="en-GB" dirty="0" smtClean="0"/>
              <a:t> </a:t>
            </a:r>
            <a:r>
              <a:rPr lang="en-GB" dirty="0"/>
              <a:t>patients; admit </a:t>
            </a:r>
            <a:r>
              <a:rPr lang="en-GB" dirty="0" smtClean="0"/>
              <a:t>the financially </a:t>
            </a:r>
            <a:r>
              <a:rPr lang="en-GB" dirty="0"/>
              <a:t>capable patients; and welcome short-term illnesses for profit.</a:t>
            </a:r>
            <a:endParaRPr lang="en-US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 err="1"/>
              <a:t>Ajlouni</a:t>
            </a:r>
            <a:r>
              <a:rPr lang="en-GB" sz="2200" dirty="0"/>
              <a:t>, M. T., </a:t>
            </a:r>
            <a:r>
              <a:rPr lang="en-GB" sz="2200" dirty="0" err="1"/>
              <a:t>Dawani</a:t>
            </a:r>
            <a:r>
              <a:rPr lang="en-GB" sz="2200" dirty="0"/>
              <a:t>, H. and </a:t>
            </a:r>
            <a:r>
              <a:rPr lang="en-GB" sz="2200" dirty="0" err="1"/>
              <a:t>Diab</a:t>
            </a:r>
            <a:r>
              <a:rPr lang="en-GB" sz="2200" dirty="0"/>
              <a:t>, S. M. (2015) ‘Home Health Care (HHC) Managers Perceptions About Challenges and Obstacles that Hinder HHC Services in Jordan’, </a:t>
            </a:r>
            <a:r>
              <a:rPr lang="en-GB" sz="2200" i="1" dirty="0"/>
              <a:t>Global Journal of Health Science</a:t>
            </a:r>
            <a:r>
              <a:rPr lang="en-GB" sz="2200" dirty="0"/>
              <a:t>, 7(4), pp. 121–129. </a:t>
            </a:r>
            <a:r>
              <a:rPr lang="en-GB" sz="2200" dirty="0" err="1"/>
              <a:t>doi</a:t>
            </a:r>
            <a:r>
              <a:rPr lang="en-GB" sz="2200" dirty="0"/>
              <a:t>: 10.5539/gjhs.v7n4p121</a:t>
            </a:r>
            <a:r>
              <a:rPr lang="en-GB" sz="2200" dirty="0" smtClean="0"/>
              <a:t>.</a:t>
            </a:r>
          </a:p>
          <a:p>
            <a:pPr marL="0" indent="0">
              <a:buNone/>
            </a:pPr>
            <a:r>
              <a:rPr lang="en-GB" sz="2200" dirty="0" err="1"/>
              <a:t>Oun</a:t>
            </a:r>
            <a:r>
              <a:rPr lang="en-GB" sz="2200" dirty="0"/>
              <a:t>, S. S. Al and </a:t>
            </a:r>
            <a:r>
              <a:rPr lang="en-GB" sz="2200" dirty="0" err="1"/>
              <a:t>Smadi</a:t>
            </a:r>
            <a:r>
              <a:rPr lang="en-GB" sz="2200" dirty="0"/>
              <a:t>, Z. (2011) ‘Healthcare commercialisation in Jordan’s private hospitals: ethics versus profit’, International Journal of Behavioural and Healthcare Research, 2(4), p. 362. </a:t>
            </a:r>
            <a:r>
              <a:rPr lang="en-GB" sz="2200" dirty="0" err="1"/>
              <a:t>doi</a:t>
            </a:r>
            <a:r>
              <a:rPr lang="en-GB" sz="2200" dirty="0"/>
              <a:t>: 10.1504/ijbhr.2011.043417.</a:t>
            </a:r>
            <a:endParaRPr lang="en-GB" sz="2200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30" y="167856"/>
            <a:ext cx="8229600" cy="7780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Legal concepts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  <a:p>
            <a:pPr algn="just"/>
            <a:r>
              <a:rPr lang="en-US" dirty="0"/>
              <a:t>Law means body of rules to guide human action.</a:t>
            </a:r>
          </a:p>
          <a:p>
            <a:pPr algn="just"/>
            <a:r>
              <a:rPr lang="en-US" dirty="0"/>
              <a:t>Law is a system of </a:t>
            </a:r>
            <a:r>
              <a:rPr lang="en-US" u="sng" dirty="0"/>
              <a:t>rights &amp; obligations </a:t>
            </a:r>
            <a:r>
              <a:rPr lang="en-US" dirty="0"/>
              <a:t>which the state enforces.</a:t>
            </a:r>
          </a:p>
          <a:p>
            <a:pPr algn="just"/>
            <a:r>
              <a:rPr lang="en-US" dirty="0"/>
              <a:t>Law is the body of principles </a:t>
            </a:r>
            <a:r>
              <a:rPr lang="en-US" dirty="0" err="1"/>
              <a:t>recognised</a:t>
            </a:r>
            <a:r>
              <a:rPr lang="en-US" dirty="0"/>
              <a:t> by the state &amp; the administration of justice.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: Shape 137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for the healthcare professional to understand legal and ethical issues</a:t>
            </a:r>
          </a:p>
        </p:txBody>
      </p: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07A1928-5DBA-4F59-A6A1-D3E6F6D138D7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6437" name="Rectangle 3">
            <a:extLst>
              <a:ext uri="{FF2B5EF4-FFF2-40B4-BE49-F238E27FC236}">
                <a16:creationId xmlns:a16="http://schemas.microsoft.com/office/drawing/2014/main" xmlns="" id="{61562C3A-6604-4D12-B4BD-BA54B244F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97059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Public (Criminal) Law: </a:t>
            </a:r>
            <a:r>
              <a:rPr lang="en-US" dirty="0"/>
              <a:t>Protect the public as a whole from the harmful acts of others. Wrongs against a person, property or society. 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Felonies </a:t>
            </a:r>
            <a:r>
              <a:rPr lang="ar-J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جنائي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– carry a punishment of death or imprisonment in a state or federal prison. Examples: murder, rape, robbery, tax evasion, practicing medicine w/o license, misuse of narcotics, theft.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Misdemeanors </a:t>
            </a:r>
            <a:r>
              <a:rPr lang="ar-J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جنحة</a:t>
            </a:r>
            <a:r>
              <a:rPr lang="en-US" dirty="0"/>
              <a:t>– less serious offenses that carry a punishment of fines or imprisonment in jail for up to a year.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Civil (Private) Laws: </a:t>
            </a:r>
            <a:r>
              <a:rPr lang="en-US" dirty="0"/>
              <a:t>Concerns relationships between individuals and the protection of a person’s rights. Generally carry a financial damage. Healthcare employees are most frequently involved in cases of civil law.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/>
              <a:t>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dirty="0"/>
              <a:t>Includes a general category of laws known as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torts </a:t>
            </a:r>
            <a:r>
              <a:rPr lang="ar-JO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الاضرار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900" dirty="0"/>
              <a:t>Torts are either:</a:t>
            </a:r>
          </a:p>
          <a:p>
            <a:pPr lvl="2"/>
            <a:r>
              <a:rPr lang="en-US" sz="3900" b="1" dirty="0"/>
              <a:t>Intentional (willful)</a:t>
            </a:r>
          </a:p>
          <a:p>
            <a:pPr lvl="2"/>
            <a:r>
              <a:rPr lang="en-US" sz="3900" b="1" dirty="0"/>
              <a:t>Unintentional (accidental)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281-4117-4E3B-AECE-CC00D9A31A92}" type="slidenum">
              <a:rPr lang="en-US"/>
              <a:pPr/>
              <a:t>22</a:t>
            </a:fld>
            <a:endParaRPr lang="en-US"/>
          </a:p>
        </p:txBody>
      </p:sp>
      <p:sp>
        <p:nvSpPr>
          <p:cNvPr id="481291" name="Text Box 11"/>
          <p:cNvSpPr txBox="1">
            <a:spLocks noChangeArrowheads="1"/>
          </p:cNvSpPr>
          <p:nvPr/>
        </p:nvSpPr>
        <p:spPr bwMode="auto">
          <a:xfrm>
            <a:off x="4800600" y="5105400"/>
            <a:ext cx="3048000" cy="46672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sz="2400" b="1"/>
              <a:t>False Imprisonment</a:t>
            </a:r>
          </a:p>
        </p:txBody>
      </p:sp>
      <p:sp>
        <p:nvSpPr>
          <p:cNvPr id="481288" name="Text Box 8"/>
          <p:cNvSpPr txBox="1">
            <a:spLocks noChangeArrowheads="1"/>
          </p:cNvSpPr>
          <p:nvPr/>
        </p:nvSpPr>
        <p:spPr bwMode="auto">
          <a:xfrm>
            <a:off x="683568" y="1440904"/>
            <a:ext cx="1160462" cy="46672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sz="2400" b="1" dirty="0"/>
              <a:t>Assault</a:t>
            </a:r>
          </a:p>
        </p:txBody>
      </p:sp>
      <p:sp>
        <p:nvSpPr>
          <p:cNvPr id="481290" name="Text Box 10"/>
          <p:cNvSpPr txBox="1">
            <a:spLocks noChangeArrowheads="1"/>
          </p:cNvSpPr>
          <p:nvPr/>
        </p:nvSpPr>
        <p:spPr bwMode="auto">
          <a:xfrm>
            <a:off x="533400" y="5105400"/>
            <a:ext cx="3810000" cy="46672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sz="2400" b="1" dirty="0"/>
              <a:t>Defamation of Character  </a:t>
            </a:r>
          </a:p>
        </p:txBody>
      </p:sp>
      <p:sp>
        <p:nvSpPr>
          <p:cNvPr id="481292" name="Text Box 12"/>
          <p:cNvSpPr txBox="1">
            <a:spLocks noChangeArrowheads="1"/>
          </p:cNvSpPr>
          <p:nvPr/>
        </p:nvSpPr>
        <p:spPr bwMode="auto">
          <a:xfrm>
            <a:off x="4800600" y="3505200"/>
            <a:ext cx="1066800" cy="46672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sz="2400" b="1"/>
              <a:t>Fraud</a:t>
            </a:r>
          </a:p>
        </p:txBody>
      </p:sp>
      <p:sp>
        <p:nvSpPr>
          <p:cNvPr id="481293" name="Text Box 13"/>
          <p:cNvSpPr txBox="1">
            <a:spLocks noChangeArrowheads="1"/>
          </p:cNvSpPr>
          <p:nvPr/>
        </p:nvSpPr>
        <p:spPr bwMode="auto">
          <a:xfrm>
            <a:off x="179512" y="2636912"/>
            <a:ext cx="2971800" cy="528638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sz="2400" b="1" dirty="0"/>
              <a:t>Invasion of  privacy</a:t>
            </a:r>
            <a:r>
              <a:rPr lang="en-US" dirty="0"/>
              <a:t>   </a:t>
            </a:r>
          </a:p>
        </p:txBody>
      </p:sp>
      <p:sp>
        <p:nvSpPr>
          <p:cNvPr id="481294" name="Text Box 14"/>
          <p:cNvSpPr txBox="1">
            <a:spLocks noChangeArrowheads="1"/>
          </p:cNvSpPr>
          <p:nvPr/>
        </p:nvSpPr>
        <p:spPr bwMode="auto">
          <a:xfrm>
            <a:off x="323528" y="1916832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To cause another person to feel threatened.</a:t>
            </a:r>
          </a:p>
        </p:txBody>
      </p:sp>
      <p:sp>
        <p:nvSpPr>
          <p:cNvPr id="481296" name="Text Box 16"/>
          <p:cNvSpPr txBox="1">
            <a:spLocks noChangeArrowheads="1"/>
          </p:cNvSpPr>
          <p:nvPr/>
        </p:nvSpPr>
        <p:spPr bwMode="auto">
          <a:xfrm>
            <a:off x="0" y="3429000"/>
            <a:ext cx="449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The intrusion into the personal life of another. Public disclosure of private information. Inappropriate exposure. Violating confidentiality.</a:t>
            </a:r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179512" y="5699125"/>
            <a:ext cx="393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Damaging a person’s reputation </a:t>
            </a:r>
          </a:p>
          <a:p>
            <a:r>
              <a:rPr lang="en-US" sz="2000" dirty="0"/>
              <a:t>by making a public statement. </a:t>
            </a:r>
            <a:r>
              <a:rPr lang="ar-JO" sz="2000" dirty="0">
                <a:solidFill>
                  <a:srgbClr val="FF0000"/>
                </a:solidFill>
              </a:rPr>
              <a:t>تشهير</a:t>
            </a:r>
            <a:r>
              <a:rPr lang="en-US" sz="2000" dirty="0"/>
              <a:t> </a:t>
            </a:r>
          </a:p>
        </p:txBody>
      </p:sp>
      <p:sp>
        <p:nvSpPr>
          <p:cNvPr id="481295" name="Text Box 15"/>
          <p:cNvSpPr txBox="1">
            <a:spLocks noChangeArrowheads="1"/>
          </p:cNvSpPr>
          <p:nvPr/>
        </p:nvSpPr>
        <p:spPr bwMode="auto">
          <a:xfrm>
            <a:off x="4648200" y="2422525"/>
            <a:ext cx="403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An action that causes bodily harm to another. Even touching without permission (consent).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4724400" y="57150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Intentional, unlawful restraint or confinement of a person.</a:t>
            </a:r>
          </a:p>
        </p:txBody>
      </p:sp>
      <p:sp>
        <p:nvSpPr>
          <p:cNvPr id="48130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026"/>
            <a:ext cx="8229600" cy="7016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/>
              <a:t>Intentional Torts</a:t>
            </a:r>
          </a:p>
        </p:txBody>
      </p:sp>
      <p:sp>
        <p:nvSpPr>
          <p:cNvPr id="481297" name="Text Box 17"/>
          <p:cNvSpPr txBox="1">
            <a:spLocks noChangeArrowheads="1"/>
          </p:cNvSpPr>
          <p:nvPr/>
        </p:nvSpPr>
        <p:spPr bwMode="auto">
          <a:xfrm>
            <a:off x="4724400" y="4098925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intentional misrepresentation that may cause harm, loss, or collection of monies not legitimately due.</a:t>
            </a:r>
          </a:p>
        </p:txBody>
      </p:sp>
      <p:sp>
        <p:nvSpPr>
          <p:cNvPr id="481304" name="Line 24"/>
          <p:cNvSpPr>
            <a:spLocks noChangeShapeType="1"/>
          </p:cNvSpPr>
          <p:nvPr/>
        </p:nvSpPr>
        <p:spPr bwMode="auto">
          <a:xfrm>
            <a:off x="4572000" y="1752600"/>
            <a:ext cx="0" cy="510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289" name="Text Box 9"/>
          <p:cNvSpPr txBox="1">
            <a:spLocks noChangeArrowheads="1"/>
          </p:cNvSpPr>
          <p:nvPr/>
        </p:nvSpPr>
        <p:spPr bwMode="auto">
          <a:xfrm>
            <a:off x="4824808" y="1828800"/>
            <a:ext cx="1126334" cy="46166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en-US" sz="2400" b="1"/>
              <a:t>Battery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77F8F86-3D48-498A-ABB0-BBD9E394C173}"/>
              </a:ext>
            </a:extLst>
          </p:cNvPr>
          <p:cNvSpPr txBox="1">
            <a:spLocks/>
          </p:cNvSpPr>
          <p:nvPr/>
        </p:nvSpPr>
        <p:spPr>
          <a:xfrm>
            <a:off x="374847" y="850041"/>
            <a:ext cx="8388141" cy="597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Health care workers (Administrators) are required to report any signs or symptoms of intentional torts.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4" grpId="0" autoUpdateAnimBg="0"/>
      <p:bldP spid="481296" grpId="0" autoUpdateAnimBg="0"/>
      <p:bldP spid="481298" grpId="0" autoUpdateAnimBg="0"/>
      <p:bldP spid="481295" grpId="0" autoUpdateAnimBg="0"/>
      <p:bldP spid="481299" grpId="0" autoUpdateAnimBg="0"/>
      <p:bldP spid="48129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F47A-5F13-481A-A703-0C3876DADEC3}" type="slidenum">
              <a:rPr lang="en-US"/>
              <a:pPr/>
              <a:t>23</a:t>
            </a:fld>
            <a:endParaRPr lang="en-US"/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endParaRPr lang="en-US" sz="4400" b="1" i="1">
              <a:solidFill>
                <a:schemeClr val="tx2"/>
              </a:solidFill>
            </a:endParaRP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365125" y="1971675"/>
            <a:ext cx="84740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 Acts that are committed with no intent to cause harm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but  are done with a disregard for the consequences.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/>
              <a:t> The term </a:t>
            </a:r>
            <a:r>
              <a:rPr lang="en-US" sz="2800" b="1" i="1" dirty="0">
                <a:solidFill>
                  <a:srgbClr val="FF0000"/>
                </a:solidFill>
              </a:rPr>
              <a:t>negligence</a:t>
            </a:r>
            <a:r>
              <a:rPr lang="en-US" sz="2800" b="1" i="1" dirty="0"/>
              <a:t> </a:t>
            </a:r>
            <a:r>
              <a:rPr lang="en-US" sz="2800" dirty="0"/>
              <a:t>is used to describe such actions when health care practitioners fail to exercise ordinary care resulting in patient injury. </a:t>
            </a:r>
          </a:p>
          <a:p>
            <a:pPr>
              <a:buFont typeface="Wingdings" pitchFamily="2" charset="2"/>
              <a:buChar char="q"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Malpractice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the negligent delivery of professional services.</a:t>
            </a:r>
          </a:p>
        </p:txBody>
      </p:sp>
      <p:sp>
        <p:nvSpPr>
          <p:cNvPr id="48231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363549"/>
            <a:ext cx="8229600" cy="1143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b="1" i="1" dirty="0"/>
              <a:t>Unintentional Torts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2311">
                                            <p:txEl>
                                              <p:charRg st="0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>
                                            <p:txEl>
                                              <p:charRg st="108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2311">
                                            <p:txEl>
                                              <p:charRg st="108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>
                                            <p:txEl>
                                              <p:charRg st="255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2311">
                                            <p:txEl>
                                              <p:charRg st="255" end="3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275A-CF94-4C71-A96D-5EE0BEB8D9DF}" type="slidenum">
              <a:rPr lang="en-US"/>
              <a:pPr/>
              <a:t>24</a:t>
            </a:fld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3021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Malpractice claims</a:t>
            </a:r>
            <a:r>
              <a:rPr lang="en-US" dirty="0"/>
              <a:t> are lawsuits by a patient against a physician for errors in diagnosis or treatment.</a:t>
            </a:r>
          </a:p>
          <a:p>
            <a:r>
              <a:rPr lang="en-US" b="1" dirty="0"/>
              <a:t>Negligence cases </a:t>
            </a:r>
            <a:r>
              <a:rPr lang="en-US" dirty="0"/>
              <a:t>are those in which a person believes a medical professional’s actions, or lack thereof, caused harm to the patient.</a:t>
            </a:r>
            <a:endParaRPr lang="en-US" b="1" dirty="0"/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587152"/>
          </a:xfrm>
          <a:solidFill>
            <a:schemeClr val="accent6"/>
          </a:solidFill>
          <a:ln/>
        </p:spPr>
        <p:txBody>
          <a:bodyPr>
            <a:normAutofit fontScale="90000"/>
          </a:bodyPr>
          <a:lstStyle/>
          <a:p>
            <a:r>
              <a:rPr lang="en-US" sz="4000" b="1" i="1" dirty="0"/>
              <a:t>Claims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E883-834E-4736-9CD2-178F6388BBCA}" type="slidenum">
              <a:rPr lang="en-US"/>
              <a:pPr/>
              <a:t>25</a:t>
            </a:fld>
            <a:endParaRPr lang="en-US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302125"/>
          </a:xfrm>
          <a:noFill/>
        </p:spPr>
        <p:txBody>
          <a:bodyPr/>
          <a:lstStyle/>
          <a:p>
            <a:r>
              <a:rPr lang="en-US" b="1" dirty="0"/>
              <a:t>Examples of Negligence:</a:t>
            </a:r>
          </a:p>
          <a:p>
            <a:pPr lvl="1"/>
            <a:r>
              <a:rPr lang="en-US" dirty="0"/>
              <a:t>Abandonment</a:t>
            </a:r>
          </a:p>
          <a:p>
            <a:pPr lvl="1"/>
            <a:r>
              <a:rPr lang="en-US" dirty="0"/>
              <a:t>Delayed treatment</a:t>
            </a:r>
          </a:p>
          <a:p>
            <a:r>
              <a:rPr lang="en-US" b="1" dirty="0"/>
              <a:t>Legal Terms used to classify Negligence</a:t>
            </a:r>
          </a:p>
          <a:p>
            <a:pPr lvl="1"/>
            <a:r>
              <a:rPr lang="en-US" b="1" dirty="0"/>
              <a:t>Malfeasance </a:t>
            </a:r>
            <a:r>
              <a:rPr lang="en-US" dirty="0"/>
              <a:t>(unlawful act or misconduct)</a:t>
            </a:r>
            <a:endParaRPr lang="en-US" b="1" dirty="0"/>
          </a:p>
          <a:p>
            <a:pPr lvl="1"/>
            <a:r>
              <a:rPr lang="en-US" b="1" dirty="0"/>
              <a:t>Misfeasance </a:t>
            </a:r>
            <a:r>
              <a:rPr lang="en-US" dirty="0"/>
              <a:t>(lawful act done incorrectly)</a:t>
            </a:r>
          </a:p>
          <a:p>
            <a:pPr lvl="1"/>
            <a:r>
              <a:rPr lang="en-US" b="1" dirty="0"/>
              <a:t>Nonfeasance </a:t>
            </a:r>
            <a:r>
              <a:rPr lang="en-US" dirty="0"/>
              <a:t>(failure to perform an act that is one’s required duty or that is required by law)</a:t>
            </a:r>
            <a:endParaRPr lang="en-US" b="1" dirty="0"/>
          </a:p>
          <a:p>
            <a:pPr lvl="1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3BC-CE89-40DF-B2A6-799274909C26}" type="slidenum">
              <a:rPr lang="en-US"/>
              <a:pPr/>
              <a:t>26</a:t>
            </a:fld>
            <a:endParaRPr lang="en-US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3810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endParaRPr lang="en-US" sz="4000" b="1" i="1">
              <a:solidFill>
                <a:schemeClr val="tx2"/>
              </a:solidFill>
            </a:endParaRPr>
          </a:p>
        </p:txBody>
      </p:sp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1475656" y="476672"/>
            <a:ext cx="6264696" cy="5847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The 4 Ds of Negligence</a:t>
            </a:r>
          </a:p>
        </p:txBody>
      </p:sp>
      <p:sp>
        <p:nvSpPr>
          <p:cNvPr id="490502" name="WordArt 6"/>
          <p:cNvSpPr>
            <a:spLocks noChangeArrowheads="1" noChangeShapeType="1" noTextEdit="1"/>
          </p:cNvSpPr>
          <p:nvPr/>
        </p:nvSpPr>
        <p:spPr bwMode="auto">
          <a:xfrm>
            <a:off x="533400" y="1981200"/>
            <a:ext cx="13716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763713" y="4235450"/>
            <a:ext cx="6999288" cy="771525"/>
            <a:chOff x="1111" y="2668"/>
            <a:chExt cx="4409" cy="486"/>
          </a:xfrm>
        </p:grpSpPr>
        <p:sp>
          <p:nvSpPr>
            <p:cNvPr id="490503" name="Text Box 7"/>
            <p:cNvSpPr txBox="1">
              <a:spLocks noChangeArrowheads="1"/>
            </p:cNvSpPr>
            <p:nvPr/>
          </p:nvSpPr>
          <p:spPr bwMode="auto">
            <a:xfrm>
              <a:off x="1111" y="2750"/>
              <a:ext cx="4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dirty="0" err="1"/>
                <a:t>uty</a:t>
              </a:r>
              <a:endParaRPr lang="en-US" sz="3600" dirty="0"/>
            </a:p>
          </p:txBody>
        </p:sp>
        <p:sp>
          <p:nvSpPr>
            <p:cNvPr id="490504" name="Text Box 8"/>
            <p:cNvSpPr txBox="1">
              <a:spLocks noChangeArrowheads="1"/>
            </p:cNvSpPr>
            <p:nvPr/>
          </p:nvSpPr>
          <p:spPr bwMode="auto">
            <a:xfrm>
              <a:off x="1680" y="2668"/>
              <a:ext cx="3840" cy="4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Patients must show that a physician-patient relationship existed.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835696" y="3279775"/>
            <a:ext cx="6927305" cy="701675"/>
            <a:chOff x="1190" y="2066"/>
            <a:chExt cx="4330" cy="442"/>
          </a:xfrm>
        </p:grpSpPr>
        <p:sp>
          <p:nvSpPr>
            <p:cNvPr id="490506" name="Text Box 10"/>
            <p:cNvSpPr txBox="1">
              <a:spLocks noChangeArrowheads="1"/>
            </p:cNvSpPr>
            <p:nvPr/>
          </p:nvSpPr>
          <p:spPr bwMode="auto">
            <a:xfrm>
              <a:off x="1190" y="2114"/>
              <a:ext cx="765" cy="36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3200" dirty="0"/>
                <a:t>erelict</a:t>
              </a:r>
            </a:p>
          </p:txBody>
        </p:sp>
        <p:sp>
          <p:nvSpPr>
            <p:cNvPr id="490507" name="Text Box 11"/>
            <p:cNvSpPr txBox="1">
              <a:spLocks noChangeArrowheads="1"/>
            </p:cNvSpPr>
            <p:nvPr/>
          </p:nvSpPr>
          <p:spPr bwMode="auto">
            <a:xfrm>
              <a:off x="2016" y="2066"/>
              <a:ext cx="3504" cy="4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Patients must show that the physician failed to comply with the standards of the profession.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600200" y="5105400"/>
            <a:ext cx="7162800" cy="714375"/>
            <a:chOff x="1008" y="3216"/>
            <a:chExt cx="4512" cy="450"/>
          </a:xfrm>
        </p:grpSpPr>
        <p:sp>
          <p:nvSpPr>
            <p:cNvPr id="490510" name="Text Box 14"/>
            <p:cNvSpPr txBox="1">
              <a:spLocks noChangeArrowheads="1"/>
            </p:cNvSpPr>
            <p:nvPr/>
          </p:nvSpPr>
          <p:spPr bwMode="auto">
            <a:xfrm>
              <a:off x="1008" y="3262"/>
              <a:ext cx="148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/>
                <a:t>irect Cause</a:t>
              </a:r>
            </a:p>
          </p:txBody>
        </p:sp>
        <p:sp>
          <p:nvSpPr>
            <p:cNvPr id="490511" name="Text Box 15"/>
            <p:cNvSpPr txBox="1">
              <a:spLocks noChangeArrowheads="1"/>
            </p:cNvSpPr>
            <p:nvPr/>
          </p:nvSpPr>
          <p:spPr bwMode="auto">
            <a:xfrm>
              <a:off x="2446" y="3216"/>
              <a:ext cx="3074" cy="4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Patients must show that any damages were a direct cause of a physician’s </a:t>
              </a:r>
              <a:r>
                <a:rPr lang="en-US" sz="2000" b="1" i="1" dirty="0"/>
                <a:t>breach of duty.</a:t>
              </a:r>
              <a:r>
                <a:rPr lang="en-US" sz="2000" dirty="0"/>
                <a:t> 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828800" y="2514600"/>
            <a:ext cx="6934200" cy="641350"/>
            <a:chOff x="1152" y="1584"/>
            <a:chExt cx="4368" cy="404"/>
          </a:xfrm>
        </p:grpSpPr>
        <p:sp>
          <p:nvSpPr>
            <p:cNvPr id="490513" name="Text Box 17"/>
            <p:cNvSpPr txBox="1">
              <a:spLocks noChangeArrowheads="1"/>
            </p:cNvSpPr>
            <p:nvPr/>
          </p:nvSpPr>
          <p:spPr bwMode="auto">
            <a:xfrm>
              <a:off x="1152" y="1584"/>
              <a:ext cx="9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/>
                <a:t>amages</a:t>
              </a:r>
            </a:p>
          </p:txBody>
        </p:sp>
        <p:sp>
          <p:nvSpPr>
            <p:cNvPr id="490514" name="Text Box 18"/>
            <p:cNvSpPr txBox="1">
              <a:spLocks noChangeArrowheads="1"/>
            </p:cNvSpPr>
            <p:nvPr/>
          </p:nvSpPr>
          <p:spPr bwMode="auto">
            <a:xfrm>
              <a:off x="2112" y="1670"/>
              <a:ext cx="3408" cy="2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Patients must prove that they suffered injury. </a:t>
              </a:r>
            </a:p>
          </p:txBody>
        </p:sp>
      </p:grpSp>
      <p:sp>
        <p:nvSpPr>
          <p:cNvPr id="490516" name="Text Box 20"/>
          <p:cNvSpPr txBox="1">
            <a:spLocks noChangeArrowheads="1"/>
          </p:cNvSpPr>
          <p:nvPr/>
        </p:nvSpPr>
        <p:spPr bwMode="auto">
          <a:xfrm>
            <a:off x="0" y="5883275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Patients must be able to prove </a:t>
            </a:r>
            <a:r>
              <a:rPr lang="en-US" sz="2400" b="1" u="sng" dirty="0"/>
              <a:t>all </a:t>
            </a:r>
            <a:r>
              <a:rPr lang="en-US" sz="2400" b="1" i="1" u="sng" dirty="0"/>
              <a:t>4 Ds</a:t>
            </a:r>
            <a:r>
              <a:rPr lang="en-US" sz="2400" b="1" u="sng" dirty="0"/>
              <a:t> </a:t>
            </a:r>
            <a:r>
              <a:rPr lang="en-US" sz="2400" dirty="0"/>
              <a:t>in order to move forward with a malpractice suit.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11089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b="1" i="1" dirty="0"/>
              <a:t>Contracts</a:t>
            </a:r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435160" y="1058416"/>
            <a:ext cx="8382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i="1" dirty="0"/>
              <a:t>contract</a:t>
            </a:r>
            <a:r>
              <a:rPr lang="en-US" sz="2800" dirty="0"/>
              <a:t> is a voluntary agreement between two parties in which specific promises are made for a consideration.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" y="3263901"/>
            <a:ext cx="1905000" cy="2070101"/>
            <a:chOff x="240" y="2056"/>
            <a:chExt cx="1200" cy="1304"/>
          </a:xfrm>
        </p:grpSpPr>
        <p:cxnSp>
          <p:nvCxnSpPr>
            <p:cNvPr id="484360" name="AutoShape 8"/>
            <p:cNvCxnSpPr>
              <a:cxnSpLocks noChangeShapeType="1"/>
              <a:stCxn id="484358" idx="1"/>
            </p:cNvCxnSpPr>
            <p:nvPr/>
          </p:nvCxnSpPr>
          <p:spPr bwMode="auto">
            <a:xfrm rot="10800000" flipV="1">
              <a:off x="768" y="2056"/>
              <a:ext cx="192" cy="8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484362" name="Rectangle 10"/>
            <p:cNvSpPr>
              <a:spLocks noChangeArrowheads="1"/>
            </p:cNvSpPr>
            <p:nvPr/>
          </p:nvSpPr>
          <p:spPr bwMode="auto">
            <a:xfrm>
              <a:off x="240" y="2784"/>
              <a:ext cx="1200" cy="5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/>
                <a:t>Agreement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400800" y="3263900"/>
            <a:ext cx="2362200" cy="2070100"/>
            <a:chOff x="4128" y="2056"/>
            <a:chExt cx="1488" cy="1304"/>
          </a:xfrm>
        </p:grpSpPr>
        <p:cxnSp>
          <p:nvCxnSpPr>
            <p:cNvPr id="484361" name="AutoShape 9"/>
            <p:cNvCxnSpPr>
              <a:cxnSpLocks noChangeShapeType="1"/>
              <a:stCxn id="484358" idx="3"/>
            </p:cNvCxnSpPr>
            <p:nvPr/>
          </p:nvCxnSpPr>
          <p:spPr bwMode="auto">
            <a:xfrm>
              <a:off x="4752" y="2056"/>
              <a:ext cx="288" cy="8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484363" name="Rectangle 11"/>
            <p:cNvSpPr>
              <a:spLocks noChangeArrowheads="1"/>
            </p:cNvSpPr>
            <p:nvPr/>
          </p:nvSpPr>
          <p:spPr bwMode="auto">
            <a:xfrm>
              <a:off x="4128" y="2784"/>
              <a:ext cx="1488" cy="5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/>
                <a:t>Consideration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0999" y="3356992"/>
            <a:ext cx="4537076" cy="2900363"/>
            <a:chOff x="178" y="2256"/>
            <a:chExt cx="2858" cy="1827"/>
          </a:xfrm>
        </p:grpSpPr>
        <p:sp>
          <p:nvSpPr>
            <p:cNvPr id="484367" name="Line 15"/>
            <p:cNvSpPr>
              <a:spLocks noChangeShapeType="1"/>
            </p:cNvSpPr>
            <p:nvPr/>
          </p:nvSpPr>
          <p:spPr bwMode="auto">
            <a:xfrm>
              <a:off x="1680" y="2256"/>
              <a:ext cx="0" cy="1584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84368" name="Text Box 16"/>
            <p:cNvSpPr txBox="1">
              <a:spLocks noChangeArrowheads="1"/>
            </p:cNvSpPr>
            <p:nvPr/>
          </p:nvSpPr>
          <p:spPr bwMode="auto">
            <a:xfrm>
              <a:off x="178" y="3792"/>
              <a:ext cx="285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/>
                <a:t>Contractual Capacity (competency)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004495" y="3284984"/>
            <a:ext cx="3505200" cy="2909888"/>
            <a:chOff x="3211" y="2256"/>
            <a:chExt cx="2208" cy="1833"/>
          </a:xfrm>
        </p:grpSpPr>
        <p:sp>
          <p:nvSpPr>
            <p:cNvPr id="484369" name="Line 17"/>
            <p:cNvSpPr>
              <a:spLocks noChangeShapeType="1"/>
            </p:cNvSpPr>
            <p:nvPr/>
          </p:nvSpPr>
          <p:spPr bwMode="auto">
            <a:xfrm>
              <a:off x="3936" y="225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4370" name="Text Box 18"/>
            <p:cNvSpPr txBox="1">
              <a:spLocks noChangeArrowheads="1"/>
            </p:cNvSpPr>
            <p:nvPr/>
          </p:nvSpPr>
          <p:spPr bwMode="auto">
            <a:xfrm>
              <a:off x="3211" y="3798"/>
              <a:ext cx="2208" cy="2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/>
                <a:t>Legal Subject Matter</a:t>
              </a:r>
            </a:p>
          </p:txBody>
        </p:sp>
      </p:grp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1600200" y="2971800"/>
            <a:ext cx="5791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4 Elements of a Contract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A99D53-B2B5-4550-84A3-D2651735D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184" y="3612173"/>
            <a:ext cx="1960491" cy="19212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4104-D5B2-4DE0-AD52-E5066EF67D8F}" type="slidenum">
              <a:rPr lang="en-US"/>
              <a:pPr/>
              <a:t>28</a:t>
            </a:fld>
            <a:endParaRPr lang="en-US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229600" cy="54612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600" b="1" dirty="0"/>
              <a:t>Types of Contracts</a:t>
            </a:r>
          </a:p>
          <a:p>
            <a:r>
              <a:rPr lang="en-US" b="1" dirty="0"/>
              <a:t>Expressed Contracts</a:t>
            </a:r>
          </a:p>
          <a:p>
            <a:pPr lvl="1"/>
            <a:r>
              <a:rPr lang="en-US" dirty="0"/>
              <a:t>Clearly</a:t>
            </a:r>
            <a:r>
              <a:rPr lang="en-US" b="1" dirty="0"/>
              <a:t> </a:t>
            </a:r>
            <a:r>
              <a:rPr lang="en-US" dirty="0"/>
              <a:t>stated in written or spoken words</a:t>
            </a:r>
          </a:p>
          <a:p>
            <a:pPr lvl="1"/>
            <a:r>
              <a:rPr lang="en-US" dirty="0"/>
              <a:t>A payment contract is an example</a:t>
            </a:r>
            <a:endParaRPr lang="en-US" b="1" dirty="0"/>
          </a:p>
          <a:p>
            <a:r>
              <a:rPr lang="en-US" b="1" dirty="0"/>
              <a:t>Implied Contracts</a:t>
            </a:r>
          </a:p>
          <a:p>
            <a:pPr lvl="1"/>
            <a:r>
              <a:rPr lang="en-US" dirty="0"/>
              <a:t>Actions or conduct of the parties, rather than words, create the contract</a:t>
            </a:r>
          </a:p>
          <a:p>
            <a:pPr lvl="1"/>
            <a:r>
              <a:rPr lang="en-US" dirty="0"/>
              <a:t>Examples: A patient rolling up his/her sleeve to receive an injection, A patient </a:t>
            </a:r>
            <a:r>
              <a:rPr lang="en-GB" dirty="0"/>
              <a:t>filling in a questionnaire.</a:t>
            </a:r>
            <a:endParaRPr lang="en-US" dirty="0"/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64807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000" b="1" i="1" dirty="0"/>
              <a:t>Contracts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53DD1-AA8F-4CD9-B01E-5EBB1201158F}" type="slidenum">
              <a:rPr lang="en-US"/>
              <a:pPr/>
              <a:t>29</a:t>
            </a:fld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926802"/>
          </a:xfrm>
          <a:solidFill>
            <a:schemeClr val="accent5">
              <a:lumMod val="20000"/>
              <a:lumOff val="80000"/>
            </a:schemeClr>
          </a:solidFill>
          <a:ln/>
        </p:spPr>
        <p:txBody>
          <a:bodyPr>
            <a:normAutofit/>
          </a:bodyPr>
          <a:lstStyle/>
          <a:p>
            <a:r>
              <a:rPr lang="en-US" sz="4000" b="1" dirty="0"/>
              <a:t>Other legal health documents</a:t>
            </a:r>
            <a:endParaRPr lang="en-US" sz="4000" b="1" i="1" dirty="0"/>
          </a:p>
        </p:txBody>
      </p:sp>
      <p:sp>
        <p:nvSpPr>
          <p:cNvPr id="501766" name="Rectangle 6"/>
          <p:cNvSpPr>
            <a:spLocks noChangeArrowheads="1"/>
          </p:cNvSpPr>
          <p:nvPr/>
        </p:nvSpPr>
        <p:spPr bwMode="auto">
          <a:xfrm>
            <a:off x="457200" y="1905000"/>
            <a:ext cx="1828800" cy="2590800"/>
          </a:xfrm>
          <a:prstGeom prst="rect">
            <a:avLst/>
          </a:prstGeom>
          <a:solidFill>
            <a:srgbClr val="F3F1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i="1" dirty="0"/>
              <a:t>Living</a:t>
            </a:r>
          </a:p>
          <a:p>
            <a:pPr algn="ctr"/>
            <a:r>
              <a:rPr lang="en-US" sz="2800" b="1" i="1" dirty="0"/>
              <a:t>Wills</a:t>
            </a:r>
          </a:p>
          <a:p>
            <a:pPr algn="ctr"/>
            <a:endParaRPr lang="en-US" sz="2800" b="1" i="1" dirty="0"/>
          </a:p>
          <a:p>
            <a:pPr algn="ctr"/>
            <a:r>
              <a:rPr lang="en-US" sz="2800" b="1" dirty="0"/>
              <a:t>(Advance </a:t>
            </a:r>
          </a:p>
          <a:p>
            <a:pPr algn="ctr"/>
            <a:r>
              <a:rPr lang="en-US" sz="2800" b="1" dirty="0"/>
              <a:t>Directives)</a:t>
            </a:r>
          </a:p>
        </p:txBody>
      </p:sp>
      <p:sp>
        <p:nvSpPr>
          <p:cNvPr id="501768" name="Text Box 8"/>
          <p:cNvSpPr txBox="1">
            <a:spLocks noChangeArrowheads="1"/>
          </p:cNvSpPr>
          <p:nvPr/>
        </p:nvSpPr>
        <p:spPr bwMode="auto">
          <a:xfrm>
            <a:off x="2362200" y="1676400"/>
            <a:ext cx="6477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 legal document stating types of treatment the patient does and does not want in an event of terminal illness, unconsciousness, or comatose state. </a:t>
            </a:r>
          </a:p>
        </p:txBody>
      </p:sp>
      <p:sp>
        <p:nvSpPr>
          <p:cNvPr id="501774" name="Text Box 14"/>
          <p:cNvSpPr txBox="1">
            <a:spLocks noChangeArrowheads="1"/>
          </p:cNvSpPr>
          <p:nvPr/>
        </p:nvSpPr>
        <p:spPr bwMode="auto">
          <a:xfrm>
            <a:off x="2362200" y="3124200"/>
            <a:ext cx="640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Patients with living wills are asked to name someone that will make decisions on their behalf (</a:t>
            </a:r>
            <a:r>
              <a:rPr lang="en-US" sz="2400" b="1" i="1" dirty="0"/>
              <a:t>durable power of attorney</a:t>
            </a:r>
            <a:r>
              <a:rPr lang="en-US" sz="2400" dirty="0"/>
              <a:t>) if they are unable to do so.</a:t>
            </a:r>
          </a:p>
        </p:txBody>
      </p:sp>
      <p:sp>
        <p:nvSpPr>
          <p:cNvPr id="501770" name="Rectangle 10"/>
          <p:cNvSpPr>
            <a:spLocks noChangeArrowheads="1"/>
          </p:cNvSpPr>
          <p:nvPr/>
        </p:nvSpPr>
        <p:spPr bwMode="auto">
          <a:xfrm>
            <a:off x="6400800" y="4602163"/>
            <a:ext cx="1997075" cy="1828800"/>
          </a:xfrm>
          <a:prstGeom prst="rect">
            <a:avLst/>
          </a:prstGeom>
          <a:solidFill>
            <a:srgbClr val="F3F1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i="1" dirty="0"/>
              <a:t>Uniform</a:t>
            </a:r>
          </a:p>
          <a:p>
            <a:pPr algn="ctr"/>
            <a:r>
              <a:rPr lang="en-US" sz="2800" b="1" i="1" dirty="0"/>
              <a:t>Donor</a:t>
            </a:r>
          </a:p>
          <a:p>
            <a:pPr algn="ctr"/>
            <a:r>
              <a:rPr lang="en-US" sz="2800" b="1" i="1" dirty="0"/>
              <a:t>Card </a:t>
            </a:r>
          </a:p>
        </p:txBody>
      </p:sp>
      <p:sp>
        <p:nvSpPr>
          <p:cNvPr id="501772" name="Text Box 12"/>
          <p:cNvSpPr txBox="1">
            <a:spLocks noChangeArrowheads="1"/>
          </p:cNvSpPr>
          <p:nvPr/>
        </p:nvSpPr>
        <p:spPr bwMode="auto">
          <a:xfrm>
            <a:off x="669925" y="4984750"/>
            <a:ext cx="5730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 legal document that states a person’s wish to donate one or more organs as a donation. Even total body anatomical donations are made.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8" grpId="0" autoUpdateAnimBg="0"/>
      <p:bldP spid="501774" grpId="0" autoUpdateAnimBg="0"/>
      <p:bldP spid="5017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73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462" name="Rectangle 75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503" y="640263"/>
            <a:ext cx="2463248" cy="525451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400" b="1" dirty="0">
                <a:solidFill>
                  <a:schemeClr val="tx2">
                    <a:lumMod val="25000"/>
                  </a:schemeClr>
                </a:solidFill>
              </a:rPr>
              <a:t>Importance for the healthcare professional to understand legal and ethical issues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8788" y="640262"/>
            <a:ext cx="4729676" cy="545303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eriod" startAt="4"/>
              <a:defRPr/>
            </a:pPr>
            <a:r>
              <a:rPr lang="en-US" b="1" dirty="0">
                <a:solidFill>
                  <a:schemeClr val="bg1"/>
                </a:solidFill>
              </a:rPr>
              <a:t>Protection of</a:t>
            </a:r>
          </a:p>
          <a:p>
            <a:pPr marL="990600" lvl="1" indent="-533400" eaLnBrk="1" hangingPunct="1">
              <a:buFont typeface="Wingdings" pitchFamily="2" charset="2"/>
              <a:buAutoNum type="alphaLcPeriod"/>
              <a:defRPr/>
            </a:pPr>
            <a:r>
              <a:rPr lang="en-US" sz="3200" dirty="0">
                <a:solidFill>
                  <a:schemeClr val="bg1"/>
                </a:solidFill>
              </a:rPr>
              <a:t>Healthcare professionals</a:t>
            </a:r>
          </a:p>
          <a:p>
            <a:pPr marL="990600" lvl="1" indent="-533400" eaLnBrk="1" hangingPunct="1">
              <a:buFont typeface="Wingdings" pitchFamily="2" charset="2"/>
              <a:buAutoNum type="alphaLcPeriod"/>
              <a:defRPr/>
            </a:pPr>
            <a:r>
              <a:rPr lang="en-US" sz="3200" dirty="0">
                <a:solidFill>
                  <a:schemeClr val="bg1"/>
                </a:solidFill>
              </a:rPr>
              <a:t>Patients</a:t>
            </a:r>
          </a:p>
          <a:p>
            <a:pPr marL="990600" lvl="1" indent="-533400" eaLnBrk="1" hangingPunct="1">
              <a:buFont typeface="Wingdings" pitchFamily="2" charset="2"/>
              <a:buAutoNum type="alphaLcPeriod"/>
              <a:defRPr/>
            </a:pPr>
            <a:r>
              <a:rPr lang="en-US" sz="3200" dirty="0">
                <a:solidFill>
                  <a:schemeClr val="bg1"/>
                </a:solidFill>
              </a:rPr>
              <a:t>Co-workers</a:t>
            </a:r>
          </a:p>
          <a:p>
            <a:pPr marL="990600" lvl="1" indent="-533400" eaLnBrk="1" hangingPunct="1">
              <a:buFont typeface="Wingdings" pitchFamily="2" charset="2"/>
              <a:buAutoNum type="alphaLcPeriod"/>
              <a:defRPr/>
            </a:pPr>
            <a:r>
              <a:rPr lang="en-US" sz="3200" dirty="0">
                <a:solidFill>
                  <a:schemeClr val="bg1"/>
                </a:solidFill>
              </a:rPr>
              <a:t>Facility</a:t>
            </a:r>
          </a:p>
          <a:p>
            <a:pPr marL="609600" indent="-609600" eaLnBrk="1" hangingPunct="1">
              <a:defRPr/>
            </a:pP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51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3096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3247B6-AC69-48B0-89E3-4454CF301299}" type="slidenum">
              <a:rPr lang="en-US" sz="1000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case from Jordan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September 2017.</a:t>
            </a:r>
          </a:p>
          <a:p>
            <a:r>
              <a:rPr lang="en-GB" dirty="0"/>
              <a:t>A new born with malformations needed operation</a:t>
            </a:r>
          </a:p>
          <a:p>
            <a:r>
              <a:rPr lang="en-GB" dirty="0"/>
              <a:t>The operation required the father’s consent.</a:t>
            </a:r>
          </a:p>
          <a:p>
            <a:r>
              <a:rPr lang="en-GB" dirty="0"/>
              <a:t>The father refused to give consent because of issues with the mother.</a:t>
            </a:r>
          </a:p>
          <a:p>
            <a:r>
              <a:rPr lang="en-GB" dirty="0"/>
              <a:t>Operations could not be done (administrators decision)</a:t>
            </a:r>
          </a:p>
          <a:p>
            <a:r>
              <a:rPr lang="en-GB" dirty="0"/>
              <a:t>The newborn passed away.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6208" t="15375" r="12285" b="15719"/>
          <a:stretch>
            <a:fillRect/>
          </a:stretch>
        </p:blipFill>
        <p:spPr bwMode="auto">
          <a:xfrm>
            <a:off x="2267744" y="1340768"/>
            <a:ext cx="5400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11760" y="1484784"/>
            <a:ext cx="504056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3717032"/>
            <a:ext cx="504056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95928" cy="73183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/>
              <a:t>A patient has the right to:</a:t>
            </a:r>
            <a:endParaRPr lang="en-US" dirty="0"/>
          </a:p>
          <a:p>
            <a:pPr>
              <a:buNone/>
            </a:pPr>
            <a:r>
              <a:rPr lang="en-US" dirty="0"/>
              <a:t>1. Considerate and respectful care</a:t>
            </a:r>
          </a:p>
          <a:p>
            <a:pPr>
              <a:buNone/>
            </a:pPr>
            <a:r>
              <a:rPr lang="en-US" dirty="0"/>
              <a:t>2. Obtain complete, current information concerning diagnosis, treatment, and prognosis</a:t>
            </a:r>
          </a:p>
          <a:p>
            <a:pPr>
              <a:buNone/>
            </a:pPr>
            <a:r>
              <a:rPr lang="en-US" dirty="0"/>
              <a:t>3. Receive information necessary to give informed consent prior to the start of any procedure or treatment</a:t>
            </a:r>
          </a:p>
          <a:p>
            <a:pPr>
              <a:buNone/>
            </a:pPr>
            <a:r>
              <a:rPr lang="en-US" dirty="0"/>
              <a:t>4. Refuse treatment to the extent permitted under law</a:t>
            </a:r>
          </a:p>
          <a:p>
            <a:pPr>
              <a:buNone/>
            </a:pPr>
            <a:r>
              <a:rPr lang="en-US" dirty="0"/>
              <a:t>5. Privacy concerning a medical-care program</a:t>
            </a:r>
          </a:p>
          <a:p>
            <a:pPr>
              <a:buNone/>
            </a:pPr>
            <a:r>
              <a:rPr lang="en-US" dirty="0"/>
              <a:t>6. Confidential treatment of all communications and records</a:t>
            </a:r>
          </a:p>
          <a:p>
            <a:pPr>
              <a:buNone/>
            </a:pPr>
            <a:r>
              <a:rPr lang="en-US" dirty="0"/>
              <a:t>7. Reasonable response to a request for services</a:t>
            </a:r>
          </a:p>
          <a:p>
            <a:pPr>
              <a:buNone/>
            </a:pPr>
            <a:r>
              <a:rPr lang="en-US" dirty="0"/>
              <a:t>8. Obtain information regarding any relationship of the hospital to other health care and educational institutions</a:t>
            </a:r>
          </a:p>
          <a:p>
            <a:pPr>
              <a:buNone/>
            </a:pPr>
            <a:r>
              <a:rPr lang="en-US" dirty="0"/>
              <a:t>9. Be advised of and have the right to refuse to participate in any research project</a:t>
            </a:r>
          </a:p>
          <a:p>
            <a:pPr>
              <a:buNone/>
            </a:pPr>
            <a:r>
              <a:rPr lang="en-US" dirty="0"/>
              <a:t>10. Expect reasonable continuity of care</a:t>
            </a:r>
          </a:p>
          <a:p>
            <a:pPr>
              <a:buNone/>
            </a:pPr>
            <a:r>
              <a:rPr lang="en-US" dirty="0"/>
              <a:t>11. Examine bills and receive and explanation of all charges</a:t>
            </a:r>
          </a:p>
          <a:p>
            <a:pPr>
              <a:buNone/>
            </a:pPr>
            <a:r>
              <a:rPr lang="en-US" dirty="0"/>
              <a:t>12. Be informed of any hospital rules or regulations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Patient Responsibilities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collaborative nature of health care requires that patients and/or their families participate in their care.</a:t>
            </a:r>
          </a:p>
          <a:p>
            <a:pPr marL="514350" indent="-514350">
              <a:buAutoNum type="arabicPeriod"/>
            </a:pPr>
            <a:r>
              <a:rPr lang="en-US" dirty="0"/>
              <a:t>Provide information about past medical history.</a:t>
            </a:r>
          </a:p>
          <a:p>
            <a:pPr marL="514350" indent="-514350">
              <a:buAutoNum type="arabicPeriod"/>
            </a:pPr>
            <a:r>
              <a:rPr lang="en-US" dirty="0"/>
              <a:t>Participate in decision-making.</a:t>
            </a:r>
          </a:p>
          <a:p>
            <a:pPr marL="514350" indent="-514350">
              <a:buAutoNum type="arabicPeriod"/>
            </a:pPr>
            <a:r>
              <a:rPr lang="en-US" dirty="0"/>
              <a:t>Ask for information and/or clarification if they do not fully understand.</a:t>
            </a:r>
          </a:p>
          <a:p>
            <a:pPr marL="514350" indent="-514350">
              <a:buAutoNum type="arabicPeriod"/>
            </a:pPr>
            <a:r>
              <a:rPr lang="en-US" dirty="0"/>
              <a:t>Follow the physician’s order for treatment </a:t>
            </a:r>
          </a:p>
          <a:p>
            <a:pPr marL="514350" indent="-514350">
              <a:buAutoNum type="arabicPeriod"/>
            </a:pPr>
            <a:r>
              <a:rPr lang="en-US" dirty="0"/>
              <a:t>Inform providers if they anticipate problems in following prescribed treatment.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en-GB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503" y="640263"/>
            <a:ext cx="2463248" cy="525451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400" b="1" dirty="0">
                <a:solidFill>
                  <a:srgbClr val="002060"/>
                </a:solidFill>
              </a:rPr>
              <a:t>Importance for the healthcare professional to understand legal and ethical issues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4513" y="689683"/>
            <a:ext cx="4945700" cy="525451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660400" indent="-660400" eaLnBrk="1" hangingPunct="1">
              <a:buFont typeface="Wingdings" pitchFamily="2" charset="2"/>
              <a:buAutoNum type="arabicPeriod" startAt="5"/>
              <a:defRPr/>
            </a:pPr>
            <a:r>
              <a:rPr lang="en-US" b="1" dirty="0">
                <a:solidFill>
                  <a:schemeClr val="bg1"/>
                </a:solidFill>
              </a:rPr>
              <a:t>Ethical behavior ensures</a:t>
            </a:r>
          </a:p>
          <a:p>
            <a:pPr marL="1035050" lvl="1" indent="-577850" eaLnBrk="1" hangingPunct="1">
              <a:buFont typeface="Wingdings" pitchFamily="2" charset="2"/>
              <a:buAutoNum type="alphaLcPeriod"/>
              <a:defRPr/>
            </a:pPr>
            <a:r>
              <a:rPr lang="en-US" sz="3200" dirty="0">
                <a:solidFill>
                  <a:schemeClr val="bg1"/>
                </a:solidFill>
              </a:rPr>
              <a:t>Quality patient care</a:t>
            </a:r>
          </a:p>
          <a:p>
            <a:pPr marL="1035050" lvl="1" indent="-577850" eaLnBrk="1" hangingPunct="1">
              <a:buFont typeface="Wingdings" pitchFamily="2" charset="2"/>
              <a:buAutoNum type="alphaLcPeriod"/>
              <a:defRPr/>
            </a:pPr>
            <a:r>
              <a:rPr lang="en-US" sz="3200" dirty="0">
                <a:solidFill>
                  <a:schemeClr val="bg1"/>
                </a:solidFill>
              </a:rPr>
              <a:t>Positive work relationships</a:t>
            </a:r>
          </a:p>
          <a:p>
            <a:pPr marL="1035050" lvl="1" indent="-577850" eaLnBrk="1" hangingPunct="1">
              <a:buFont typeface="Wingdings" pitchFamily="2" charset="2"/>
              <a:buAutoNum type="alphaLcPeriod"/>
              <a:defRPr/>
            </a:pPr>
            <a:r>
              <a:rPr lang="en-US" sz="3200" dirty="0">
                <a:solidFill>
                  <a:schemeClr val="bg1"/>
                </a:solidFill>
              </a:rPr>
              <a:t>Well-managed workplace</a:t>
            </a:r>
          </a:p>
          <a:p>
            <a:pPr marL="660400" indent="-660400" eaLnBrk="1" hangingPunct="1">
              <a:defRPr/>
            </a:pP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356350"/>
            <a:ext cx="241760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1.04 Understand legal and ethical issues</a:t>
            </a: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3096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C1851B-4592-49AD-8734-72C9F7CCDADE}" type="slidenum">
              <a:rPr lang="en-US" sz="1000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92FEB64-6EEA-4759-B4A4-BD2C1E66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FFFFFF"/>
                </a:solidFill>
              </a:rPr>
              <a:t>Examples of current legal and ethical dilemmas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 lnSpcReduction="10000"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2700" dirty="0"/>
              <a:t>Abortion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700" dirty="0"/>
              <a:t>Euthanasia (mercy killing)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2700" dirty="0"/>
              <a:t>Organ donation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700" dirty="0" smtClean="0"/>
              <a:t>Research and Experimental Treatment (</a:t>
            </a:r>
            <a:r>
              <a:rPr lang="en-GB" sz="2700" dirty="0" smtClean="0"/>
              <a:t>right to </a:t>
            </a:r>
            <a:r>
              <a:rPr lang="en-GB" sz="2700" dirty="0"/>
              <a:t>try experimental </a:t>
            </a:r>
            <a:r>
              <a:rPr lang="en-GB" sz="2700" dirty="0" smtClean="0"/>
              <a:t>drugs)</a:t>
            </a:r>
            <a:endParaRPr lang="en-US" sz="2700" dirty="0" smtClean="0"/>
          </a:p>
          <a:p>
            <a:pPr marL="514350" indent="-51435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700" dirty="0" smtClean="0"/>
              <a:t>Sex </a:t>
            </a:r>
            <a:r>
              <a:rPr lang="en-US" sz="2700" dirty="0"/>
              <a:t>Determination &amp; genetic counselling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GB" sz="2700" dirty="0"/>
              <a:t>Patient Confidentiality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700" dirty="0"/>
              <a:t>Artificial Intelligence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AutoNum type="arabicPeriod"/>
            </a:pPr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2A75-471D-4289-A2F3-85F4A3DE4B1C}" type="slidenum">
              <a:rPr lang="en-US"/>
              <a:pPr/>
              <a:t>6</a:t>
            </a:fld>
            <a:endParaRPr lang="en-US"/>
          </a:p>
        </p:txBody>
      </p:sp>
      <p:sp>
        <p:nvSpPr>
          <p:cNvPr id="4782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1143000"/>
          </a:xfrm>
          <a:noFill/>
          <a:ln/>
        </p:spPr>
        <p:txBody>
          <a:bodyPr/>
          <a:lstStyle/>
          <a:p>
            <a:r>
              <a:rPr lang="en-US" sz="4800" b="1" dirty="0"/>
              <a:t>Medical Law and Ethics</a:t>
            </a:r>
            <a:endParaRPr lang="en-US" sz="3200" b="1" dirty="0"/>
          </a:p>
        </p:txBody>
      </p:sp>
      <p:sp>
        <p:nvSpPr>
          <p:cNvPr id="478213" name="Line 5"/>
          <p:cNvSpPr>
            <a:spLocks noChangeShapeType="1"/>
          </p:cNvSpPr>
          <p:nvPr/>
        </p:nvSpPr>
        <p:spPr bwMode="auto">
          <a:xfrm>
            <a:off x="685800" y="28194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14" name="WordArt 6"/>
          <p:cNvSpPr>
            <a:spLocks noChangeArrowheads="1" noChangeShapeType="1" noTextEdit="1"/>
          </p:cNvSpPr>
          <p:nvPr/>
        </p:nvSpPr>
        <p:spPr bwMode="auto">
          <a:xfrm>
            <a:off x="827584" y="1772816"/>
            <a:ext cx="1472208" cy="808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Law</a:t>
            </a:r>
          </a:p>
        </p:txBody>
      </p:sp>
      <p:sp>
        <p:nvSpPr>
          <p:cNvPr id="478215" name="WordArt 7"/>
          <p:cNvSpPr>
            <a:spLocks noChangeArrowheads="1" noChangeShapeType="1" noTextEdit="1"/>
          </p:cNvSpPr>
          <p:nvPr/>
        </p:nvSpPr>
        <p:spPr bwMode="auto">
          <a:xfrm>
            <a:off x="6196136" y="1849836"/>
            <a:ext cx="1613992" cy="807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Ethics</a:t>
            </a:r>
          </a:p>
        </p:txBody>
      </p:sp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323528" y="2852936"/>
            <a:ext cx="2835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i="1" dirty="0"/>
              <a:t>law</a:t>
            </a:r>
            <a:r>
              <a:rPr lang="en-US" sz="2400" dirty="0"/>
              <a:t> is a rule of conduct or action.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5638800" y="2895600"/>
            <a:ext cx="2987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dirty="0"/>
              <a:t>Ethics</a:t>
            </a:r>
            <a:r>
              <a:rPr lang="en-US" sz="2400" dirty="0"/>
              <a:t> is a standard of behavior.</a:t>
            </a:r>
          </a:p>
        </p:txBody>
      </p:sp>
      <p:sp>
        <p:nvSpPr>
          <p:cNvPr id="478219" name="Text Box 11"/>
          <p:cNvSpPr txBox="1">
            <a:spLocks noChangeArrowheads="1"/>
          </p:cNvSpPr>
          <p:nvPr/>
        </p:nvSpPr>
        <p:spPr bwMode="auto">
          <a:xfrm>
            <a:off x="323528" y="3717032"/>
            <a:ext cx="3216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Governments enact laws to maintain order and public safety.</a:t>
            </a:r>
          </a:p>
        </p:txBody>
      </p:sp>
      <p:sp>
        <p:nvSpPr>
          <p:cNvPr id="478220" name="Text Box 12"/>
          <p:cNvSpPr txBox="1">
            <a:spLocks noChangeArrowheads="1"/>
          </p:cNvSpPr>
          <p:nvPr/>
        </p:nvSpPr>
        <p:spPr bwMode="auto">
          <a:xfrm>
            <a:off x="5580112" y="3573016"/>
            <a:ext cx="31400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/>
              <a:t>Moral values</a:t>
            </a:r>
            <a:r>
              <a:rPr lang="en-US" sz="2800" dirty="0"/>
              <a:t> serve as the basis for ethical conduct. </a:t>
            </a:r>
          </a:p>
        </p:txBody>
      </p:sp>
      <p:sp>
        <p:nvSpPr>
          <p:cNvPr id="478222" name="Text Box 14"/>
          <p:cNvSpPr txBox="1">
            <a:spLocks noChangeArrowheads="1"/>
          </p:cNvSpPr>
          <p:nvPr/>
        </p:nvSpPr>
        <p:spPr bwMode="auto">
          <a:xfrm>
            <a:off x="323528" y="4941168"/>
            <a:ext cx="35210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Criminal and civil laws </a:t>
            </a:r>
            <a:r>
              <a:rPr lang="en-GB" sz="2800" dirty="0" smtClean="0"/>
              <a:t>apply</a:t>
            </a:r>
            <a:r>
              <a:rPr lang="en-US" sz="2800" dirty="0" smtClean="0"/>
              <a:t> </a:t>
            </a:r>
            <a:r>
              <a:rPr lang="en-US" sz="2800" dirty="0"/>
              <a:t>to health care practitioners.    </a:t>
            </a:r>
          </a:p>
        </p:txBody>
      </p:sp>
      <p:sp>
        <p:nvSpPr>
          <p:cNvPr id="478223" name="Text Box 15"/>
          <p:cNvSpPr txBox="1">
            <a:spLocks noChangeArrowheads="1"/>
          </p:cNvSpPr>
          <p:nvPr/>
        </p:nvSpPr>
        <p:spPr bwMode="auto">
          <a:xfrm>
            <a:off x="5580112" y="4869160"/>
            <a:ext cx="3216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Family, culture, and  society help form individual’s moral values. </a:t>
            </a:r>
          </a:p>
        </p:txBody>
      </p:sp>
      <p:sp>
        <p:nvSpPr>
          <p:cNvPr id="17410" name="AutoShape 2" descr="Image result for ethical and legal issues in health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Image result for ethical and legal issues in health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2520280" cy="20929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6" grpId="0"/>
      <p:bldP spid="478217" grpId="0"/>
      <p:bldP spid="478219" grpId="0"/>
      <p:bldP spid="478220" grpId="0"/>
      <p:bldP spid="478222" grpId="0"/>
      <p:bldP spid="478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Arial Black" panose="020B0A04020102020204" pitchFamily="34" charset="0"/>
              </a:rPr>
              <a:t>Ethical concepts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Ethics: </a:t>
            </a:r>
            <a:r>
              <a:rPr lang="en-US" dirty="0"/>
              <a:t>Standards of behavior developed as a result of your moral values</a:t>
            </a:r>
          </a:p>
          <a:p>
            <a:r>
              <a:rPr lang="en-US" dirty="0"/>
              <a:t>The ability to distinguish right from wrong Involves a commitment to do what is right, good, and proper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Role of HA: Making decision of the right </a:t>
            </a:r>
            <a:r>
              <a:rPr lang="en-US" dirty="0" err="1"/>
              <a:t>behaviour</a:t>
            </a:r>
            <a:r>
              <a:rPr lang="en-US" dirty="0"/>
              <a:t>! Difficult in some cases!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Theoretical base of ethical decisions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Deontological decisions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(Deon = duty)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dirty="0"/>
              <a:t>Based on a duty or moral obligation motivated by oath or other circumstance.</a:t>
            </a:r>
          </a:p>
          <a:p>
            <a:pPr algn="just"/>
            <a:r>
              <a:rPr lang="en-US" dirty="0"/>
              <a:t>Considers that it is the professional’s duty to do everything possible for the patient,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regardless</a:t>
            </a:r>
            <a:r>
              <a:rPr lang="en-US" dirty="0"/>
              <a:t> of the possible outcomes.  </a:t>
            </a:r>
          </a:p>
          <a:p>
            <a:pPr algn="just"/>
            <a:r>
              <a:rPr lang="en-US" altLang="en-US" dirty="0"/>
              <a:t>Actions determined by rightness or wrongness (virtue ethics)</a:t>
            </a:r>
          </a:p>
          <a:p>
            <a:pPr marL="514350" indent="-51435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36912"/>
            <a:ext cx="2248272" cy="2248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514116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 Teleological decisions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(Telos = goal/end)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3500" dirty="0"/>
              <a:t>Based on the considerations for the outcome of the action</a:t>
            </a:r>
          </a:p>
          <a:p>
            <a:r>
              <a:rPr lang="en-US" sz="3500" dirty="0"/>
              <a:t> “The end justifies the means.”</a:t>
            </a:r>
          </a:p>
          <a:p>
            <a:r>
              <a:rPr lang="en-US" altLang="en-US" sz="3500" dirty="0"/>
              <a:t>Actions will vary depending on the situation    (situational ethics)</a:t>
            </a:r>
          </a:p>
          <a:p>
            <a:r>
              <a:rPr lang="en-GB" b="1" dirty="0"/>
              <a:t>The principle of </a:t>
            </a:r>
            <a:r>
              <a:rPr lang="en-GB" b="1" i="1" dirty="0"/>
              <a:t>utility</a:t>
            </a:r>
            <a:r>
              <a:rPr lang="en-GB" b="1" dirty="0"/>
              <a:t>, </a:t>
            </a:r>
            <a:r>
              <a:rPr lang="en-GB" dirty="0"/>
              <a:t>which states that an act must result in the greatest amount of good for the greatest number of people involved in a situation.</a:t>
            </a:r>
          </a:p>
          <a:p>
            <a:r>
              <a:rPr lang="en-US" sz="3500" dirty="0"/>
              <a:t>Views the consequences of the action as valuable as the ability to perform the procedure.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5B10A0C-BC3A-471E-B1EB-5184618BF48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/>
            </a:r>
            <a:br>
              <a:rPr lang="en-US" b="1" dirty="0"/>
            </a:br>
            <a:r>
              <a:rPr lang="en-US" sz="6900" b="1" dirty="0"/>
              <a:t>Theoretical base of ethical decisions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204864"/>
            <a:ext cx="2771800" cy="3523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9BAE10C0ED5488EDEFD03D09D607F" ma:contentTypeVersion="2" ma:contentTypeDescription="Create a new document." ma:contentTypeScope="" ma:versionID="2f94e754527fe78e1de30ed3cca51445">
  <xsd:schema xmlns:xsd="http://www.w3.org/2001/XMLSchema" xmlns:xs="http://www.w3.org/2001/XMLSchema" xmlns:p="http://schemas.microsoft.com/office/2006/metadata/properties" xmlns:ns2="fc516222-088f-486e-bbf3-ebdc6d995d82" targetNamespace="http://schemas.microsoft.com/office/2006/metadata/properties" ma:root="true" ma:fieldsID="a0dd503e1c4dc224bbdbf493c39156e8" ns2:_="">
    <xsd:import namespace="fc516222-088f-486e-bbf3-ebdc6d995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16222-088f-486e-bbf3-ebdc6d995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695C92-109A-4E82-8974-FE30E2C9C908}"/>
</file>

<file path=customXml/itemProps2.xml><?xml version="1.0" encoding="utf-8"?>
<ds:datastoreItem xmlns:ds="http://schemas.openxmlformats.org/officeDocument/2006/customXml" ds:itemID="{A32AA90B-3E01-4FC6-9589-69A4939B14CD}"/>
</file>

<file path=customXml/itemProps3.xml><?xml version="1.0" encoding="utf-8"?>
<ds:datastoreItem xmlns:ds="http://schemas.openxmlformats.org/officeDocument/2006/customXml" ds:itemID="{01B52676-607D-4F5A-9FB8-F60BF4D2CF51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1616</Words>
  <Application>Microsoft Office PowerPoint</Application>
  <PresentationFormat>On-screen Show (4:3)</PresentationFormat>
  <Paragraphs>235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Times New Roman</vt:lpstr>
      <vt:lpstr>Wingdings</vt:lpstr>
      <vt:lpstr>Office Theme</vt:lpstr>
      <vt:lpstr>Legal and Ethical Issues in Healthcare</vt:lpstr>
      <vt:lpstr>Importance for the healthcare professional to understand legal and ethical issues</vt:lpstr>
      <vt:lpstr>Importance for the healthcare professional to understand legal and ethical issues</vt:lpstr>
      <vt:lpstr>Importance for the healthcare professional to understand legal and ethical issues</vt:lpstr>
      <vt:lpstr>Examples of current legal and ethical dilemmas</vt:lpstr>
      <vt:lpstr>Medical Law and Ethics</vt:lpstr>
      <vt:lpstr> Ethical concepts </vt:lpstr>
      <vt:lpstr> Theoretical base of ethical decisions </vt:lpstr>
      <vt:lpstr>PowerPoint Presentation</vt:lpstr>
      <vt:lpstr>PowerPoint Presentation</vt:lpstr>
      <vt:lpstr>Ethical Principles</vt:lpstr>
      <vt:lpstr>PowerPoint Presentation</vt:lpstr>
      <vt:lpstr>Ethical principles</vt:lpstr>
      <vt:lpstr>PowerPoint Presentation</vt:lpstr>
      <vt:lpstr>Ethical principles</vt:lpstr>
      <vt:lpstr>Organizational ethics</vt:lpstr>
      <vt:lpstr>What organizational ethics issues are health care administrators facing? </vt:lpstr>
      <vt:lpstr>Unethical practices (Ajlouni et al 2015)</vt:lpstr>
      <vt:lpstr> Legal concepts </vt:lpstr>
      <vt:lpstr>Laws</vt:lpstr>
      <vt:lpstr>Laws</vt:lpstr>
      <vt:lpstr>Intentional Torts</vt:lpstr>
      <vt:lpstr>Unintentional Torts</vt:lpstr>
      <vt:lpstr>Claims</vt:lpstr>
      <vt:lpstr>PowerPoint Presentation</vt:lpstr>
      <vt:lpstr>PowerPoint Presentation</vt:lpstr>
      <vt:lpstr>Contracts</vt:lpstr>
      <vt:lpstr>Contracts</vt:lpstr>
      <vt:lpstr>Other legal health documents</vt:lpstr>
      <vt:lpstr>A case from Jordan </vt:lpstr>
      <vt:lpstr>PowerPoint Presentation</vt:lpstr>
      <vt:lpstr>RIGHTS</vt:lpstr>
      <vt:lpstr>Responsibilities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Ethical Issues in Healthcare</dc:title>
  <dc:creator>Judah, Hassan</dc:creator>
  <cp:lastModifiedBy>israa rawashdeh</cp:lastModifiedBy>
  <cp:revision>86</cp:revision>
  <dcterms:created xsi:type="dcterms:W3CDTF">2020-03-10T05:20:35Z</dcterms:created>
  <dcterms:modified xsi:type="dcterms:W3CDTF">2022-05-08T07:52:42Z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0x01010036F9BAE10C0ED5488EDEFD03D09D607F</vt:lpwstr>
  </property>
</Properties>
</file>