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1"/>
  </p:notesMasterIdLst>
  <p:sldIdLst>
    <p:sldId id="256" r:id="rId2"/>
    <p:sldId id="304" r:id="rId3"/>
    <p:sldId id="305" r:id="rId4"/>
    <p:sldId id="306" r:id="rId5"/>
    <p:sldId id="307" r:id="rId6"/>
    <p:sldId id="310" r:id="rId7"/>
    <p:sldId id="308" r:id="rId8"/>
    <p:sldId id="309" r:id="rId9"/>
    <p:sldId id="311" r:id="rId10"/>
    <p:sldId id="312" r:id="rId11"/>
    <p:sldId id="313" r:id="rId12"/>
    <p:sldId id="314" r:id="rId13"/>
    <p:sldId id="315" r:id="rId14"/>
    <p:sldId id="317" r:id="rId15"/>
    <p:sldId id="316" r:id="rId16"/>
    <p:sldId id="303" r:id="rId17"/>
    <p:sldId id="324" r:id="rId18"/>
    <p:sldId id="320" r:id="rId19"/>
    <p:sldId id="323" r:id="rId20"/>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7D9B22"/>
    <a:srgbClr val="00FF00"/>
    <a:srgbClr val="8DAE26"/>
    <a:srgbClr val="EAD399"/>
    <a:srgbClr val="EAD19B"/>
    <a:srgbClr val="E7D878"/>
    <a:srgbClr val="EACD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6992"/>
    <p:restoredTop sz="94573"/>
  </p:normalViewPr>
  <p:slideViewPr>
    <p:cSldViewPr>
      <p:cViewPr varScale="1">
        <p:scale>
          <a:sx n="85" d="100"/>
          <a:sy n="85" d="100"/>
        </p:scale>
        <p:origin x="168" y="2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017284E-2667-4EC5-A2F1-32B484C5FF92}" type="datetimeFigureOut">
              <a:rPr lang="ar-JO" smtClean="0"/>
              <a:pPr/>
              <a:t>14‏/2‏/1441</a:t>
            </a:fld>
            <a:endParaRPr lang="ar-JO"/>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A490BD6-D73F-4073-BD0D-8E5DF38D2D6E}" type="slidenum">
              <a:rPr lang="ar-JO" smtClean="0"/>
              <a:pPr/>
              <a:t>‹#›</a:t>
            </a:fld>
            <a:endParaRPr lang="ar-JO"/>
          </a:p>
        </p:txBody>
      </p:sp>
    </p:spTree>
    <p:extLst>
      <p:ext uri="{BB962C8B-B14F-4D97-AF65-F5344CB8AC3E}">
        <p14:creationId xmlns:p14="http://schemas.microsoft.com/office/powerpoint/2010/main" val="56239573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JO"/>
          </a:p>
        </p:txBody>
      </p:sp>
      <p:sp>
        <p:nvSpPr>
          <p:cNvPr id="4" name="عنصر نائب لرقم الشريحة 3"/>
          <p:cNvSpPr>
            <a:spLocks noGrp="1"/>
          </p:cNvSpPr>
          <p:nvPr>
            <p:ph type="sldNum" sz="quarter" idx="10"/>
          </p:nvPr>
        </p:nvSpPr>
        <p:spPr/>
        <p:txBody>
          <a:bodyPr/>
          <a:lstStyle/>
          <a:p>
            <a:fld id="{AA490BD6-D73F-4073-BD0D-8E5DF38D2D6E}" type="slidenum">
              <a:rPr lang="ar-JO" smtClean="0"/>
              <a:pPr/>
              <a:t>1</a:t>
            </a:fld>
            <a:endParaRPr lang="ar-JO"/>
          </a:p>
        </p:txBody>
      </p:sp>
    </p:spTree>
    <p:extLst>
      <p:ext uri="{BB962C8B-B14F-4D97-AF65-F5344CB8AC3E}">
        <p14:creationId xmlns:p14="http://schemas.microsoft.com/office/powerpoint/2010/main" val="1607774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JO"/>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JO"/>
          </a:p>
        </p:txBody>
      </p:sp>
      <p:sp>
        <p:nvSpPr>
          <p:cNvPr id="4" name="عنصر نائب للتاريخ 3"/>
          <p:cNvSpPr>
            <a:spLocks noGrp="1"/>
          </p:cNvSpPr>
          <p:nvPr>
            <p:ph type="dt" sz="half" idx="10"/>
          </p:nvPr>
        </p:nvSpPr>
        <p:spPr/>
        <p:txBody>
          <a:bodyPr/>
          <a:lstStyle/>
          <a:p>
            <a:fld id="{E2094C36-A3DD-4F65-806E-55592C05031B}" type="datetimeFigureOut">
              <a:rPr lang="ar-JO" smtClean="0"/>
              <a:pPr/>
              <a:t>14‏/2‏/1441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JO"/>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4" name="عنصر نائب للتاريخ 3"/>
          <p:cNvSpPr>
            <a:spLocks noGrp="1"/>
          </p:cNvSpPr>
          <p:nvPr>
            <p:ph type="dt" sz="half" idx="10"/>
          </p:nvPr>
        </p:nvSpPr>
        <p:spPr/>
        <p:txBody>
          <a:bodyPr/>
          <a:lstStyle/>
          <a:p>
            <a:fld id="{E2094C36-A3DD-4F65-806E-55592C05031B}" type="datetimeFigureOut">
              <a:rPr lang="ar-JO" smtClean="0"/>
              <a:pPr/>
              <a:t>14‏/2‏/1441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JO"/>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4" name="عنصر نائب للتاريخ 3"/>
          <p:cNvSpPr>
            <a:spLocks noGrp="1"/>
          </p:cNvSpPr>
          <p:nvPr>
            <p:ph type="dt" sz="half" idx="10"/>
          </p:nvPr>
        </p:nvSpPr>
        <p:spPr/>
        <p:txBody>
          <a:bodyPr/>
          <a:lstStyle/>
          <a:p>
            <a:fld id="{E2094C36-A3DD-4F65-806E-55592C05031B}" type="datetimeFigureOut">
              <a:rPr lang="ar-JO" smtClean="0"/>
              <a:pPr/>
              <a:t>14‏/2‏/1441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JO"/>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4" name="عنصر نائب للتاريخ 3"/>
          <p:cNvSpPr>
            <a:spLocks noGrp="1"/>
          </p:cNvSpPr>
          <p:nvPr>
            <p:ph type="dt" sz="half" idx="10"/>
          </p:nvPr>
        </p:nvSpPr>
        <p:spPr/>
        <p:txBody>
          <a:bodyPr/>
          <a:lstStyle/>
          <a:p>
            <a:fld id="{E2094C36-A3DD-4F65-806E-55592C05031B}" type="datetimeFigureOut">
              <a:rPr lang="ar-JO" smtClean="0"/>
              <a:pPr/>
              <a:t>14‏/2‏/1441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JO"/>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2094C36-A3DD-4F65-806E-55592C05031B}" type="datetimeFigureOut">
              <a:rPr lang="ar-JO" smtClean="0"/>
              <a:pPr/>
              <a:t>14‏/2‏/1441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JO"/>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5" name="عنصر نائب للتاريخ 4"/>
          <p:cNvSpPr>
            <a:spLocks noGrp="1"/>
          </p:cNvSpPr>
          <p:nvPr>
            <p:ph type="dt" sz="half" idx="10"/>
          </p:nvPr>
        </p:nvSpPr>
        <p:spPr/>
        <p:txBody>
          <a:bodyPr/>
          <a:lstStyle/>
          <a:p>
            <a:fld id="{E2094C36-A3DD-4F65-806E-55592C05031B}" type="datetimeFigureOut">
              <a:rPr lang="ar-JO" smtClean="0"/>
              <a:pPr/>
              <a:t>14‏/2‏/1441</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JO"/>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7" name="عنصر نائب للتاريخ 6"/>
          <p:cNvSpPr>
            <a:spLocks noGrp="1"/>
          </p:cNvSpPr>
          <p:nvPr>
            <p:ph type="dt" sz="half" idx="10"/>
          </p:nvPr>
        </p:nvSpPr>
        <p:spPr/>
        <p:txBody>
          <a:bodyPr/>
          <a:lstStyle/>
          <a:p>
            <a:fld id="{E2094C36-A3DD-4F65-806E-55592C05031B}" type="datetimeFigureOut">
              <a:rPr lang="ar-JO" smtClean="0"/>
              <a:pPr/>
              <a:t>14‏/2‏/1441</a:t>
            </a:fld>
            <a:endParaRPr lang="ar-JO"/>
          </a:p>
        </p:txBody>
      </p:sp>
      <p:sp>
        <p:nvSpPr>
          <p:cNvPr id="8" name="عنصر نائب للتذييل 7"/>
          <p:cNvSpPr>
            <a:spLocks noGrp="1"/>
          </p:cNvSpPr>
          <p:nvPr>
            <p:ph type="ftr" sz="quarter" idx="11"/>
          </p:nvPr>
        </p:nvSpPr>
        <p:spPr/>
        <p:txBody>
          <a:bodyPr/>
          <a:lstStyle/>
          <a:p>
            <a:endParaRPr lang="ar-JO"/>
          </a:p>
        </p:txBody>
      </p:sp>
      <p:sp>
        <p:nvSpPr>
          <p:cNvPr id="9" name="عنصر نائب لرقم الشريحة 8"/>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JO"/>
          </a:p>
        </p:txBody>
      </p:sp>
      <p:sp>
        <p:nvSpPr>
          <p:cNvPr id="3" name="عنصر نائب للتاريخ 2"/>
          <p:cNvSpPr>
            <a:spLocks noGrp="1"/>
          </p:cNvSpPr>
          <p:nvPr>
            <p:ph type="dt" sz="half" idx="10"/>
          </p:nvPr>
        </p:nvSpPr>
        <p:spPr/>
        <p:txBody>
          <a:bodyPr/>
          <a:lstStyle/>
          <a:p>
            <a:fld id="{E2094C36-A3DD-4F65-806E-55592C05031B}" type="datetimeFigureOut">
              <a:rPr lang="ar-JO" smtClean="0"/>
              <a:pPr/>
              <a:t>14‏/2‏/1441</a:t>
            </a:fld>
            <a:endParaRPr lang="ar-JO"/>
          </a:p>
        </p:txBody>
      </p:sp>
      <p:sp>
        <p:nvSpPr>
          <p:cNvPr id="4" name="عنصر نائب للتذييل 3"/>
          <p:cNvSpPr>
            <a:spLocks noGrp="1"/>
          </p:cNvSpPr>
          <p:nvPr>
            <p:ph type="ftr" sz="quarter" idx="11"/>
          </p:nvPr>
        </p:nvSpPr>
        <p:spPr/>
        <p:txBody>
          <a:bodyPr/>
          <a:lstStyle/>
          <a:p>
            <a:endParaRPr lang="ar-JO"/>
          </a:p>
        </p:txBody>
      </p:sp>
      <p:sp>
        <p:nvSpPr>
          <p:cNvPr id="5" name="عنصر نائب لرقم الشريحة 4"/>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2094C36-A3DD-4F65-806E-55592C05031B}" type="datetimeFigureOut">
              <a:rPr lang="ar-JO" smtClean="0"/>
              <a:pPr/>
              <a:t>14‏/2‏/1441</a:t>
            </a:fld>
            <a:endParaRPr lang="ar-JO"/>
          </a:p>
        </p:txBody>
      </p:sp>
      <p:sp>
        <p:nvSpPr>
          <p:cNvPr id="3" name="عنصر نائب للتذييل 2"/>
          <p:cNvSpPr>
            <a:spLocks noGrp="1"/>
          </p:cNvSpPr>
          <p:nvPr>
            <p:ph type="ftr" sz="quarter" idx="11"/>
          </p:nvPr>
        </p:nvSpPr>
        <p:spPr/>
        <p:txBody>
          <a:bodyPr/>
          <a:lstStyle/>
          <a:p>
            <a:endParaRPr lang="ar-JO"/>
          </a:p>
        </p:txBody>
      </p:sp>
      <p:sp>
        <p:nvSpPr>
          <p:cNvPr id="4" name="عنصر نائب لرقم الشريحة 3"/>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JO"/>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2094C36-A3DD-4F65-806E-55592C05031B}" type="datetimeFigureOut">
              <a:rPr lang="ar-JO" smtClean="0"/>
              <a:pPr/>
              <a:t>14‏/2‏/1441</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JO"/>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2094C36-A3DD-4F65-806E-55592C05031B}" type="datetimeFigureOut">
              <a:rPr lang="ar-JO" smtClean="0"/>
              <a:pPr/>
              <a:t>14‏/2‏/1441</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6BBB3590-2A40-4DA6-9524-1FADA3C43527}" type="slidenum">
              <a:rPr lang="ar-JO" smtClean="0"/>
              <a:pPr/>
              <a:t>‹#›</a:t>
            </a:fld>
            <a:endParaRPr lang="ar-JO"/>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JO"/>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2094C36-A3DD-4F65-806E-55592C05031B}" type="datetimeFigureOut">
              <a:rPr lang="ar-JO" smtClean="0"/>
              <a:pPr/>
              <a:t>14‏/2‏/1441</a:t>
            </a:fld>
            <a:endParaRPr lang="ar-JO"/>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BB3590-2A40-4DA6-9524-1FADA3C43527}"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878855"/>
            <a:ext cx="7772400" cy="1470025"/>
          </a:xfrm>
        </p:spPr>
        <p:txBody>
          <a:bodyPr>
            <a:normAutofit/>
          </a:bodyPr>
          <a:lstStyle/>
          <a:p>
            <a:pPr rtl="0"/>
            <a:r>
              <a:rPr lang="en-US" sz="6000" dirty="0">
                <a:solidFill>
                  <a:srgbClr val="C00000"/>
                </a:solidFill>
              </a:rPr>
              <a:t>Amino Acids 2</a:t>
            </a:r>
            <a:endParaRPr lang="ar-JO" sz="6000" dirty="0">
              <a:solidFill>
                <a:srgbClr val="C00000"/>
              </a:solidFill>
            </a:endParaRPr>
          </a:p>
        </p:txBody>
      </p:sp>
      <p:sp>
        <p:nvSpPr>
          <p:cNvPr id="3" name="عنوان فرعي 2"/>
          <p:cNvSpPr>
            <a:spLocks noGrp="1"/>
          </p:cNvSpPr>
          <p:nvPr>
            <p:ph type="subTitle" idx="1"/>
          </p:nvPr>
        </p:nvSpPr>
        <p:spPr>
          <a:xfrm>
            <a:off x="-214314" y="5157192"/>
            <a:ext cx="10144164" cy="1678312"/>
          </a:xfrm>
        </p:spPr>
        <p:txBody>
          <a:bodyPr>
            <a:normAutofit/>
          </a:bodyPr>
          <a:lstStyle/>
          <a:p>
            <a:pPr rtl="0"/>
            <a:r>
              <a:rPr lang="en-US" sz="2800" dirty="0">
                <a:solidFill>
                  <a:schemeClr val="tx1"/>
                </a:solidFill>
                <a:latin typeface="Arial" pitchFamily="34" charset="0"/>
                <a:cs typeface="Arial" pitchFamily="34" charset="0"/>
              </a:rPr>
              <a:t>Dr. </a:t>
            </a:r>
            <a:r>
              <a:rPr lang="en-US" sz="2800" dirty="0" err="1">
                <a:solidFill>
                  <a:schemeClr val="tx1"/>
                </a:solidFill>
                <a:latin typeface="Arial" pitchFamily="34" charset="0"/>
                <a:cs typeface="Arial" pitchFamily="34" charset="0"/>
              </a:rPr>
              <a:t>Nesrin</a:t>
            </a:r>
            <a:r>
              <a:rPr lang="en-US" sz="2800" dirty="0">
                <a:solidFill>
                  <a:schemeClr val="tx1"/>
                </a:solidFill>
                <a:latin typeface="Arial" pitchFamily="34" charset="0"/>
                <a:cs typeface="Arial" pitchFamily="34" charset="0"/>
              </a:rPr>
              <a:t> </a:t>
            </a:r>
            <a:r>
              <a:rPr lang="en-US" sz="2800" dirty="0" err="1">
                <a:solidFill>
                  <a:schemeClr val="tx1"/>
                </a:solidFill>
                <a:latin typeface="Arial" pitchFamily="34" charset="0"/>
                <a:cs typeface="Arial" pitchFamily="34" charset="0"/>
              </a:rPr>
              <a:t>Mwafi</a:t>
            </a:r>
            <a:endParaRPr lang="en-US" sz="2800" dirty="0">
              <a:solidFill>
                <a:schemeClr val="tx1"/>
              </a:solidFill>
              <a:latin typeface="Arial" pitchFamily="34" charset="0"/>
              <a:cs typeface="Arial" pitchFamily="34" charset="0"/>
            </a:endParaRPr>
          </a:p>
          <a:p>
            <a:pPr rtl="0"/>
            <a:r>
              <a:rPr lang="ar-JO" sz="2800" dirty="0">
                <a:solidFill>
                  <a:schemeClr val="tx1"/>
                </a:solidFill>
                <a:latin typeface="Arial" pitchFamily="34" charset="0"/>
                <a:cs typeface="Arial" pitchFamily="34" charset="0"/>
              </a:rPr>
              <a:t>  </a:t>
            </a:r>
            <a:r>
              <a:rPr lang="en-US" sz="2800" dirty="0">
                <a:solidFill>
                  <a:schemeClr val="tx1"/>
                </a:solidFill>
                <a:latin typeface="Arial" pitchFamily="34" charset="0"/>
                <a:cs typeface="Arial" pitchFamily="34" charset="0"/>
              </a:rPr>
              <a:t>Biochemistry &amp; Molecular Biology Department </a:t>
            </a:r>
          </a:p>
          <a:p>
            <a:pPr rtl="0"/>
            <a:r>
              <a:rPr lang="en-US" sz="2800" dirty="0">
                <a:solidFill>
                  <a:schemeClr val="tx1"/>
                </a:solidFill>
                <a:latin typeface="Arial" pitchFamily="34" charset="0"/>
                <a:cs typeface="Arial" pitchFamily="34" charset="0"/>
              </a:rPr>
              <a:t>Faculty of Medicine, </a:t>
            </a:r>
            <a:r>
              <a:rPr lang="en-US" sz="2800" dirty="0" err="1">
                <a:solidFill>
                  <a:schemeClr val="tx1"/>
                </a:solidFill>
                <a:latin typeface="Arial" pitchFamily="34" charset="0"/>
                <a:cs typeface="Arial" pitchFamily="34" charset="0"/>
              </a:rPr>
              <a:t>Mutah</a:t>
            </a:r>
            <a:r>
              <a:rPr lang="en-US" sz="2800" dirty="0">
                <a:solidFill>
                  <a:schemeClr val="tx1"/>
                </a:solidFill>
                <a:latin typeface="Arial" pitchFamily="34" charset="0"/>
                <a:cs typeface="Arial" pitchFamily="34" charset="0"/>
              </a:rPr>
              <a:t> University</a:t>
            </a:r>
          </a:p>
          <a:p>
            <a:pPr rtl="0">
              <a:lnSpc>
                <a:spcPct val="90000"/>
              </a:lnSpc>
            </a:pPr>
            <a:endParaRPr lang="ar-JO" dirty="0"/>
          </a:p>
        </p:txBody>
      </p:sp>
      <p:pic>
        <p:nvPicPr>
          <p:cNvPr id="6" name="Picture 2" descr="http://www.mutah.edu.jo/images/banners/medi-sign.gif"/>
          <p:cNvPicPr>
            <a:picLocks noChangeAspect="1" noChangeArrowheads="1"/>
          </p:cNvPicPr>
          <p:nvPr/>
        </p:nvPicPr>
        <p:blipFill>
          <a:blip r:embed="rId3"/>
          <a:srcRect/>
          <a:stretch>
            <a:fillRect/>
          </a:stretch>
        </p:blipFill>
        <p:spPr bwMode="auto">
          <a:xfrm>
            <a:off x="7929586" y="133326"/>
            <a:ext cx="1143008" cy="1295410"/>
          </a:xfrm>
          <a:prstGeom prst="rect">
            <a:avLst/>
          </a:prstGeom>
          <a:noFill/>
        </p:spPr>
      </p:pic>
      <p:sp>
        <p:nvSpPr>
          <p:cNvPr id="10" name="مستطيل 9"/>
          <p:cNvSpPr/>
          <p:nvPr/>
        </p:nvSpPr>
        <p:spPr>
          <a:xfrm>
            <a:off x="-32" y="0"/>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2"/>
          <p:cNvPicPr>
            <a:picLocks noChangeAspect="1" noChangeArrowheads="1"/>
          </p:cNvPicPr>
          <p:nvPr/>
        </p:nvPicPr>
        <p:blipFill>
          <a:blip r:embed="rId4" cstate="print"/>
          <a:srcRect/>
          <a:stretch>
            <a:fillRect/>
          </a:stretch>
        </p:blipFill>
        <p:spPr bwMode="auto">
          <a:xfrm>
            <a:off x="3563888" y="2375520"/>
            <a:ext cx="2286000" cy="2133600"/>
          </a:xfrm>
          <a:prstGeom prst="rect">
            <a:avLst/>
          </a:prstGeom>
          <a:noFill/>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44624"/>
            <a:ext cx="9144000" cy="1143000"/>
          </a:xfrm>
        </p:spPr>
        <p:txBody>
          <a:bodyPr>
            <a:normAutofit/>
          </a:bodyPr>
          <a:lstStyle/>
          <a:p>
            <a:pPr rtl="0"/>
            <a:r>
              <a:rPr lang="en-US" dirty="0">
                <a:solidFill>
                  <a:srgbClr val="C00000"/>
                </a:solidFill>
              </a:rPr>
              <a:t>pKa values of Amino Acids</a:t>
            </a:r>
            <a:endParaRPr lang="ar-JO" dirty="0">
              <a:solidFill>
                <a:srgbClr val="C00000"/>
              </a:solidFill>
            </a:endParaRPr>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2010" t="19329" r="2900" b="6578"/>
          <a:stretch/>
        </p:blipFill>
        <p:spPr>
          <a:xfrm>
            <a:off x="428564" y="1556792"/>
            <a:ext cx="8605050" cy="5034019"/>
          </a:xfrm>
          <a:prstGeom prst="rect">
            <a:avLst/>
          </a:prstGeom>
        </p:spPr>
      </p:pic>
    </p:spTree>
    <p:extLst>
      <p:ext uri="{BB962C8B-B14F-4D97-AF65-F5344CB8AC3E}">
        <p14:creationId xmlns:p14="http://schemas.microsoft.com/office/powerpoint/2010/main" val="178648863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274638"/>
            <a:ext cx="9144000" cy="1143000"/>
          </a:xfrm>
        </p:spPr>
        <p:txBody>
          <a:bodyPr>
            <a:normAutofit/>
          </a:bodyPr>
          <a:lstStyle/>
          <a:p>
            <a:pPr rtl="0"/>
            <a:r>
              <a:rPr lang="en-US" dirty="0">
                <a:solidFill>
                  <a:srgbClr val="C00000"/>
                </a:solidFill>
              </a:rPr>
              <a:t>Nutritional Classification </a:t>
            </a:r>
            <a:endParaRPr lang="ar-JO" dirty="0">
              <a:solidFill>
                <a:srgbClr val="C00000"/>
              </a:solidFill>
            </a:endParaRPr>
          </a:p>
        </p:txBody>
      </p:sp>
      <p:sp>
        <p:nvSpPr>
          <p:cNvPr id="3" name="عنصر نائب للمحتوى 2"/>
          <p:cNvSpPr>
            <a:spLocks noGrp="1"/>
          </p:cNvSpPr>
          <p:nvPr>
            <p:ph idx="1"/>
          </p:nvPr>
        </p:nvSpPr>
        <p:spPr>
          <a:xfrm>
            <a:off x="500034" y="1285860"/>
            <a:ext cx="8358246" cy="5286412"/>
          </a:xfrm>
        </p:spPr>
        <p:txBody>
          <a:bodyPr>
            <a:normAutofit/>
          </a:bodyPr>
          <a:lstStyle/>
          <a:p>
            <a:pPr algn="l" rtl="0"/>
            <a:r>
              <a:rPr lang="en-US" sz="2600" dirty="0">
                <a:latin typeface="Arial" pitchFamily="34" charset="0"/>
                <a:cs typeface="Arial" pitchFamily="34" charset="0"/>
              </a:rPr>
              <a:t>Standard amino acids are divided into three types according to the classification based on nutrition and body requirement: </a:t>
            </a:r>
          </a:p>
          <a:p>
            <a:pPr marL="0" indent="0" algn="l" rtl="0">
              <a:buNone/>
            </a:pPr>
            <a:endParaRPr lang="en-US" sz="1400" dirty="0">
              <a:latin typeface="Arial" pitchFamily="34" charset="0"/>
              <a:cs typeface="Arial" pitchFamily="34" charset="0"/>
            </a:endParaRPr>
          </a:p>
          <a:p>
            <a:pPr marL="514350" indent="-514350" algn="l" rtl="0">
              <a:buFont typeface="+mj-lt"/>
              <a:buAutoNum type="arabicPeriod"/>
            </a:pPr>
            <a:r>
              <a:rPr lang="en-US" sz="2600" dirty="0">
                <a:latin typeface="Arial" pitchFamily="34" charset="0"/>
                <a:cs typeface="Arial" pitchFamily="34" charset="0"/>
              </a:rPr>
              <a:t>Essential amino acids</a:t>
            </a:r>
          </a:p>
          <a:p>
            <a:pPr marL="514350" indent="-514350" algn="l" rtl="0">
              <a:buFont typeface="+mj-lt"/>
              <a:buAutoNum type="arabicPeriod"/>
            </a:pPr>
            <a:endParaRPr lang="en-US" sz="1200" dirty="0">
              <a:latin typeface="Arial" pitchFamily="34" charset="0"/>
              <a:cs typeface="Arial" pitchFamily="34" charset="0"/>
            </a:endParaRPr>
          </a:p>
          <a:p>
            <a:pPr marL="514350" indent="-514350" algn="l" rtl="0">
              <a:buFont typeface="+mj-lt"/>
              <a:buAutoNum type="arabicPeriod"/>
            </a:pPr>
            <a:r>
              <a:rPr lang="en-US" sz="2600" dirty="0">
                <a:latin typeface="Arial" pitchFamily="34" charset="0"/>
                <a:cs typeface="Arial" pitchFamily="34" charset="0"/>
              </a:rPr>
              <a:t>Non-essential amino acids</a:t>
            </a:r>
          </a:p>
          <a:p>
            <a:pPr marL="514350" indent="-514350" algn="l" rtl="0">
              <a:buFont typeface="+mj-lt"/>
              <a:buAutoNum type="arabicPeriod"/>
            </a:pPr>
            <a:endParaRPr lang="en-US" sz="1200" dirty="0">
              <a:latin typeface="Arial" pitchFamily="34" charset="0"/>
              <a:cs typeface="Arial" pitchFamily="34" charset="0"/>
            </a:endParaRPr>
          </a:p>
          <a:p>
            <a:pPr marL="514350" indent="-514350" algn="l" rtl="0">
              <a:buFont typeface="+mj-lt"/>
              <a:buAutoNum type="arabicPeriod"/>
            </a:pPr>
            <a:r>
              <a:rPr lang="en-US" sz="2600" dirty="0">
                <a:latin typeface="Arial" pitchFamily="34" charset="0"/>
                <a:cs typeface="Arial" pitchFamily="34" charset="0"/>
              </a:rPr>
              <a:t>Conditionally essential amino acids   </a:t>
            </a:r>
          </a:p>
          <a:p>
            <a:pPr algn="l" rtl="0">
              <a:buFont typeface="Arial" charset="0"/>
              <a:buChar char="•"/>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72457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vertic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274638"/>
            <a:ext cx="9144000" cy="1143000"/>
          </a:xfrm>
        </p:spPr>
        <p:txBody>
          <a:bodyPr>
            <a:normAutofit/>
          </a:bodyPr>
          <a:lstStyle/>
          <a:p>
            <a:pPr rtl="0"/>
            <a:r>
              <a:rPr lang="en-US" dirty="0">
                <a:solidFill>
                  <a:srgbClr val="C00000"/>
                </a:solidFill>
              </a:rPr>
              <a:t>Essential Amino Acids</a:t>
            </a:r>
            <a:endParaRPr lang="ar-JO" dirty="0">
              <a:solidFill>
                <a:srgbClr val="C00000"/>
              </a:solidFill>
            </a:endParaRPr>
          </a:p>
        </p:txBody>
      </p:sp>
      <p:sp>
        <p:nvSpPr>
          <p:cNvPr id="3" name="عنصر نائب للمحتوى 2"/>
          <p:cNvSpPr>
            <a:spLocks noGrp="1"/>
          </p:cNvSpPr>
          <p:nvPr>
            <p:ph idx="1"/>
          </p:nvPr>
        </p:nvSpPr>
        <p:spPr>
          <a:xfrm>
            <a:off x="500034" y="1285860"/>
            <a:ext cx="8358246" cy="5286412"/>
          </a:xfrm>
        </p:spPr>
        <p:txBody>
          <a:bodyPr>
            <a:normAutofit/>
          </a:bodyPr>
          <a:lstStyle/>
          <a:p>
            <a:pPr algn="l" rtl="0"/>
            <a:endParaRPr lang="en-US" sz="1200" dirty="0">
              <a:latin typeface="Arial" pitchFamily="34" charset="0"/>
              <a:cs typeface="Arial" pitchFamily="34" charset="0"/>
            </a:endParaRPr>
          </a:p>
          <a:p>
            <a:pPr marL="514350" indent="-514350" algn="l" rtl="0">
              <a:buFont typeface="+mj-lt"/>
              <a:buAutoNum type="arabicPeriod"/>
            </a:pPr>
            <a:endParaRPr lang="en-US" sz="1200" dirty="0">
              <a:latin typeface="Arial" pitchFamily="34" charset="0"/>
              <a:cs typeface="Arial" pitchFamily="34" charset="0"/>
            </a:endParaRPr>
          </a:p>
          <a:p>
            <a:pPr algn="l" rtl="0">
              <a:buFont typeface="Arial" charset="0"/>
              <a:buChar char="•"/>
            </a:pPr>
            <a:r>
              <a:rPr lang="en-US" sz="3600" dirty="0">
                <a:latin typeface="Arial" charset="0"/>
                <a:ea typeface="Arial" charset="0"/>
                <a:cs typeface="Arial" charset="0"/>
              </a:rPr>
              <a:t>Cannot be produced by the body</a:t>
            </a:r>
          </a:p>
          <a:p>
            <a:pPr algn="l" rtl="0">
              <a:buFont typeface="Arial" charset="0"/>
              <a:buChar char="•"/>
            </a:pPr>
            <a:r>
              <a:rPr lang="en-US" sz="3600" dirty="0">
                <a:latin typeface="Arial" charset="0"/>
                <a:ea typeface="Arial" charset="0"/>
                <a:cs typeface="Arial" charset="0"/>
              </a:rPr>
              <a:t>Must be supplied through diet</a:t>
            </a:r>
          </a:p>
          <a:p>
            <a:pPr algn="l" rtl="0">
              <a:buFont typeface="Arial" charset="0"/>
              <a:buChar char="•"/>
            </a:pPr>
            <a:r>
              <a:rPr lang="en-US" sz="3600" dirty="0">
                <a:latin typeface="Arial" charset="0"/>
                <a:ea typeface="Arial" charset="0"/>
                <a:cs typeface="Arial" charset="0"/>
              </a:rPr>
              <a:t>8 amino acids: </a:t>
            </a:r>
            <a:r>
              <a:rPr lang="en-US" altLang="en-US" sz="3600" dirty="0">
                <a:latin typeface="Arial" charset="0"/>
                <a:ea typeface="Arial" charset="0"/>
                <a:cs typeface="Arial" charset="0"/>
              </a:rPr>
              <a:t>valine, isoleucine, leucine, lysine, methionine, phenylalanine, threonine and tryptophan</a:t>
            </a:r>
          </a:p>
          <a:p>
            <a:pPr marL="0" indent="0" algn="l" rtl="0">
              <a:buNone/>
            </a:pPr>
            <a:r>
              <a:rPr lang="en-US" sz="3600" dirty="0">
                <a:latin typeface="Arial" charset="0"/>
                <a:ea typeface="Arial" charset="0"/>
                <a:cs typeface="Arial" charset="0"/>
              </a:rPr>
              <a:t> </a:t>
            </a: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635820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vertic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274638"/>
            <a:ext cx="9144000" cy="1143000"/>
          </a:xfrm>
        </p:spPr>
        <p:txBody>
          <a:bodyPr>
            <a:normAutofit/>
          </a:bodyPr>
          <a:lstStyle/>
          <a:p>
            <a:pPr rtl="0"/>
            <a:r>
              <a:rPr lang="en-US" dirty="0">
                <a:solidFill>
                  <a:srgbClr val="C00000"/>
                </a:solidFill>
              </a:rPr>
              <a:t>Non-essential Amino Acids</a:t>
            </a:r>
            <a:endParaRPr lang="ar-JO" dirty="0">
              <a:solidFill>
                <a:srgbClr val="C00000"/>
              </a:solidFill>
            </a:endParaRPr>
          </a:p>
        </p:txBody>
      </p:sp>
      <p:sp>
        <p:nvSpPr>
          <p:cNvPr id="3" name="عنصر نائب للمحتوى 2"/>
          <p:cNvSpPr>
            <a:spLocks noGrp="1"/>
          </p:cNvSpPr>
          <p:nvPr>
            <p:ph idx="1"/>
          </p:nvPr>
        </p:nvSpPr>
        <p:spPr>
          <a:xfrm>
            <a:off x="500034" y="1285860"/>
            <a:ext cx="8358246" cy="6391612"/>
          </a:xfrm>
        </p:spPr>
        <p:txBody>
          <a:bodyPr>
            <a:normAutofit/>
          </a:bodyPr>
          <a:lstStyle/>
          <a:p>
            <a:pPr algn="l" rtl="0"/>
            <a:endParaRPr lang="en-US" sz="1200" dirty="0">
              <a:latin typeface="Arial" pitchFamily="34" charset="0"/>
              <a:cs typeface="Arial" pitchFamily="34" charset="0"/>
            </a:endParaRPr>
          </a:p>
          <a:p>
            <a:pPr marL="514350" indent="-514350" algn="l" rtl="0">
              <a:buFont typeface="+mj-lt"/>
              <a:buAutoNum type="arabicPeriod"/>
            </a:pPr>
            <a:endParaRPr lang="en-US" sz="1200" dirty="0">
              <a:latin typeface="Arial" pitchFamily="34" charset="0"/>
              <a:cs typeface="Arial" pitchFamily="34" charset="0"/>
            </a:endParaRPr>
          </a:p>
          <a:p>
            <a:pPr algn="l" rtl="0">
              <a:buFont typeface="Arial" charset="0"/>
              <a:buChar char="•"/>
            </a:pPr>
            <a:r>
              <a:rPr lang="en-US" dirty="0">
                <a:latin typeface="Arial" charset="0"/>
                <a:ea typeface="Arial" charset="0"/>
                <a:cs typeface="Arial" charset="0"/>
              </a:rPr>
              <a:t>Can be synthesized by the body</a:t>
            </a:r>
            <a:endParaRPr lang="en-AU" altLang="en-US" dirty="0">
              <a:latin typeface="Arial" charset="0"/>
              <a:ea typeface="Arial" charset="0"/>
              <a:cs typeface="Arial" charset="0"/>
            </a:endParaRPr>
          </a:p>
          <a:p>
            <a:pPr marL="0" indent="0" algn="l" rtl="0">
              <a:buNone/>
            </a:pPr>
            <a:endParaRPr lang="en-US" sz="1400" dirty="0">
              <a:latin typeface="Arial" charset="0"/>
              <a:ea typeface="Arial" charset="0"/>
              <a:cs typeface="Arial" charset="0"/>
            </a:endParaRPr>
          </a:p>
          <a:p>
            <a:pPr algn="l" rtl="0">
              <a:buFont typeface="Arial" charset="0"/>
              <a:buChar char="•"/>
            </a:pPr>
            <a:r>
              <a:rPr lang="en-US" dirty="0">
                <a:latin typeface="Arial" charset="0"/>
                <a:ea typeface="Arial" charset="0"/>
                <a:cs typeface="Arial" charset="0"/>
              </a:rPr>
              <a:t>9 amino acids: </a:t>
            </a:r>
            <a:r>
              <a:rPr lang="en-US" altLang="en-US" dirty="0">
                <a:latin typeface="Arial" charset="0"/>
                <a:ea typeface="Arial" charset="0"/>
                <a:cs typeface="Arial" charset="0"/>
              </a:rPr>
              <a:t>Glycine, alanine, serine, cysteine, aspartic acid, glutamic acid, asparagine, glutamine and proline</a:t>
            </a:r>
          </a:p>
          <a:p>
            <a:pPr algn="l" rtl="0">
              <a:buFont typeface="Arial" charset="0"/>
              <a:buChar char="•"/>
            </a:pPr>
            <a:endParaRPr lang="en-US" sz="3600" dirty="0">
              <a:latin typeface="Arial" charset="0"/>
              <a:ea typeface="Arial" charset="0"/>
              <a:cs typeface="Arial" charset="0"/>
            </a:endParaRPr>
          </a:p>
          <a:p>
            <a:pPr marL="0" indent="0" algn="l" rtl="0">
              <a:buNone/>
            </a:pPr>
            <a:r>
              <a:rPr lang="en-US" sz="3600" dirty="0">
                <a:latin typeface="Arial" charset="0"/>
                <a:ea typeface="Arial" charset="0"/>
                <a:cs typeface="Arial" charset="0"/>
              </a:rPr>
              <a:t> </a:t>
            </a: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88846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vertical)">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74638"/>
            <a:ext cx="9144000" cy="1143000"/>
          </a:xfrm>
        </p:spPr>
        <p:txBody>
          <a:bodyPr>
            <a:normAutofit/>
          </a:bodyPr>
          <a:lstStyle/>
          <a:p>
            <a:pPr rtl="0"/>
            <a:r>
              <a:rPr lang="en-US" sz="4000" dirty="0">
                <a:solidFill>
                  <a:srgbClr val="C00000"/>
                </a:solidFill>
              </a:rPr>
              <a:t>Conditionally Essential Amino Acids</a:t>
            </a:r>
            <a:endParaRPr lang="ar-JO" sz="4000" dirty="0">
              <a:solidFill>
                <a:srgbClr val="C00000"/>
              </a:solidFill>
            </a:endParaRPr>
          </a:p>
        </p:txBody>
      </p:sp>
      <p:sp>
        <p:nvSpPr>
          <p:cNvPr id="3" name="عنصر نائب للمحتوى 2"/>
          <p:cNvSpPr>
            <a:spLocks noGrp="1"/>
          </p:cNvSpPr>
          <p:nvPr>
            <p:ph idx="1"/>
          </p:nvPr>
        </p:nvSpPr>
        <p:spPr>
          <a:xfrm>
            <a:off x="500034" y="1285860"/>
            <a:ext cx="8358246" cy="5383500"/>
          </a:xfrm>
        </p:spPr>
        <p:txBody>
          <a:bodyPr>
            <a:normAutofit/>
          </a:bodyPr>
          <a:lstStyle/>
          <a:p>
            <a:pPr algn="l" rtl="0"/>
            <a:r>
              <a:rPr lang="en-AU" altLang="en-US" sz="2800" dirty="0">
                <a:latin typeface="Arial" charset="0"/>
                <a:ea typeface="Arial" charset="0"/>
                <a:cs typeface="Arial" charset="0"/>
              </a:rPr>
              <a:t>Synthesized in the body in insufficient amounts so should be supplied in diet (r</a:t>
            </a:r>
            <a:r>
              <a:rPr lang="en-AU" sz="2800" dirty="0">
                <a:latin typeface="Arial" charset="0"/>
                <a:ea typeface="Arial" charset="0"/>
                <a:cs typeface="Arial" charset="0"/>
              </a:rPr>
              <a:t>equirements are higher than production rate)</a:t>
            </a:r>
          </a:p>
          <a:p>
            <a:pPr algn="l" rtl="0"/>
            <a:r>
              <a:rPr lang="en-AU" sz="2800" dirty="0">
                <a:latin typeface="Arial" charset="0"/>
                <a:ea typeface="Arial" charset="0"/>
                <a:cs typeface="Arial" charset="0"/>
              </a:rPr>
              <a:t>Essential only in certain cases: children, pregnant and lactating women</a:t>
            </a:r>
          </a:p>
          <a:p>
            <a:pPr algn="l" rtl="0"/>
            <a:r>
              <a:rPr lang="en-AU" sz="2800" dirty="0">
                <a:latin typeface="Arial" charset="0"/>
                <a:ea typeface="Arial" charset="0"/>
                <a:cs typeface="Arial" charset="0"/>
              </a:rPr>
              <a:t>3 amino acids : Histidine, arginine and tyrosine. For example, </a:t>
            </a:r>
            <a:r>
              <a:rPr lang="en-US" altLang="en-US" sz="2800" dirty="0">
                <a:latin typeface="Arial" charset="0"/>
                <a:ea typeface="Arial" charset="0"/>
                <a:cs typeface="Arial" charset="0"/>
              </a:rPr>
              <a:t>arginine and histidine are growth promoting factors and during growth are not synthesized in sufficient amounts so essential in growing children, pregnancy and lactation</a:t>
            </a:r>
            <a:r>
              <a:rPr lang="en-US" altLang="en-US" sz="2600" dirty="0">
                <a:latin typeface="Arial" charset="0"/>
                <a:ea typeface="Arial" charset="0"/>
                <a:cs typeface="Arial" charset="0"/>
              </a:rPr>
              <a:t>. </a:t>
            </a:r>
            <a:endParaRPr lang="en-US" sz="3600" dirty="0">
              <a:latin typeface="Arial" charset="0"/>
              <a:ea typeface="Arial" charset="0"/>
              <a:cs typeface="Arial" charset="0"/>
            </a:endParaRP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104611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74638"/>
            <a:ext cx="9144000" cy="1143000"/>
          </a:xfrm>
        </p:spPr>
        <p:txBody>
          <a:bodyPr>
            <a:normAutofit/>
          </a:bodyPr>
          <a:lstStyle/>
          <a:p>
            <a:pPr rtl="0"/>
            <a:r>
              <a:rPr lang="en-US" sz="4000" dirty="0">
                <a:solidFill>
                  <a:srgbClr val="C00000"/>
                </a:solidFill>
              </a:rPr>
              <a:t>Conditionally Essential Amino Acids</a:t>
            </a:r>
            <a:endParaRPr lang="ar-JO" sz="4000" dirty="0">
              <a:solidFill>
                <a:srgbClr val="C00000"/>
              </a:solidFill>
            </a:endParaRPr>
          </a:p>
        </p:txBody>
      </p:sp>
      <p:sp>
        <p:nvSpPr>
          <p:cNvPr id="3" name="عنصر نائب للمحتوى 2"/>
          <p:cNvSpPr>
            <a:spLocks noGrp="1"/>
          </p:cNvSpPr>
          <p:nvPr>
            <p:ph idx="1"/>
          </p:nvPr>
        </p:nvSpPr>
        <p:spPr>
          <a:xfrm>
            <a:off x="500034" y="1285860"/>
            <a:ext cx="8358246" cy="5572164"/>
          </a:xfrm>
        </p:spPr>
        <p:txBody>
          <a:bodyPr>
            <a:normAutofit/>
          </a:bodyPr>
          <a:lstStyle/>
          <a:p>
            <a:pPr algn="l" rtl="0"/>
            <a:r>
              <a:rPr lang="en-US" altLang="en-US" sz="2400" dirty="0">
                <a:latin typeface="Arial" charset="0"/>
                <a:ea typeface="Arial" charset="0"/>
                <a:cs typeface="Arial" charset="0"/>
              </a:rPr>
              <a:t>On the other hand, tyrosine is produced from phenylalanine, so if the diet is deficient in phenylalanine </a:t>
            </a:r>
            <a:r>
              <a:rPr lang="en-AU" altLang="ja-JP" sz="2400" dirty="0">
                <a:latin typeface="Arial" charset="0"/>
                <a:ea typeface="Arial" charset="0"/>
                <a:cs typeface="Arial" charset="0"/>
              </a:rPr>
              <a:t>or if an individual is congenitally deficient in an enzyme required to convert phenylalanine to tyrosine (the inherited disease phenylketonuria PKU),</a:t>
            </a:r>
            <a:r>
              <a:rPr lang="en-US" altLang="en-US" sz="2400" dirty="0">
                <a:latin typeface="Arial" charset="0"/>
                <a:ea typeface="Arial" charset="0"/>
                <a:cs typeface="Arial" charset="0"/>
              </a:rPr>
              <a:t> tyrosine will be required as well.</a:t>
            </a:r>
          </a:p>
          <a:p>
            <a:pPr marL="0" indent="0" algn="l" rtl="0">
              <a:buNone/>
            </a:pPr>
            <a:r>
              <a:rPr lang="en-AU" sz="2600" dirty="0">
                <a:latin typeface="Arial" charset="0"/>
                <a:ea typeface="Arial" charset="0"/>
                <a:cs typeface="Arial" charset="0"/>
              </a:rPr>
              <a:t>    </a:t>
            </a:r>
            <a:endParaRPr lang="en-US" sz="3600" dirty="0">
              <a:latin typeface="Arial" charset="0"/>
              <a:ea typeface="Arial" charset="0"/>
              <a:cs typeface="Arial" charset="0"/>
            </a:endParaRP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5" name="Group 14"/>
          <p:cNvGrpSpPr/>
          <p:nvPr/>
        </p:nvGrpSpPr>
        <p:grpSpPr>
          <a:xfrm>
            <a:off x="1915208" y="3966853"/>
            <a:ext cx="5681128" cy="2414475"/>
            <a:chOff x="1771192" y="4085533"/>
            <a:chExt cx="5681128" cy="2414475"/>
          </a:xfrm>
        </p:grpSpPr>
        <p:grpSp>
          <p:nvGrpSpPr>
            <p:cNvPr id="12" name="Group 11"/>
            <p:cNvGrpSpPr/>
            <p:nvPr/>
          </p:nvGrpSpPr>
          <p:grpSpPr>
            <a:xfrm>
              <a:off x="1771192" y="4085533"/>
              <a:ext cx="5681128" cy="2414475"/>
              <a:chOff x="1771192" y="4085533"/>
              <a:chExt cx="5681128" cy="2414475"/>
            </a:xfrm>
          </p:grpSpPr>
          <p:grpSp>
            <p:nvGrpSpPr>
              <p:cNvPr id="7" name="Group 6"/>
              <p:cNvGrpSpPr/>
              <p:nvPr/>
            </p:nvGrpSpPr>
            <p:grpSpPr>
              <a:xfrm>
                <a:off x="1771192" y="4085533"/>
                <a:ext cx="5681128" cy="2414475"/>
                <a:chOff x="-29008" y="2924944"/>
                <a:chExt cx="5681128" cy="2414475"/>
              </a:xfrm>
            </p:grpSpPr>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53119" t="23578" r="44054" b="65840"/>
                <a:stretch/>
              </p:blipFill>
              <p:spPr>
                <a:xfrm>
                  <a:off x="5364088" y="4044820"/>
                  <a:ext cx="288032" cy="504056"/>
                </a:xfrm>
                <a:prstGeom prst="rect">
                  <a:avLst/>
                </a:prstGeom>
              </p:spPr>
            </p:pic>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r="46880" b="49313"/>
                <a:stretch/>
              </p:blipFill>
              <p:spPr>
                <a:xfrm>
                  <a:off x="-29008" y="2924944"/>
                  <a:ext cx="5413856" cy="2414475"/>
                </a:xfrm>
                <a:prstGeom prst="rect">
                  <a:avLst/>
                </a:prstGeom>
              </p:spPr>
            </p:pic>
          </p:grpSp>
          <p:sp>
            <p:nvSpPr>
              <p:cNvPr id="4" name="Rounded Rectangle 3"/>
              <p:cNvSpPr/>
              <p:nvPr/>
            </p:nvSpPr>
            <p:spPr>
              <a:xfrm>
                <a:off x="3491880" y="4755312"/>
                <a:ext cx="2232248" cy="3413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p:cNvPicPr>
              <a:picLocks noChangeAspect="1"/>
            </p:cNvPicPr>
            <p:nvPr/>
          </p:nvPicPr>
          <p:blipFill rotWithShape="1">
            <a:blip r:embed="rId4">
              <a:extLst>
                <a:ext uri="{28A0092B-C50C-407E-A947-70E740481C1C}">
                  <a14:useLocalDpi xmlns:a14="http://schemas.microsoft.com/office/drawing/2010/main" val="0"/>
                </a:ext>
              </a:extLst>
            </a:blip>
            <a:srcRect l="3091" t="66029" r="75176" b="25411"/>
            <a:stretch/>
          </p:blipFill>
          <p:spPr>
            <a:xfrm>
              <a:off x="3563888" y="4797152"/>
              <a:ext cx="936104" cy="288032"/>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p:nvPicPr>
          <p:blipFill rotWithShape="1">
            <a:blip r:embed="rId4">
              <a:extLst>
                <a:ext uri="{28A0092B-C50C-407E-A947-70E740481C1C}">
                  <a14:useLocalDpi xmlns:a14="http://schemas.microsoft.com/office/drawing/2010/main" val="0"/>
                </a:ext>
              </a:extLst>
            </a:blip>
            <a:srcRect l="70104" t="67003" r="8196" b="25115"/>
            <a:stretch/>
          </p:blipFill>
          <p:spPr>
            <a:xfrm>
              <a:off x="4644008" y="4797152"/>
              <a:ext cx="936104" cy="288032"/>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2643132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274638"/>
            <a:ext cx="9144000" cy="1143000"/>
          </a:xfrm>
        </p:spPr>
        <p:txBody>
          <a:bodyPr>
            <a:normAutofit/>
          </a:bodyPr>
          <a:lstStyle/>
          <a:p>
            <a:pPr rtl="0"/>
            <a:r>
              <a:rPr lang="en-US" dirty="0">
                <a:solidFill>
                  <a:srgbClr val="C00000"/>
                </a:solidFill>
              </a:rPr>
              <a:t>Amino Acid Derivatives </a:t>
            </a:r>
            <a:endParaRPr lang="ar-JO" dirty="0">
              <a:solidFill>
                <a:srgbClr val="C00000"/>
              </a:solidFill>
            </a:endParaRPr>
          </a:p>
        </p:txBody>
      </p:sp>
      <p:sp>
        <p:nvSpPr>
          <p:cNvPr id="3" name="عنصر نائب للمحتوى 2"/>
          <p:cNvSpPr>
            <a:spLocks noGrp="1"/>
          </p:cNvSpPr>
          <p:nvPr>
            <p:ph idx="1"/>
          </p:nvPr>
        </p:nvSpPr>
        <p:spPr>
          <a:xfrm>
            <a:off x="500034" y="1285860"/>
            <a:ext cx="8358246" cy="6175588"/>
          </a:xfrm>
        </p:spPr>
        <p:txBody>
          <a:bodyPr>
            <a:normAutofit/>
          </a:bodyPr>
          <a:lstStyle/>
          <a:p>
            <a:pPr algn="l" rtl="0"/>
            <a:r>
              <a:rPr lang="en-US" sz="2600" dirty="0">
                <a:latin typeface="Arial" charset="0"/>
                <a:ea typeface="Arial" charset="0"/>
                <a:cs typeface="Arial" charset="0"/>
              </a:rPr>
              <a:t>The </a:t>
            </a:r>
            <a:r>
              <a:rPr lang="en-US" altLang="en-US" sz="2600" dirty="0">
                <a:latin typeface="Arial" charset="0"/>
                <a:ea typeface="Arial" charset="0"/>
                <a:cs typeface="Arial" charset="0"/>
              </a:rPr>
              <a:t>non-standard/ non-proteinogenic amino acids are either not found in proteins (e.g. carnitine and GABA) or are not produced directly by standard cellular machinery (e.g. hydroxyproline)</a:t>
            </a:r>
          </a:p>
          <a:p>
            <a:pPr algn="l" rtl="0"/>
            <a:r>
              <a:rPr lang="en-US" sz="2600" dirty="0">
                <a:latin typeface="Arial" charset="0"/>
                <a:ea typeface="Arial" charset="0"/>
                <a:cs typeface="Arial" charset="0"/>
              </a:rPr>
              <a:t>Non-standard amino acids that are found in proteins are formed by post-translational modification. These modifications are often essential for the function or regulation of a protein: </a:t>
            </a:r>
          </a:p>
          <a:p>
            <a:pPr marL="514350" indent="-514350" algn="l" rtl="0">
              <a:buFont typeface="+mj-lt"/>
              <a:buAutoNum type="arabicPeriod"/>
            </a:pPr>
            <a:r>
              <a:rPr lang="en-US" sz="2600" dirty="0">
                <a:latin typeface="Arial" charset="0"/>
                <a:ea typeface="Arial" charset="0"/>
                <a:cs typeface="Arial" charset="0"/>
              </a:rPr>
              <a:t>The carboxylation of glutamate allows for better binding of calcium cations</a:t>
            </a:r>
          </a:p>
          <a:p>
            <a:pPr marL="514350" indent="-514350" algn="l" rtl="0">
              <a:buFont typeface="+mj-lt"/>
              <a:buAutoNum type="arabicPeriod"/>
            </a:pPr>
            <a:r>
              <a:rPr lang="en-US" sz="2600" dirty="0">
                <a:latin typeface="Arial" charset="0"/>
                <a:ea typeface="Arial" charset="0"/>
                <a:cs typeface="Arial" charset="0"/>
              </a:rPr>
              <a:t>The hydroxylation of proline is critical for maintaining connective tissues </a:t>
            </a:r>
          </a:p>
          <a:p>
            <a:pPr marL="0" indent="0" algn="l" rtl="0">
              <a:buNone/>
            </a:pPr>
            <a:endParaRPr lang="en-US" sz="2600" dirty="0">
              <a:latin typeface="Arial" pitchFamily="34" charset="0"/>
              <a:cs typeface="Arial" pitchFamily="34" charset="0"/>
            </a:endParaRPr>
          </a:p>
          <a:p>
            <a:pPr algn="l" rtl="0">
              <a:buFont typeface="Arial" charset="0"/>
              <a:buChar char="•"/>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841676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274638"/>
            <a:ext cx="9144000" cy="1143000"/>
          </a:xfrm>
        </p:spPr>
        <p:txBody>
          <a:bodyPr>
            <a:normAutofit/>
          </a:bodyPr>
          <a:lstStyle/>
          <a:p>
            <a:pPr rtl="0"/>
            <a:r>
              <a:rPr lang="en-US" dirty="0">
                <a:solidFill>
                  <a:srgbClr val="C00000"/>
                </a:solidFill>
              </a:rPr>
              <a:t>Amino Acid Derivatives </a:t>
            </a:r>
            <a:endParaRPr lang="ar-JO" dirty="0">
              <a:solidFill>
                <a:srgbClr val="C00000"/>
              </a:solidFill>
            </a:endParaRPr>
          </a:p>
        </p:txBody>
      </p:sp>
      <p:sp>
        <p:nvSpPr>
          <p:cNvPr id="3" name="عنصر نائب للمحتوى 2"/>
          <p:cNvSpPr>
            <a:spLocks noGrp="1"/>
          </p:cNvSpPr>
          <p:nvPr>
            <p:ph idx="1"/>
          </p:nvPr>
        </p:nvSpPr>
        <p:spPr>
          <a:xfrm>
            <a:off x="500034" y="1285860"/>
            <a:ext cx="8643966" cy="6175588"/>
          </a:xfrm>
        </p:spPr>
        <p:txBody>
          <a:bodyPr>
            <a:normAutofit/>
          </a:bodyPr>
          <a:lstStyle/>
          <a:p>
            <a:pPr marL="514350" indent="-514350" algn="l" rtl="0">
              <a:buFont typeface="+mj-lt"/>
              <a:buAutoNum type="arabicPeriod" startAt="3"/>
            </a:pPr>
            <a:r>
              <a:rPr lang="en-US" sz="2600" dirty="0">
                <a:latin typeface="Arial" charset="0"/>
                <a:ea typeface="Arial" charset="0"/>
                <a:cs typeface="Arial" charset="0"/>
              </a:rPr>
              <a:t>Phosphorylation </a:t>
            </a:r>
            <a:r>
              <a:rPr lang="en-AU" altLang="ja-JP" sz="2600" dirty="0">
                <a:latin typeface="Arial" charset="0"/>
                <a:ea typeface="Arial" charset="0"/>
                <a:cs typeface="Arial" charset="0"/>
              </a:rPr>
              <a:t>of an OH group on serine, threonine or tyrosine by a protein kinase (an enzyme that transfers a phosphate group from ATP to a protein) introduces a large group with a negative charge that can alter the activity of a protein </a:t>
            </a:r>
          </a:p>
          <a:p>
            <a:pPr marL="514350" indent="-514350" algn="l" rtl="0">
              <a:buFont typeface="+mj-lt"/>
              <a:buAutoNum type="arabicPeriod" startAt="3"/>
            </a:pPr>
            <a:r>
              <a:rPr lang="en-US" altLang="en-US" sz="2600" dirty="0">
                <a:latin typeface="Arial" charset="0"/>
                <a:ea typeface="Arial" charset="0"/>
                <a:cs typeface="Arial" charset="0"/>
              </a:rPr>
              <a:t>Glycosylation (addition of sugar moieties) stabilizes protein conformation and </a:t>
            </a:r>
            <a:r>
              <a:rPr lang="en-AU" altLang="ja-JP" sz="2600" dirty="0">
                <a:latin typeface="Arial" charset="0"/>
                <a:ea typeface="Arial" charset="0"/>
                <a:cs typeface="Arial" charset="0"/>
              </a:rPr>
              <a:t>direct selected proteins to various intracellular organelles </a:t>
            </a:r>
            <a:endParaRPr lang="en-US" sz="2600" dirty="0">
              <a:latin typeface="Arial" pitchFamily="34" charset="0"/>
              <a:cs typeface="Arial" pitchFamily="34" charset="0"/>
            </a:endParaRPr>
          </a:p>
          <a:p>
            <a:pPr algn="l" rtl="0">
              <a:buFont typeface="Arial" charset="0"/>
              <a:buChar char="•"/>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250237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274638"/>
            <a:ext cx="9144000" cy="1143000"/>
          </a:xfrm>
        </p:spPr>
        <p:txBody>
          <a:bodyPr>
            <a:normAutofit/>
          </a:bodyPr>
          <a:lstStyle/>
          <a:p>
            <a:pPr rtl="0"/>
            <a:r>
              <a:rPr lang="en-US" dirty="0">
                <a:solidFill>
                  <a:srgbClr val="C00000"/>
                </a:solidFill>
              </a:rPr>
              <a:t>Non-protein Functions </a:t>
            </a:r>
            <a:endParaRPr lang="ar-JO" dirty="0">
              <a:solidFill>
                <a:srgbClr val="C00000"/>
              </a:solidFill>
            </a:endParaRPr>
          </a:p>
        </p:txBody>
      </p:sp>
      <p:sp>
        <p:nvSpPr>
          <p:cNvPr id="3" name="عنصر نائب للمحتوى 2"/>
          <p:cNvSpPr>
            <a:spLocks noGrp="1"/>
          </p:cNvSpPr>
          <p:nvPr>
            <p:ph idx="1"/>
          </p:nvPr>
        </p:nvSpPr>
        <p:spPr>
          <a:xfrm>
            <a:off x="500034" y="1285860"/>
            <a:ext cx="8358246" cy="5383500"/>
          </a:xfrm>
        </p:spPr>
        <p:txBody>
          <a:bodyPr>
            <a:normAutofit/>
          </a:bodyPr>
          <a:lstStyle/>
          <a:p>
            <a:pPr algn="l" rtl="0"/>
            <a:r>
              <a:rPr lang="en-US" sz="2600" dirty="0">
                <a:latin typeface="Arial" charset="0"/>
                <a:ea typeface="Arial" charset="0"/>
                <a:cs typeface="Arial" charset="0"/>
              </a:rPr>
              <a:t>Some non-standard amino acids are not found in proteins. Examples include the neurotransmitter gamma-aminobutyric acid (GABA)</a:t>
            </a:r>
          </a:p>
          <a:p>
            <a:pPr algn="l" rtl="0"/>
            <a:r>
              <a:rPr lang="en-US" sz="2600" dirty="0">
                <a:latin typeface="Arial" charset="0"/>
                <a:ea typeface="Arial" charset="0"/>
                <a:cs typeface="Arial" charset="0"/>
              </a:rPr>
              <a:t>Non-standard amino acids often occur as intermediates in the metabolic pathways for standard amino acids (e.g. ornithine and citrulline occur in the urea cycle which is part of amino acid catabolism)</a:t>
            </a:r>
          </a:p>
          <a:p>
            <a:pPr algn="l" rtl="0"/>
            <a:r>
              <a:rPr lang="en-US" sz="2600" dirty="0">
                <a:latin typeface="Arial" charset="0"/>
                <a:ea typeface="Arial" charset="0"/>
                <a:cs typeface="Arial" charset="0"/>
              </a:rPr>
              <a:t>Many amino acids are used to synthesize other molecules called amino acid derivatives, for examples:</a:t>
            </a:r>
          </a:p>
          <a:p>
            <a:pPr marL="0" indent="0" algn="l" rtl="0">
              <a:buNone/>
            </a:pPr>
            <a:endParaRPr lang="en-US" sz="1000" dirty="0">
              <a:latin typeface="Arial" charset="0"/>
              <a:ea typeface="Arial" charset="0"/>
              <a:cs typeface="Arial" charset="0"/>
            </a:endParaRPr>
          </a:p>
          <a:p>
            <a:pPr marL="514350" indent="-514350" algn="l" rtl="0">
              <a:buClr>
                <a:schemeClr val="tx1"/>
              </a:buClr>
              <a:buFont typeface="+mj-lt"/>
              <a:buAutoNum type="arabicParenR"/>
            </a:pPr>
            <a:r>
              <a:rPr lang="en-US" sz="2200" b="1" dirty="0">
                <a:solidFill>
                  <a:srgbClr val="7030A0"/>
                </a:solidFill>
                <a:latin typeface="Arial" charset="0"/>
                <a:ea typeface="Arial" charset="0"/>
                <a:cs typeface="Arial" charset="0"/>
              </a:rPr>
              <a:t>Tryptophan</a:t>
            </a:r>
            <a:r>
              <a:rPr lang="en-US" sz="2200" dirty="0">
                <a:latin typeface="Arial" charset="0"/>
                <a:ea typeface="Arial" charset="0"/>
                <a:cs typeface="Arial" charset="0"/>
              </a:rPr>
              <a:t> is a precursor of the neurotransmitter </a:t>
            </a:r>
            <a:r>
              <a:rPr lang="en-US" sz="2200" b="1" dirty="0">
                <a:solidFill>
                  <a:srgbClr val="7030A0"/>
                </a:solidFill>
                <a:latin typeface="Arial" charset="0"/>
                <a:ea typeface="Arial" charset="0"/>
                <a:cs typeface="Arial" charset="0"/>
              </a:rPr>
              <a:t>serotonin</a:t>
            </a:r>
          </a:p>
          <a:p>
            <a:pPr marL="0" indent="0" algn="l" rtl="0">
              <a:buNone/>
            </a:pPr>
            <a:endParaRPr lang="en-US" sz="2600" dirty="0">
              <a:latin typeface="Arial" charset="0"/>
              <a:ea typeface="Arial" charset="0"/>
              <a:cs typeface="Arial" charset="0"/>
            </a:endParaRPr>
          </a:p>
          <a:p>
            <a:pPr marL="0" indent="0" algn="l" rtl="0">
              <a:buNone/>
            </a:pPr>
            <a:endParaRPr lang="en-US" sz="2600" dirty="0">
              <a:latin typeface="Arial" charset="0"/>
              <a:ea typeface="Arial" charset="0"/>
              <a:cs typeface="Arial"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31832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274638"/>
            <a:ext cx="9144000" cy="1143000"/>
          </a:xfrm>
        </p:spPr>
        <p:txBody>
          <a:bodyPr>
            <a:normAutofit/>
          </a:bodyPr>
          <a:lstStyle/>
          <a:p>
            <a:pPr rtl="0"/>
            <a:r>
              <a:rPr lang="en-US" dirty="0">
                <a:solidFill>
                  <a:srgbClr val="C00000"/>
                </a:solidFill>
              </a:rPr>
              <a:t>Non-protein Functions </a:t>
            </a:r>
            <a:endParaRPr lang="ar-JO" dirty="0">
              <a:solidFill>
                <a:srgbClr val="C00000"/>
              </a:solidFill>
            </a:endParaRPr>
          </a:p>
        </p:txBody>
      </p:sp>
      <p:sp>
        <p:nvSpPr>
          <p:cNvPr id="3" name="عنصر نائب للمحتوى 2"/>
          <p:cNvSpPr>
            <a:spLocks noGrp="1"/>
          </p:cNvSpPr>
          <p:nvPr>
            <p:ph idx="1"/>
          </p:nvPr>
        </p:nvSpPr>
        <p:spPr>
          <a:xfrm>
            <a:off x="500034" y="1285860"/>
            <a:ext cx="8358246" cy="5671532"/>
          </a:xfrm>
        </p:spPr>
        <p:txBody>
          <a:bodyPr>
            <a:normAutofit/>
          </a:bodyPr>
          <a:lstStyle/>
          <a:p>
            <a:pPr marL="457200" indent="-457200" algn="l" rtl="0">
              <a:buClr>
                <a:schemeClr val="tx1"/>
              </a:buClr>
              <a:buFont typeface="+mj-lt"/>
              <a:buAutoNum type="arabicParenR" startAt="2"/>
            </a:pPr>
            <a:r>
              <a:rPr lang="en-US" sz="2400" b="1" dirty="0">
                <a:solidFill>
                  <a:srgbClr val="FFC000"/>
                </a:solidFill>
                <a:latin typeface="Arial" charset="0"/>
                <a:ea typeface="Arial" charset="0"/>
                <a:cs typeface="Arial" charset="0"/>
              </a:rPr>
              <a:t>Tyrosine</a:t>
            </a:r>
            <a:r>
              <a:rPr lang="en-US" sz="2400" dirty="0">
                <a:latin typeface="Arial" charset="0"/>
                <a:ea typeface="Arial" charset="0"/>
                <a:cs typeface="Arial" charset="0"/>
              </a:rPr>
              <a:t> is a precursor of the </a:t>
            </a:r>
            <a:r>
              <a:rPr lang="en-US" sz="2400" b="1" dirty="0">
                <a:solidFill>
                  <a:srgbClr val="FFC000"/>
                </a:solidFill>
                <a:latin typeface="Arial" charset="0"/>
                <a:ea typeface="Arial" charset="0"/>
                <a:cs typeface="Arial" charset="0"/>
              </a:rPr>
              <a:t>thyroxin</a:t>
            </a:r>
            <a:r>
              <a:rPr lang="en-US" sz="2400" dirty="0">
                <a:latin typeface="Arial" charset="0"/>
                <a:ea typeface="Arial" charset="0"/>
                <a:cs typeface="Arial" charset="0"/>
              </a:rPr>
              <a:t> (thyroid hormone) and the catecholamine neurotransmitters like: </a:t>
            </a:r>
            <a:r>
              <a:rPr lang="en-US" sz="2400" b="1" dirty="0">
                <a:solidFill>
                  <a:srgbClr val="FFC000"/>
                </a:solidFill>
                <a:latin typeface="Arial" charset="0"/>
                <a:ea typeface="Arial" charset="0"/>
                <a:cs typeface="Arial" charset="0"/>
              </a:rPr>
              <a:t>dopamine</a:t>
            </a:r>
            <a:r>
              <a:rPr lang="en-US" sz="2400" dirty="0">
                <a:latin typeface="Arial" charset="0"/>
                <a:ea typeface="Arial" charset="0"/>
                <a:cs typeface="Arial" charset="0"/>
              </a:rPr>
              <a:t>, </a:t>
            </a:r>
            <a:r>
              <a:rPr lang="en-US" sz="2400" b="1" dirty="0">
                <a:solidFill>
                  <a:srgbClr val="FFC000"/>
                </a:solidFill>
                <a:latin typeface="Arial" charset="0"/>
                <a:ea typeface="Arial" charset="0"/>
                <a:cs typeface="Arial" charset="0"/>
              </a:rPr>
              <a:t>adrenaline</a:t>
            </a:r>
            <a:r>
              <a:rPr lang="en-US" sz="2400" dirty="0">
                <a:latin typeface="Arial" charset="0"/>
                <a:ea typeface="Arial" charset="0"/>
                <a:cs typeface="Arial" charset="0"/>
              </a:rPr>
              <a:t> and </a:t>
            </a:r>
            <a:r>
              <a:rPr lang="en-US" sz="2400" b="1" dirty="0">
                <a:solidFill>
                  <a:srgbClr val="FFC000"/>
                </a:solidFill>
                <a:latin typeface="Arial" charset="0"/>
                <a:ea typeface="Arial" charset="0"/>
                <a:cs typeface="Arial" charset="0"/>
              </a:rPr>
              <a:t>noradrenaline</a:t>
            </a:r>
          </a:p>
          <a:p>
            <a:pPr marL="514350" indent="-514350" algn="l" rtl="0">
              <a:buFont typeface="+mj-lt"/>
              <a:buAutoNum type="arabicParenR" startAt="2"/>
            </a:pPr>
            <a:r>
              <a:rPr lang="en-US" sz="2400" dirty="0">
                <a:latin typeface="Arial" charset="0"/>
                <a:ea typeface="Arial" charset="0"/>
                <a:cs typeface="Arial" charset="0"/>
              </a:rPr>
              <a:t>The local mediator </a:t>
            </a:r>
            <a:r>
              <a:rPr lang="en-US" sz="2400" b="1" dirty="0">
                <a:solidFill>
                  <a:srgbClr val="0000CC"/>
                </a:solidFill>
                <a:latin typeface="Arial" charset="0"/>
                <a:ea typeface="Arial" charset="0"/>
                <a:cs typeface="Arial" charset="0"/>
              </a:rPr>
              <a:t>histamine </a:t>
            </a:r>
            <a:r>
              <a:rPr lang="en-US" sz="2400" dirty="0">
                <a:latin typeface="Arial" charset="0"/>
                <a:ea typeface="Arial" charset="0"/>
                <a:cs typeface="Arial" charset="0"/>
              </a:rPr>
              <a:t>which is released during allergy is derived from the decarboxylation of </a:t>
            </a:r>
            <a:r>
              <a:rPr lang="en-US" sz="2400" b="1" dirty="0">
                <a:solidFill>
                  <a:srgbClr val="0000CC"/>
                </a:solidFill>
                <a:latin typeface="Arial" charset="0"/>
                <a:ea typeface="Arial" charset="0"/>
                <a:cs typeface="Arial" charset="0"/>
              </a:rPr>
              <a:t>histidine</a:t>
            </a:r>
          </a:p>
          <a:p>
            <a:pPr marL="514350" indent="-514350" algn="l" rtl="0">
              <a:buFont typeface="+mj-lt"/>
              <a:buAutoNum type="arabicParenR" startAt="2"/>
            </a:pPr>
            <a:r>
              <a:rPr lang="en-GB" sz="2400" dirty="0">
                <a:latin typeface="Arial" charset="0"/>
                <a:ea typeface="Arial" charset="0"/>
                <a:cs typeface="Arial" charset="0"/>
                <a:sym typeface="Symbol" charset="2"/>
              </a:rPr>
              <a:t>-aminobutyric acid </a:t>
            </a:r>
            <a:r>
              <a:rPr lang="en-US" sz="2400" b="1" dirty="0">
                <a:solidFill>
                  <a:srgbClr val="C00000"/>
                </a:solidFill>
                <a:latin typeface="Arial" charset="0"/>
                <a:ea typeface="Arial" charset="0"/>
                <a:cs typeface="Arial" charset="0"/>
              </a:rPr>
              <a:t>(GABA) </a:t>
            </a:r>
            <a:r>
              <a:rPr lang="en-US" sz="2400" dirty="0">
                <a:latin typeface="Arial" charset="0"/>
                <a:ea typeface="Arial" charset="0"/>
                <a:cs typeface="Arial" charset="0"/>
              </a:rPr>
              <a:t>is the major inhibitory NT in brain. It is nonstandard amino acid derived from </a:t>
            </a:r>
            <a:r>
              <a:rPr lang="en-US" sz="2400" b="1" dirty="0">
                <a:solidFill>
                  <a:srgbClr val="C00000"/>
                </a:solidFill>
                <a:latin typeface="Arial" charset="0"/>
                <a:ea typeface="Arial" charset="0"/>
                <a:cs typeface="Arial" charset="0"/>
              </a:rPr>
              <a:t>glutamate</a:t>
            </a:r>
            <a:r>
              <a:rPr lang="en-US" sz="2400" dirty="0">
                <a:latin typeface="Arial" charset="0"/>
                <a:ea typeface="Arial" charset="0"/>
                <a:cs typeface="Arial" charset="0"/>
              </a:rPr>
              <a:t>.</a:t>
            </a:r>
          </a:p>
          <a:p>
            <a:pPr marL="0" indent="0" algn="l" rtl="0">
              <a:buNone/>
            </a:pPr>
            <a:endParaRPr lang="en-US" sz="2400" dirty="0">
              <a:latin typeface="Arial" charset="0"/>
              <a:ea typeface="Arial" charset="0"/>
              <a:cs typeface="Arial" charset="0"/>
            </a:endParaRPr>
          </a:p>
          <a:p>
            <a:pPr marL="0" indent="0" algn="l" rtl="0">
              <a:buNone/>
            </a:pPr>
            <a:endParaRPr lang="en-US" sz="2400" dirty="0">
              <a:latin typeface="Arial" charset="0"/>
              <a:ea typeface="Arial" charset="0"/>
              <a:cs typeface="Arial" charset="0"/>
            </a:endParaRPr>
          </a:p>
          <a:p>
            <a:pPr marL="0" indent="0" algn="l" rtl="0">
              <a:buNone/>
            </a:pPr>
            <a:endParaRPr lang="en-US" sz="2600" dirty="0">
              <a:latin typeface="Arial" charset="0"/>
              <a:ea typeface="Arial" charset="0"/>
              <a:cs typeface="Arial" charset="0"/>
            </a:endParaRPr>
          </a:p>
          <a:p>
            <a:pPr marL="0" indent="0" algn="l" rtl="0">
              <a:buNone/>
            </a:pPr>
            <a:endParaRPr lang="en-US" sz="2600" dirty="0">
              <a:latin typeface="Arial" charset="0"/>
              <a:ea typeface="Arial" charset="0"/>
              <a:cs typeface="Arial"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439477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274638"/>
            <a:ext cx="9144000" cy="1143000"/>
          </a:xfrm>
        </p:spPr>
        <p:txBody>
          <a:bodyPr>
            <a:normAutofit/>
          </a:bodyPr>
          <a:lstStyle/>
          <a:p>
            <a:pPr rtl="0"/>
            <a:r>
              <a:rPr lang="en-US" sz="3600" b="1" dirty="0">
                <a:solidFill>
                  <a:srgbClr val="C00000"/>
                </a:solidFill>
              </a:rPr>
              <a:t>Amphoteric property of Amino Acids</a:t>
            </a:r>
            <a:endParaRPr lang="ar-JO" sz="3600" b="1" dirty="0">
              <a:solidFill>
                <a:srgbClr val="C00000"/>
              </a:solidFill>
            </a:endParaRPr>
          </a:p>
        </p:txBody>
      </p:sp>
      <p:sp>
        <p:nvSpPr>
          <p:cNvPr id="3" name="عنصر نائب للمحتوى 2"/>
          <p:cNvSpPr>
            <a:spLocks noGrp="1"/>
          </p:cNvSpPr>
          <p:nvPr>
            <p:ph idx="1"/>
          </p:nvPr>
        </p:nvSpPr>
        <p:spPr>
          <a:xfrm>
            <a:off x="500034" y="1285860"/>
            <a:ext cx="8358246" cy="5572140"/>
          </a:xfrm>
        </p:spPr>
        <p:txBody>
          <a:bodyPr>
            <a:normAutofit/>
          </a:bodyPr>
          <a:lstStyle/>
          <a:p>
            <a:pPr algn="l" rtl="0"/>
            <a:r>
              <a:rPr lang="en-US" sz="2800" dirty="0">
                <a:latin typeface="Arial" pitchFamily="34" charset="0"/>
                <a:cs typeface="Arial" pitchFamily="34" charset="0"/>
              </a:rPr>
              <a:t>Amino acids are amphoteric molecules (ampholytes) having both acidic (-COOH) and basic (-NH</a:t>
            </a:r>
            <a:r>
              <a:rPr lang="en-US" sz="2800" baseline="-25000" dirty="0">
                <a:latin typeface="Arial" pitchFamily="34" charset="0"/>
                <a:cs typeface="Arial" pitchFamily="34" charset="0"/>
              </a:rPr>
              <a:t>2</a:t>
            </a:r>
            <a:r>
              <a:rPr lang="en-US" sz="2800" dirty="0">
                <a:latin typeface="Arial" pitchFamily="34" charset="0"/>
                <a:cs typeface="Arial" pitchFamily="34" charset="0"/>
              </a:rPr>
              <a:t>) groups</a:t>
            </a:r>
          </a:p>
          <a:p>
            <a:pPr algn="l" rtl="0"/>
            <a:r>
              <a:rPr lang="en-GB" sz="2800" dirty="0">
                <a:latin typeface="Arial" charset="0"/>
                <a:ea typeface="Arial" charset="0"/>
                <a:cs typeface="Arial" charset="0"/>
                <a:sym typeface="Symbol" charset="2"/>
              </a:rPr>
              <a:t>-amino acids are ionized in aqueous solutions with the ionization state is dependent on the pH value</a:t>
            </a:r>
          </a:p>
          <a:p>
            <a:pPr marL="0" indent="0" algn="l" rtl="0">
              <a:buNone/>
            </a:pPr>
            <a:endParaRPr lang="en-GB" sz="2600" dirty="0">
              <a:latin typeface="Arial" charset="0"/>
              <a:ea typeface="Arial" charset="0"/>
              <a:cs typeface="Arial" charset="0"/>
              <a:sym typeface="Symbol" charset="2"/>
            </a:endParaRPr>
          </a:p>
          <a:p>
            <a:pPr marL="0" indent="0" algn="l" rtl="0">
              <a:buNone/>
            </a:pPr>
            <a:endParaRPr lang="en-GB" sz="2600" dirty="0">
              <a:latin typeface="Arial" charset="0"/>
              <a:ea typeface="Arial" charset="0"/>
              <a:cs typeface="Arial" charset="0"/>
              <a:sym typeface="Symbol" charset="2"/>
            </a:endParaRPr>
          </a:p>
          <a:p>
            <a:pPr algn="l" rtl="0"/>
            <a:endParaRPr lang="en-GB" sz="2600" dirty="0">
              <a:latin typeface="Arial" charset="0"/>
              <a:ea typeface="Arial" charset="0"/>
              <a:cs typeface="Arial" charset="0"/>
              <a:sym typeface="Symbol" charset="2"/>
            </a:endParaRPr>
          </a:p>
          <a:p>
            <a:pPr algn="l" rtl="0"/>
            <a:endParaRPr lang="en-GB" sz="2600" dirty="0">
              <a:latin typeface="Arial" charset="0"/>
              <a:ea typeface="Arial" charset="0"/>
              <a:cs typeface="Arial" charset="0"/>
              <a:sym typeface="Symbol" charset="2"/>
            </a:endParaRPr>
          </a:p>
          <a:p>
            <a:pPr algn="l" rtl="0"/>
            <a:endParaRPr lang="en-GB" sz="2600" dirty="0">
              <a:latin typeface="Arial" charset="0"/>
              <a:ea typeface="Arial" charset="0"/>
              <a:cs typeface="Arial" charset="0"/>
              <a:sym typeface="Symbol" charset="2"/>
            </a:endParaRPr>
          </a:p>
          <a:p>
            <a:pPr marL="0" indent="0" algn="l" rtl="0">
              <a:buNone/>
            </a:pPr>
            <a:endParaRPr lang="en-GB" sz="1800" dirty="0">
              <a:latin typeface="Arial" charset="0"/>
              <a:ea typeface="Arial" charset="0"/>
              <a:cs typeface="Arial" charset="0"/>
              <a:sym typeface="Symbol" charset="2"/>
            </a:endParaRPr>
          </a:p>
          <a:p>
            <a:pPr marL="0" indent="0" algn="l" rtl="0">
              <a:buNone/>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16283" b="4810"/>
          <a:stretch/>
        </p:blipFill>
        <p:spPr>
          <a:xfrm>
            <a:off x="827584" y="4103907"/>
            <a:ext cx="7740352" cy="2133405"/>
          </a:xfrm>
          <a:prstGeom prst="rect">
            <a:avLst/>
          </a:prstGeom>
        </p:spPr>
      </p:pic>
    </p:spTree>
    <p:extLst>
      <p:ext uri="{BB962C8B-B14F-4D97-AF65-F5344CB8AC3E}">
        <p14:creationId xmlns:p14="http://schemas.microsoft.com/office/powerpoint/2010/main" val="4354823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44624"/>
            <a:ext cx="9144000" cy="1143000"/>
          </a:xfrm>
        </p:spPr>
        <p:txBody>
          <a:bodyPr>
            <a:normAutofit/>
          </a:bodyPr>
          <a:lstStyle/>
          <a:p>
            <a:pPr rtl="0"/>
            <a:r>
              <a:rPr lang="en-US" dirty="0">
                <a:solidFill>
                  <a:srgbClr val="C00000"/>
                </a:solidFill>
              </a:rPr>
              <a:t>Ionization of Amino Acids</a:t>
            </a:r>
            <a:endParaRPr lang="ar-JO" dirty="0">
              <a:solidFill>
                <a:srgbClr val="C00000"/>
              </a:solidFill>
            </a:endParaRPr>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6549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عنصر نائب للمحتوى 2"/>
          <p:cNvSpPr>
            <a:spLocks noGrp="1"/>
          </p:cNvSpPr>
          <p:nvPr>
            <p:ph idx="1"/>
          </p:nvPr>
        </p:nvSpPr>
        <p:spPr>
          <a:xfrm>
            <a:off x="432080" y="1243126"/>
            <a:ext cx="8892448" cy="1393786"/>
          </a:xfrm>
        </p:spPr>
        <p:txBody>
          <a:bodyPr>
            <a:normAutofit/>
          </a:bodyPr>
          <a:lstStyle/>
          <a:p>
            <a:pPr algn="l" rtl="0"/>
            <a:r>
              <a:rPr lang="en-GB" sz="2400" dirty="0">
                <a:latin typeface="Arial" charset="0"/>
                <a:ea typeface="Arial" charset="0"/>
                <a:cs typeface="Arial" charset="0"/>
                <a:sym typeface="Symbol" charset="2"/>
              </a:rPr>
              <a:t>At very low pH values, these groups are fully protonated and at very high pH values, these groups are un-protonated. At intermediate pH, both are ionized </a:t>
            </a:r>
            <a:endParaRPr lang="en-US" sz="2600" dirty="0">
              <a:latin typeface="Arial" pitchFamily="34" charset="0"/>
              <a:cs typeface="Arial" pitchFamily="34" charset="0"/>
            </a:endParaRPr>
          </a:p>
          <a:p>
            <a:pPr marL="0" indent="0" algn="l" rtl="0">
              <a:buNone/>
            </a:pPr>
            <a:endParaRPr lang="en-GB" sz="2600" dirty="0">
              <a:latin typeface="Arial" charset="0"/>
              <a:ea typeface="Arial" charset="0"/>
              <a:cs typeface="Arial" charset="0"/>
              <a:sym typeface="Symbol" charset="2"/>
            </a:endParaRPr>
          </a:p>
          <a:p>
            <a:pPr algn="l" rtl="0"/>
            <a:endParaRPr lang="en-GB" sz="2600" dirty="0">
              <a:latin typeface="Arial" charset="0"/>
              <a:ea typeface="Arial" charset="0"/>
              <a:cs typeface="Arial" charset="0"/>
              <a:sym typeface="Symbol" charset="2"/>
            </a:endParaRPr>
          </a:p>
          <a:p>
            <a:pPr algn="l" rtl="0"/>
            <a:endParaRPr lang="en-GB" sz="2600" dirty="0">
              <a:latin typeface="Arial" charset="0"/>
              <a:ea typeface="Arial" charset="0"/>
              <a:cs typeface="Arial" charset="0"/>
              <a:sym typeface="Symbol" charset="2"/>
            </a:endParaRPr>
          </a:p>
          <a:p>
            <a:pPr marL="0" indent="0" algn="l" rtl="0">
              <a:buNone/>
            </a:pPr>
            <a:endParaRPr lang="en-GB" sz="1800" dirty="0">
              <a:latin typeface="Arial" charset="0"/>
              <a:ea typeface="Arial" charset="0"/>
              <a:cs typeface="Arial" charset="0"/>
              <a:sym typeface="Symbol" charset="2"/>
            </a:endParaRPr>
          </a:p>
          <a:p>
            <a:pPr marL="0" indent="0" algn="l" rtl="0">
              <a:buNone/>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grpSp>
        <p:nvGrpSpPr>
          <p:cNvPr id="11" name="Group 10"/>
          <p:cNvGrpSpPr/>
          <p:nvPr/>
        </p:nvGrpSpPr>
        <p:grpSpPr>
          <a:xfrm>
            <a:off x="407637" y="2660139"/>
            <a:ext cx="5172475" cy="4441269"/>
            <a:chOff x="397540" y="2450506"/>
            <a:chExt cx="8028986" cy="5520051"/>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531" y="2450506"/>
              <a:ext cx="6525939" cy="3926394"/>
            </a:xfrm>
            <a:prstGeom prst="rect">
              <a:avLst/>
            </a:prstGeom>
          </p:spPr>
        </p:pic>
        <p:sp>
          <p:nvSpPr>
            <p:cNvPr id="9" name="TextBox 8"/>
            <p:cNvSpPr txBox="1"/>
            <p:nvPr/>
          </p:nvSpPr>
          <p:spPr>
            <a:xfrm>
              <a:off x="397540" y="6746444"/>
              <a:ext cx="8028986" cy="1224113"/>
            </a:xfrm>
            <a:prstGeom prst="rect">
              <a:avLst/>
            </a:prstGeom>
            <a:noFill/>
          </p:spPr>
          <p:txBody>
            <a:bodyPr wrap="square" rtlCol="0">
              <a:spAutoFit/>
            </a:bodyPr>
            <a:lstStyle/>
            <a:p>
              <a:pPr algn="ctr"/>
              <a:r>
                <a:rPr lang="en-US" sz="2000" b="1" i="1" dirty="0">
                  <a:solidFill>
                    <a:srgbClr val="C00000"/>
                  </a:solidFill>
                </a:rPr>
                <a:t>State of glycine ionization in an acidic and an alkaline solution</a:t>
              </a:r>
              <a:endParaRPr lang="en-US" sz="2000" b="1" i="1" dirty="0">
                <a:solidFill>
                  <a:srgbClr val="C00000"/>
                </a:solidFill>
                <a:cs typeface="Arial" pitchFamily="34" charset="0"/>
              </a:endParaRPr>
            </a:p>
            <a:p>
              <a:r>
                <a:rPr lang="en-US" dirty="0"/>
                <a:t> </a:t>
              </a:r>
            </a:p>
          </p:txBody>
        </p:sp>
      </p:grpSp>
      <p:sp>
        <p:nvSpPr>
          <p:cNvPr id="3" name="TextBox 2"/>
          <p:cNvSpPr txBox="1"/>
          <p:nvPr/>
        </p:nvSpPr>
        <p:spPr>
          <a:xfrm>
            <a:off x="539552" y="4499828"/>
            <a:ext cx="899350" cy="369332"/>
          </a:xfrm>
          <a:prstGeom prst="rect">
            <a:avLst/>
          </a:prstGeom>
          <a:noFill/>
        </p:spPr>
        <p:txBody>
          <a:bodyPr wrap="none" rtlCol="0">
            <a:spAutoFit/>
          </a:bodyPr>
          <a:lstStyle/>
          <a:p>
            <a:r>
              <a:rPr lang="en-US" b="1" dirty="0">
                <a:solidFill>
                  <a:srgbClr val="0000CC"/>
                </a:solidFill>
              </a:rPr>
              <a:t>Low pH</a:t>
            </a:r>
          </a:p>
        </p:txBody>
      </p:sp>
      <p:sp>
        <p:nvSpPr>
          <p:cNvPr id="10" name="TextBox 9"/>
          <p:cNvSpPr txBox="1"/>
          <p:nvPr/>
        </p:nvSpPr>
        <p:spPr>
          <a:xfrm>
            <a:off x="3635896" y="4499828"/>
            <a:ext cx="941284" cy="369332"/>
          </a:xfrm>
          <a:prstGeom prst="rect">
            <a:avLst/>
          </a:prstGeom>
          <a:noFill/>
        </p:spPr>
        <p:txBody>
          <a:bodyPr wrap="none" rtlCol="0">
            <a:spAutoFit/>
          </a:bodyPr>
          <a:lstStyle/>
          <a:p>
            <a:r>
              <a:rPr lang="en-US" b="1" dirty="0">
                <a:solidFill>
                  <a:srgbClr val="0000CC"/>
                </a:solidFill>
              </a:rPr>
              <a:t>High pH</a:t>
            </a:r>
          </a:p>
        </p:txBody>
      </p:sp>
      <p:sp>
        <p:nvSpPr>
          <p:cNvPr id="13" name="TextBox 12"/>
          <p:cNvSpPr txBox="1"/>
          <p:nvPr/>
        </p:nvSpPr>
        <p:spPr>
          <a:xfrm>
            <a:off x="1619672" y="2483604"/>
            <a:ext cx="1803700" cy="369332"/>
          </a:xfrm>
          <a:prstGeom prst="rect">
            <a:avLst/>
          </a:prstGeom>
          <a:noFill/>
        </p:spPr>
        <p:txBody>
          <a:bodyPr wrap="none" rtlCol="0">
            <a:spAutoFit/>
          </a:bodyPr>
          <a:lstStyle/>
          <a:p>
            <a:r>
              <a:rPr lang="en-US" b="1" dirty="0">
                <a:solidFill>
                  <a:srgbClr val="0000CC"/>
                </a:solidFill>
              </a:rPr>
              <a:t>Intermediate pH</a:t>
            </a:r>
          </a:p>
        </p:txBody>
      </p:sp>
      <p:pic>
        <p:nvPicPr>
          <p:cNvPr id="7" name="Picture 6">
            <a:extLst>
              <a:ext uri="{FF2B5EF4-FFF2-40B4-BE49-F238E27FC236}">
                <a16:creationId xmlns:a16="http://schemas.microsoft.com/office/drawing/2014/main" id="{82F85ACB-AF07-BE48-83A8-6A281C5B78C0}"/>
              </a:ext>
            </a:extLst>
          </p:cNvPr>
          <p:cNvPicPr>
            <a:picLocks noChangeAspect="1"/>
          </p:cNvPicPr>
          <p:nvPr/>
        </p:nvPicPr>
        <p:blipFill rotWithShape="1">
          <a:blip r:embed="rId4">
            <a:extLst>
              <a:ext uri="{28A0092B-C50C-407E-A947-70E740481C1C}">
                <a14:useLocalDpi xmlns:a14="http://schemas.microsoft.com/office/drawing/2010/main" val="0"/>
              </a:ext>
            </a:extLst>
          </a:blip>
          <a:srcRect l="1259" t="3364" r="6579" b="8274"/>
          <a:stretch/>
        </p:blipFill>
        <p:spPr>
          <a:xfrm>
            <a:off x="5064226" y="2564904"/>
            <a:ext cx="3682566" cy="2861736"/>
          </a:xfrm>
          <a:prstGeom prst="rect">
            <a:avLst/>
          </a:prstGeom>
        </p:spPr>
      </p:pic>
    </p:spTree>
    <p:extLst>
      <p:ext uri="{BB962C8B-B14F-4D97-AF65-F5344CB8AC3E}">
        <p14:creationId xmlns:p14="http://schemas.microsoft.com/office/powerpoint/2010/main" val="6154199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44624"/>
            <a:ext cx="9144000" cy="1143000"/>
          </a:xfrm>
        </p:spPr>
        <p:txBody>
          <a:bodyPr>
            <a:normAutofit/>
          </a:bodyPr>
          <a:lstStyle/>
          <a:p>
            <a:pPr rtl="0"/>
            <a:r>
              <a:rPr lang="en-US" dirty="0">
                <a:solidFill>
                  <a:srgbClr val="C00000"/>
                </a:solidFill>
              </a:rPr>
              <a:t>Amino Acids as Zwitterions</a:t>
            </a:r>
            <a:endParaRPr lang="ar-JO" dirty="0">
              <a:solidFill>
                <a:srgbClr val="C00000"/>
              </a:solidFill>
            </a:endParaRPr>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عنصر نائب للمحتوى 2"/>
          <p:cNvSpPr>
            <a:spLocks noGrp="1"/>
          </p:cNvSpPr>
          <p:nvPr>
            <p:ph idx="1"/>
          </p:nvPr>
        </p:nvSpPr>
        <p:spPr>
          <a:xfrm>
            <a:off x="500034" y="1268760"/>
            <a:ext cx="8358246" cy="1927116"/>
          </a:xfrm>
        </p:spPr>
        <p:txBody>
          <a:bodyPr>
            <a:normAutofit/>
          </a:bodyPr>
          <a:lstStyle/>
          <a:p>
            <a:pPr algn="l" rtl="0"/>
            <a:r>
              <a:rPr lang="en-GB" sz="2400" dirty="0">
                <a:latin typeface="Arial" charset="0"/>
                <a:ea typeface="Arial" charset="0"/>
                <a:cs typeface="Arial" charset="0"/>
                <a:sym typeface="Symbol" charset="2"/>
              </a:rPr>
              <a:t>Zwitterions (dipolar molecules) have </a:t>
            </a:r>
            <a:r>
              <a:rPr lang="en-US" altLang="en-US" sz="2400" dirty="0">
                <a:latin typeface="Arial" charset="0"/>
                <a:ea typeface="Arial" charset="0"/>
                <a:cs typeface="Arial" charset="0"/>
              </a:rPr>
              <a:t>charged —NH</a:t>
            </a:r>
            <a:r>
              <a:rPr lang="en-US" altLang="en-US" sz="2400" baseline="-25000" dirty="0">
                <a:latin typeface="Arial" charset="0"/>
                <a:ea typeface="Arial" charset="0"/>
                <a:cs typeface="Arial" charset="0"/>
              </a:rPr>
              <a:t>3</a:t>
            </a:r>
            <a:r>
              <a:rPr lang="en-US" altLang="en-US" sz="2400" baseline="30000" dirty="0">
                <a:latin typeface="Arial" charset="0"/>
                <a:ea typeface="Arial" charset="0"/>
                <a:cs typeface="Arial" charset="0"/>
              </a:rPr>
              <a:t>+</a:t>
            </a:r>
            <a:r>
              <a:rPr lang="en-US" altLang="en-US" sz="2400" dirty="0">
                <a:latin typeface="Arial" charset="0"/>
                <a:ea typeface="Arial" charset="0"/>
                <a:cs typeface="Arial" charset="0"/>
              </a:rPr>
              <a:t> and COO</a:t>
            </a:r>
            <a:r>
              <a:rPr lang="en-US" altLang="en-US" sz="2400" baseline="30000" dirty="0">
                <a:latin typeface="Arial" charset="0"/>
                <a:ea typeface="Arial" charset="0"/>
                <a:cs typeface="Arial" charset="0"/>
              </a:rPr>
              <a:t>- </a:t>
            </a:r>
            <a:r>
              <a:rPr lang="en-US" altLang="en-US" sz="2400" dirty="0">
                <a:latin typeface="Arial" charset="0"/>
                <a:ea typeface="Arial" charset="0"/>
                <a:cs typeface="Arial" charset="0"/>
              </a:rPr>
              <a:t> groups (both groups are ionized).</a:t>
            </a:r>
            <a:r>
              <a:rPr lang="en-GB" sz="2400" dirty="0">
                <a:latin typeface="Arial" charset="0"/>
                <a:ea typeface="Arial" charset="0"/>
                <a:cs typeface="Arial" charset="0"/>
                <a:sym typeface="Symbol" charset="2"/>
              </a:rPr>
              <a:t> Zwitterion is neutral as it carries + and - charges    </a:t>
            </a:r>
            <a:endParaRPr lang="en-US" sz="2400" dirty="0">
              <a:latin typeface="Arial" charset="0"/>
              <a:ea typeface="Arial" charset="0"/>
              <a:cs typeface="Arial" charset="0"/>
            </a:endParaRPr>
          </a:p>
          <a:p>
            <a:pPr marL="0" indent="0" algn="l" rtl="0">
              <a:buNone/>
            </a:pPr>
            <a:endParaRPr lang="en-GB" sz="2600" dirty="0">
              <a:latin typeface="Arial" charset="0"/>
              <a:ea typeface="Arial" charset="0"/>
              <a:cs typeface="Arial" charset="0"/>
              <a:sym typeface="Symbol" charset="2"/>
            </a:endParaRPr>
          </a:p>
          <a:p>
            <a:pPr algn="l" rtl="0"/>
            <a:endParaRPr lang="en-GB" sz="2600" dirty="0">
              <a:latin typeface="Arial" charset="0"/>
              <a:ea typeface="Arial" charset="0"/>
              <a:cs typeface="Arial" charset="0"/>
              <a:sym typeface="Symbol" charset="2"/>
            </a:endParaRPr>
          </a:p>
          <a:p>
            <a:pPr marL="0" indent="0" algn="l" rtl="0">
              <a:buNone/>
            </a:pPr>
            <a:endParaRPr lang="en-GB" sz="1800" dirty="0">
              <a:latin typeface="Arial" charset="0"/>
              <a:ea typeface="Arial" charset="0"/>
              <a:cs typeface="Arial" charset="0"/>
              <a:sym typeface="Symbol" charset="2"/>
            </a:endParaRPr>
          </a:p>
          <a:p>
            <a:pPr marL="0" indent="0" algn="l" rtl="0">
              <a:buNone/>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grpSp>
        <p:nvGrpSpPr>
          <p:cNvPr id="20" name="Group 19"/>
          <p:cNvGrpSpPr/>
          <p:nvPr/>
        </p:nvGrpSpPr>
        <p:grpSpPr>
          <a:xfrm>
            <a:off x="1609453" y="2708920"/>
            <a:ext cx="6058891" cy="4176464"/>
            <a:chOff x="1609453" y="2636912"/>
            <a:chExt cx="6058891" cy="4176464"/>
          </a:xfrm>
        </p:grpSpPr>
        <p:grpSp>
          <p:nvGrpSpPr>
            <p:cNvPr id="16" name="Group 15"/>
            <p:cNvGrpSpPr/>
            <p:nvPr/>
          </p:nvGrpSpPr>
          <p:grpSpPr>
            <a:xfrm>
              <a:off x="1609453" y="2771812"/>
              <a:ext cx="6058891" cy="4041564"/>
              <a:chOff x="1609453" y="2771812"/>
              <a:chExt cx="6058891" cy="4041564"/>
            </a:xfrm>
          </p:grpSpPr>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b="7812"/>
              <a:stretch/>
            </p:blipFill>
            <p:spPr>
              <a:xfrm>
                <a:off x="1609453" y="2771812"/>
                <a:ext cx="6058891" cy="4041564"/>
              </a:xfrm>
              <a:prstGeom prst="rect">
                <a:avLst/>
              </a:prstGeom>
            </p:spPr>
          </p:pic>
          <p:sp>
            <p:nvSpPr>
              <p:cNvPr id="13" name="TextBox 12"/>
              <p:cNvSpPr txBox="1"/>
              <p:nvPr/>
            </p:nvSpPr>
            <p:spPr>
              <a:xfrm>
                <a:off x="1619672" y="3672062"/>
                <a:ext cx="1608517" cy="369332"/>
              </a:xfrm>
              <a:prstGeom prst="rect">
                <a:avLst/>
              </a:prstGeom>
              <a:noFill/>
            </p:spPr>
            <p:txBody>
              <a:bodyPr wrap="none" rtlCol="0">
                <a:spAutoFit/>
              </a:bodyPr>
              <a:lstStyle/>
              <a:p>
                <a:r>
                  <a:rPr lang="en-US" b="1" dirty="0"/>
                  <a:t>Net charge= +1</a:t>
                </a:r>
              </a:p>
            </p:txBody>
          </p:sp>
          <p:sp>
            <p:nvSpPr>
              <p:cNvPr id="14" name="TextBox 13"/>
              <p:cNvSpPr txBox="1"/>
              <p:nvPr/>
            </p:nvSpPr>
            <p:spPr>
              <a:xfrm>
                <a:off x="3851920" y="3677760"/>
                <a:ext cx="1556966" cy="369332"/>
              </a:xfrm>
              <a:prstGeom prst="rect">
                <a:avLst/>
              </a:prstGeom>
              <a:noFill/>
            </p:spPr>
            <p:txBody>
              <a:bodyPr wrap="none" rtlCol="0">
                <a:spAutoFit/>
              </a:bodyPr>
              <a:lstStyle/>
              <a:p>
                <a:r>
                  <a:rPr lang="en-US" b="1" dirty="0"/>
                  <a:t>Net charge</a:t>
                </a:r>
                <a:r>
                  <a:rPr lang="en-US" b="1"/>
                  <a:t>= 0</a:t>
                </a:r>
                <a:endParaRPr lang="en-US" b="1" dirty="0"/>
              </a:p>
            </p:txBody>
          </p:sp>
          <p:sp>
            <p:nvSpPr>
              <p:cNvPr id="15" name="TextBox 14"/>
              <p:cNvSpPr txBox="1"/>
              <p:nvPr/>
            </p:nvSpPr>
            <p:spPr>
              <a:xfrm>
                <a:off x="6012160" y="3672062"/>
                <a:ext cx="1574598" cy="369332"/>
              </a:xfrm>
              <a:prstGeom prst="rect">
                <a:avLst/>
              </a:prstGeom>
              <a:noFill/>
            </p:spPr>
            <p:txBody>
              <a:bodyPr wrap="none" rtlCol="0">
                <a:spAutoFit/>
              </a:bodyPr>
              <a:lstStyle/>
              <a:p>
                <a:r>
                  <a:rPr lang="en-US" b="1" dirty="0"/>
                  <a:t>Net charge</a:t>
                </a:r>
                <a:r>
                  <a:rPr lang="en-US" b="1"/>
                  <a:t>= -1</a:t>
                </a:r>
                <a:endParaRPr lang="en-US" b="1" dirty="0"/>
              </a:p>
            </p:txBody>
          </p:sp>
        </p:grpSp>
        <p:sp>
          <p:nvSpPr>
            <p:cNvPr id="18" name="TextBox 17"/>
            <p:cNvSpPr txBox="1"/>
            <p:nvPr/>
          </p:nvSpPr>
          <p:spPr>
            <a:xfrm>
              <a:off x="3275856" y="2636912"/>
              <a:ext cx="505267" cy="369332"/>
            </a:xfrm>
            <a:prstGeom prst="rect">
              <a:avLst/>
            </a:prstGeom>
            <a:noFill/>
          </p:spPr>
          <p:txBody>
            <a:bodyPr wrap="none" rtlCol="0">
              <a:spAutoFit/>
            </a:bodyPr>
            <a:lstStyle/>
            <a:p>
              <a:r>
                <a:rPr lang="en-US" dirty="0"/>
                <a:t>pK</a:t>
              </a:r>
              <a:r>
                <a:rPr lang="en-US" baseline="-25000" dirty="0"/>
                <a:t>1</a:t>
              </a:r>
            </a:p>
          </p:txBody>
        </p:sp>
        <p:sp>
          <p:nvSpPr>
            <p:cNvPr id="19" name="TextBox 18"/>
            <p:cNvSpPr txBox="1"/>
            <p:nvPr/>
          </p:nvSpPr>
          <p:spPr>
            <a:xfrm>
              <a:off x="5506892" y="2636912"/>
              <a:ext cx="505268" cy="369332"/>
            </a:xfrm>
            <a:prstGeom prst="rect">
              <a:avLst/>
            </a:prstGeom>
            <a:noFill/>
          </p:spPr>
          <p:txBody>
            <a:bodyPr wrap="none" rtlCol="0">
              <a:spAutoFit/>
            </a:bodyPr>
            <a:lstStyle/>
            <a:p>
              <a:r>
                <a:rPr lang="en-US"/>
                <a:t>pK</a:t>
              </a:r>
              <a:r>
                <a:rPr lang="en-US" baseline="-25000" dirty="0"/>
                <a:t>2</a:t>
              </a:r>
            </a:p>
          </p:txBody>
        </p:sp>
      </p:grpSp>
      <p:sp>
        <p:nvSpPr>
          <p:cNvPr id="17" name="TextBox 16">
            <a:extLst>
              <a:ext uri="{FF2B5EF4-FFF2-40B4-BE49-F238E27FC236}">
                <a16:creationId xmlns:a16="http://schemas.microsoft.com/office/drawing/2014/main" id="{2B892F8C-FFA3-F944-AC57-51CAA3694420}"/>
              </a:ext>
            </a:extLst>
          </p:cNvPr>
          <p:cNvSpPr txBox="1"/>
          <p:nvPr/>
        </p:nvSpPr>
        <p:spPr>
          <a:xfrm>
            <a:off x="1899562" y="2564904"/>
            <a:ext cx="979500" cy="369332"/>
          </a:xfrm>
          <a:prstGeom prst="rect">
            <a:avLst/>
          </a:prstGeom>
          <a:noFill/>
        </p:spPr>
        <p:txBody>
          <a:bodyPr wrap="none" rtlCol="0">
            <a:spAutoFit/>
          </a:bodyPr>
          <a:lstStyle/>
          <a:p>
            <a:r>
              <a:rPr lang="en-US" b="1" dirty="0">
                <a:solidFill>
                  <a:srgbClr val="C00000"/>
                </a:solidFill>
              </a:rPr>
              <a:t>cationic </a:t>
            </a:r>
          </a:p>
        </p:txBody>
      </p:sp>
      <p:sp>
        <p:nvSpPr>
          <p:cNvPr id="21" name="TextBox 20">
            <a:extLst>
              <a:ext uri="{FF2B5EF4-FFF2-40B4-BE49-F238E27FC236}">
                <a16:creationId xmlns:a16="http://schemas.microsoft.com/office/drawing/2014/main" id="{536D5E60-7AE2-CD4D-BADA-71A3B2853AA7}"/>
              </a:ext>
            </a:extLst>
          </p:cNvPr>
          <p:cNvSpPr txBox="1"/>
          <p:nvPr/>
        </p:nvSpPr>
        <p:spPr>
          <a:xfrm>
            <a:off x="4221464" y="2564904"/>
            <a:ext cx="926600" cy="369332"/>
          </a:xfrm>
          <a:prstGeom prst="rect">
            <a:avLst/>
          </a:prstGeom>
          <a:noFill/>
        </p:spPr>
        <p:txBody>
          <a:bodyPr wrap="none" rtlCol="0">
            <a:spAutoFit/>
          </a:bodyPr>
          <a:lstStyle/>
          <a:p>
            <a:r>
              <a:rPr lang="en-US" b="1" dirty="0">
                <a:solidFill>
                  <a:srgbClr val="C00000"/>
                </a:solidFill>
              </a:rPr>
              <a:t>neutral </a:t>
            </a:r>
          </a:p>
        </p:txBody>
      </p:sp>
      <p:sp>
        <p:nvSpPr>
          <p:cNvPr id="22" name="TextBox 21">
            <a:extLst>
              <a:ext uri="{FF2B5EF4-FFF2-40B4-BE49-F238E27FC236}">
                <a16:creationId xmlns:a16="http://schemas.microsoft.com/office/drawing/2014/main" id="{F6C6D429-13BE-3649-AF64-CF26678C3DBF}"/>
              </a:ext>
            </a:extLst>
          </p:cNvPr>
          <p:cNvSpPr txBox="1"/>
          <p:nvPr/>
        </p:nvSpPr>
        <p:spPr>
          <a:xfrm>
            <a:off x="6397350" y="2564904"/>
            <a:ext cx="982962" cy="369332"/>
          </a:xfrm>
          <a:prstGeom prst="rect">
            <a:avLst/>
          </a:prstGeom>
          <a:noFill/>
        </p:spPr>
        <p:txBody>
          <a:bodyPr wrap="none" rtlCol="0">
            <a:spAutoFit/>
          </a:bodyPr>
          <a:lstStyle/>
          <a:p>
            <a:r>
              <a:rPr lang="en-US" b="1" dirty="0">
                <a:solidFill>
                  <a:srgbClr val="C00000"/>
                </a:solidFill>
              </a:rPr>
              <a:t>anionic  </a:t>
            </a:r>
          </a:p>
        </p:txBody>
      </p:sp>
    </p:spTree>
    <p:extLst>
      <p:ext uri="{BB962C8B-B14F-4D97-AF65-F5344CB8AC3E}">
        <p14:creationId xmlns:p14="http://schemas.microsoft.com/office/powerpoint/2010/main" val="19128025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ircle(in)">
                                      <p:cBhvr>
                                        <p:cTn id="7" dur="1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vertic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vertic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linds(vertical)">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44624"/>
            <a:ext cx="9144000" cy="1143000"/>
          </a:xfrm>
        </p:spPr>
        <p:txBody>
          <a:bodyPr>
            <a:normAutofit/>
          </a:bodyPr>
          <a:lstStyle/>
          <a:p>
            <a:pPr rtl="0"/>
            <a:r>
              <a:rPr lang="en-US" dirty="0">
                <a:solidFill>
                  <a:srgbClr val="C00000"/>
                </a:solidFill>
              </a:rPr>
              <a:t>Isoelectric Point (pI)</a:t>
            </a:r>
            <a:endParaRPr lang="ar-JO" dirty="0">
              <a:solidFill>
                <a:srgbClr val="C00000"/>
              </a:solidFill>
            </a:endParaRPr>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عنصر نائب للمحتوى 2"/>
          <p:cNvSpPr>
            <a:spLocks noGrp="1"/>
          </p:cNvSpPr>
          <p:nvPr>
            <p:ph idx="1"/>
          </p:nvPr>
        </p:nvSpPr>
        <p:spPr>
          <a:xfrm>
            <a:off x="500034" y="1268760"/>
            <a:ext cx="8358246" cy="5400600"/>
          </a:xfrm>
        </p:spPr>
        <p:txBody>
          <a:bodyPr>
            <a:normAutofit lnSpcReduction="10000"/>
          </a:bodyPr>
          <a:lstStyle/>
          <a:p>
            <a:pPr algn="l" rtl="0"/>
            <a:r>
              <a:rPr lang="en-US" sz="2400" dirty="0">
                <a:latin typeface="Arial" charset="0"/>
                <a:ea typeface="Arial" charset="0"/>
                <a:cs typeface="Arial" charset="0"/>
              </a:rPr>
              <a:t>Isoelectric point is the pH at which a particular molecule carries no net electrical charge (overall charge = zero)</a:t>
            </a:r>
          </a:p>
          <a:p>
            <a:pPr algn="l" rtl="0"/>
            <a:r>
              <a:rPr lang="en-US" sz="2400" dirty="0">
                <a:latin typeface="Arial" charset="0"/>
                <a:ea typeface="Arial" charset="0"/>
                <a:cs typeface="Arial" charset="0"/>
              </a:rPr>
              <a:t>At pI, zwitterion is the dominant form of the amino acids</a:t>
            </a:r>
          </a:p>
          <a:p>
            <a:pPr marL="0" indent="0" algn="l" rtl="0">
              <a:buNone/>
            </a:pPr>
            <a:endParaRPr lang="en-US" sz="1600" dirty="0">
              <a:latin typeface="Arial" charset="0"/>
              <a:ea typeface="Arial" charset="0"/>
              <a:cs typeface="Arial" charset="0"/>
            </a:endParaRPr>
          </a:p>
          <a:p>
            <a:pPr marL="0" lvl="1" indent="0" algn="l" rtl="0">
              <a:buNone/>
            </a:pPr>
            <a:r>
              <a:rPr lang="en-US" altLang="en-US" sz="2400" dirty="0">
                <a:latin typeface="Arial" charset="0"/>
                <a:ea typeface="Arial" charset="0"/>
                <a:cs typeface="Arial" charset="0"/>
              </a:rPr>
              <a:t>               pI = average of pK’s = ½ (pK</a:t>
            </a:r>
            <a:r>
              <a:rPr lang="en-US" altLang="en-US" sz="2400" baseline="-25000" dirty="0">
                <a:latin typeface="Arial" charset="0"/>
                <a:ea typeface="Arial" charset="0"/>
                <a:cs typeface="Arial" charset="0"/>
              </a:rPr>
              <a:t>1</a:t>
            </a:r>
            <a:r>
              <a:rPr lang="en-US" altLang="en-US" sz="2400" dirty="0">
                <a:latin typeface="Arial" charset="0"/>
                <a:ea typeface="Arial" charset="0"/>
                <a:cs typeface="Arial" charset="0"/>
              </a:rPr>
              <a:t> + pK</a:t>
            </a:r>
            <a:r>
              <a:rPr lang="en-US" altLang="en-US" sz="2400" baseline="-25000" dirty="0">
                <a:latin typeface="Arial" charset="0"/>
                <a:ea typeface="Arial" charset="0"/>
                <a:cs typeface="Arial" charset="0"/>
              </a:rPr>
              <a:t>2</a:t>
            </a:r>
            <a:r>
              <a:rPr lang="en-US" altLang="en-US" sz="2400" dirty="0">
                <a:latin typeface="Arial" charset="0"/>
                <a:ea typeface="Arial" charset="0"/>
                <a:cs typeface="Arial" charset="0"/>
              </a:rPr>
              <a:t>)</a:t>
            </a:r>
          </a:p>
          <a:p>
            <a:pPr marL="0" lvl="1" indent="0" algn="l" rtl="0">
              <a:buNone/>
            </a:pPr>
            <a:endParaRPr lang="en-US" altLang="en-US" sz="2400" dirty="0">
              <a:latin typeface="Arial" charset="0"/>
              <a:ea typeface="Arial" charset="0"/>
              <a:cs typeface="Arial" charset="0"/>
            </a:endParaRPr>
          </a:p>
          <a:p>
            <a:pPr marL="0" lvl="1" indent="0" algn="l" rtl="0">
              <a:buNone/>
            </a:pPr>
            <a:r>
              <a:rPr lang="en-US" altLang="en-US" sz="2400" b="1" u="sng" dirty="0">
                <a:solidFill>
                  <a:srgbClr val="C00000"/>
                </a:solidFill>
                <a:latin typeface="Arial" charset="0"/>
                <a:ea typeface="Arial" charset="0"/>
                <a:cs typeface="Arial" charset="0"/>
              </a:rPr>
              <a:t>Note:</a:t>
            </a:r>
            <a:r>
              <a:rPr lang="en-US" altLang="en-US" sz="2400" dirty="0">
                <a:latin typeface="Arial" charset="0"/>
                <a:ea typeface="Arial" charset="0"/>
                <a:cs typeface="Arial" charset="0"/>
              </a:rPr>
              <a:t>     </a:t>
            </a:r>
            <a:r>
              <a:rPr lang="en-US" altLang="en-US" sz="2000" dirty="0" err="1">
                <a:latin typeface="Arial" charset="0"/>
                <a:ea typeface="Arial" charset="0"/>
                <a:cs typeface="Arial" charset="0"/>
              </a:rPr>
              <a:t>pK</a:t>
            </a:r>
            <a:r>
              <a:rPr lang="en-US" altLang="en-US" sz="2000" dirty="0">
                <a:latin typeface="Arial" charset="0"/>
                <a:ea typeface="Arial" charset="0"/>
                <a:cs typeface="Arial" charset="0"/>
              </a:rPr>
              <a:t> = -log [K]  where K</a:t>
            </a:r>
            <a:r>
              <a:rPr lang="en-US" altLang="en-US" sz="2000" baseline="-25000" dirty="0">
                <a:latin typeface="Arial" charset="0"/>
                <a:ea typeface="Arial" charset="0"/>
                <a:cs typeface="Arial" charset="0"/>
              </a:rPr>
              <a:t> </a:t>
            </a:r>
            <a:r>
              <a:rPr lang="en-US" altLang="en-US" sz="2000" dirty="0">
                <a:latin typeface="Arial" charset="0"/>
                <a:ea typeface="Arial" charset="0"/>
                <a:cs typeface="Arial" charset="0"/>
              </a:rPr>
              <a:t>is the dissociation constant of a       </a:t>
            </a:r>
          </a:p>
          <a:p>
            <a:pPr marL="0" lvl="1" indent="0" algn="l" rtl="0">
              <a:buNone/>
            </a:pPr>
            <a:r>
              <a:rPr lang="en-US" altLang="en-US" sz="2000" dirty="0">
                <a:latin typeface="Arial" charset="0"/>
                <a:ea typeface="Arial" charset="0"/>
                <a:cs typeface="Arial" charset="0"/>
              </a:rPr>
              <a:t>                 weak acid or base</a:t>
            </a:r>
          </a:p>
          <a:p>
            <a:pPr marL="0" lvl="1" indent="0" algn="l" rtl="0">
              <a:buNone/>
            </a:pPr>
            <a:endParaRPr lang="en-US" altLang="en-US" sz="2400" dirty="0">
              <a:latin typeface="Arial" charset="0"/>
              <a:ea typeface="Arial" charset="0"/>
              <a:cs typeface="Arial" charset="0"/>
            </a:endParaRPr>
          </a:p>
          <a:p>
            <a:pPr marL="0" indent="0" algn="l">
              <a:lnSpc>
                <a:spcPct val="80000"/>
              </a:lnSpc>
              <a:buNone/>
            </a:pPr>
            <a:r>
              <a:rPr lang="en-US" altLang="en-US" sz="2400" dirty="0">
                <a:latin typeface="Arial" charset="0"/>
                <a:ea typeface="Arial" charset="0"/>
                <a:cs typeface="Arial" charset="0"/>
              </a:rPr>
              <a:t>For the reaction:        HA          A</a:t>
            </a:r>
            <a:r>
              <a:rPr lang="en-US" altLang="en-US" sz="2400" baseline="30000" dirty="0">
                <a:latin typeface="Arial" charset="0"/>
                <a:ea typeface="Arial" charset="0"/>
                <a:cs typeface="Arial" charset="0"/>
              </a:rPr>
              <a:t>-</a:t>
            </a:r>
            <a:r>
              <a:rPr lang="en-US" altLang="en-US" sz="2400" dirty="0">
                <a:latin typeface="Arial" charset="0"/>
                <a:ea typeface="Arial" charset="0"/>
                <a:cs typeface="Arial" charset="0"/>
              </a:rPr>
              <a:t> + H</a:t>
            </a:r>
            <a:r>
              <a:rPr lang="en-US" altLang="en-US" sz="2400" baseline="30000" dirty="0">
                <a:latin typeface="Arial" charset="0"/>
                <a:ea typeface="Arial" charset="0"/>
                <a:cs typeface="Arial" charset="0"/>
              </a:rPr>
              <a:t>+</a:t>
            </a:r>
            <a:r>
              <a:rPr lang="en-US" altLang="en-US" sz="2400" dirty="0">
                <a:latin typeface="Arial" charset="0"/>
                <a:ea typeface="Arial" charset="0"/>
                <a:cs typeface="Arial" charset="0"/>
              </a:rPr>
              <a:t> </a:t>
            </a:r>
          </a:p>
          <a:p>
            <a:pPr marL="0" indent="0" algn="l">
              <a:lnSpc>
                <a:spcPct val="80000"/>
              </a:lnSpc>
              <a:buNone/>
            </a:pPr>
            <a:r>
              <a:rPr lang="en-US" altLang="en-US" sz="2400" dirty="0">
                <a:latin typeface="Times New Roman" charset="0"/>
                <a:ea typeface="Majalla UI" charset="0"/>
              </a:rPr>
              <a:t>             </a:t>
            </a:r>
          </a:p>
          <a:p>
            <a:pPr marL="0" indent="0" algn="l">
              <a:lnSpc>
                <a:spcPct val="80000"/>
              </a:lnSpc>
              <a:buNone/>
            </a:pPr>
            <a:r>
              <a:rPr lang="en-US" altLang="en-US" sz="2400" dirty="0">
                <a:latin typeface="Times New Roman" charset="0"/>
                <a:ea typeface="Majalla UI" charset="0"/>
              </a:rPr>
              <a:t>                                          [H</a:t>
            </a:r>
            <a:r>
              <a:rPr lang="en-US" altLang="en-US" sz="2400" baseline="30000" dirty="0">
                <a:latin typeface="Times New Roman" charset="0"/>
                <a:ea typeface="Majalla UI" charset="0"/>
              </a:rPr>
              <a:t>+</a:t>
            </a:r>
            <a:r>
              <a:rPr lang="en-US" altLang="en-US" sz="2400" dirty="0">
                <a:latin typeface="Times New Roman" charset="0"/>
                <a:ea typeface="Majalla UI" charset="0"/>
              </a:rPr>
              <a:t>] [A</a:t>
            </a:r>
            <a:r>
              <a:rPr lang="en-US" altLang="en-US" sz="2400" baseline="30000" dirty="0">
                <a:latin typeface="Times New Roman" charset="0"/>
                <a:ea typeface="Majalla UI" charset="0"/>
              </a:rPr>
              <a:t>-</a:t>
            </a:r>
            <a:r>
              <a:rPr lang="en-US" altLang="en-US" sz="2400" dirty="0">
                <a:latin typeface="Times New Roman" charset="0"/>
                <a:ea typeface="Majalla UI" charset="0"/>
              </a:rPr>
              <a:t>]</a:t>
            </a:r>
          </a:p>
          <a:p>
            <a:pPr marL="0" indent="0" algn="l">
              <a:lnSpc>
                <a:spcPct val="80000"/>
              </a:lnSpc>
              <a:buNone/>
            </a:pPr>
            <a:r>
              <a:rPr lang="en-US" altLang="en-US" sz="2400" dirty="0">
                <a:latin typeface="Times New Roman" charset="0"/>
                <a:ea typeface="Majalla UI" charset="0"/>
              </a:rPr>
              <a:t>                                 </a:t>
            </a:r>
            <a:r>
              <a:rPr lang="en-US" altLang="en-US" sz="2400" dirty="0" err="1">
                <a:latin typeface="Times New Roman" charset="0"/>
                <a:ea typeface="Majalla UI" charset="0"/>
              </a:rPr>
              <a:t>K</a:t>
            </a:r>
            <a:r>
              <a:rPr lang="en-US" altLang="en-US" sz="2400" baseline="-25000" dirty="0" err="1">
                <a:latin typeface="Times New Roman" charset="0"/>
                <a:ea typeface="Majalla UI" charset="0"/>
              </a:rPr>
              <a:t>a</a:t>
            </a:r>
            <a:r>
              <a:rPr lang="en-US" altLang="en-US" sz="2400" dirty="0">
                <a:latin typeface="Times New Roman" charset="0"/>
                <a:ea typeface="Majalla UI" charset="0"/>
              </a:rPr>
              <a:t> =  ─────   </a:t>
            </a:r>
          </a:p>
          <a:p>
            <a:pPr marL="0" indent="0" algn="l">
              <a:lnSpc>
                <a:spcPct val="80000"/>
              </a:lnSpc>
              <a:buNone/>
            </a:pPr>
            <a:r>
              <a:rPr lang="en-US" altLang="en-US" sz="2400" dirty="0">
                <a:latin typeface="Times New Roman" charset="0"/>
                <a:ea typeface="Majalla UI" charset="0"/>
              </a:rPr>
              <a:t>                                             [HA]</a:t>
            </a:r>
            <a:endParaRPr lang="ar-IQ" altLang="en-US" sz="2400" dirty="0">
              <a:latin typeface="Times New Roman" charset="0"/>
              <a:ea typeface="Majalla UI" charset="0"/>
            </a:endParaRPr>
          </a:p>
          <a:p>
            <a:pPr marL="0" lvl="1" indent="0" algn="l" rtl="0">
              <a:buNone/>
            </a:pPr>
            <a:endParaRPr lang="en-US" altLang="en-US" sz="2400" dirty="0">
              <a:latin typeface="Arial" charset="0"/>
              <a:ea typeface="Arial" charset="0"/>
              <a:cs typeface="Arial" charset="0"/>
            </a:endParaRPr>
          </a:p>
          <a:p>
            <a:pPr algn="l" rtl="0"/>
            <a:endParaRPr lang="en-US" sz="2400" dirty="0">
              <a:latin typeface="Arial" charset="0"/>
              <a:ea typeface="Arial" charset="0"/>
              <a:cs typeface="Arial" charset="0"/>
            </a:endParaRPr>
          </a:p>
          <a:p>
            <a:pPr marL="0" indent="0" algn="l" rtl="0">
              <a:buNone/>
            </a:pPr>
            <a:endParaRPr lang="en-US" sz="2400" dirty="0">
              <a:latin typeface="Arial" charset="0"/>
              <a:ea typeface="Arial" charset="0"/>
              <a:cs typeface="Arial" charset="0"/>
            </a:endParaRPr>
          </a:p>
          <a:p>
            <a:pPr marL="0" indent="0" algn="l" rtl="0">
              <a:buNone/>
            </a:pPr>
            <a:endParaRPr lang="en-US" sz="2400" dirty="0">
              <a:latin typeface="Arial" charset="0"/>
              <a:ea typeface="Arial" charset="0"/>
              <a:cs typeface="Arial" charset="0"/>
            </a:endParaRPr>
          </a:p>
          <a:p>
            <a:pPr marL="0" indent="0" algn="l" rtl="0">
              <a:buNone/>
            </a:pPr>
            <a:endParaRPr lang="en-US" sz="2400" dirty="0">
              <a:latin typeface="Arial" charset="0"/>
              <a:ea typeface="Arial" charset="0"/>
              <a:cs typeface="Arial" charset="0"/>
            </a:endParaRPr>
          </a:p>
          <a:p>
            <a:pPr marL="0" indent="0" algn="l" rtl="0">
              <a:buNone/>
            </a:pPr>
            <a:endParaRPr lang="en-GB" sz="2600" dirty="0">
              <a:latin typeface="Arial" charset="0"/>
              <a:ea typeface="Arial" charset="0"/>
              <a:cs typeface="Arial" charset="0"/>
              <a:sym typeface="Symbol" charset="2"/>
            </a:endParaRPr>
          </a:p>
          <a:p>
            <a:pPr algn="l" rtl="0"/>
            <a:endParaRPr lang="en-GB" sz="2600" dirty="0">
              <a:latin typeface="Arial" charset="0"/>
              <a:ea typeface="Arial" charset="0"/>
              <a:cs typeface="Arial" charset="0"/>
              <a:sym typeface="Symbol" charset="2"/>
            </a:endParaRPr>
          </a:p>
          <a:p>
            <a:pPr marL="0" indent="0" algn="l" rtl="0">
              <a:buNone/>
            </a:pPr>
            <a:endParaRPr lang="en-GB" sz="1800" dirty="0">
              <a:latin typeface="Arial" charset="0"/>
              <a:ea typeface="Arial" charset="0"/>
              <a:cs typeface="Arial" charset="0"/>
              <a:sym typeface="Symbol" charset="2"/>
            </a:endParaRPr>
          </a:p>
          <a:p>
            <a:pPr marL="0" indent="0" algn="l" rtl="0">
              <a:buNone/>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sp>
        <p:nvSpPr>
          <p:cNvPr id="8" name="Rectangle 7"/>
          <p:cNvSpPr/>
          <p:nvPr/>
        </p:nvSpPr>
        <p:spPr>
          <a:xfrm>
            <a:off x="1547664" y="2618980"/>
            <a:ext cx="5472608" cy="72008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4"/>
          <p:cNvPicPr>
            <a:picLocks noChangeAspect="1" noChangeArrowheads="1"/>
          </p:cNvPicPr>
          <p:nvPr/>
        </p:nvPicPr>
        <p:blipFill>
          <a:blip r:embed="rId3">
            <a:duotone>
              <a:prstClr val="black"/>
              <a:schemeClr val="tx2">
                <a:tint val="45000"/>
                <a:satMod val="400000"/>
              </a:schemeClr>
            </a:duotone>
          </a:blip>
          <a:srcRect/>
          <a:stretch>
            <a:fillRect/>
          </a:stretch>
        </p:blipFill>
        <p:spPr bwMode="auto">
          <a:xfrm>
            <a:off x="4061058" y="4666662"/>
            <a:ext cx="508000" cy="217488"/>
          </a:xfrm>
          <a:prstGeom prst="rect">
            <a:avLst/>
          </a:prstGeom>
          <a:solidFill>
            <a:schemeClr val="accent3">
              <a:lumMod val="20000"/>
              <a:lumOff val="80000"/>
            </a:schemeClr>
          </a:solidFill>
          <a:ln w="9525">
            <a:noFill/>
            <a:miter lim="800000"/>
            <a:headEnd/>
            <a:tailEnd/>
          </a:ln>
          <a:effectLst>
            <a:outerShdw blurRad="50800" dist="50800" dir="5400000" algn="ctr" rotWithShape="0">
              <a:schemeClr val="accent4">
                <a:lumMod val="20000"/>
                <a:lumOff val="80000"/>
              </a:schemeClr>
            </a:outerShdw>
          </a:effectLst>
        </p:spPr>
      </p:pic>
    </p:spTree>
    <p:extLst>
      <p:ext uri="{BB962C8B-B14F-4D97-AF65-F5344CB8AC3E}">
        <p14:creationId xmlns:p14="http://schemas.microsoft.com/office/powerpoint/2010/main" val="9909826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blinds(vertical)">
                                      <p:cBhvr>
                                        <p:cTn id="7" dur="500"/>
                                        <p:tgtEl>
                                          <p:spTgt spid="1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1000"/>
                                        <p:tgtEl>
                                          <p:spTgt spid="8"/>
                                        </p:tgtEl>
                                      </p:cBhvr>
                                    </p:animEffect>
                                  </p:childTnLst>
                                </p:cTn>
                              </p:par>
                              <p:par>
                                <p:cTn id="13" presetID="3" presetClass="entr" presetSubtype="5" fill="hold" nodeType="with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animEffect transition="in" filter="blinds(vertical)">
                                      <p:cBhvr>
                                        <p:cTn id="15" dur="500"/>
                                        <p:tgtEl>
                                          <p:spTgt spid="1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5" fill="hold" nodeType="clickEffect">
                                  <p:stCondLst>
                                    <p:cond delay="0"/>
                                  </p:stCondLst>
                                  <p:childTnLst>
                                    <p:set>
                                      <p:cBhvr>
                                        <p:cTn id="19" dur="1" fill="hold">
                                          <p:stCondLst>
                                            <p:cond delay="0"/>
                                          </p:stCondLst>
                                        </p:cTn>
                                        <p:tgtEl>
                                          <p:spTgt spid="12">
                                            <p:txEl>
                                              <p:pRg st="5" end="5"/>
                                            </p:txEl>
                                          </p:spTgt>
                                        </p:tgtEl>
                                        <p:attrNameLst>
                                          <p:attrName>style.visibility</p:attrName>
                                        </p:attrNameLst>
                                      </p:cBhvr>
                                      <p:to>
                                        <p:strVal val="visible"/>
                                      </p:to>
                                    </p:set>
                                    <p:animEffect transition="in" filter="blinds(vertical)">
                                      <p:cBhvr>
                                        <p:cTn id="20" dur="500"/>
                                        <p:tgtEl>
                                          <p:spTgt spid="12">
                                            <p:txEl>
                                              <p:pRg st="5" end="5"/>
                                            </p:txEl>
                                          </p:spTgt>
                                        </p:tgtEl>
                                      </p:cBhvr>
                                    </p:animEffect>
                                  </p:childTnLst>
                                </p:cTn>
                              </p:par>
                              <p:par>
                                <p:cTn id="21" presetID="3" presetClass="entr" presetSubtype="5" fill="hold" nodeType="withEffect">
                                  <p:stCondLst>
                                    <p:cond delay="0"/>
                                  </p:stCondLst>
                                  <p:childTnLst>
                                    <p:set>
                                      <p:cBhvr>
                                        <p:cTn id="22" dur="1" fill="hold">
                                          <p:stCondLst>
                                            <p:cond delay="0"/>
                                          </p:stCondLst>
                                        </p:cTn>
                                        <p:tgtEl>
                                          <p:spTgt spid="12">
                                            <p:txEl>
                                              <p:pRg st="6" end="6"/>
                                            </p:txEl>
                                          </p:spTgt>
                                        </p:tgtEl>
                                        <p:attrNameLst>
                                          <p:attrName>style.visibility</p:attrName>
                                        </p:attrNameLst>
                                      </p:cBhvr>
                                      <p:to>
                                        <p:strVal val="visible"/>
                                      </p:to>
                                    </p:set>
                                    <p:animEffect transition="in" filter="blinds(vertical)">
                                      <p:cBhvr>
                                        <p:cTn id="23" dur="500"/>
                                        <p:tgtEl>
                                          <p:spTgt spid="12">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5" fill="hold" nodeType="clickEffect">
                                  <p:stCondLst>
                                    <p:cond delay="0"/>
                                  </p:stCondLst>
                                  <p:childTnLst>
                                    <p:set>
                                      <p:cBhvr>
                                        <p:cTn id="27" dur="1" fill="hold">
                                          <p:stCondLst>
                                            <p:cond delay="0"/>
                                          </p:stCondLst>
                                        </p:cTn>
                                        <p:tgtEl>
                                          <p:spTgt spid="12">
                                            <p:txEl>
                                              <p:pRg st="8" end="8"/>
                                            </p:txEl>
                                          </p:spTgt>
                                        </p:tgtEl>
                                        <p:attrNameLst>
                                          <p:attrName>style.visibility</p:attrName>
                                        </p:attrNameLst>
                                      </p:cBhvr>
                                      <p:to>
                                        <p:strVal val="visible"/>
                                      </p:to>
                                    </p:set>
                                    <p:animEffect transition="in" filter="blinds(vertical)">
                                      <p:cBhvr>
                                        <p:cTn id="28" dur="500"/>
                                        <p:tgtEl>
                                          <p:spTgt spid="12">
                                            <p:txEl>
                                              <p:pRg st="8" end="8"/>
                                            </p:txEl>
                                          </p:spTgt>
                                        </p:tgtEl>
                                      </p:cBhvr>
                                    </p:animEffect>
                                  </p:childTnLst>
                                </p:cTn>
                              </p:par>
                              <p:par>
                                <p:cTn id="29" presetID="3" presetClass="entr" presetSubtype="5" fill="hold" nodeType="withEffect">
                                  <p:stCondLst>
                                    <p:cond delay="0"/>
                                  </p:stCondLst>
                                  <p:childTnLst>
                                    <p:set>
                                      <p:cBhvr>
                                        <p:cTn id="30" dur="1" fill="hold">
                                          <p:stCondLst>
                                            <p:cond delay="0"/>
                                          </p:stCondLst>
                                        </p:cTn>
                                        <p:tgtEl>
                                          <p:spTgt spid="12">
                                            <p:txEl>
                                              <p:pRg st="9" end="9"/>
                                            </p:txEl>
                                          </p:spTgt>
                                        </p:tgtEl>
                                        <p:attrNameLst>
                                          <p:attrName>style.visibility</p:attrName>
                                        </p:attrNameLst>
                                      </p:cBhvr>
                                      <p:to>
                                        <p:strVal val="visible"/>
                                      </p:to>
                                    </p:set>
                                    <p:animEffect transition="in" filter="blinds(vertical)">
                                      <p:cBhvr>
                                        <p:cTn id="31" dur="500"/>
                                        <p:tgtEl>
                                          <p:spTgt spid="12">
                                            <p:txEl>
                                              <p:pRg st="9" end="9"/>
                                            </p:txEl>
                                          </p:spTgt>
                                        </p:tgtEl>
                                      </p:cBhvr>
                                    </p:animEffect>
                                  </p:childTnLst>
                                </p:cTn>
                              </p:par>
                              <p:par>
                                <p:cTn id="32" presetID="3" presetClass="entr" presetSubtype="5"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linds(vertical)">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12">
                                            <p:txEl>
                                              <p:pRg st="10" end="10"/>
                                            </p:txEl>
                                          </p:spTgt>
                                        </p:tgtEl>
                                        <p:attrNameLst>
                                          <p:attrName>style.visibility</p:attrName>
                                        </p:attrNameLst>
                                      </p:cBhvr>
                                      <p:to>
                                        <p:strVal val="visible"/>
                                      </p:to>
                                    </p:set>
                                    <p:animEffect transition="in" filter="circle(in)">
                                      <p:cBhvr>
                                        <p:cTn id="39" dur="1000"/>
                                        <p:tgtEl>
                                          <p:spTgt spid="12">
                                            <p:txEl>
                                              <p:pRg st="10" end="10"/>
                                            </p:txEl>
                                          </p:spTgt>
                                        </p:tgtEl>
                                      </p:cBhvr>
                                    </p:animEffect>
                                  </p:childTnLst>
                                </p:cTn>
                              </p:par>
                              <p:par>
                                <p:cTn id="40" presetID="6" presetClass="entr" presetSubtype="16" fill="hold" nodeType="withEffect">
                                  <p:stCondLst>
                                    <p:cond delay="0"/>
                                  </p:stCondLst>
                                  <p:childTnLst>
                                    <p:set>
                                      <p:cBhvr>
                                        <p:cTn id="41" dur="1" fill="hold">
                                          <p:stCondLst>
                                            <p:cond delay="0"/>
                                          </p:stCondLst>
                                        </p:cTn>
                                        <p:tgtEl>
                                          <p:spTgt spid="12">
                                            <p:txEl>
                                              <p:pRg st="11" end="11"/>
                                            </p:txEl>
                                          </p:spTgt>
                                        </p:tgtEl>
                                        <p:attrNameLst>
                                          <p:attrName>style.visibility</p:attrName>
                                        </p:attrNameLst>
                                      </p:cBhvr>
                                      <p:to>
                                        <p:strVal val="visible"/>
                                      </p:to>
                                    </p:set>
                                    <p:animEffect transition="in" filter="circle(in)">
                                      <p:cBhvr>
                                        <p:cTn id="42" dur="1000"/>
                                        <p:tgtEl>
                                          <p:spTgt spid="12">
                                            <p:txEl>
                                              <p:pRg st="11" end="11"/>
                                            </p:txEl>
                                          </p:spTgt>
                                        </p:tgtEl>
                                      </p:cBhvr>
                                    </p:animEffect>
                                  </p:childTnLst>
                                </p:cTn>
                              </p:par>
                              <p:par>
                                <p:cTn id="43" presetID="6" presetClass="entr" presetSubtype="16" fill="hold" nodeType="withEffect">
                                  <p:stCondLst>
                                    <p:cond delay="0"/>
                                  </p:stCondLst>
                                  <p:childTnLst>
                                    <p:set>
                                      <p:cBhvr>
                                        <p:cTn id="44" dur="1" fill="hold">
                                          <p:stCondLst>
                                            <p:cond delay="0"/>
                                          </p:stCondLst>
                                        </p:cTn>
                                        <p:tgtEl>
                                          <p:spTgt spid="12">
                                            <p:txEl>
                                              <p:pRg st="12" end="12"/>
                                            </p:txEl>
                                          </p:spTgt>
                                        </p:tgtEl>
                                        <p:attrNameLst>
                                          <p:attrName>style.visibility</p:attrName>
                                        </p:attrNameLst>
                                      </p:cBhvr>
                                      <p:to>
                                        <p:strVal val="visible"/>
                                      </p:to>
                                    </p:set>
                                    <p:animEffect transition="in" filter="circle(in)">
                                      <p:cBhvr>
                                        <p:cTn id="45" dur="1000"/>
                                        <p:tgtEl>
                                          <p:spTgt spid="1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44624"/>
            <a:ext cx="9144000" cy="1143000"/>
          </a:xfrm>
        </p:spPr>
        <p:txBody>
          <a:bodyPr>
            <a:normAutofit/>
          </a:bodyPr>
          <a:lstStyle/>
          <a:p>
            <a:pPr rtl="0"/>
            <a:r>
              <a:rPr lang="en-US" dirty="0">
                <a:solidFill>
                  <a:srgbClr val="C00000"/>
                </a:solidFill>
              </a:rPr>
              <a:t>Isoelectric Point (pI)</a:t>
            </a:r>
            <a:endParaRPr lang="ar-JO" dirty="0">
              <a:solidFill>
                <a:srgbClr val="C00000"/>
              </a:solidFill>
            </a:endParaRPr>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عنصر نائب للمحتوى 2"/>
          <p:cNvSpPr>
            <a:spLocks noGrp="1"/>
          </p:cNvSpPr>
          <p:nvPr>
            <p:ph idx="1"/>
          </p:nvPr>
        </p:nvSpPr>
        <p:spPr>
          <a:xfrm>
            <a:off x="500034" y="1268760"/>
            <a:ext cx="8358246" cy="5400600"/>
          </a:xfrm>
        </p:spPr>
        <p:txBody>
          <a:bodyPr>
            <a:normAutofit/>
          </a:bodyPr>
          <a:lstStyle/>
          <a:p>
            <a:pPr marL="342900" lvl="1" indent="-342900" algn="l" rtl="0">
              <a:buFont typeface="Arial" charset="0"/>
              <a:buChar char="•"/>
            </a:pPr>
            <a:r>
              <a:rPr lang="en-US" altLang="en-US" sz="2400" dirty="0">
                <a:latin typeface="Arial" charset="0"/>
                <a:ea typeface="Arial" charset="0"/>
                <a:cs typeface="Arial" charset="0"/>
              </a:rPr>
              <a:t>For example, the simplest amino acid glycine has         </a:t>
            </a:r>
            <a:r>
              <a:rPr lang="en-US" sz="2400" dirty="0">
                <a:latin typeface="Arial" charset="0"/>
                <a:ea typeface="Arial" charset="0"/>
                <a:cs typeface="Arial" charset="0"/>
              </a:rPr>
              <a:t>pK</a:t>
            </a:r>
            <a:r>
              <a:rPr lang="en-US" sz="2400" baseline="-25000" dirty="0">
                <a:latin typeface="Arial" charset="0"/>
                <a:ea typeface="Arial" charset="0"/>
                <a:cs typeface="Arial" charset="0"/>
              </a:rPr>
              <a:t>1 </a:t>
            </a:r>
            <a:r>
              <a:rPr lang="en-US" sz="2400" dirty="0">
                <a:latin typeface="Arial" charset="0"/>
                <a:ea typeface="Arial" charset="0"/>
                <a:cs typeface="Arial" charset="0"/>
              </a:rPr>
              <a:t>= 2.34 and pK</a:t>
            </a:r>
            <a:r>
              <a:rPr lang="en-US" sz="2400" baseline="-25000" dirty="0">
                <a:latin typeface="Arial" charset="0"/>
                <a:ea typeface="Arial" charset="0"/>
                <a:cs typeface="Arial" charset="0"/>
              </a:rPr>
              <a:t>2 </a:t>
            </a:r>
            <a:r>
              <a:rPr lang="en-US" sz="2400" dirty="0">
                <a:latin typeface="Arial" charset="0"/>
                <a:ea typeface="Arial" charset="0"/>
                <a:cs typeface="Arial" charset="0"/>
              </a:rPr>
              <a:t>= 9.6</a:t>
            </a:r>
          </a:p>
          <a:p>
            <a:pPr marL="342900" lvl="1" indent="-342900" algn="l" rtl="0">
              <a:buFont typeface="Arial" charset="0"/>
              <a:buChar char="•"/>
            </a:pPr>
            <a:endParaRPr lang="en-US" sz="2400" dirty="0">
              <a:latin typeface="Arial" charset="0"/>
              <a:ea typeface="Arial" charset="0"/>
              <a:cs typeface="Arial" charset="0"/>
            </a:endParaRPr>
          </a:p>
          <a:p>
            <a:pPr marL="0" lvl="1" indent="0" algn="l" rtl="0">
              <a:buNone/>
            </a:pPr>
            <a:r>
              <a:rPr lang="en-US" sz="2400" dirty="0">
                <a:latin typeface="Arial" charset="0"/>
                <a:ea typeface="Arial" charset="0"/>
                <a:cs typeface="Arial" charset="0"/>
              </a:rPr>
              <a:t>                         pI = </a:t>
            </a:r>
            <a:r>
              <a:rPr lang="en-US" altLang="en-US" sz="2400" dirty="0">
                <a:latin typeface="Arial" charset="0"/>
                <a:ea typeface="Arial" charset="0"/>
                <a:cs typeface="Arial" charset="0"/>
              </a:rPr>
              <a:t>½ (pK</a:t>
            </a:r>
            <a:r>
              <a:rPr lang="en-US" altLang="en-US" sz="2400" baseline="-25000" dirty="0">
                <a:latin typeface="Arial" charset="0"/>
                <a:ea typeface="Arial" charset="0"/>
                <a:cs typeface="Arial" charset="0"/>
              </a:rPr>
              <a:t>1</a:t>
            </a:r>
            <a:r>
              <a:rPr lang="en-US" altLang="en-US" sz="2400" dirty="0">
                <a:latin typeface="Arial" charset="0"/>
                <a:ea typeface="Arial" charset="0"/>
                <a:cs typeface="Arial" charset="0"/>
              </a:rPr>
              <a:t> + pK</a:t>
            </a:r>
            <a:r>
              <a:rPr lang="en-US" altLang="en-US" sz="2400" baseline="-25000" dirty="0">
                <a:latin typeface="Arial" charset="0"/>
                <a:ea typeface="Arial" charset="0"/>
                <a:cs typeface="Arial" charset="0"/>
              </a:rPr>
              <a:t>2</a:t>
            </a:r>
            <a:r>
              <a:rPr lang="en-US" altLang="en-US" sz="2400" dirty="0">
                <a:latin typeface="Arial" charset="0"/>
                <a:ea typeface="Arial" charset="0"/>
                <a:cs typeface="Arial" charset="0"/>
              </a:rPr>
              <a:t>)</a:t>
            </a:r>
            <a:endParaRPr lang="en-US" sz="2400" dirty="0">
              <a:latin typeface="Arial" charset="0"/>
              <a:ea typeface="Arial" charset="0"/>
              <a:cs typeface="Arial" charset="0"/>
            </a:endParaRPr>
          </a:p>
          <a:p>
            <a:pPr marL="0" lvl="1" indent="0" algn="l" rtl="0">
              <a:buNone/>
            </a:pPr>
            <a:r>
              <a:rPr lang="en-US" sz="2400" dirty="0">
                <a:latin typeface="Arial" charset="0"/>
                <a:ea typeface="Arial" charset="0"/>
                <a:cs typeface="Arial" charset="0"/>
              </a:rPr>
              <a:t>                             = </a:t>
            </a:r>
            <a:r>
              <a:rPr lang="en-US" altLang="en-US" sz="2400" dirty="0">
                <a:latin typeface="Arial" charset="0"/>
                <a:ea typeface="Arial" charset="0"/>
                <a:cs typeface="Arial" charset="0"/>
              </a:rPr>
              <a:t>½ (2.34 + 9.6)</a:t>
            </a:r>
            <a:endParaRPr lang="en-US" sz="2400" dirty="0">
              <a:latin typeface="Arial" charset="0"/>
              <a:ea typeface="Arial" charset="0"/>
              <a:cs typeface="Arial" charset="0"/>
            </a:endParaRPr>
          </a:p>
          <a:p>
            <a:pPr marL="0" lvl="1" indent="0" algn="l" rtl="0">
              <a:buNone/>
            </a:pPr>
            <a:r>
              <a:rPr lang="en-US" sz="2400" dirty="0">
                <a:latin typeface="Arial" charset="0"/>
                <a:ea typeface="Arial" charset="0"/>
                <a:cs typeface="Arial" charset="0"/>
              </a:rPr>
              <a:t>                             = 5.97</a:t>
            </a:r>
          </a:p>
          <a:p>
            <a:pPr marL="0" indent="0" algn="l" rtl="0">
              <a:buNone/>
            </a:pPr>
            <a:endParaRPr lang="en-US" sz="2400" dirty="0">
              <a:latin typeface="Arial" charset="0"/>
              <a:ea typeface="Arial" charset="0"/>
              <a:cs typeface="Arial" charset="0"/>
            </a:endParaRPr>
          </a:p>
          <a:p>
            <a:pPr algn="l" rtl="0"/>
            <a:endParaRPr lang="en-GB" sz="2600" dirty="0">
              <a:latin typeface="Arial" charset="0"/>
              <a:ea typeface="Arial" charset="0"/>
              <a:cs typeface="Arial" charset="0"/>
              <a:sym typeface="Symbol" charset="2"/>
            </a:endParaRPr>
          </a:p>
          <a:p>
            <a:pPr algn="l" rtl="0"/>
            <a:endParaRPr lang="en-GB" sz="2600" dirty="0">
              <a:latin typeface="Arial" charset="0"/>
              <a:ea typeface="Arial" charset="0"/>
              <a:cs typeface="Arial" charset="0"/>
              <a:sym typeface="Symbol" charset="2"/>
            </a:endParaRPr>
          </a:p>
          <a:p>
            <a:pPr algn="l" rtl="0"/>
            <a:endParaRPr lang="en-GB" sz="1800" dirty="0">
              <a:latin typeface="Arial" charset="0"/>
              <a:ea typeface="Arial" charset="0"/>
              <a:cs typeface="Arial" charset="0"/>
              <a:sym typeface="Symbol" charset="2"/>
            </a:endParaRPr>
          </a:p>
          <a:p>
            <a:pPr algn="l" rtl="0"/>
            <a:endParaRPr lang="en-US" sz="2600" dirty="0">
              <a:latin typeface="Arial" pitchFamily="34" charset="0"/>
              <a:cs typeface="Arial" pitchFamily="34" charset="0"/>
            </a:endParaRPr>
          </a:p>
          <a:p>
            <a:pPr algn="l" rtl="0"/>
            <a:endParaRPr lang="en-US" sz="800" dirty="0">
              <a:latin typeface="Arial" pitchFamily="34" charset="0"/>
              <a:cs typeface="Arial" pitchFamily="34" charset="0"/>
            </a:endParaRPr>
          </a:p>
          <a:p>
            <a:pPr algn="l" rtl="0"/>
            <a:endParaRPr lang="en-US" dirty="0"/>
          </a:p>
        </p:txBody>
      </p:sp>
      <p:grpSp>
        <p:nvGrpSpPr>
          <p:cNvPr id="14" name="Group 13"/>
          <p:cNvGrpSpPr/>
          <p:nvPr/>
        </p:nvGrpSpPr>
        <p:grpSpPr>
          <a:xfrm>
            <a:off x="1331640" y="4293096"/>
            <a:ext cx="6612735" cy="2088232"/>
            <a:chOff x="1331640" y="4293096"/>
            <a:chExt cx="6612735" cy="2088232"/>
          </a:xfrm>
        </p:grpSpPr>
        <p:grpSp>
          <p:nvGrpSpPr>
            <p:cNvPr id="9" name="Group 8"/>
            <p:cNvGrpSpPr/>
            <p:nvPr/>
          </p:nvGrpSpPr>
          <p:grpSpPr>
            <a:xfrm>
              <a:off x="1331640" y="4293096"/>
              <a:ext cx="6612735" cy="2088232"/>
              <a:chOff x="1331640" y="4293096"/>
              <a:chExt cx="6612735" cy="2088232"/>
            </a:xfrm>
          </p:grpSpPr>
          <p:grpSp>
            <p:nvGrpSpPr>
              <p:cNvPr id="7" name="Group 6"/>
              <p:cNvGrpSpPr/>
              <p:nvPr/>
            </p:nvGrpSpPr>
            <p:grpSpPr>
              <a:xfrm>
                <a:off x="1331640" y="4293096"/>
                <a:ext cx="6612735" cy="2088232"/>
                <a:chOff x="1331640" y="4293096"/>
                <a:chExt cx="6612735" cy="2088232"/>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4293096"/>
                  <a:ext cx="6612735" cy="2088232"/>
                </a:xfrm>
                <a:prstGeom prst="rect">
                  <a:avLst/>
                </a:prstGeom>
              </p:spPr>
            </p:pic>
            <p:sp>
              <p:nvSpPr>
                <p:cNvPr id="4" name="Rectangle 3"/>
                <p:cNvSpPr/>
                <p:nvPr/>
              </p:nvSpPr>
              <p:spPr>
                <a:xfrm>
                  <a:off x="3396438" y="4656078"/>
                  <a:ext cx="130924"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p:cNvSpPr/>
              <p:nvPr/>
            </p:nvSpPr>
            <p:spPr>
              <a:xfrm>
                <a:off x="5970132" y="4626098"/>
                <a:ext cx="72008"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p:cNvSpPr/>
            <p:nvPr/>
          </p:nvSpPr>
          <p:spPr>
            <a:xfrm>
              <a:off x="5953244" y="4626098"/>
              <a:ext cx="130924"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056208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Effect transition="in" filter="blinds(vertical)">
                                      <p:cBhvr>
                                        <p:cTn id="7" dur="500"/>
                                        <p:tgtEl>
                                          <p:spTgt spid="12">
                                            <p:txEl>
                                              <p:pRg st="2" end="2"/>
                                            </p:txEl>
                                          </p:spTgt>
                                        </p:tgtEl>
                                      </p:cBhvr>
                                    </p:animEffect>
                                  </p:childTnLst>
                                </p:cTn>
                              </p:par>
                              <p:par>
                                <p:cTn id="8" presetID="3" presetClass="entr" presetSubtype="5" fill="hold" nodeType="withEffect">
                                  <p:stCondLst>
                                    <p:cond delay="0"/>
                                  </p:stCondLst>
                                  <p:childTnLst>
                                    <p:set>
                                      <p:cBhvr>
                                        <p:cTn id="9" dur="1" fill="hold">
                                          <p:stCondLst>
                                            <p:cond delay="0"/>
                                          </p:stCondLst>
                                        </p:cTn>
                                        <p:tgtEl>
                                          <p:spTgt spid="12">
                                            <p:txEl>
                                              <p:pRg st="3" end="3"/>
                                            </p:txEl>
                                          </p:spTgt>
                                        </p:tgtEl>
                                        <p:attrNameLst>
                                          <p:attrName>style.visibility</p:attrName>
                                        </p:attrNameLst>
                                      </p:cBhvr>
                                      <p:to>
                                        <p:strVal val="visible"/>
                                      </p:to>
                                    </p:set>
                                    <p:animEffect transition="in" filter="blinds(vertical)">
                                      <p:cBhvr>
                                        <p:cTn id="10" dur="500"/>
                                        <p:tgtEl>
                                          <p:spTgt spid="12">
                                            <p:txEl>
                                              <p:pRg st="3" end="3"/>
                                            </p:txEl>
                                          </p:spTgt>
                                        </p:tgtEl>
                                      </p:cBhvr>
                                    </p:animEffect>
                                  </p:childTnLst>
                                </p:cTn>
                              </p:par>
                              <p:par>
                                <p:cTn id="11" presetID="3" presetClass="entr" presetSubtype="5" fill="hold" nodeType="withEffect">
                                  <p:stCondLst>
                                    <p:cond delay="0"/>
                                  </p:stCondLst>
                                  <p:childTnLst>
                                    <p:set>
                                      <p:cBhvr>
                                        <p:cTn id="12" dur="1" fill="hold">
                                          <p:stCondLst>
                                            <p:cond delay="0"/>
                                          </p:stCondLst>
                                        </p:cTn>
                                        <p:tgtEl>
                                          <p:spTgt spid="12">
                                            <p:txEl>
                                              <p:pRg st="4" end="4"/>
                                            </p:txEl>
                                          </p:spTgt>
                                        </p:tgtEl>
                                        <p:attrNameLst>
                                          <p:attrName>style.visibility</p:attrName>
                                        </p:attrNameLst>
                                      </p:cBhvr>
                                      <p:to>
                                        <p:strVal val="visible"/>
                                      </p:to>
                                    </p:set>
                                    <p:animEffect transition="in" filter="blinds(vertical)">
                                      <p:cBhvr>
                                        <p:cTn id="13"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44624"/>
            <a:ext cx="9144000" cy="1143000"/>
          </a:xfrm>
        </p:spPr>
        <p:txBody>
          <a:bodyPr>
            <a:normAutofit/>
          </a:bodyPr>
          <a:lstStyle/>
          <a:p>
            <a:pPr rtl="0"/>
            <a:r>
              <a:rPr lang="en-US" sz="3600" dirty="0">
                <a:solidFill>
                  <a:srgbClr val="C00000"/>
                </a:solidFill>
              </a:rPr>
              <a:t>pI of Acidic and Basic Amino Acids</a:t>
            </a:r>
            <a:endParaRPr lang="ar-JO" sz="3600" dirty="0">
              <a:solidFill>
                <a:srgbClr val="C00000"/>
              </a:solidFill>
            </a:endParaRPr>
          </a:p>
        </p:txBody>
      </p:sp>
      <p:sp>
        <p:nvSpPr>
          <p:cNvPr id="3" name="عنصر نائب للمحتوى 2"/>
          <p:cNvSpPr>
            <a:spLocks noGrp="1"/>
          </p:cNvSpPr>
          <p:nvPr>
            <p:ph idx="1"/>
          </p:nvPr>
        </p:nvSpPr>
        <p:spPr>
          <a:xfrm>
            <a:off x="500034" y="1285860"/>
            <a:ext cx="8358246" cy="5286412"/>
          </a:xfrm>
        </p:spPr>
        <p:txBody>
          <a:bodyPr>
            <a:normAutofit/>
          </a:bodyPr>
          <a:lstStyle/>
          <a:p>
            <a:pPr algn="l" rtl="0"/>
            <a:r>
              <a:rPr lang="en-US" altLang="en-US" sz="2400" dirty="0">
                <a:latin typeface="Arial" charset="0"/>
                <a:ea typeface="Arial" charset="0"/>
                <a:cs typeface="Arial" charset="0"/>
              </a:rPr>
              <a:t>For the acidic and basic amino acids which contain an ionizable “</a:t>
            </a:r>
            <a:r>
              <a:rPr lang="en-US" altLang="en-US" sz="2400" b="1" dirty="0">
                <a:latin typeface="Arial" charset="0"/>
                <a:ea typeface="Arial" charset="0"/>
                <a:cs typeface="Arial" charset="0"/>
              </a:rPr>
              <a:t>R</a:t>
            </a:r>
            <a:r>
              <a:rPr lang="en-US" altLang="en-US" sz="2400" dirty="0">
                <a:latin typeface="Arial" charset="0"/>
                <a:ea typeface="Arial" charset="0"/>
                <a:cs typeface="Arial" charset="0"/>
              </a:rPr>
              <a:t>” group in their side chains, pI calculation is different from those with neutral side chains</a:t>
            </a:r>
          </a:p>
          <a:p>
            <a:pPr marL="457200" indent="-457200" algn="l" rtl="0">
              <a:buFont typeface="+mj-lt"/>
              <a:buAutoNum type="arabicPeriod"/>
            </a:pPr>
            <a:r>
              <a:rPr lang="en-US" altLang="en-US" sz="2400" dirty="0">
                <a:latin typeface="Arial" charset="0"/>
                <a:ea typeface="Arial" charset="0"/>
                <a:cs typeface="Arial" charset="0"/>
              </a:rPr>
              <a:t>Acidic side chain: zwitterion exists at more acidic conditions when the extra –ve has been neutralized   </a:t>
            </a:r>
          </a:p>
          <a:p>
            <a:pPr marL="0" indent="0" algn="l" rtl="0">
              <a:buNone/>
            </a:pPr>
            <a:r>
              <a:rPr lang="en-US" sz="2400" dirty="0">
                <a:latin typeface="Arial" charset="0"/>
                <a:ea typeface="Arial" charset="0"/>
                <a:cs typeface="Arial" charset="0"/>
              </a:rPr>
              <a:t>                </a:t>
            </a:r>
          </a:p>
          <a:p>
            <a:pPr marL="0" indent="0" algn="l" rtl="0">
              <a:buNone/>
            </a:pPr>
            <a:r>
              <a:rPr lang="en-US" sz="2400" dirty="0">
                <a:latin typeface="Arial" charset="0"/>
                <a:ea typeface="Arial" charset="0"/>
                <a:cs typeface="Arial" charset="0"/>
              </a:rPr>
              <a:t>                                </a:t>
            </a:r>
            <a:r>
              <a:rPr lang="en-US" sz="2400" dirty="0">
                <a:solidFill>
                  <a:srgbClr val="0000CC"/>
                </a:solidFill>
                <a:latin typeface="Arial" charset="0"/>
                <a:ea typeface="Arial" charset="0"/>
                <a:cs typeface="Arial" charset="0"/>
              </a:rPr>
              <a:t>pI = </a:t>
            </a:r>
            <a:r>
              <a:rPr lang="en-US" altLang="en-US" sz="2400" dirty="0">
                <a:solidFill>
                  <a:srgbClr val="0000CC"/>
                </a:solidFill>
                <a:latin typeface="Arial" charset="0"/>
                <a:ea typeface="Arial" charset="0"/>
                <a:cs typeface="Arial" charset="0"/>
              </a:rPr>
              <a:t>½ (pK</a:t>
            </a:r>
            <a:r>
              <a:rPr lang="en-US" altLang="en-US" sz="2400" baseline="-25000" dirty="0">
                <a:solidFill>
                  <a:srgbClr val="0000CC"/>
                </a:solidFill>
                <a:latin typeface="Arial" charset="0"/>
                <a:ea typeface="Arial" charset="0"/>
                <a:cs typeface="Arial" charset="0"/>
              </a:rPr>
              <a:t>1</a:t>
            </a:r>
            <a:r>
              <a:rPr lang="en-US" altLang="en-US" sz="2400" dirty="0">
                <a:solidFill>
                  <a:srgbClr val="0000CC"/>
                </a:solidFill>
                <a:latin typeface="Arial" charset="0"/>
                <a:ea typeface="Arial" charset="0"/>
                <a:cs typeface="Arial" charset="0"/>
              </a:rPr>
              <a:t> + pK</a:t>
            </a:r>
            <a:r>
              <a:rPr lang="en-US" altLang="en-US" sz="2400" baseline="-25000" dirty="0">
                <a:solidFill>
                  <a:srgbClr val="0000CC"/>
                </a:solidFill>
                <a:latin typeface="Arial" charset="0"/>
                <a:ea typeface="Arial" charset="0"/>
                <a:cs typeface="Arial" charset="0"/>
              </a:rPr>
              <a:t>3</a:t>
            </a:r>
            <a:r>
              <a:rPr lang="en-US" altLang="en-US" sz="2400" dirty="0">
                <a:solidFill>
                  <a:srgbClr val="0000CC"/>
                </a:solidFill>
                <a:latin typeface="Arial" charset="0"/>
                <a:ea typeface="Arial" charset="0"/>
                <a:cs typeface="Arial" charset="0"/>
              </a:rPr>
              <a:t>)</a:t>
            </a:r>
            <a:endParaRPr lang="en-US" sz="2400" dirty="0">
              <a:solidFill>
                <a:srgbClr val="0000CC"/>
              </a:solidFill>
              <a:latin typeface="Arial" charset="0"/>
              <a:ea typeface="Arial" charset="0"/>
              <a:cs typeface="Arial" charset="0"/>
            </a:endParaRPr>
          </a:p>
          <a:p>
            <a:pPr marL="0" indent="0" algn="l" rtl="0">
              <a:buNone/>
            </a:pPr>
            <a:endParaRPr lang="en-US" sz="2600" dirty="0">
              <a:latin typeface="Arial" pitchFamily="34" charset="0"/>
              <a:cs typeface="Arial" pitchFamily="34" charset="0"/>
            </a:endParaRPr>
          </a:p>
          <a:p>
            <a:pPr marL="0" indent="0" algn="l" rtl="0">
              <a:buNone/>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4705099"/>
            <a:ext cx="8418431" cy="1748237"/>
          </a:xfrm>
          <a:prstGeom prst="rect">
            <a:avLst/>
          </a:prstGeom>
        </p:spPr>
      </p:pic>
      <p:sp>
        <p:nvSpPr>
          <p:cNvPr id="7" name="Rectangle 6"/>
          <p:cNvSpPr/>
          <p:nvPr/>
        </p:nvSpPr>
        <p:spPr>
          <a:xfrm>
            <a:off x="1907704" y="3573016"/>
            <a:ext cx="5472608" cy="72008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80963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vertical)">
                                      <p:cBhvr>
                                        <p:cTn id="12" dur="500"/>
                                        <p:tgtEl>
                                          <p:spTgt spid="3">
                                            <p:txEl>
                                              <p:pRg st="2" end="2"/>
                                            </p:txEl>
                                          </p:spTgt>
                                        </p:tgtEl>
                                      </p:cBhvr>
                                    </p:animEffect>
                                  </p:childTnLst>
                                </p:cTn>
                              </p:par>
                              <p:par>
                                <p:cTn id="13" presetID="3" presetClass="entr" presetSubtype="5"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vertical)">
                                      <p:cBhvr>
                                        <p:cTn id="15" dur="500"/>
                                        <p:tgtEl>
                                          <p:spTgt spid="3">
                                            <p:txEl>
                                              <p:pRg st="3" end="3"/>
                                            </p:tx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44624"/>
            <a:ext cx="9144000" cy="1143000"/>
          </a:xfrm>
        </p:spPr>
        <p:txBody>
          <a:bodyPr>
            <a:normAutofit/>
          </a:bodyPr>
          <a:lstStyle/>
          <a:p>
            <a:pPr rtl="0"/>
            <a:r>
              <a:rPr lang="en-US" sz="3600" dirty="0">
                <a:solidFill>
                  <a:srgbClr val="C00000"/>
                </a:solidFill>
              </a:rPr>
              <a:t>pI of Acidic and Basic Amino Acids</a:t>
            </a:r>
            <a:endParaRPr lang="ar-JO" sz="3600" dirty="0">
              <a:solidFill>
                <a:srgbClr val="C00000"/>
              </a:solidFill>
            </a:endParaRPr>
          </a:p>
        </p:txBody>
      </p:sp>
      <p:sp>
        <p:nvSpPr>
          <p:cNvPr id="3" name="عنصر نائب للمحتوى 2"/>
          <p:cNvSpPr>
            <a:spLocks noGrp="1"/>
          </p:cNvSpPr>
          <p:nvPr>
            <p:ph idx="1"/>
          </p:nvPr>
        </p:nvSpPr>
        <p:spPr>
          <a:xfrm>
            <a:off x="500034" y="1285860"/>
            <a:ext cx="8358246" cy="5286412"/>
          </a:xfrm>
        </p:spPr>
        <p:txBody>
          <a:bodyPr>
            <a:normAutofit/>
          </a:bodyPr>
          <a:lstStyle/>
          <a:p>
            <a:pPr algn="l" rtl="0"/>
            <a:r>
              <a:rPr lang="en-US" sz="2400" dirty="0">
                <a:latin typeface="Arial" charset="0"/>
                <a:ea typeface="Arial" charset="0"/>
                <a:cs typeface="Arial" charset="0"/>
              </a:rPr>
              <a:t>For example, the aspartic acid which has pK</a:t>
            </a:r>
            <a:r>
              <a:rPr lang="en-US" sz="2400" baseline="-25000" dirty="0">
                <a:latin typeface="Arial" charset="0"/>
                <a:ea typeface="Arial" charset="0"/>
                <a:cs typeface="Arial" charset="0"/>
              </a:rPr>
              <a:t>1</a:t>
            </a:r>
            <a:r>
              <a:rPr lang="en-US" sz="2400" dirty="0">
                <a:latin typeface="Arial" charset="0"/>
                <a:ea typeface="Arial" charset="0"/>
                <a:cs typeface="Arial" charset="0"/>
              </a:rPr>
              <a:t>= 1.88,    pK</a:t>
            </a:r>
            <a:r>
              <a:rPr lang="en-US" sz="2400" baseline="-25000" dirty="0">
                <a:latin typeface="Arial" charset="0"/>
                <a:ea typeface="Arial" charset="0"/>
                <a:cs typeface="Arial" charset="0"/>
              </a:rPr>
              <a:t>3 </a:t>
            </a:r>
            <a:r>
              <a:rPr lang="en-US" sz="2400" dirty="0">
                <a:latin typeface="Arial" charset="0"/>
                <a:ea typeface="Arial" charset="0"/>
                <a:cs typeface="Arial" charset="0"/>
              </a:rPr>
              <a:t>= 3.65 and pK</a:t>
            </a:r>
            <a:r>
              <a:rPr lang="en-US" sz="2400" baseline="-25000" dirty="0">
                <a:latin typeface="Arial" charset="0"/>
                <a:ea typeface="Arial" charset="0"/>
                <a:cs typeface="Arial" charset="0"/>
              </a:rPr>
              <a:t>2</a:t>
            </a:r>
            <a:r>
              <a:rPr lang="en-US" sz="2400" dirty="0">
                <a:latin typeface="Arial" charset="0"/>
                <a:ea typeface="Arial" charset="0"/>
                <a:cs typeface="Arial" charset="0"/>
              </a:rPr>
              <a:t>= 9.68</a:t>
            </a:r>
          </a:p>
          <a:p>
            <a:pPr algn="l" rtl="0"/>
            <a:endParaRPr lang="en-US" sz="2400" dirty="0">
              <a:latin typeface="Arial" charset="0"/>
              <a:ea typeface="Arial" charset="0"/>
              <a:cs typeface="Arial" charset="0"/>
            </a:endParaRPr>
          </a:p>
          <a:p>
            <a:pPr marL="0" indent="0" algn="l" rtl="0">
              <a:buNone/>
            </a:pPr>
            <a:r>
              <a:rPr lang="en-US" sz="2400" dirty="0">
                <a:latin typeface="Arial" charset="0"/>
                <a:ea typeface="Arial" charset="0"/>
                <a:cs typeface="Arial" charset="0"/>
              </a:rPr>
              <a:t>                      </a:t>
            </a:r>
            <a:r>
              <a:rPr lang="en-US" sz="2400" dirty="0">
                <a:solidFill>
                  <a:srgbClr val="0000CC"/>
                </a:solidFill>
                <a:latin typeface="Arial" charset="0"/>
                <a:ea typeface="Arial" charset="0"/>
                <a:cs typeface="Arial" charset="0"/>
              </a:rPr>
              <a:t>pI = </a:t>
            </a:r>
            <a:r>
              <a:rPr lang="en-US" altLang="en-US" sz="2400" dirty="0">
                <a:solidFill>
                  <a:srgbClr val="0000CC"/>
                </a:solidFill>
                <a:latin typeface="Arial" charset="0"/>
                <a:ea typeface="Arial" charset="0"/>
                <a:cs typeface="Arial" charset="0"/>
              </a:rPr>
              <a:t>½ (pK</a:t>
            </a:r>
            <a:r>
              <a:rPr lang="en-US" altLang="en-US" sz="2400" baseline="-25000" dirty="0">
                <a:solidFill>
                  <a:srgbClr val="0000CC"/>
                </a:solidFill>
                <a:latin typeface="Arial" charset="0"/>
                <a:ea typeface="Arial" charset="0"/>
                <a:cs typeface="Arial" charset="0"/>
              </a:rPr>
              <a:t>1</a:t>
            </a:r>
            <a:r>
              <a:rPr lang="en-US" altLang="en-US" sz="2400" dirty="0">
                <a:solidFill>
                  <a:srgbClr val="0000CC"/>
                </a:solidFill>
                <a:latin typeface="Arial" charset="0"/>
                <a:ea typeface="Arial" charset="0"/>
                <a:cs typeface="Arial" charset="0"/>
              </a:rPr>
              <a:t> + pK</a:t>
            </a:r>
            <a:r>
              <a:rPr lang="en-US" altLang="en-US" sz="2400" baseline="-25000" dirty="0">
                <a:solidFill>
                  <a:srgbClr val="0000CC"/>
                </a:solidFill>
                <a:latin typeface="Arial" charset="0"/>
                <a:ea typeface="Arial" charset="0"/>
                <a:cs typeface="Arial" charset="0"/>
              </a:rPr>
              <a:t>3</a:t>
            </a:r>
            <a:r>
              <a:rPr lang="en-US" altLang="en-US" sz="2400" dirty="0">
                <a:solidFill>
                  <a:srgbClr val="0000CC"/>
                </a:solidFill>
                <a:latin typeface="Arial" charset="0"/>
                <a:ea typeface="Arial" charset="0"/>
                <a:cs typeface="Arial" charset="0"/>
              </a:rPr>
              <a:t>)</a:t>
            </a:r>
          </a:p>
          <a:p>
            <a:pPr marL="0" indent="0" algn="l" rtl="0">
              <a:buNone/>
            </a:pPr>
            <a:r>
              <a:rPr lang="en-US" sz="2400" dirty="0">
                <a:solidFill>
                  <a:srgbClr val="0000CC"/>
                </a:solidFill>
                <a:latin typeface="Arial" charset="0"/>
                <a:ea typeface="Arial" charset="0"/>
                <a:cs typeface="Arial" charset="0"/>
              </a:rPr>
              <a:t>                          = </a:t>
            </a:r>
            <a:r>
              <a:rPr lang="en-US" altLang="en-US" sz="2400" dirty="0">
                <a:solidFill>
                  <a:srgbClr val="0000CC"/>
                </a:solidFill>
                <a:latin typeface="Arial" charset="0"/>
                <a:ea typeface="Arial" charset="0"/>
                <a:cs typeface="Arial" charset="0"/>
              </a:rPr>
              <a:t>½ (1.88 + 3.65)</a:t>
            </a:r>
            <a:endParaRPr lang="en-US" sz="2400" dirty="0">
              <a:solidFill>
                <a:srgbClr val="0000CC"/>
              </a:solidFill>
              <a:latin typeface="Arial" charset="0"/>
              <a:ea typeface="Arial" charset="0"/>
              <a:cs typeface="Arial" charset="0"/>
            </a:endParaRPr>
          </a:p>
          <a:p>
            <a:pPr marL="0" indent="0" algn="l" rtl="0">
              <a:buNone/>
            </a:pPr>
            <a:r>
              <a:rPr lang="en-US" sz="2400" dirty="0">
                <a:latin typeface="Arial" charset="0"/>
                <a:ea typeface="Arial" charset="0"/>
                <a:cs typeface="Arial" charset="0"/>
              </a:rPr>
              <a:t>                          </a:t>
            </a:r>
            <a:r>
              <a:rPr lang="en-US" sz="2400" dirty="0">
                <a:solidFill>
                  <a:srgbClr val="0000CC"/>
                </a:solidFill>
                <a:latin typeface="Arial" charset="0"/>
                <a:ea typeface="Arial" charset="0"/>
                <a:cs typeface="Arial" charset="0"/>
              </a:rPr>
              <a:t>= 2.77</a:t>
            </a:r>
          </a:p>
          <a:p>
            <a:pPr marL="0" indent="0" algn="l" rtl="0">
              <a:buNone/>
            </a:pPr>
            <a:endParaRPr lang="en-US" sz="2600" dirty="0">
              <a:latin typeface="Arial" pitchFamily="34" charset="0"/>
              <a:cs typeface="Arial" pitchFamily="34" charset="0"/>
            </a:endParaRPr>
          </a:p>
          <a:p>
            <a:pPr marL="0" indent="0" algn="l" rtl="0">
              <a:buNone/>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376876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60" y="44624"/>
            <a:ext cx="9144000" cy="1143000"/>
          </a:xfrm>
        </p:spPr>
        <p:txBody>
          <a:bodyPr>
            <a:normAutofit/>
          </a:bodyPr>
          <a:lstStyle/>
          <a:p>
            <a:pPr rtl="0"/>
            <a:r>
              <a:rPr lang="en-US" sz="3600" dirty="0">
                <a:solidFill>
                  <a:srgbClr val="C00000"/>
                </a:solidFill>
              </a:rPr>
              <a:t>pI of Acidic and Basic Amino Acids</a:t>
            </a:r>
            <a:endParaRPr lang="ar-JO" sz="3600" dirty="0">
              <a:solidFill>
                <a:srgbClr val="C00000"/>
              </a:solidFill>
            </a:endParaRPr>
          </a:p>
        </p:txBody>
      </p:sp>
      <p:sp>
        <p:nvSpPr>
          <p:cNvPr id="3" name="عنصر نائب للمحتوى 2"/>
          <p:cNvSpPr>
            <a:spLocks noGrp="1"/>
          </p:cNvSpPr>
          <p:nvPr>
            <p:ph idx="1"/>
          </p:nvPr>
        </p:nvSpPr>
        <p:spPr>
          <a:xfrm>
            <a:off x="467544" y="1331757"/>
            <a:ext cx="8572560" cy="5481619"/>
          </a:xfrm>
        </p:spPr>
        <p:txBody>
          <a:bodyPr>
            <a:normAutofit/>
          </a:bodyPr>
          <a:lstStyle/>
          <a:p>
            <a:pPr marL="457200" indent="-457200" algn="l" rtl="0">
              <a:buFont typeface="+mj-lt"/>
              <a:buAutoNum type="arabicPeriod" startAt="2"/>
            </a:pPr>
            <a:r>
              <a:rPr lang="en-US" altLang="en-US" sz="2400" dirty="0">
                <a:latin typeface="Arial" charset="0"/>
                <a:ea typeface="Arial" charset="0"/>
                <a:cs typeface="Arial" charset="0"/>
              </a:rPr>
              <a:t>Basic side chain: zwitterion exists at more basic conditions when the extra +ve has been neutralized   </a:t>
            </a:r>
          </a:p>
          <a:p>
            <a:pPr marL="0" indent="0" algn="l" rtl="0">
              <a:buNone/>
            </a:pPr>
            <a:r>
              <a:rPr lang="en-US" sz="500" dirty="0">
                <a:latin typeface="Arial" charset="0"/>
                <a:ea typeface="Arial" charset="0"/>
                <a:cs typeface="Arial" charset="0"/>
              </a:rPr>
              <a:t>                            </a:t>
            </a:r>
          </a:p>
          <a:p>
            <a:pPr marL="0" indent="0" algn="l" rtl="0">
              <a:buNone/>
            </a:pPr>
            <a:r>
              <a:rPr lang="en-US" sz="2400" dirty="0">
                <a:solidFill>
                  <a:srgbClr val="0000CC"/>
                </a:solidFill>
                <a:latin typeface="Arial" charset="0"/>
                <a:ea typeface="Arial" charset="0"/>
                <a:cs typeface="Arial" charset="0"/>
              </a:rPr>
              <a:t>                            </a:t>
            </a:r>
          </a:p>
          <a:p>
            <a:pPr marL="0" indent="0" algn="l" rtl="0">
              <a:buNone/>
            </a:pPr>
            <a:r>
              <a:rPr lang="en-US" sz="2400" dirty="0">
                <a:solidFill>
                  <a:srgbClr val="0000CC"/>
                </a:solidFill>
                <a:latin typeface="Arial" charset="0"/>
                <a:ea typeface="Arial" charset="0"/>
                <a:cs typeface="Arial" charset="0"/>
              </a:rPr>
              <a:t>                           pI = </a:t>
            </a:r>
            <a:r>
              <a:rPr lang="en-US" altLang="en-US" sz="2400" dirty="0">
                <a:solidFill>
                  <a:srgbClr val="0000CC"/>
                </a:solidFill>
                <a:latin typeface="Arial" charset="0"/>
                <a:ea typeface="Arial" charset="0"/>
                <a:cs typeface="Arial" charset="0"/>
              </a:rPr>
              <a:t>½ (pK</a:t>
            </a:r>
            <a:r>
              <a:rPr lang="en-US" altLang="en-US" sz="2400" baseline="-25000" dirty="0">
                <a:solidFill>
                  <a:srgbClr val="0000CC"/>
                </a:solidFill>
                <a:latin typeface="Arial" charset="0"/>
                <a:ea typeface="Arial" charset="0"/>
                <a:cs typeface="Arial" charset="0"/>
              </a:rPr>
              <a:t>2</a:t>
            </a:r>
            <a:r>
              <a:rPr lang="en-US" altLang="en-US" sz="2400" dirty="0">
                <a:solidFill>
                  <a:srgbClr val="0000CC"/>
                </a:solidFill>
                <a:latin typeface="Arial" charset="0"/>
                <a:ea typeface="Arial" charset="0"/>
                <a:cs typeface="Arial" charset="0"/>
              </a:rPr>
              <a:t> + pK</a:t>
            </a:r>
            <a:r>
              <a:rPr lang="en-US" altLang="en-US" sz="2400" baseline="-25000" dirty="0">
                <a:solidFill>
                  <a:srgbClr val="0000CC"/>
                </a:solidFill>
                <a:latin typeface="Arial" charset="0"/>
                <a:ea typeface="Arial" charset="0"/>
                <a:cs typeface="Arial" charset="0"/>
              </a:rPr>
              <a:t>3</a:t>
            </a:r>
            <a:r>
              <a:rPr lang="en-US" altLang="en-US" sz="2400" dirty="0">
                <a:solidFill>
                  <a:srgbClr val="0000CC"/>
                </a:solidFill>
                <a:latin typeface="Arial" charset="0"/>
                <a:ea typeface="Arial" charset="0"/>
                <a:cs typeface="Arial" charset="0"/>
              </a:rPr>
              <a:t>)</a:t>
            </a:r>
            <a:endParaRPr lang="en-US" sz="2400" dirty="0">
              <a:solidFill>
                <a:srgbClr val="0000CC"/>
              </a:solidFill>
              <a:latin typeface="Arial" charset="0"/>
              <a:ea typeface="Arial" charset="0"/>
              <a:cs typeface="Arial" charset="0"/>
            </a:endParaRPr>
          </a:p>
          <a:p>
            <a:pPr marL="0" indent="0" algn="l" rtl="0">
              <a:buNone/>
            </a:pPr>
            <a:endParaRPr lang="en-US" sz="2600" dirty="0">
              <a:latin typeface="Arial" pitchFamily="34" charset="0"/>
              <a:cs typeface="Arial" pitchFamily="34" charset="0"/>
            </a:endParaRPr>
          </a:p>
          <a:p>
            <a:pPr marL="0" indent="0" algn="l" rtl="0">
              <a:buNone/>
            </a:pPr>
            <a:endParaRPr lang="en-US" sz="2600" dirty="0">
              <a:latin typeface="Arial" pitchFamily="34" charset="0"/>
              <a:cs typeface="Arial" pitchFamily="34" charset="0"/>
            </a:endParaRPr>
          </a:p>
          <a:p>
            <a:pPr marL="0" indent="0" algn="l" rtl="0">
              <a:buNone/>
            </a:pPr>
            <a:endParaRPr lang="en-US" sz="2600" dirty="0">
              <a:latin typeface="Arial" pitchFamily="34" charset="0"/>
              <a:cs typeface="Arial" pitchFamily="34" charset="0"/>
            </a:endParaRPr>
          </a:p>
          <a:p>
            <a:pPr marL="0" indent="0" algn="l" rtl="0">
              <a:buNone/>
            </a:pPr>
            <a:endParaRPr lang="en-US" sz="2400" dirty="0">
              <a:latin typeface="Arial" charset="0"/>
              <a:ea typeface="Arial" charset="0"/>
              <a:cs typeface="Arial" charset="0"/>
            </a:endParaRPr>
          </a:p>
          <a:p>
            <a:pPr marL="0" indent="0" algn="l" rtl="0">
              <a:buNone/>
            </a:pPr>
            <a:r>
              <a:rPr lang="en-US" sz="2400" dirty="0">
                <a:latin typeface="Arial" charset="0"/>
                <a:ea typeface="Arial" charset="0"/>
                <a:cs typeface="Arial" charset="0"/>
              </a:rPr>
              <a:t>For example, histidine which has pK</a:t>
            </a:r>
            <a:r>
              <a:rPr lang="en-US" sz="2400" baseline="-25000" dirty="0">
                <a:latin typeface="Arial" charset="0"/>
                <a:ea typeface="Arial" charset="0"/>
                <a:cs typeface="Arial" charset="0"/>
              </a:rPr>
              <a:t>2</a:t>
            </a:r>
            <a:r>
              <a:rPr lang="en-US" sz="2400" dirty="0">
                <a:latin typeface="Arial" charset="0"/>
                <a:ea typeface="Arial" charset="0"/>
                <a:cs typeface="Arial" charset="0"/>
              </a:rPr>
              <a:t>= 6.00,   pK</a:t>
            </a:r>
            <a:r>
              <a:rPr lang="en-US" sz="2400" baseline="-25000" dirty="0">
                <a:latin typeface="Arial" charset="0"/>
                <a:ea typeface="Arial" charset="0"/>
                <a:cs typeface="Arial" charset="0"/>
              </a:rPr>
              <a:t>3 </a:t>
            </a:r>
            <a:r>
              <a:rPr lang="en-US" sz="2400" dirty="0">
                <a:latin typeface="Arial" charset="0"/>
                <a:ea typeface="Arial" charset="0"/>
                <a:cs typeface="Arial" charset="0"/>
              </a:rPr>
              <a:t>= 9.17 </a:t>
            </a:r>
          </a:p>
          <a:p>
            <a:pPr marL="0" indent="0" algn="l" rtl="0">
              <a:buNone/>
            </a:pPr>
            <a:r>
              <a:rPr lang="en-US" sz="2400" dirty="0">
                <a:latin typeface="Arial" charset="0"/>
                <a:ea typeface="Arial" charset="0"/>
                <a:cs typeface="Arial" charset="0"/>
              </a:rPr>
              <a:t>                      </a:t>
            </a:r>
            <a:r>
              <a:rPr lang="en-US" sz="2400" dirty="0">
                <a:solidFill>
                  <a:srgbClr val="0000CC"/>
                </a:solidFill>
                <a:latin typeface="Arial" charset="0"/>
                <a:ea typeface="Arial" charset="0"/>
                <a:cs typeface="Arial" charset="0"/>
              </a:rPr>
              <a:t>pI = </a:t>
            </a:r>
            <a:r>
              <a:rPr lang="en-US" altLang="en-US" sz="2400" dirty="0">
                <a:solidFill>
                  <a:srgbClr val="0000CC"/>
                </a:solidFill>
                <a:latin typeface="Arial" charset="0"/>
                <a:ea typeface="Arial" charset="0"/>
                <a:cs typeface="Arial" charset="0"/>
              </a:rPr>
              <a:t>½ (pK</a:t>
            </a:r>
            <a:r>
              <a:rPr lang="en-US" altLang="en-US" sz="2400" baseline="-25000" dirty="0">
                <a:solidFill>
                  <a:srgbClr val="0000CC"/>
                </a:solidFill>
                <a:latin typeface="Arial" charset="0"/>
                <a:ea typeface="Arial" charset="0"/>
                <a:cs typeface="Arial" charset="0"/>
              </a:rPr>
              <a:t>2</a:t>
            </a:r>
            <a:r>
              <a:rPr lang="en-US" altLang="en-US" sz="2400" dirty="0">
                <a:solidFill>
                  <a:srgbClr val="0000CC"/>
                </a:solidFill>
                <a:latin typeface="Arial" charset="0"/>
                <a:ea typeface="Arial" charset="0"/>
                <a:cs typeface="Arial" charset="0"/>
              </a:rPr>
              <a:t> + pK</a:t>
            </a:r>
            <a:r>
              <a:rPr lang="en-US" altLang="en-US" sz="2400" baseline="-25000" dirty="0">
                <a:solidFill>
                  <a:srgbClr val="0000CC"/>
                </a:solidFill>
                <a:latin typeface="Arial" charset="0"/>
                <a:ea typeface="Arial" charset="0"/>
                <a:cs typeface="Arial" charset="0"/>
              </a:rPr>
              <a:t>3</a:t>
            </a:r>
            <a:r>
              <a:rPr lang="en-US" altLang="en-US" sz="2400" dirty="0">
                <a:solidFill>
                  <a:srgbClr val="0000CC"/>
                </a:solidFill>
                <a:latin typeface="Arial" charset="0"/>
                <a:ea typeface="Arial" charset="0"/>
                <a:cs typeface="Arial" charset="0"/>
              </a:rPr>
              <a:t>)</a:t>
            </a:r>
          </a:p>
          <a:p>
            <a:pPr marL="0" indent="0" algn="l" rtl="0">
              <a:buNone/>
            </a:pPr>
            <a:r>
              <a:rPr lang="en-US" sz="2400" dirty="0">
                <a:solidFill>
                  <a:srgbClr val="0000CC"/>
                </a:solidFill>
                <a:latin typeface="Arial" charset="0"/>
                <a:ea typeface="Arial" charset="0"/>
                <a:cs typeface="Arial" charset="0"/>
              </a:rPr>
              <a:t>                          = </a:t>
            </a:r>
            <a:r>
              <a:rPr lang="en-US" altLang="en-US" sz="2400" dirty="0">
                <a:solidFill>
                  <a:srgbClr val="0000CC"/>
                </a:solidFill>
                <a:latin typeface="Arial" charset="0"/>
                <a:ea typeface="Arial" charset="0"/>
                <a:cs typeface="Arial" charset="0"/>
              </a:rPr>
              <a:t>½ (6.00 + 9.17)</a:t>
            </a:r>
            <a:endParaRPr lang="en-US" sz="2400" dirty="0">
              <a:solidFill>
                <a:srgbClr val="0000CC"/>
              </a:solidFill>
              <a:latin typeface="Arial" charset="0"/>
              <a:ea typeface="Arial" charset="0"/>
              <a:cs typeface="Arial" charset="0"/>
            </a:endParaRPr>
          </a:p>
          <a:p>
            <a:pPr marL="0" indent="0" algn="l" rtl="0">
              <a:buNone/>
            </a:pPr>
            <a:r>
              <a:rPr lang="en-US" sz="2400" dirty="0">
                <a:latin typeface="Arial" charset="0"/>
                <a:ea typeface="Arial" charset="0"/>
                <a:cs typeface="Arial" charset="0"/>
              </a:rPr>
              <a:t>                          </a:t>
            </a:r>
            <a:r>
              <a:rPr lang="en-US" sz="2400" dirty="0">
                <a:solidFill>
                  <a:srgbClr val="0000CC"/>
                </a:solidFill>
                <a:latin typeface="Arial" charset="0"/>
                <a:ea typeface="Arial" charset="0"/>
                <a:cs typeface="Arial" charset="0"/>
              </a:rPr>
              <a:t>= 7.59</a:t>
            </a:r>
          </a:p>
          <a:p>
            <a:pPr marL="0" indent="0" algn="l" rtl="0">
              <a:buNone/>
            </a:pPr>
            <a:endParaRPr lang="en-US" sz="2600" dirty="0">
              <a:latin typeface="Arial" pitchFamily="34" charset="0"/>
              <a:cs typeface="Arial" pitchFamily="34" charset="0"/>
            </a:endParaRPr>
          </a:p>
          <a:p>
            <a:pPr algn="l" rtl="0">
              <a:buNone/>
            </a:pPr>
            <a:endParaRPr lang="en-US" sz="800" dirty="0">
              <a:latin typeface="Arial" pitchFamily="34" charset="0"/>
              <a:cs typeface="Arial" pitchFamily="34" charset="0"/>
            </a:endParaRPr>
          </a:p>
          <a:p>
            <a:pPr algn="l" rtl="0">
              <a:buNone/>
            </a:pPr>
            <a:endParaRPr lang="en-US" dirty="0"/>
          </a:p>
        </p:txBody>
      </p:sp>
      <p:pic>
        <p:nvPicPr>
          <p:cNvPr id="5" name="Picture 2" descr="http://www.mutah.edu.jo/images/banners/medi-sign.gif"/>
          <p:cNvPicPr>
            <a:picLocks noChangeAspect="1" noChangeArrowheads="1"/>
          </p:cNvPicPr>
          <p:nvPr/>
        </p:nvPicPr>
        <p:blipFill>
          <a:blip r:embed="rId2"/>
          <a:srcRect/>
          <a:stretch>
            <a:fillRect/>
          </a:stretch>
        </p:blipFill>
        <p:spPr bwMode="auto">
          <a:xfrm>
            <a:off x="7929586" y="61864"/>
            <a:ext cx="1143008" cy="1295410"/>
          </a:xfrm>
          <a:prstGeom prst="rect">
            <a:avLst/>
          </a:prstGeom>
          <a:noFill/>
        </p:spPr>
      </p:pic>
      <p:sp>
        <p:nvSpPr>
          <p:cNvPr id="6" name="مستطيل 5"/>
          <p:cNvSpPr/>
          <p:nvPr/>
        </p:nvSpPr>
        <p:spPr>
          <a:xfrm>
            <a:off x="-32" y="24"/>
            <a:ext cx="428596" cy="68580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2483768" y="2594884"/>
            <a:ext cx="3456384" cy="57606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539552" y="3493670"/>
            <a:ext cx="8432458" cy="1087458"/>
            <a:chOff x="539552" y="3493670"/>
            <a:chExt cx="8432458" cy="1087458"/>
          </a:xfrm>
        </p:grpSpPr>
        <p:grpSp>
          <p:nvGrpSpPr>
            <p:cNvPr id="17" name="Group 16"/>
            <p:cNvGrpSpPr/>
            <p:nvPr/>
          </p:nvGrpSpPr>
          <p:grpSpPr>
            <a:xfrm>
              <a:off x="539552" y="3493670"/>
              <a:ext cx="8432458" cy="1087458"/>
              <a:chOff x="539552" y="3493670"/>
              <a:chExt cx="8432458" cy="1087458"/>
            </a:xfrm>
          </p:grpSpPr>
          <p:grpSp>
            <p:nvGrpSpPr>
              <p:cNvPr id="15" name="Group 14"/>
              <p:cNvGrpSpPr/>
              <p:nvPr/>
            </p:nvGrpSpPr>
            <p:grpSpPr>
              <a:xfrm>
                <a:off x="539552" y="3493670"/>
                <a:ext cx="8432458" cy="1087458"/>
                <a:chOff x="539552" y="3493670"/>
                <a:chExt cx="8432458" cy="1087458"/>
              </a:xfrm>
            </p:grpSpPr>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10296" t="26882" b="55439"/>
                <a:stretch/>
              </p:blipFill>
              <p:spPr>
                <a:xfrm>
                  <a:off x="2627784" y="3562960"/>
                  <a:ext cx="1853181" cy="1018168"/>
                </a:xfrm>
                <a:prstGeom prst="rect">
                  <a:avLst/>
                </a:prstGeom>
              </p:spPr>
            </p:pic>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19348" t="53251" b="30430"/>
                <a:stretch/>
              </p:blipFill>
              <p:spPr>
                <a:xfrm>
                  <a:off x="5076056" y="3536474"/>
                  <a:ext cx="1666165" cy="939848"/>
                </a:xfrm>
                <a:prstGeom prst="rect">
                  <a:avLst/>
                </a:prstGeom>
              </p:spPr>
            </p:pic>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14530" t="82542"/>
                <a:stretch/>
              </p:blipFill>
              <p:spPr>
                <a:xfrm>
                  <a:off x="7206314" y="3501008"/>
                  <a:ext cx="1765696" cy="1005486"/>
                </a:xfrm>
                <a:prstGeom prst="rect">
                  <a:avLst/>
                </a:prstGeom>
              </p:spPr>
            </p:pic>
            <p:pic>
              <p:nvPicPr>
                <p:cNvPr id="13" name="Picture 4"/>
                <p:cNvPicPr>
                  <a:picLocks noChangeAspect="1" noChangeArrowheads="1"/>
                </p:cNvPicPr>
                <p:nvPr/>
              </p:nvPicPr>
              <p:blipFill>
                <a:blip r:embed="rId4">
                  <a:duotone>
                    <a:prstClr val="black"/>
                    <a:schemeClr val="tx2">
                      <a:tint val="45000"/>
                      <a:satMod val="400000"/>
                    </a:schemeClr>
                  </a:duotone>
                </a:blip>
                <a:srcRect/>
                <a:stretch>
                  <a:fillRect/>
                </a:stretch>
              </p:blipFill>
              <p:spPr bwMode="auto">
                <a:xfrm>
                  <a:off x="2339752" y="3933056"/>
                  <a:ext cx="508000" cy="217488"/>
                </a:xfrm>
                <a:prstGeom prst="rect">
                  <a:avLst/>
                </a:prstGeom>
                <a:solidFill>
                  <a:schemeClr val="accent3">
                    <a:lumMod val="20000"/>
                    <a:lumOff val="80000"/>
                  </a:schemeClr>
                </a:solidFill>
                <a:ln w="9525">
                  <a:noFill/>
                  <a:miter lim="800000"/>
                  <a:headEnd/>
                  <a:tailEnd/>
                </a:ln>
                <a:effectLst>
                  <a:outerShdw blurRad="50800" dist="50800" dir="5400000" algn="ctr" rotWithShape="0">
                    <a:schemeClr val="accent4">
                      <a:lumMod val="20000"/>
                      <a:lumOff val="80000"/>
                    </a:schemeClr>
                  </a:outerShdw>
                </a:effectLst>
              </p:spPr>
            </p:pic>
            <p:pic>
              <p:nvPicPr>
                <p:cNvPr id="14" name="Picture 4"/>
                <p:cNvPicPr>
                  <a:picLocks noChangeAspect="1" noChangeArrowheads="1"/>
                </p:cNvPicPr>
                <p:nvPr/>
              </p:nvPicPr>
              <p:blipFill>
                <a:blip r:embed="rId4">
                  <a:duotone>
                    <a:prstClr val="black"/>
                    <a:schemeClr val="tx2">
                      <a:tint val="45000"/>
                      <a:satMod val="400000"/>
                    </a:schemeClr>
                  </a:duotone>
                </a:blip>
                <a:srcRect/>
                <a:stretch>
                  <a:fillRect/>
                </a:stretch>
              </p:blipFill>
              <p:spPr bwMode="auto">
                <a:xfrm>
                  <a:off x="4572000" y="3933056"/>
                  <a:ext cx="508000" cy="217488"/>
                </a:xfrm>
                <a:prstGeom prst="rect">
                  <a:avLst/>
                </a:prstGeom>
                <a:solidFill>
                  <a:schemeClr val="accent3">
                    <a:lumMod val="20000"/>
                    <a:lumOff val="80000"/>
                  </a:schemeClr>
                </a:solidFill>
                <a:ln w="9525">
                  <a:noFill/>
                  <a:miter lim="800000"/>
                  <a:headEnd/>
                  <a:tailEnd/>
                </a:ln>
                <a:effectLst>
                  <a:outerShdw blurRad="50800" dist="50800" dir="5400000" algn="ctr" rotWithShape="0">
                    <a:schemeClr val="accent4">
                      <a:lumMod val="20000"/>
                      <a:lumOff val="80000"/>
                    </a:schemeClr>
                  </a:outerShdw>
                </a:effectLst>
              </p:spPr>
            </p:pic>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17719" b="81207"/>
                <a:stretch/>
              </p:blipFill>
              <p:spPr>
                <a:xfrm>
                  <a:off x="539552" y="3493670"/>
                  <a:ext cx="1699819" cy="1087458"/>
                </a:xfrm>
                <a:prstGeom prst="rect">
                  <a:avLst/>
                </a:prstGeom>
              </p:spPr>
            </p:pic>
          </p:grpSp>
          <p:pic>
            <p:nvPicPr>
              <p:cNvPr id="16" name="Picture 4"/>
              <p:cNvPicPr>
                <a:picLocks noChangeAspect="1" noChangeArrowheads="1"/>
              </p:cNvPicPr>
              <p:nvPr/>
            </p:nvPicPr>
            <p:blipFill>
              <a:blip r:embed="rId4">
                <a:duotone>
                  <a:prstClr val="black"/>
                  <a:schemeClr val="tx2">
                    <a:tint val="45000"/>
                    <a:satMod val="400000"/>
                  </a:schemeClr>
                </a:duotone>
              </a:blip>
              <a:srcRect/>
              <a:stretch>
                <a:fillRect/>
              </a:stretch>
            </p:blipFill>
            <p:spPr bwMode="auto">
              <a:xfrm>
                <a:off x="6800304" y="3933056"/>
                <a:ext cx="508000" cy="217488"/>
              </a:xfrm>
              <a:prstGeom prst="rect">
                <a:avLst/>
              </a:prstGeom>
              <a:solidFill>
                <a:schemeClr val="accent3">
                  <a:lumMod val="20000"/>
                  <a:lumOff val="80000"/>
                </a:schemeClr>
              </a:solidFill>
              <a:ln w="9525">
                <a:noFill/>
                <a:miter lim="800000"/>
                <a:headEnd/>
                <a:tailEnd/>
              </a:ln>
              <a:effectLst>
                <a:outerShdw blurRad="50800" dist="50800" dir="5400000" algn="ctr" rotWithShape="0">
                  <a:schemeClr val="accent4">
                    <a:lumMod val="20000"/>
                    <a:lumOff val="80000"/>
                  </a:schemeClr>
                </a:outerShdw>
              </a:effectLst>
            </p:spPr>
          </p:pic>
        </p:grpSp>
        <p:sp>
          <p:nvSpPr>
            <p:cNvPr id="18" name="TextBox 17"/>
            <p:cNvSpPr txBox="1"/>
            <p:nvPr/>
          </p:nvSpPr>
          <p:spPr>
            <a:xfrm>
              <a:off x="2328530" y="3562960"/>
              <a:ext cx="497252" cy="369332"/>
            </a:xfrm>
            <a:prstGeom prst="rect">
              <a:avLst/>
            </a:prstGeom>
            <a:noFill/>
          </p:spPr>
          <p:txBody>
            <a:bodyPr wrap="none" rtlCol="0">
              <a:spAutoFit/>
            </a:bodyPr>
            <a:lstStyle/>
            <a:p>
              <a:r>
                <a:rPr lang="en-US" b="1" dirty="0">
                  <a:solidFill>
                    <a:srgbClr val="C00000"/>
                  </a:solidFill>
                </a:rPr>
                <a:t>Pk</a:t>
              </a:r>
              <a:r>
                <a:rPr lang="en-US" b="1" baseline="-25000" dirty="0">
                  <a:solidFill>
                    <a:srgbClr val="C00000"/>
                  </a:solidFill>
                </a:rPr>
                <a:t>1</a:t>
              </a:r>
            </a:p>
          </p:txBody>
        </p:sp>
        <p:sp>
          <p:nvSpPr>
            <p:cNvPr id="19" name="TextBox 18"/>
            <p:cNvSpPr txBox="1"/>
            <p:nvPr/>
          </p:nvSpPr>
          <p:spPr>
            <a:xfrm>
              <a:off x="4578804" y="3573016"/>
              <a:ext cx="497252" cy="369332"/>
            </a:xfrm>
            <a:prstGeom prst="rect">
              <a:avLst/>
            </a:prstGeom>
            <a:noFill/>
          </p:spPr>
          <p:txBody>
            <a:bodyPr wrap="none" rtlCol="0">
              <a:spAutoFit/>
            </a:bodyPr>
            <a:lstStyle/>
            <a:p>
              <a:r>
                <a:rPr lang="en-US" b="1" dirty="0">
                  <a:solidFill>
                    <a:srgbClr val="C00000"/>
                  </a:solidFill>
                </a:rPr>
                <a:t>Pk</a:t>
              </a:r>
              <a:r>
                <a:rPr lang="en-US" b="1" baseline="-25000" dirty="0">
                  <a:solidFill>
                    <a:srgbClr val="C00000"/>
                  </a:solidFill>
                </a:rPr>
                <a:t>3</a:t>
              </a:r>
            </a:p>
          </p:txBody>
        </p:sp>
        <p:sp>
          <p:nvSpPr>
            <p:cNvPr id="20" name="TextBox 19"/>
            <p:cNvSpPr txBox="1"/>
            <p:nvPr/>
          </p:nvSpPr>
          <p:spPr>
            <a:xfrm>
              <a:off x="6804248" y="3573016"/>
              <a:ext cx="497252" cy="369332"/>
            </a:xfrm>
            <a:prstGeom prst="rect">
              <a:avLst/>
            </a:prstGeom>
            <a:noFill/>
          </p:spPr>
          <p:txBody>
            <a:bodyPr wrap="none" rtlCol="0">
              <a:spAutoFit/>
            </a:bodyPr>
            <a:lstStyle/>
            <a:p>
              <a:r>
                <a:rPr lang="en-US" b="1" dirty="0">
                  <a:solidFill>
                    <a:srgbClr val="C00000"/>
                  </a:solidFill>
                </a:rPr>
                <a:t>Pk</a:t>
              </a:r>
              <a:r>
                <a:rPr lang="en-US" b="1" baseline="-25000" dirty="0">
                  <a:solidFill>
                    <a:srgbClr val="C00000"/>
                  </a:solidFill>
                </a:rPr>
                <a:t>2</a:t>
              </a:r>
            </a:p>
          </p:txBody>
        </p:sp>
      </p:grpSp>
    </p:spTree>
    <p:extLst>
      <p:ext uri="{BB962C8B-B14F-4D97-AF65-F5344CB8AC3E}">
        <p14:creationId xmlns:p14="http://schemas.microsoft.com/office/powerpoint/2010/main" val="7195944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vertical)">
                                      <p:cBhvr>
                                        <p:cTn id="7" dur="500"/>
                                        <p:tgtEl>
                                          <p:spTgt spid="3">
                                            <p:txEl>
                                              <p:pRg st="3" end="3"/>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blinds(vertical)">
                                      <p:cBhvr>
                                        <p:cTn id="15" dur="500"/>
                                        <p:tgtEl>
                                          <p:spTgt spid="3">
                                            <p:txEl>
                                              <p:pRg st="8" end="8"/>
                                            </p:txEl>
                                          </p:spTgt>
                                        </p:tgtEl>
                                      </p:cBhvr>
                                    </p:animEffect>
                                  </p:childTnLst>
                                </p:cTn>
                              </p:par>
                              <p:par>
                                <p:cTn id="16" presetID="3" presetClass="entr" presetSubtype="5" fill="hold" nodeType="with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blinds(vertical)">
                                      <p:cBhvr>
                                        <p:cTn id="18" dur="500"/>
                                        <p:tgtEl>
                                          <p:spTgt spid="3">
                                            <p:txEl>
                                              <p:pRg st="9" end="9"/>
                                            </p:txEl>
                                          </p:spTgt>
                                        </p:tgtEl>
                                      </p:cBhvr>
                                    </p:animEffect>
                                  </p:childTnLst>
                                </p:cTn>
                              </p:par>
                              <p:par>
                                <p:cTn id="19" presetID="3" presetClass="entr" presetSubtype="5"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animEffect transition="in" filter="blinds(vertical)">
                                      <p:cBhvr>
                                        <p:cTn id="21" dur="500"/>
                                        <p:tgtEl>
                                          <p:spTgt spid="3">
                                            <p:txEl>
                                              <p:pRg st="10" end="10"/>
                                            </p:txEl>
                                          </p:spTgt>
                                        </p:tgtEl>
                                      </p:cBhvr>
                                    </p:animEffect>
                                  </p:childTnLst>
                                </p:cTn>
                              </p:par>
                              <p:par>
                                <p:cTn id="22" presetID="3" presetClass="entr" presetSubtype="5" fill="hold" nodeType="withEffect">
                                  <p:stCondLst>
                                    <p:cond delay="0"/>
                                  </p:stCondLst>
                                  <p:childTnLst>
                                    <p:set>
                                      <p:cBhvr>
                                        <p:cTn id="23" dur="1" fill="hold">
                                          <p:stCondLst>
                                            <p:cond delay="0"/>
                                          </p:stCondLst>
                                        </p:cTn>
                                        <p:tgtEl>
                                          <p:spTgt spid="3">
                                            <p:txEl>
                                              <p:pRg st="11" end="11"/>
                                            </p:txEl>
                                          </p:spTgt>
                                        </p:tgtEl>
                                        <p:attrNameLst>
                                          <p:attrName>style.visibility</p:attrName>
                                        </p:attrNameLst>
                                      </p:cBhvr>
                                      <p:to>
                                        <p:strVal val="visible"/>
                                      </p:to>
                                    </p:set>
                                    <p:animEffect transition="in" filter="blinds(vertical)">
                                      <p:cBhvr>
                                        <p:cTn id="24" dur="500"/>
                                        <p:tgtEl>
                                          <p:spTgt spid="3">
                                            <p:txEl>
                                              <p:pRg st="11" end="11"/>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circle(in)">
                                      <p:cBhvr>
                                        <p:cTn id="27"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16391</TotalTime>
  <Words>1024</Words>
  <Application>Microsoft Macintosh PowerPoint</Application>
  <PresentationFormat>On-screen Show (4:3)</PresentationFormat>
  <Paragraphs>164</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Majalla UI</vt:lpstr>
      <vt:lpstr>Symbol</vt:lpstr>
      <vt:lpstr>Times New Roman</vt:lpstr>
      <vt:lpstr>سمة Office</vt:lpstr>
      <vt:lpstr>Amino Acids 2</vt:lpstr>
      <vt:lpstr>Amphoteric property of Amino Acids</vt:lpstr>
      <vt:lpstr>Ionization of Amino Acids</vt:lpstr>
      <vt:lpstr>Amino Acids as Zwitterions</vt:lpstr>
      <vt:lpstr>Isoelectric Point (pI)</vt:lpstr>
      <vt:lpstr>Isoelectric Point (pI)</vt:lpstr>
      <vt:lpstr>pI of Acidic and Basic Amino Acids</vt:lpstr>
      <vt:lpstr>pI of Acidic and Basic Amino Acids</vt:lpstr>
      <vt:lpstr>pI of Acidic and Basic Amino Acids</vt:lpstr>
      <vt:lpstr>pKa values of Amino Acids</vt:lpstr>
      <vt:lpstr>Nutritional Classification </vt:lpstr>
      <vt:lpstr>Essential Amino Acids</vt:lpstr>
      <vt:lpstr>Non-essential Amino Acids</vt:lpstr>
      <vt:lpstr>Conditionally Essential Amino Acids</vt:lpstr>
      <vt:lpstr>Conditionally Essential Amino Acids</vt:lpstr>
      <vt:lpstr>Amino Acid Derivatives </vt:lpstr>
      <vt:lpstr>Amino Acid Derivatives </vt:lpstr>
      <vt:lpstr>Non-protein Functions </vt:lpstr>
      <vt:lpstr>Non-protein Functions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drMAc</dc:creator>
  <cp:lastModifiedBy>Nesrin Mwafi</cp:lastModifiedBy>
  <cp:revision>403</cp:revision>
  <dcterms:created xsi:type="dcterms:W3CDTF">2014-10-12T07:45:16Z</dcterms:created>
  <dcterms:modified xsi:type="dcterms:W3CDTF">2019-10-13T07:04:00Z</dcterms:modified>
</cp:coreProperties>
</file>