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3.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32.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57" r:id="rId3"/>
    <p:sldId id="258" r:id="rId4"/>
    <p:sldId id="259" r:id="rId5"/>
    <p:sldId id="261" r:id="rId6"/>
    <p:sldId id="262" r:id="rId7"/>
    <p:sldId id="263" r:id="rId8"/>
    <p:sldId id="264" r:id="rId9"/>
    <p:sldId id="265" r:id="rId10"/>
    <p:sldId id="283" r:id="rId11"/>
    <p:sldId id="284" r:id="rId12"/>
    <p:sldId id="270" r:id="rId13"/>
    <p:sldId id="266" r:id="rId14"/>
    <p:sldId id="267" r:id="rId15"/>
    <p:sldId id="268" r:id="rId16"/>
    <p:sldId id="272" r:id="rId17"/>
    <p:sldId id="271" r:id="rId18"/>
    <p:sldId id="274" r:id="rId19"/>
    <p:sldId id="277" r:id="rId20"/>
    <p:sldId id="276" r:id="rId21"/>
    <p:sldId id="278" r:id="rId22"/>
    <p:sldId id="321" r:id="rId23"/>
    <p:sldId id="322" r:id="rId24"/>
    <p:sldId id="323" r:id="rId25"/>
    <p:sldId id="273" r:id="rId26"/>
    <p:sldId id="291" r:id="rId27"/>
    <p:sldId id="324" r:id="rId28"/>
    <p:sldId id="325" r:id="rId29"/>
    <p:sldId id="326" r:id="rId30"/>
    <p:sldId id="286" r:id="rId31"/>
    <p:sldId id="297" r:id="rId32"/>
    <p:sldId id="292" r:id="rId33"/>
    <p:sldId id="282" r:id="rId34"/>
    <p:sldId id="285" r:id="rId35"/>
    <p:sldId id="293" r:id="rId36"/>
    <p:sldId id="294" r:id="rId37"/>
    <p:sldId id="296" r:id="rId38"/>
    <p:sldId id="295" r:id="rId39"/>
    <p:sldId id="298" r:id="rId40"/>
    <p:sldId id="320" r:id="rId41"/>
    <p:sldId id="300" r:id="rId42"/>
    <p:sldId id="301" r:id="rId43"/>
    <p:sldId id="302" r:id="rId44"/>
    <p:sldId id="304" r:id="rId45"/>
    <p:sldId id="305" r:id="rId46"/>
    <p:sldId id="306" r:id="rId47"/>
    <p:sldId id="309" r:id="rId48"/>
    <p:sldId id="307" r:id="rId49"/>
    <p:sldId id="308" r:id="rId50"/>
    <p:sldId id="310" r:id="rId51"/>
    <p:sldId id="311" r:id="rId52"/>
    <p:sldId id="313" r:id="rId53"/>
    <p:sldId id="312" r:id="rId54"/>
    <p:sldId id="314" r:id="rId55"/>
    <p:sldId id="315" r:id="rId56"/>
    <p:sldId id="318" r:id="rId57"/>
    <p:sldId id="316" r:id="rId58"/>
    <p:sldId id="319" r:id="rId59"/>
    <p:sldId id="328" r:id="rId60"/>
    <p:sldId id="329" r:id="rId61"/>
    <p:sldId id="317" r:id="rId62"/>
    <p:sldId id="327"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B6CCF6-F1B8-4F55-8DB6-AEC7DAEEC620}" type="datetimeFigureOut">
              <a:rPr lang="en-US" smtClean="0"/>
              <a:t>8/1/2021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BC31C6-29E1-4560-AB2E-9DFA5E2A0826}" type="slidenum">
              <a:rPr lang="en-US" smtClean="0"/>
              <a:t>‹#›</a:t>
            </a:fld>
            <a:endParaRPr lang="en-US"/>
          </a:p>
        </p:txBody>
      </p:sp>
    </p:spTree>
    <p:extLst>
      <p:ext uri="{BB962C8B-B14F-4D97-AF65-F5344CB8AC3E}">
        <p14:creationId xmlns:p14="http://schemas.microsoft.com/office/powerpoint/2010/main" val="597740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C31C6-29E1-4560-AB2E-9DFA5E2A0826}" type="slidenum">
              <a:rPr lang="en-US" smtClean="0"/>
              <a:t>33</a:t>
            </a:fld>
            <a:endParaRPr lang="en-US"/>
          </a:p>
        </p:txBody>
      </p:sp>
    </p:spTree>
    <p:extLst>
      <p:ext uri="{BB962C8B-B14F-4D97-AF65-F5344CB8AC3E}">
        <p14:creationId xmlns:p14="http://schemas.microsoft.com/office/powerpoint/2010/main" val="2399561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0" name="Title Text"/>
          <p:cNvSpPr txBox="1">
            <a:spLocks noGrp="1"/>
          </p:cNvSpPr>
          <p:nvPr>
            <p:ph type="title"/>
          </p:nvPr>
        </p:nvSpPr>
        <p:spPr>
          <a:prstGeom prst="rect">
            <a:avLst/>
          </a:prstGeom>
        </p:spPr>
        <p:txBody>
          <a:bodyPr/>
          <a:lstStyle/>
          <a:p>
            <a:r>
              <a:t>Title Text</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6199444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0"/>
            <a:ext cx="7772400" cy="1314450"/>
          </a:xfrm>
        </p:spPr>
        <p:txBody>
          <a:bodyPr>
            <a:normAutofit/>
          </a:bodyPr>
          <a:lstStyle/>
          <a:p>
            <a:r>
              <a:rPr lang="en-GB" sz="4800" b="1" dirty="0" smtClean="0"/>
              <a:t>Peripheral Vascular Disease</a:t>
            </a:r>
            <a:endParaRPr lang="en-US" sz="4800" b="1" dirty="0"/>
          </a:p>
        </p:txBody>
      </p:sp>
      <p:sp>
        <p:nvSpPr>
          <p:cNvPr id="3" name="Subtitle 2"/>
          <p:cNvSpPr>
            <a:spLocks noGrp="1"/>
          </p:cNvSpPr>
          <p:nvPr>
            <p:ph type="subTitle" idx="1"/>
          </p:nvPr>
        </p:nvSpPr>
        <p:spPr>
          <a:xfrm>
            <a:off x="381000" y="2743200"/>
            <a:ext cx="7696200" cy="2057400"/>
          </a:xfrm>
        </p:spPr>
        <p:txBody>
          <a:bodyPr>
            <a:normAutofit fontScale="92500" lnSpcReduction="10000"/>
          </a:bodyPr>
          <a:lstStyle/>
          <a:p>
            <a:r>
              <a:rPr lang="en-GB" dirty="0" err="1" smtClean="0">
                <a:solidFill>
                  <a:schemeClr val="tx1"/>
                </a:solidFill>
              </a:rPr>
              <a:t>Dr.Mahmoud</a:t>
            </a:r>
            <a:r>
              <a:rPr lang="en-GB" dirty="0" smtClean="0">
                <a:solidFill>
                  <a:schemeClr val="tx1"/>
                </a:solidFill>
              </a:rPr>
              <a:t> Al-</a:t>
            </a:r>
            <a:r>
              <a:rPr lang="en-GB" dirty="0" err="1" smtClean="0">
                <a:solidFill>
                  <a:schemeClr val="tx1"/>
                </a:solidFill>
              </a:rPr>
              <a:t>Awaysheh</a:t>
            </a:r>
            <a:r>
              <a:rPr lang="en-GB" dirty="0" smtClean="0">
                <a:solidFill>
                  <a:schemeClr val="tx1"/>
                </a:solidFill>
              </a:rPr>
              <a:t/>
            </a:r>
            <a:br>
              <a:rPr lang="en-GB" dirty="0" smtClean="0">
                <a:solidFill>
                  <a:schemeClr val="tx1"/>
                </a:solidFill>
              </a:rPr>
            </a:br>
            <a:r>
              <a:rPr lang="en-GB" dirty="0" smtClean="0">
                <a:solidFill>
                  <a:schemeClr val="tx1"/>
                </a:solidFill>
              </a:rPr>
              <a:t>General &amp; Colorectal Surgeon</a:t>
            </a:r>
          </a:p>
          <a:p>
            <a:endParaRPr lang="en-GB" dirty="0">
              <a:solidFill>
                <a:schemeClr val="tx1"/>
              </a:solidFill>
            </a:endParaRPr>
          </a:p>
          <a:p>
            <a:r>
              <a:rPr lang="en-GB" b="1" dirty="0" err="1" smtClean="0">
                <a:solidFill>
                  <a:schemeClr val="tx1"/>
                </a:solidFill>
              </a:rPr>
              <a:t>Mutah</a:t>
            </a:r>
            <a:r>
              <a:rPr lang="en-GB" b="1" dirty="0" smtClean="0">
                <a:solidFill>
                  <a:schemeClr val="tx1"/>
                </a:solidFill>
              </a:rPr>
              <a:t> University - Introductory </a:t>
            </a:r>
            <a:r>
              <a:rPr lang="en-GB" b="1" smtClean="0">
                <a:solidFill>
                  <a:schemeClr val="tx1"/>
                </a:solidFill>
              </a:rPr>
              <a:t>Course </a:t>
            </a:r>
            <a:r>
              <a:rPr lang="en-GB" b="1" smtClean="0">
                <a:solidFill>
                  <a:schemeClr val="tx1"/>
                </a:solidFill>
              </a:rPr>
              <a:t>2021</a:t>
            </a:r>
            <a:endParaRPr lang="en-US" b="1" dirty="0">
              <a:solidFill>
                <a:schemeClr val="tx1"/>
              </a:solidFill>
            </a:endParaRPr>
          </a:p>
        </p:txBody>
      </p:sp>
      <p:pic>
        <p:nvPicPr>
          <p:cNvPr id="1026" name="Picture 2" descr="Mutah University Public Health Management Master Programm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5043141"/>
            <a:ext cx="3200400" cy="1780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124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Diagnosis </a:t>
            </a:r>
            <a:endParaRPr lang="en-US" b="1" dirty="0"/>
          </a:p>
        </p:txBody>
      </p:sp>
      <p:sp>
        <p:nvSpPr>
          <p:cNvPr id="3" name="Content Placeholder 2"/>
          <p:cNvSpPr>
            <a:spLocks noGrp="1"/>
          </p:cNvSpPr>
          <p:nvPr>
            <p:ph idx="1"/>
          </p:nvPr>
        </p:nvSpPr>
        <p:spPr>
          <a:xfrm>
            <a:off x="228600" y="1371600"/>
            <a:ext cx="8610600" cy="4754563"/>
          </a:xfrm>
        </p:spPr>
        <p:txBody>
          <a:bodyPr/>
          <a:lstStyle/>
          <a:p>
            <a:r>
              <a:rPr lang="en-US" dirty="0" smtClean="0"/>
              <a:t>Diagnosis may be done for measuring </a:t>
            </a:r>
            <a:r>
              <a:rPr lang="en-US" b="1" dirty="0" err="1" smtClean="0"/>
              <a:t>pusles</a:t>
            </a:r>
            <a:r>
              <a:rPr lang="en-US" dirty="0" smtClean="0"/>
              <a:t> in your legs &amp; </a:t>
            </a:r>
            <a:r>
              <a:rPr lang="en-US" dirty="0" err="1" smtClean="0"/>
              <a:t>feets</a:t>
            </a:r>
            <a:r>
              <a:rPr lang="en-US" dirty="0" smtClean="0"/>
              <a:t>, </a:t>
            </a:r>
            <a:r>
              <a:rPr lang="en-US" b="1" dirty="0" smtClean="0"/>
              <a:t>blood pressure readings in your arm &amp; leg.</a:t>
            </a:r>
          </a:p>
          <a:p>
            <a:pPr>
              <a:buFont typeface="Wingdings" pitchFamily="2" charset="2"/>
              <a:buChar char="q"/>
            </a:pPr>
            <a:r>
              <a:rPr lang="en-US" b="1" u="sng" dirty="0" smtClean="0"/>
              <a:t> Tests could be:</a:t>
            </a:r>
          </a:p>
          <a:p>
            <a:r>
              <a:rPr lang="en-US" b="1" dirty="0" smtClean="0"/>
              <a:t>MRI</a:t>
            </a:r>
          </a:p>
          <a:p>
            <a:r>
              <a:rPr lang="en-US" b="1" dirty="0" smtClean="0"/>
              <a:t>X-Ray</a:t>
            </a:r>
            <a:endParaRPr lang="en-US" b="1" dirty="0"/>
          </a:p>
          <a:p>
            <a:r>
              <a:rPr lang="en-US" b="1" dirty="0" smtClean="0"/>
              <a:t>CT –Scan</a:t>
            </a:r>
          </a:p>
          <a:p>
            <a:r>
              <a:rPr lang="en-US" b="1" dirty="0" smtClean="0"/>
              <a:t>Angiography  </a:t>
            </a:r>
          </a:p>
        </p:txBody>
      </p:sp>
    </p:spTree>
    <p:extLst>
      <p:ext uri="{BB962C8B-B14F-4D97-AF65-F5344CB8AC3E}">
        <p14:creationId xmlns:p14="http://schemas.microsoft.com/office/powerpoint/2010/main" val="384149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b="1" dirty="0"/>
          </a:p>
        </p:txBody>
      </p:sp>
      <p:sp>
        <p:nvSpPr>
          <p:cNvPr id="3" name="Content Placeholder 2"/>
          <p:cNvSpPr>
            <a:spLocks noGrp="1"/>
          </p:cNvSpPr>
          <p:nvPr>
            <p:ph idx="1"/>
          </p:nvPr>
        </p:nvSpPr>
        <p:spPr/>
        <p:txBody>
          <a:bodyPr/>
          <a:lstStyle/>
          <a:p>
            <a:r>
              <a:rPr lang="en-US" dirty="0" smtClean="0"/>
              <a:t>Treatment could be: </a:t>
            </a:r>
          </a:p>
          <a:p>
            <a:r>
              <a:rPr lang="en-US" b="1" dirty="0"/>
              <a:t>Lifestyle changes </a:t>
            </a:r>
            <a:r>
              <a:rPr lang="en-US" dirty="0" err="1"/>
              <a:t>e.g</a:t>
            </a:r>
            <a:r>
              <a:rPr lang="en-US" dirty="0"/>
              <a:t> jogging, losing weight &amp; Balanced diet.</a:t>
            </a:r>
            <a:r>
              <a:rPr lang="en-US" dirty="0" smtClean="0"/>
              <a:t/>
            </a:r>
            <a:br>
              <a:rPr lang="en-US" dirty="0" smtClean="0"/>
            </a:br>
            <a:r>
              <a:rPr lang="en-US" b="1" dirty="0" smtClean="0"/>
              <a:t>Medication-</a:t>
            </a:r>
            <a:r>
              <a:rPr lang="en-US" dirty="0" smtClean="0"/>
              <a:t> To reduce pain symptoms &amp; increase blood flow.  </a:t>
            </a:r>
          </a:p>
          <a:p>
            <a:r>
              <a:rPr lang="en-US" b="1" dirty="0"/>
              <a:t>S</a:t>
            </a:r>
            <a:r>
              <a:rPr lang="en-US" b="1" dirty="0" smtClean="0"/>
              <a:t>urgical procedure </a:t>
            </a:r>
            <a:endParaRPr lang="en-US" dirty="0" smtClean="0"/>
          </a:p>
          <a:p>
            <a:endParaRPr lang="en-US" dirty="0"/>
          </a:p>
        </p:txBody>
      </p:sp>
    </p:spTree>
    <p:extLst>
      <p:ext uri="{BB962C8B-B14F-4D97-AF65-F5344CB8AC3E}">
        <p14:creationId xmlns:p14="http://schemas.microsoft.com/office/powerpoint/2010/main" val="3394096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 name="Rectangle 3"/>
          <p:cNvGrpSpPr/>
          <p:nvPr/>
        </p:nvGrpSpPr>
        <p:grpSpPr>
          <a:xfrm>
            <a:off x="2209801" y="1312512"/>
            <a:ext cx="4573772" cy="1271363"/>
            <a:chOff x="0" y="0"/>
            <a:chExt cx="5857196" cy="1519723"/>
          </a:xfrm>
        </p:grpSpPr>
        <p:sp>
          <p:nvSpPr>
            <p:cNvPr id="187" name="Rectangle"/>
            <p:cNvSpPr/>
            <p:nvPr/>
          </p:nvSpPr>
          <p:spPr>
            <a:xfrm>
              <a:off x="-1" y="0"/>
              <a:ext cx="5857198" cy="1519724"/>
            </a:xfrm>
            <a:prstGeom prst="rect">
              <a:avLst/>
            </a:prstGeom>
            <a:solidFill>
              <a:srgbClr val="4F81BD"/>
            </a:solidFill>
            <a:ln w="25400" cap="flat">
              <a:solidFill>
                <a:srgbClr val="3A5E8A"/>
              </a:solidFill>
              <a:prstDash val="solid"/>
              <a:round/>
            </a:ln>
            <a:effectLst/>
          </p:spPr>
          <p:txBody>
            <a:bodyPr wrap="square" lIns="45719" tIns="45719" rIns="45719" bIns="45719" numCol="1" anchor="ctr">
              <a:noAutofit/>
            </a:bodyPr>
            <a:lstStyle/>
            <a:p>
              <a:pPr defTabSz="642915">
                <a:defRPr sz="3600" b="1">
                  <a:ln w="18000">
                    <a:solidFill>
                      <a:srgbClr val="D73A36"/>
                    </a:solidFill>
                  </a:ln>
                  <a:solidFill>
                    <a:srgbClr val="FFFFFF"/>
                  </a:solidFill>
                  <a:effectLst>
                    <a:outerShdw blurRad="25400" dist="23000" dir="7020000" rotWithShape="0">
                      <a:srgbClr val="000000">
                        <a:alpha val="50000"/>
                      </a:srgbClr>
                    </a:outerShdw>
                  </a:effectLst>
                  <a:latin typeface="Calibri"/>
                  <a:ea typeface="Calibri"/>
                  <a:cs typeface="Calibri"/>
                  <a:sym typeface="Calibri"/>
                </a:defRPr>
              </a:pPr>
              <a:endParaRPr/>
            </a:p>
          </p:txBody>
        </p:sp>
        <p:sp>
          <p:nvSpPr>
            <p:cNvPr id="188" name="Vascular Changes"/>
            <p:cNvSpPr txBox="1"/>
            <p:nvPr/>
          </p:nvSpPr>
          <p:spPr>
            <a:xfrm>
              <a:off x="-1" y="305180"/>
              <a:ext cx="5857198" cy="90936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3600" b="1">
                  <a:solidFill>
                    <a:srgbClr val="FFFFFF"/>
                  </a:solidFill>
                  <a:latin typeface="Calibri"/>
                  <a:ea typeface="Calibri"/>
                  <a:cs typeface="Calibri"/>
                  <a:sym typeface="Calibri"/>
                </a:defRPr>
              </a:lvl1pPr>
            </a:lstStyle>
            <a:p>
              <a:pPr algn="ctr"/>
              <a:r>
                <a:rPr lang="en-US" sz="5400" dirty="0" smtClean="0">
                  <a:solidFill>
                    <a:schemeClr val="bg1"/>
                  </a:solidFill>
                </a:rPr>
                <a:t>Causes of PVD</a:t>
              </a:r>
              <a:endParaRPr sz="4800" dirty="0">
                <a:solidFill>
                  <a:schemeClr val="bg1"/>
                </a:solidFill>
              </a:endParaRPr>
            </a:p>
          </p:txBody>
        </p:sp>
      </p:grpSp>
      <p:sp>
        <p:nvSpPr>
          <p:cNvPr id="190" name="Straight Arrow Connector 4"/>
          <p:cNvSpPr/>
          <p:nvPr/>
        </p:nvSpPr>
        <p:spPr>
          <a:xfrm>
            <a:off x="2573361" y="2583876"/>
            <a:ext cx="1" cy="600820"/>
          </a:xfrm>
          <a:prstGeom prst="line">
            <a:avLst/>
          </a:prstGeom>
          <a:ln w="38100">
            <a:solidFill>
              <a:srgbClr val="4F81BD"/>
            </a:solidFill>
            <a:tailEnd type="triangle"/>
          </a:ln>
          <a:effectLst>
            <a:outerShdw blurRad="38100" dist="23000" dir="5400000" rotWithShape="0">
              <a:srgbClr val="000000">
                <a:alpha val="35000"/>
              </a:srgbClr>
            </a:outerShdw>
          </a:effectLst>
        </p:spPr>
        <p:txBody>
          <a:bodyPr lIns="32145" tIns="32146" rIns="32145" bIns="32146"/>
          <a:lstStyle/>
          <a:p>
            <a:pPr defTabSz="642915">
              <a:defRPr sz="1800">
                <a:solidFill>
                  <a:srgbClr val="000000"/>
                </a:solidFill>
                <a:latin typeface="Calibri"/>
                <a:ea typeface="Calibri"/>
                <a:cs typeface="Calibri"/>
                <a:sym typeface="Calibri"/>
              </a:defRPr>
            </a:pPr>
            <a:endParaRPr/>
          </a:p>
        </p:txBody>
      </p:sp>
      <p:sp>
        <p:nvSpPr>
          <p:cNvPr id="191" name="Straight Arrow Connector 10"/>
          <p:cNvSpPr/>
          <p:nvPr/>
        </p:nvSpPr>
        <p:spPr>
          <a:xfrm>
            <a:off x="5915893" y="2583271"/>
            <a:ext cx="1" cy="601425"/>
          </a:xfrm>
          <a:prstGeom prst="line">
            <a:avLst/>
          </a:prstGeom>
          <a:ln w="38100">
            <a:solidFill>
              <a:srgbClr val="4F81BD"/>
            </a:solidFill>
            <a:tailEnd type="triangle"/>
          </a:ln>
          <a:effectLst>
            <a:outerShdw blurRad="38100" dist="23000" dir="5400000" rotWithShape="0">
              <a:srgbClr val="000000">
                <a:alpha val="35000"/>
              </a:srgbClr>
            </a:outerShdw>
          </a:effectLst>
        </p:spPr>
        <p:txBody>
          <a:bodyPr lIns="32145" tIns="32146" rIns="32145" bIns="32146"/>
          <a:lstStyle/>
          <a:p>
            <a:pPr defTabSz="642915">
              <a:defRPr sz="1800">
                <a:solidFill>
                  <a:srgbClr val="000000"/>
                </a:solidFill>
                <a:latin typeface="Calibri"/>
                <a:ea typeface="Calibri"/>
                <a:cs typeface="Calibri"/>
                <a:sym typeface="Calibri"/>
              </a:defRPr>
            </a:pPr>
            <a:endParaRPr/>
          </a:p>
        </p:txBody>
      </p:sp>
      <p:grpSp>
        <p:nvGrpSpPr>
          <p:cNvPr id="194" name="Rectangle 7"/>
          <p:cNvGrpSpPr/>
          <p:nvPr/>
        </p:nvGrpSpPr>
        <p:grpSpPr>
          <a:xfrm>
            <a:off x="1375019" y="3215849"/>
            <a:ext cx="2465954" cy="1187099"/>
            <a:chOff x="0" y="0"/>
            <a:chExt cx="3507134" cy="1688318"/>
          </a:xfrm>
        </p:grpSpPr>
        <p:sp>
          <p:nvSpPr>
            <p:cNvPr id="192" name="Rectangle"/>
            <p:cNvSpPr/>
            <p:nvPr/>
          </p:nvSpPr>
          <p:spPr>
            <a:xfrm>
              <a:off x="0" y="36121"/>
              <a:ext cx="3507135" cy="1616076"/>
            </a:xfrm>
            <a:prstGeom prst="rect">
              <a:avLst/>
            </a:prstGeom>
            <a:solidFill>
              <a:srgbClr val="4F81BD"/>
            </a:solidFill>
            <a:ln w="25400" cap="flat">
              <a:solidFill>
                <a:srgbClr val="3A5E8A"/>
              </a:solidFill>
              <a:prstDash val="solid"/>
              <a:round/>
            </a:ln>
            <a:effectLst/>
          </p:spPr>
          <p:txBody>
            <a:bodyPr wrap="square" lIns="45719" tIns="45719" rIns="45719" bIns="45719" numCol="1" anchor="ctr">
              <a:noAutofit/>
            </a:bodyPr>
            <a:lstStyle/>
            <a:p>
              <a:pPr defTabSz="642915">
                <a:defRPr sz="3200" b="1">
                  <a:solidFill>
                    <a:srgbClr val="FFFFFF"/>
                  </a:solidFill>
                  <a:latin typeface="Calibri"/>
                  <a:ea typeface="Calibri"/>
                  <a:cs typeface="Calibri"/>
                  <a:sym typeface="Calibri"/>
                </a:defRPr>
              </a:pPr>
              <a:endParaRPr/>
            </a:p>
          </p:txBody>
        </p:sp>
        <p:sp>
          <p:nvSpPr>
            <p:cNvPr id="193" name="Vasodilation after initial vasoconstriction"/>
            <p:cNvSpPr txBox="1"/>
            <p:nvPr/>
          </p:nvSpPr>
          <p:spPr>
            <a:xfrm>
              <a:off x="0" y="0"/>
              <a:ext cx="3507135" cy="16883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3200" b="1">
                  <a:solidFill>
                    <a:srgbClr val="FFFFFF"/>
                  </a:solidFill>
                  <a:latin typeface="Calibri"/>
                  <a:ea typeface="Calibri"/>
                  <a:cs typeface="Calibri"/>
                  <a:sym typeface="Calibri"/>
                </a:defRPr>
              </a:lvl1pPr>
            </a:lstStyle>
            <a:p>
              <a:pPr algn="ctr"/>
              <a:r>
                <a:rPr lang="en-US" dirty="0" smtClean="0"/>
                <a:t>Arterial Disease </a:t>
              </a:r>
              <a:endParaRPr dirty="0"/>
            </a:p>
          </p:txBody>
        </p:sp>
      </p:grpSp>
      <p:grpSp>
        <p:nvGrpSpPr>
          <p:cNvPr id="197" name="Rectangle 12"/>
          <p:cNvGrpSpPr/>
          <p:nvPr/>
        </p:nvGrpSpPr>
        <p:grpSpPr>
          <a:xfrm>
            <a:off x="4724400" y="3224978"/>
            <a:ext cx="3308442" cy="1152573"/>
            <a:chOff x="-19728" y="-1"/>
            <a:chExt cx="4710847" cy="1591768"/>
          </a:xfrm>
        </p:grpSpPr>
        <p:sp>
          <p:nvSpPr>
            <p:cNvPr id="195" name="Rectangle"/>
            <p:cNvSpPr/>
            <p:nvPr/>
          </p:nvSpPr>
          <p:spPr>
            <a:xfrm>
              <a:off x="0" y="-1"/>
              <a:ext cx="4691119" cy="1591768"/>
            </a:xfrm>
            <a:prstGeom prst="rect">
              <a:avLst/>
            </a:prstGeom>
            <a:solidFill>
              <a:srgbClr val="4F81BD"/>
            </a:solidFill>
            <a:ln w="25400" cap="flat">
              <a:solidFill>
                <a:srgbClr val="3A5E8A"/>
              </a:solidFill>
              <a:prstDash val="solid"/>
              <a:round/>
            </a:ln>
            <a:effectLst/>
          </p:spPr>
          <p:txBody>
            <a:bodyPr wrap="square" lIns="45719" tIns="45719" rIns="45719" bIns="45719" numCol="1" anchor="ctr">
              <a:noAutofit/>
            </a:bodyPr>
            <a:lstStyle/>
            <a:p>
              <a:pPr defTabSz="642915">
                <a:defRPr sz="2800">
                  <a:solidFill>
                    <a:srgbClr val="FFFFFF"/>
                  </a:solidFill>
                  <a:latin typeface="Calibri"/>
                  <a:ea typeface="Calibri"/>
                  <a:cs typeface="Calibri"/>
                  <a:sym typeface="Calibri"/>
                </a:defRPr>
              </a:pPr>
              <a:endParaRPr/>
            </a:p>
          </p:txBody>
        </p:sp>
        <p:sp>
          <p:nvSpPr>
            <p:cNvPr id="196" name="Wound hypoxia and release of wound growth factors"/>
            <p:cNvSpPr txBox="1"/>
            <p:nvPr/>
          </p:nvSpPr>
          <p:spPr>
            <a:xfrm>
              <a:off x="-19728" y="276683"/>
              <a:ext cx="4691119" cy="1038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indent="82296" defTabSz="914400">
                <a:defRPr sz="2800" b="1">
                  <a:solidFill>
                    <a:srgbClr val="FFFFFF"/>
                  </a:solidFill>
                  <a:latin typeface="Calibri"/>
                  <a:ea typeface="Calibri"/>
                  <a:cs typeface="Calibri"/>
                  <a:sym typeface="Calibri"/>
                </a:defRPr>
              </a:lvl1pPr>
            </a:lstStyle>
            <a:p>
              <a:pPr algn="ctr"/>
              <a:r>
                <a:rPr lang="en-US" sz="3600" dirty="0"/>
                <a:t>Venous</a:t>
              </a:r>
              <a:br>
                <a:rPr lang="en-US" sz="3600" dirty="0"/>
              </a:br>
              <a:r>
                <a:rPr lang="en-US" sz="3600" dirty="0"/>
                <a:t>Disease</a:t>
              </a:r>
              <a:endParaRPr sz="3600" dirty="0"/>
            </a:p>
          </p:txBody>
        </p:sp>
      </p:grpSp>
      <p:sp>
        <p:nvSpPr>
          <p:cNvPr id="13" name="Title 1"/>
          <p:cNvSpPr>
            <a:spLocks noGrp="1"/>
          </p:cNvSpPr>
          <p:nvPr>
            <p:ph type="title"/>
          </p:nvPr>
        </p:nvSpPr>
        <p:spPr>
          <a:xfrm>
            <a:off x="457200" y="274638"/>
            <a:ext cx="8229600" cy="1143000"/>
          </a:xfrm>
        </p:spPr>
        <p:txBody>
          <a:bodyPr/>
          <a:lstStyle/>
          <a:p>
            <a:pPr algn="l"/>
            <a:r>
              <a:rPr lang="en-US" b="1" dirty="0" smtClean="0"/>
              <a:t>Again…….</a:t>
            </a:r>
            <a:endParaRPr lang="en-US" b="1" dirty="0"/>
          </a:p>
        </p:txBody>
      </p:sp>
      <p:sp>
        <p:nvSpPr>
          <p:cNvPr id="14" name="Rectangle 18"/>
          <p:cNvSpPr/>
          <p:nvPr/>
        </p:nvSpPr>
        <p:spPr>
          <a:xfrm>
            <a:off x="304799" y="4949072"/>
            <a:ext cx="3810000" cy="1726913"/>
          </a:xfrm>
          <a:prstGeom prst="rect">
            <a:avLst/>
          </a:prstGeom>
          <a:solidFill>
            <a:srgbClr val="FFFFFF"/>
          </a:solidFill>
          <a:ln w="254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145" tIns="32146" rIns="32145" bIns="32146">
            <a:spAutoFit/>
          </a:bodyPr>
          <a:lstStyle>
            <a:lvl1pPr indent="64007" algn="l" defTabSz="914400">
              <a:defRPr sz="4000" b="1">
                <a:solidFill>
                  <a:srgbClr val="000000"/>
                </a:solidFill>
                <a:latin typeface="Calibri"/>
                <a:ea typeface="Calibri"/>
                <a:cs typeface="Calibri"/>
                <a:sym typeface="Calibri"/>
              </a:defRPr>
            </a:lvl1pPr>
          </a:lstStyle>
          <a:p>
            <a:r>
              <a:rPr lang="en-US" sz="3600" dirty="0" smtClean="0"/>
              <a:t>1- </a:t>
            </a:r>
            <a:r>
              <a:rPr lang="en-GB" sz="3600" dirty="0" smtClean="0"/>
              <a:t>Embolism 	</a:t>
            </a:r>
            <a:r>
              <a:rPr lang="en-US" sz="3600" dirty="0" smtClean="0"/>
              <a:t/>
            </a:r>
            <a:br>
              <a:rPr lang="en-US" sz="3600" dirty="0" smtClean="0"/>
            </a:br>
            <a:r>
              <a:rPr lang="en-US" sz="3600" dirty="0" smtClean="0"/>
              <a:t>2- Trauma</a:t>
            </a:r>
            <a:br>
              <a:rPr lang="en-US" sz="3600" dirty="0" smtClean="0"/>
            </a:br>
            <a:r>
              <a:rPr lang="en-US" sz="3600" dirty="0"/>
              <a:t>3- Atherosclerosis</a:t>
            </a:r>
            <a:endParaRPr lang="en-US" sz="3600" dirty="0" smtClean="0"/>
          </a:p>
        </p:txBody>
      </p:sp>
      <p:sp>
        <p:nvSpPr>
          <p:cNvPr id="15" name="Down Arrow 14"/>
          <p:cNvSpPr/>
          <p:nvPr/>
        </p:nvSpPr>
        <p:spPr>
          <a:xfrm>
            <a:off x="2216726" y="4377551"/>
            <a:ext cx="295534" cy="586812"/>
          </a:xfrm>
          <a:custGeom>
            <a:avLst/>
            <a:gdLst/>
            <a:ahLst/>
            <a:cxnLst>
              <a:cxn ang="0">
                <a:pos x="wd2" y="hd2"/>
              </a:cxn>
              <a:cxn ang="5400000">
                <a:pos x="wd2" y="hd2"/>
              </a:cxn>
              <a:cxn ang="10800000">
                <a:pos x="wd2" y="hd2"/>
              </a:cxn>
              <a:cxn ang="16200000">
                <a:pos x="wd2" y="hd2"/>
              </a:cxn>
            </a:cxnLst>
            <a:rect l="0" t="0" r="r" b="b"/>
            <a:pathLst>
              <a:path w="21600" h="21600" extrusionOk="0">
                <a:moveTo>
                  <a:pt x="0" y="15860"/>
                </a:moveTo>
                <a:lnTo>
                  <a:pt x="5400" y="15860"/>
                </a:lnTo>
                <a:lnTo>
                  <a:pt x="5400" y="0"/>
                </a:lnTo>
                <a:lnTo>
                  <a:pt x="16200" y="0"/>
                </a:lnTo>
                <a:lnTo>
                  <a:pt x="16200" y="15860"/>
                </a:lnTo>
                <a:lnTo>
                  <a:pt x="21600" y="15860"/>
                </a:lnTo>
                <a:lnTo>
                  <a:pt x="10800" y="21600"/>
                </a:lnTo>
                <a:close/>
              </a:path>
            </a:pathLst>
          </a:custGeom>
          <a:solidFill>
            <a:srgbClr val="000000"/>
          </a:solidFill>
          <a:ln w="25400">
            <a:solidFill>
              <a:srgbClr val="000000"/>
            </a:solidFill>
          </a:ln>
        </p:spPr>
        <p:txBody>
          <a:bodyPr lIns="32145" tIns="32146" rIns="32145" bIns="32146" anchor="ctr"/>
          <a:lstStyle/>
          <a:p>
            <a:pPr defTabSz="642915">
              <a:defRPr sz="1800">
                <a:solidFill>
                  <a:srgbClr val="FFFFFF"/>
                </a:solidFill>
                <a:latin typeface="Calibri"/>
                <a:ea typeface="Calibri"/>
                <a:cs typeface="Calibri"/>
                <a:sym typeface="Calibri"/>
              </a:defRPr>
            </a:pPr>
            <a:endParaRPr/>
          </a:p>
        </p:txBody>
      </p:sp>
    </p:spTree>
    <p:extLst>
      <p:ext uri="{BB962C8B-B14F-4D97-AF65-F5344CB8AC3E}">
        <p14:creationId xmlns:p14="http://schemas.microsoft.com/office/powerpoint/2010/main" val="8363157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PERIPHERAL ARTERIAL SYSTEM</a:t>
            </a: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34" t="16166" r="49020" b="11855"/>
          <a:stretch/>
        </p:blipFill>
        <p:spPr bwMode="auto">
          <a:xfrm>
            <a:off x="228600" y="1149927"/>
            <a:ext cx="3675084" cy="526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Keep Mind Stock Illustrations – 899 Keep Mind Stock Illustration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962400"/>
            <a:ext cx="4081978" cy="27196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94598" y="1981201"/>
            <a:ext cx="2935001" cy="923330"/>
          </a:xfrm>
          <a:prstGeom prst="rect">
            <a:avLst/>
          </a:prstGeom>
        </p:spPr>
        <p:txBody>
          <a:bodyPr wrap="square">
            <a:spAutoFit/>
          </a:bodyPr>
          <a:lstStyle/>
          <a:p>
            <a:pPr algn="ctr"/>
            <a:r>
              <a:rPr lang="en-US" sz="5400" b="1" dirty="0" smtClean="0"/>
              <a:t>*Pulses</a:t>
            </a:r>
            <a:endParaRPr lang="en-US" sz="5400" dirty="0"/>
          </a:p>
        </p:txBody>
      </p:sp>
    </p:spTree>
    <p:extLst>
      <p:ext uri="{BB962C8B-B14F-4D97-AF65-F5344CB8AC3E}">
        <p14:creationId xmlns:p14="http://schemas.microsoft.com/office/powerpoint/2010/main" val="3771886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Peripheral Arterial Disease (PAD)</a:t>
            </a:r>
            <a:endParaRPr lang="en-US" b="1" dirty="0"/>
          </a:p>
        </p:txBody>
      </p:sp>
      <p:sp>
        <p:nvSpPr>
          <p:cNvPr id="3" name="Content Placeholder 2"/>
          <p:cNvSpPr>
            <a:spLocks noGrp="1"/>
          </p:cNvSpPr>
          <p:nvPr>
            <p:ph idx="1"/>
          </p:nvPr>
        </p:nvSpPr>
        <p:spPr>
          <a:xfrm>
            <a:off x="0" y="1295400"/>
            <a:ext cx="9144000" cy="5486400"/>
          </a:xfrm>
        </p:spPr>
        <p:txBody>
          <a:bodyPr>
            <a:normAutofit fontScale="92500" lnSpcReduction="10000"/>
          </a:bodyPr>
          <a:lstStyle/>
          <a:p>
            <a:r>
              <a:rPr lang="en-US" b="1" dirty="0">
                <a:solidFill>
                  <a:srgbClr val="FF0000"/>
                </a:solidFill>
              </a:rPr>
              <a:t>Approximately 20% of people aged &gt;60 years in </a:t>
            </a:r>
            <a:r>
              <a:rPr lang="en-US" dirty="0" smtClean="0"/>
              <a:t>developed countries </a:t>
            </a:r>
            <a:r>
              <a:rPr lang="en-US" dirty="0"/>
              <a:t>have PAD but only a quarter of </a:t>
            </a:r>
            <a:r>
              <a:rPr lang="en-US" dirty="0" smtClean="0"/>
              <a:t>these are </a:t>
            </a:r>
            <a:r>
              <a:rPr lang="en-US" b="1" dirty="0">
                <a:solidFill>
                  <a:srgbClr val="FF0000"/>
                </a:solidFill>
              </a:rPr>
              <a:t>symptomatic</a:t>
            </a:r>
            <a:r>
              <a:rPr lang="en-US" dirty="0"/>
              <a:t>. The underlying pathology is </a:t>
            </a:r>
            <a:r>
              <a:rPr lang="en-US" dirty="0" smtClean="0"/>
              <a:t>usually atherosclerosis </a:t>
            </a:r>
            <a:r>
              <a:rPr lang="en-US" dirty="0"/>
              <a:t>(hardening of the arteries) affecting </a:t>
            </a:r>
            <a:r>
              <a:rPr lang="en-US" dirty="0" smtClean="0"/>
              <a:t>large and </a:t>
            </a:r>
            <a:r>
              <a:rPr lang="en-US" dirty="0"/>
              <a:t>medium-sized vessels</a:t>
            </a:r>
            <a:r>
              <a:rPr lang="en-US" dirty="0" smtClean="0"/>
              <a:t>.</a:t>
            </a:r>
          </a:p>
          <a:p>
            <a:endParaRPr lang="en-US" b="1" dirty="0" smtClean="0"/>
          </a:p>
          <a:p>
            <a:r>
              <a:rPr lang="en-US" b="1" dirty="0" smtClean="0"/>
              <a:t>PAD</a:t>
            </a:r>
            <a:r>
              <a:rPr lang="en-US" dirty="0"/>
              <a:t>, even if </a:t>
            </a:r>
            <a:r>
              <a:rPr lang="en-US" sz="3600" b="1" dirty="0">
                <a:solidFill>
                  <a:srgbClr val="FF0000"/>
                </a:solidFill>
              </a:rPr>
              <a:t>asymptomatic</a:t>
            </a:r>
            <a:r>
              <a:rPr lang="en-US" dirty="0"/>
              <a:t>, is a powerful </a:t>
            </a:r>
            <a:r>
              <a:rPr lang="en-US" dirty="0" smtClean="0"/>
              <a:t>marker for </a:t>
            </a:r>
            <a:r>
              <a:rPr lang="en-US" dirty="0"/>
              <a:t>premature vascular </a:t>
            </a:r>
            <a:r>
              <a:rPr lang="en-US" dirty="0" smtClean="0"/>
              <a:t>death.</a:t>
            </a:r>
          </a:p>
          <a:p>
            <a:endParaRPr lang="en-US" dirty="0"/>
          </a:p>
          <a:p>
            <a:r>
              <a:rPr lang="en-US" b="1" dirty="0" smtClean="0"/>
              <a:t> </a:t>
            </a:r>
            <a:r>
              <a:rPr lang="en-US" b="1" dirty="0"/>
              <a:t>The first manifestation of PAD may be a life- </a:t>
            </a:r>
            <a:r>
              <a:rPr lang="en-US" b="1" dirty="0" smtClean="0"/>
              <a:t>or limb-threatening </a:t>
            </a:r>
            <a:r>
              <a:rPr lang="en-US" b="1" dirty="0"/>
              <a:t>complication, e.g. stroke, </a:t>
            </a:r>
            <a:r>
              <a:rPr lang="en-US" b="1" dirty="0" smtClean="0"/>
              <a:t>acute limb </a:t>
            </a:r>
            <a:r>
              <a:rPr lang="en-US" b="1" dirty="0" err="1"/>
              <a:t>ischaemia</a:t>
            </a:r>
            <a:r>
              <a:rPr lang="en-US" b="1" dirty="0"/>
              <a:t> or ruptured </a:t>
            </a:r>
            <a:r>
              <a:rPr lang="en-US" b="1" dirty="0" smtClean="0"/>
              <a:t>AAA.</a:t>
            </a:r>
            <a:endParaRPr lang="en-US" b="1" dirty="0"/>
          </a:p>
        </p:txBody>
      </p:sp>
    </p:spTree>
    <p:extLst>
      <p:ext uri="{BB962C8B-B14F-4D97-AF65-F5344CB8AC3E}">
        <p14:creationId xmlns:p14="http://schemas.microsoft.com/office/powerpoint/2010/main" val="377431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Peripheral Arterial Disease (PAD)</a:t>
            </a:r>
            <a:endParaRPr lang="en-US" dirty="0"/>
          </a:p>
        </p:txBody>
      </p:sp>
      <p:sp>
        <p:nvSpPr>
          <p:cNvPr id="3" name="Content Placeholder 2"/>
          <p:cNvSpPr>
            <a:spLocks noGrp="1"/>
          </p:cNvSpPr>
          <p:nvPr>
            <p:ph idx="1"/>
          </p:nvPr>
        </p:nvSpPr>
        <p:spPr>
          <a:xfrm>
            <a:off x="457200" y="1600200"/>
            <a:ext cx="8382000" cy="4525963"/>
          </a:xfrm>
        </p:spPr>
        <p:txBody>
          <a:bodyPr>
            <a:normAutofit/>
          </a:bodyPr>
          <a:lstStyle/>
          <a:p>
            <a:r>
              <a:rPr lang="en-US" b="1" dirty="0"/>
              <a:t>PAD affects the legs </a:t>
            </a:r>
            <a:r>
              <a:rPr lang="en-US" b="1" u="sng" dirty="0"/>
              <a:t>eight times </a:t>
            </a:r>
            <a:r>
              <a:rPr lang="en-US" b="1" dirty="0"/>
              <a:t>more commonly </a:t>
            </a:r>
            <a:r>
              <a:rPr lang="en-US" b="1" dirty="0" smtClean="0"/>
              <a:t>than the </a:t>
            </a:r>
            <a:r>
              <a:rPr lang="en-US" b="1" dirty="0"/>
              <a:t>arms for the following reasons:</a:t>
            </a:r>
          </a:p>
          <a:p>
            <a:pPr marL="0" indent="0">
              <a:buNone/>
            </a:pPr>
            <a:r>
              <a:rPr lang="en-US" dirty="0" smtClean="0"/>
              <a:t> 1- The </a:t>
            </a:r>
            <a:r>
              <a:rPr lang="en-US" dirty="0"/>
              <a:t>arterial supply to the legs is less well </a:t>
            </a:r>
            <a:r>
              <a:rPr lang="en-US" dirty="0" smtClean="0"/>
              <a:t>–developed in </a:t>
            </a:r>
            <a:r>
              <a:rPr lang="en-US" dirty="0"/>
              <a:t>relation to the muscle mass</a:t>
            </a:r>
          </a:p>
          <a:p>
            <a:pPr marL="0" indent="0">
              <a:buNone/>
            </a:pPr>
            <a:r>
              <a:rPr lang="en-US" dirty="0" smtClean="0"/>
              <a:t>2- </a:t>
            </a:r>
            <a:r>
              <a:rPr lang="en-US" dirty="0"/>
              <a:t>The lower limb is more frequently affected </a:t>
            </a:r>
            <a:r>
              <a:rPr lang="en-US" dirty="0" smtClean="0"/>
              <a:t>by atherosclerosis</a:t>
            </a:r>
            <a:r>
              <a:rPr lang="en-US" dirty="0"/>
              <a:t>.</a:t>
            </a:r>
          </a:p>
        </p:txBody>
      </p:sp>
    </p:spTree>
    <p:extLst>
      <p:ext uri="{BB962C8B-B14F-4D97-AF65-F5344CB8AC3E}">
        <p14:creationId xmlns:p14="http://schemas.microsoft.com/office/powerpoint/2010/main" val="32974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2468562"/>
          </a:xfrm>
        </p:spPr>
        <p:txBody>
          <a:bodyPr>
            <a:normAutofit/>
          </a:bodyPr>
          <a:lstStyle/>
          <a:p>
            <a:r>
              <a:rPr lang="en-US" b="1" dirty="0"/>
              <a:t>There are four stages of lower limb lack of blood supply</a:t>
            </a:r>
            <a:br>
              <a:rPr lang="en-US" b="1" dirty="0"/>
            </a:br>
            <a:r>
              <a:rPr lang="en-US" b="1" dirty="0"/>
              <a:t>(</a:t>
            </a:r>
            <a:r>
              <a:rPr lang="en-US" b="1" dirty="0" err="1"/>
              <a:t>ischaemia</a:t>
            </a:r>
            <a:r>
              <a:rPr lang="en-US" b="1" dirty="0"/>
              <a:t>)</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908" t="69246" r="23697" b="14484"/>
          <a:stretch/>
        </p:blipFill>
        <p:spPr bwMode="auto">
          <a:xfrm>
            <a:off x="1330035" y="3124200"/>
            <a:ext cx="56898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060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Asymptomatic </a:t>
            </a:r>
            <a:r>
              <a:rPr lang="en-US" b="1" dirty="0" err="1"/>
              <a:t>ischaemia</a:t>
            </a:r>
            <a:endParaRPr lang="en-US" b="1" dirty="0"/>
          </a:p>
        </p:txBody>
      </p:sp>
      <p:sp>
        <p:nvSpPr>
          <p:cNvPr id="3" name="Content Placeholder 2"/>
          <p:cNvSpPr>
            <a:spLocks noGrp="1"/>
          </p:cNvSpPr>
          <p:nvPr>
            <p:ph idx="1"/>
          </p:nvPr>
        </p:nvSpPr>
        <p:spPr>
          <a:xfrm>
            <a:off x="76200" y="1295400"/>
            <a:ext cx="8610600" cy="5029200"/>
          </a:xfrm>
        </p:spPr>
        <p:txBody>
          <a:bodyPr>
            <a:normAutofit fontScale="85000" lnSpcReduction="10000"/>
          </a:bodyPr>
          <a:lstStyle/>
          <a:p>
            <a:r>
              <a:rPr lang="en-GB" i="1" u="sng" dirty="0" smtClean="0"/>
              <a:t>Ischemia: </a:t>
            </a:r>
            <a:r>
              <a:rPr lang="en-US" i="1" u="sng" dirty="0"/>
              <a:t>lack of </a:t>
            </a:r>
            <a:r>
              <a:rPr lang="en-US" i="1" u="sng" dirty="0" smtClean="0"/>
              <a:t>blood supply</a:t>
            </a:r>
          </a:p>
          <a:p>
            <a:r>
              <a:rPr lang="en-US" b="1" dirty="0" err="1"/>
              <a:t>Haemodynamically</a:t>
            </a:r>
            <a:r>
              <a:rPr lang="en-US" b="1" dirty="0"/>
              <a:t> significant lower limb </a:t>
            </a:r>
            <a:r>
              <a:rPr lang="en-US" b="1" dirty="0" err="1"/>
              <a:t>ischaemia</a:t>
            </a:r>
            <a:r>
              <a:rPr lang="en-US" b="1" dirty="0"/>
              <a:t> </a:t>
            </a:r>
            <a:r>
              <a:rPr lang="en-US" b="1" dirty="0" smtClean="0"/>
              <a:t>is defined </a:t>
            </a:r>
            <a:r>
              <a:rPr lang="en-US" b="1" dirty="0"/>
              <a:t>as an ankle to brachial pressure index (ABPI</a:t>
            </a:r>
            <a:r>
              <a:rPr lang="en-US" b="1" dirty="0" smtClean="0"/>
              <a:t>) &lt;</a:t>
            </a:r>
            <a:r>
              <a:rPr lang="en-US" b="1" dirty="0"/>
              <a:t>0.9 at rest. </a:t>
            </a:r>
            <a:endParaRPr lang="en-US" b="1" dirty="0" smtClean="0"/>
          </a:p>
          <a:p>
            <a:r>
              <a:rPr lang="en-US" dirty="0" smtClean="0"/>
              <a:t>Most </a:t>
            </a:r>
            <a:r>
              <a:rPr lang="en-US" dirty="0"/>
              <a:t>of these patients are </a:t>
            </a:r>
            <a:r>
              <a:rPr lang="en-US" dirty="0" smtClean="0"/>
              <a:t>asymptomatic, either </a:t>
            </a:r>
            <a:r>
              <a:rPr lang="en-US" dirty="0"/>
              <a:t>because they choose not to walk very far, </a:t>
            </a:r>
            <a:r>
              <a:rPr lang="en-US" dirty="0" smtClean="0"/>
              <a:t>or because </a:t>
            </a:r>
            <a:r>
              <a:rPr lang="en-US" dirty="0"/>
              <a:t>their exercise tolerance is limited by </a:t>
            </a:r>
            <a:r>
              <a:rPr lang="en-US" dirty="0" smtClean="0"/>
              <a:t>other comorbidity</a:t>
            </a:r>
            <a:r>
              <a:rPr lang="en-US" dirty="0"/>
              <a:t>. </a:t>
            </a:r>
            <a:r>
              <a:rPr lang="en-US" dirty="0" smtClean="0"/>
              <a:t/>
            </a:r>
            <a:br>
              <a:rPr lang="en-US" dirty="0" smtClean="0"/>
            </a:br>
            <a:endParaRPr lang="en-US" dirty="0" smtClean="0"/>
          </a:p>
          <a:p>
            <a:r>
              <a:rPr lang="en-US" b="1" dirty="0" smtClean="0">
                <a:solidFill>
                  <a:srgbClr val="FF0000"/>
                </a:solidFill>
              </a:rPr>
              <a:t>Although </a:t>
            </a:r>
            <a:r>
              <a:rPr lang="en-US" b="1" dirty="0">
                <a:solidFill>
                  <a:srgbClr val="FF0000"/>
                </a:solidFill>
              </a:rPr>
              <a:t>asymptomatic, these patients </a:t>
            </a:r>
            <a:r>
              <a:rPr lang="en-US" b="1" dirty="0" smtClean="0">
                <a:solidFill>
                  <a:srgbClr val="FF0000"/>
                </a:solidFill>
              </a:rPr>
              <a:t>are at </a:t>
            </a:r>
            <a:r>
              <a:rPr lang="en-US" b="1" dirty="0">
                <a:solidFill>
                  <a:srgbClr val="FF0000"/>
                </a:solidFill>
              </a:rPr>
              <a:t>high risk of ‘vascular’ complications and should </a:t>
            </a:r>
            <a:r>
              <a:rPr lang="en-US" b="1" dirty="0" smtClean="0">
                <a:solidFill>
                  <a:srgbClr val="FF0000"/>
                </a:solidFill>
              </a:rPr>
              <a:t>be assessed </a:t>
            </a:r>
            <a:r>
              <a:rPr lang="en-US" b="1" dirty="0">
                <a:solidFill>
                  <a:srgbClr val="FF0000"/>
                </a:solidFill>
              </a:rPr>
              <a:t>and treated medically as if they have </a:t>
            </a:r>
            <a:r>
              <a:rPr lang="en-US" b="1" dirty="0" smtClean="0">
                <a:solidFill>
                  <a:srgbClr val="FF0000"/>
                </a:solidFill>
              </a:rPr>
              <a:t>intermittent claudication</a:t>
            </a:r>
            <a:r>
              <a:rPr lang="en-US" b="1" dirty="0">
                <a:solidFill>
                  <a:srgbClr val="FF0000"/>
                </a:solidFill>
              </a:rPr>
              <a:t>.</a:t>
            </a:r>
            <a:endParaRPr lang="en-US" b="1" i="1" dirty="0">
              <a:solidFill>
                <a:srgbClr val="FF0000"/>
              </a:solidFill>
            </a:endParaRPr>
          </a:p>
        </p:txBody>
      </p:sp>
    </p:spTree>
    <p:extLst>
      <p:ext uri="{BB962C8B-B14F-4D97-AF65-F5344CB8AC3E}">
        <p14:creationId xmlns:p14="http://schemas.microsoft.com/office/powerpoint/2010/main" val="1839582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Intermittent claudication</a:t>
            </a:r>
          </a:p>
        </p:txBody>
      </p:sp>
      <p:sp>
        <p:nvSpPr>
          <p:cNvPr id="3" name="Content Placeholder 2"/>
          <p:cNvSpPr>
            <a:spLocks noGrp="1"/>
          </p:cNvSpPr>
          <p:nvPr>
            <p:ph idx="1"/>
          </p:nvPr>
        </p:nvSpPr>
        <p:spPr>
          <a:xfrm>
            <a:off x="76200" y="1600200"/>
            <a:ext cx="8610600" cy="5257800"/>
          </a:xfrm>
        </p:spPr>
        <p:txBody>
          <a:bodyPr>
            <a:normAutofit/>
          </a:bodyPr>
          <a:lstStyle/>
          <a:p>
            <a:r>
              <a:rPr lang="en-US" b="1" dirty="0"/>
              <a:t>Intermittent claudication is pain felt in the legs </a:t>
            </a:r>
            <a:r>
              <a:rPr lang="en-US" b="1" dirty="0" smtClean="0"/>
              <a:t>on walking </a:t>
            </a:r>
            <a:r>
              <a:rPr lang="en-US" b="1" dirty="0"/>
              <a:t>due to arterial insufficiency and is the </a:t>
            </a:r>
            <a:r>
              <a:rPr lang="en-US" b="1" dirty="0" smtClean="0"/>
              <a:t>most common </a:t>
            </a:r>
            <a:r>
              <a:rPr lang="en-US" b="1" dirty="0"/>
              <a:t>symptom of PAD. </a:t>
            </a:r>
            <a:endParaRPr lang="en-US" b="1" dirty="0" smtClean="0"/>
          </a:p>
          <a:p>
            <a:r>
              <a:rPr lang="en-US" dirty="0" smtClean="0"/>
              <a:t>The </a:t>
            </a:r>
            <a:r>
              <a:rPr lang="en-US" dirty="0"/>
              <a:t>pain typically </a:t>
            </a:r>
            <a:r>
              <a:rPr lang="en-US" dirty="0" smtClean="0"/>
              <a:t>occurs in </a:t>
            </a:r>
            <a:r>
              <a:rPr lang="en-US" dirty="0"/>
              <a:t>the </a:t>
            </a:r>
            <a:r>
              <a:rPr lang="en-US" b="1" dirty="0"/>
              <a:t>calf</a:t>
            </a:r>
            <a:r>
              <a:rPr lang="en-US" dirty="0"/>
              <a:t> secondary to </a:t>
            </a:r>
            <a:r>
              <a:rPr lang="en-US" b="1" dirty="0" err="1" smtClean="0"/>
              <a:t>femoro</a:t>
            </a:r>
            <a:r>
              <a:rPr lang="en-US" b="1" dirty="0" smtClean="0"/>
              <a:t>-popliteal </a:t>
            </a:r>
            <a:r>
              <a:rPr lang="en-US" b="1" dirty="0"/>
              <a:t>disease </a:t>
            </a:r>
            <a:r>
              <a:rPr lang="en-US" dirty="0" smtClean="0"/>
              <a:t>but may </a:t>
            </a:r>
            <a:r>
              <a:rPr lang="en-US" dirty="0"/>
              <a:t>be felt in the </a:t>
            </a:r>
            <a:r>
              <a:rPr lang="en-US" b="1" dirty="0"/>
              <a:t>thigh and/or buttock in </a:t>
            </a:r>
            <a:r>
              <a:rPr lang="en-US" b="1" dirty="0" smtClean="0"/>
              <a:t>proximal (</a:t>
            </a:r>
            <a:r>
              <a:rPr lang="en-US" b="1" dirty="0" err="1" smtClean="0"/>
              <a:t>aorto</a:t>
            </a:r>
            <a:r>
              <a:rPr lang="en-US" b="1" dirty="0" smtClean="0"/>
              <a:t>-iliac</a:t>
            </a:r>
            <a:r>
              <a:rPr lang="en-US" b="1" dirty="0"/>
              <a:t>) obstruction</a:t>
            </a:r>
            <a:r>
              <a:rPr lang="en-US" dirty="0" smtClean="0"/>
              <a:t>.</a:t>
            </a:r>
          </a:p>
          <a:p>
            <a:pPr marL="0" indent="0">
              <a:buNone/>
            </a:pPr>
            <a:endParaRPr lang="en-US" dirty="0"/>
          </a:p>
        </p:txBody>
      </p:sp>
    </p:spTree>
    <p:extLst>
      <p:ext uri="{BB962C8B-B14F-4D97-AF65-F5344CB8AC3E}">
        <p14:creationId xmlns:p14="http://schemas.microsoft.com/office/powerpoint/2010/main" val="2813965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Intermittent claudication</a:t>
            </a:r>
            <a:endParaRPr lang="en-US" dirty="0"/>
          </a:p>
        </p:txBody>
      </p:sp>
      <p:sp>
        <p:nvSpPr>
          <p:cNvPr id="3" name="Content Placeholder 2"/>
          <p:cNvSpPr>
            <a:spLocks noGrp="1"/>
          </p:cNvSpPr>
          <p:nvPr>
            <p:ph idx="1"/>
          </p:nvPr>
        </p:nvSpPr>
        <p:spPr>
          <a:xfrm>
            <a:off x="304800" y="1371600"/>
            <a:ext cx="8610600" cy="5029200"/>
          </a:xfrm>
        </p:spPr>
        <p:txBody>
          <a:bodyPr>
            <a:normAutofit lnSpcReduction="10000"/>
          </a:bodyPr>
          <a:lstStyle/>
          <a:p>
            <a:r>
              <a:rPr lang="en-US" dirty="0"/>
              <a:t>Patients describe tightness or ‘cramp-like’ pain which develops after a relatively constant distance; </a:t>
            </a:r>
            <a:r>
              <a:rPr lang="en-US" b="1" dirty="0"/>
              <a:t>the distance is often shorter if walking uphill, in the cold and after meals. </a:t>
            </a:r>
            <a:endParaRPr lang="en-US" b="1" dirty="0" smtClean="0"/>
          </a:p>
          <a:p>
            <a:endParaRPr lang="en-US" b="1" dirty="0"/>
          </a:p>
          <a:p>
            <a:r>
              <a:rPr lang="en-US" b="1" dirty="0"/>
              <a:t>The pain disappears completely within a few minutes of rest but recurs on walking. The ‘claudication distance’ is how far patients say they can walk before the pain stops them from walking.</a:t>
            </a:r>
          </a:p>
          <a:p>
            <a:endParaRPr lang="en-US" dirty="0"/>
          </a:p>
        </p:txBody>
      </p:sp>
    </p:spTree>
    <p:extLst>
      <p:ext uri="{BB962C8B-B14F-4D97-AF65-F5344CB8AC3E}">
        <p14:creationId xmlns:p14="http://schemas.microsoft.com/office/powerpoint/2010/main" val="2049828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458200" cy="5440363"/>
          </a:xfrm>
        </p:spPr>
        <p:txBody>
          <a:bodyPr/>
          <a:lstStyle/>
          <a:p>
            <a:r>
              <a:rPr lang="en-US" sz="4000" b="1" dirty="0" smtClean="0"/>
              <a:t>Greetings</a:t>
            </a:r>
            <a:endParaRPr lang="en-US" b="1" dirty="0" smtClean="0"/>
          </a:p>
          <a:p>
            <a:r>
              <a:rPr lang="en-US" dirty="0" smtClean="0"/>
              <a:t> </a:t>
            </a:r>
            <a:r>
              <a:rPr lang="en-US" dirty="0"/>
              <a:t>I request the following in my </a:t>
            </a:r>
            <a:r>
              <a:rPr lang="en-US" dirty="0" smtClean="0"/>
              <a:t>lectures:</a:t>
            </a:r>
          </a:p>
          <a:p>
            <a:pPr marL="0" indent="0">
              <a:buNone/>
            </a:pPr>
            <a:r>
              <a:rPr lang="en-US" dirty="0" smtClean="0"/>
              <a:t> </a:t>
            </a:r>
            <a:r>
              <a:rPr lang="en-US" dirty="0"/>
              <a:t>1. Silence</a:t>
            </a:r>
            <a:r>
              <a:rPr lang="en-US" dirty="0" smtClean="0"/>
              <a:t>.</a:t>
            </a:r>
            <a:br>
              <a:rPr lang="en-US" dirty="0" smtClean="0"/>
            </a:br>
            <a:r>
              <a:rPr lang="en-US" dirty="0" smtClean="0"/>
              <a:t> </a:t>
            </a:r>
            <a:r>
              <a:rPr lang="en-US" dirty="0"/>
              <a:t>2. No use of mobile phones</a:t>
            </a:r>
            <a:r>
              <a:rPr lang="en-US" dirty="0" smtClean="0"/>
              <a:t>.</a:t>
            </a:r>
            <a:br>
              <a:rPr lang="en-US" dirty="0" smtClean="0"/>
            </a:br>
            <a:r>
              <a:rPr lang="en-US" dirty="0" smtClean="0"/>
              <a:t> </a:t>
            </a:r>
            <a:r>
              <a:rPr lang="en-US" dirty="0"/>
              <a:t>3. No exit-reentry during lectures. </a:t>
            </a:r>
            <a:r>
              <a:rPr lang="en-US" dirty="0" smtClean="0"/>
              <a:t/>
            </a:r>
            <a:br>
              <a:rPr lang="en-US" dirty="0" smtClean="0"/>
            </a:br>
            <a:r>
              <a:rPr lang="en-US" dirty="0" smtClean="0"/>
              <a:t>4</a:t>
            </a:r>
            <a:r>
              <a:rPr lang="en-US" dirty="0"/>
              <a:t>. You can interrupt me for questions.</a:t>
            </a:r>
          </a:p>
        </p:txBody>
      </p:sp>
    </p:spTree>
    <p:extLst>
      <p:ext uri="{BB962C8B-B14F-4D97-AF65-F5344CB8AC3E}">
        <p14:creationId xmlns:p14="http://schemas.microsoft.com/office/powerpoint/2010/main" val="2542044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Intermittent claudication</a:t>
            </a:r>
            <a:endParaRPr lang="en-US" dirty="0"/>
          </a:p>
        </p:txBody>
      </p:sp>
      <p:sp>
        <p:nvSpPr>
          <p:cNvPr id="3" name="Content Placeholder 2"/>
          <p:cNvSpPr>
            <a:spLocks noGrp="1"/>
          </p:cNvSpPr>
          <p:nvPr>
            <p:ph idx="1"/>
          </p:nvPr>
        </p:nvSpPr>
        <p:spPr>
          <a:xfrm>
            <a:off x="152400" y="1143000"/>
            <a:ext cx="8534400" cy="5715000"/>
          </a:xfrm>
        </p:spPr>
        <p:txBody>
          <a:bodyPr>
            <a:normAutofit/>
          </a:bodyPr>
          <a:lstStyle/>
          <a:p>
            <a:r>
              <a:rPr lang="en-US" b="1" dirty="0"/>
              <a:t>There are two other types of </a:t>
            </a:r>
            <a:r>
              <a:rPr lang="en-US" b="1" dirty="0" smtClean="0"/>
              <a:t>claudication</a:t>
            </a:r>
          </a:p>
          <a:p>
            <a:pPr marL="0" indent="0">
              <a:buNone/>
            </a:pPr>
            <a:r>
              <a:rPr lang="en-US" dirty="0" smtClean="0"/>
              <a:t>• </a:t>
            </a:r>
            <a:r>
              <a:rPr lang="en-US" b="1" u="sng" dirty="0"/>
              <a:t>Neurogenic claudication </a:t>
            </a:r>
            <a:r>
              <a:rPr lang="en-US" dirty="0"/>
              <a:t>is due to neurological and musculoskeletal disorders of the lumbar </a:t>
            </a:r>
            <a:r>
              <a:rPr lang="en-US" dirty="0" smtClean="0"/>
              <a:t>spine</a:t>
            </a:r>
          </a:p>
          <a:p>
            <a:pPr marL="0" indent="0">
              <a:buNone/>
            </a:pPr>
            <a:r>
              <a:rPr lang="en-US" dirty="0" smtClean="0"/>
              <a:t>• </a:t>
            </a:r>
            <a:r>
              <a:rPr lang="en-US" b="1" u="sng" dirty="0"/>
              <a:t>Venous claudication </a:t>
            </a:r>
            <a:r>
              <a:rPr lang="en-US" dirty="0"/>
              <a:t>is due to venous outflow obstruction from the leg, following extensive DVT.</a:t>
            </a:r>
          </a:p>
          <a:p>
            <a:r>
              <a:rPr lang="en-US" b="1" i="1" dirty="0"/>
              <a:t>Neurogenic and venous claudication are much less common than arterial claudication, and can be distinguished on history and examination</a:t>
            </a:r>
          </a:p>
          <a:p>
            <a:endParaRPr lang="en-US" dirty="0"/>
          </a:p>
        </p:txBody>
      </p:sp>
    </p:spTree>
    <p:extLst>
      <p:ext uri="{BB962C8B-B14F-4D97-AF65-F5344CB8AC3E}">
        <p14:creationId xmlns:p14="http://schemas.microsoft.com/office/powerpoint/2010/main" val="4227251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Night/rest pain</a:t>
            </a:r>
          </a:p>
        </p:txBody>
      </p:sp>
      <p:sp>
        <p:nvSpPr>
          <p:cNvPr id="3" name="Content Placeholder 2"/>
          <p:cNvSpPr>
            <a:spLocks noGrp="1"/>
          </p:cNvSpPr>
          <p:nvPr>
            <p:ph idx="1"/>
          </p:nvPr>
        </p:nvSpPr>
        <p:spPr>
          <a:xfrm>
            <a:off x="304800" y="1600200"/>
            <a:ext cx="8382000" cy="5029200"/>
          </a:xfrm>
        </p:spPr>
        <p:txBody>
          <a:bodyPr>
            <a:normAutofit/>
          </a:bodyPr>
          <a:lstStyle/>
          <a:p>
            <a:r>
              <a:rPr lang="en-US" b="1" dirty="0"/>
              <a:t>The patient goes to bed, falls asleep, but is then </a:t>
            </a:r>
            <a:r>
              <a:rPr lang="en-US" b="1" dirty="0" smtClean="0"/>
              <a:t>woken 1–2 </a:t>
            </a:r>
            <a:r>
              <a:rPr lang="en-US" b="1" dirty="0"/>
              <a:t>hours later with severe pain in the foot, usually </a:t>
            </a:r>
            <a:r>
              <a:rPr lang="en-US" b="1" dirty="0" smtClean="0"/>
              <a:t>in the </a:t>
            </a:r>
            <a:r>
              <a:rPr lang="en-US" b="1" dirty="0"/>
              <a:t>instep. </a:t>
            </a:r>
            <a:endParaRPr lang="en-US" b="1" dirty="0" smtClean="0"/>
          </a:p>
          <a:p>
            <a:r>
              <a:rPr lang="en-US" dirty="0" smtClean="0"/>
              <a:t>The </a:t>
            </a:r>
            <a:r>
              <a:rPr lang="en-US" dirty="0"/>
              <a:t>pain is due to </a:t>
            </a:r>
            <a:r>
              <a:rPr lang="en-US" b="1" i="1" dirty="0"/>
              <a:t>poor perfusion </a:t>
            </a:r>
            <a:r>
              <a:rPr lang="en-US" dirty="0" smtClean="0"/>
              <a:t>resulting from </a:t>
            </a:r>
            <a:r>
              <a:rPr lang="en-US" dirty="0"/>
              <a:t>the loss of the beneficial effects of gravity on </a:t>
            </a:r>
            <a:r>
              <a:rPr lang="en-US" dirty="0" smtClean="0"/>
              <a:t>lying down </a:t>
            </a:r>
            <a:r>
              <a:rPr lang="en-US" dirty="0"/>
              <a:t>and the reduction in heart rate, BP and </a:t>
            </a:r>
            <a:r>
              <a:rPr lang="en-US" dirty="0" smtClean="0"/>
              <a:t>cardiac output </a:t>
            </a:r>
            <a:r>
              <a:rPr lang="en-US" dirty="0"/>
              <a:t>that occurs when sleeping</a:t>
            </a:r>
            <a:r>
              <a:rPr lang="en-US" dirty="0" smtClean="0"/>
              <a:t>.</a:t>
            </a:r>
          </a:p>
        </p:txBody>
      </p:sp>
    </p:spTree>
    <p:extLst>
      <p:ext uri="{BB962C8B-B14F-4D97-AF65-F5344CB8AC3E}">
        <p14:creationId xmlns:p14="http://schemas.microsoft.com/office/powerpoint/2010/main" val="1479728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Patients often obtain relief by hanging the leg out of bed or by getting up and walking around. However, on return to bed, the pain recurs and patients often choose to sleep in a chair. This leads to dependent </a:t>
            </a:r>
            <a:r>
              <a:rPr lang="en-US" dirty="0" err="1"/>
              <a:t>oedema</a:t>
            </a:r>
            <a:r>
              <a:rPr lang="en-US" dirty="0"/>
              <a:t>, increased interstitial </a:t>
            </a:r>
            <a:r>
              <a:rPr lang="en-US" dirty="0" smtClean="0"/>
              <a:t>tissue </a:t>
            </a:r>
            <a:r>
              <a:rPr lang="en-US" dirty="0"/>
              <a:t>pressure, a further reduction in tissue perfusion </a:t>
            </a:r>
            <a:r>
              <a:rPr lang="en-US" dirty="0" smtClean="0"/>
              <a:t>and ultimately </a:t>
            </a:r>
            <a:r>
              <a:rPr lang="en-US" dirty="0"/>
              <a:t>a worsening of the pain.</a:t>
            </a:r>
          </a:p>
          <a:p>
            <a:endParaRPr lang="en-US" dirty="0"/>
          </a:p>
        </p:txBody>
      </p:sp>
      <p:sp>
        <p:nvSpPr>
          <p:cNvPr id="4" name="Title 1"/>
          <p:cNvSpPr>
            <a:spLocks noGrp="1"/>
          </p:cNvSpPr>
          <p:nvPr>
            <p:ph type="title"/>
          </p:nvPr>
        </p:nvSpPr>
        <p:spPr/>
        <p:txBody>
          <a:bodyPr/>
          <a:lstStyle/>
          <a:p>
            <a:r>
              <a:rPr lang="en-US" b="1" dirty="0"/>
              <a:t>Night/rest pain</a:t>
            </a:r>
          </a:p>
        </p:txBody>
      </p:sp>
    </p:spTree>
    <p:extLst>
      <p:ext uri="{BB962C8B-B14F-4D97-AF65-F5344CB8AC3E}">
        <p14:creationId xmlns:p14="http://schemas.microsoft.com/office/powerpoint/2010/main" val="3031480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Rest (night) pain indicates</a:t>
            </a:r>
            <a:r>
              <a:rPr lang="en-US" dirty="0"/>
              <a:t> severe, multilevel </a:t>
            </a:r>
            <a:r>
              <a:rPr lang="en-US" dirty="0" smtClean="0"/>
              <a:t>lower limb </a:t>
            </a:r>
            <a:r>
              <a:rPr lang="en-US" dirty="0"/>
              <a:t>PAD and is a ‘red flag’ symptom that </a:t>
            </a:r>
            <a:r>
              <a:rPr lang="en-US" dirty="0" smtClean="0"/>
              <a:t>mandates urgent </a:t>
            </a:r>
            <a:r>
              <a:rPr lang="en-US" dirty="0"/>
              <a:t>referral to a vascular surgeon as failure to </a:t>
            </a:r>
            <a:r>
              <a:rPr lang="en-US" dirty="0" err="1" smtClean="0"/>
              <a:t>revascularise</a:t>
            </a:r>
            <a:r>
              <a:rPr lang="en-US" dirty="0"/>
              <a:t> </a:t>
            </a:r>
            <a:r>
              <a:rPr lang="en-US" dirty="0" smtClean="0"/>
              <a:t>the </a:t>
            </a:r>
            <a:r>
              <a:rPr lang="en-US" dirty="0"/>
              <a:t>leg usually leads to the development of </a:t>
            </a:r>
            <a:r>
              <a:rPr lang="en-US" dirty="0" smtClean="0"/>
              <a:t>critical limb </a:t>
            </a:r>
            <a:r>
              <a:rPr lang="en-US" dirty="0" err="1"/>
              <a:t>ischaemia</a:t>
            </a:r>
            <a:r>
              <a:rPr lang="en-US" dirty="0"/>
              <a:t> with tissue loss (gangrene, </a:t>
            </a:r>
            <a:r>
              <a:rPr lang="en-US" dirty="0" smtClean="0"/>
              <a:t>ulceration) and </a:t>
            </a:r>
            <a:r>
              <a:rPr lang="en-US" dirty="0"/>
              <a:t>amputation.</a:t>
            </a:r>
          </a:p>
        </p:txBody>
      </p:sp>
    </p:spTree>
    <p:extLst>
      <p:ext uri="{BB962C8B-B14F-4D97-AF65-F5344CB8AC3E}">
        <p14:creationId xmlns:p14="http://schemas.microsoft.com/office/powerpoint/2010/main" val="33499346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534400" cy="6096000"/>
          </a:xfrm>
        </p:spPr>
        <p:txBody>
          <a:bodyPr>
            <a:normAutofit/>
          </a:bodyPr>
          <a:lstStyle/>
          <a:p>
            <a:r>
              <a:rPr lang="en-US" b="1" dirty="0">
                <a:solidFill>
                  <a:srgbClr val="FF0000"/>
                </a:solidFill>
              </a:rPr>
              <a:t>In diabetic patients it may be difficult to </a:t>
            </a:r>
            <a:r>
              <a:rPr lang="en-US" b="1" dirty="0" smtClean="0">
                <a:solidFill>
                  <a:srgbClr val="FF0000"/>
                </a:solidFill>
              </a:rPr>
              <a:t>differentiate between </a:t>
            </a:r>
            <a:r>
              <a:rPr lang="en-US" b="1" dirty="0">
                <a:solidFill>
                  <a:srgbClr val="FF0000"/>
                </a:solidFill>
              </a:rPr>
              <a:t>rest pain and diabetic neuropathy as </a:t>
            </a:r>
            <a:r>
              <a:rPr lang="en-US" b="1" dirty="0" smtClean="0">
                <a:solidFill>
                  <a:srgbClr val="FF0000"/>
                </a:solidFill>
              </a:rPr>
              <a:t>both may </a:t>
            </a:r>
            <a:r>
              <a:rPr lang="en-US" b="1" dirty="0">
                <a:solidFill>
                  <a:srgbClr val="FF0000"/>
                </a:solidFill>
              </a:rPr>
              <a:t>be worse at night. </a:t>
            </a:r>
            <a:endParaRPr lang="en-US" b="1" dirty="0" smtClean="0">
              <a:solidFill>
                <a:srgbClr val="FF0000"/>
              </a:solidFill>
            </a:endParaRPr>
          </a:p>
          <a:p>
            <a:r>
              <a:rPr lang="en-US" dirty="0" smtClean="0"/>
              <a:t>Neuropathic </a:t>
            </a:r>
            <a:r>
              <a:rPr lang="en-US" dirty="0"/>
              <a:t>pain is not </a:t>
            </a:r>
            <a:r>
              <a:rPr lang="en-US" dirty="0" smtClean="0"/>
              <a:t>usually confined </a:t>
            </a:r>
            <a:r>
              <a:rPr lang="en-US" dirty="0"/>
              <a:t>to the foot, is associated with burning and </a:t>
            </a:r>
            <a:r>
              <a:rPr lang="en-US" dirty="0" smtClean="0"/>
              <a:t>tingling, is </a:t>
            </a:r>
            <a:r>
              <a:rPr lang="en-US" dirty="0"/>
              <a:t>not relieved by dependency and is </a:t>
            </a:r>
            <a:r>
              <a:rPr lang="en-US" dirty="0" smtClean="0"/>
              <a:t>associated with </a:t>
            </a:r>
            <a:r>
              <a:rPr lang="en-US" dirty="0" err="1"/>
              <a:t>dysaesthesia</a:t>
            </a:r>
            <a:r>
              <a:rPr lang="en-US" dirty="0"/>
              <a:t> (pain or uncomfortable </a:t>
            </a:r>
            <a:r>
              <a:rPr lang="en-US" dirty="0" smtClean="0"/>
              <a:t>sensations sometimes </a:t>
            </a:r>
            <a:r>
              <a:rPr lang="en-US" dirty="0"/>
              <a:t>described as burning, tingling or numbness).</a:t>
            </a:r>
          </a:p>
          <a:p>
            <a:r>
              <a:rPr lang="en-US" dirty="0"/>
              <a:t>Many patients cannot even bear the pressure of </a:t>
            </a:r>
            <a:r>
              <a:rPr lang="en-US" dirty="0" smtClean="0"/>
              <a:t>bedclothes on </a:t>
            </a:r>
            <a:r>
              <a:rPr lang="en-US" dirty="0"/>
              <a:t>their feet</a:t>
            </a:r>
          </a:p>
        </p:txBody>
      </p:sp>
    </p:spTree>
    <p:extLst>
      <p:ext uri="{BB962C8B-B14F-4D97-AF65-F5344CB8AC3E}">
        <p14:creationId xmlns:p14="http://schemas.microsoft.com/office/powerpoint/2010/main" val="27530016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23" t="19345" r="29722" b="40328"/>
          <a:stretch/>
        </p:blipFill>
        <p:spPr bwMode="auto">
          <a:xfrm>
            <a:off x="10886" y="1066800"/>
            <a:ext cx="868511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685800" y="0"/>
            <a:ext cx="6640286" cy="1364673"/>
          </a:xfrm>
        </p:spPr>
        <p:txBody>
          <a:bodyPr>
            <a:normAutofit/>
          </a:bodyPr>
          <a:lstStyle/>
          <a:p>
            <a:r>
              <a:rPr lang="en-US" b="1" dirty="0" smtClean="0"/>
              <a:t>IMPORTANT! </a:t>
            </a:r>
            <a:endParaRPr lang="en-US" b="1" dirty="0"/>
          </a:p>
        </p:txBody>
      </p:sp>
    </p:spTree>
    <p:extLst>
      <p:ext uri="{BB962C8B-B14F-4D97-AF65-F5344CB8AC3E}">
        <p14:creationId xmlns:p14="http://schemas.microsoft.com/office/powerpoint/2010/main" val="92001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Tissue loss (ulceration</a:t>
            </a:r>
            <a:br>
              <a:rPr lang="en-US" b="1" dirty="0"/>
            </a:br>
            <a:r>
              <a:rPr lang="en-US" b="1" dirty="0"/>
              <a:t>and/or gangrene)</a:t>
            </a:r>
          </a:p>
        </p:txBody>
      </p:sp>
      <p:sp>
        <p:nvSpPr>
          <p:cNvPr id="3" name="Content Placeholder 2"/>
          <p:cNvSpPr>
            <a:spLocks noGrp="1"/>
          </p:cNvSpPr>
          <p:nvPr>
            <p:ph idx="1"/>
          </p:nvPr>
        </p:nvSpPr>
        <p:spPr/>
        <p:txBody>
          <a:bodyPr>
            <a:normAutofit/>
          </a:bodyPr>
          <a:lstStyle/>
          <a:p>
            <a:r>
              <a:rPr lang="en-US" dirty="0"/>
              <a:t>In patients with </a:t>
            </a:r>
            <a:r>
              <a:rPr lang="en-US" b="1" i="1" dirty="0"/>
              <a:t>severe lower limb PAD</a:t>
            </a:r>
            <a:r>
              <a:rPr lang="en-US" dirty="0"/>
              <a:t>, even </a:t>
            </a:r>
            <a:r>
              <a:rPr lang="en-US" dirty="0" smtClean="0"/>
              <a:t>trivial injuries </a:t>
            </a:r>
            <a:r>
              <a:rPr lang="en-US" dirty="0"/>
              <a:t>to the feet fail to heal. This allows bacteria </a:t>
            </a:r>
            <a:r>
              <a:rPr lang="en-US" dirty="0" smtClean="0"/>
              <a:t>to enter</a:t>
            </a:r>
            <a:r>
              <a:rPr lang="en-US" dirty="0"/>
              <a:t>, leading to gangrene and/or ulceration. </a:t>
            </a:r>
            <a:r>
              <a:rPr lang="en-US" dirty="0" smtClean="0"/>
              <a:t>This usually </a:t>
            </a:r>
            <a:r>
              <a:rPr lang="en-US" dirty="0"/>
              <a:t>progresses rapidly and, without </a:t>
            </a:r>
            <a:r>
              <a:rPr lang="en-US" dirty="0" smtClean="0"/>
              <a:t>re-</a:t>
            </a:r>
            <a:r>
              <a:rPr lang="en-US" dirty="0" err="1" smtClean="0"/>
              <a:t>vascularisation</a:t>
            </a:r>
            <a:r>
              <a:rPr lang="en-US" dirty="0" smtClean="0"/>
              <a:t>, often </a:t>
            </a:r>
            <a:r>
              <a:rPr lang="en-US" dirty="0"/>
              <a:t>leads quickly to amputation and/or death.</a:t>
            </a:r>
          </a:p>
        </p:txBody>
      </p:sp>
    </p:spTree>
    <p:extLst>
      <p:ext uri="{BB962C8B-B14F-4D97-AF65-F5344CB8AC3E}">
        <p14:creationId xmlns:p14="http://schemas.microsoft.com/office/powerpoint/2010/main" val="1400027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Signs of lower limb PAD</a:t>
            </a:r>
          </a:p>
        </p:txBody>
      </p:sp>
      <p:sp>
        <p:nvSpPr>
          <p:cNvPr id="3" name="Content Placeholder 2"/>
          <p:cNvSpPr>
            <a:spLocks noGrp="1"/>
          </p:cNvSpPr>
          <p:nvPr>
            <p:ph idx="1"/>
          </p:nvPr>
        </p:nvSpPr>
        <p:spPr>
          <a:xfrm>
            <a:off x="304800" y="1371600"/>
            <a:ext cx="8382000" cy="4754563"/>
          </a:xfrm>
        </p:spPr>
        <p:txBody>
          <a:bodyPr>
            <a:normAutofit/>
          </a:bodyPr>
          <a:lstStyle/>
          <a:p>
            <a:r>
              <a:rPr lang="en-US" dirty="0" err="1" smtClean="0"/>
              <a:t>Ischaemic</a:t>
            </a:r>
            <a:r>
              <a:rPr lang="en-US" dirty="0" smtClean="0"/>
              <a:t> </a:t>
            </a:r>
            <a:r>
              <a:rPr lang="en-US" dirty="0"/>
              <a:t>signs </a:t>
            </a:r>
            <a:r>
              <a:rPr lang="en-US" dirty="0" smtClean="0"/>
              <a:t>include:</a:t>
            </a:r>
          </a:p>
          <a:p>
            <a:pPr marL="0" indent="0">
              <a:buNone/>
            </a:pPr>
            <a:r>
              <a:rPr lang="en-US" dirty="0" smtClean="0"/>
              <a:t>1- </a:t>
            </a:r>
            <a:r>
              <a:rPr lang="en-US" dirty="0"/>
              <a:t>absence of </a:t>
            </a:r>
            <a:r>
              <a:rPr lang="en-US" dirty="0" smtClean="0"/>
              <a:t>hair</a:t>
            </a:r>
          </a:p>
          <a:p>
            <a:pPr marL="0" indent="0">
              <a:buNone/>
            </a:pPr>
            <a:r>
              <a:rPr lang="en-US" dirty="0" smtClean="0"/>
              <a:t>2- thin </a:t>
            </a:r>
            <a:r>
              <a:rPr lang="en-US" dirty="0"/>
              <a:t>skin </a:t>
            </a:r>
            <a:endParaRPr lang="en-US" dirty="0" smtClean="0"/>
          </a:p>
          <a:p>
            <a:pPr marL="0" indent="0">
              <a:buNone/>
            </a:pPr>
            <a:r>
              <a:rPr lang="en-US" dirty="0" smtClean="0"/>
              <a:t>3- brittle nails. </a:t>
            </a:r>
          </a:p>
        </p:txBody>
      </p:sp>
    </p:spTree>
    <p:extLst>
      <p:ext uri="{BB962C8B-B14F-4D97-AF65-F5344CB8AC3E}">
        <p14:creationId xmlns:p14="http://schemas.microsoft.com/office/powerpoint/2010/main" val="6518662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10600" cy="5668963"/>
          </a:xfrm>
        </p:spPr>
        <p:txBody>
          <a:bodyPr/>
          <a:lstStyle/>
          <a:p>
            <a:r>
              <a:rPr lang="en-US" b="1" dirty="0"/>
              <a:t>The presence of foot pulses does not completely exclude significant lower limb PAD but they are almost always diminished or absent. </a:t>
            </a:r>
          </a:p>
          <a:p>
            <a:r>
              <a:rPr lang="en-US" dirty="0"/>
              <a:t>If the history is convincing but pulses are felt, ask the patient to walk until the claudication pain stops him and then recheck the pulses; if they have disappeared then PAD is very likely.</a:t>
            </a:r>
          </a:p>
          <a:p>
            <a:endParaRPr lang="en-US" dirty="0"/>
          </a:p>
        </p:txBody>
      </p:sp>
    </p:spTree>
    <p:extLst>
      <p:ext uri="{BB962C8B-B14F-4D97-AF65-F5344CB8AC3E}">
        <p14:creationId xmlns:p14="http://schemas.microsoft.com/office/powerpoint/2010/main" val="12682423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080" t="25397" r="48879" b="49603"/>
          <a:stretch/>
        </p:blipFill>
        <p:spPr bwMode="auto">
          <a:xfrm>
            <a:off x="791027" y="1600200"/>
            <a:ext cx="5317981" cy="240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t>Signs of lower limb PAD</a:t>
            </a:r>
            <a:endParaRPr lang="en-US" sz="4800" b="1" dirty="0"/>
          </a:p>
        </p:txBody>
      </p:sp>
      <p:pic>
        <p:nvPicPr>
          <p:cNvPr id="2052" name="Picture 4" descr="Don't Forget Meaning Keep In Mind And Remember Stock Phot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02418">
            <a:off x="5857649" y="4191000"/>
            <a:ext cx="3286351"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62590" y="4800600"/>
            <a:ext cx="4267200" cy="120032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7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6P</a:t>
            </a:r>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a:t>
            </a:r>
            <a:endPar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553644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325562"/>
          </a:xfrm>
        </p:spPr>
        <p:txBody>
          <a:bodyPr>
            <a:normAutofit fontScale="90000"/>
          </a:bodyPr>
          <a:lstStyle/>
          <a:p>
            <a:r>
              <a:rPr lang="en-US" dirty="0" smtClean="0"/>
              <a:t>What we mean by Peripheral Vascular Disease?</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112" t="17272" r="14717" b="11559"/>
          <a:stretch/>
        </p:blipFill>
        <p:spPr bwMode="auto">
          <a:xfrm>
            <a:off x="713508" y="1828800"/>
            <a:ext cx="3553691" cy="4481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4114800" y="4953000"/>
            <a:ext cx="1447801"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565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Acute limb </a:t>
            </a:r>
            <a:r>
              <a:rPr lang="en-US" b="1" dirty="0" err="1"/>
              <a:t>ischaemia</a:t>
            </a:r>
            <a:endParaRPr lang="en-US" b="1"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a:t>The classical features of acute limb </a:t>
            </a:r>
            <a:r>
              <a:rPr lang="en-US" dirty="0" err="1"/>
              <a:t>ischaemia</a:t>
            </a:r>
            <a:r>
              <a:rPr lang="en-US" dirty="0"/>
              <a:t> are the ‘</a:t>
            </a:r>
            <a:r>
              <a:rPr lang="en-US" dirty="0" smtClean="0"/>
              <a:t>six Ps</a:t>
            </a:r>
            <a:r>
              <a:rPr lang="en-US" dirty="0"/>
              <a:t>’ (Box 6.35). Paralysis (inability to wiggle the </a:t>
            </a:r>
            <a:r>
              <a:rPr lang="en-US" dirty="0" smtClean="0"/>
              <a:t>toes/ fingers</a:t>
            </a:r>
            <a:r>
              <a:rPr lang="en-US" dirty="0"/>
              <a:t>) and </a:t>
            </a:r>
            <a:r>
              <a:rPr lang="en-US" dirty="0" err="1"/>
              <a:t>paraesthesia</a:t>
            </a:r>
            <a:r>
              <a:rPr lang="en-US" dirty="0"/>
              <a:t> (loss of light touch </a:t>
            </a:r>
            <a:r>
              <a:rPr lang="en-US" dirty="0" smtClean="0"/>
              <a:t>sensation over </a:t>
            </a:r>
            <a:r>
              <a:rPr lang="en-US" dirty="0"/>
              <a:t>the forefoot/dorsum of the hand) are the </a:t>
            </a:r>
            <a:r>
              <a:rPr lang="en-US" dirty="0" smtClean="0"/>
              <a:t>most important </a:t>
            </a:r>
            <a:r>
              <a:rPr lang="en-US" dirty="0"/>
              <a:t>and indicate severe </a:t>
            </a:r>
            <a:r>
              <a:rPr lang="en-US" dirty="0" err="1"/>
              <a:t>ischaemia</a:t>
            </a:r>
            <a:r>
              <a:rPr lang="en-US" dirty="0"/>
              <a:t> affecting </a:t>
            </a:r>
            <a:r>
              <a:rPr lang="en-US" dirty="0" smtClean="0"/>
              <a:t>nerve function</a:t>
            </a:r>
            <a:r>
              <a:rPr lang="en-US" dirty="0"/>
              <a:t>. </a:t>
            </a:r>
          </a:p>
        </p:txBody>
      </p:sp>
    </p:spTree>
    <p:extLst>
      <p:ext uri="{BB962C8B-B14F-4D97-AF65-F5344CB8AC3E}">
        <p14:creationId xmlns:p14="http://schemas.microsoft.com/office/powerpoint/2010/main" val="24612229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Acute limb </a:t>
            </a:r>
            <a:r>
              <a:rPr lang="en-US" b="1" dirty="0" err="1"/>
              <a:t>ischaemia</a:t>
            </a:r>
            <a:endParaRPr lang="en-US" dirty="0"/>
          </a:p>
        </p:txBody>
      </p:sp>
      <p:sp>
        <p:nvSpPr>
          <p:cNvPr id="3" name="Content Placeholder 2"/>
          <p:cNvSpPr>
            <a:spLocks noGrp="1"/>
          </p:cNvSpPr>
          <p:nvPr>
            <p:ph idx="1"/>
          </p:nvPr>
        </p:nvSpPr>
        <p:spPr/>
        <p:txBody>
          <a:bodyPr/>
          <a:lstStyle/>
          <a:p>
            <a:r>
              <a:rPr lang="en-US" dirty="0"/>
              <a:t>Muscle tenderness is a grave sign indicating impending muscle infarction. A limb with these features will usually become irreversibly damaged unless the circulation is restored within a few hours.</a:t>
            </a:r>
          </a:p>
          <a:p>
            <a:endParaRPr lang="en-US" dirty="0"/>
          </a:p>
        </p:txBody>
      </p:sp>
    </p:spTree>
    <p:extLst>
      <p:ext uri="{BB962C8B-B14F-4D97-AF65-F5344CB8AC3E}">
        <p14:creationId xmlns:p14="http://schemas.microsoft.com/office/powerpoint/2010/main" val="30669141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Acute limb </a:t>
            </a:r>
            <a:r>
              <a:rPr lang="en-US" b="1" dirty="0" err="1"/>
              <a:t>ischaemia</a:t>
            </a:r>
            <a:endParaRPr lang="en-US" dirty="0"/>
          </a:p>
        </p:txBody>
      </p:sp>
      <p:sp>
        <p:nvSpPr>
          <p:cNvPr id="3" name="Content Placeholder 2"/>
          <p:cNvSpPr>
            <a:spLocks noGrp="1"/>
          </p:cNvSpPr>
          <p:nvPr>
            <p:ph idx="1"/>
          </p:nvPr>
        </p:nvSpPr>
        <p:spPr>
          <a:xfrm>
            <a:off x="228600" y="1600200"/>
            <a:ext cx="8458200" cy="4525963"/>
          </a:xfrm>
        </p:spPr>
        <p:txBody>
          <a:bodyPr>
            <a:normAutofit/>
          </a:bodyPr>
          <a:lstStyle/>
          <a:p>
            <a:r>
              <a:rPr lang="en-US" dirty="0"/>
              <a:t>The commonest causes of acute limb </a:t>
            </a:r>
            <a:r>
              <a:rPr lang="en-US" dirty="0" err="1"/>
              <a:t>ischaemia</a:t>
            </a:r>
            <a:r>
              <a:rPr lang="en-US" dirty="0"/>
              <a:t> are</a:t>
            </a:r>
            <a:r>
              <a:rPr lang="en-US" dirty="0" smtClean="0"/>
              <a:t>:</a:t>
            </a:r>
          </a:p>
          <a:p>
            <a:pPr marL="0" indent="0">
              <a:buNone/>
            </a:pPr>
            <a:r>
              <a:rPr lang="en-US" dirty="0" smtClean="0"/>
              <a:t>• </a:t>
            </a:r>
            <a:r>
              <a:rPr lang="en-US" b="1" dirty="0"/>
              <a:t>Thromboembolism</a:t>
            </a:r>
            <a:r>
              <a:rPr lang="en-US" dirty="0"/>
              <a:t>: usually from the left atrium </a:t>
            </a:r>
            <a:r>
              <a:rPr lang="en-US" dirty="0" smtClean="0"/>
              <a:t>in association </a:t>
            </a:r>
            <a:r>
              <a:rPr lang="en-US" dirty="0"/>
              <a:t>with atrial </a:t>
            </a:r>
            <a:r>
              <a:rPr lang="en-US" dirty="0" smtClean="0"/>
              <a:t>fibrillation</a:t>
            </a:r>
          </a:p>
          <a:p>
            <a:pPr marL="0" indent="0">
              <a:buNone/>
            </a:pPr>
            <a:endParaRPr lang="en-US" dirty="0"/>
          </a:p>
          <a:p>
            <a:pPr marL="0" indent="0">
              <a:buNone/>
            </a:pPr>
            <a:r>
              <a:rPr lang="en-US" b="1" dirty="0" smtClean="0"/>
              <a:t>Thrombosis</a:t>
            </a:r>
            <a:r>
              <a:rPr lang="en-US" dirty="0" smtClean="0"/>
              <a:t> </a:t>
            </a:r>
            <a:r>
              <a:rPr lang="en-US" dirty="0"/>
              <a:t>in situ: thrombotic occlusion of </a:t>
            </a:r>
            <a:r>
              <a:rPr lang="en-US" dirty="0" smtClean="0"/>
              <a:t>an already </a:t>
            </a:r>
            <a:r>
              <a:rPr lang="en-US" dirty="0"/>
              <a:t>narrowed atherosclerotic arterial </a:t>
            </a:r>
            <a:r>
              <a:rPr lang="en-US" dirty="0" err="1" smtClean="0"/>
              <a:t>segmen</a:t>
            </a:r>
            <a:endParaRPr lang="en-US" dirty="0"/>
          </a:p>
        </p:txBody>
      </p:sp>
    </p:spTree>
    <p:extLst>
      <p:ext uri="{BB962C8B-B14F-4D97-AF65-F5344CB8AC3E}">
        <p14:creationId xmlns:p14="http://schemas.microsoft.com/office/powerpoint/2010/main" val="4982271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8145" y="152400"/>
            <a:ext cx="7924800" cy="830997"/>
          </a:xfrm>
          <a:prstGeom prst="rect">
            <a:avLst/>
          </a:prstGeom>
        </p:spPr>
        <p:txBody>
          <a:bodyPr wrap="square">
            <a:spAutoFit/>
          </a:bodyPr>
          <a:lstStyle/>
          <a:p>
            <a:pPr algn="ctr"/>
            <a:r>
              <a:rPr lang="en-US" sz="2400" b="1" dirty="0"/>
              <a:t>Acute limb </a:t>
            </a:r>
            <a:r>
              <a:rPr lang="en-US" sz="2400" b="1" dirty="0" err="1"/>
              <a:t>ischaemia</a:t>
            </a:r>
            <a:r>
              <a:rPr lang="en-US" sz="2400" b="1" dirty="0"/>
              <a:t>: </a:t>
            </a:r>
            <a:r>
              <a:rPr lang="en-US" sz="2400" b="1" dirty="0" smtClean="0"/>
              <a:t/>
            </a:r>
            <a:br>
              <a:rPr lang="en-US" sz="2400" b="1" dirty="0" smtClean="0"/>
            </a:br>
            <a:r>
              <a:rPr lang="en-US" sz="2400" b="1" dirty="0" smtClean="0"/>
              <a:t>embolus (Arterial) VS thrombosis(Venous)</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497096162"/>
              </p:ext>
            </p:extLst>
          </p:nvPr>
        </p:nvGraphicFramePr>
        <p:xfrm>
          <a:off x="228600" y="983397"/>
          <a:ext cx="8617527" cy="5911031"/>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3535218">
                  <a:extLst>
                    <a:ext uri="{9D8B030D-6E8A-4147-A177-3AD203B41FA5}">
                      <a16:colId xmlns:a16="http://schemas.microsoft.com/office/drawing/2014/main" val="20001"/>
                    </a:ext>
                  </a:extLst>
                </a:gridCol>
                <a:gridCol w="2872509">
                  <a:extLst>
                    <a:ext uri="{9D8B030D-6E8A-4147-A177-3AD203B41FA5}">
                      <a16:colId xmlns:a16="http://schemas.microsoft.com/office/drawing/2014/main" val="20002"/>
                    </a:ext>
                  </a:extLst>
                </a:gridCol>
              </a:tblGrid>
              <a:tr h="485591">
                <a:tc>
                  <a:txBody>
                    <a:bodyPr/>
                    <a:lstStyle/>
                    <a:p>
                      <a:pPr algn="ctr"/>
                      <a:endParaRPr lang="en-US" sz="2400" dirty="0"/>
                    </a:p>
                  </a:txBody>
                  <a:tcPr/>
                </a:tc>
                <a:tc>
                  <a:txBody>
                    <a:bodyPr/>
                    <a:lstStyle/>
                    <a:p>
                      <a:pPr algn="ctr"/>
                      <a:r>
                        <a:rPr lang="en-US" sz="2400" b="1" i="0" u="none" strike="noStrike" kern="1200" baseline="0" dirty="0" smtClean="0">
                          <a:solidFill>
                            <a:schemeClr val="lt1"/>
                          </a:solidFill>
                          <a:latin typeface="+mn-lt"/>
                          <a:ea typeface="+mn-ea"/>
                          <a:cs typeface="+mn-cs"/>
                        </a:rPr>
                        <a:t>Embolus</a:t>
                      </a:r>
                      <a:endParaRPr lang="en-US" sz="2400" dirty="0"/>
                    </a:p>
                  </a:txBody>
                  <a:tcPr/>
                </a:tc>
                <a:tc>
                  <a:txBody>
                    <a:bodyPr/>
                    <a:lstStyle/>
                    <a:p>
                      <a:pPr algn="ctr"/>
                      <a:r>
                        <a:rPr lang="en-US" sz="2400" b="1" i="0" u="none" strike="noStrike" kern="1200" baseline="0" dirty="0" smtClean="0">
                          <a:solidFill>
                            <a:schemeClr val="lt1"/>
                          </a:solidFill>
                          <a:latin typeface="+mn-lt"/>
                          <a:ea typeface="+mn-ea"/>
                          <a:cs typeface="+mn-cs"/>
                        </a:rPr>
                        <a:t>Thrombosis</a:t>
                      </a:r>
                      <a:endParaRPr lang="en-US" sz="2400" dirty="0"/>
                    </a:p>
                  </a:txBody>
                  <a:tcPr/>
                </a:tc>
                <a:extLst>
                  <a:ext uri="{0D108BD9-81ED-4DB2-BD59-A6C34878D82A}">
                    <a16:rowId xmlns:a16="http://schemas.microsoft.com/office/drawing/2014/main" val="10000"/>
                  </a:ext>
                </a:extLst>
              </a:tr>
              <a:tr h="1851971">
                <a:tc>
                  <a:txBody>
                    <a:bodyPr/>
                    <a:lstStyle/>
                    <a:p>
                      <a:r>
                        <a:rPr lang="en-US" sz="2400" b="1" i="0" u="none" strike="noStrike" kern="1200" baseline="0" dirty="0" smtClean="0">
                          <a:solidFill>
                            <a:schemeClr val="dk1"/>
                          </a:solidFill>
                          <a:latin typeface="+mn-lt"/>
                          <a:ea typeface="+mn-ea"/>
                          <a:cs typeface="+mn-cs"/>
                        </a:rPr>
                        <a:t>Onset and</a:t>
                      </a:r>
                    </a:p>
                    <a:p>
                      <a:r>
                        <a:rPr lang="en-US" sz="2400" b="1" i="0" u="none" strike="noStrike" kern="1200" baseline="0" dirty="0" smtClean="0">
                          <a:solidFill>
                            <a:schemeClr val="dk1"/>
                          </a:solidFill>
                          <a:latin typeface="+mn-lt"/>
                          <a:ea typeface="+mn-ea"/>
                          <a:cs typeface="+mn-cs"/>
                        </a:rPr>
                        <a:t>severity</a:t>
                      </a:r>
                      <a:endParaRPr lang="en-US" sz="2400" b="1" dirty="0"/>
                    </a:p>
                  </a:txBody>
                  <a:tcPr/>
                </a:tc>
                <a:tc>
                  <a:txBody>
                    <a:bodyPr/>
                    <a:lstStyle/>
                    <a:p>
                      <a:r>
                        <a:rPr lang="en-US" sz="2400" b="1" i="0" u="none" strike="noStrike" kern="1200" baseline="0" dirty="0" smtClean="0">
                          <a:solidFill>
                            <a:schemeClr val="dk1"/>
                          </a:solidFill>
                          <a:latin typeface="+mn-lt"/>
                          <a:ea typeface="+mn-ea"/>
                          <a:cs typeface="+mn-cs"/>
                        </a:rPr>
                        <a:t>Acute</a:t>
                      </a:r>
                      <a:r>
                        <a:rPr lang="en-US" sz="2400" b="0" i="0" u="none" strike="noStrike" kern="1200" baseline="0" dirty="0" smtClean="0">
                          <a:solidFill>
                            <a:schemeClr val="dk1"/>
                          </a:solidFill>
                          <a:latin typeface="+mn-lt"/>
                          <a:ea typeface="+mn-ea"/>
                          <a:cs typeface="+mn-cs"/>
                        </a:rPr>
                        <a:t> (seconds or</a:t>
                      </a:r>
                    </a:p>
                    <a:p>
                      <a:r>
                        <a:rPr lang="en-US" sz="2400" b="0" i="0" u="none" strike="noStrike" kern="1200" baseline="0" dirty="0" smtClean="0">
                          <a:solidFill>
                            <a:schemeClr val="dk1"/>
                          </a:solidFill>
                          <a:latin typeface="+mn-lt"/>
                          <a:ea typeface="+mn-ea"/>
                          <a:cs typeface="+mn-cs"/>
                        </a:rPr>
                        <a:t>minutes), </a:t>
                      </a:r>
                      <a:r>
                        <a:rPr lang="en-US" sz="2400" b="0" i="0" u="none" strike="noStrike" kern="1200" baseline="0" dirty="0" err="1" smtClean="0">
                          <a:solidFill>
                            <a:schemeClr val="dk1"/>
                          </a:solidFill>
                          <a:latin typeface="+mn-lt"/>
                          <a:ea typeface="+mn-ea"/>
                          <a:cs typeface="+mn-cs"/>
                        </a:rPr>
                        <a:t>ischaemia</a:t>
                      </a:r>
                      <a:endParaRPr lang="en-US" sz="2400" b="0" i="0" u="none" strike="noStrike" kern="1200" baseline="0" dirty="0" smtClean="0">
                        <a:solidFill>
                          <a:schemeClr val="dk1"/>
                        </a:solidFill>
                        <a:latin typeface="+mn-lt"/>
                        <a:ea typeface="+mn-ea"/>
                        <a:cs typeface="+mn-cs"/>
                      </a:endParaRPr>
                    </a:p>
                    <a:p>
                      <a:r>
                        <a:rPr lang="en-US" sz="2400" b="0" i="0" u="none" strike="noStrike" kern="1200" baseline="0" dirty="0" smtClean="0">
                          <a:solidFill>
                            <a:schemeClr val="dk1"/>
                          </a:solidFill>
                          <a:latin typeface="+mn-lt"/>
                          <a:ea typeface="+mn-ea"/>
                          <a:cs typeface="+mn-cs"/>
                        </a:rPr>
                        <a:t>profound (no</a:t>
                      </a:r>
                    </a:p>
                    <a:p>
                      <a:r>
                        <a:rPr lang="en-US" sz="2400" b="0" i="0" u="none" strike="noStrike" kern="1200" baseline="0" dirty="0" smtClean="0">
                          <a:solidFill>
                            <a:schemeClr val="dk1"/>
                          </a:solidFill>
                          <a:latin typeface="+mn-lt"/>
                          <a:ea typeface="+mn-ea"/>
                          <a:cs typeface="+mn-cs"/>
                        </a:rPr>
                        <a:t>pre-existing</a:t>
                      </a:r>
                    </a:p>
                    <a:p>
                      <a:r>
                        <a:rPr lang="en-US" sz="2400" b="0" i="0" u="none" strike="noStrike" kern="1200" baseline="0" dirty="0" smtClean="0">
                          <a:solidFill>
                            <a:schemeClr val="dk1"/>
                          </a:solidFill>
                          <a:latin typeface="+mn-lt"/>
                          <a:ea typeface="+mn-ea"/>
                          <a:cs typeface="+mn-cs"/>
                        </a:rPr>
                        <a:t>collaterals)</a:t>
                      </a:r>
                      <a:endParaRPr lang="en-US" sz="2400" dirty="0"/>
                    </a:p>
                  </a:txBody>
                  <a:tcPr/>
                </a:tc>
                <a:tc>
                  <a:txBody>
                    <a:bodyPr/>
                    <a:lstStyle/>
                    <a:p>
                      <a:r>
                        <a:rPr lang="en-US" sz="2000" b="1" i="0" u="none" strike="noStrike" kern="1200" baseline="0" dirty="0" smtClean="0">
                          <a:solidFill>
                            <a:schemeClr val="dk1"/>
                          </a:solidFill>
                          <a:latin typeface="+mn-lt"/>
                          <a:ea typeface="+mn-ea"/>
                          <a:cs typeface="+mn-cs"/>
                        </a:rPr>
                        <a:t>Insidious</a:t>
                      </a:r>
                      <a:r>
                        <a:rPr lang="en-US" sz="2000" b="0" i="0" u="none" strike="noStrike" kern="1200" baseline="0" dirty="0" smtClean="0">
                          <a:solidFill>
                            <a:schemeClr val="dk1"/>
                          </a:solidFill>
                          <a:latin typeface="+mn-lt"/>
                          <a:ea typeface="+mn-ea"/>
                          <a:cs typeface="+mn-cs"/>
                        </a:rPr>
                        <a:t> </a:t>
                      </a:r>
                      <a:r>
                        <a:rPr lang="en-US" sz="2400" b="0" i="0" u="none" strike="noStrike" kern="1200" baseline="0" dirty="0" smtClean="0">
                          <a:solidFill>
                            <a:schemeClr val="dk1"/>
                          </a:solidFill>
                          <a:latin typeface="+mn-lt"/>
                          <a:ea typeface="+mn-ea"/>
                          <a:cs typeface="+mn-cs"/>
                        </a:rPr>
                        <a:t>(hours or</a:t>
                      </a:r>
                    </a:p>
                    <a:p>
                      <a:r>
                        <a:rPr lang="en-US" sz="2400" b="0" i="0" u="none" strike="noStrike" kern="1200" baseline="0" dirty="0" smtClean="0">
                          <a:solidFill>
                            <a:schemeClr val="dk1"/>
                          </a:solidFill>
                          <a:latin typeface="+mn-lt"/>
                          <a:ea typeface="+mn-ea"/>
                          <a:cs typeface="+mn-cs"/>
                        </a:rPr>
                        <a:t>days), </a:t>
                      </a:r>
                      <a:r>
                        <a:rPr lang="en-US" sz="2400" b="0" i="0" u="none" strike="noStrike" kern="1200" baseline="0" dirty="0" err="1" smtClean="0">
                          <a:solidFill>
                            <a:schemeClr val="dk1"/>
                          </a:solidFill>
                          <a:latin typeface="+mn-lt"/>
                          <a:ea typeface="+mn-ea"/>
                          <a:cs typeface="+mn-cs"/>
                        </a:rPr>
                        <a:t>ischaemia</a:t>
                      </a:r>
                      <a:endParaRPr lang="en-US" sz="2400" b="0" i="0" u="none" strike="noStrike" kern="1200" baseline="0" dirty="0" smtClean="0">
                        <a:solidFill>
                          <a:schemeClr val="dk1"/>
                        </a:solidFill>
                        <a:latin typeface="+mn-lt"/>
                        <a:ea typeface="+mn-ea"/>
                        <a:cs typeface="+mn-cs"/>
                      </a:endParaRPr>
                    </a:p>
                    <a:p>
                      <a:r>
                        <a:rPr lang="en-US" sz="2400" b="0" i="0" u="none" strike="noStrike" kern="1200" baseline="0" dirty="0" smtClean="0">
                          <a:solidFill>
                            <a:schemeClr val="dk1"/>
                          </a:solidFill>
                          <a:latin typeface="+mn-lt"/>
                          <a:ea typeface="+mn-ea"/>
                          <a:cs typeface="+mn-cs"/>
                        </a:rPr>
                        <a:t>less severe</a:t>
                      </a:r>
                    </a:p>
                    <a:p>
                      <a:r>
                        <a:rPr lang="en-US" sz="2400" b="0" i="0" u="none" strike="noStrike" kern="1200" baseline="0" dirty="0" smtClean="0">
                          <a:solidFill>
                            <a:schemeClr val="dk1"/>
                          </a:solidFill>
                          <a:latin typeface="+mn-lt"/>
                          <a:ea typeface="+mn-ea"/>
                          <a:cs typeface="+mn-cs"/>
                        </a:rPr>
                        <a:t>(pre-existing</a:t>
                      </a:r>
                    </a:p>
                    <a:p>
                      <a:r>
                        <a:rPr lang="en-US" sz="2400" b="0" i="0" u="none" strike="noStrike" kern="1200" baseline="0" dirty="0" smtClean="0">
                          <a:solidFill>
                            <a:schemeClr val="dk1"/>
                          </a:solidFill>
                          <a:latin typeface="+mn-lt"/>
                          <a:ea typeface="+mn-ea"/>
                          <a:cs typeface="+mn-cs"/>
                        </a:rPr>
                        <a:t>collaterals)</a:t>
                      </a:r>
                      <a:endParaRPr lang="en-US" sz="2400" dirty="0"/>
                    </a:p>
                  </a:txBody>
                  <a:tcPr/>
                </a:tc>
                <a:extLst>
                  <a:ext uri="{0D108BD9-81ED-4DB2-BD59-A6C34878D82A}">
                    <a16:rowId xmlns:a16="http://schemas.microsoft.com/office/drawing/2014/main" val="10001"/>
                  </a:ext>
                </a:extLst>
              </a:tr>
              <a:tr h="676116">
                <a:tc>
                  <a:txBody>
                    <a:bodyPr/>
                    <a:lstStyle/>
                    <a:p>
                      <a:r>
                        <a:rPr lang="en-US" sz="2000" b="1" i="0" u="none" strike="noStrike" kern="1200" baseline="0" dirty="0" smtClean="0">
                          <a:solidFill>
                            <a:schemeClr val="dk1"/>
                          </a:solidFill>
                          <a:latin typeface="+mn-lt"/>
                          <a:ea typeface="+mn-ea"/>
                          <a:cs typeface="+mn-cs"/>
                        </a:rPr>
                        <a:t>Embolic source</a:t>
                      </a:r>
                      <a:endParaRPr lang="en-US" sz="2000" b="1" dirty="0"/>
                    </a:p>
                  </a:txBody>
                  <a:tcPr/>
                </a:tc>
                <a:tc>
                  <a:txBody>
                    <a:bodyPr/>
                    <a:lstStyle/>
                    <a:p>
                      <a:r>
                        <a:rPr lang="en-US" sz="2000" b="0" i="0" u="none" strike="noStrike" kern="1200" baseline="0" dirty="0" smtClean="0">
                          <a:solidFill>
                            <a:schemeClr val="dk1"/>
                          </a:solidFill>
                          <a:latin typeface="+mn-lt"/>
                          <a:ea typeface="+mn-ea"/>
                          <a:cs typeface="+mn-cs"/>
                        </a:rPr>
                        <a:t>Present (usually</a:t>
                      </a:r>
                    </a:p>
                    <a:p>
                      <a:r>
                        <a:rPr lang="en-US" sz="2000" b="0" i="0" u="none" strike="noStrike" kern="1200" baseline="0" dirty="0" smtClean="0">
                          <a:solidFill>
                            <a:schemeClr val="dk1"/>
                          </a:solidFill>
                          <a:latin typeface="+mn-lt"/>
                          <a:ea typeface="+mn-ea"/>
                          <a:cs typeface="+mn-cs"/>
                        </a:rPr>
                        <a:t>atrial fibrillation)</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Absent</a:t>
                      </a:r>
                      <a:endParaRPr lang="en-US" sz="2000" dirty="0"/>
                    </a:p>
                  </a:txBody>
                  <a:tcPr/>
                </a:tc>
                <a:extLst>
                  <a:ext uri="{0D108BD9-81ED-4DB2-BD59-A6C34878D82A}">
                    <a16:rowId xmlns:a16="http://schemas.microsoft.com/office/drawing/2014/main" val="10002"/>
                  </a:ext>
                </a:extLst>
              </a:tr>
              <a:tr h="676116">
                <a:tc>
                  <a:txBody>
                    <a:bodyPr/>
                    <a:lstStyle/>
                    <a:p>
                      <a:r>
                        <a:rPr lang="en-US" sz="2000" b="1" i="0" u="none" strike="noStrike" kern="1200" baseline="0" dirty="0" smtClean="0">
                          <a:solidFill>
                            <a:schemeClr val="dk1"/>
                          </a:solidFill>
                          <a:latin typeface="+mn-lt"/>
                          <a:ea typeface="+mn-ea"/>
                          <a:cs typeface="+mn-cs"/>
                        </a:rPr>
                        <a:t>Previous</a:t>
                      </a:r>
                    </a:p>
                    <a:p>
                      <a:r>
                        <a:rPr lang="en-US" sz="2000" b="1" i="0" u="none" strike="noStrike" kern="1200" baseline="0" dirty="0" smtClean="0">
                          <a:solidFill>
                            <a:schemeClr val="dk1"/>
                          </a:solidFill>
                          <a:latin typeface="+mn-lt"/>
                          <a:ea typeface="+mn-ea"/>
                          <a:cs typeface="+mn-cs"/>
                        </a:rPr>
                        <a:t>claudication</a:t>
                      </a:r>
                      <a:endParaRPr lang="en-US" sz="2000" b="1" dirty="0"/>
                    </a:p>
                  </a:txBody>
                  <a:tcPr/>
                </a:tc>
                <a:tc>
                  <a:txBody>
                    <a:bodyPr/>
                    <a:lstStyle/>
                    <a:p>
                      <a:r>
                        <a:rPr lang="en-US" sz="2000" b="0" i="0" u="none" strike="noStrike" kern="1200" baseline="0" dirty="0" smtClean="0">
                          <a:solidFill>
                            <a:schemeClr val="dk1"/>
                          </a:solidFill>
                          <a:latin typeface="+mn-lt"/>
                          <a:ea typeface="+mn-ea"/>
                          <a:cs typeface="+mn-cs"/>
                        </a:rPr>
                        <a:t>Absent</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Present</a:t>
                      </a:r>
                      <a:endParaRPr lang="en-US" sz="2000" dirty="0"/>
                    </a:p>
                  </a:txBody>
                  <a:tcPr/>
                </a:tc>
                <a:extLst>
                  <a:ext uri="{0D108BD9-81ED-4DB2-BD59-A6C34878D82A}">
                    <a16:rowId xmlns:a16="http://schemas.microsoft.com/office/drawing/2014/main" val="10003"/>
                  </a:ext>
                </a:extLst>
              </a:tr>
              <a:tr h="676116">
                <a:tc>
                  <a:txBody>
                    <a:bodyPr/>
                    <a:lstStyle/>
                    <a:p>
                      <a:r>
                        <a:rPr lang="en-US" sz="2000" b="1" i="0" u="none" strike="noStrike" kern="1200" baseline="0" dirty="0" smtClean="0">
                          <a:solidFill>
                            <a:schemeClr val="dk1"/>
                          </a:solidFill>
                          <a:latin typeface="+mn-lt"/>
                          <a:ea typeface="+mn-ea"/>
                          <a:cs typeface="+mn-cs"/>
                        </a:rPr>
                        <a:t>Pulses in</a:t>
                      </a:r>
                    </a:p>
                    <a:p>
                      <a:r>
                        <a:rPr lang="en-US" sz="2000" b="1" i="0" u="none" strike="noStrike" kern="1200" baseline="0" dirty="0" smtClean="0">
                          <a:solidFill>
                            <a:schemeClr val="dk1"/>
                          </a:solidFill>
                          <a:latin typeface="+mn-lt"/>
                          <a:ea typeface="+mn-ea"/>
                          <a:cs typeface="+mn-cs"/>
                        </a:rPr>
                        <a:t>contralateral leg</a:t>
                      </a:r>
                      <a:endParaRPr lang="en-US" sz="2000" b="1" dirty="0"/>
                    </a:p>
                  </a:txBody>
                  <a:tcPr/>
                </a:tc>
                <a:tc>
                  <a:txBody>
                    <a:bodyPr/>
                    <a:lstStyle/>
                    <a:p>
                      <a:r>
                        <a:rPr lang="en-US" sz="2000" b="0" i="0" u="none" strike="noStrike" kern="1200" baseline="0" dirty="0" smtClean="0">
                          <a:solidFill>
                            <a:schemeClr val="dk1"/>
                          </a:solidFill>
                          <a:latin typeface="+mn-lt"/>
                          <a:ea typeface="+mn-ea"/>
                          <a:cs typeface="+mn-cs"/>
                        </a:rPr>
                        <a:t>Present</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Absent</a:t>
                      </a:r>
                      <a:endParaRPr lang="en-US" sz="2000" dirty="0"/>
                    </a:p>
                  </a:txBody>
                  <a:tcPr/>
                </a:tc>
                <a:extLst>
                  <a:ext uri="{0D108BD9-81ED-4DB2-BD59-A6C34878D82A}">
                    <a16:rowId xmlns:a16="http://schemas.microsoft.com/office/drawing/2014/main" val="10004"/>
                  </a:ext>
                </a:extLst>
              </a:tr>
              <a:tr h="386212">
                <a:tc>
                  <a:txBody>
                    <a:bodyPr/>
                    <a:lstStyle/>
                    <a:p>
                      <a:r>
                        <a:rPr lang="en-US" sz="2000" b="1" i="0" u="none" strike="noStrike" kern="1200" baseline="0" dirty="0" smtClean="0">
                          <a:solidFill>
                            <a:schemeClr val="dk1"/>
                          </a:solidFill>
                          <a:latin typeface="+mn-lt"/>
                          <a:ea typeface="+mn-ea"/>
                          <a:cs typeface="+mn-cs"/>
                        </a:rPr>
                        <a:t>Diagnosis</a:t>
                      </a:r>
                      <a:endParaRPr lang="en-US" sz="2000" b="1" dirty="0"/>
                    </a:p>
                  </a:txBody>
                  <a:tcPr/>
                </a:tc>
                <a:tc>
                  <a:txBody>
                    <a:bodyPr/>
                    <a:lstStyle/>
                    <a:p>
                      <a:r>
                        <a:rPr lang="en-US" sz="2000" b="0" i="0" u="none" strike="noStrike" kern="1200" baseline="0" dirty="0" smtClean="0">
                          <a:solidFill>
                            <a:schemeClr val="dk1"/>
                          </a:solidFill>
                          <a:latin typeface="+mn-lt"/>
                          <a:ea typeface="+mn-ea"/>
                          <a:cs typeface="+mn-cs"/>
                        </a:rPr>
                        <a:t>Clinical</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Angiography</a:t>
                      </a:r>
                      <a:endParaRPr lang="en-US" sz="2000" dirty="0"/>
                    </a:p>
                  </a:txBody>
                  <a:tcPr/>
                </a:tc>
                <a:extLst>
                  <a:ext uri="{0D108BD9-81ED-4DB2-BD59-A6C34878D82A}">
                    <a16:rowId xmlns:a16="http://schemas.microsoft.com/office/drawing/2014/main" val="10005"/>
                  </a:ext>
                </a:extLst>
              </a:tr>
              <a:tr h="970080">
                <a:tc>
                  <a:txBody>
                    <a:bodyPr/>
                    <a:lstStyle/>
                    <a:p>
                      <a:r>
                        <a:rPr lang="en-US" sz="2000" b="1" i="0" u="none" strike="noStrike" kern="1200" baseline="0" dirty="0" smtClean="0">
                          <a:solidFill>
                            <a:schemeClr val="dk1"/>
                          </a:solidFill>
                          <a:latin typeface="+mn-lt"/>
                          <a:ea typeface="+mn-ea"/>
                          <a:cs typeface="+mn-cs"/>
                        </a:rPr>
                        <a:t>Treatment</a:t>
                      </a:r>
                      <a:endParaRPr lang="en-US" sz="2000" b="1" dirty="0"/>
                    </a:p>
                  </a:txBody>
                  <a:tcPr/>
                </a:tc>
                <a:tc>
                  <a:txBody>
                    <a:bodyPr/>
                    <a:lstStyle/>
                    <a:p>
                      <a:r>
                        <a:rPr lang="en-US" sz="2000" b="0" i="0" u="none" strike="noStrike" kern="1200" baseline="0" dirty="0" err="1" smtClean="0">
                          <a:solidFill>
                            <a:schemeClr val="dk1"/>
                          </a:solidFill>
                          <a:latin typeface="+mn-lt"/>
                          <a:ea typeface="+mn-ea"/>
                          <a:cs typeface="+mn-cs"/>
                        </a:rPr>
                        <a:t>Embolectomy</a:t>
                      </a:r>
                      <a:r>
                        <a:rPr lang="en-US" sz="2000" b="0" i="0" u="none" strike="noStrike" kern="1200" baseline="0" dirty="0" smtClean="0">
                          <a:solidFill>
                            <a:schemeClr val="dk1"/>
                          </a:solidFill>
                          <a:latin typeface="+mn-lt"/>
                          <a:ea typeface="+mn-ea"/>
                          <a:cs typeface="+mn-cs"/>
                        </a:rPr>
                        <a:t> and</a:t>
                      </a:r>
                    </a:p>
                    <a:p>
                      <a:r>
                        <a:rPr lang="en-US" sz="2000" b="0" i="0" u="none" strike="noStrike" kern="1200" baseline="0" dirty="0" smtClean="0">
                          <a:solidFill>
                            <a:schemeClr val="dk1"/>
                          </a:solidFill>
                          <a:latin typeface="+mn-lt"/>
                          <a:ea typeface="+mn-ea"/>
                          <a:cs typeface="+mn-cs"/>
                        </a:rPr>
                        <a:t>anticoagulation</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Medical, bypass</a:t>
                      </a:r>
                    </a:p>
                    <a:p>
                      <a:r>
                        <a:rPr lang="en-US" sz="2000" b="0" i="0" u="none" strike="noStrike" kern="1200" baseline="0" dirty="0" smtClean="0">
                          <a:solidFill>
                            <a:schemeClr val="dk1"/>
                          </a:solidFill>
                          <a:latin typeface="+mn-lt"/>
                          <a:ea typeface="+mn-ea"/>
                          <a:cs typeface="+mn-cs"/>
                        </a:rPr>
                        <a:t>surgery,</a:t>
                      </a:r>
                    </a:p>
                    <a:p>
                      <a:r>
                        <a:rPr lang="en-US" sz="2000" b="0" i="0" u="none" strike="noStrike" kern="1200" baseline="0" dirty="0" smtClean="0">
                          <a:solidFill>
                            <a:schemeClr val="dk1"/>
                          </a:solidFill>
                          <a:latin typeface="+mn-lt"/>
                          <a:ea typeface="+mn-ea"/>
                          <a:cs typeface="+mn-cs"/>
                        </a:rPr>
                        <a:t>thrombolysis</a:t>
                      </a:r>
                      <a:endParaRPr lang="en-US" sz="20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640338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rgbClr val="FF0000"/>
                </a:solidFill>
              </a:rPr>
              <a:t>Patients with critical limb </a:t>
            </a:r>
            <a:r>
              <a:rPr lang="en-US" b="1" dirty="0" err="1">
                <a:solidFill>
                  <a:srgbClr val="FF0000"/>
                </a:solidFill>
              </a:rPr>
              <a:t>ischaemia</a:t>
            </a:r>
            <a:r>
              <a:rPr lang="en-US" b="1" dirty="0">
                <a:solidFill>
                  <a:srgbClr val="FF0000"/>
                </a:solidFill>
              </a:rPr>
              <a:t> (rest pain, </a:t>
            </a:r>
            <a:r>
              <a:rPr lang="en-US" b="1" dirty="0" smtClean="0">
                <a:solidFill>
                  <a:srgbClr val="FF0000"/>
                </a:solidFill>
              </a:rPr>
              <a:t>tissue loss</a:t>
            </a:r>
            <a:r>
              <a:rPr lang="en-US" b="1" dirty="0">
                <a:solidFill>
                  <a:srgbClr val="FF0000"/>
                </a:solidFill>
              </a:rPr>
              <a:t>) typically have an ankle BP &lt;50 mmHg and a </a:t>
            </a:r>
            <a:r>
              <a:rPr lang="en-US" b="1" dirty="0" smtClean="0">
                <a:solidFill>
                  <a:srgbClr val="FF0000"/>
                </a:solidFill>
              </a:rPr>
              <a:t>positive </a:t>
            </a:r>
            <a:r>
              <a:rPr lang="en-US" b="1" dirty="0" err="1" smtClean="0">
                <a:solidFill>
                  <a:srgbClr val="FF0000"/>
                </a:solidFill>
              </a:rPr>
              <a:t>Buerger’s</a:t>
            </a:r>
            <a:r>
              <a:rPr lang="en-US" b="1" dirty="0" smtClean="0">
                <a:solidFill>
                  <a:srgbClr val="FF0000"/>
                </a:solidFill>
              </a:rPr>
              <a:t> </a:t>
            </a:r>
            <a:r>
              <a:rPr lang="en-US" b="1" dirty="0">
                <a:solidFill>
                  <a:srgbClr val="FF0000"/>
                </a:solidFill>
              </a:rPr>
              <a:t>test.</a:t>
            </a:r>
          </a:p>
        </p:txBody>
      </p:sp>
      <p:pic>
        <p:nvPicPr>
          <p:cNvPr id="10242" name="Picture 2" descr="Free Important Cliparts, Download Free Clip Art, Free Clip Art 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10000"/>
            <a:ext cx="36576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5824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Acute limb </a:t>
            </a:r>
            <a:r>
              <a:rPr lang="en-US" b="1" dirty="0" err="1"/>
              <a:t>ischaemia</a:t>
            </a:r>
            <a:endParaRPr lang="en-US" dirty="0"/>
          </a:p>
        </p:txBody>
      </p:sp>
      <p:sp>
        <p:nvSpPr>
          <p:cNvPr id="3" name="Content Placeholder 2"/>
          <p:cNvSpPr>
            <a:spLocks noGrp="1"/>
          </p:cNvSpPr>
          <p:nvPr>
            <p:ph idx="1"/>
          </p:nvPr>
        </p:nvSpPr>
        <p:spPr/>
        <p:txBody>
          <a:bodyPr>
            <a:normAutofit/>
          </a:bodyPr>
          <a:lstStyle/>
          <a:p>
            <a:r>
              <a:rPr lang="en-US" b="1" dirty="0"/>
              <a:t>Acute arterial occlusion produces intense </a:t>
            </a:r>
            <a:r>
              <a:rPr lang="en-US" dirty="0"/>
              <a:t>spasm in </a:t>
            </a:r>
            <a:r>
              <a:rPr lang="en-US" dirty="0" smtClean="0"/>
              <a:t>the arterial </a:t>
            </a:r>
            <a:r>
              <a:rPr lang="en-US" dirty="0"/>
              <a:t>tree distal to the blockage. The limb </a:t>
            </a:r>
            <a:r>
              <a:rPr lang="en-US" dirty="0" smtClean="0"/>
              <a:t>appears ‘marble </a:t>
            </a:r>
            <a:r>
              <a:rPr lang="en-US" dirty="0"/>
              <a:t>white’. Over a few hours, the spasm </a:t>
            </a:r>
            <a:r>
              <a:rPr lang="en-US" dirty="0" smtClean="0"/>
              <a:t>relaxes and </a:t>
            </a:r>
            <a:r>
              <a:rPr lang="en-US" dirty="0"/>
              <a:t>the skin microcirculation fills with </a:t>
            </a:r>
            <a:r>
              <a:rPr lang="en-US" dirty="0" smtClean="0"/>
              <a:t>deoxygenated blood</a:t>
            </a:r>
            <a:r>
              <a:rPr lang="en-US" dirty="0"/>
              <a:t>, leading to light blue or purple mottling, </a:t>
            </a:r>
            <a:r>
              <a:rPr lang="en-US" dirty="0" smtClean="0"/>
              <a:t>which has </a:t>
            </a:r>
            <a:r>
              <a:rPr lang="en-US" dirty="0"/>
              <a:t>a fine reticular pattern and blanches on pressure. </a:t>
            </a:r>
          </a:p>
        </p:txBody>
      </p:sp>
    </p:spTree>
    <p:extLst>
      <p:ext uri="{BB962C8B-B14F-4D97-AF65-F5344CB8AC3E}">
        <p14:creationId xmlns:p14="http://schemas.microsoft.com/office/powerpoint/2010/main" val="28100788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Acute limb </a:t>
            </a:r>
            <a:r>
              <a:rPr lang="en-US" b="1" dirty="0" err="1"/>
              <a:t>ischaemia</a:t>
            </a:r>
            <a:endParaRPr lang="en-US" dirty="0"/>
          </a:p>
        </p:txBody>
      </p:sp>
      <p:sp>
        <p:nvSpPr>
          <p:cNvPr id="3" name="Content Placeholder 2"/>
          <p:cNvSpPr>
            <a:spLocks noGrp="1"/>
          </p:cNvSpPr>
          <p:nvPr>
            <p:ph idx="1"/>
          </p:nvPr>
        </p:nvSpPr>
        <p:spPr/>
        <p:txBody>
          <a:bodyPr>
            <a:normAutofit/>
          </a:bodyPr>
          <a:lstStyle/>
          <a:p>
            <a:r>
              <a:rPr lang="en-US" dirty="0"/>
              <a:t>As </a:t>
            </a:r>
            <a:r>
              <a:rPr lang="en-US" dirty="0" err="1"/>
              <a:t>ischaemia</a:t>
            </a:r>
            <a:r>
              <a:rPr lang="en-US" dirty="0"/>
              <a:t> progresses, blood coalesces in the skin, producing a coarser pattern of mottling which is </a:t>
            </a:r>
            <a:r>
              <a:rPr lang="en-US" dirty="0" smtClean="0"/>
              <a:t>dark purple</a:t>
            </a:r>
            <a:r>
              <a:rPr lang="en-US" dirty="0"/>
              <a:t>, almost black, and does not blanch. Finally, </a:t>
            </a:r>
            <a:r>
              <a:rPr lang="en-US" dirty="0" smtClean="0"/>
              <a:t>large patches </a:t>
            </a:r>
            <a:r>
              <a:rPr lang="en-US" dirty="0"/>
              <a:t>of fixed staining lead to blistering and liquefaction</a:t>
            </a:r>
            <a:r>
              <a:rPr lang="en-US" dirty="0" smtClean="0"/>
              <a:t>.</a:t>
            </a:r>
            <a:endParaRPr lang="en-US" dirty="0"/>
          </a:p>
        </p:txBody>
      </p:sp>
    </p:spTree>
    <p:extLst>
      <p:ext uri="{BB962C8B-B14F-4D97-AF65-F5344CB8AC3E}">
        <p14:creationId xmlns:p14="http://schemas.microsoft.com/office/powerpoint/2010/main" val="23367685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685309" y="838200"/>
            <a:ext cx="5257800" cy="5791200"/>
          </a:xfrm>
        </p:spPr>
        <p:txBody>
          <a:bodyPr>
            <a:normAutofit fontScale="92500" lnSpcReduction="10000"/>
          </a:bodyPr>
          <a:lstStyle/>
          <a:p>
            <a:r>
              <a:rPr lang="en-US" b="1" dirty="0"/>
              <a:t>As </a:t>
            </a:r>
            <a:r>
              <a:rPr lang="en-US" b="1" dirty="0" err="1"/>
              <a:t>ischaemia</a:t>
            </a:r>
            <a:r>
              <a:rPr lang="en-US" b="1" dirty="0"/>
              <a:t> progresses, blood coalesces in the skin, producing a coarser pattern of mottling which is dark purple, almost black, and does not blanch. Finally, large patches of fixed staining lead to blistering and </a:t>
            </a:r>
            <a:r>
              <a:rPr lang="en-US" b="1" dirty="0" smtClean="0"/>
              <a:t>liquefaction.</a:t>
            </a:r>
          </a:p>
          <a:p>
            <a:endParaRPr lang="en-US" b="1" dirty="0"/>
          </a:p>
          <a:p>
            <a:r>
              <a:rPr lang="en-US" dirty="0" smtClean="0"/>
              <a:t>Fixed </a:t>
            </a:r>
            <a:r>
              <a:rPr lang="en-US" dirty="0"/>
              <a:t>mottling of an </a:t>
            </a:r>
            <a:r>
              <a:rPr lang="en-US" dirty="0" err="1"/>
              <a:t>anaesthetic</a:t>
            </a:r>
            <a:r>
              <a:rPr lang="en-US" dirty="0"/>
              <a:t>, </a:t>
            </a:r>
            <a:r>
              <a:rPr lang="en-US" dirty="0" err="1"/>
              <a:t>paralysed</a:t>
            </a:r>
            <a:r>
              <a:rPr lang="en-US" dirty="0"/>
              <a:t> limb, with muscle rigidity and turgor, indicates irreversible </a:t>
            </a:r>
            <a:r>
              <a:rPr lang="en-US" dirty="0" err="1"/>
              <a:t>ischaemia</a:t>
            </a:r>
            <a:r>
              <a:rPr lang="en-US" dirty="0"/>
              <a:t>; amputation or end-of-life care is the only option</a:t>
            </a: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3276600" cy="5361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88763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Compartment syndrome</a:t>
            </a:r>
          </a:p>
        </p:txBody>
      </p:sp>
      <p:sp>
        <p:nvSpPr>
          <p:cNvPr id="3" name="Content Placeholder 2"/>
          <p:cNvSpPr>
            <a:spLocks noGrp="1"/>
          </p:cNvSpPr>
          <p:nvPr>
            <p:ph idx="1"/>
          </p:nvPr>
        </p:nvSpPr>
        <p:spPr/>
        <p:txBody>
          <a:bodyPr>
            <a:normAutofit/>
          </a:bodyPr>
          <a:lstStyle/>
          <a:p>
            <a:r>
              <a:rPr lang="en-US" dirty="0"/>
              <a:t>Compartment syndrome occurs where there </a:t>
            </a:r>
            <a:r>
              <a:rPr lang="en-US" dirty="0" smtClean="0"/>
              <a:t>is increased </a:t>
            </a:r>
            <a:r>
              <a:rPr lang="en-US" dirty="0"/>
              <a:t>pressure within the </a:t>
            </a:r>
            <a:r>
              <a:rPr lang="en-US" dirty="0" err="1"/>
              <a:t>fascial</a:t>
            </a:r>
            <a:r>
              <a:rPr lang="en-US" dirty="0"/>
              <a:t> compartments </a:t>
            </a:r>
            <a:r>
              <a:rPr lang="en-US" dirty="0" smtClean="0"/>
              <a:t>of the </a:t>
            </a:r>
            <a:r>
              <a:rPr lang="en-US" dirty="0"/>
              <a:t>limb, most commonly the calf, which </a:t>
            </a:r>
            <a:r>
              <a:rPr lang="en-US" dirty="0" smtClean="0"/>
              <a:t>compromises perfusion </a:t>
            </a:r>
            <a:r>
              <a:rPr lang="en-US" dirty="0"/>
              <a:t>and viability of muscle and nerves. </a:t>
            </a:r>
          </a:p>
        </p:txBody>
      </p:sp>
    </p:spTree>
    <p:extLst>
      <p:ext uri="{BB962C8B-B14F-4D97-AF65-F5344CB8AC3E}">
        <p14:creationId xmlns:p14="http://schemas.microsoft.com/office/powerpoint/2010/main" val="8750723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Compartment syndrome</a:t>
            </a:r>
            <a:endParaRPr lang="en-US" dirty="0"/>
          </a:p>
        </p:txBody>
      </p:sp>
      <p:sp>
        <p:nvSpPr>
          <p:cNvPr id="3" name="Content Placeholder 2"/>
          <p:cNvSpPr>
            <a:spLocks noGrp="1"/>
          </p:cNvSpPr>
          <p:nvPr>
            <p:ph idx="1"/>
          </p:nvPr>
        </p:nvSpPr>
        <p:spPr>
          <a:xfrm>
            <a:off x="457200" y="1600200"/>
            <a:ext cx="8382000" cy="4800600"/>
          </a:xfrm>
        </p:spPr>
        <p:txBody>
          <a:bodyPr/>
          <a:lstStyle/>
          <a:p>
            <a:r>
              <a:rPr lang="en-US" dirty="0"/>
              <a:t>The two commonest causes are lower trauma, e.g. fractured tibia, and reperfusion following treatment of acute lower limb </a:t>
            </a:r>
            <a:r>
              <a:rPr lang="en-US" dirty="0" err="1"/>
              <a:t>ischaemia</a:t>
            </a:r>
            <a:r>
              <a:rPr lang="en-US" dirty="0"/>
              <a:t>. Failure to </a:t>
            </a:r>
            <a:r>
              <a:rPr lang="en-US" dirty="0" err="1"/>
              <a:t>recognise</a:t>
            </a:r>
            <a:r>
              <a:rPr lang="en-US" dirty="0"/>
              <a:t> and treat compartment syndrome may require limb amputation. </a:t>
            </a:r>
            <a:endParaRPr lang="en-US" dirty="0" smtClean="0"/>
          </a:p>
          <a:p>
            <a:r>
              <a:rPr lang="en-US" dirty="0" smtClean="0"/>
              <a:t>The </a:t>
            </a:r>
            <a:r>
              <a:rPr lang="en-US" dirty="0"/>
              <a:t>key symptom is severe pain often unrelieved by opioids and exacerbated by active or passive movement. Peripheral pulses are usually present.</a:t>
            </a:r>
          </a:p>
          <a:p>
            <a:endParaRPr lang="en-US" dirty="0"/>
          </a:p>
        </p:txBody>
      </p:sp>
    </p:spTree>
    <p:extLst>
      <p:ext uri="{BB962C8B-B14F-4D97-AF65-F5344CB8AC3E}">
        <p14:creationId xmlns:p14="http://schemas.microsoft.com/office/powerpoint/2010/main" val="1630834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Definition</a:t>
            </a:r>
            <a:endParaRPr lang="en-US" b="1" dirty="0"/>
          </a:p>
        </p:txBody>
      </p:sp>
      <p:sp>
        <p:nvSpPr>
          <p:cNvPr id="3" name="Content Placeholder 2"/>
          <p:cNvSpPr>
            <a:spLocks noGrp="1"/>
          </p:cNvSpPr>
          <p:nvPr>
            <p:ph idx="1"/>
          </p:nvPr>
        </p:nvSpPr>
        <p:spPr>
          <a:xfrm>
            <a:off x="152400" y="1219200"/>
            <a:ext cx="8534400" cy="5410200"/>
          </a:xfrm>
        </p:spPr>
        <p:txBody>
          <a:bodyPr>
            <a:normAutofit/>
          </a:bodyPr>
          <a:lstStyle/>
          <a:p>
            <a:r>
              <a:rPr lang="en-US" b="1" dirty="0" smtClean="0"/>
              <a:t>Peripheral Vascular disease </a:t>
            </a:r>
            <a:r>
              <a:rPr lang="en-US" dirty="0" smtClean="0"/>
              <a:t>is slow blood circulation disorder that leads to blockage in blood vessels.</a:t>
            </a:r>
          </a:p>
          <a:p>
            <a:r>
              <a:rPr lang="en-US" b="1" i="1" dirty="0" smtClean="0"/>
              <a:t>The blood is unable to circulate properly due to clots in the arteries &amp; veins.</a:t>
            </a:r>
          </a:p>
          <a:p>
            <a:endParaRPr lang="en-US" b="1" i="1" dirty="0"/>
          </a:p>
          <a:p>
            <a:endParaRPr lang="en-US" b="1" i="1" dirty="0" smtClean="0"/>
          </a:p>
          <a:p>
            <a:r>
              <a:rPr lang="en-US" b="1" dirty="0" smtClean="0">
                <a:solidFill>
                  <a:srgbClr val="FF0000"/>
                </a:solidFill>
              </a:rPr>
              <a:t>Claudication</a:t>
            </a:r>
            <a:r>
              <a:rPr lang="en-US" b="1" dirty="0">
                <a:solidFill>
                  <a:srgbClr val="FF0000"/>
                </a:solidFill>
              </a:rPr>
              <a:t>, arteriosclerosis </a:t>
            </a:r>
            <a:r>
              <a:rPr lang="en-US" b="1" dirty="0" err="1">
                <a:solidFill>
                  <a:srgbClr val="FF0000"/>
                </a:solidFill>
              </a:rPr>
              <a:t>obliterans</a:t>
            </a:r>
            <a:r>
              <a:rPr lang="en-US" b="1" dirty="0">
                <a:solidFill>
                  <a:srgbClr val="FF0000"/>
                </a:solidFill>
              </a:rPr>
              <a:t>, </a:t>
            </a:r>
            <a:r>
              <a:rPr lang="en-US" b="1" dirty="0" smtClean="0">
                <a:solidFill>
                  <a:srgbClr val="FF0000"/>
                </a:solidFill>
              </a:rPr>
              <a:t>intermittent claudication, arterial insufficiency of legs are other names to PVD.</a:t>
            </a:r>
            <a:endParaRPr lang="en-US" b="1" dirty="0">
              <a:solidFill>
                <a:srgbClr val="FF0000"/>
              </a:solidFill>
            </a:endParaRPr>
          </a:p>
        </p:txBody>
      </p:sp>
    </p:spTree>
    <p:extLst>
      <p:ext uri="{BB962C8B-B14F-4D97-AF65-F5344CB8AC3E}">
        <p14:creationId xmlns:p14="http://schemas.microsoft.com/office/powerpoint/2010/main" val="7164032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 name="Rectangle 3"/>
          <p:cNvGrpSpPr/>
          <p:nvPr/>
        </p:nvGrpSpPr>
        <p:grpSpPr>
          <a:xfrm>
            <a:off x="2057399" y="252637"/>
            <a:ext cx="4573772" cy="1271363"/>
            <a:chOff x="0" y="0"/>
            <a:chExt cx="5857196" cy="1519723"/>
          </a:xfrm>
        </p:grpSpPr>
        <p:sp>
          <p:nvSpPr>
            <p:cNvPr id="187" name="Rectangle"/>
            <p:cNvSpPr/>
            <p:nvPr/>
          </p:nvSpPr>
          <p:spPr>
            <a:xfrm>
              <a:off x="-1" y="0"/>
              <a:ext cx="5857198" cy="1519724"/>
            </a:xfrm>
            <a:prstGeom prst="rect">
              <a:avLst/>
            </a:prstGeom>
            <a:solidFill>
              <a:srgbClr val="4F81BD"/>
            </a:solidFill>
            <a:ln w="25400" cap="flat">
              <a:solidFill>
                <a:srgbClr val="3A5E8A"/>
              </a:solidFill>
              <a:prstDash val="solid"/>
              <a:round/>
            </a:ln>
            <a:effectLst/>
          </p:spPr>
          <p:txBody>
            <a:bodyPr wrap="square" lIns="45719" tIns="45719" rIns="45719" bIns="45719" numCol="1" anchor="ctr">
              <a:noAutofit/>
            </a:bodyPr>
            <a:lstStyle/>
            <a:p>
              <a:pPr defTabSz="642915">
                <a:defRPr sz="3600" b="1">
                  <a:ln w="18000">
                    <a:solidFill>
                      <a:srgbClr val="D73A36"/>
                    </a:solidFill>
                  </a:ln>
                  <a:solidFill>
                    <a:srgbClr val="FFFFFF"/>
                  </a:solidFill>
                  <a:effectLst>
                    <a:outerShdw blurRad="25400" dist="23000" dir="7020000" rotWithShape="0">
                      <a:srgbClr val="000000">
                        <a:alpha val="50000"/>
                      </a:srgbClr>
                    </a:outerShdw>
                  </a:effectLst>
                  <a:latin typeface="Calibri"/>
                  <a:ea typeface="Calibri"/>
                  <a:cs typeface="Calibri"/>
                  <a:sym typeface="Calibri"/>
                </a:defRPr>
              </a:pPr>
              <a:endParaRPr/>
            </a:p>
          </p:txBody>
        </p:sp>
        <p:sp>
          <p:nvSpPr>
            <p:cNvPr id="188" name="Vascular Changes"/>
            <p:cNvSpPr txBox="1"/>
            <p:nvPr/>
          </p:nvSpPr>
          <p:spPr>
            <a:xfrm>
              <a:off x="-1" y="305180"/>
              <a:ext cx="5857198" cy="90936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3600" b="1">
                  <a:solidFill>
                    <a:srgbClr val="FFFFFF"/>
                  </a:solidFill>
                  <a:latin typeface="Calibri"/>
                  <a:ea typeface="Calibri"/>
                  <a:cs typeface="Calibri"/>
                  <a:sym typeface="Calibri"/>
                </a:defRPr>
              </a:lvl1pPr>
            </a:lstStyle>
            <a:p>
              <a:pPr algn="ctr"/>
              <a:r>
                <a:rPr lang="en-US" sz="5400" dirty="0" smtClean="0">
                  <a:solidFill>
                    <a:schemeClr val="bg1"/>
                  </a:solidFill>
                </a:rPr>
                <a:t>Causes of PVD</a:t>
              </a:r>
              <a:endParaRPr sz="4800" dirty="0">
                <a:solidFill>
                  <a:schemeClr val="bg1"/>
                </a:solidFill>
              </a:endParaRPr>
            </a:p>
          </p:txBody>
        </p:sp>
      </p:grpSp>
      <p:sp>
        <p:nvSpPr>
          <p:cNvPr id="190" name="Straight Arrow Connector 4"/>
          <p:cNvSpPr/>
          <p:nvPr/>
        </p:nvSpPr>
        <p:spPr>
          <a:xfrm>
            <a:off x="2573359" y="1524001"/>
            <a:ext cx="1" cy="600820"/>
          </a:xfrm>
          <a:prstGeom prst="line">
            <a:avLst/>
          </a:prstGeom>
          <a:ln w="38100">
            <a:solidFill>
              <a:srgbClr val="4F81BD"/>
            </a:solidFill>
            <a:tailEnd type="triangle"/>
          </a:ln>
          <a:effectLst>
            <a:outerShdw blurRad="38100" dist="23000" dir="5400000" rotWithShape="0">
              <a:srgbClr val="000000">
                <a:alpha val="35000"/>
              </a:srgbClr>
            </a:outerShdw>
          </a:effectLst>
        </p:spPr>
        <p:txBody>
          <a:bodyPr lIns="32145" tIns="32146" rIns="32145" bIns="32146"/>
          <a:lstStyle/>
          <a:p>
            <a:pPr defTabSz="642915">
              <a:defRPr sz="1800">
                <a:solidFill>
                  <a:srgbClr val="000000"/>
                </a:solidFill>
                <a:latin typeface="Calibri"/>
                <a:ea typeface="Calibri"/>
                <a:cs typeface="Calibri"/>
                <a:sym typeface="Calibri"/>
              </a:defRPr>
            </a:pPr>
            <a:endParaRPr/>
          </a:p>
        </p:txBody>
      </p:sp>
      <p:sp>
        <p:nvSpPr>
          <p:cNvPr id="191" name="Straight Arrow Connector 10"/>
          <p:cNvSpPr/>
          <p:nvPr/>
        </p:nvSpPr>
        <p:spPr>
          <a:xfrm>
            <a:off x="5943600" y="1523396"/>
            <a:ext cx="1" cy="601425"/>
          </a:xfrm>
          <a:prstGeom prst="line">
            <a:avLst/>
          </a:prstGeom>
          <a:ln w="38100">
            <a:solidFill>
              <a:srgbClr val="4F81BD"/>
            </a:solidFill>
            <a:tailEnd type="triangle"/>
          </a:ln>
          <a:effectLst>
            <a:outerShdw blurRad="38100" dist="23000" dir="5400000" rotWithShape="0">
              <a:srgbClr val="000000">
                <a:alpha val="35000"/>
              </a:srgbClr>
            </a:outerShdw>
          </a:effectLst>
        </p:spPr>
        <p:txBody>
          <a:bodyPr lIns="32145" tIns="32146" rIns="32145" bIns="32146"/>
          <a:lstStyle/>
          <a:p>
            <a:pPr defTabSz="642915">
              <a:defRPr sz="1800">
                <a:solidFill>
                  <a:srgbClr val="000000"/>
                </a:solidFill>
                <a:latin typeface="Calibri"/>
                <a:ea typeface="Calibri"/>
                <a:cs typeface="Calibri"/>
                <a:sym typeface="Calibri"/>
              </a:defRPr>
            </a:pPr>
            <a:endParaRPr/>
          </a:p>
        </p:txBody>
      </p:sp>
      <p:grpSp>
        <p:nvGrpSpPr>
          <p:cNvPr id="194" name="Rectangle 7"/>
          <p:cNvGrpSpPr/>
          <p:nvPr/>
        </p:nvGrpSpPr>
        <p:grpSpPr>
          <a:xfrm>
            <a:off x="1187650" y="2124821"/>
            <a:ext cx="2465954" cy="1187099"/>
            <a:chOff x="0" y="0"/>
            <a:chExt cx="3507134" cy="1688318"/>
          </a:xfrm>
        </p:grpSpPr>
        <p:sp>
          <p:nvSpPr>
            <p:cNvPr id="192" name="Rectangle"/>
            <p:cNvSpPr/>
            <p:nvPr/>
          </p:nvSpPr>
          <p:spPr>
            <a:xfrm>
              <a:off x="0" y="36121"/>
              <a:ext cx="3507135" cy="1616076"/>
            </a:xfrm>
            <a:prstGeom prst="rect">
              <a:avLst/>
            </a:prstGeom>
            <a:solidFill>
              <a:srgbClr val="4F81BD"/>
            </a:solidFill>
            <a:ln w="25400" cap="flat">
              <a:solidFill>
                <a:srgbClr val="3A5E8A"/>
              </a:solidFill>
              <a:prstDash val="solid"/>
              <a:round/>
            </a:ln>
            <a:effectLst/>
          </p:spPr>
          <p:txBody>
            <a:bodyPr wrap="square" lIns="45719" tIns="45719" rIns="45719" bIns="45719" numCol="1" anchor="ctr">
              <a:noAutofit/>
            </a:bodyPr>
            <a:lstStyle/>
            <a:p>
              <a:pPr defTabSz="642915">
                <a:defRPr sz="3200" b="1">
                  <a:solidFill>
                    <a:srgbClr val="FFFFFF"/>
                  </a:solidFill>
                  <a:latin typeface="Calibri"/>
                  <a:ea typeface="Calibri"/>
                  <a:cs typeface="Calibri"/>
                  <a:sym typeface="Calibri"/>
                </a:defRPr>
              </a:pPr>
              <a:endParaRPr/>
            </a:p>
          </p:txBody>
        </p:sp>
        <p:sp>
          <p:nvSpPr>
            <p:cNvPr id="193" name="Vasodilation after initial vasoconstriction"/>
            <p:cNvSpPr txBox="1"/>
            <p:nvPr/>
          </p:nvSpPr>
          <p:spPr>
            <a:xfrm>
              <a:off x="0" y="0"/>
              <a:ext cx="3507135" cy="16883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3200" b="1">
                  <a:solidFill>
                    <a:srgbClr val="FFFFFF"/>
                  </a:solidFill>
                  <a:latin typeface="Calibri"/>
                  <a:ea typeface="Calibri"/>
                  <a:cs typeface="Calibri"/>
                  <a:sym typeface="Calibri"/>
                </a:defRPr>
              </a:lvl1pPr>
            </a:lstStyle>
            <a:p>
              <a:pPr algn="ctr"/>
              <a:r>
                <a:rPr lang="en-US" dirty="0" smtClean="0"/>
                <a:t>Arterial Disease </a:t>
              </a:r>
              <a:endParaRPr dirty="0"/>
            </a:p>
          </p:txBody>
        </p:sp>
      </p:grpSp>
      <p:grpSp>
        <p:nvGrpSpPr>
          <p:cNvPr id="197" name="Rectangle 12"/>
          <p:cNvGrpSpPr/>
          <p:nvPr/>
        </p:nvGrpSpPr>
        <p:grpSpPr>
          <a:xfrm>
            <a:off x="4596875" y="2168104"/>
            <a:ext cx="3294586" cy="1152572"/>
            <a:chOff x="0" y="0"/>
            <a:chExt cx="4691118" cy="1591766"/>
          </a:xfrm>
        </p:grpSpPr>
        <p:sp>
          <p:nvSpPr>
            <p:cNvPr id="195" name="Rectangle"/>
            <p:cNvSpPr/>
            <p:nvPr/>
          </p:nvSpPr>
          <p:spPr>
            <a:xfrm>
              <a:off x="0" y="-1"/>
              <a:ext cx="4691119" cy="1591768"/>
            </a:xfrm>
            <a:prstGeom prst="rect">
              <a:avLst/>
            </a:prstGeom>
            <a:solidFill>
              <a:srgbClr val="4F81BD"/>
            </a:solidFill>
            <a:ln w="25400" cap="flat">
              <a:solidFill>
                <a:srgbClr val="3A5E8A"/>
              </a:solidFill>
              <a:prstDash val="solid"/>
              <a:round/>
            </a:ln>
            <a:effectLst/>
          </p:spPr>
          <p:txBody>
            <a:bodyPr wrap="square" lIns="45719" tIns="45719" rIns="45719" bIns="45719" numCol="1" anchor="ctr">
              <a:noAutofit/>
            </a:bodyPr>
            <a:lstStyle/>
            <a:p>
              <a:pPr defTabSz="642915">
                <a:defRPr sz="2800">
                  <a:solidFill>
                    <a:srgbClr val="FFFFFF"/>
                  </a:solidFill>
                  <a:latin typeface="Calibri"/>
                  <a:ea typeface="Calibri"/>
                  <a:cs typeface="Calibri"/>
                  <a:sym typeface="Calibri"/>
                </a:defRPr>
              </a:pPr>
              <a:endParaRPr/>
            </a:p>
          </p:txBody>
        </p:sp>
        <p:sp>
          <p:nvSpPr>
            <p:cNvPr id="196" name="Wound hypoxia and release of wound growth factors"/>
            <p:cNvSpPr txBox="1"/>
            <p:nvPr/>
          </p:nvSpPr>
          <p:spPr>
            <a:xfrm>
              <a:off x="0" y="276683"/>
              <a:ext cx="4691119" cy="1038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indent="82296" defTabSz="914400">
                <a:defRPr sz="2800" b="1">
                  <a:solidFill>
                    <a:srgbClr val="FFFFFF"/>
                  </a:solidFill>
                  <a:latin typeface="Calibri"/>
                  <a:ea typeface="Calibri"/>
                  <a:cs typeface="Calibri"/>
                  <a:sym typeface="Calibri"/>
                </a:defRPr>
              </a:lvl1pPr>
            </a:lstStyle>
            <a:p>
              <a:pPr algn="ctr"/>
              <a:r>
                <a:rPr lang="en-US" sz="3600" dirty="0"/>
                <a:t>Venous</a:t>
              </a:r>
              <a:br>
                <a:rPr lang="en-US" sz="3600" dirty="0"/>
              </a:br>
              <a:r>
                <a:rPr lang="en-US" sz="3600" dirty="0"/>
                <a:t>Disease</a:t>
              </a:r>
              <a:endParaRPr sz="3600" dirty="0"/>
            </a:p>
          </p:txBody>
        </p:sp>
      </p:grpSp>
      <p:sp>
        <p:nvSpPr>
          <p:cNvPr id="199" name="Down Arrow 15"/>
          <p:cNvSpPr/>
          <p:nvPr/>
        </p:nvSpPr>
        <p:spPr>
          <a:xfrm>
            <a:off x="5951424" y="3311921"/>
            <a:ext cx="305468" cy="773695"/>
          </a:xfrm>
          <a:custGeom>
            <a:avLst/>
            <a:gdLst/>
            <a:ahLst/>
            <a:cxnLst>
              <a:cxn ang="0">
                <a:pos x="wd2" y="hd2"/>
              </a:cxn>
              <a:cxn ang="5400000">
                <a:pos x="wd2" y="hd2"/>
              </a:cxn>
              <a:cxn ang="10800000">
                <a:pos x="wd2" y="hd2"/>
              </a:cxn>
              <a:cxn ang="16200000">
                <a:pos x="wd2" y="hd2"/>
              </a:cxn>
            </a:cxnLst>
            <a:rect l="0" t="0" r="r" b="b"/>
            <a:pathLst>
              <a:path w="21600" h="21600" extrusionOk="0">
                <a:moveTo>
                  <a:pt x="0" y="15860"/>
                </a:moveTo>
                <a:lnTo>
                  <a:pt x="5400" y="15860"/>
                </a:lnTo>
                <a:lnTo>
                  <a:pt x="5400" y="0"/>
                </a:lnTo>
                <a:lnTo>
                  <a:pt x="16200" y="0"/>
                </a:lnTo>
                <a:lnTo>
                  <a:pt x="16200" y="15860"/>
                </a:lnTo>
                <a:lnTo>
                  <a:pt x="21600" y="15860"/>
                </a:lnTo>
                <a:lnTo>
                  <a:pt x="10800" y="21600"/>
                </a:lnTo>
                <a:close/>
              </a:path>
            </a:pathLst>
          </a:custGeom>
          <a:solidFill>
            <a:srgbClr val="000000"/>
          </a:solidFill>
          <a:ln w="25400">
            <a:solidFill>
              <a:srgbClr val="000000"/>
            </a:solidFill>
          </a:ln>
        </p:spPr>
        <p:txBody>
          <a:bodyPr lIns="32145" tIns="32146" rIns="32145" bIns="32146" anchor="ctr"/>
          <a:lstStyle/>
          <a:p>
            <a:pPr defTabSz="642915">
              <a:defRPr sz="1800">
                <a:solidFill>
                  <a:srgbClr val="FFFFFF"/>
                </a:solidFill>
                <a:latin typeface="Calibri"/>
                <a:ea typeface="Calibri"/>
                <a:cs typeface="Calibri"/>
                <a:sym typeface="Calibri"/>
              </a:defRPr>
            </a:pPr>
            <a:endParaRPr/>
          </a:p>
        </p:txBody>
      </p:sp>
      <p:sp>
        <p:nvSpPr>
          <p:cNvPr id="201" name="Rectangle 20"/>
          <p:cNvSpPr/>
          <p:nvPr/>
        </p:nvSpPr>
        <p:spPr>
          <a:xfrm>
            <a:off x="4569166" y="4078689"/>
            <a:ext cx="4574834" cy="2219356"/>
          </a:xfrm>
          <a:prstGeom prst="rect">
            <a:avLst/>
          </a:prstGeom>
          <a:solidFill>
            <a:srgbClr val="FFFFFF"/>
          </a:solidFill>
          <a:ln w="254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145" tIns="32146" rIns="32145" bIns="32146">
            <a:spAutoFit/>
          </a:bodyPr>
          <a:lstStyle/>
          <a:p>
            <a:r>
              <a:rPr lang="en-US" sz="2800" b="1" dirty="0" smtClean="0"/>
              <a:t>1- Deep Venous Thrombosis (DVT)</a:t>
            </a:r>
            <a:r>
              <a:rPr lang="ar-JO" sz="2800" b="1" dirty="0" smtClean="0"/>
              <a:t> </a:t>
            </a:r>
            <a:r>
              <a:rPr lang="ar-JO" sz="2800" dirty="0"/>
              <a:t>تجلط دموي</a:t>
            </a:r>
            <a:endParaRPr lang="en-US" sz="2800" b="1" dirty="0"/>
          </a:p>
          <a:p>
            <a:r>
              <a:rPr lang="en-US" sz="2800" b="1" dirty="0"/>
              <a:t>2- </a:t>
            </a:r>
            <a:r>
              <a:rPr lang="en-US" sz="2800" b="1" dirty="0" smtClean="0"/>
              <a:t>Superficial Thrombophlebitis </a:t>
            </a:r>
            <a:endParaRPr lang="en-US" sz="2800" b="1" dirty="0"/>
          </a:p>
          <a:p>
            <a:r>
              <a:rPr lang="en-US" sz="2800" b="1" dirty="0"/>
              <a:t>3- </a:t>
            </a:r>
            <a:r>
              <a:rPr lang="en-US" sz="2800" b="1" dirty="0" smtClean="0"/>
              <a:t>Varicose Vein</a:t>
            </a:r>
            <a:r>
              <a:rPr lang="ar-JO" sz="2800" b="1" dirty="0" smtClean="0"/>
              <a:t> الدوالي </a:t>
            </a:r>
            <a:endParaRPr lang="en-US" sz="2800" b="1" dirty="0"/>
          </a:p>
        </p:txBody>
      </p:sp>
    </p:spTree>
    <p:extLst>
      <p:ext uri="{BB962C8B-B14F-4D97-AF65-F5344CB8AC3E}">
        <p14:creationId xmlns:p14="http://schemas.microsoft.com/office/powerpoint/2010/main" val="3441651558"/>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Venous Disease</a:t>
            </a:r>
            <a:endParaRPr lang="en-US" sz="4800" b="1" dirty="0"/>
          </a:p>
        </p:txBody>
      </p:sp>
      <p:sp>
        <p:nvSpPr>
          <p:cNvPr id="3" name="Content Placeholder 2"/>
          <p:cNvSpPr>
            <a:spLocks noGrp="1"/>
          </p:cNvSpPr>
          <p:nvPr>
            <p:ph idx="1"/>
          </p:nvPr>
        </p:nvSpPr>
        <p:spPr/>
        <p:txBody>
          <a:bodyPr/>
          <a:lstStyle/>
          <a:p>
            <a:r>
              <a:rPr lang="en-US" dirty="0"/>
              <a:t> I</a:t>
            </a:r>
            <a:r>
              <a:rPr lang="en-US" dirty="0" smtClean="0"/>
              <a:t>ts due to Obstruction in the venous outflow </a:t>
            </a:r>
            <a:r>
              <a:rPr lang="en-US" dirty="0"/>
              <a:t>of the leg due </a:t>
            </a:r>
            <a:r>
              <a:rPr lang="en-US" dirty="0" smtClean="0"/>
              <a:t>to </a:t>
            </a:r>
            <a:r>
              <a:rPr lang="en-US" dirty="0" err="1" smtClean="0"/>
              <a:t>iliofemoral</a:t>
            </a:r>
            <a:r>
              <a:rPr lang="en-US" dirty="0" smtClean="0"/>
              <a:t> </a:t>
            </a:r>
            <a:r>
              <a:rPr lang="en-US" dirty="0"/>
              <a:t>venous occlusion</a:t>
            </a:r>
            <a:r>
              <a:rPr lang="en-US" dirty="0" smtClean="0"/>
              <a:t> e.g.</a:t>
            </a:r>
            <a:r>
              <a:rPr lang="en-US" dirty="0"/>
              <a:t> </a:t>
            </a:r>
            <a:r>
              <a:rPr lang="en-US" dirty="0" smtClean="0"/>
              <a:t>Thrombosis </a:t>
            </a:r>
            <a:endParaRPr lang="en-US" dirty="0"/>
          </a:p>
          <a:p>
            <a:endParaRPr lang="en-US" dirty="0"/>
          </a:p>
        </p:txBody>
      </p:sp>
    </p:spTree>
    <p:extLst>
      <p:ext uri="{BB962C8B-B14F-4D97-AF65-F5344CB8AC3E}">
        <p14:creationId xmlns:p14="http://schemas.microsoft.com/office/powerpoint/2010/main" val="37205193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Venous Disease</a:t>
            </a:r>
            <a:endParaRPr lang="en-US" dirty="0"/>
          </a:p>
        </p:txBody>
      </p:sp>
      <p:sp>
        <p:nvSpPr>
          <p:cNvPr id="3" name="Content Placeholder 2"/>
          <p:cNvSpPr>
            <a:spLocks noGrp="1"/>
          </p:cNvSpPr>
          <p:nvPr>
            <p:ph idx="1"/>
          </p:nvPr>
        </p:nvSpPr>
        <p:spPr>
          <a:xfrm>
            <a:off x="228600" y="1295400"/>
            <a:ext cx="8458200" cy="5181600"/>
          </a:xfrm>
        </p:spPr>
        <p:txBody>
          <a:bodyPr>
            <a:normAutofit fontScale="85000" lnSpcReduction="10000"/>
          </a:bodyPr>
          <a:lstStyle/>
          <a:p>
            <a:r>
              <a:rPr lang="en-US" b="1" dirty="0"/>
              <a:t>Backward flow (reflux) is prevented by valves </a:t>
            </a:r>
            <a:r>
              <a:rPr lang="en-US" b="1" dirty="0" smtClean="0"/>
              <a:t>which divide </a:t>
            </a:r>
            <a:r>
              <a:rPr lang="en-US" b="1" dirty="0"/>
              <a:t>the long column of blood from the foot </a:t>
            </a:r>
            <a:r>
              <a:rPr lang="en-US" b="1" dirty="0" smtClean="0"/>
              <a:t>to the </a:t>
            </a:r>
            <a:r>
              <a:rPr lang="en-US" b="1" dirty="0"/>
              <a:t>right atrium into a series of short low-pressure segments.</a:t>
            </a:r>
          </a:p>
          <a:p>
            <a:r>
              <a:rPr lang="en-US" dirty="0"/>
              <a:t>As a result, the ‘ambulatory venous pressure’ </a:t>
            </a:r>
            <a:r>
              <a:rPr lang="en-US" dirty="0" smtClean="0"/>
              <a:t>in the </a:t>
            </a:r>
            <a:r>
              <a:rPr lang="en-US" dirty="0"/>
              <a:t>feet in health is usually &lt;20 mmHg. The great </a:t>
            </a:r>
            <a:r>
              <a:rPr lang="en-US" dirty="0" smtClean="0"/>
              <a:t>majority of </a:t>
            </a:r>
            <a:r>
              <a:rPr lang="en-US" dirty="0"/>
              <a:t>lower limb venous symptoms and signs are due </a:t>
            </a:r>
            <a:r>
              <a:rPr lang="en-US" dirty="0" smtClean="0"/>
              <a:t>to failure </a:t>
            </a:r>
            <a:r>
              <a:rPr lang="en-US" dirty="0"/>
              <a:t>of the muscle pump and/or valves and the </a:t>
            </a:r>
            <a:r>
              <a:rPr lang="en-US" dirty="0" smtClean="0"/>
              <a:t>resulting ‘ambulatory </a:t>
            </a:r>
            <a:r>
              <a:rPr lang="en-US" dirty="0"/>
              <a:t>venous hypertension</a:t>
            </a:r>
            <a:r>
              <a:rPr lang="en-US" dirty="0" smtClean="0"/>
              <a:t>’.</a:t>
            </a:r>
          </a:p>
          <a:p>
            <a:endParaRPr lang="en-US" dirty="0"/>
          </a:p>
          <a:p>
            <a:r>
              <a:rPr lang="en-US" dirty="0"/>
              <a:t>Deep veins follow the course of the main arteries; </a:t>
            </a:r>
            <a:r>
              <a:rPr lang="en-US" dirty="0" smtClean="0"/>
              <a:t>are often </a:t>
            </a:r>
            <a:r>
              <a:rPr lang="en-US" dirty="0"/>
              <a:t>paired; and may be affected by primary or </a:t>
            </a:r>
            <a:r>
              <a:rPr lang="en-US" dirty="0" err="1" smtClean="0"/>
              <a:t>postthrombotic</a:t>
            </a:r>
            <a:r>
              <a:rPr lang="en-US" dirty="0"/>
              <a:t> </a:t>
            </a:r>
            <a:r>
              <a:rPr lang="en-US" dirty="0" smtClean="0"/>
              <a:t>(following </a:t>
            </a:r>
            <a:r>
              <a:rPr lang="en-US" dirty="0"/>
              <a:t>DVT) </a:t>
            </a:r>
            <a:r>
              <a:rPr lang="en-US" dirty="0" err="1"/>
              <a:t>valvular</a:t>
            </a:r>
            <a:r>
              <a:rPr lang="en-US" dirty="0"/>
              <a:t> </a:t>
            </a:r>
            <a:r>
              <a:rPr lang="en-US" dirty="0" smtClean="0"/>
              <a:t>insufficiency</a:t>
            </a:r>
            <a:endParaRPr lang="en-US" dirty="0"/>
          </a:p>
        </p:txBody>
      </p:sp>
    </p:spTree>
    <p:extLst>
      <p:ext uri="{BB962C8B-B14F-4D97-AF65-F5344CB8AC3E}">
        <p14:creationId xmlns:p14="http://schemas.microsoft.com/office/powerpoint/2010/main" val="19369036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971800" y="990600"/>
            <a:ext cx="5943600" cy="5135563"/>
          </a:xfrm>
        </p:spPr>
        <p:txBody>
          <a:bodyPr>
            <a:normAutofit fontScale="85000" lnSpcReduction="20000"/>
          </a:bodyPr>
          <a:lstStyle/>
          <a:p>
            <a:r>
              <a:rPr lang="en-US" sz="3100" b="1" dirty="0"/>
              <a:t>The great (long) saphenous vein passes </a:t>
            </a:r>
            <a:r>
              <a:rPr lang="en-US" sz="3100" b="1" u="sng" dirty="0"/>
              <a:t>anterior</a:t>
            </a:r>
            <a:r>
              <a:rPr lang="en-US" sz="3100" b="1" dirty="0"/>
              <a:t> </a:t>
            </a:r>
            <a:r>
              <a:rPr lang="en-US" sz="3100" b="1" u="sng" dirty="0"/>
              <a:t>to </a:t>
            </a:r>
            <a:r>
              <a:rPr lang="en-US" sz="3100" b="1" u="sng" dirty="0" smtClean="0"/>
              <a:t>the medial malleolus at </a:t>
            </a:r>
            <a:r>
              <a:rPr lang="en-US" sz="3100" b="1" dirty="0" smtClean="0"/>
              <a:t>the ankle, up the medial aspect of the </a:t>
            </a:r>
            <a:r>
              <a:rPr lang="en-US" sz="3100" b="1" dirty="0"/>
              <a:t>calf to behind the knee, then up the medial aspect </a:t>
            </a:r>
            <a:r>
              <a:rPr lang="en-US" sz="3100" b="1" dirty="0" smtClean="0"/>
              <a:t>of the </a:t>
            </a:r>
            <a:r>
              <a:rPr lang="en-US" sz="3100" b="1" dirty="0"/>
              <a:t>thigh to join the common femoral vein in the </a:t>
            </a:r>
            <a:r>
              <a:rPr lang="en-US" sz="3100" b="1" dirty="0" smtClean="0"/>
              <a:t>groin at </a:t>
            </a:r>
            <a:r>
              <a:rPr lang="en-US" sz="3100" b="1" dirty="0"/>
              <a:t>the </a:t>
            </a:r>
            <a:r>
              <a:rPr lang="en-US" sz="3100" b="1" dirty="0" err="1"/>
              <a:t>saphenofemoral</a:t>
            </a:r>
            <a:r>
              <a:rPr lang="en-US" sz="3100" b="1" dirty="0"/>
              <a:t> junction (Fig. 6.41</a:t>
            </a:r>
            <a:r>
              <a:rPr lang="en-US" sz="3100" b="1" dirty="0" smtClean="0"/>
              <a:t>).</a:t>
            </a:r>
          </a:p>
          <a:p>
            <a:endParaRPr lang="en-US" sz="2900" b="1" dirty="0"/>
          </a:p>
          <a:p>
            <a:r>
              <a:rPr lang="en-US" sz="3100" b="1" u="sng" dirty="0"/>
              <a:t>The lesser (short) saphenous vein passes behind </a:t>
            </a:r>
            <a:r>
              <a:rPr lang="en-US" sz="3100" b="1" u="sng" dirty="0" smtClean="0"/>
              <a:t>the lateral </a:t>
            </a:r>
            <a:r>
              <a:rPr lang="en-US" sz="3100" b="1" u="sng" dirty="0"/>
              <a:t>malleolus </a:t>
            </a:r>
            <a:r>
              <a:rPr lang="en-US" sz="3100" dirty="0"/>
              <a:t>at the ankle and up the posterior </a:t>
            </a:r>
            <a:r>
              <a:rPr lang="en-US" sz="3100" dirty="0" smtClean="0"/>
              <a:t>aspect of </a:t>
            </a:r>
            <a:r>
              <a:rPr lang="en-US" sz="3100" dirty="0"/>
              <a:t>the calf. It commonly joins the popliteal vein at </a:t>
            </a:r>
            <a:r>
              <a:rPr lang="en-US" sz="3100" dirty="0" smtClean="0"/>
              <a:t>the </a:t>
            </a:r>
            <a:r>
              <a:rPr lang="en-US" sz="3100" dirty="0" err="1" smtClean="0"/>
              <a:t>saphenopopliteal</a:t>
            </a:r>
            <a:r>
              <a:rPr lang="en-US" sz="3100" dirty="0" smtClean="0"/>
              <a:t> </a:t>
            </a:r>
            <a:r>
              <a:rPr lang="en-US" sz="3100" dirty="0"/>
              <a:t>junction, </a:t>
            </a:r>
            <a:r>
              <a:rPr lang="en-US" sz="3100" b="1" u="sng" dirty="0"/>
              <a:t>which usually lies 2 </a:t>
            </a:r>
            <a:r>
              <a:rPr lang="en-US" sz="3100" b="1" u="sng" dirty="0" smtClean="0"/>
              <a:t>cm above </a:t>
            </a:r>
            <a:r>
              <a:rPr lang="en-US" sz="3100" b="1" u="sng" dirty="0"/>
              <a:t>the posterior knee </a:t>
            </a:r>
            <a:r>
              <a:rPr lang="en-US" sz="3100" b="1" u="sng" dirty="0" smtClean="0"/>
              <a:t>crease.</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454" t="23106" r="50000" b="9280"/>
          <a:stretch/>
        </p:blipFill>
        <p:spPr bwMode="auto">
          <a:xfrm>
            <a:off x="304800" y="685800"/>
            <a:ext cx="2543175" cy="494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18926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Venous Disease</a:t>
            </a:r>
            <a:endParaRPr lang="en-US" dirty="0"/>
          </a:p>
        </p:txBody>
      </p:sp>
      <p:sp>
        <p:nvSpPr>
          <p:cNvPr id="3" name="Content Placeholder 2"/>
          <p:cNvSpPr>
            <a:spLocks noGrp="1"/>
          </p:cNvSpPr>
          <p:nvPr>
            <p:ph idx="1"/>
          </p:nvPr>
        </p:nvSpPr>
        <p:spPr/>
        <p:txBody>
          <a:bodyPr>
            <a:normAutofit/>
          </a:bodyPr>
          <a:lstStyle/>
          <a:p>
            <a:r>
              <a:rPr lang="en-US" dirty="0"/>
              <a:t>There are numerous intercommunications </a:t>
            </a:r>
            <a:r>
              <a:rPr lang="en-US" dirty="0" smtClean="0"/>
              <a:t>between the </a:t>
            </a:r>
            <a:r>
              <a:rPr lang="en-US" dirty="0"/>
              <a:t>long and short saphenous, and between the </a:t>
            </a:r>
            <a:r>
              <a:rPr lang="en-US" dirty="0" smtClean="0"/>
              <a:t>deep and </a:t>
            </a:r>
            <a:r>
              <a:rPr lang="en-US" dirty="0"/>
              <a:t>superficial venous (via perforating or </a:t>
            </a:r>
            <a:r>
              <a:rPr lang="en-US" dirty="0" smtClean="0"/>
              <a:t>communicating veins</a:t>
            </a:r>
            <a:r>
              <a:rPr lang="en-US" dirty="0"/>
              <a:t>) systems; and the venous anatomy of the </a:t>
            </a:r>
            <a:r>
              <a:rPr lang="en-US" dirty="0" smtClean="0"/>
              <a:t>leg is </a:t>
            </a:r>
            <a:r>
              <a:rPr lang="en-US" dirty="0"/>
              <a:t>highly variable.</a:t>
            </a:r>
          </a:p>
          <a:p>
            <a:endParaRPr lang="en-US" dirty="0"/>
          </a:p>
        </p:txBody>
      </p:sp>
    </p:spTree>
    <p:extLst>
      <p:ext uri="{BB962C8B-B14F-4D97-AF65-F5344CB8AC3E}">
        <p14:creationId xmlns:p14="http://schemas.microsoft.com/office/powerpoint/2010/main" val="32731580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Presentation</a:t>
            </a:r>
            <a:endParaRPr lang="en-US" dirty="0"/>
          </a:p>
        </p:txBody>
      </p:sp>
      <p:sp>
        <p:nvSpPr>
          <p:cNvPr id="3" name="Content Placeholder 2"/>
          <p:cNvSpPr>
            <a:spLocks noGrp="1"/>
          </p:cNvSpPr>
          <p:nvPr>
            <p:ph idx="1"/>
          </p:nvPr>
        </p:nvSpPr>
        <p:spPr/>
        <p:txBody>
          <a:bodyPr>
            <a:normAutofit/>
          </a:bodyPr>
          <a:lstStyle/>
          <a:p>
            <a:r>
              <a:rPr lang="en-US" b="1" u="sng" dirty="0"/>
              <a:t>Lower limb venous disease presents in four ways</a:t>
            </a:r>
            <a:r>
              <a:rPr lang="en-US" b="1" u="sng" dirty="0" smtClean="0"/>
              <a:t>:</a:t>
            </a:r>
          </a:p>
          <a:p>
            <a:pPr marL="0" indent="0">
              <a:buNone/>
            </a:pPr>
            <a:r>
              <a:rPr lang="en-US" dirty="0" smtClean="0"/>
              <a:t>• </a:t>
            </a:r>
            <a:r>
              <a:rPr lang="en-US" dirty="0"/>
              <a:t>Varicose veins</a:t>
            </a:r>
          </a:p>
          <a:p>
            <a:pPr marL="0" indent="0">
              <a:buNone/>
            </a:pPr>
            <a:r>
              <a:rPr lang="en-US" dirty="0"/>
              <a:t>• Superficial thrombophlebitis</a:t>
            </a:r>
          </a:p>
          <a:p>
            <a:pPr marL="0" indent="0">
              <a:buNone/>
            </a:pPr>
            <a:r>
              <a:rPr lang="en-US" dirty="0"/>
              <a:t>• DVT</a:t>
            </a:r>
          </a:p>
          <a:p>
            <a:pPr marL="0" indent="0">
              <a:buNone/>
            </a:pPr>
            <a:r>
              <a:rPr lang="en-US" dirty="0"/>
              <a:t>• Chronic venous insufficiency and ulceration</a:t>
            </a:r>
            <a:r>
              <a:rPr lang="en-US" dirty="0" smtClean="0"/>
              <a:t>.</a:t>
            </a:r>
            <a:endParaRPr lang="en-US" dirty="0"/>
          </a:p>
        </p:txBody>
      </p:sp>
    </p:spTree>
    <p:extLst>
      <p:ext uri="{BB962C8B-B14F-4D97-AF65-F5344CB8AC3E}">
        <p14:creationId xmlns:p14="http://schemas.microsoft.com/office/powerpoint/2010/main" val="29521973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08038"/>
          </a:xfrm>
        </p:spPr>
        <p:txBody>
          <a:bodyPr/>
          <a:lstStyle/>
          <a:p>
            <a:r>
              <a:rPr lang="en-US" b="1" dirty="0"/>
              <a:t>Pain</a:t>
            </a:r>
            <a:endParaRPr lang="en-US" dirty="0"/>
          </a:p>
        </p:txBody>
      </p:sp>
      <p:sp>
        <p:nvSpPr>
          <p:cNvPr id="3" name="Content Placeholder 2"/>
          <p:cNvSpPr>
            <a:spLocks noGrp="1"/>
          </p:cNvSpPr>
          <p:nvPr>
            <p:ph idx="1"/>
          </p:nvPr>
        </p:nvSpPr>
        <p:spPr>
          <a:xfrm>
            <a:off x="152400" y="1219200"/>
            <a:ext cx="8534400" cy="4906963"/>
          </a:xfrm>
        </p:spPr>
        <p:txBody>
          <a:bodyPr>
            <a:normAutofit/>
          </a:bodyPr>
          <a:lstStyle/>
          <a:p>
            <a:r>
              <a:rPr lang="en-US" dirty="0"/>
              <a:t>Patients with uncomplicated varicose (dilated, </a:t>
            </a:r>
            <a:r>
              <a:rPr lang="en-US" dirty="0" smtClean="0"/>
              <a:t>tortuous, superficial</a:t>
            </a:r>
            <a:r>
              <a:rPr lang="en-US" dirty="0"/>
              <a:t>) veins often complain of aching leg </a:t>
            </a:r>
            <a:r>
              <a:rPr lang="en-US" dirty="0" smtClean="0"/>
              <a:t>discomfort, itching </a:t>
            </a:r>
            <a:r>
              <a:rPr lang="en-US" dirty="0"/>
              <a:t>and a feeling of swelling. Symptoms </a:t>
            </a:r>
            <a:r>
              <a:rPr lang="en-US" dirty="0" smtClean="0"/>
              <a:t>are aggravated </a:t>
            </a:r>
            <a:r>
              <a:rPr lang="en-US" dirty="0"/>
              <a:t>by prolonged standing and are often </a:t>
            </a:r>
            <a:r>
              <a:rPr lang="en-US" dirty="0" smtClean="0"/>
              <a:t>worse towards </a:t>
            </a:r>
            <a:r>
              <a:rPr lang="en-US" dirty="0"/>
              <a:t>the end of the day. Once established, </a:t>
            </a:r>
            <a:r>
              <a:rPr lang="en-US" dirty="0" smtClean="0"/>
              <a:t>DVT causes </a:t>
            </a:r>
            <a:r>
              <a:rPr lang="en-US" dirty="0"/>
              <a:t>pain and tenderness in the affected part (</a:t>
            </a:r>
            <a:r>
              <a:rPr lang="en-US" dirty="0" smtClean="0"/>
              <a:t>usually the </a:t>
            </a:r>
            <a:r>
              <a:rPr lang="en-US" dirty="0"/>
              <a:t>calf). </a:t>
            </a:r>
          </a:p>
        </p:txBody>
      </p:sp>
    </p:spTree>
    <p:extLst>
      <p:ext uri="{BB962C8B-B14F-4D97-AF65-F5344CB8AC3E}">
        <p14:creationId xmlns:p14="http://schemas.microsoft.com/office/powerpoint/2010/main" val="31472441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Pain</a:t>
            </a:r>
            <a:endParaRPr lang="en-US" dirty="0"/>
          </a:p>
        </p:txBody>
      </p:sp>
      <p:sp>
        <p:nvSpPr>
          <p:cNvPr id="3" name="Content Placeholder 2"/>
          <p:cNvSpPr>
            <a:spLocks noGrp="1"/>
          </p:cNvSpPr>
          <p:nvPr>
            <p:ph idx="1"/>
          </p:nvPr>
        </p:nvSpPr>
        <p:spPr>
          <a:xfrm>
            <a:off x="457200" y="1600200"/>
            <a:ext cx="8534400" cy="5029200"/>
          </a:xfrm>
        </p:spPr>
        <p:txBody>
          <a:bodyPr>
            <a:normAutofit/>
          </a:bodyPr>
          <a:lstStyle/>
          <a:p>
            <a:r>
              <a:rPr lang="en-US" b="1" dirty="0"/>
              <a:t>Superficial thrombophlebitis </a:t>
            </a:r>
            <a:r>
              <a:rPr lang="en-US" dirty="0"/>
              <a:t>produces a red, painful area overlying the vein involved. Varicose ulceration may be surprisingly painless; if it is painful, this may be relieved by limb elevation (but exclude coexisting arterial </a:t>
            </a:r>
            <a:r>
              <a:rPr lang="en-US" dirty="0" smtClean="0"/>
              <a:t>disease). Bandaging </a:t>
            </a:r>
            <a:r>
              <a:rPr lang="en-US" dirty="0"/>
              <a:t>for a leg ulcer is contraindicated unless there is documented evidence of adequate arterial circulation. Do this by feeling the pulses or by measuring the ABPI.</a:t>
            </a:r>
          </a:p>
          <a:p>
            <a:endParaRPr lang="en-US" dirty="0"/>
          </a:p>
        </p:txBody>
      </p:sp>
    </p:spTree>
    <p:extLst>
      <p:ext uri="{BB962C8B-B14F-4D97-AF65-F5344CB8AC3E}">
        <p14:creationId xmlns:p14="http://schemas.microsoft.com/office/powerpoint/2010/main" val="12494764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Swelling </a:t>
            </a:r>
            <a:endParaRPr lang="en-US" b="1" dirty="0"/>
          </a:p>
        </p:txBody>
      </p:sp>
      <p:sp>
        <p:nvSpPr>
          <p:cNvPr id="3" name="Content Placeholder 2"/>
          <p:cNvSpPr>
            <a:spLocks noGrp="1"/>
          </p:cNvSpPr>
          <p:nvPr>
            <p:ph idx="1"/>
          </p:nvPr>
        </p:nvSpPr>
        <p:spPr/>
        <p:txBody>
          <a:bodyPr/>
          <a:lstStyle/>
          <a:p>
            <a:r>
              <a:rPr lang="en-US" dirty="0"/>
              <a:t>Swelling (or </a:t>
            </a:r>
            <a:r>
              <a:rPr lang="en-US" dirty="0" err="1"/>
              <a:t>oedema</a:t>
            </a:r>
            <a:r>
              <a:rPr lang="en-US" dirty="0"/>
              <a:t>), or a ‘feeling of swelling’, may </a:t>
            </a:r>
            <a:r>
              <a:rPr lang="en-US" dirty="0" smtClean="0"/>
              <a:t>be associated </a:t>
            </a:r>
            <a:r>
              <a:rPr lang="en-US" dirty="0"/>
              <a:t>with lower limb venous disease.</a:t>
            </a:r>
          </a:p>
        </p:txBody>
      </p:sp>
    </p:spTree>
    <p:extLst>
      <p:ext uri="{BB962C8B-B14F-4D97-AF65-F5344CB8AC3E}">
        <p14:creationId xmlns:p14="http://schemas.microsoft.com/office/powerpoint/2010/main" val="19807495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Discoloration</a:t>
            </a:r>
            <a:endParaRPr lang="en-US" sz="4800" b="1" dirty="0"/>
          </a:p>
        </p:txBody>
      </p:sp>
      <p:sp>
        <p:nvSpPr>
          <p:cNvPr id="3" name="Content Placeholder 2"/>
          <p:cNvSpPr>
            <a:spLocks noGrp="1"/>
          </p:cNvSpPr>
          <p:nvPr>
            <p:ph idx="1"/>
          </p:nvPr>
        </p:nvSpPr>
        <p:spPr>
          <a:xfrm>
            <a:off x="228600" y="1143000"/>
            <a:ext cx="8458200" cy="4983163"/>
          </a:xfrm>
        </p:spPr>
        <p:txBody>
          <a:bodyPr>
            <a:normAutofit/>
          </a:bodyPr>
          <a:lstStyle/>
          <a:p>
            <a:r>
              <a:rPr lang="en-US" dirty="0" smtClean="0"/>
              <a:t>Chronic venous insufficiency is associated with </a:t>
            </a:r>
            <a:r>
              <a:rPr lang="en-US" dirty="0" err="1" smtClean="0"/>
              <a:t>lipo-dermatosclerosis</a:t>
            </a:r>
            <a:r>
              <a:rPr lang="en-US" dirty="0" smtClean="0"/>
              <a:t>, which results from the deposition of </a:t>
            </a:r>
            <a:r>
              <a:rPr lang="en-US" dirty="0" err="1" smtClean="0"/>
              <a:t>haemosiderin</a:t>
            </a:r>
            <a:r>
              <a:rPr lang="en-US" dirty="0" smtClean="0"/>
              <a:t> (from the breakdown of extra-</a:t>
            </a:r>
            <a:r>
              <a:rPr lang="en-US" dirty="0" err="1" smtClean="0"/>
              <a:t>vasated</a:t>
            </a:r>
            <a:r>
              <a:rPr lang="en-US" dirty="0" smtClean="0"/>
              <a:t> blood) in the skin. </a:t>
            </a:r>
            <a:r>
              <a:rPr lang="en-US" dirty="0" err="1" smtClean="0"/>
              <a:t>Lipodermatosclerosis</a:t>
            </a:r>
            <a:r>
              <a:rPr lang="en-US" dirty="0" smtClean="0"/>
              <a:t> varies in </a:t>
            </a:r>
            <a:r>
              <a:rPr lang="en-US" dirty="0" err="1" smtClean="0"/>
              <a:t>colour</a:t>
            </a:r>
            <a:r>
              <a:rPr lang="en-US" dirty="0" smtClean="0"/>
              <a:t> </a:t>
            </a:r>
            <a:r>
              <a:rPr lang="en-US" dirty="0"/>
              <a:t>from deep blue/black to purple or bright red and </a:t>
            </a:r>
            <a:r>
              <a:rPr lang="en-US" dirty="0" smtClean="0"/>
              <a:t>usually </a:t>
            </a:r>
            <a:r>
              <a:rPr lang="en-US" dirty="0"/>
              <a:t>affects the medial aspect of the lower third of the </a:t>
            </a:r>
            <a:r>
              <a:rPr lang="en-US" dirty="0" smtClean="0"/>
              <a:t>leg, although </a:t>
            </a:r>
            <a:r>
              <a:rPr lang="en-US" dirty="0"/>
              <a:t>it may be lateral if superficial reflux </a:t>
            </a:r>
            <a:r>
              <a:rPr lang="en-US" dirty="0" smtClean="0"/>
              <a:t>predominates in </a:t>
            </a:r>
            <a:r>
              <a:rPr lang="en-US" dirty="0"/>
              <a:t>the lesser saphenous vein.</a:t>
            </a:r>
          </a:p>
        </p:txBody>
      </p:sp>
    </p:spTree>
    <p:extLst>
      <p:ext uri="{BB962C8B-B14F-4D97-AF65-F5344CB8AC3E}">
        <p14:creationId xmlns:p14="http://schemas.microsoft.com/office/powerpoint/2010/main" val="724052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 name="Rectangle 3"/>
          <p:cNvGrpSpPr/>
          <p:nvPr/>
        </p:nvGrpSpPr>
        <p:grpSpPr>
          <a:xfrm>
            <a:off x="2057399" y="252637"/>
            <a:ext cx="4573772" cy="1271363"/>
            <a:chOff x="0" y="0"/>
            <a:chExt cx="5857196" cy="1519723"/>
          </a:xfrm>
        </p:grpSpPr>
        <p:sp>
          <p:nvSpPr>
            <p:cNvPr id="187" name="Rectangle"/>
            <p:cNvSpPr/>
            <p:nvPr/>
          </p:nvSpPr>
          <p:spPr>
            <a:xfrm>
              <a:off x="-1" y="0"/>
              <a:ext cx="5857198" cy="1519724"/>
            </a:xfrm>
            <a:prstGeom prst="rect">
              <a:avLst/>
            </a:prstGeom>
            <a:solidFill>
              <a:srgbClr val="4F81BD"/>
            </a:solidFill>
            <a:ln w="25400" cap="flat">
              <a:solidFill>
                <a:srgbClr val="3A5E8A"/>
              </a:solidFill>
              <a:prstDash val="solid"/>
              <a:round/>
            </a:ln>
            <a:effectLst/>
          </p:spPr>
          <p:txBody>
            <a:bodyPr wrap="square" lIns="45719" tIns="45719" rIns="45719" bIns="45719" numCol="1" anchor="ctr">
              <a:noAutofit/>
            </a:bodyPr>
            <a:lstStyle/>
            <a:p>
              <a:pPr defTabSz="642915">
                <a:defRPr sz="3600" b="1">
                  <a:ln w="18000">
                    <a:solidFill>
                      <a:srgbClr val="D73A36"/>
                    </a:solidFill>
                  </a:ln>
                  <a:solidFill>
                    <a:srgbClr val="FFFFFF"/>
                  </a:solidFill>
                  <a:effectLst>
                    <a:outerShdw blurRad="25400" dist="23000" dir="7020000" rotWithShape="0">
                      <a:srgbClr val="000000">
                        <a:alpha val="50000"/>
                      </a:srgbClr>
                    </a:outerShdw>
                  </a:effectLst>
                  <a:latin typeface="Calibri"/>
                  <a:ea typeface="Calibri"/>
                  <a:cs typeface="Calibri"/>
                  <a:sym typeface="Calibri"/>
                </a:defRPr>
              </a:pPr>
              <a:endParaRPr/>
            </a:p>
          </p:txBody>
        </p:sp>
        <p:sp>
          <p:nvSpPr>
            <p:cNvPr id="188" name="Vascular Changes"/>
            <p:cNvSpPr txBox="1"/>
            <p:nvPr/>
          </p:nvSpPr>
          <p:spPr>
            <a:xfrm>
              <a:off x="-1" y="305180"/>
              <a:ext cx="5857198" cy="90936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3600" b="1">
                  <a:solidFill>
                    <a:srgbClr val="FFFFFF"/>
                  </a:solidFill>
                  <a:latin typeface="Calibri"/>
                  <a:ea typeface="Calibri"/>
                  <a:cs typeface="Calibri"/>
                  <a:sym typeface="Calibri"/>
                </a:defRPr>
              </a:lvl1pPr>
            </a:lstStyle>
            <a:p>
              <a:pPr algn="ctr"/>
              <a:r>
                <a:rPr lang="en-US" sz="5400" dirty="0" smtClean="0">
                  <a:solidFill>
                    <a:schemeClr val="bg1"/>
                  </a:solidFill>
                </a:rPr>
                <a:t>Causes of PVD</a:t>
              </a:r>
              <a:endParaRPr sz="4800" dirty="0">
                <a:solidFill>
                  <a:schemeClr val="bg1"/>
                </a:solidFill>
              </a:endParaRPr>
            </a:p>
          </p:txBody>
        </p:sp>
      </p:grpSp>
      <p:sp>
        <p:nvSpPr>
          <p:cNvPr id="190" name="Straight Arrow Connector 4"/>
          <p:cNvSpPr/>
          <p:nvPr/>
        </p:nvSpPr>
        <p:spPr>
          <a:xfrm>
            <a:off x="2573359" y="1524001"/>
            <a:ext cx="1" cy="600820"/>
          </a:xfrm>
          <a:prstGeom prst="line">
            <a:avLst/>
          </a:prstGeom>
          <a:ln w="38100">
            <a:solidFill>
              <a:srgbClr val="4F81BD"/>
            </a:solidFill>
            <a:tailEnd type="triangle"/>
          </a:ln>
          <a:effectLst>
            <a:outerShdw blurRad="38100" dist="23000" dir="5400000" rotWithShape="0">
              <a:srgbClr val="000000">
                <a:alpha val="35000"/>
              </a:srgbClr>
            </a:outerShdw>
          </a:effectLst>
        </p:spPr>
        <p:txBody>
          <a:bodyPr lIns="32145" tIns="32146" rIns="32145" bIns="32146"/>
          <a:lstStyle/>
          <a:p>
            <a:pPr defTabSz="642915">
              <a:defRPr sz="1800">
                <a:solidFill>
                  <a:srgbClr val="000000"/>
                </a:solidFill>
                <a:latin typeface="Calibri"/>
                <a:ea typeface="Calibri"/>
                <a:cs typeface="Calibri"/>
                <a:sym typeface="Calibri"/>
              </a:defRPr>
            </a:pPr>
            <a:endParaRPr/>
          </a:p>
        </p:txBody>
      </p:sp>
      <p:sp>
        <p:nvSpPr>
          <p:cNvPr id="191" name="Straight Arrow Connector 10"/>
          <p:cNvSpPr/>
          <p:nvPr/>
        </p:nvSpPr>
        <p:spPr>
          <a:xfrm>
            <a:off x="5943600" y="1523396"/>
            <a:ext cx="1" cy="601425"/>
          </a:xfrm>
          <a:prstGeom prst="line">
            <a:avLst/>
          </a:prstGeom>
          <a:ln w="38100">
            <a:solidFill>
              <a:srgbClr val="4F81BD"/>
            </a:solidFill>
            <a:tailEnd type="triangle"/>
          </a:ln>
          <a:effectLst>
            <a:outerShdw blurRad="38100" dist="23000" dir="5400000" rotWithShape="0">
              <a:srgbClr val="000000">
                <a:alpha val="35000"/>
              </a:srgbClr>
            </a:outerShdw>
          </a:effectLst>
        </p:spPr>
        <p:txBody>
          <a:bodyPr lIns="32145" tIns="32146" rIns="32145" bIns="32146"/>
          <a:lstStyle/>
          <a:p>
            <a:pPr defTabSz="642915">
              <a:defRPr sz="1800">
                <a:solidFill>
                  <a:srgbClr val="000000"/>
                </a:solidFill>
                <a:latin typeface="Calibri"/>
                <a:ea typeface="Calibri"/>
                <a:cs typeface="Calibri"/>
                <a:sym typeface="Calibri"/>
              </a:defRPr>
            </a:pPr>
            <a:endParaRPr/>
          </a:p>
        </p:txBody>
      </p:sp>
      <p:grpSp>
        <p:nvGrpSpPr>
          <p:cNvPr id="194" name="Rectangle 7"/>
          <p:cNvGrpSpPr/>
          <p:nvPr/>
        </p:nvGrpSpPr>
        <p:grpSpPr>
          <a:xfrm>
            <a:off x="1187650" y="2124821"/>
            <a:ext cx="2465954" cy="1187099"/>
            <a:chOff x="0" y="0"/>
            <a:chExt cx="3507134" cy="1688318"/>
          </a:xfrm>
        </p:grpSpPr>
        <p:sp>
          <p:nvSpPr>
            <p:cNvPr id="192" name="Rectangle"/>
            <p:cNvSpPr/>
            <p:nvPr/>
          </p:nvSpPr>
          <p:spPr>
            <a:xfrm>
              <a:off x="0" y="36121"/>
              <a:ext cx="3507135" cy="1616076"/>
            </a:xfrm>
            <a:prstGeom prst="rect">
              <a:avLst/>
            </a:prstGeom>
            <a:solidFill>
              <a:srgbClr val="4F81BD"/>
            </a:solidFill>
            <a:ln w="25400" cap="flat">
              <a:solidFill>
                <a:srgbClr val="3A5E8A"/>
              </a:solidFill>
              <a:prstDash val="solid"/>
              <a:round/>
            </a:ln>
            <a:effectLst/>
          </p:spPr>
          <p:txBody>
            <a:bodyPr wrap="square" lIns="45719" tIns="45719" rIns="45719" bIns="45719" numCol="1" anchor="ctr">
              <a:noAutofit/>
            </a:bodyPr>
            <a:lstStyle/>
            <a:p>
              <a:pPr defTabSz="642915">
                <a:defRPr sz="3200" b="1">
                  <a:solidFill>
                    <a:srgbClr val="FFFFFF"/>
                  </a:solidFill>
                  <a:latin typeface="Calibri"/>
                  <a:ea typeface="Calibri"/>
                  <a:cs typeface="Calibri"/>
                  <a:sym typeface="Calibri"/>
                </a:defRPr>
              </a:pPr>
              <a:endParaRPr/>
            </a:p>
          </p:txBody>
        </p:sp>
        <p:sp>
          <p:nvSpPr>
            <p:cNvPr id="193" name="Vasodilation after initial vasoconstriction"/>
            <p:cNvSpPr txBox="1"/>
            <p:nvPr/>
          </p:nvSpPr>
          <p:spPr>
            <a:xfrm>
              <a:off x="0" y="0"/>
              <a:ext cx="3507135" cy="16883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3200" b="1">
                  <a:solidFill>
                    <a:srgbClr val="FFFFFF"/>
                  </a:solidFill>
                  <a:latin typeface="Calibri"/>
                  <a:ea typeface="Calibri"/>
                  <a:cs typeface="Calibri"/>
                  <a:sym typeface="Calibri"/>
                </a:defRPr>
              </a:lvl1pPr>
            </a:lstStyle>
            <a:p>
              <a:pPr algn="ctr"/>
              <a:r>
                <a:rPr lang="en-US" dirty="0" smtClean="0"/>
                <a:t>Arterial Disease </a:t>
              </a:r>
              <a:endParaRPr dirty="0"/>
            </a:p>
          </p:txBody>
        </p:sp>
      </p:grpSp>
      <p:grpSp>
        <p:nvGrpSpPr>
          <p:cNvPr id="197" name="Rectangle 12"/>
          <p:cNvGrpSpPr/>
          <p:nvPr/>
        </p:nvGrpSpPr>
        <p:grpSpPr>
          <a:xfrm>
            <a:off x="4596875" y="2168104"/>
            <a:ext cx="3294586" cy="1152572"/>
            <a:chOff x="0" y="0"/>
            <a:chExt cx="4691118" cy="1591766"/>
          </a:xfrm>
        </p:grpSpPr>
        <p:sp>
          <p:nvSpPr>
            <p:cNvPr id="195" name="Rectangle"/>
            <p:cNvSpPr/>
            <p:nvPr/>
          </p:nvSpPr>
          <p:spPr>
            <a:xfrm>
              <a:off x="0" y="-1"/>
              <a:ext cx="4691119" cy="1591768"/>
            </a:xfrm>
            <a:prstGeom prst="rect">
              <a:avLst/>
            </a:prstGeom>
            <a:solidFill>
              <a:srgbClr val="4F81BD"/>
            </a:solidFill>
            <a:ln w="25400" cap="flat">
              <a:solidFill>
                <a:srgbClr val="3A5E8A"/>
              </a:solidFill>
              <a:prstDash val="solid"/>
              <a:round/>
            </a:ln>
            <a:effectLst/>
          </p:spPr>
          <p:txBody>
            <a:bodyPr wrap="square" lIns="45719" tIns="45719" rIns="45719" bIns="45719" numCol="1" anchor="ctr">
              <a:noAutofit/>
            </a:bodyPr>
            <a:lstStyle/>
            <a:p>
              <a:pPr defTabSz="642915">
                <a:defRPr sz="2800">
                  <a:solidFill>
                    <a:srgbClr val="FFFFFF"/>
                  </a:solidFill>
                  <a:latin typeface="Calibri"/>
                  <a:ea typeface="Calibri"/>
                  <a:cs typeface="Calibri"/>
                  <a:sym typeface="Calibri"/>
                </a:defRPr>
              </a:pPr>
              <a:endParaRPr/>
            </a:p>
          </p:txBody>
        </p:sp>
        <p:sp>
          <p:nvSpPr>
            <p:cNvPr id="196" name="Wound hypoxia and release of wound growth factors"/>
            <p:cNvSpPr txBox="1"/>
            <p:nvPr/>
          </p:nvSpPr>
          <p:spPr>
            <a:xfrm>
              <a:off x="0" y="276683"/>
              <a:ext cx="4691119" cy="1038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indent="82296" defTabSz="914400">
                <a:defRPr sz="2800" b="1">
                  <a:solidFill>
                    <a:srgbClr val="FFFFFF"/>
                  </a:solidFill>
                  <a:latin typeface="Calibri"/>
                  <a:ea typeface="Calibri"/>
                  <a:cs typeface="Calibri"/>
                  <a:sym typeface="Calibri"/>
                </a:defRPr>
              </a:lvl1pPr>
            </a:lstStyle>
            <a:p>
              <a:pPr algn="ctr"/>
              <a:r>
                <a:rPr lang="en-US" sz="3600" dirty="0"/>
                <a:t>Venous</a:t>
              </a:r>
              <a:br>
                <a:rPr lang="en-US" sz="3600" dirty="0"/>
              </a:br>
              <a:r>
                <a:rPr lang="en-US" sz="3600" dirty="0"/>
                <a:t>Disease</a:t>
              </a:r>
              <a:endParaRPr sz="3600" dirty="0"/>
            </a:p>
          </p:txBody>
        </p:sp>
      </p:grpSp>
      <p:sp>
        <p:nvSpPr>
          <p:cNvPr id="198" name="Down Arrow 14"/>
          <p:cNvSpPr/>
          <p:nvPr/>
        </p:nvSpPr>
        <p:spPr>
          <a:xfrm>
            <a:off x="2125093" y="3311921"/>
            <a:ext cx="295534" cy="773695"/>
          </a:xfrm>
          <a:custGeom>
            <a:avLst/>
            <a:gdLst/>
            <a:ahLst/>
            <a:cxnLst>
              <a:cxn ang="0">
                <a:pos x="wd2" y="hd2"/>
              </a:cxn>
              <a:cxn ang="5400000">
                <a:pos x="wd2" y="hd2"/>
              </a:cxn>
              <a:cxn ang="10800000">
                <a:pos x="wd2" y="hd2"/>
              </a:cxn>
              <a:cxn ang="16200000">
                <a:pos x="wd2" y="hd2"/>
              </a:cxn>
            </a:cxnLst>
            <a:rect l="0" t="0" r="r" b="b"/>
            <a:pathLst>
              <a:path w="21600" h="21600" extrusionOk="0">
                <a:moveTo>
                  <a:pt x="0" y="15860"/>
                </a:moveTo>
                <a:lnTo>
                  <a:pt x="5400" y="15860"/>
                </a:lnTo>
                <a:lnTo>
                  <a:pt x="5400" y="0"/>
                </a:lnTo>
                <a:lnTo>
                  <a:pt x="16200" y="0"/>
                </a:lnTo>
                <a:lnTo>
                  <a:pt x="16200" y="15860"/>
                </a:lnTo>
                <a:lnTo>
                  <a:pt x="21600" y="15860"/>
                </a:lnTo>
                <a:lnTo>
                  <a:pt x="10800" y="21600"/>
                </a:lnTo>
                <a:close/>
              </a:path>
            </a:pathLst>
          </a:custGeom>
          <a:solidFill>
            <a:srgbClr val="000000"/>
          </a:solidFill>
          <a:ln w="25400">
            <a:solidFill>
              <a:srgbClr val="000000"/>
            </a:solidFill>
          </a:ln>
        </p:spPr>
        <p:txBody>
          <a:bodyPr lIns="32145" tIns="32146" rIns="32145" bIns="32146" anchor="ctr"/>
          <a:lstStyle/>
          <a:p>
            <a:pPr defTabSz="642915">
              <a:defRPr sz="1800">
                <a:solidFill>
                  <a:srgbClr val="FFFFFF"/>
                </a:solidFill>
                <a:latin typeface="Calibri"/>
                <a:ea typeface="Calibri"/>
                <a:cs typeface="Calibri"/>
                <a:sym typeface="Calibri"/>
              </a:defRPr>
            </a:pPr>
            <a:endParaRPr/>
          </a:p>
        </p:txBody>
      </p:sp>
      <p:sp>
        <p:nvSpPr>
          <p:cNvPr id="199" name="Down Arrow 15"/>
          <p:cNvSpPr/>
          <p:nvPr/>
        </p:nvSpPr>
        <p:spPr>
          <a:xfrm>
            <a:off x="5951424" y="3311921"/>
            <a:ext cx="305468" cy="773695"/>
          </a:xfrm>
          <a:custGeom>
            <a:avLst/>
            <a:gdLst/>
            <a:ahLst/>
            <a:cxnLst>
              <a:cxn ang="0">
                <a:pos x="wd2" y="hd2"/>
              </a:cxn>
              <a:cxn ang="5400000">
                <a:pos x="wd2" y="hd2"/>
              </a:cxn>
              <a:cxn ang="10800000">
                <a:pos x="wd2" y="hd2"/>
              </a:cxn>
              <a:cxn ang="16200000">
                <a:pos x="wd2" y="hd2"/>
              </a:cxn>
            </a:cxnLst>
            <a:rect l="0" t="0" r="r" b="b"/>
            <a:pathLst>
              <a:path w="21600" h="21600" extrusionOk="0">
                <a:moveTo>
                  <a:pt x="0" y="15860"/>
                </a:moveTo>
                <a:lnTo>
                  <a:pt x="5400" y="15860"/>
                </a:lnTo>
                <a:lnTo>
                  <a:pt x="5400" y="0"/>
                </a:lnTo>
                <a:lnTo>
                  <a:pt x="16200" y="0"/>
                </a:lnTo>
                <a:lnTo>
                  <a:pt x="16200" y="15860"/>
                </a:lnTo>
                <a:lnTo>
                  <a:pt x="21600" y="15860"/>
                </a:lnTo>
                <a:lnTo>
                  <a:pt x="10800" y="21600"/>
                </a:lnTo>
                <a:close/>
              </a:path>
            </a:pathLst>
          </a:custGeom>
          <a:solidFill>
            <a:srgbClr val="000000"/>
          </a:solidFill>
          <a:ln w="25400">
            <a:solidFill>
              <a:srgbClr val="000000"/>
            </a:solidFill>
          </a:ln>
        </p:spPr>
        <p:txBody>
          <a:bodyPr lIns="32145" tIns="32146" rIns="32145" bIns="32146" anchor="ctr"/>
          <a:lstStyle/>
          <a:p>
            <a:pPr defTabSz="642915">
              <a:defRPr sz="1800">
                <a:solidFill>
                  <a:srgbClr val="FFFFFF"/>
                </a:solidFill>
                <a:latin typeface="Calibri"/>
                <a:ea typeface="Calibri"/>
                <a:cs typeface="Calibri"/>
                <a:sym typeface="Calibri"/>
              </a:defRPr>
            </a:pPr>
            <a:endParaRPr/>
          </a:p>
        </p:txBody>
      </p:sp>
      <p:sp>
        <p:nvSpPr>
          <p:cNvPr id="200" name="Rectangle 18"/>
          <p:cNvSpPr/>
          <p:nvPr/>
        </p:nvSpPr>
        <p:spPr>
          <a:xfrm>
            <a:off x="228600" y="4085616"/>
            <a:ext cx="3810000" cy="1726913"/>
          </a:xfrm>
          <a:prstGeom prst="rect">
            <a:avLst/>
          </a:prstGeom>
          <a:solidFill>
            <a:srgbClr val="FFFFFF"/>
          </a:solidFill>
          <a:ln w="254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145" tIns="32146" rIns="32145" bIns="32146">
            <a:spAutoFit/>
          </a:bodyPr>
          <a:lstStyle>
            <a:lvl1pPr indent="64007" algn="l" defTabSz="914400">
              <a:defRPr sz="4000" b="1">
                <a:solidFill>
                  <a:srgbClr val="000000"/>
                </a:solidFill>
                <a:latin typeface="Calibri"/>
                <a:ea typeface="Calibri"/>
                <a:cs typeface="Calibri"/>
                <a:sym typeface="Calibri"/>
              </a:defRPr>
            </a:lvl1pPr>
          </a:lstStyle>
          <a:p>
            <a:r>
              <a:rPr lang="en-US" sz="3600" dirty="0" smtClean="0"/>
              <a:t>1- </a:t>
            </a:r>
            <a:r>
              <a:rPr lang="en-GB" sz="3600" dirty="0" smtClean="0"/>
              <a:t>Embolism 	</a:t>
            </a:r>
            <a:r>
              <a:rPr lang="en-US" sz="3600" dirty="0" smtClean="0"/>
              <a:t/>
            </a:r>
            <a:br>
              <a:rPr lang="en-US" sz="3600" dirty="0" smtClean="0"/>
            </a:br>
            <a:r>
              <a:rPr lang="en-US" sz="3600" dirty="0" smtClean="0"/>
              <a:t>2- Trauma</a:t>
            </a:r>
            <a:br>
              <a:rPr lang="en-US" sz="3600" dirty="0" smtClean="0"/>
            </a:br>
            <a:r>
              <a:rPr lang="en-US" sz="3600" dirty="0"/>
              <a:t>3- Atherosclerosis</a:t>
            </a:r>
            <a:endParaRPr lang="en-US" sz="3600" dirty="0" smtClean="0"/>
          </a:p>
        </p:txBody>
      </p:sp>
      <p:sp>
        <p:nvSpPr>
          <p:cNvPr id="201" name="Rectangle 20"/>
          <p:cNvSpPr/>
          <p:nvPr/>
        </p:nvSpPr>
        <p:spPr>
          <a:xfrm>
            <a:off x="4569166" y="4078689"/>
            <a:ext cx="4574834" cy="2219356"/>
          </a:xfrm>
          <a:prstGeom prst="rect">
            <a:avLst/>
          </a:prstGeom>
          <a:solidFill>
            <a:srgbClr val="FFFFFF"/>
          </a:solidFill>
          <a:ln w="254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145" tIns="32146" rIns="32145" bIns="32146">
            <a:spAutoFit/>
          </a:bodyPr>
          <a:lstStyle/>
          <a:p>
            <a:r>
              <a:rPr lang="en-US" sz="2800" b="1" dirty="0" smtClean="0"/>
              <a:t>1- Deep Venous Thrombosis (DVT)</a:t>
            </a:r>
            <a:r>
              <a:rPr lang="ar-JO" sz="2800" b="1" dirty="0" smtClean="0"/>
              <a:t> </a:t>
            </a:r>
            <a:r>
              <a:rPr lang="ar-JO" sz="2800" dirty="0"/>
              <a:t>تجلط دموي</a:t>
            </a:r>
            <a:endParaRPr lang="en-US" sz="2800" b="1" dirty="0"/>
          </a:p>
          <a:p>
            <a:r>
              <a:rPr lang="en-US" sz="2800" b="1" dirty="0"/>
              <a:t>2- </a:t>
            </a:r>
            <a:r>
              <a:rPr lang="en-US" sz="2800" b="1" dirty="0" smtClean="0"/>
              <a:t>Superficial Thrombophlebitis </a:t>
            </a:r>
            <a:endParaRPr lang="en-US" sz="2800" b="1" dirty="0"/>
          </a:p>
          <a:p>
            <a:r>
              <a:rPr lang="en-US" sz="2800" b="1" dirty="0"/>
              <a:t>3- </a:t>
            </a:r>
            <a:r>
              <a:rPr lang="en-US" sz="2800" b="1" dirty="0" smtClean="0"/>
              <a:t>Varicose Vein</a:t>
            </a:r>
            <a:r>
              <a:rPr lang="ar-JO" sz="2800" b="1" dirty="0" smtClean="0"/>
              <a:t> الدوالي </a:t>
            </a:r>
            <a:endParaRPr lang="en-US" sz="2800" b="1" dirty="0"/>
          </a:p>
        </p:txBody>
      </p:sp>
    </p:spTree>
    <p:extLst>
      <p:ext uri="{BB962C8B-B14F-4D97-AF65-F5344CB8AC3E}">
        <p14:creationId xmlns:p14="http://schemas.microsoft.com/office/powerpoint/2010/main" val="747505369"/>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051" t="16382" r="30148" b="36837"/>
          <a:stretch/>
        </p:blipFill>
        <p:spPr bwMode="auto">
          <a:xfrm>
            <a:off x="0" y="152400"/>
            <a:ext cx="9026236"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0308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728353"/>
            <a:ext cx="8229600" cy="1143000"/>
          </a:xfrm>
        </p:spPr>
        <p:txBody>
          <a:bodyPr>
            <a:normAutofit fontScale="90000"/>
          </a:bodyPr>
          <a:lstStyle/>
          <a:p>
            <a:r>
              <a:rPr lang="en-US" sz="4800" b="1" dirty="0" smtClean="0"/>
              <a:t>Venous </a:t>
            </a:r>
            <a:br>
              <a:rPr lang="en-US" sz="4800" b="1" dirty="0" smtClean="0"/>
            </a:br>
            <a:r>
              <a:rPr lang="en-US" sz="4800" b="1" dirty="0" smtClean="0"/>
              <a:t>Ulceration</a:t>
            </a:r>
            <a:endParaRPr lang="en-US" sz="48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1728353"/>
            <a:ext cx="3276601" cy="457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733800" y="3124200"/>
            <a:ext cx="5181600" cy="3046988"/>
          </a:xfrm>
          <a:prstGeom prst="rect">
            <a:avLst/>
          </a:prstGeom>
        </p:spPr>
        <p:txBody>
          <a:bodyPr wrap="square">
            <a:spAutoFit/>
          </a:bodyPr>
          <a:lstStyle/>
          <a:p>
            <a:pPr marL="342900" indent="-342900">
              <a:buFont typeface="Arial" pitchFamily="34" charset="0"/>
              <a:buChar char="•"/>
            </a:pPr>
            <a:r>
              <a:rPr lang="en-US" sz="2400" b="1" dirty="0"/>
              <a:t>Chronic venous ulceration usually affects the </a:t>
            </a:r>
            <a:r>
              <a:rPr lang="en-US" sz="2400" b="1" dirty="0" smtClean="0"/>
              <a:t>medial aspect</a:t>
            </a:r>
            <a:r>
              <a:rPr lang="en-US" sz="2400" dirty="0"/>
              <a:t>, is shallow; is pink (granulation tissue) or </a:t>
            </a:r>
            <a:r>
              <a:rPr lang="en-US" sz="2400" dirty="0" smtClean="0"/>
              <a:t>yellow/ green </a:t>
            </a:r>
            <a:r>
              <a:rPr lang="en-US" sz="2400" dirty="0"/>
              <a:t>(slough); has an irregular margin; and is </a:t>
            </a:r>
            <a:r>
              <a:rPr lang="en-US" sz="2400" dirty="0" smtClean="0"/>
              <a:t>always associated </a:t>
            </a:r>
            <a:r>
              <a:rPr lang="en-US" sz="2400" dirty="0"/>
              <a:t>with other skin changes of chronic </a:t>
            </a:r>
            <a:r>
              <a:rPr lang="en-US" sz="2400" dirty="0" smtClean="0"/>
              <a:t>venous insufficiency </a:t>
            </a:r>
            <a:r>
              <a:rPr lang="en-US" sz="2400" dirty="0"/>
              <a:t>(varicose eczema, </a:t>
            </a:r>
            <a:r>
              <a:rPr lang="en-US" sz="2400" dirty="0" err="1"/>
              <a:t>lipodermatosclerosis</a:t>
            </a:r>
            <a:r>
              <a:rPr lang="en-US" sz="2400" dirty="0" smtClean="0"/>
              <a:t>)</a:t>
            </a:r>
            <a:endParaRPr lang="en-US" sz="2400" dirty="0"/>
          </a:p>
        </p:txBody>
      </p:sp>
    </p:spTree>
    <p:extLst>
      <p:ext uri="{BB962C8B-B14F-4D97-AF65-F5344CB8AC3E}">
        <p14:creationId xmlns:p14="http://schemas.microsoft.com/office/powerpoint/2010/main" val="29138384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 name="Rectangle 3"/>
          <p:cNvGrpSpPr/>
          <p:nvPr/>
        </p:nvGrpSpPr>
        <p:grpSpPr>
          <a:xfrm>
            <a:off x="2209800" y="1692888"/>
            <a:ext cx="4573772" cy="1271363"/>
            <a:chOff x="0" y="0"/>
            <a:chExt cx="5857196" cy="1519723"/>
          </a:xfrm>
        </p:grpSpPr>
        <p:sp>
          <p:nvSpPr>
            <p:cNvPr id="187" name="Rectangle"/>
            <p:cNvSpPr/>
            <p:nvPr/>
          </p:nvSpPr>
          <p:spPr>
            <a:xfrm>
              <a:off x="-1" y="0"/>
              <a:ext cx="5857198" cy="1519724"/>
            </a:xfrm>
            <a:prstGeom prst="rect">
              <a:avLst/>
            </a:prstGeom>
            <a:solidFill>
              <a:srgbClr val="4F81BD"/>
            </a:solidFill>
            <a:ln w="25400" cap="flat">
              <a:solidFill>
                <a:srgbClr val="3A5E8A"/>
              </a:solidFill>
              <a:prstDash val="solid"/>
              <a:round/>
            </a:ln>
            <a:effectLst/>
          </p:spPr>
          <p:txBody>
            <a:bodyPr wrap="square" lIns="45719" tIns="45719" rIns="45719" bIns="45719" numCol="1" anchor="ctr">
              <a:noAutofit/>
            </a:bodyPr>
            <a:lstStyle/>
            <a:p>
              <a:pPr defTabSz="642915">
                <a:defRPr sz="3600" b="1">
                  <a:ln w="18000">
                    <a:solidFill>
                      <a:srgbClr val="D73A36"/>
                    </a:solidFill>
                  </a:ln>
                  <a:solidFill>
                    <a:srgbClr val="FFFFFF"/>
                  </a:solidFill>
                  <a:effectLst>
                    <a:outerShdw blurRad="25400" dist="23000" dir="7020000" rotWithShape="0">
                      <a:srgbClr val="000000">
                        <a:alpha val="50000"/>
                      </a:srgbClr>
                    </a:outerShdw>
                  </a:effectLst>
                  <a:latin typeface="Calibri"/>
                  <a:ea typeface="Calibri"/>
                  <a:cs typeface="Calibri"/>
                  <a:sym typeface="Calibri"/>
                </a:defRPr>
              </a:pPr>
              <a:endParaRPr/>
            </a:p>
          </p:txBody>
        </p:sp>
        <p:sp>
          <p:nvSpPr>
            <p:cNvPr id="188" name="Vascular Changes"/>
            <p:cNvSpPr txBox="1"/>
            <p:nvPr/>
          </p:nvSpPr>
          <p:spPr>
            <a:xfrm>
              <a:off x="-1" y="305180"/>
              <a:ext cx="5857198" cy="90936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3600" b="1">
                  <a:solidFill>
                    <a:srgbClr val="FFFFFF"/>
                  </a:solidFill>
                  <a:latin typeface="Calibri"/>
                  <a:ea typeface="Calibri"/>
                  <a:cs typeface="Calibri"/>
                  <a:sym typeface="Calibri"/>
                </a:defRPr>
              </a:lvl1pPr>
            </a:lstStyle>
            <a:p>
              <a:pPr algn="ctr"/>
              <a:r>
                <a:rPr lang="en-US" sz="5400" dirty="0" smtClean="0">
                  <a:solidFill>
                    <a:schemeClr val="bg1"/>
                  </a:solidFill>
                </a:rPr>
                <a:t>DVT could be in </a:t>
              </a:r>
              <a:endParaRPr sz="4800" dirty="0">
                <a:solidFill>
                  <a:schemeClr val="bg1"/>
                </a:solidFill>
              </a:endParaRPr>
            </a:p>
          </p:txBody>
        </p:sp>
      </p:grpSp>
      <p:sp>
        <p:nvSpPr>
          <p:cNvPr id="190" name="Straight Arrow Connector 4"/>
          <p:cNvSpPr/>
          <p:nvPr/>
        </p:nvSpPr>
        <p:spPr>
          <a:xfrm>
            <a:off x="2573360" y="3007666"/>
            <a:ext cx="1" cy="600820"/>
          </a:xfrm>
          <a:prstGeom prst="line">
            <a:avLst/>
          </a:prstGeom>
          <a:ln w="38100">
            <a:solidFill>
              <a:srgbClr val="4F81BD"/>
            </a:solidFill>
            <a:tailEnd type="triangle"/>
          </a:ln>
          <a:effectLst>
            <a:outerShdw blurRad="38100" dist="23000" dir="5400000" rotWithShape="0">
              <a:srgbClr val="000000">
                <a:alpha val="35000"/>
              </a:srgbClr>
            </a:outerShdw>
          </a:effectLst>
        </p:spPr>
        <p:txBody>
          <a:bodyPr lIns="32145" tIns="32146" rIns="32145" bIns="32146"/>
          <a:lstStyle/>
          <a:p>
            <a:pPr defTabSz="642915">
              <a:defRPr sz="1800">
                <a:solidFill>
                  <a:srgbClr val="000000"/>
                </a:solidFill>
                <a:latin typeface="Calibri"/>
                <a:ea typeface="Calibri"/>
                <a:cs typeface="Calibri"/>
                <a:sym typeface="Calibri"/>
              </a:defRPr>
            </a:pPr>
            <a:endParaRPr/>
          </a:p>
        </p:txBody>
      </p:sp>
      <p:sp>
        <p:nvSpPr>
          <p:cNvPr id="191" name="Straight Arrow Connector 10"/>
          <p:cNvSpPr/>
          <p:nvPr/>
        </p:nvSpPr>
        <p:spPr>
          <a:xfrm>
            <a:off x="5943601" y="2957947"/>
            <a:ext cx="1" cy="601425"/>
          </a:xfrm>
          <a:prstGeom prst="line">
            <a:avLst/>
          </a:prstGeom>
          <a:ln w="38100">
            <a:solidFill>
              <a:srgbClr val="4F81BD"/>
            </a:solidFill>
            <a:tailEnd type="triangle"/>
          </a:ln>
          <a:effectLst>
            <a:outerShdw blurRad="38100" dist="23000" dir="5400000" rotWithShape="0">
              <a:srgbClr val="000000">
                <a:alpha val="35000"/>
              </a:srgbClr>
            </a:outerShdw>
          </a:effectLst>
        </p:spPr>
        <p:txBody>
          <a:bodyPr lIns="32145" tIns="32146" rIns="32145" bIns="32146"/>
          <a:lstStyle/>
          <a:p>
            <a:pPr defTabSz="642915">
              <a:defRPr sz="1800">
                <a:solidFill>
                  <a:srgbClr val="000000"/>
                </a:solidFill>
                <a:latin typeface="Calibri"/>
                <a:ea typeface="Calibri"/>
                <a:cs typeface="Calibri"/>
                <a:sym typeface="Calibri"/>
              </a:defRPr>
            </a:pPr>
            <a:endParaRPr/>
          </a:p>
        </p:txBody>
      </p:sp>
      <p:grpSp>
        <p:nvGrpSpPr>
          <p:cNvPr id="194" name="Rectangle 7"/>
          <p:cNvGrpSpPr/>
          <p:nvPr/>
        </p:nvGrpSpPr>
        <p:grpSpPr>
          <a:xfrm>
            <a:off x="1340382" y="3657600"/>
            <a:ext cx="2465954" cy="1187099"/>
            <a:chOff x="0" y="0"/>
            <a:chExt cx="3507134" cy="1688318"/>
          </a:xfrm>
        </p:grpSpPr>
        <p:sp>
          <p:nvSpPr>
            <p:cNvPr id="192" name="Rectangle"/>
            <p:cNvSpPr/>
            <p:nvPr/>
          </p:nvSpPr>
          <p:spPr>
            <a:xfrm>
              <a:off x="0" y="36121"/>
              <a:ext cx="3507135" cy="1616076"/>
            </a:xfrm>
            <a:prstGeom prst="rect">
              <a:avLst/>
            </a:prstGeom>
            <a:solidFill>
              <a:srgbClr val="4F81BD"/>
            </a:solidFill>
            <a:ln w="25400" cap="flat">
              <a:solidFill>
                <a:srgbClr val="3A5E8A"/>
              </a:solidFill>
              <a:prstDash val="solid"/>
              <a:round/>
            </a:ln>
            <a:effectLst/>
          </p:spPr>
          <p:txBody>
            <a:bodyPr wrap="square" lIns="45719" tIns="45719" rIns="45719" bIns="45719" numCol="1" anchor="ctr">
              <a:noAutofit/>
            </a:bodyPr>
            <a:lstStyle/>
            <a:p>
              <a:pPr defTabSz="642915">
                <a:defRPr sz="3200" b="1">
                  <a:solidFill>
                    <a:srgbClr val="FFFFFF"/>
                  </a:solidFill>
                  <a:latin typeface="Calibri"/>
                  <a:ea typeface="Calibri"/>
                  <a:cs typeface="Calibri"/>
                  <a:sym typeface="Calibri"/>
                </a:defRPr>
              </a:pPr>
              <a:endParaRPr/>
            </a:p>
          </p:txBody>
        </p:sp>
        <p:sp>
          <p:nvSpPr>
            <p:cNvPr id="193" name="Vasodilation after initial vasoconstriction"/>
            <p:cNvSpPr txBox="1"/>
            <p:nvPr/>
          </p:nvSpPr>
          <p:spPr>
            <a:xfrm>
              <a:off x="0" y="0"/>
              <a:ext cx="3507135" cy="16883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3200" b="1">
                  <a:solidFill>
                    <a:srgbClr val="FFFFFF"/>
                  </a:solidFill>
                  <a:latin typeface="Calibri"/>
                  <a:ea typeface="Calibri"/>
                  <a:cs typeface="Calibri"/>
                  <a:sym typeface="Calibri"/>
                </a:defRPr>
              </a:lvl1pPr>
            </a:lstStyle>
            <a:p>
              <a:pPr algn="ctr"/>
              <a:r>
                <a:rPr lang="en-US" dirty="0" smtClean="0"/>
                <a:t>Legs </a:t>
              </a:r>
              <a:endParaRPr dirty="0"/>
            </a:p>
          </p:txBody>
        </p:sp>
      </p:grpSp>
      <p:grpSp>
        <p:nvGrpSpPr>
          <p:cNvPr id="197" name="Rectangle 12"/>
          <p:cNvGrpSpPr/>
          <p:nvPr/>
        </p:nvGrpSpPr>
        <p:grpSpPr>
          <a:xfrm>
            <a:off x="4724400" y="3657600"/>
            <a:ext cx="3308442" cy="1152573"/>
            <a:chOff x="-19728" y="-1"/>
            <a:chExt cx="4710847" cy="1591768"/>
          </a:xfrm>
        </p:grpSpPr>
        <p:sp>
          <p:nvSpPr>
            <p:cNvPr id="195" name="Rectangle"/>
            <p:cNvSpPr/>
            <p:nvPr/>
          </p:nvSpPr>
          <p:spPr>
            <a:xfrm>
              <a:off x="0" y="-1"/>
              <a:ext cx="4691119" cy="1591768"/>
            </a:xfrm>
            <a:prstGeom prst="rect">
              <a:avLst/>
            </a:prstGeom>
            <a:solidFill>
              <a:srgbClr val="4F81BD"/>
            </a:solidFill>
            <a:ln w="25400" cap="flat">
              <a:solidFill>
                <a:srgbClr val="3A5E8A"/>
              </a:solidFill>
              <a:prstDash val="solid"/>
              <a:round/>
            </a:ln>
            <a:effectLst/>
          </p:spPr>
          <p:txBody>
            <a:bodyPr wrap="square" lIns="45719" tIns="45719" rIns="45719" bIns="45719" numCol="1" anchor="ctr">
              <a:noAutofit/>
            </a:bodyPr>
            <a:lstStyle/>
            <a:p>
              <a:pPr defTabSz="642915">
                <a:defRPr sz="2800">
                  <a:solidFill>
                    <a:srgbClr val="FFFFFF"/>
                  </a:solidFill>
                  <a:latin typeface="Calibri"/>
                  <a:ea typeface="Calibri"/>
                  <a:cs typeface="Calibri"/>
                  <a:sym typeface="Calibri"/>
                </a:defRPr>
              </a:pPr>
              <a:endParaRPr/>
            </a:p>
          </p:txBody>
        </p:sp>
        <p:sp>
          <p:nvSpPr>
            <p:cNvPr id="196" name="Wound hypoxia and release of wound growth factors"/>
            <p:cNvSpPr txBox="1"/>
            <p:nvPr/>
          </p:nvSpPr>
          <p:spPr>
            <a:xfrm>
              <a:off x="-19728" y="276683"/>
              <a:ext cx="4691119" cy="1038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indent="82296" defTabSz="914400">
                <a:defRPr sz="2800" b="1">
                  <a:solidFill>
                    <a:srgbClr val="FFFFFF"/>
                  </a:solidFill>
                  <a:latin typeface="Calibri"/>
                  <a:ea typeface="Calibri"/>
                  <a:cs typeface="Calibri"/>
                  <a:sym typeface="Calibri"/>
                </a:defRPr>
              </a:lvl1pPr>
            </a:lstStyle>
            <a:p>
              <a:pPr algn="ctr"/>
              <a:r>
                <a:rPr lang="en-US" sz="3600" dirty="0" smtClean="0"/>
                <a:t>Arms</a:t>
              </a:r>
              <a:endParaRPr sz="3600" dirty="0"/>
            </a:p>
          </p:txBody>
        </p:sp>
      </p:grpSp>
      <p:sp>
        <p:nvSpPr>
          <p:cNvPr id="13" name="Title 1"/>
          <p:cNvSpPr>
            <a:spLocks noGrp="1"/>
          </p:cNvSpPr>
          <p:nvPr>
            <p:ph type="title"/>
          </p:nvPr>
        </p:nvSpPr>
        <p:spPr>
          <a:xfrm>
            <a:off x="457200" y="274638"/>
            <a:ext cx="8229600" cy="1143000"/>
          </a:xfrm>
        </p:spPr>
        <p:txBody>
          <a:bodyPr/>
          <a:lstStyle/>
          <a:p>
            <a:pPr algn="l"/>
            <a:endParaRPr lang="en-US" b="1" dirty="0"/>
          </a:p>
        </p:txBody>
      </p:sp>
    </p:spTree>
    <p:extLst>
      <p:ext uri="{BB962C8B-B14F-4D97-AF65-F5344CB8AC3E}">
        <p14:creationId xmlns:p14="http://schemas.microsoft.com/office/powerpoint/2010/main" val="2884606186"/>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Deep Venous Thrombosis (DVT)</a:t>
            </a:r>
            <a:br>
              <a:rPr lang="en-US" b="1" dirty="0" smtClean="0"/>
            </a:br>
            <a:r>
              <a:rPr lang="en-US" b="1" dirty="0" smtClean="0"/>
              <a:t>in Legs</a:t>
            </a:r>
            <a:endParaRPr lang="en-US" b="1" dirty="0"/>
          </a:p>
        </p:txBody>
      </p:sp>
      <p:sp>
        <p:nvSpPr>
          <p:cNvPr id="3" name="Content Placeholder 2"/>
          <p:cNvSpPr>
            <a:spLocks noGrp="1"/>
          </p:cNvSpPr>
          <p:nvPr>
            <p:ph idx="1"/>
          </p:nvPr>
        </p:nvSpPr>
        <p:spPr>
          <a:xfrm>
            <a:off x="228600" y="1447800"/>
            <a:ext cx="8458200" cy="4678363"/>
          </a:xfrm>
        </p:spPr>
        <p:txBody>
          <a:bodyPr>
            <a:normAutofit/>
          </a:bodyPr>
          <a:lstStyle/>
          <a:p>
            <a:r>
              <a:rPr lang="en-US" dirty="0"/>
              <a:t>The clinical features of DVT depend upon its site, </a:t>
            </a:r>
            <a:r>
              <a:rPr lang="en-US" dirty="0" smtClean="0"/>
              <a:t>extent and </a:t>
            </a:r>
            <a:r>
              <a:rPr lang="en-US" dirty="0"/>
              <a:t>whether it is occlusive or not </a:t>
            </a:r>
            <a:endParaRPr lang="en-US" dirty="0" smtClean="0"/>
          </a:p>
          <a:p>
            <a:r>
              <a:rPr lang="en-US" dirty="0" smtClean="0"/>
              <a:t>The so-called ‘</a:t>
            </a:r>
            <a:r>
              <a:rPr lang="en-US" b="1" dirty="0" smtClean="0"/>
              <a:t>classical</a:t>
            </a:r>
            <a:r>
              <a:rPr lang="en-US" dirty="0"/>
              <a:t>’ </a:t>
            </a:r>
            <a:r>
              <a:rPr lang="en-US" b="1" dirty="0"/>
              <a:t>features of DVT relate to </a:t>
            </a:r>
            <a:r>
              <a:rPr lang="en-US" b="1" dirty="0" smtClean="0"/>
              <a:t>well-established occlusive </a:t>
            </a:r>
            <a:r>
              <a:rPr lang="en-US" b="1" dirty="0"/>
              <a:t>thrombus</a:t>
            </a:r>
            <a:r>
              <a:rPr lang="en-US" dirty="0"/>
              <a:t>. </a:t>
            </a:r>
            <a:endParaRPr lang="en-US" dirty="0" smtClean="0"/>
          </a:p>
          <a:p>
            <a:r>
              <a:rPr lang="en-US" dirty="0" smtClean="0"/>
              <a:t>Most </a:t>
            </a:r>
            <a:r>
              <a:rPr lang="en-US" dirty="0"/>
              <a:t>patients who die </a:t>
            </a:r>
            <a:r>
              <a:rPr lang="en-US" b="1" dirty="0"/>
              <a:t>from </a:t>
            </a:r>
            <a:r>
              <a:rPr lang="en-US" b="1" dirty="0" smtClean="0"/>
              <a:t>pulmonary embolism </a:t>
            </a:r>
            <a:r>
              <a:rPr lang="en-US" b="1" dirty="0"/>
              <a:t>have non-occlusive thrombosis and </a:t>
            </a:r>
            <a:r>
              <a:rPr lang="en-US" b="1" dirty="0" smtClean="0"/>
              <a:t>the leg </a:t>
            </a:r>
            <a:r>
              <a:rPr lang="en-US" b="1" dirty="0"/>
              <a:t>is normal on clinical examination. </a:t>
            </a:r>
          </a:p>
        </p:txBody>
      </p:sp>
    </p:spTree>
    <p:extLst>
      <p:ext uri="{BB962C8B-B14F-4D97-AF65-F5344CB8AC3E}">
        <p14:creationId xmlns:p14="http://schemas.microsoft.com/office/powerpoint/2010/main" val="18347367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DVT</a:t>
            </a:r>
          </a:p>
        </p:txBody>
      </p:sp>
      <p:sp>
        <p:nvSpPr>
          <p:cNvPr id="3" name="Content Placeholder 2"/>
          <p:cNvSpPr>
            <a:spLocks noGrp="1"/>
          </p:cNvSpPr>
          <p:nvPr>
            <p:ph idx="1"/>
          </p:nvPr>
        </p:nvSpPr>
        <p:spPr>
          <a:xfrm>
            <a:off x="457200" y="1143000"/>
            <a:ext cx="8610600" cy="5715000"/>
          </a:xfrm>
        </p:spPr>
        <p:txBody>
          <a:bodyPr>
            <a:normAutofit/>
          </a:bodyPr>
          <a:lstStyle/>
          <a:p>
            <a:r>
              <a:rPr lang="en-US" b="1" dirty="0"/>
              <a:t>Non-occlusive </a:t>
            </a:r>
            <a:r>
              <a:rPr lang="en-US" dirty="0" smtClean="0"/>
              <a:t>DVT </a:t>
            </a:r>
            <a:r>
              <a:rPr lang="en-US" dirty="0"/>
              <a:t>poses the greatest threat of </a:t>
            </a:r>
            <a:r>
              <a:rPr lang="en-US" b="1" dirty="0"/>
              <a:t>pulmonary </a:t>
            </a:r>
            <a:r>
              <a:rPr lang="en-US" b="1" dirty="0" smtClean="0"/>
              <a:t>embolism </a:t>
            </a:r>
            <a:r>
              <a:rPr lang="en-US" dirty="0" smtClean="0"/>
              <a:t>as </a:t>
            </a:r>
            <a:r>
              <a:rPr lang="en-US" dirty="0"/>
              <a:t>the clot lies within a flowing stream of venous </a:t>
            </a:r>
            <a:r>
              <a:rPr lang="en-US" dirty="0" smtClean="0"/>
              <a:t>blood, is </a:t>
            </a:r>
            <a:r>
              <a:rPr lang="en-US" dirty="0"/>
              <a:t>more likely to propagate and has not yet induced </a:t>
            </a:r>
            <a:r>
              <a:rPr lang="en-US" dirty="0" smtClean="0"/>
              <a:t>an inflammatory </a:t>
            </a:r>
            <a:r>
              <a:rPr lang="en-US" dirty="0"/>
              <a:t>response in the vein wall to anchor it </a:t>
            </a:r>
            <a:r>
              <a:rPr lang="en-US" dirty="0" smtClean="0"/>
              <a:t>in place</a:t>
            </a:r>
            <a:r>
              <a:rPr lang="en-US" dirty="0"/>
              <a:t>. </a:t>
            </a:r>
          </a:p>
          <a:p>
            <a:r>
              <a:rPr lang="en-US" dirty="0" smtClean="0"/>
              <a:t>Perform an </a:t>
            </a:r>
            <a:r>
              <a:rPr lang="en-US" dirty="0"/>
              <a:t>urgent duplex Doppler ultrasound scan of the leg </a:t>
            </a:r>
            <a:r>
              <a:rPr lang="en-US" dirty="0" smtClean="0"/>
              <a:t>in any </a:t>
            </a:r>
            <a:r>
              <a:rPr lang="en-US" dirty="0"/>
              <a:t>patient with a suspected DVT</a:t>
            </a:r>
          </a:p>
        </p:txBody>
      </p:sp>
    </p:spTree>
    <p:extLst>
      <p:ext uri="{BB962C8B-B14F-4D97-AF65-F5344CB8AC3E}">
        <p14:creationId xmlns:p14="http://schemas.microsoft.com/office/powerpoint/2010/main" val="31802828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DVT in Arms</a:t>
            </a:r>
            <a:endParaRPr lang="en-US" b="1" dirty="0"/>
          </a:p>
        </p:txBody>
      </p:sp>
      <p:sp>
        <p:nvSpPr>
          <p:cNvPr id="3" name="Content Placeholder 2"/>
          <p:cNvSpPr>
            <a:spLocks noGrp="1"/>
          </p:cNvSpPr>
          <p:nvPr>
            <p:ph idx="1"/>
          </p:nvPr>
        </p:nvSpPr>
        <p:spPr>
          <a:xfrm>
            <a:off x="304800" y="1600200"/>
            <a:ext cx="8382000" cy="4876800"/>
          </a:xfrm>
        </p:spPr>
        <p:txBody>
          <a:bodyPr>
            <a:normAutofit/>
          </a:bodyPr>
          <a:lstStyle/>
          <a:p>
            <a:r>
              <a:rPr lang="en-US" b="1" i="1" dirty="0"/>
              <a:t>Axillary </a:t>
            </a:r>
            <a:r>
              <a:rPr lang="en-US" b="1" i="1" dirty="0" err="1"/>
              <a:t>subclavian</a:t>
            </a:r>
            <a:r>
              <a:rPr lang="en-US" b="1" i="1" dirty="0"/>
              <a:t> vein thrombosis can occur as </a:t>
            </a:r>
            <a:r>
              <a:rPr lang="en-US" b="1" i="1" dirty="0" smtClean="0"/>
              <a:t>a result </a:t>
            </a:r>
            <a:r>
              <a:rPr lang="en-US" b="1" i="1" dirty="0"/>
              <a:t>of repetitive trauma at the thoracic outlet due </a:t>
            </a:r>
            <a:r>
              <a:rPr lang="en-US" b="1" i="1" dirty="0" smtClean="0"/>
              <a:t>to vigorous</a:t>
            </a:r>
            <a:r>
              <a:rPr lang="en-US" b="1" i="1" dirty="0"/>
              <a:t>, repetitive exercise. </a:t>
            </a:r>
            <a:r>
              <a:rPr lang="en-US" dirty="0"/>
              <a:t>Upper limb DVT may </a:t>
            </a:r>
            <a:r>
              <a:rPr lang="en-US" dirty="0" smtClean="0"/>
              <a:t>also complicate </a:t>
            </a:r>
            <a:r>
              <a:rPr lang="en-US" dirty="0"/>
              <a:t>indwelling </a:t>
            </a:r>
            <a:r>
              <a:rPr lang="en-US" dirty="0" err="1"/>
              <a:t>subclavian</a:t>
            </a:r>
            <a:r>
              <a:rPr lang="en-US" dirty="0"/>
              <a:t>/jugular venous catheters.</a:t>
            </a:r>
          </a:p>
          <a:p>
            <a:r>
              <a:rPr lang="en-US" dirty="0"/>
              <a:t>Symptoms include arm swelling and </a:t>
            </a:r>
            <a:r>
              <a:rPr lang="en-US" dirty="0" smtClean="0"/>
              <a:t>discomfort, often </a:t>
            </a:r>
            <a:r>
              <a:rPr lang="en-US" dirty="0"/>
              <a:t>exacerbated by activity, especially when </a:t>
            </a:r>
            <a:r>
              <a:rPr lang="en-US" dirty="0" smtClean="0"/>
              <a:t>holding the </a:t>
            </a:r>
            <a:r>
              <a:rPr lang="en-US" dirty="0"/>
              <a:t>arm overhead.</a:t>
            </a:r>
          </a:p>
        </p:txBody>
      </p:sp>
    </p:spTree>
    <p:extLst>
      <p:ext uri="{BB962C8B-B14F-4D97-AF65-F5344CB8AC3E}">
        <p14:creationId xmlns:p14="http://schemas.microsoft.com/office/powerpoint/2010/main" val="10423210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412" t="30018" r="51125" b="16194"/>
          <a:stretch/>
        </p:blipFill>
        <p:spPr bwMode="auto">
          <a:xfrm>
            <a:off x="381000" y="457200"/>
            <a:ext cx="3276600" cy="5674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191000" y="3124200"/>
            <a:ext cx="4391972" cy="1077218"/>
          </a:xfrm>
          <a:prstGeom prst="rect">
            <a:avLst/>
          </a:prstGeom>
        </p:spPr>
        <p:txBody>
          <a:bodyPr wrap="none">
            <a:spAutoFit/>
          </a:bodyPr>
          <a:lstStyle/>
          <a:p>
            <a:r>
              <a:rPr lang="en-US" sz="3200" b="1" dirty="0"/>
              <a:t>Axillary vein </a:t>
            </a:r>
            <a:r>
              <a:rPr lang="en-US" sz="3200" b="1" dirty="0" smtClean="0"/>
              <a:t>thrombosis </a:t>
            </a:r>
            <a:br>
              <a:rPr lang="en-US" sz="3200" b="1" dirty="0" smtClean="0"/>
            </a:br>
            <a:r>
              <a:rPr lang="en-US" sz="3200" b="1" dirty="0" smtClean="0"/>
              <a:t>due to Trauma </a:t>
            </a:r>
            <a:endParaRPr lang="en-US" sz="3200" b="1" dirty="0"/>
          </a:p>
        </p:txBody>
      </p:sp>
      <p:sp>
        <p:nvSpPr>
          <p:cNvPr id="3" name="Rectangle 2"/>
          <p:cNvSpPr/>
          <p:nvPr/>
        </p:nvSpPr>
        <p:spPr>
          <a:xfrm>
            <a:off x="3983263" y="4407102"/>
            <a:ext cx="4572000" cy="1938992"/>
          </a:xfrm>
          <a:prstGeom prst="rect">
            <a:avLst/>
          </a:prstGeom>
        </p:spPr>
        <p:txBody>
          <a:bodyPr>
            <a:spAutoFit/>
          </a:bodyPr>
          <a:lstStyle/>
          <a:p>
            <a:pPr marL="342900" indent="-342900">
              <a:buFont typeface="Arial" pitchFamily="34" charset="0"/>
              <a:buChar char="•"/>
            </a:pPr>
            <a:r>
              <a:rPr lang="en-US" sz="2000" b="1" i="1" dirty="0"/>
              <a:t>The arm is swollen and the skin is cyanosed </a:t>
            </a:r>
            <a:r>
              <a:rPr lang="en-US" sz="2000" b="1" i="1" dirty="0" smtClean="0"/>
              <a:t>and mottled</a:t>
            </a:r>
            <a:r>
              <a:rPr lang="en-US" sz="2000" b="1" i="1" dirty="0"/>
              <a:t>, especially when dependent. Look for </a:t>
            </a:r>
            <a:r>
              <a:rPr lang="en-US" sz="2000" b="1" i="1" dirty="0" smtClean="0"/>
              <a:t>superficial distended veins (acting as collaterals) in the upper arm</a:t>
            </a:r>
            <a:r>
              <a:rPr lang="en-US" sz="2000" b="1" i="1" dirty="0"/>
              <a:t>, over the shoulder region and on the anterior </a:t>
            </a:r>
            <a:r>
              <a:rPr lang="en-US" sz="2000" b="1" i="1" dirty="0" smtClean="0"/>
              <a:t>chest wall</a:t>
            </a:r>
            <a:endParaRPr lang="en-US" sz="2000" b="1" i="1" dirty="0"/>
          </a:p>
        </p:txBody>
      </p:sp>
    </p:spTree>
    <p:extLst>
      <p:ext uri="{BB962C8B-B14F-4D97-AF65-F5344CB8AC3E}">
        <p14:creationId xmlns:p14="http://schemas.microsoft.com/office/powerpoint/2010/main" val="15772592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040" t="21307" r="50000" b="55966"/>
          <a:stretch/>
        </p:blipFill>
        <p:spPr bwMode="auto">
          <a:xfrm>
            <a:off x="865466" y="1143000"/>
            <a:ext cx="6784179"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60295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838" t="23295" r="50000" b="57576"/>
          <a:stretch/>
        </p:blipFill>
        <p:spPr bwMode="auto">
          <a:xfrm>
            <a:off x="1066800" y="1683325"/>
            <a:ext cx="6781800" cy="40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94509" y="685800"/>
            <a:ext cx="6490688" cy="584775"/>
          </a:xfrm>
          <a:prstGeom prst="rect">
            <a:avLst/>
          </a:prstGeom>
        </p:spPr>
        <p:txBody>
          <a:bodyPr wrap="none">
            <a:spAutoFit/>
          </a:bodyPr>
          <a:lstStyle/>
          <a:p>
            <a:r>
              <a:rPr lang="en-US" sz="3200" b="1" i="1" dirty="0" smtClean="0"/>
              <a:t>Risk </a:t>
            </a:r>
            <a:r>
              <a:rPr lang="en-US" sz="3200" b="1" i="1" dirty="0"/>
              <a:t>factors for deep vein thrombosis</a:t>
            </a:r>
            <a:endParaRPr lang="en-US" sz="3200" i="1" dirty="0"/>
          </a:p>
        </p:txBody>
      </p:sp>
    </p:spTree>
    <p:extLst>
      <p:ext uri="{BB962C8B-B14F-4D97-AF65-F5344CB8AC3E}">
        <p14:creationId xmlns:p14="http://schemas.microsoft.com/office/powerpoint/2010/main" val="34345245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a:t>
            </a:r>
            <a:r>
              <a:rPr lang="en-US" dirty="0" err="1" smtClean="0"/>
              <a:t>Scienario</a:t>
            </a:r>
            <a:r>
              <a:rPr lang="en-US" dirty="0" smtClean="0"/>
              <a:t> </a:t>
            </a:r>
            <a:endParaRPr lang="en-US" dirty="0"/>
          </a:p>
        </p:txBody>
      </p:sp>
      <p:sp>
        <p:nvSpPr>
          <p:cNvPr id="3" name="Content Placeholder 2"/>
          <p:cNvSpPr>
            <a:spLocks noGrp="1"/>
          </p:cNvSpPr>
          <p:nvPr>
            <p:ph idx="1"/>
          </p:nvPr>
        </p:nvSpPr>
        <p:spPr/>
        <p:txBody>
          <a:bodyPr/>
          <a:lstStyle/>
          <a:p>
            <a:r>
              <a:rPr lang="en-US" dirty="0" smtClean="0"/>
              <a:t>A 40 Years old - Patient had Hip replacement 5 days ago.</a:t>
            </a:r>
          </a:p>
          <a:p>
            <a:r>
              <a:rPr lang="en-US" dirty="0" err="1" smtClean="0"/>
              <a:t>Whats</a:t>
            </a:r>
            <a:r>
              <a:rPr lang="en-US" dirty="0" smtClean="0"/>
              <a:t> your diagnosis?</a:t>
            </a:r>
          </a:p>
          <a:p>
            <a:r>
              <a:rPr lang="en-US" dirty="0" smtClean="0"/>
              <a:t>Mention other </a:t>
            </a:r>
            <a:r>
              <a:rPr lang="en-US" dirty="0" err="1" smtClean="0"/>
              <a:t>differntials</a:t>
            </a:r>
            <a:r>
              <a:rPr lang="en-US" dirty="0" smtClean="0"/>
              <a:t> </a:t>
            </a:r>
          </a:p>
          <a:p>
            <a:r>
              <a:rPr lang="en-US" dirty="0" smtClean="0"/>
              <a:t>What are the complications?</a:t>
            </a:r>
            <a:endParaRPr lang="en-US" dirty="0"/>
          </a:p>
        </p:txBody>
      </p:sp>
      <p:pic>
        <p:nvPicPr>
          <p:cNvPr id="13314" name="Picture 2" descr="Venous thrombosis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2438400"/>
            <a:ext cx="2641600" cy="4222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773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Risk Factors for PVD</a:t>
            </a:r>
            <a:endParaRPr lang="en-US" dirty="0"/>
          </a:p>
        </p:txBody>
      </p:sp>
      <p:sp>
        <p:nvSpPr>
          <p:cNvPr id="3" name="Content Placeholder 2"/>
          <p:cNvSpPr>
            <a:spLocks noGrp="1"/>
          </p:cNvSpPr>
          <p:nvPr>
            <p:ph idx="1"/>
          </p:nvPr>
        </p:nvSpPr>
        <p:spPr>
          <a:xfrm>
            <a:off x="304800" y="1600200"/>
            <a:ext cx="8382000" cy="4800600"/>
          </a:xfrm>
        </p:spPr>
        <p:txBody>
          <a:bodyPr/>
          <a:lstStyle/>
          <a:p>
            <a:r>
              <a:rPr lang="en-GB" dirty="0" smtClean="0"/>
              <a:t>1- Hypertension</a:t>
            </a:r>
          </a:p>
          <a:p>
            <a:r>
              <a:rPr lang="en-GB" dirty="0" smtClean="0"/>
              <a:t>2- DM</a:t>
            </a:r>
          </a:p>
          <a:p>
            <a:r>
              <a:rPr lang="en-GB" dirty="0" smtClean="0"/>
              <a:t>3- Heart/Kidney Disease</a:t>
            </a:r>
          </a:p>
          <a:p>
            <a:r>
              <a:rPr lang="en-GB" dirty="0" smtClean="0"/>
              <a:t>4- Obesity</a:t>
            </a:r>
          </a:p>
          <a:p>
            <a:r>
              <a:rPr lang="en-GB" dirty="0" smtClean="0"/>
              <a:t>5- Smoking</a:t>
            </a:r>
          </a:p>
          <a:p>
            <a:r>
              <a:rPr lang="en-GB" dirty="0" smtClean="0"/>
              <a:t>6- Unhealthy Lifestyle e.g. Lack of exercise  </a:t>
            </a:r>
            <a:endParaRPr lang="en-US" dirty="0"/>
          </a:p>
        </p:txBody>
      </p:sp>
      <p:pic>
        <p:nvPicPr>
          <p:cNvPr id="1026" name="Picture 2" descr="Risk factors in Childhood Cancer - Children's Canc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752600"/>
            <a:ext cx="3759868" cy="25717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5857220"/>
            <a:ext cx="8534400" cy="523220"/>
          </a:xfrm>
          <a:prstGeom prst="rect">
            <a:avLst/>
          </a:prstGeom>
        </p:spPr>
        <p:txBody>
          <a:bodyPr wrap="square">
            <a:spAutoFit/>
          </a:bodyPr>
          <a:lstStyle/>
          <a:p>
            <a:r>
              <a:rPr lang="en-US" sz="2800" b="1" i="1" dirty="0"/>
              <a:t>*</a:t>
            </a:r>
            <a:r>
              <a:rPr lang="en-US" sz="2800" b="1" i="1" dirty="0" smtClean="0"/>
              <a:t>Modifying risk </a:t>
            </a:r>
            <a:r>
              <a:rPr lang="en-US" sz="2800" b="1" i="1" dirty="0"/>
              <a:t>factors </a:t>
            </a:r>
            <a:r>
              <a:rPr lang="en-US" sz="2800" b="1" i="1" dirty="0" smtClean="0"/>
              <a:t>dramatically improves outcomes</a:t>
            </a:r>
            <a:endParaRPr lang="en-US" sz="2800" b="1" i="1" dirty="0"/>
          </a:p>
        </p:txBody>
      </p:sp>
    </p:spTree>
    <p:extLst>
      <p:ext uri="{BB962C8B-B14F-4D97-AF65-F5344CB8AC3E}">
        <p14:creationId xmlns:p14="http://schemas.microsoft.com/office/powerpoint/2010/main" val="4013109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What’``s</a:t>
            </a:r>
            <a:r>
              <a:rPr lang="en-US" dirty="0" smtClean="0"/>
              <a:t> </a:t>
            </a:r>
            <a:r>
              <a:rPr lang="en-US" dirty="0"/>
              <a:t>your diagnosis</a:t>
            </a:r>
            <a:r>
              <a:rPr lang="en-US" dirty="0" smtClean="0"/>
              <a:t>? </a:t>
            </a:r>
            <a:r>
              <a:rPr lang="en-US" sz="3600" b="1" dirty="0" smtClean="0">
                <a:solidFill>
                  <a:srgbClr val="FF0000"/>
                </a:solidFill>
              </a:rPr>
              <a:t>DVT</a:t>
            </a:r>
            <a:endParaRPr lang="en-US" b="1" dirty="0">
              <a:solidFill>
                <a:srgbClr val="FF0000"/>
              </a:solidFill>
            </a:endParaRPr>
          </a:p>
          <a:p>
            <a:r>
              <a:rPr lang="en-US" dirty="0"/>
              <a:t>Mention other </a:t>
            </a:r>
            <a:r>
              <a:rPr lang="en-US" dirty="0" smtClean="0"/>
              <a:t>differentials? </a:t>
            </a:r>
            <a:r>
              <a:rPr lang="en-US" dirty="0" smtClean="0">
                <a:solidFill>
                  <a:srgbClr val="FF0000"/>
                </a:solidFill>
              </a:rPr>
              <a:t>Cellulites/ chronic venous insufficiency. </a:t>
            </a:r>
            <a:endParaRPr lang="en-US" dirty="0">
              <a:solidFill>
                <a:srgbClr val="FF0000"/>
              </a:solidFill>
            </a:endParaRPr>
          </a:p>
          <a:p>
            <a:r>
              <a:rPr lang="en-US" dirty="0"/>
              <a:t>What are the complications</a:t>
            </a:r>
            <a:r>
              <a:rPr lang="en-US" dirty="0" smtClean="0"/>
              <a:t>?</a:t>
            </a:r>
          </a:p>
          <a:p>
            <a:r>
              <a:rPr lang="en-US" b="1" dirty="0" smtClean="0">
                <a:solidFill>
                  <a:srgbClr val="FF0000"/>
                </a:solidFill>
              </a:rPr>
              <a:t>Pulmonary embolism</a:t>
            </a:r>
          </a:p>
          <a:p>
            <a:r>
              <a:rPr lang="en-US" b="1" dirty="0" smtClean="0">
                <a:solidFill>
                  <a:srgbClr val="FF0000"/>
                </a:solidFill>
              </a:rPr>
              <a:t>Ulcers</a:t>
            </a:r>
          </a:p>
          <a:p>
            <a:r>
              <a:rPr lang="en-US" b="1" dirty="0" smtClean="0">
                <a:solidFill>
                  <a:srgbClr val="FF0000"/>
                </a:solidFill>
              </a:rPr>
              <a:t>Ischemia </a:t>
            </a:r>
            <a:endParaRPr lang="en-US" b="1" dirty="0">
              <a:solidFill>
                <a:srgbClr val="FF0000"/>
              </a:solidFill>
            </a:endParaRPr>
          </a:p>
          <a:p>
            <a:endParaRPr lang="en-US" dirty="0"/>
          </a:p>
        </p:txBody>
      </p:sp>
    </p:spTree>
    <p:extLst>
      <p:ext uri="{BB962C8B-B14F-4D97-AF65-F5344CB8AC3E}">
        <p14:creationId xmlns:p14="http://schemas.microsoft.com/office/powerpoint/2010/main" val="38639251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6955" y="1752600"/>
            <a:ext cx="5800820" cy="144655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8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 YOU</a:t>
            </a:r>
            <a:endParaRPr lang="en-US" sz="8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0445983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Resources</a:t>
            </a:r>
          </a:p>
        </p:txBody>
      </p:sp>
      <p:sp>
        <p:nvSpPr>
          <p:cNvPr id="3" name="Content Placeholder 2"/>
          <p:cNvSpPr>
            <a:spLocks noGrp="1"/>
          </p:cNvSpPr>
          <p:nvPr>
            <p:ph idx="1"/>
          </p:nvPr>
        </p:nvSpPr>
        <p:spPr/>
        <p:txBody>
          <a:bodyPr/>
          <a:lstStyle/>
          <a:p>
            <a:r>
              <a:rPr lang="en-GB" dirty="0"/>
              <a:t>Macleod’s Clinical Examination – Graham Douglas, Fiona Nicol, Colin Robertson.</a:t>
            </a:r>
          </a:p>
          <a:p>
            <a:endParaRPr lang="en-GB" dirty="0"/>
          </a:p>
          <a:p>
            <a:endParaRPr lang="en-GB" dirty="0"/>
          </a:p>
          <a:p>
            <a:endParaRPr lang="en-GB" dirty="0"/>
          </a:p>
        </p:txBody>
      </p:sp>
    </p:spTree>
    <p:extLst>
      <p:ext uri="{BB962C8B-B14F-4D97-AF65-F5344CB8AC3E}">
        <p14:creationId xmlns:p14="http://schemas.microsoft.com/office/powerpoint/2010/main" val="866678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Symptoms </a:t>
            </a:r>
            <a:endParaRPr lang="en-US" b="1" dirty="0"/>
          </a:p>
        </p:txBody>
      </p:sp>
      <p:sp>
        <p:nvSpPr>
          <p:cNvPr id="3" name="Content Placeholder 2"/>
          <p:cNvSpPr>
            <a:spLocks noGrp="1"/>
          </p:cNvSpPr>
          <p:nvPr>
            <p:ph idx="1"/>
          </p:nvPr>
        </p:nvSpPr>
        <p:spPr/>
        <p:txBody>
          <a:bodyPr/>
          <a:lstStyle/>
          <a:p>
            <a:r>
              <a:rPr lang="en-GB" b="1" dirty="0" smtClean="0"/>
              <a:t>PVD Symptoms depend on the affected artery</a:t>
            </a:r>
            <a:r>
              <a:rPr lang="en-GB" dirty="0" smtClean="0"/>
              <a:t>.</a:t>
            </a:r>
            <a:br>
              <a:rPr lang="en-GB" dirty="0" smtClean="0"/>
            </a:br>
            <a:r>
              <a:rPr lang="en-GB" dirty="0" smtClean="0"/>
              <a:t>The lack of blood flow in the artery mostly causes </a:t>
            </a:r>
            <a:r>
              <a:rPr lang="en-GB" b="1" dirty="0" smtClean="0"/>
              <a:t>pain</a:t>
            </a:r>
            <a:r>
              <a:rPr lang="en-GB" dirty="0" smtClean="0"/>
              <a:t> in leg calves, thigh &amp; hips.</a:t>
            </a:r>
          </a:p>
        </p:txBody>
      </p:sp>
      <p:pic>
        <p:nvPicPr>
          <p:cNvPr id="2050" name="Picture 2" descr="Don't forget | Funny emoticons, Funny emoji, Smiley emo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657600"/>
            <a:ext cx="2990850" cy="29511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86500" y="4123544"/>
            <a:ext cx="467610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SOCRATES</a:t>
            </a:r>
            <a:endPar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46543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Symptoms</a:t>
            </a:r>
            <a:endParaRPr lang="en-US" b="1" dirty="0"/>
          </a:p>
        </p:txBody>
      </p:sp>
      <p:sp>
        <p:nvSpPr>
          <p:cNvPr id="3" name="Content Placeholder 2"/>
          <p:cNvSpPr>
            <a:spLocks noGrp="1"/>
          </p:cNvSpPr>
          <p:nvPr>
            <p:ph idx="1"/>
          </p:nvPr>
        </p:nvSpPr>
        <p:spPr/>
        <p:txBody>
          <a:bodyPr/>
          <a:lstStyle/>
          <a:p>
            <a:r>
              <a:rPr lang="en-GB" dirty="0" smtClean="0"/>
              <a:t>The </a:t>
            </a:r>
            <a:r>
              <a:rPr lang="en-GB" b="1" dirty="0" smtClean="0">
                <a:solidFill>
                  <a:srgbClr val="FF0000"/>
                </a:solidFill>
              </a:rPr>
              <a:t>pain</a:t>
            </a:r>
            <a:r>
              <a:rPr lang="en-GB" dirty="0" smtClean="0">
                <a:solidFill>
                  <a:srgbClr val="FF0000"/>
                </a:solidFill>
              </a:rPr>
              <a:t> </a:t>
            </a:r>
            <a:r>
              <a:rPr lang="en-GB" dirty="0" smtClean="0"/>
              <a:t>generally starts, with </a:t>
            </a:r>
            <a:r>
              <a:rPr lang="en-GB" dirty="0"/>
              <a:t>exercise </a:t>
            </a:r>
            <a:r>
              <a:rPr lang="en-GB" dirty="0" smtClean="0"/>
              <a:t>or regressive physical movements.</a:t>
            </a:r>
            <a:endParaRPr lang="en-GB" dirty="0"/>
          </a:p>
          <a:p>
            <a:r>
              <a:rPr lang="en-GB" dirty="0" smtClean="0">
                <a:solidFill>
                  <a:srgbClr val="FF0000"/>
                </a:solidFill>
              </a:rPr>
              <a:t>Sometimes pain also occurs when you are walking or climbing a stairs </a:t>
            </a:r>
          </a:p>
          <a:p>
            <a:endParaRPr lang="en-US" dirty="0"/>
          </a:p>
        </p:txBody>
      </p:sp>
      <p:pic>
        <p:nvPicPr>
          <p:cNvPr id="3074" name="Picture 2" descr="🥇 San Jose CA Leg Pain Treatment | Los Gatos Leg Injury Therapy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7995" y="3886200"/>
            <a:ext cx="623646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17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1524000"/>
            <a:ext cx="7543800" cy="2862322"/>
          </a:xfrm>
          <a:prstGeom prst="rect">
            <a:avLst/>
          </a:prstGeom>
          <a:noFill/>
        </p:spPr>
        <p:txBody>
          <a:bodyPr wrap="square" lIns="91440" tIns="45720" rIns="91440" bIns="45720">
            <a:spAutoFit/>
          </a:bodyPr>
          <a:lstStyle/>
          <a:p>
            <a:pPr algn="ctr"/>
            <a:r>
              <a:rPr lang="en-US" sz="6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So, Chief complaint for PVD is Mostly?</a:t>
            </a:r>
            <a:br>
              <a:rPr lang="en-US" sz="6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br>
            <a:r>
              <a:rPr lang="en-US" sz="6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___________</a:t>
            </a:r>
            <a:endParaRPr lang="en-US" sz="6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endParaRPr>
          </a:p>
        </p:txBody>
      </p:sp>
      <p:pic>
        <p:nvPicPr>
          <p:cNvPr id="4098" name="Picture 2" descr="Pin on Smil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399" y="3505199"/>
            <a:ext cx="2895601" cy="289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05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D038223EA4B048BFB7C0E417E82C9B" ma:contentTypeVersion="2" ma:contentTypeDescription="Create a new document." ma:contentTypeScope="" ma:versionID="9845d7830d9a6d0cb1e07dad673584bc">
  <xsd:schema xmlns:xsd="http://www.w3.org/2001/XMLSchema" xmlns:xs="http://www.w3.org/2001/XMLSchema" xmlns:p="http://schemas.microsoft.com/office/2006/metadata/properties" xmlns:ns2="45500715-b3f9-42b0-bc72-b20bef4117f8" targetNamespace="http://schemas.microsoft.com/office/2006/metadata/properties" ma:root="true" ma:fieldsID="2352974ad68c12dd0c96eee9e3b4cff5" ns2:_="">
    <xsd:import namespace="45500715-b3f9-42b0-bc72-b20bef4117f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500715-b3f9-42b0-bc72-b20bef4117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F1F00E-6667-431A-8EA0-21B630C36F79}"/>
</file>

<file path=customXml/itemProps2.xml><?xml version="1.0" encoding="utf-8"?>
<ds:datastoreItem xmlns:ds="http://schemas.openxmlformats.org/officeDocument/2006/customXml" ds:itemID="{E1640B36-E85B-48F5-B9F1-67DDC73003FC}"/>
</file>

<file path=customXml/itemProps3.xml><?xml version="1.0" encoding="utf-8"?>
<ds:datastoreItem xmlns:ds="http://schemas.openxmlformats.org/officeDocument/2006/customXml" ds:itemID="{7D201C3F-01F3-42DF-8AB1-852B12107370}"/>
</file>

<file path=docProps/app.xml><?xml version="1.0" encoding="utf-8"?>
<Properties xmlns="http://schemas.openxmlformats.org/officeDocument/2006/extended-properties" xmlns:vt="http://schemas.openxmlformats.org/officeDocument/2006/docPropsVTypes">
  <TotalTime>899</TotalTime>
  <Words>2396</Words>
  <Application>Microsoft Office PowerPoint</Application>
  <PresentationFormat>On-screen Show (4:3)</PresentationFormat>
  <Paragraphs>227</Paragraphs>
  <Slides>62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Wingdings</vt:lpstr>
      <vt:lpstr>Office Theme</vt:lpstr>
      <vt:lpstr>Peripheral Vascular Disease</vt:lpstr>
      <vt:lpstr>PowerPoint Presentation</vt:lpstr>
      <vt:lpstr>What we mean by Peripheral Vascular Disease?</vt:lpstr>
      <vt:lpstr>Definition</vt:lpstr>
      <vt:lpstr>PowerPoint Presentation</vt:lpstr>
      <vt:lpstr>Risk Factors for PVD</vt:lpstr>
      <vt:lpstr>Symptoms </vt:lpstr>
      <vt:lpstr>Symptoms</vt:lpstr>
      <vt:lpstr>PowerPoint Presentation</vt:lpstr>
      <vt:lpstr>Diagnosis </vt:lpstr>
      <vt:lpstr>Treatment</vt:lpstr>
      <vt:lpstr>Again…….</vt:lpstr>
      <vt:lpstr>PERIPHERAL ARTERIAL SYSTEM</vt:lpstr>
      <vt:lpstr>Peripheral Arterial Disease (PAD)</vt:lpstr>
      <vt:lpstr>Peripheral Arterial Disease (PAD)</vt:lpstr>
      <vt:lpstr>There are four stages of lower limb lack of blood supply (ischaemia)</vt:lpstr>
      <vt:lpstr>Asymptomatic ischaemia</vt:lpstr>
      <vt:lpstr>Intermittent claudication</vt:lpstr>
      <vt:lpstr>Intermittent claudication</vt:lpstr>
      <vt:lpstr>Intermittent claudication</vt:lpstr>
      <vt:lpstr>Night/rest pain</vt:lpstr>
      <vt:lpstr>Night/rest pain</vt:lpstr>
      <vt:lpstr>PowerPoint Presentation</vt:lpstr>
      <vt:lpstr>PowerPoint Presentation</vt:lpstr>
      <vt:lpstr>IMPORTANT! </vt:lpstr>
      <vt:lpstr>Tissue loss (ulceration and/or gangrene)</vt:lpstr>
      <vt:lpstr>Signs of lower limb PAD</vt:lpstr>
      <vt:lpstr>PowerPoint Presentation</vt:lpstr>
      <vt:lpstr>PowerPoint Presentation</vt:lpstr>
      <vt:lpstr>Acute limb ischaemia</vt:lpstr>
      <vt:lpstr>Acute limb ischaemia</vt:lpstr>
      <vt:lpstr>Acute limb ischaemia</vt:lpstr>
      <vt:lpstr>PowerPoint Presentation</vt:lpstr>
      <vt:lpstr>PowerPoint Presentation</vt:lpstr>
      <vt:lpstr>Acute limb ischaemia</vt:lpstr>
      <vt:lpstr>Acute limb ischaemia</vt:lpstr>
      <vt:lpstr>PowerPoint Presentation</vt:lpstr>
      <vt:lpstr>Compartment syndrome</vt:lpstr>
      <vt:lpstr>Compartment syndrome</vt:lpstr>
      <vt:lpstr>PowerPoint Presentation</vt:lpstr>
      <vt:lpstr>Venous Disease</vt:lpstr>
      <vt:lpstr>Venous Disease</vt:lpstr>
      <vt:lpstr>PowerPoint Presentation</vt:lpstr>
      <vt:lpstr>Venous Disease</vt:lpstr>
      <vt:lpstr>Clinical Presentation</vt:lpstr>
      <vt:lpstr>Pain</vt:lpstr>
      <vt:lpstr>Pain</vt:lpstr>
      <vt:lpstr>Swelling </vt:lpstr>
      <vt:lpstr>Discoloration</vt:lpstr>
      <vt:lpstr>PowerPoint Presentation</vt:lpstr>
      <vt:lpstr>Venous  Ulceration</vt:lpstr>
      <vt:lpstr>PowerPoint Presentation</vt:lpstr>
      <vt:lpstr>Deep Venous Thrombosis (DVT) in Legs</vt:lpstr>
      <vt:lpstr>DVT</vt:lpstr>
      <vt:lpstr>DVT in Arms</vt:lpstr>
      <vt:lpstr>PowerPoint Presentation</vt:lpstr>
      <vt:lpstr>PowerPoint Presentation</vt:lpstr>
      <vt:lpstr>PowerPoint Presentation</vt:lpstr>
      <vt:lpstr>Case Scienario </vt:lpstr>
      <vt:lpstr>PowerPoint Presentation</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Peripheral Vascular Disease</dc:title>
  <dc:creator>hp</dc:creator>
  <cp:lastModifiedBy>HP</cp:lastModifiedBy>
  <cp:revision>24</cp:revision>
  <dcterms:created xsi:type="dcterms:W3CDTF">2006-08-16T00:00:00Z</dcterms:created>
  <dcterms:modified xsi:type="dcterms:W3CDTF">2021-08-01T16:41:32Z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0x010100F9D038223EA4B048BFB7C0E417E82C9B</vt:lpwstr>
  </property>
</Properties>
</file>