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4" r:id="rId2"/>
    <p:sldId id="315" r:id="rId3"/>
    <p:sldId id="316" r:id="rId4"/>
    <p:sldId id="335" r:id="rId5"/>
    <p:sldId id="318" r:id="rId6"/>
    <p:sldId id="336" r:id="rId7"/>
    <p:sldId id="334" r:id="rId8"/>
    <p:sldId id="324" r:id="rId9"/>
    <p:sldId id="333" r:id="rId10"/>
    <p:sldId id="319" r:id="rId11"/>
    <p:sldId id="320" r:id="rId12"/>
    <p:sldId id="321" r:id="rId13"/>
    <p:sldId id="322" r:id="rId14"/>
    <p:sldId id="329" r:id="rId15"/>
    <p:sldId id="330" r:id="rId16"/>
    <p:sldId id="331" r:id="rId17"/>
    <p:sldId id="305" r:id="rId18"/>
    <p:sldId id="332" r:id="rId19"/>
    <p:sldId id="31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212B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6423CA1-C655-447A-BDF1-63C493DEBC5B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F3184A-5E7B-44AA-A297-2B8670D1C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50B95-C0AF-493E-950C-8F8F71DEAB18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1A1F9-5016-4C79-BB72-97A2B70382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3D3DC-B6E7-4603-98D1-796950C166AA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9953C-FACE-4FA3-A8FB-526A9573B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A8A8F-C362-49B6-BF13-E18D27C590D1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CB83-40D0-4454-BCFB-777B5C642C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C70C-32A9-4598-839A-FEC04498F10F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6780E-7F74-4630-B1DA-59655717D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4E03F-BA65-45A7-A624-4B78D733A0D4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515F1-0204-4337-82B4-4EF782D00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E46B-6C9D-4AD3-ACDF-001BB3045033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3063D-9A47-43DC-A6FA-5DEEFA403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B411A-BA3F-4A0B-B6A6-3F255DBA004C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9B9AC-6E81-4137-9712-AE43911AC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702-6226-4D4C-886A-B616B5DB858E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84EE-3661-4000-B9EC-1919D9AF9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33B91-5327-4E50-BD73-457953FE519C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A47C-A53F-43AE-8758-7CB6AF4A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3A10E-D6E3-4E91-8B64-6F4E77472E2F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C19FE-CD39-4881-AFC3-6106ECFBF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465EE-917A-4283-823A-628982040377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1BE77-7EE2-4D4E-9C48-60EE77E96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C0F0F4-E23D-4A5F-B1D8-4CDED0E666FC}" type="datetimeFigureOut">
              <a:rPr lang="en-US"/>
              <a:pPr>
                <a:defRPr/>
              </a:pPr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E361E9-3490-4BF0-BFB0-583097CF5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b="1" u="sng" dirty="0" smtClean="0"/>
              <a:t>The Endocrine Glands :    Anatomy and Physiology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The endocrine system comprises </a:t>
            </a:r>
            <a:r>
              <a:rPr lang="en-US" sz="2400" b="1" dirty="0" smtClean="0"/>
              <a:t>ductless glands</a:t>
            </a:r>
            <a:r>
              <a:rPr lang="en-US" sz="2400" dirty="0" smtClean="0"/>
              <a:t>,  which have  rich </a:t>
            </a:r>
          </a:p>
          <a:p>
            <a:pPr>
              <a:buNone/>
            </a:pPr>
            <a:r>
              <a:rPr lang="en-US" sz="2400" dirty="0" smtClean="0"/>
              <a:t>blood supply that enables the </a:t>
            </a:r>
            <a:r>
              <a:rPr lang="en-US" sz="2400" b="1" dirty="0" smtClean="0"/>
              <a:t>hormones </a:t>
            </a:r>
            <a:r>
              <a:rPr lang="en-US" sz="2400" dirty="0" smtClean="0"/>
              <a:t>they produce to enter the </a:t>
            </a:r>
          </a:p>
          <a:p>
            <a:pPr>
              <a:buNone/>
            </a:pPr>
            <a:r>
              <a:rPr lang="en-US" sz="2400" dirty="0" smtClean="0"/>
              <a:t>bloodstream  to influence body functions. </a:t>
            </a:r>
          </a:p>
          <a:p>
            <a:pPr>
              <a:buNone/>
            </a:pP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 The primary function of the endocrine system is to keep the body in </a:t>
            </a:r>
          </a:p>
          <a:p>
            <a:pPr>
              <a:buNone/>
            </a:pPr>
            <a:r>
              <a:rPr lang="en-US" sz="2400" b="1" dirty="0" smtClean="0"/>
              <a:t>  homeostasis, </a:t>
            </a:r>
            <a:r>
              <a:rPr lang="en-US" sz="2400" dirty="0" smtClean="0"/>
              <a:t>so that all body systems can function effectively.</a:t>
            </a:r>
          </a:p>
          <a:p>
            <a:pPr>
              <a:buNone/>
            </a:pPr>
            <a:endParaRPr lang="en-US" sz="1600" dirty="0" smtClean="0">
              <a:cs typeface="+mj-cs"/>
            </a:endParaRPr>
          </a:p>
          <a:p>
            <a:pPr>
              <a:buNone/>
            </a:pPr>
            <a:r>
              <a:rPr lang="en-US" sz="2400" dirty="0" smtClean="0"/>
              <a:t>       </a:t>
            </a:r>
            <a:r>
              <a:rPr lang="en-US" sz="2400" b="1" dirty="0" smtClean="0"/>
              <a:t>Hormones are chemicals produced by endocrine  glands  </a:t>
            </a:r>
            <a:r>
              <a:rPr lang="en-US" sz="2400" dirty="0" smtClean="0"/>
              <a:t>&amp; cause a specific effect at </a:t>
            </a:r>
            <a:r>
              <a:rPr lang="en-US" sz="2400" i="1" dirty="0" smtClean="0"/>
              <a:t>target cells</a:t>
            </a:r>
            <a:r>
              <a:rPr lang="en-US" sz="2400" b="1" i="1" dirty="0" smtClean="0"/>
              <a:t> that have</a:t>
            </a:r>
            <a:r>
              <a:rPr lang="en-US" sz="2400" dirty="0" smtClean="0"/>
              <a:t> specific receptors  for them.</a:t>
            </a:r>
          </a:p>
          <a:p>
            <a:pPr>
              <a:buNone/>
            </a:pPr>
            <a:r>
              <a:rPr lang="en-US" sz="2400" dirty="0" smtClean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b="1" dirty="0" smtClean="0"/>
              <a:t>Adrenal Glands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b="1" dirty="0" smtClean="0"/>
              <a:t>adrenal glands </a:t>
            </a:r>
            <a:r>
              <a:rPr lang="en-US" dirty="0" smtClean="0"/>
              <a:t>are paired organs covering</a:t>
            </a:r>
          </a:p>
          <a:p>
            <a:pPr>
              <a:buNone/>
            </a:pPr>
            <a:r>
              <a:rPr lang="en-US" dirty="0" smtClean="0"/>
              <a:t>the superior surface of the kidneys. Because of</a:t>
            </a:r>
          </a:p>
          <a:p>
            <a:pPr>
              <a:buNone/>
            </a:pPr>
            <a:r>
              <a:rPr lang="en-US" dirty="0" smtClean="0"/>
              <a:t>their location, the adrenal glands are also known as</a:t>
            </a:r>
          </a:p>
          <a:p>
            <a:pPr>
              <a:buNone/>
            </a:pPr>
            <a:r>
              <a:rPr lang="en-US" b="1" i="1" dirty="0" smtClean="0"/>
              <a:t>suprarenal glands. </a:t>
            </a:r>
            <a:r>
              <a:rPr lang="en-US" dirty="0" smtClean="0"/>
              <a:t>Each adrenal gland is divided Into adrenal cortex and adrenal medulla.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Each adrenal cortex is subdivided into 3 zones :  </a:t>
            </a:r>
          </a:p>
          <a:p>
            <a:pPr>
              <a:buNone/>
            </a:pPr>
            <a:r>
              <a:rPr lang="en-US" dirty="0" smtClean="0"/>
              <a:t>   1.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glomerulosa</a:t>
            </a:r>
            <a:r>
              <a:rPr lang="en-US" dirty="0" smtClean="0"/>
              <a:t> : secretes </a:t>
            </a:r>
            <a:r>
              <a:rPr lang="en-US" dirty="0" err="1" smtClean="0"/>
              <a:t>mineralocorticoid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hormones esp. </a:t>
            </a:r>
            <a:r>
              <a:rPr lang="en-US" dirty="0" err="1" smtClean="0"/>
              <a:t>aldosterone</a:t>
            </a:r>
            <a:r>
              <a:rPr lang="en-US" dirty="0" smtClean="0"/>
              <a:t>. </a:t>
            </a:r>
            <a:r>
              <a:rPr lang="en-US" dirty="0" err="1" smtClean="0"/>
              <a:t>Aldosterone</a:t>
            </a:r>
            <a:r>
              <a:rPr lang="en-US" dirty="0" smtClean="0"/>
              <a:t> causes the kidneys to conserve sodium and excrete potassium. </a:t>
            </a:r>
          </a:p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b="1" dirty="0" smtClean="0"/>
              <a:t> 2.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fasciculata</a:t>
            </a:r>
            <a:r>
              <a:rPr lang="en-US" dirty="0" smtClean="0"/>
              <a:t> , the tallest zone in cortex, secretes </a:t>
            </a:r>
            <a:r>
              <a:rPr lang="en-US" b="1" dirty="0" err="1" smtClean="0"/>
              <a:t>Glucocorticoids</a:t>
            </a:r>
            <a:r>
              <a:rPr lang="en-US" b="1" dirty="0" smtClean="0"/>
              <a:t>, </a:t>
            </a:r>
            <a:r>
              <a:rPr lang="en-US" dirty="0" smtClean="0"/>
              <a:t>mainly </a:t>
            </a:r>
            <a:r>
              <a:rPr lang="en-US" dirty="0" err="1" smtClean="0"/>
              <a:t>cortisol</a:t>
            </a:r>
            <a:r>
              <a:rPr lang="en-US" dirty="0" smtClean="0"/>
              <a:t>.  that influences  metabolism of carbohydrates, fats, and proteins.  </a:t>
            </a:r>
          </a:p>
          <a:p>
            <a:pPr>
              <a:buNone/>
            </a:pPr>
            <a:r>
              <a:rPr lang="en-US" dirty="0" smtClean="0"/>
              <a:t>     It helps to regulate the concentration of glucose in the blood, protecting against hypoglycemia between meals.   </a:t>
            </a:r>
          </a:p>
          <a:p>
            <a:pPr>
              <a:buNone/>
            </a:pPr>
            <a:r>
              <a:rPr lang="en-US" dirty="0" smtClean="0"/>
              <a:t>  Chronic excessive amounts of </a:t>
            </a:r>
            <a:r>
              <a:rPr lang="en-US" dirty="0" err="1" smtClean="0"/>
              <a:t>cortisol</a:t>
            </a:r>
            <a:r>
              <a:rPr lang="en-US" dirty="0" smtClean="0"/>
              <a:t> in blood can lead to </a:t>
            </a:r>
            <a:r>
              <a:rPr lang="en-US" b="1" dirty="0" smtClean="0"/>
              <a:t>Cushing syndrome</a:t>
            </a:r>
            <a:r>
              <a:rPr lang="en-US" dirty="0" smtClean="0"/>
              <a:t>, while autoimmune damage to adrenal cortex by adrenal antibody would cause </a:t>
            </a:r>
            <a:r>
              <a:rPr lang="en-US" b="1" dirty="0" smtClean="0"/>
              <a:t>Addison’s disease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b="1" dirty="0" smtClean="0"/>
              <a:t>3. </a:t>
            </a:r>
            <a:r>
              <a:rPr lang="en-US" dirty="0" err="1" smtClean="0"/>
              <a:t>Zona</a:t>
            </a:r>
            <a:r>
              <a:rPr lang="en-US" dirty="0" smtClean="0"/>
              <a:t> </a:t>
            </a:r>
            <a:r>
              <a:rPr lang="en-US" dirty="0" err="1" smtClean="0"/>
              <a:t>reticularis</a:t>
            </a:r>
            <a:r>
              <a:rPr lang="en-US" dirty="0" smtClean="0"/>
              <a:t> secrete little amount of sex </a:t>
            </a:r>
          </a:p>
          <a:p>
            <a:pPr>
              <a:buNone/>
            </a:pPr>
            <a:r>
              <a:rPr lang="en-US" dirty="0" smtClean="0"/>
              <a:t>hormones, androgens &amp; estrogens, that help maintain </a:t>
            </a:r>
          </a:p>
          <a:p>
            <a:pPr>
              <a:buNone/>
            </a:pPr>
            <a:r>
              <a:rPr lang="en-US" dirty="0" smtClean="0"/>
              <a:t>some secondary sex characteristics  e.g.  development of  breasts and adult distribution of hair.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Adrenal Medulla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adrenal medulla cells secrete two closely related </a:t>
            </a:r>
          </a:p>
          <a:p>
            <a:pPr>
              <a:buNone/>
            </a:pPr>
            <a:r>
              <a:rPr lang="en-US" dirty="0" smtClean="0"/>
              <a:t>hormones, epinephrine (</a:t>
            </a:r>
            <a:r>
              <a:rPr lang="en-US" b="1" dirty="0" smtClean="0"/>
              <a:t>adrenaline</a:t>
            </a:r>
            <a:r>
              <a:rPr lang="en-US" dirty="0" smtClean="0"/>
              <a:t>) &amp; </a:t>
            </a:r>
            <a:r>
              <a:rPr lang="en-US" b="1" dirty="0" err="1" smtClean="0"/>
              <a:t>noradrenaline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endParaRPr lang="en-US" sz="1400" dirty="0" smtClean="0"/>
          </a:p>
          <a:p>
            <a:pPr>
              <a:buNone/>
            </a:pPr>
            <a:r>
              <a:rPr lang="en-US" dirty="0" smtClean="0"/>
              <a:t>  Both hormones are secreted when the body responds to crisis situation and are considered </a:t>
            </a:r>
            <a:r>
              <a:rPr lang="en-US" b="1" dirty="0" err="1" smtClean="0"/>
              <a:t>sympathomimetic</a:t>
            </a:r>
            <a:r>
              <a:rPr lang="en-US" b="1" dirty="0" smtClean="0"/>
              <a:t> </a:t>
            </a:r>
            <a:r>
              <a:rPr lang="en-US" dirty="0" smtClean="0"/>
              <a:t>agents because they produce effects similar to  those caused by stimulation of sympathetic nervous system.  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In such situations, epinephrine or adrenaline is secreted in larger amounts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A </a:t>
            </a:r>
            <a:r>
              <a:rPr lang="en-US" dirty="0" err="1" smtClean="0"/>
              <a:t>tumour</a:t>
            </a:r>
            <a:r>
              <a:rPr lang="en-US" dirty="0" smtClean="0"/>
              <a:t> of </a:t>
            </a:r>
            <a:r>
              <a:rPr lang="en-US" dirty="0" err="1" smtClean="0"/>
              <a:t>chromaffin</a:t>
            </a:r>
            <a:r>
              <a:rPr lang="en-US" dirty="0" smtClean="0"/>
              <a:t> tissue of adrenal medulla is called </a:t>
            </a:r>
            <a:r>
              <a:rPr lang="en-US" b="1" dirty="0" err="1" smtClean="0"/>
              <a:t>phaeochromocytoma</a:t>
            </a:r>
            <a:r>
              <a:rPr lang="en-US" b="1" dirty="0" smtClean="0"/>
              <a:t>;  </a:t>
            </a:r>
            <a:r>
              <a:rPr lang="en-US" dirty="0" smtClean="0"/>
              <a:t>it cause hypertension, </a:t>
            </a:r>
          </a:p>
          <a:p>
            <a:pPr>
              <a:buNone/>
            </a:pPr>
            <a:r>
              <a:rPr lang="en-US" dirty="0" smtClean="0"/>
              <a:t>     cardiac arrhythmia, hyperglycemia, excess sweating </a:t>
            </a:r>
          </a:p>
          <a:p>
            <a:pPr>
              <a:buNone/>
            </a:pPr>
            <a:r>
              <a:rPr lang="en-US" dirty="0" smtClean="0"/>
              <a:t>    It secretes large </a:t>
            </a:r>
            <a:r>
              <a:rPr lang="en-US" dirty="0" err="1" smtClean="0"/>
              <a:t>amoun</a:t>
            </a:r>
            <a:r>
              <a:rPr lang="en-US" dirty="0" smtClean="0"/>
              <a:t> </a:t>
            </a:r>
            <a:r>
              <a:rPr lang="en-US" dirty="0" err="1" smtClean="0"/>
              <a:t>ts</a:t>
            </a:r>
            <a:r>
              <a:rPr lang="en-US" dirty="0" smtClean="0"/>
              <a:t> of adrenaline and </a:t>
            </a:r>
            <a:r>
              <a:rPr lang="en-US" dirty="0" err="1" smtClean="0"/>
              <a:t>noradrenaline</a:t>
            </a:r>
            <a:r>
              <a:rPr lang="en-US" dirty="0" smtClean="0"/>
              <a:t>.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Pancreas : </a:t>
            </a:r>
            <a:r>
              <a:rPr lang="en-US" dirty="0" smtClean="0"/>
              <a:t>The </a:t>
            </a:r>
            <a:r>
              <a:rPr lang="en-US" b="1" dirty="0" smtClean="0"/>
              <a:t>pancreas </a:t>
            </a:r>
            <a:r>
              <a:rPr lang="en-US" dirty="0" smtClean="0"/>
              <a:t>lies on posterior abdominal </a:t>
            </a:r>
          </a:p>
          <a:p>
            <a:pPr>
              <a:buNone/>
            </a:pPr>
            <a:r>
              <a:rPr lang="en-US" dirty="0" smtClean="0"/>
              <a:t>wall  behind the stomach; it is composed of head, </a:t>
            </a:r>
          </a:p>
          <a:p>
            <a:pPr>
              <a:buNone/>
            </a:pPr>
            <a:r>
              <a:rPr lang="en-US" dirty="0" smtClean="0"/>
              <a:t>body, and tail. The head lies in C bend of duodenum. </a:t>
            </a:r>
          </a:p>
          <a:p>
            <a:pPr>
              <a:buNone/>
            </a:pPr>
            <a:r>
              <a:rPr lang="en-US" dirty="0" smtClean="0"/>
              <a:t> Pancreas functions as an exocrine &amp; endocrine gland. </a:t>
            </a:r>
          </a:p>
          <a:p>
            <a:pPr>
              <a:buNone/>
            </a:pPr>
            <a:r>
              <a:rPr lang="en-US" dirty="0" smtClean="0"/>
              <a:t> A large pancreatic duct runs through gland, carrying</a:t>
            </a:r>
          </a:p>
          <a:p>
            <a:pPr>
              <a:buNone/>
            </a:pPr>
            <a:r>
              <a:rPr lang="en-US" dirty="0" smtClean="0"/>
              <a:t>  exocrine secretions  to small intestine. </a:t>
            </a:r>
            <a:endParaRPr lang="en-US" sz="800" dirty="0" smtClean="0"/>
          </a:p>
          <a:p>
            <a:pPr>
              <a:buNone/>
            </a:pPr>
            <a:r>
              <a:rPr lang="en-US" b="1" dirty="0" smtClean="0"/>
              <a:t> The endocrine portion of the pancreas consists of </a:t>
            </a:r>
          </a:p>
          <a:p>
            <a:pPr>
              <a:buNone/>
            </a:pPr>
            <a:r>
              <a:rPr lang="en-US" b="1" dirty="0" smtClean="0"/>
              <a:t>groups of cells arranged as islets called </a:t>
            </a:r>
            <a:r>
              <a:rPr lang="en-US" b="1" i="1" dirty="0" smtClean="0"/>
              <a:t>islets of </a:t>
            </a:r>
          </a:p>
          <a:p>
            <a:pPr>
              <a:buNone/>
            </a:pPr>
            <a:r>
              <a:rPr lang="en-US" b="1" i="1" dirty="0" err="1" smtClean="0"/>
              <a:t>Langerhans</a:t>
            </a:r>
            <a:r>
              <a:rPr lang="en-US" b="1" i="1" dirty="0" smtClean="0"/>
              <a:t>.  </a:t>
            </a:r>
            <a:r>
              <a:rPr lang="en-US" dirty="0" smtClean="0"/>
              <a:t>These </a:t>
            </a:r>
            <a:r>
              <a:rPr lang="en-US" b="1" dirty="0" smtClean="0"/>
              <a:t>islets secrete mainly two distinct </a:t>
            </a:r>
          </a:p>
          <a:p>
            <a:pPr>
              <a:buNone/>
            </a:pPr>
            <a:r>
              <a:rPr lang="en-US" b="1" dirty="0" smtClean="0"/>
              <a:t>types of hormones: alpha cells produce glucagon and</a:t>
            </a:r>
          </a:p>
          <a:p>
            <a:pPr>
              <a:buNone/>
            </a:pPr>
            <a:r>
              <a:rPr lang="en-US" b="1" dirty="0" smtClean="0"/>
              <a:t> beta cells that produce insulin; another hormone is </a:t>
            </a:r>
          </a:p>
          <a:p>
            <a:pPr>
              <a:buNone/>
            </a:pPr>
            <a:r>
              <a:rPr lang="en-US" b="1" dirty="0" err="1" smtClean="0"/>
              <a:t>somatostatin</a:t>
            </a:r>
            <a:r>
              <a:rPr lang="en-US" b="1" dirty="0" smtClean="0"/>
              <a:t>  is secreted by delta cells of islets.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   Both hormones play important role in carbohydrate metabolism.     When blood </a:t>
            </a:r>
            <a:r>
              <a:rPr lang="en-US" b="1" dirty="0" smtClean="0"/>
              <a:t>glucose </a:t>
            </a:r>
            <a:r>
              <a:rPr lang="en-US" dirty="0" smtClean="0"/>
              <a:t>level is low (</a:t>
            </a:r>
            <a:r>
              <a:rPr lang="en-US" b="1" dirty="0" smtClean="0"/>
              <a:t>hypoglycemia</a:t>
            </a:r>
            <a:r>
              <a:rPr lang="en-US" dirty="0" smtClean="0"/>
              <a:t>),  glucagon is secreted &amp; released to stimulates the release of glucose from glycogen </a:t>
            </a:r>
          </a:p>
          <a:p>
            <a:pPr>
              <a:buNone/>
            </a:pPr>
            <a:r>
              <a:rPr lang="en-US" dirty="0" smtClean="0"/>
              <a:t>    stored in liver (</a:t>
            </a:r>
            <a:r>
              <a:rPr lang="en-US" b="1" dirty="0" err="1" smtClean="0"/>
              <a:t>glycogenolysis</a:t>
            </a:r>
            <a:r>
              <a:rPr lang="en-US" dirty="0" smtClean="0"/>
              <a:t>), leading to rise in  blood glucose level, &amp; correcting the hypoglycemia.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dirty="0" smtClean="0"/>
              <a:t>  When blood glucose level is high (</a:t>
            </a:r>
            <a:r>
              <a:rPr lang="en-US" b="1" dirty="0" smtClean="0"/>
              <a:t>hyperglycemia</a:t>
            </a:r>
            <a:r>
              <a:rPr lang="en-US" dirty="0" smtClean="0"/>
              <a:t>), the pancreatic beta cells are stimulated to produce insulin. This insulin causes glucose to enter cells to </a:t>
            </a:r>
          </a:p>
          <a:p>
            <a:pPr>
              <a:buNone/>
            </a:pPr>
            <a:r>
              <a:rPr lang="en-US" dirty="0" smtClean="0"/>
              <a:t>    be used for energy &amp; also acts to promote glucose storage as glycogen </a:t>
            </a:r>
            <a:r>
              <a:rPr lang="en-US" b="1" dirty="0" smtClean="0"/>
              <a:t>( </a:t>
            </a:r>
            <a:r>
              <a:rPr lang="en-US" b="1" dirty="0" err="1" smtClean="0"/>
              <a:t>glycogenesis</a:t>
            </a:r>
            <a:r>
              <a:rPr lang="en-US" b="1" dirty="0" smtClean="0"/>
              <a:t>); </a:t>
            </a:r>
            <a:r>
              <a:rPr lang="en-US" dirty="0" smtClean="0"/>
              <a:t>thus correcting the hyperglycemia.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Lack insulin secretion from damage to islet cells in pancreas in children would lead to Juvenile diabetes mellitus (Type 1 diabetes mellitus), </a:t>
            </a:r>
          </a:p>
          <a:p>
            <a:pPr>
              <a:buNone/>
            </a:pPr>
            <a:r>
              <a:rPr lang="en-US" dirty="0" smtClean="0"/>
              <a:t>while reduced sensitivity of body tissues esp. muscle and adipose tissues, to secreted insulin in adults  would result in Adult type diabetes mellitus </a:t>
            </a:r>
          </a:p>
          <a:p>
            <a:pPr>
              <a:buNone/>
            </a:pPr>
            <a:r>
              <a:rPr lang="en-US" dirty="0" smtClean="0"/>
              <a:t>    ( Type 2 diabetes mellitus).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/>
              <a:t>Pineal Gland</a:t>
            </a:r>
            <a:endParaRPr lang="en-US" dirty="0" smtClean="0"/>
          </a:p>
          <a:p>
            <a:pPr>
              <a:buNone/>
            </a:pPr>
            <a:r>
              <a:rPr lang="en-US" sz="2800" dirty="0" smtClean="0"/>
              <a:t>   The </a:t>
            </a:r>
            <a:r>
              <a:rPr lang="en-US" sz="2800" b="1" dirty="0" smtClean="0"/>
              <a:t>pineal gland, </a:t>
            </a:r>
            <a:r>
              <a:rPr lang="en-US" sz="2800" dirty="0" smtClean="0"/>
              <a:t>which is shaped like a lentil, is attached to the posterior part of the third ventricle of the brain. </a:t>
            </a:r>
          </a:p>
          <a:p>
            <a:pPr>
              <a:buNone/>
            </a:pPr>
            <a:r>
              <a:rPr lang="en-US" sz="2800" dirty="0" smtClean="0"/>
              <a:t>   There is evidence that it is involved in circadian sleep rhythm;  it also secretes the hormone</a:t>
            </a:r>
            <a:r>
              <a:rPr lang="en-US" sz="2800" b="1" dirty="0" smtClean="0"/>
              <a:t> melatonin </a:t>
            </a:r>
            <a:r>
              <a:rPr lang="en-US" sz="2800" dirty="0" smtClean="0"/>
              <a:t>which </a:t>
            </a:r>
          </a:p>
          <a:p>
            <a:pPr>
              <a:buNone/>
            </a:pPr>
            <a:r>
              <a:rPr lang="en-US" sz="2800" dirty="0" smtClean="0"/>
              <a:t>     may inhibit the activity of gonads.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8580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endParaRPr lang="en-US" sz="1000" b="1" dirty="0" smtClean="0">
              <a:cs typeface="+mj-cs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 typeface="Arial" pitchFamily="34" charset="0"/>
              <a:buNone/>
              <a:defRPr/>
            </a:pPr>
            <a:r>
              <a:rPr lang="en-US" sz="2800" b="1" dirty="0" smtClean="0">
                <a:cs typeface="+mj-cs"/>
              </a:rPr>
              <a:t>Sex hormones : Their main source is gonads in both sexes.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2800" dirty="0" smtClean="0">
                <a:cs typeface="+mj-cs"/>
              </a:rPr>
              <a:t> Androgens (mainly testosterone) in male secreted by testis under influence of pituitary ICSH, &amp; Estrogens  in women secreted by </a:t>
            </a:r>
            <a:r>
              <a:rPr lang="en-US" sz="2800" dirty="0" err="1" smtClean="0">
                <a:cs typeface="+mj-cs"/>
              </a:rPr>
              <a:t>Graafian</a:t>
            </a:r>
            <a:r>
              <a:rPr lang="en-US" sz="2800" dirty="0" smtClean="0">
                <a:cs typeface="+mj-cs"/>
              </a:rPr>
              <a:t> follicle of ovary under influence of LH and FSH. Adrenal cortex is a minor source.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endParaRPr lang="en-US" sz="800" dirty="0" smtClean="0">
              <a:cs typeface="+mj-cs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2800" dirty="0" smtClean="0">
                <a:cs typeface="+mj-cs"/>
              </a:rPr>
              <a:t>Sex hormones production stimulate the development of gonads and primary sex characters in both sexes as well as secondary sex characters.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endParaRPr lang="en-US" sz="800" dirty="0" smtClean="0">
              <a:cs typeface="+mj-cs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2800" dirty="0" smtClean="0">
                <a:cs typeface="+mj-cs"/>
              </a:rPr>
              <a:t>Their deficiency delays puberty, impairs fertility in both sexes,  &amp; in women the development of menstrual cycle.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endParaRPr lang="en-US" sz="1200" i="1" dirty="0" smtClean="0">
              <a:solidFill>
                <a:srgbClr val="212BEF"/>
              </a:solidFill>
              <a:cs typeface="+mj-cs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2800" i="1" dirty="0" smtClean="0">
                <a:solidFill>
                  <a:srgbClr val="212BEF"/>
                </a:solidFill>
                <a:cs typeface="+mj-cs"/>
              </a:rPr>
              <a:t>Plasma level of these hormones is controlled by negative feedback  mechanism  via hypothalamic-pituitary-</a:t>
            </a:r>
            <a:r>
              <a:rPr lang="en-US" sz="2800" i="1" dirty="0" err="1" smtClean="0">
                <a:solidFill>
                  <a:srgbClr val="212BEF"/>
                </a:solidFill>
                <a:cs typeface="+mj-cs"/>
              </a:rPr>
              <a:t>gonadal</a:t>
            </a:r>
            <a:r>
              <a:rPr lang="en-US" sz="2800" i="1" dirty="0" smtClean="0">
                <a:solidFill>
                  <a:srgbClr val="212BEF"/>
                </a:solidFill>
                <a:cs typeface="+mj-cs"/>
              </a:rPr>
              <a:t> axis.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EEB84E-EEA9-4A06-A640-DDA78871153B}" type="slidenum">
              <a:rPr lang="en-US" b="1" smtClean="0">
                <a:solidFill>
                  <a:srgbClr val="00206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/>
              <a:t>Abnormalities in androgen  secretion or activity in women may cause conditions such as </a:t>
            </a:r>
            <a:r>
              <a:rPr lang="en-US" sz="4000" b="1" dirty="0" err="1" smtClean="0">
                <a:solidFill>
                  <a:srgbClr val="FF0000"/>
                </a:solidFill>
              </a:rPr>
              <a:t>Hirsutism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sz="2400" i="1" dirty="0" smtClean="0">
              <a:solidFill>
                <a:srgbClr val="212BEF"/>
              </a:solidFill>
            </a:endParaRPr>
          </a:p>
          <a:p>
            <a:pPr>
              <a:buNone/>
            </a:pPr>
            <a:endParaRPr lang="ar-J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858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Thymus gland</a:t>
            </a:r>
            <a:endParaRPr lang="ar-JO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/>
          <a:lstStyle/>
          <a:p>
            <a:r>
              <a:rPr lang="en-US" sz="2800" i="1" dirty="0" smtClean="0">
                <a:solidFill>
                  <a:srgbClr val="0000FF"/>
                </a:solidFill>
              </a:rPr>
              <a:t>Its present in the anterior part of the superior </a:t>
            </a:r>
            <a:r>
              <a:rPr lang="en-US" sz="2800" i="1" dirty="0" err="1" smtClean="0">
                <a:solidFill>
                  <a:srgbClr val="0000FF"/>
                </a:solidFill>
              </a:rPr>
              <a:t>mediastinum</a:t>
            </a:r>
            <a:r>
              <a:rPr lang="en-US" sz="2800" i="1" dirty="0" smtClean="0">
                <a:solidFill>
                  <a:srgbClr val="0000FF"/>
                </a:solidFill>
              </a:rPr>
              <a:t> , its quite prominent in children. After it completes its job (maturation of </a:t>
            </a:r>
            <a:br>
              <a:rPr lang="en-US" sz="2800" i="1" dirty="0" smtClean="0">
                <a:solidFill>
                  <a:srgbClr val="0000FF"/>
                </a:solidFill>
              </a:rPr>
            </a:br>
            <a:r>
              <a:rPr lang="en-US" sz="2800" i="1" dirty="0" smtClean="0">
                <a:solidFill>
                  <a:srgbClr val="0000FF"/>
                </a:solidFill>
              </a:rPr>
              <a:t>T-</a:t>
            </a:r>
            <a:r>
              <a:rPr lang="en-US" sz="2800" i="1" dirty="0" err="1" smtClean="0">
                <a:solidFill>
                  <a:srgbClr val="0000FF"/>
                </a:solidFill>
              </a:rPr>
              <a:t>lymphyocytes</a:t>
            </a:r>
            <a:r>
              <a:rPr lang="en-US" sz="2800" i="1" dirty="0" smtClean="0">
                <a:solidFill>
                  <a:srgbClr val="0000FF"/>
                </a:solidFill>
              </a:rPr>
              <a:t>) in adults,  it starts to </a:t>
            </a:r>
            <a:r>
              <a:rPr lang="en-US" sz="2800" i="1" dirty="0" err="1" smtClean="0">
                <a:solidFill>
                  <a:srgbClr val="0000FF"/>
                </a:solidFill>
              </a:rPr>
              <a:t>involute</a:t>
            </a:r>
            <a:r>
              <a:rPr lang="en-US" sz="2800" i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sz="2800" i="1" dirty="0" smtClean="0">
                <a:solidFill>
                  <a:srgbClr val="0000FF"/>
                </a:solidFill>
              </a:rPr>
              <a:t>It is known to secrete an </a:t>
            </a:r>
            <a:r>
              <a:rPr lang="en-US" sz="2800" i="1" dirty="0" err="1" smtClean="0">
                <a:solidFill>
                  <a:srgbClr val="0000FF"/>
                </a:solidFill>
              </a:rPr>
              <a:t>immunoreactive</a:t>
            </a:r>
            <a:r>
              <a:rPr lang="en-US" sz="2800" i="1" dirty="0" smtClean="0">
                <a:solidFill>
                  <a:srgbClr val="0000FF"/>
                </a:solidFill>
              </a:rPr>
              <a:t> hormone, </a:t>
            </a:r>
            <a:r>
              <a:rPr lang="en-US" sz="2800" b="1" i="1" dirty="0" err="1" smtClean="0">
                <a:solidFill>
                  <a:srgbClr val="0000FF"/>
                </a:solidFill>
              </a:rPr>
              <a:t>thymosine</a:t>
            </a:r>
            <a:r>
              <a:rPr lang="en-US" sz="2800" b="1" i="1" dirty="0" smtClean="0">
                <a:solidFill>
                  <a:srgbClr val="0000FF"/>
                </a:solidFill>
              </a:rPr>
              <a:t>.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endParaRPr lang="ar-JO" sz="2800" i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sz="1000" b="1" dirty="0" smtClean="0"/>
          </a:p>
          <a:p>
            <a:pPr>
              <a:buNone/>
            </a:pPr>
            <a:r>
              <a:rPr lang="en-US" b="1" dirty="0" smtClean="0"/>
              <a:t>Pituitary Gland</a:t>
            </a:r>
            <a:endParaRPr lang="en-US" dirty="0" smtClean="0"/>
          </a:p>
          <a:p>
            <a:pPr>
              <a:buNone/>
            </a:pPr>
            <a:r>
              <a:rPr lang="en-US" sz="2800" dirty="0" smtClean="0"/>
              <a:t>The </a:t>
            </a:r>
            <a:r>
              <a:rPr lang="en-US" sz="2800" b="1" dirty="0" smtClean="0"/>
              <a:t>pituitary gland, </a:t>
            </a:r>
            <a:r>
              <a:rPr lang="en-US" sz="2800" dirty="0" smtClean="0"/>
              <a:t>or </a:t>
            </a:r>
            <a:r>
              <a:rPr lang="en-US" sz="2800" b="1" dirty="0" err="1" smtClean="0"/>
              <a:t>hypophysis</a:t>
            </a:r>
            <a:r>
              <a:rPr lang="en-US" sz="2800" dirty="0" smtClean="0"/>
              <a:t>, is a pea-sized organ </a:t>
            </a:r>
          </a:p>
          <a:p>
            <a:pPr>
              <a:buNone/>
            </a:pPr>
            <a:r>
              <a:rPr lang="en-US" sz="2800" dirty="0" smtClean="0"/>
              <a:t>located at the base of the brain. It is known as the </a:t>
            </a:r>
            <a:r>
              <a:rPr lang="en-US" sz="2800" b="1" i="1" dirty="0" smtClean="0"/>
              <a:t>master </a:t>
            </a:r>
          </a:p>
          <a:p>
            <a:pPr>
              <a:buNone/>
            </a:pPr>
            <a:r>
              <a:rPr lang="en-US" sz="2800" b="1" i="1" dirty="0" smtClean="0"/>
              <a:t>gland </a:t>
            </a:r>
            <a:r>
              <a:rPr lang="en-US" sz="2800" dirty="0" smtClean="0"/>
              <a:t>because it regulates many body activities &amp; stimulates other glands to secrete their own specific hormones.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800" dirty="0" smtClean="0"/>
              <a:t> The pituitary gland consists of two distinct portions, an </a:t>
            </a:r>
          </a:p>
          <a:p>
            <a:pPr>
              <a:buNone/>
            </a:pPr>
            <a:r>
              <a:rPr lang="en-US" sz="2800" dirty="0" smtClean="0"/>
              <a:t>anterior lobe (</a:t>
            </a:r>
            <a:r>
              <a:rPr lang="en-US" sz="2800" b="1" dirty="0" err="1" smtClean="0"/>
              <a:t>adenohypophysis</a:t>
            </a:r>
            <a:r>
              <a:rPr lang="en-US" sz="2800" dirty="0" smtClean="0"/>
              <a:t>) and a posterior lobe </a:t>
            </a:r>
          </a:p>
          <a:p>
            <a:pPr>
              <a:buNone/>
            </a:pPr>
            <a:r>
              <a:rPr lang="en-US" sz="2800" dirty="0" smtClean="0"/>
              <a:t>(</a:t>
            </a:r>
            <a:r>
              <a:rPr lang="en-US" sz="2800" b="1" dirty="0" err="1" smtClean="0"/>
              <a:t>neurohypophysis</a:t>
            </a:r>
            <a:r>
              <a:rPr lang="en-US" sz="2800" dirty="0" smtClean="0"/>
              <a:t>). The anterior lobe is triggered by action of </a:t>
            </a:r>
          </a:p>
          <a:p>
            <a:pPr>
              <a:buNone/>
            </a:pPr>
            <a:r>
              <a:rPr lang="en-US" sz="2800" dirty="0" smtClean="0"/>
              <a:t>the hypothalamus and produces at least six hormones; these </a:t>
            </a:r>
          </a:p>
          <a:p>
            <a:pPr>
              <a:buNone/>
            </a:pPr>
            <a:r>
              <a:rPr lang="en-US" sz="2800" dirty="0" smtClean="0"/>
              <a:t>are : Growth hormone(GH), </a:t>
            </a:r>
            <a:r>
              <a:rPr lang="en-US" sz="2800" dirty="0" err="1" smtClean="0"/>
              <a:t>Prolactin</a:t>
            </a:r>
            <a:r>
              <a:rPr lang="en-US" sz="2800" dirty="0" smtClean="0"/>
              <a:t>(PRL), </a:t>
            </a:r>
            <a:r>
              <a:rPr lang="en-US" sz="2800" dirty="0" err="1" smtClean="0"/>
              <a:t>Gonadotropins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(Follicular stimulating hormone FSH, Luteinizing hormone LH),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800" dirty="0" err="1" smtClean="0"/>
              <a:t>Adrenocorticotrophic</a:t>
            </a:r>
            <a:r>
              <a:rPr lang="en-US" sz="2800" dirty="0" smtClean="0"/>
              <a:t> hormone(ACTH), and </a:t>
            </a:r>
            <a:r>
              <a:rPr lang="en-US" sz="2800" dirty="0" err="1" smtClean="0"/>
              <a:t>Melanocyte</a:t>
            </a:r>
            <a:r>
              <a:rPr lang="en-US" sz="2800" dirty="0" smtClean="0"/>
              <a:t> stimulating hormone MSH).</a:t>
            </a:r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/>
          <a:lstStyle/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800" dirty="0" smtClean="0"/>
              <a:t>The posterior lobe stores and secrete two hormones produced </a:t>
            </a:r>
          </a:p>
          <a:p>
            <a:pPr>
              <a:buNone/>
            </a:pPr>
            <a:r>
              <a:rPr lang="en-US" sz="2800" dirty="0" smtClean="0"/>
              <a:t>by hypothalamus: </a:t>
            </a:r>
            <a:r>
              <a:rPr lang="en-US" sz="2800" dirty="0" err="1" smtClean="0"/>
              <a:t>antidiuretic</a:t>
            </a:r>
            <a:r>
              <a:rPr lang="en-US" sz="2800" dirty="0" smtClean="0"/>
              <a:t> hormone (ADH) or vasopressin </a:t>
            </a:r>
          </a:p>
          <a:p>
            <a:pPr>
              <a:buNone/>
            </a:pPr>
            <a:r>
              <a:rPr lang="en-US" sz="2800" dirty="0" smtClean="0"/>
              <a:t>&amp; </a:t>
            </a:r>
            <a:r>
              <a:rPr lang="en-US" sz="2800" dirty="0" err="1" smtClean="0"/>
              <a:t>oxytocin</a:t>
            </a:r>
            <a:r>
              <a:rPr lang="en-US" sz="2800" dirty="0" smtClean="0"/>
              <a:t> which are released into blood on need. 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2800" dirty="0" smtClean="0"/>
              <a:t>Decreased secretion of GH from </a:t>
            </a:r>
            <a:r>
              <a:rPr lang="en-US" sz="2800" dirty="0" err="1" smtClean="0"/>
              <a:t>adenohypophysis</a:t>
            </a:r>
            <a:r>
              <a:rPr lang="en-US" sz="2800" dirty="0" smtClean="0"/>
              <a:t> causes </a:t>
            </a:r>
          </a:p>
          <a:p>
            <a:pPr>
              <a:buNone/>
            </a:pPr>
            <a:r>
              <a:rPr lang="en-US" sz="2800" dirty="0" smtClean="0"/>
              <a:t>pituitary dwarfism. Over-secretion of GH causes </a:t>
            </a:r>
            <a:r>
              <a:rPr lang="en-US" sz="2800" b="1" dirty="0" err="1" smtClean="0"/>
              <a:t>acromegally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 </a:t>
            </a:r>
            <a:r>
              <a:rPr lang="en-US" sz="2800" dirty="0" smtClean="0"/>
              <a:t>in adults , or </a:t>
            </a:r>
            <a:r>
              <a:rPr lang="en-US" sz="2800" b="1" dirty="0" smtClean="0"/>
              <a:t>gigantism</a:t>
            </a:r>
            <a:r>
              <a:rPr lang="en-US" sz="2800" dirty="0" smtClean="0"/>
              <a:t> in children. 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800" dirty="0" err="1" smtClean="0"/>
              <a:t>Oversecretion</a:t>
            </a:r>
            <a:r>
              <a:rPr lang="en-US" sz="2800" dirty="0" smtClean="0"/>
              <a:t> of </a:t>
            </a:r>
            <a:r>
              <a:rPr lang="en-US" sz="2800" dirty="0" err="1" smtClean="0"/>
              <a:t>prolactin</a:t>
            </a:r>
            <a:r>
              <a:rPr lang="en-US" sz="2800" dirty="0" smtClean="0"/>
              <a:t> causes </a:t>
            </a:r>
            <a:r>
              <a:rPr lang="en-US" sz="2800" b="1" dirty="0" err="1" smtClean="0"/>
              <a:t>hyperprolactinemia</a:t>
            </a:r>
            <a:r>
              <a:rPr lang="en-US" sz="2800" dirty="0" smtClean="0"/>
              <a:t> with </a:t>
            </a:r>
          </a:p>
          <a:p>
            <a:pPr>
              <a:buNone/>
            </a:pPr>
            <a:r>
              <a:rPr lang="en-US" sz="2800" dirty="0" err="1" smtClean="0"/>
              <a:t>galactorrhea</a:t>
            </a:r>
            <a:r>
              <a:rPr lang="en-US" sz="2800" dirty="0" smtClean="0"/>
              <a:t>, menstrual irregularity, impairment of fertility. 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800" dirty="0" smtClean="0"/>
              <a:t>Decreased secretion of ADH from posterior pituitary causes </a:t>
            </a:r>
          </a:p>
          <a:p>
            <a:pPr>
              <a:buNone/>
            </a:pPr>
            <a:r>
              <a:rPr lang="en-US" sz="2800" b="1" dirty="0" smtClean="0"/>
              <a:t>cranial diabetes </a:t>
            </a:r>
            <a:r>
              <a:rPr lang="en-US" sz="2800" b="1" dirty="0" err="1" smtClean="0"/>
              <a:t>insipidus</a:t>
            </a:r>
            <a:r>
              <a:rPr lang="en-US" sz="2800" b="1" dirty="0" smtClean="0"/>
              <a:t> </a:t>
            </a:r>
            <a:r>
              <a:rPr lang="en-US" sz="2800" dirty="0" smtClean="0"/>
              <a:t>; it must be distinguished from </a:t>
            </a:r>
          </a:p>
          <a:p>
            <a:pPr>
              <a:buNone/>
            </a:pPr>
            <a:r>
              <a:rPr lang="en-US" sz="2800" dirty="0" err="1" smtClean="0"/>
              <a:t>nephrogenic</a:t>
            </a:r>
            <a:r>
              <a:rPr lang="en-US" sz="2800" dirty="0" smtClean="0"/>
              <a:t> type which is hereditary causing failure of collecting ducts of kidney to respond to ADH.</a:t>
            </a:r>
          </a:p>
          <a:p>
            <a:pPr>
              <a:buNone/>
            </a:pPr>
            <a:r>
              <a:rPr lang="en-US" sz="2800" dirty="0" smtClean="0"/>
              <a:t>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0"/>
            <a:ext cx="9067800" cy="6629400"/>
          </a:xfrm>
        </p:spPr>
        <p:txBody>
          <a:bodyPr/>
          <a:lstStyle/>
          <a:p>
            <a:r>
              <a:rPr lang="en-US" b="1" dirty="0" smtClean="0"/>
              <a:t>Thyroid Gland : </a:t>
            </a:r>
            <a:r>
              <a:rPr lang="en-US" dirty="0" smtClean="0"/>
              <a:t>is the largest gland of endocrine </a:t>
            </a:r>
          </a:p>
          <a:p>
            <a:pPr>
              <a:buNone/>
            </a:pPr>
            <a:r>
              <a:rPr lang="en-US" dirty="0" smtClean="0"/>
              <a:t>system. An H-shaped organ located in root of the </a:t>
            </a:r>
          </a:p>
          <a:p>
            <a:pPr>
              <a:buNone/>
            </a:pPr>
            <a:r>
              <a:rPr lang="en-US" dirty="0" smtClean="0"/>
              <a:t>neck just below  the larynx; this gland is composed</a:t>
            </a:r>
          </a:p>
          <a:p>
            <a:pPr>
              <a:buNone/>
            </a:pPr>
            <a:r>
              <a:rPr lang="en-US" dirty="0" smtClean="0"/>
              <a:t> of two large lobes that are separated by a strip of </a:t>
            </a:r>
          </a:p>
          <a:p>
            <a:pPr>
              <a:buNone/>
            </a:pPr>
            <a:r>
              <a:rPr lang="en-US" dirty="0" smtClean="0"/>
              <a:t>tissue called an </a:t>
            </a:r>
            <a:r>
              <a:rPr lang="en-US" b="1" dirty="0" err="1" smtClean="0"/>
              <a:t>isthmus</a:t>
            </a:r>
            <a:r>
              <a:rPr lang="en-US" dirty="0" err="1" smtClean="0"/>
              <a:t>.</a:t>
            </a:r>
            <a:r>
              <a:rPr lang="en-US" i="1" dirty="0" err="1" smtClean="0">
                <a:solidFill>
                  <a:srgbClr val="0000FF"/>
                </a:solidFill>
              </a:rPr>
              <a:t>Usually</a:t>
            </a:r>
            <a:r>
              <a:rPr lang="en-US" i="1" dirty="0" smtClean="0">
                <a:solidFill>
                  <a:srgbClr val="0000FF"/>
                </a:solidFill>
              </a:rPr>
              <a:t> the thyroid is larger in females than in males .</a:t>
            </a:r>
          </a:p>
          <a:p>
            <a:pPr>
              <a:buNone/>
            </a:pPr>
            <a:r>
              <a:rPr lang="en-US" dirty="0" smtClean="0"/>
              <a:t> Thyroid hormone (TH) is body’s major metabolic </a:t>
            </a:r>
          </a:p>
          <a:p>
            <a:pPr>
              <a:buNone/>
            </a:pPr>
            <a:r>
              <a:rPr lang="en-US" dirty="0" smtClean="0"/>
              <a:t>hormone. TH increases rate of oxygen consumption </a:t>
            </a:r>
          </a:p>
          <a:p>
            <a:pPr>
              <a:buNone/>
            </a:pPr>
            <a:r>
              <a:rPr lang="en-US" dirty="0" smtClean="0"/>
              <a:t>and thus the rate at which carbohydrates, fats, &amp; </a:t>
            </a:r>
          </a:p>
          <a:p>
            <a:pPr>
              <a:buNone/>
            </a:pPr>
            <a:r>
              <a:rPr lang="en-US" dirty="0" smtClean="0"/>
              <a:t>proteins are metabolized. TH is actually two active iodine-containing hormones, </a:t>
            </a:r>
            <a:r>
              <a:rPr lang="en-US" b="1" dirty="0" err="1" smtClean="0"/>
              <a:t>thyroxine</a:t>
            </a:r>
            <a:r>
              <a:rPr lang="en-US" b="1" dirty="0" smtClean="0"/>
              <a:t> (T4) </a:t>
            </a:r>
            <a:r>
              <a:rPr lang="en-US" dirty="0" smtClean="0"/>
              <a:t>and </a:t>
            </a:r>
            <a:r>
              <a:rPr lang="en-US" b="1" dirty="0" err="1" smtClean="0"/>
              <a:t>triiodothyronine</a:t>
            </a:r>
            <a:r>
              <a:rPr lang="en-US" b="1" dirty="0" smtClean="0"/>
              <a:t> (T3). </a:t>
            </a:r>
            <a:endParaRPr lang="en-US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2800" b="1" dirty="0" smtClean="0"/>
              <a:t>  </a:t>
            </a:r>
            <a:r>
              <a:rPr lang="en-US" sz="2800" dirty="0" err="1" smtClean="0"/>
              <a:t>Thyroxine</a:t>
            </a:r>
            <a:r>
              <a:rPr lang="en-US" sz="2800" dirty="0" smtClean="0"/>
              <a:t> is actually the major </a:t>
            </a:r>
            <a:r>
              <a:rPr lang="en-US" sz="2800" b="1" dirty="0" smtClean="0"/>
              <a:t>hormone secreted </a:t>
            </a:r>
          </a:p>
          <a:p>
            <a:pPr>
              <a:buNone/>
            </a:pPr>
            <a:r>
              <a:rPr lang="en-US" sz="2800" b="1" dirty="0" smtClean="0"/>
              <a:t>   by the thyroid gland;  most T3 </a:t>
            </a:r>
            <a:r>
              <a:rPr lang="en-US" sz="2800" dirty="0" smtClean="0"/>
              <a:t>is formed at target tissues by conversion of T4 to T3. Plasma T4  level is controlled by negative feedback mechanism via hypothalamic- pituitary-thyroid axis.    </a:t>
            </a:r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b="1" dirty="0" smtClean="0"/>
              <a:t>Enlargement of thyroid gland is called goiter. </a:t>
            </a:r>
            <a:r>
              <a:rPr lang="en-US" sz="2800" dirty="0" smtClean="0"/>
              <a:t>Types are: </a:t>
            </a:r>
          </a:p>
          <a:p>
            <a:pPr>
              <a:buNone/>
            </a:pPr>
            <a:r>
              <a:rPr lang="en-US" sz="2800" dirty="0" smtClean="0"/>
              <a:t>   Simple diffuse goiter   Nodular goiter   Toxic  goiter</a:t>
            </a:r>
          </a:p>
          <a:p>
            <a:pPr>
              <a:buNone/>
            </a:pPr>
            <a:endParaRPr lang="en-US" sz="1400" dirty="0" smtClean="0"/>
          </a:p>
          <a:p>
            <a:pPr>
              <a:lnSpc>
                <a:spcPct val="120000"/>
              </a:lnSpc>
              <a:buNone/>
              <a:defRPr/>
            </a:pPr>
            <a:r>
              <a:rPr lang="en-US" sz="2800" i="1" dirty="0" smtClean="0">
                <a:solidFill>
                  <a:srgbClr val="0000FF"/>
                </a:solidFill>
              </a:rPr>
              <a:t>    Goiter is checked for usually by the swallowing test because   during swallowing the hyoid bone, pharynx , trachea, &amp; thyroid gland will ascend upwards . This movement of </a:t>
            </a:r>
          </a:p>
          <a:p>
            <a:pPr>
              <a:lnSpc>
                <a:spcPct val="120000"/>
              </a:lnSpc>
              <a:buNone/>
              <a:defRPr/>
            </a:pPr>
            <a:r>
              <a:rPr lang="en-US" sz="2800" i="1" dirty="0" smtClean="0">
                <a:solidFill>
                  <a:srgbClr val="0000FF"/>
                </a:solidFill>
              </a:rPr>
              <a:t>     thyroid gland is due to its encasement by </a:t>
            </a:r>
            <a:r>
              <a:rPr lang="en-US" sz="2800" i="1" dirty="0" err="1" smtClean="0">
                <a:solidFill>
                  <a:srgbClr val="0000FF"/>
                </a:solidFill>
              </a:rPr>
              <a:t>pretracheal</a:t>
            </a:r>
            <a:r>
              <a:rPr lang="en-US" sz="2800" i="1" dirty="0" smtClean="0">
                <a:solidFill>
                  <a:srgbClr val="0000FF"/>
                </a:solidFill>
              </a:rPr>
              <a:t>  fascia that connects it to trachea 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</a:p>
          <a:p>
            <a:pPr marL="982663" eaLnBrk="1" hangingPunct="1">
              <a:lnSpc>
                <a:spcPct val="120000"/>
              </a:lnSpc>
              <a:buNone/>
              <a:defRPr/>
            </a:pPr>
            <a:r>
              <a:rPr lang="en-US" dirty="0" smtClean="0"/>
              <a:t> </a:t>
            </a:r>
          </a:p>
          <a:p>
            <a:pPr marL="982663" eaLnBrk="1" hangingPunct="1">
              <a:lnSpc>
                <a:spcPct val="120000"/>
              </a:lnSpc>
              <a:buNone/>
              <a:defRPr/>
            </a:pPr>
            <a:endParaRPr lang="en-US" dirty="0" smtClean="0"/>
          </a:p>
          <a:p>
            <a:pPr marL="982663" eaLnBrk="1" hangingPunct="1">
              <a:lnSpc>
                <a:spcPct val="120000"/>
              </a:lnSpc>
              <a:buNone/>
              <a:defRPr/>
            </a:pPr>
            <a:endParaRPr lang="en-US" dirty="0" smtClean="0"/>
          </a:p>
          <a:p>
            <a:pPr marL="982663" eaLnBrk="1" hangingPunct="1">
              <a:lnSpc>
                <a:spcPct val="120000"/>
              </a:lnSpc>
              <a:buNone/>
              <a:defRPr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20000" contrast="30000"/>
          </a:blip>
          <a:srcRect/>
          <a:stretch>
            <a:fillRect/>
          </a:stretch>
        </p:blipFill>
        <p:spPr bwMode="auto">
          <a:xfrm>
            <a:off x="990600" y="228600"/>
            <a:ext cx="6934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 </a:t>
            </a:r>
          </a:p>
          <a:p>
            <a:pPr>
              <a:buNone/>
            </a:pPr>
            <a:r>
              <a:rPr lang="en-US" sz="2800" b="1" dirty="0" smtClean="0"/>
              <a:t>  Thyroid hormone deficiency in young children causes </a:t>
            </a:r>
            <a:r>
              <a:rPr lang="en-US" sz="2800" dirty="0" smtClean="0"/>
              <a:t>retardation of physical and mental growth, a condition named </a:t>
            </a:r>
            <a:r>
              <a:rPr lang="en-US" sz="2800" b="1" dirty="0" smtClean="0"/>
              <a:t>Cretinism. </a:t>
            </a:r>
            <a:r>
              <a:rPr lang="en-US" sz="2800" dirty="0" smtClean="0"/>
              <a:t>If diagnosed at birth , it should be treated early with L-</a:t>
            </a:r>
            <a:r>
              <a:rPr lang="en-US" sz="2800" dirty="0" err="1" smtClean="0"/>
              <a:t>thyroxine</a:t>
            </a:r>
            <a:r>
              <a:rPr lang="en-US" sz="2800" dirty="0" smtClean="0"/>
              <a:t> to prevent mental retardation &amp; impairment  of physical growth.</a:t>
            </a:r>
          </a:p>
          <a:p>
            <a:pPr>
              <a:buNone/>
            </a:pPr>
            <a:endParaRPr lang="en-US" sz="1200" b="1" dirty="0" smtClean="0"/>
          </a:p>
          <a:p>
            <a:pPr>
              <a:buNone/>
            </a:pPr>
            <a:r>
              <a:rPr lang="en-US" sz="2800" b="1" dirty="0" smtClean="0"/>
              <a:t>     Hypothyroidism in adults or middle-aged is called </a:t>
            </a:r>
            <a:r>
              <a:rPr lang="en-US" sz="2800" b="1" dirty="0" err="1" smtClean="0"/>
              <a:t>Myxedema</a:t>
            </a:r>
            <a:r>
              <a:rPr lang="en-US" sz="2800" b="1" dirty="0" smtClean="0"/>
              <a:t>; </a:t>
            </a:r>
            <a:r>
              <a:rPr lang="en-US" sz="2800" dirty="0" smtClean="0"/>
              <a:t>it causes slow movements, slow thinking and slow speech, croaked voice, hair loss, dry skin. 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b="1" dirty="0" smtClean="0"/>
              <a:t>Excess secretion of thyroid hormone </a:t>
            </a:r>
            <a:r>
              <a:rPr lang="en-US" sz="2800" dirty="0" smtClean="0"/>
              <a:t>from thyroid gland leads to </a:t>
            </a:r>
            <a:r>
              <a:rPr lang="en-US" sz="2800" b="1" dirty="0" smtClean="0"/>
              <a:t>Hyperthyroidism</a:t>
            </a:r>
            <a:r>
              <a:rPr lang="en-US" sz="2800" dirty="0" smtClean="0"/>
              <a:t> with excessive elevation of </a:t>
            </a:r>
          </a:p>
          <a:p>
            <a:pPr>
              <a:buNone/>
            </a:pPr>
            <a:r>
              <a:rPr lang="en-US" sz="2800" dirty="0" smtClean="0"/>
              <a:t>     thyroid hormone level in blood(T4 &amp; T3) . It is commonly caused by thyroid stimulating antibody, and is then called </a:t>
            </a:r>
            <a:r>
              <a:rPr lang="en-US" sz="2800" b="1" dirty="0" smtClean="0"/>
              <a:t>Grave’s disease.</a:t>
            </a:r>
            <a:endParaRPr lang="ar-JO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/>
          <a:lstStyle/>
          <a:p>
            <a:pPr>
              <a:buNone/>
            </a:pPr>
            <a:r>
              <a:rPr lang="en-US" sz="1400" b="1" dirty="0" smtClean="0">
                <a:cs typeface="+mj-cs"/>
              </a:rPr>
              <a:t>  </a:t>
            </a:r>
          </a:p>
          <a:p>
            <a:pPr>
              <a:buNone/>
            </a:pPr>
            <a:r>
              <a:rPr lang="en-US" sz="1400" b="1" dirty="0" smtClean="0">
                <a:cs typeface="+mj-cs"/>
              </a:rPr>
              <a:t>  </a:t>
            </a:r>
            <a:r>
              <a:rPr lang="en-US" b="1" dirty="0" smtClean="0">
                <a:cs typeface="+mj-cs"/>
              </a:rPr>
              <a:t>Parathyroid Gland:   </a:t>
            </a:r>
            <a:r>
              <a:rPr lang="en-US" dirty="0" smtClean="0">
                <a:cs typeface="+mj-cs"/>
              </a:rPr>
              <a:t>consists of at least four separate glands located on the posterior surface of the lobes of the thyroid, 2 on each side. The only hormone known to be secreted by the parathyroid glands is </a:t>
            </a:r>
            <a:r>
              <a:rPr lang="en-US" b="1" dirty="0" smtClean="0">
                <a:cs typeface="+mj-cs"/>
              </a:rPr>
              <a:t>parathyroid hormone or </a:t>
            </a:r>
            <a:r>
              <a:rPr lang="en-US" b="1" dirty="0" err="1" smtClean="0">
                <a:cs typeface="+mj-cs"/>
              </a:rPr>
              <a:t>Parathormone</a:t>
            </a:r>
            <a:r>
              <a:rPr lang="en-US" b="1" dirty="0" smtClean="0">
                <a:cs typeface="+mj-cs"/>
              </a:rPr>
              <a:t> (PTH). </a:t>
            </a:r>
          </a:p>
          <a:p>
            <a:pPr>
              <a:buNone/>
            </a:pPr>
            <a:r>
              <a:rPr lang="en-US" b="1" dirty="0" smtClean="0">
                <a:cs typeface="+mj-cs"/>
              </a:rPr>
              <a:t>    PTH helps to regulate calcium balance</a:t>
            </a:r>
            <a:r>
              <a:rPr lang="en-US" dirty="0" smtClean="0">
                <a:cs typeface="+mj-cs"/>
              </a:rPr>
              <a:t>. PTH secretion is stimulated by </a:t>
            </a:r>
            <a:r>
              <a:rPr lang="en-US" dirty="0" err="1" smtClean="0">
                <a:cs typeface="+mj-cs"/>
              </a:rPr>
              <a:t>hypocalcemia</a:t>
            </a:r>
            <a:r>
              <a:rPr lang="en-US" dirty="0" smtClean="0">
                <a:cs typeface="+mj-cs"/>
              </a:rPr>
              <a:t> , causing calcium &amp; phosphates to be released from </a:t>
            </a:r>
            <a:r>
              <a:rPr lang="en-US" b="1" dirty="0" smtClean="0">
                <a:cs typeface="+mj-cs"/>
              </a:rPr>
              <a:t>bone</a:t>
            </a:r>
            <a:r>
              <a:rPr lang="en-US" dirty="0" smtClean="0">
                <a:cs typeface="+mj-cs"/>
              </a:rPr>
              <a:t>, increasing their concentration in blood, thus correcting </a:t>
            </a:r>
            <a:r>
              <a:rPr lang="en-US" dirty="0" err="1" smtClean="0">
                <a:cs typeface="+mj-cs"/>
              </a:rPr>
              <a:t>hypocalcemia</a:t>
            </a:r>
            <a:endParaRPr lang="en-US" dirty="0" smtClean="0">
              <a:cs typeface="+mj-cs"/>
            </a:endParaRPr>
          </a:p>
          <a:p>
            <a:pPr>
              <a:buNone/>
            </a:pPr>
            <a:r>
              <a:rPr lang="en-US" dirty="0" smtClean="0">
                <a:cs typeface="+mj-cs"/>
              </a:rPr>
              <a:t>     PTH also </a:t>
            </a:r>
            <a:r>
              <a:rPr lang="en-US" b="1" dirty="0" smtClean="0">
                <a:cs typeface="+mj-cs"/>
              </a:rPr>
              <a:t>enhances the absorption of calcium &amp; phosphates from intestine by stimulating vitamin D3 synthesis from kidney.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2800" dirty="0" smtClean="0"/>
              <a:t>, and it </a:t>
            </a:r>
            <a:r>
              <a:rPr lang="en-US" sz="2800" b="1" dirty="0" smtClean="0"/>
              <a:t>causes kidneys to conserve blood calcium  </a:t>
            </a:r>
          </a:p>
          <a:p>
            <a:pPr>
              <a:buNone/>
            </a:pPr>
            <a:r>
              <a:rPr lang="en-US" sz="2800" b="1" dirty="0" smtClean="0"/>
              <a:t>but to increase phosphate excretion in urine.</a:t>
            </a:r>
          </a:p>
          <a:p>
            <a:pPr>
              <a:buNone/>
            </a:pPr>
            <a:r>
              <a:rPr lang="en-US" sz="2800" b="1" dirty="0" err="1" smtClean="0"/>
              <a:t>Hypoparathyroidism</a:t>
            </a:r>
            <a:r>
              <a:rPr lang="en-US" sz="2800" dirty="0" smtClean="0"/>
              <a:t> may result from previous  </a:t>
            </a:r>
          </a:p>
          <a:p>
            <a:pPr>
              <a:buNone/>
            </a:pPr>
            <a:r>
              <a:rPr lang="en-US" sz="2800" dirty="0" smtClean="0"/>
              <a:t>surgical removal of thyroid gland(</a:t>
            </a:r>
            <a:r>
              <a:rPr lang="en-US" sz="2800" dirty="0" err="1" smtClean="0"/>
              <a:t>thyroidectomy</a:t>
            </a:r>
            <a:r>
              <a:rPr lang="en-US" sz="2800" dirty="0" smtClean="0"/>
              <a:t>). </a:t>
            </a:r>
          </a:p>
          <a:p>
            <a:pPr>
              <a:buNone/>
            </a:pPr>
            <a:r>
              <a:rPr lang="en-US" sz="2800" dirty="0" smtClean="0"/>
              <a:t> It leads to </a:t>
            </a:r>
            <a:r>
              <a:rPr lang="en-US" sz="2800" dirty="0" err="1" smtClean="0"/>
              <a:t>hypocalcemia</a:t>
            </a:r>
            <a:r>
              <a:rPr lang="en-US" sz="2800" dirty="0" smtClean="0"/>
              <a:t> with increase excitability of </a:t>
            </a:r>
          </a:p>
          <a:p>
            <a:pPr>
              <a:buNone/>
            </a:pPr>
            <a:r>
              <a:rPr lang="en-US" sz="2800" dirty="0" smtClean="0"/>
              <a:t>nerves  and </a:t>
            </a:r>
            <a:r>
              <a:rPr lang="en-US" sz="2800" dirty="0" err="1" smtClean="0"/>
              <a:t>myoneural</a:t>
            </a:r>
            <a:r>
              <a:rPr lang="en-US" sz="2800" dirty="0" smtClean="0"/>
              <a:t> junctions which my cause  </a:t>
            </a:r>
          </a:p>
          <a:p>
            <a:pPr>
              <a:buNone/>
            </a:pPr>
            <a:r>
              <a:rPr lang="en-US" sz="2800" dirty="0" smtClean="0"/>
              <a:t>painful spasm of muscle esp. hands and feet: </a:t>
            </a:r>
            <a:r>
              <a:rPr lang="en-US" sz="2800" b="1" dirty="0" err="1" smtClean="0"/>
              <a:t>tetany</a:t>
            </a:r>
            <a:r>
              <a:rPr lang="en-US" sz="2800" b="1" dirty="0" smtClean="0"/>
              <a:t> 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2800" b="1" dirty="0" smtClean="0"/>
              <a:t>Hyperparathyroidism </a:t>
            </a:r>
            <a:r>
              <a:rPr lang="en-US" sz="2800" dirty="0" smtClean="0"/>
              <a:t>is due to autonomous secreting parathyroid  adenoma; it leads to </a:t>
            </a:r>
            <a:r>
              <a:rPr lang="en-US" sz="2800" dirty="0" err="1" smtClean="0"/>
              <a:t>hypercalcemia</a:t>
            </a:r>
            <a:r>
              <a:rPr lang="en-US" sz="2800" dirty="0" smtClean="0"/>
              <a:t>, osteoporosis, bone erosions ; sometimes bone cysts, renal stone and </a:t>
            </a:r>
            <a:r>
              <a:rPr lang="en-US" sz="2800" dirty="0" err="1" smtClean="0"/>
              <a:t>nephrocalcinosis</a:t>
            </a:r>
            <a:r>
              <a:rPr lang="en-US" sz="2800" dirty="0" smtClean="0"/>
              <a:t> may occur. When fully developed , it is called </a:t>
            </a:r>
            <a:r>
              <a:rPr lang="en-US" sz="2800" b="1" dirty="0" err="1" smtClean="0"/>
              <a:t>osteitis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fibrosa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cystica</a:t>
            </a:r>
            <a:r>
              <a:rPr lang="en-US" sz="2800" b="1" dirty="0" smtClean="0"/>
              <a:t>  or </a:t>
            </a:r>
            <a:r>
              <a:rPr lang="en-US" sz="2800" b="1" dirty="0" err="1" smtClean="0"/>
              <a:t>vonReckling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Hausen</a:t>
            </a:r>
            <a:r>
              <a:rPr lang="en-US" sz="2800" b="1" dirty="0" smtClean="0"/>
              <a:t> disease of bone. </a:t>
            </a:r>
            <a:endParaRPr lang="ar-JO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1560</Words>
  <Application>Microsoft Office PowerPoint</Application>
  <PresentationFormat>On-screen Show (4:3)</PresentationFormat>
  <Paragraphs>157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Thymus gland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Endocrine System</dc:title>
  <dc:creator>User</dc:creator>
  <cp:lastModifiedBy>mutah</cp:lastModifiedBy>
  <cp:revision>131</cp:revision>
  <dcterms:created xsi:type="dcterms:W3CDTF">2012-07-28T20:19:29Z</dcterms:created>
  <dcterms:modified xsi:type="dcterms:W3CDTF">2018-12-06T11:39:53Z</dcterms:modified>
</cp:coreProperties>
</file>