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0" r:id="rId4"/>
    <p:sldId id="300" r:id="rId5"/>
    <p:sldId id="256" r:id="rId6"/>
    <p:sldId id="257" r:id="rId7"/>
    <p:sldId id="262" r:id="rId8"/>
    <p:sldId id="266" r:id="rId9"/>
    <p:sldId id="267" r:id="rId10"/>
    <p:sldId id="264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3" r:id="rId24"/>
    <p:sldId id="284" r:id="rId25"/>
    <p:sldId id="286" r:id="rId26"/>
    <p:sldId id="287" r:id="rId27"/>
    <p:sldId id="288" r:id="rId28"/>
    <p:sldId id="292" r:id="rId29"/>
    <p:sldId id="293" r:id="rId30"/>
    <p:sldId id="289" r:id="rId31"/>
    <p:sldId id="294" r:id="rId32"/>
    <p:sldId id="296" r:id="rId33"/>
    <p:sldId id="297" r:id="rId34"/>
    <p:sldId id="295" r:id="rId35"/>
    <p:sldId id="298" r:id="rId36"/>
    <p:sldId id="29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5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263848-9160-4787-A648-5914286163CF}" type="datetimeFigureOut">
              <a:rPr lang="en-GB"/>
              <a:pPr>
                <a:defRPr/>
              </a:pPr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0FB757-B20A-402B-8010-1118043596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3DE347-76AE-40C2-A3FA-5C2FDEAA6DD3}" type="slidenum">
              <a:rPr lang="ar-SA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802B6E-A241-4DA4-9540-02A8C632C8A7}" type="slidenum">
              <a:rPr lang="ar-SA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860A19-E306-45F5-ADEA-AA4F5E9891FA}" type="slidenum">
              <a:rPr lang="ar-SA" altLang="en-US"/>
              <a:pPr eaLnBrk="1" hangingPunct="1"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C49C7-6828-4186-8D07-C407496C4187}" type="slidenum">
              <a:rPr lang="ar-SA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EC396E-75C3-4413-BCB1-A21ADBB32DE6}" type="slidenum">
              <a:rPr lang="ar-SA" altLang="en-US"/>
              <a:pPr eaLnBrk="1" hangingPunct="1"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11975C-D5C4-4B88-BC0F-2715F7A796D2}" type="slidenum">
              <a:rPr lang="ar-SA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75C480-D2FD-4FE0-B28B-0274F94413E6}" type="slidenum">
              <a:rPr lang="ar-SA" altLang="en-US"/>
              <a:pPr eaLnBrk="1" hangingPunct="1"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7F912-07F9-4AD3-812C-9520CB13FB41}" type="slidenum">
              <a:rPr lang="ar-SA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E5E3EB-C3A5-4046-A46E-5E814EBB37C4}" type="slidenum">
              <a:rPr lang="ar-SA" altLang="en-US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BB7200-0D72-4039-9CDB-29278C3DD0F9}" type="slidenum">
              <a:rPr lang="ar-SA" altLang="en-US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E28176-EE29-47AD-989E-DEE6829A7BCB}" type="slidenum">
              <a:rPr lang="ar-SA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537540-D296-4829-AAF0-A3E5675CA29B}" type="slidenum">
              <a:rPr lang="ar-SA" altLang="en-US"/>
              <a:pPr>
                <a:spcBef>
                  <a:spcPct val="0"/>
                </a:spcBef>
              </a:pPr>
              <a:t>26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3A055B-47D0-4118-A5A9-FCC009F8C619}" type="slidenum">
              <a:rPr lang="ar-SA" altLang="en-US"/>
              <a:pPr>
                <a:spcBef>
                  <a:spcPct val="0"/>
                </a:spcBef>
              </a:pPr>
              <a:t>27</a:t>
            </a:fld>
            <a:endParaRPr lang="en-GB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BEA46-B5CA-4EEE-9C70-9302A394A23F}" type="slidenum">
              <a:rPr lang="ar-SA" altLang="en-US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DA6FA7-9554-467D-B3BC-9B3B08B82943}" type="slidenum">
              <a:rPr lang="ar-SA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D8B273-E43C-4F8C-BD5F-24B0BC4A8627}" type="slidenum">
              <a:rPr lang="ar-SA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8C8CA7-11D0-41C2-9B1A-05987F0AF85F}" type="slidenum">
              <a:rPr lang="ar-SA" altLang="en-US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15871A-E307-4003-8525-DAD5A97D2A87}" type="slidenum">
              <a:rPr lang="ar-SA" altLang="en-US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524203-6B3B-4D38-9D29-DBFF3214DD44}" type="slidenum">
              <a:rPr lang="ar-SA" altLang="en-US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55CD18-4917-44B8-A71B-69630819F651}" type="slidenum">
              <a:rPr lang="ar-SA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CDB72C-EDE6-426D-98C0-4C1261965A90}" type="slidenum">
              <a:rPr lang="ar-SA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66BE2-0294-4FCB-BFA9-BA0638E52367}" type="slidenum">
              <a:rPr lang="ar-SA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6C0452-C66E-46C4-B615-411E4250436B}" type="slidenum">
              <a:rPr lang="ar-SA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68EE5-3994-4891-94BE-8AB4AC86D088}" type="slidenum">
              <a:rPr lang="ar-SA" altLang="en-US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77F41-8487-48CA-B338-060A53A46FB3}" type="slidenum">
              <a:rPr lang="ar-SA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7F728-FEF3-4240-A120-9776E420F2F0}" type="slidenum">
              <a:rPr lang="ar-SA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C1063A-FBCE-4C0C-9A23-CE05A1730950}" type="slidenum">
              <a:rPr lang="ar-SA" altLang="en-US"/>
              <a:pPr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26CD68-02A9-4569-9C85-BA7507314084}" type="slidenum">
              <a:rPr lang="ar-SA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FE6A83-E032-467C-B8A8-E9FA12C9A491}" type="slidenum">
              <a:rPr lang="ar-SA" altLang="en-US"/>
              <a:pPr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8DA31A-7E3B-4A87-A463-5FA9E80A95EC}" type="slidenum">
              <a:rPr lang="ar-SA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524F0A-1100-4A7D-BD26-D89BA3CCE242}" type="slidenum">
              <a:rPr lang="ar-SA" altLang="en-US"/>
              <a:pPr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83F577-82CB-4960-A762-AF99019C947A}" type="slidenum">
              <a:rPr lang="ar-SA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C81FD1-E1CE-4484-BDD5-1D2304953F1F}" type="slidenum">
              <a:rPr lang="ar-SA" altLang="en-US"/>
              <a:pPr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8F521E-23DC-4D82-9E64-53582AF2FE70}" type="slidenum">
              <a:rPr lang="ar-SA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0C94BA-AC3F-4AF7-BCB2-94BEB4BEA535}" type="slidenum">
              <a:rPr lang="ar-SA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23BD-6A82-4BF5-B810-4402C4D26359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1924-9FA1-4ABA-8F21-C02D8F1FC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6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3683-5140-4CC9-9828-76C5DDEEB796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9B208-39E3-4911-A81E-63E2DCB8A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03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7F01-517E-44A0-A760-0F1B31DCBE5A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85E6-6EAE-4FFD-BD1A-A643C2372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17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EF581-AE33-4C85-A673-47B9D24235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77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FA9E-C7B9-41FE-88B3-0C0282AAA6FF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D5A1-AE13-4852-8E36-01C22F366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38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3789-A7D0-41EE-A3F3-3BFE33ADD4CD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8E2F-3C78-4483-B942-8EB02F35B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82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5355-E8E0-4F95-B7A9-354A659E2697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5EBB-492E-4DD3-B6D5-05448CFCF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26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7CD6C-048E-4F38-8C2A-B4956AFE08A1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BAE2-CF57-4E0F-B84D-9FC187AC8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38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F4D5-CF1F-475F-9735-50BB78E1EFDD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4626-C309-4F25-A3DD-120FE8E70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77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EB01-6DB0-4FE1-ACAC-97C3DF1D5ADB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76DA-9BD7-4793-9A06-77B12AC16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50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63F1-F94A-4EA0-A7DE-968B53942313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12CB-A5B1-400D-B1DA-56D07E97C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6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53B2-5B2A-4685-B8BA-3664A1CB469B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DF066-47B7-4B42-A8DE-EFF0CCC07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48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11BBC2-2817-467F-A51E-D5923AB45EAB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D9FD56-DFB4-4BAE-BC3A-27EB7492F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romosom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136650"/>
            <a:ext cx="79248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320925" y="762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FF0000"/>
                </a:solidFill>
                <a:latin typeface="Algerian" panose="04020705040A02060702" pitchFamily="82" charset="0"/>
              </a:rPr>
              <a:t>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955" name="Group 3"/>
          <p:cNvGraphicFramePr>
            <a:graphicFrameLocks noGrp="1"/>
          </p:cNvGraphicFramePr>
          <p:nvPr/>
        </p:nvGraphicFramePr>
        <p:xfrm>
          <a:off x="381000" y="609600"/>
          <a:ext cx="8534400" cy="4114800"/>
        </p:xfrm>
        <a:graphic>
          <a:graphicData uri="http://schemas.openxmlformats.org/drawingml/2006/table">
            <a:tbl>
              <a:tblPr/>
              <a:tblGrid>
                <a:gridCol w="442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147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PROKARYOTES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EUKARYOTES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47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 chromosome plus plasmids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 chromosomes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59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circular chromosome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linear chromosomes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52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made only of DNA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made of chromatin, a nucleoprotein (DNA coiled around histone proteins)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147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found in cytoplasm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found in a nucleus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2236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copies its chromosome and divides immediately afterwards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copies chromosomes, then the cell grows, then goes through mitosis to organise chromosomes in two equal groups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85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3810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Prokaryote vs Eukaryote Genetics</a:t>
            </a:r>
          </a:p>
        </p:txBody>
      </p:sp>
      <p:sp>
        <p:nvSpPr>
          <p:cNvPr id="15386" name="Rectangle 5"/>
          <p:cNvSpPr>
            <a:spLocks noChangeArrowheads="1"/>
          </p:cNvSpPr>
          <p:nvPr/>
        </p:nvSpPr>
        <p:spPr bwMode="auto">
          <a:xfrm>
            <a:off x="381000" y="48768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In eukaryotes, </a:t>
            </a:r>
            <a:r>
              <a:rPr lang="en-US" altLang="en-US" sz="2000" b="1"/>
              <a:t>transcription of genes in RNA occurs in the nucleus, and translation of that RNA into protein occurs in the cytoplasm.  The two processes are separated from each other.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In prokaryotes, </a:t>
            </a:r>
            <a:r>
              <a:rPr lang="en-US" altLang="en-US" sz="2000" b="1"/>
              <a:t>translation is coupled to transcription: translation of the new RNA molecule starts before transcription is finished.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152400" y="-152400"/>
            <a:ext cx="5791200" cy="944563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Centromeres and Telomeres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04800" y="914400"/>
            <a:ext cx="4800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Centromeres and telomeres are two essential features of all eukaryotic chromosomes.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Each provide a unique function i.e., absolutely necessary for the stability of the chromosome.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Centromeres</a:t>
            </a:r>
            <a:r>
              <a:rPr lang="en-US" altLang="en-US" sz="2000" b="1"/>
              <a:t> are required for the segregation of the chromosomes during meiosis and mitosis.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Telomeres</a:t>
            </a:r>
            <a:r>
              <a:rPr lang="en-US" altLang="en-US" sz="2000" b="1"/>
              <a:t> provide terminal stability to the chromosome and ensure its survival </a:t>
            </a:r>
          </a:p>
        </p:txBody>
      </p:sp>
      <p:pic>
        <p:nvPicPr>
          <p:cNvPr id="17412" name="Picture 7" descr="3416_id_00_answ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30480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" y="0"/>
            <a:ext cx="2362200" cy="4572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Centromere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" y="669925"/>
            <a:ext cx="8839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region where two sister chromatids of a chromosome appear to be joined or “held together” during  metaphase is called Centromere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When chromosomes are stained they typically show a dark-stained region that is the centromere.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During </a:t>
            </a:r>
            <a:r>
              <a:rPr lang="en-US" altLang="en-US" sz="2000" b="1" u="sng">
                <a:solidFill>
                  <a:srgbClr val="FF0000"/>
                </a:solidFill>
              </a:rPr>
              <a:t>mitosis</a:t>
            </a:r>
            <a:r>
              <a:rPr lang="en-US" altLang="en-US" sz="2000" b="1"/>
              <a:t>, the centromere that is shared by the sister chromatids must divide so that the chromatids can migrate to opposite poles of the cell.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On the other hand, during the </a:t>
            </a:r>
            <a:r>
              <a:rPr lang="en-US" altLang="en-US" sz="2000" b="1" u="sng">
                <a:solidFill>
                  <a:srgbClr val="FF0000"/>
                </a:solidFill>
              </a:rPr>
              <a:t>first meiotic </a:t>
            </a:r>
            <a:r>
              <a:rPr lang="en-US" altLang="en-US" sz="2000" b="1"/>
              <a:t>division the centromere of sister chromatids must remain intact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whereas during </a:t>
            </a:r>
            <a:r>
              <a:rPr lang="en-US" altLang="en-US" sz="2000" b="1" u="sng">
                <a:solidFill>
                  <a:srgbClr val="FF0000"/>
                </a:solidFill>
              </a:rPr>
              <a:t>meiosis II </a:t>
            </a:r>
            <a:r>
              <a:rPr lang="en-US" altLang="en-US" sz="2000" b="1"/>
              <a:t>they must act as they do during mitosis. 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28600" y="51816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As a result, centromeres are the first parts of chromosomes to be seen moving towards the opposite poles during anaphase.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76200"/>
            <a:ext cx="2667000" cy="762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Kinetochore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28600" y="425450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actual location where the attachment of spindle fibers to centromere occurs is called the kinetochore and is composed of both DNA and protein.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DNA sequence within these regions is called </a:t>
            </a:r>
            <a:r>
              <a:rPr lang="en-US" altLang="en-US" sz="2000" b="1" i="1">
                <a:solidFill>
                  <a:srgbClr val="FF0000"/>
                </a:solidFill>
              </a:rPr>
              <a:t>CEN</a:t>
            </a:r>
            <a:r>
              <a:rPr lang="en-US" altLang="en-US" sz="2000" b="1">
                <a:solidFill>
                  <a:srgbClr val="FF0000"/>
                </a:solidFill>
              </a:rPr>
              <a:t> DNA.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28600" y="2438400"/>
            <a:ext cx="5867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Typically CEN DNA is about 120 base pairs long and consists of several sub-domains, CDE-I, CDE-II and CDE-III.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Mutations in the first two sub-domains have no effect upon segregation, </a:t>
            </a:r>
            <a:r>
              <a:rPr lang="en-US" altLang="en-US" sz="2000" b="1">
                <a:solidFill>
                  <a:srgbClr val="FF0000"/>
                </a:solidFill>
              </a:rPr>
              <a:t>but a point mutation in the CDE-III </a:t>
            </a:r>
            <a:r>
              <a:rPr lang="en-US" altLang="en-US" sz="2000" b="1"/>
              <a:t>sub-domain completely eliminates the ability of the centromere to function during chromosome segregation. </a:t>
            </a:r>
          </a:p>
        </p:txBody>
      </p:sp>
      <p:pic>
        <p:nvPicPr>
          <p:cNvPr id="21509" name="Picture 8" descr="chromosome_chromatid_sp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882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228600" y="5997575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Therefore CDE-III must be actively involved in the binding of the spindle fibers to the centromere.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" y="-152400"/>
            <a:ext cx="2133600" cy="8382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Telomere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04800" y="6604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two ends of a chromosome are known as telomeres and they are  required for the replication and stability of the chromosome.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04800" y="373380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Thus the ends of broken chromosomes are sticky, whereas the normal end is not sticky, suggesting the ends of chromosomes have unique features. 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304800" y="2955925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When telomeres are damaged or removed due to chromosome breakage, the damaged chromosome ends can readily fuse or unite with broken ends of other chromosome.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228600" y="144780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The centromere divides each chromosome into two regions: </a:t>
            </a:r>
            <a:r>
              <a:rPr lang="en-US" altLang="en-US" sz="2000" b="1"/>
              <a:t>the small one, which is the </a:t>
            </a:r>
            <a:r>
              <a:rPr lang="en-US" altLang="en-US" sz="2000" b="1" u="sng"/>
              <a:t>p</a:t>
            </a:r>
            <a:r>
              <a:rPr lang="en-US" altLang="en-US" sz="2000" b="1"/>
              <a:t> region, and the big one (</a:t>
            </a:r>
            <a:r>
              <a:rPr lang="en-US" altLang="en-US" sz="2000" b="1" u="sng"/>
              <a:t>q</a:t>
            </a:r>
            <a:r>
              <a:rPr lang="en-US" altLang="en-US" sz="2000" b="1"/>
              <a:t> region)</a:t>
            </a:r>
            <a:endParaRPr lang="ar-SA" altLang="en-US" sz="2000" b="1"/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04800" y="2193925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As a convection, the p region is represented in the upper part of the image , while the q region is the bottom part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7400" y="4724400"/>
          <a:ext cx="49530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7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6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1" name="Rectangle 10"/>
          <p:cNvSpPr>
            <a:spLocks noChangeArrowheads="1"/>
          </p:cNvSpPr>
          <p:nvPr/>
        </p:nvSpPr>
        <p:spPr bwMode="auto">
          <a:xfrm>
            <a:off x="2209800" y="4778375"/>
            <a:ext cx="4943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Species	                                   Repeat Sequence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Arabidopsis 		</a:t>
            </a:r>
            <a:r>
              <a:rPr lang="en-US" altLang="en-US" sz="1800" b="1"/>
              <a:t>TTTAGGG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Human 			TTAGGG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Oxytricha	                 </a:t>
            </a:r>
            <a:r>
              <a:rPr lang="en-US" altLang="en-US" sz="1800" b="1"/>
              <a:t>TTTTGGGG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Slime Mold 		TAGGG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Tetrahymena 		</a:t>
            </a:r>
            <a:r>
              <a:rPr lang="en-US" altLang="en-US" sz="1800" b="1"/>
              <a:t>TTGGGG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Trypanosome		TAGGG</a:t>
            </a:r>
          </a:p>
        </p:txBody>
      </p:sp>
      <p:sp>
        <p:nvSpPr>
          <p:cNvPr id="23572" name="Rectangle 11"/>
          <p:cNvSpPr>
            <a:spLocks noChangeArrowheads="1"/>
          </p:cNvSpPr>
          <p:nvPr/>
        </p:nvSpPr>
        <p:spPr bwMode="auto">
          <a:xfrm>
            <a:off x="76200" y="50292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Telomere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Repeat Sequences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GB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4876800" cy="1143000"/>
          </a:xfrm>
        </p:spPr>
        <p:txBody>
          <a:bodyPr/>
          <a:lstStyle/>
          <a:p>
            <a:pPr eaLnBrk="1" hangingPunct="1"/>
            <a:r>
              <a:rPr lang="en-GB" altLang="en-US" sz="3200" b="1" smtClean="0">
                <a:solidFill>
                  <a:srgbClr val="FF0000"/>
                </a:solidFill>
              </a:rPr>
              <a:t>Numbers of chromosomes</a:t>
            </a:r>
            <a:endParaRPr lang="fr-FR" altLang="en-US" sz="3200" b="1" smtClean="0">
              <a:solidFill>
                <a:srgbClr val="FF0000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52400" y="762000"/>
            <a:ext cx="899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Constant for each cell in the body (except sex cells which only have half sets).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Constant throughout the life of an individual (you don’t lose or gain chromosomes)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Constant for all members of a species</a:t>
            </a:r>
            <a:endParaRPr lang="fr-FR" altLang="en-US" sz="2000" b="1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28600" y="1981200"/>
            <a:ext cx="8763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Normally, all the individuals of a species have the same number of chromosomes.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Presence of a whole sets of chromosomes is called </a:t>
            </a:r>
            <a:r>
              <a:rPr lang="en-US" altLang="en-US" sz="2000" b="1" u="sng">
                <a:solidFill>
                  <a:srgbClr val="FF0000"/>
                </a:solidFill>
              </a:rPr>
              <a:t>euploidy</a:t>
            </a:r>
            <a:r>
              <a:rPr lang="en-US" altLang="en-US" sz="2000" b="1"/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It includes haploids, diploids, triploids, tetraploids etc.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Gametes normally contain only one set of chromosome – this number is called </a:t>
            </a:r>
            <a:r>
              <a:rPr lang="en-US" altLang="en-US" sz="2000" b="1">
                <a:solidFill>
                  <a:srgbClr val="FF0000"/>
                </a:solidFill>
              </a:rPr>
              <a:t>Haploid (1n)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Somatic cells usually contain two sets of chromosome   and is called  </a:t>
            </a:r>
            <a:r>
              <a:rPr lang="en-US" altLang="en-US" sz="2000" b="1">
                <a:solidFill>
                  <a:srgbClr val="FF0000"/>
                </a:solidFill>
              </a:rPr>
              <a:t>Diploid (2n)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228600" y="4724400"/>
            <a:ext cx="8610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When a change in the chromosome number does not involve entire sets of chromosomes, but only a few of the chromosomes -  is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 u="sng">
                <a:solidFill>
                  <a:srgbClr val="FF0000"/>
                </a:solidFill>
              </a:rPr>
              <a:t>Aneuploidy</a:t>
            </a:r>
            <a:r>
              <a:rPr lang="en-US" altLang="en-US" sz="2000" b="1">
                <a:solidFill>
                  <a:srgbClr val="FF000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Monosomics (2n-1)                     Trisomics (2n+1)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Nullisomics (2n-2)                       Tetrasomics (2n+2)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04800" y="685800"/>
            <a:ext cx="8534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A karyotype is the number and appearance of chromosomes in the nucleus of a eukaryotic cell.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term is also used for the complete set of chromosomes in a species, or an individual organism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sng">
                <a:solidFill>
                  <a:srgbClr val="FF0000"/>
                </a:solidFill>
              </a:rPr>
              <a:t>Karyotypes can be used for many purposes</a:t>
            </a:r>
            <a:r>
              <a:rPr lang="en-GB" altLang="en-US" sz="2000" b="1"/>
              <a:t>; such as, to study </a:t>
            </a:r>
            <a:r>
              <a:rPr lang="en-GB" altLang="en-US" sz="2000" b="1" u="sng"/>
              <a:t>chromosomal</a:t>
            </a:r>
            <a:r>
              <a:rPr lang="en-GB" altLang="en-US" sz="2000" b="1"/>
              <a:t> aberrations, cellular function, and to gather information about past evolutionary events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04800" y="3886200"/>
            <a:ext cx="8534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basic number of chromosomes in the somatic cells of an individual or a species is called the </a:t>
            </a:r>
            <a:r>
              <a:rPr lang="en-GB" altLang="en-US" sz="2000" b="1" i="1" u="sng">
                <a:solidFill>
                  <a:srgbClr val="FF0000"/>
                </a:solidFill>
              </a:rPr>
              <a:t>somatic number</a:t>
            </a:r>
            <a:r>
              <a:rPr lang="en-GB" altLang="en-US" sz="2000" b="1"/>
              <a:t> and is designated </a:t>
            </a:r>
            <a:r>
              <a:rPr lang="en-GB" altLang="en-US" sz="2000" b="1" i="1" u="sng">
                <a:solidFill>
                  <a:srgbClr val="FF0000"/>
                </a:solidFill>
              </a:rPr>
              <a:t>2n</a:t>
            </a:r>
            <a:r>
              <a:rPr lang="en-GB" altLang="en-US" sz="2000" b="1"/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Thus, in humans 2n = 46, while in the  sex cells the chromosome number is </a:t>
            </a:r>
            <a:r>
              <a:rPr lang="en-GB" altLang="en-US" sz="2000" b="1" i="1"/>
              <a:t>n</a:t>
            </a:r>
            <a:r>
              <a:rPr lang="en-GB" altLang="en-US" sz="2000" b="1"/>
              <a:t> (humans: n = 23).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So, in normal diploid organisms, autosomal chromosomes are present in two copies.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52425" y="114300"/>
            <a:ext cx="206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karyotypes</a:t>
            </a:r>
            <a:endParaRPr lang="en-GB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304800" y="4038600"/>
            <a:ext cx="3886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Making a Karyotype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04800" y="152400"/>
            <a:ext cx="5562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Identifying chromosomes</a:t>
            </a:r>
            <a:br>
              <a:rPr lang="en-GB" altLang="en-US" b="1">
                <a:solidFill>
                  <a:srgbClr val="FF0000"/>
                </a:solidFill>
              </a:rPr>
            </a:br>
            <a:endParaRPr lang="fr-FR" altLang="en-US" b="1">
              <a:solidFill>
                <a:srgbClr val="FF0000"/>
              </a:solidFill>
            </a:endParaRPr>
          </a:p>
        </p:txBody>
      </p:sp>
      <p:pic>
        <p:nvPicPr>
          <p:cNvPr id="28676" name="Picture 4" descr="13MB4-Male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10880" r="23280" b="16319"/>
          <a:stretch>
            <a:fillRect/>
          </a:stretch>
        </p:blipFill>
        <p:spPr bwMode="auto">
          <a:xfrm>
            <a:off x="3352800" y="4578350"/>
            <a:ext cx="2667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13MB5-MaleKaryo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/>
          <a:stretch>
            <a:fillRect/>
          </a:stretch>
        </p:blipFill>
        <p:spPr bwMode="auto">
          <a:xfrm>
            <a:off x="6400800" y="45720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04800" y="685800"/>
            <a:ext cx="845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 a karyotype, chromosomes are arranged and numbered by size, from largest to smallest.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This arrangement helps scientists quickly to identify chromosomal alterations that may result in a genetic disorder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ar-SA" altLang="en-US" sz="2000" b="1" u="sng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To make a karyotype, </a:t>
            </a:r>
            <a:r>
              <a:rPr lang="en-US" altLang="en-US" sz="2000" b="1"/>
              <a:t>scientists take a picture of someone's chromosomes, cut them out and match them up using size, banding pattern and centromere position as guides</a:t>
            </a:r>
            <a:endParaRPr lang="ar-SA" altLang="en-US" sz="2000" b="1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04800" y="4722813"/>
            <a:ext cx="2895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1-First the chromosomes are stained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2-Then they are organized by height and centromere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5638800" cy="1143000"/>
          </a:xfrm>
        </p:spPr>
        <p:txBody>
          <a:bodyPr/>
          <a:lstStyle/>
          <a:p>
            <a:pPr algn="l" eaLnBrk="1" hangingPunct="1"/>
            <a:r>
              <a:rPr lang="fr-FR" altLang="en-US" sz="3200" b="1" smtClean="0">
                <a:solidFill>
                  <a:srgbClr val="FF0000"/>
                </a:solidFill>
              </a:rPr>
              <a:t>The chromosomes of a human</a:t>
            </a:r>
          </a:p>
        </p:txBody>
      </p:sp>
      <p:pic>
        <p:nvPicPr>
          <p:cNvPr id="29699" name="Picture 2" descr="karyotyp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914400"/>
            <a:ext cx="4030662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karyo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100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914400" y="396240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1800" b="1">
                <a:latin typeface="Verdana" panose="020B0604030504040204" pitchFamily="34" charset="0"/>
              </a:rPr>
              <a:t>Female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735638" y="4038600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1800" b="1">
                <a:latin typeface="Verdana" panose="020B0604030504040204" pitchFamily="34" charset="0"/>
              </a:rPr>
              <a:t>Male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52400" y="4995863"/>
            <a:ext cx="8763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Total number of chromosomes, then the makeup of the sex chromosomes and any extra chromosomes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/>
              <a:t>Example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46, XX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46, XY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47, XY, +21</a:t>
            </a:r>
          </a:p>
        </p:txBody>
      </p:sp>
      <p:sp>
        <p:nvSpPr>
          <p:cNvPr id="29704" name="Rectangle 2"/>
          <p:cNvSpPr txBox="1">
            <a:spLocks noChangeArrowheads="1"/>
          </p:cNvSpPr>
          <p:nvPr/>
        </p:nvSpPr>
        <p:spPr bwMode="auto">
          <a:xfrm>
            <a:off x="-762000" y="4419600"/>
            <a:ext cx="533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Karyotypes 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-152400"/>
            <a:ext cx="46482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FF0000"/>
                </a:solidFill>
              </a:rPr>
              <a:t>Chromosomal Aberrations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304800" y="91440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somatic (2n) and gametic (n) chromosome numbers of a species ordinarily remain constant.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Somatic cells of a diploid species contain two copies of each chromosome, which are called </a:t>
            </a:r>
            <a:r>
              <a:rPr lang="en-US" altLang="en-US" sz="2000" b="1" u="sng">
                <a:solidFill>
                  <a:srgbClr val="FF0000"/>
                </a:solidFill>
              </a:rPr>
              <a:t>homologous chromosome</a:t>
            </a:r>
            <a:r>
              <a:rPr lang="en-US" altLang="en-US" sz="2000" b="1"/>
              <a:t>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Each chromosome of a genome contains a definite numbers and kinds of genes, which are arranged in a definite sequence. 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358775" y="3733800"/>
            <a:ext cx="8382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Sometime due to mutation or spontaneous (without any known causal factors), variation in chromosomal number or structure do arise in nature.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Chromosomal aberration may be grouped into two broad classes: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1. Structural                           2. Numerical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381000"/>
            <a:ext cx="1755775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DNA</a:t>
            </a:r>
          </a:p>
        </p:txBody>
      </p:sp>
      <p:sp>
        <p:nvSpPr>
          <p:cNvPr id="5123" name="Text Box 3">
            <a:hlinkClick r:id="" action="ppaction://noaction">
              <a:snd r:embed="rId3" name="camera.wav"/>
            </a:hlinkClick>
          </p:cNvPr>
          <p:cNvSpPr txBox="1">
            <a:spLocks noChangeArrowheads="1"/>
          </p:cNvSpPr>
          <p:nvPr/>
        </p:nvSpPr>
        <p:spPr bwMode="auto">
          <a:xfrm>
            <a:off x="76200" y="5334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/>
              <a:t>DNA is a  polymer made from many thousands of nucleotides strung together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401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Nucleotide is made of a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000" b="1"/>
              <a:t>	Deoxyribose (5 carbon Sugar)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000" b="1"/>
              <a:t>	Phosphate group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000" b="1"/>
              <a:t>	Base (A,C,G,T)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228600" y="2325688"/>
            <a:ext cx="51816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DNA and its Building Nucleotides: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 Guanine (G), Adenine (A),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Cytosine (C), Thymine (T).</a:t>
            </a:r>
          </a:p>
        </p:txBody>
      </p:sp>
      <p:pic>
        <p:nvPicPr>
          <p:cNvPr id="5126" name="Picture 9" descr="http://dna02.wikispaces.com/file/view/i_am_a_whore.jpg/229173532/i_am_a_who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4900"/>
            <a:ext cx="285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http://learn.genetics.utah.edu/archive/sloozeworm/images/dna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810000"/>
            <a:ext cx="34718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8913" y="4289425"/>
            <a:ext cx="506888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</a:rPr>
              <a:t>The amount of (G) equals the amount of (C);  </a:t>
            </a:r>
          </a:p>
          <a:p>
            <a:pPr marL="742950" lvl="1" indent="-285750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</a:rPr>
              <a:t>and the amount of (A) equals the amount of (T)</a:t>
            </a:r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304800" y="5799138"/>
            <a:ext cx="411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A-T    two hydrogen bonds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G-C    three hydrogen bonds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28600" y="-152400"/>
            <a:ext cx="72390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FF0000"/>
                </a:solidFill>
              </a:rPr>
              <a:t>Structural Chromosomal Aberrations 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228600" y="838200"/>
            <a:ext cx="8686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Chromosome structure variations result from chromosome breakage.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Broken chromosomes tend to re-join; if there is more than one break, rejoining occurs at random and not necessarily with the correct ends.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The result is structural changes in the chromosomes.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Chromosome breakage is caused by X-rays, various chemicals, and can also occur spontaneously.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en-US" altLang="en-US" sz="2000" b="1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533400" y="3870325"/>
            <a:ext cx="8305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There are four common type of structural aberrations:</a:t>
            </a:r>
            <a:endParaRPr lang="en-US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1. Deletion or Deficiency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2. Duplication or Repeat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3. Inversion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4. Translocation.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04800" y="381000"/>
            <a:ext cx="563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Consider a normal chromosome with genes in alphabetical order: </a:t>
            </a:r>
            <a:r>
              <a:rPr lang="en-US" altLang="en-US" sz="2400" b="1">
                <a:solidFill>
                  <a:srgbClr val="FF9900"/>
                </a:solidFill>
              </a:rPr>
              <a:t>a b c d e f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99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1. Deletion: </a:t>
            </a:r>
            <a:r>
              <a:rPr lang="en-US" altLang="en-US" sz="2000" b="1"/>
              <a:t>part of the chromosome has been removed: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9900"/>
                </a:solidFill>
              </a:rPr>
              <a:t>a b c e f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2. Dupliction: </a:t>
            </a:r>
            <a:r>
              <a:rPr lang="en-US" altLang="en-US" sz="2000" b="1"/>
              <a:t>part of the chromosome is duplicated: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            </a:t>
            </a:r>
            <a:r>
              <a:rPr lang="en-US" altLang="en-US" sz="2000" b="1">
                <a:solidFill>
                  <a:srgbClr val="FF9900"/>
                </a:solidFill>
              </a:rPr>
              <a:t>a b c d </a:t>
            </a:r>
            <a:r>
              <a:rPr lang="en-US" altLang="en-US" sz="2000" b="1">
                <a:solidFill>
                  <a:srgbClr val="FF0000"/>
                </a:solidFill>
              </a:rPr>
              <a:t>d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FFC000"/>
                </a:solidFill>
              </a:rPr>
              <a:t>e f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3. Inversion: </a:t>
            </a:r>
            <a:r>
              <a:rPr lang="en-US" altLang="en-US" sz="2000" b="1"/>
              <a:t>part of the chromosome has been re-inserted in reverse order: </a:t>
            </a:r>
            <a:r>
              <a:rPr lang="en-US" altLang="en-US" sz="2000" b="1">
                <a:solidFill>
                  <a:srgbClr val="FF9900"/>
                </a:solidFill>
              </a:rPr>
              <a:t>a b c  </a:t>
            </a:r>
            <a:r>
              <a:rPr lang="en-US" altLang="en-US" sz="2000" b="1">
                <a:solidFill>
                  <a:srgbClr val="FF0000"/>
                </a:solidFill>
              </a:rPr>
              <a:t>e d </a:t>
            </a:r>
            <a:r>
              <a:rPr lang="en-US" altLang="en-US" sz="2000" b="1">
                <a:solidFill>
                  <a:srgbClr val="FF9900"/>
                </a:solidFill>
              </a:rPr>
              <a:t>f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</a:t>
            </a:r>
            <a:r>
              <a:rPr lang="en-US" altLang="en-US" sz="2400" b="1"/>
              <a:t>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4724400"/>
            <a:ext cx="579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4. translocation:  </a:t>
            </a:r>
            <a:r>
              <a:rPr lang="en-US" altLang="en-US" sz="2000" b="1"/>
              <a:t>parts of two non-homologous chromosomes are joined: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	If one normal chromosome is </a:t>
            </a:r>
            <a:r>
              <a:rPr lang="en-US" altLang="en-US" sz="2000" b="1">
                <a:solidFill>
                  <a:srgbClr val="FF0000"/>
                </a:solidFill>
              </a:rPr>
              <a:t>a b c d e f  </a:t>
            </a:r>
            <a:r>
              <a:rPr lang="en-US" altLang="en-US" sz="2000" b="1"/>
              <a:t>and the other chromosome is </a:t>
            </a:r>
            <a:r>
              <a:rPr lang="en-US" altLang="en-US" sz="2000" b="1">
                <a:solidFill>
                  <a:srgbClr val="00B050"/>
                </a:solidFill>
              </a:rPr>
              <a:t>u v w x y z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	then a translocation between them would be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      </a:t>
            </a:r>
            <a:r>
              <a:rPr lang="en-US" altLang="en-US" sz="2000" b="1">
                <a:solidFill>
                  <a:srgbClr val="FF0000"/>
                </a:solidFill>
              </a:rPr>
              <a:t>a b c d  </a:t>
            </a:r>
            <a:r>
              <a:rPr lang="en-US" altLang="en-US" sz="2000" b="1">
                <a:solidFill>
                  <a:srgbClr val="00B050"/>
                </a:solidFill>
              </a:rPr>
              <a:t>y z  </a:t>
            </a:r>
            <a:r>
              <a:rPr lang="en-US" altLang="en-US" sz="2000" b="1"/>
              <a:t>and </a:t>
            </a:r>
            <a:r>
              <a:rPr lang="en-US" altLang="en-US" sz="2000" b="1">
                <a:solidFill>
                  <a:srgbClr val="00B050"/>
                </a:solidFill>
              </a:rPr>
              <a:t>u v w x </a:t>
            </a:r>
            <a:r>
              <a:rPr lang="en-US" altLang="en-US" sz="2000" b="1">
                <a:solidFill>
                  <a:srgbClr val="FF0000"/>
                </a:solidFill>
              </a:rPr>
              <a:t>e f</a:t>
            </a:r>
          </a:p>
          <a:p>
            <a:pPr algn="just" eaLnBrk="1" hangingPunct="1">
              <a:lnSpc>
                <a:spcPct val="90000"/>
              </a:lnSpc>
              <a:buFontTx/>
              <a:buChar char="•"/>
            </a:pPr>
            <a:endParaRPr lang="en-US" altLang="en-US" sz="2000" b="1"/>
          </a:p>
        </p:txBody>
      </p:sp>
      <p:pic>
        <p:nvPicPr>
          <p:cNvPr id="35844" name="Picture 6" descr="FG12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1" b="9700"/>
          <a:stretch>
            <a:fillRect/>
          </a:stretch>
        </p:blipFill>
        <p:spPr bwMode="auto">
          <a:xfrm>
            <a:off x="7620000" y="1633538"/>
            <a:ext cx="14478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FG12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60" b="9700"/>
          <a:stretch>
            <a:fillRect/>
          </a:stretch>
        </p:blipFill>
        <p:spPr bwMode="auto">
          <a:xfrm>
            <a:off x="6096000" y="50800"/>
            <a:ext cx="1574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FG12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r="53983" b="9700"/>
          <a:stretch>
            <a:fillRect/>
          </a:stretch>
        </p:blipFill>
        <p:spPr bwMode="auto">
          <a:xfrm>
            <a:off x="6096000" y="2424113"/>
            <a:ext cx="1439863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 descr="FG12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2" r="20964" b="9700"/>
          <a:stretch>
            <a:fillRect/>
          </a:stretch>
        </p:blipFill>
        <p:spPr bwMode="auto">
          <a:xfrm>
            <a:off x="6019800" y="4267200"/>
            <a:ext cx="2778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3733800" cy="762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</a:rPr>
              <a:t>Deletion or deficiency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/>
              <a:t>		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4800" y="7620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Loss of a chromosome segment is known as deletion or deficiency , It can be terminal deletion or intercalary deletion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A single break near the end of the chromosome would be expected to result in </a:t>
            </a:r>
            <a:r>
              <a:rPr lang="en-US" altLang="en-US" sz="2000" b="1" u="sng">
                <a:solidFill>
                  <a:srgbClr val="FF0000"/>
                </a:solidFill>
              </a:rPr>
              <a:t>terminal deficiency.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If two breaks occur, a section may be deleted and an </a:t>
            </a:r>
            <a:r>
              <a:rPr lang="en-US" altLang="en-US" sz="2000" b="1" u="sng">
                <a:solidFill>
                  <a:srgbClr val="FF0000"/>
                </a:solidFill>
              </a:rPr>
              <a:t>intercalary deficiency </a:t>
            </a:r>
            <a:r>
              <a:rPr lang="en-US" altLang="en-US" sz="2000" b="1"/>
              <a:t>created. </a:t>
            </a:r>
          </a:p>
        </p:txBody>
      </p:sp>
      <p:pic>
        <p:nvPicPr>
          <p:cNvPr id="37892" name="Picture 2" descr="FG12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60" b="9700"/>
          <a:stretch>
            <a:fillRect/>
          </a:stretch>
        </p:blipFill>
        <p:spPr bwMode="auto">
          <a:xfrm>
            <a:off x="4648200" y="2946400"/>
            <a:ext cx="23796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457200" y="367665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Terminal deficiencies might seem less complicated. But majority of deficiencies detected are intercalary type within the chromosome.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smtClean="0">
                <a:solidFill>
                  <a:srgbClr val="FF3300"/>
                </a:solidFill>
              </a:rPr>
              <a:t>   Cri-du-chat (Cat cry syndrome):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	The name of the syndrome came from a cat-like mewing cry from small weak infants with the disorder.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      Other characteristics are microcephaly (small head), broad face and saddle nose, physical and mental retardation.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      Cri-du-chat patients die in infancy or early childhood.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      The chromosome deficiency is in the short arm of </a:t>
            </a:r>
            <a:r>
              <a:rPr lang="en-US" altLang="en-US" sz="2000" b="1" u="sng" smtClean="0">
                <a:solidFill>
                  <a:srgbClr val="FF0000"/>
                </a:solidFill>
              </a:rPr>
              <a:t>chromosome 5 </a:t>
            </a:r>
            <a:r>
              <a:rPr lang="en-US" altLang="en-US" sz="2000" b="1" smtClean="0"/>
              <a:t>. 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smtClean="0"/>
              <a:t>                                          A Boy with Cri-du-Chat Syndrome –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</p:txBody>
      </p:sp>
      <p:pic>
        <p:nvPicPr>
          <p:cNvPr id="39939" name="Picture 2" descr="FG12_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7771" r="6834" b="6149"/>
          <a:stretch>
            <a:fillRect/>
          </a:stretch>
        </p:blipFill>
        <p:spPr bwMode="auto">
          <a:xfrm>
            <a:off x="5867400" y="3679825"/>
            <a:ext cx="2895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228600" y="304800"/>
            <a:ext cx="86106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presence of an additional chromosome segment, as compared to that normally present in a nucleus is known as Duplication.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 a diploid organism, presence of a chromosome segment in more than two copies per nucleus is called duplication.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Four types of duplication: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1. Tandem duplication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2. Reverse tandem duplication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3. Displaced duplication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4. Translocation duplication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extra chromosome segment may be located immediately after the normal segment in precisely the same orientation forms the </a:t>
            </a:r>
            <a:r>
              <a:rPr lang="en-US" altLang="en-US" sz="2000" b="1" u="sng">
                <a:solidFill>
                  <a:srgbClr val="FF0000"/>
                </a:solidFill>
              </a:rPr>
              <a:t>tandem</a:t>
            </a:r>
            <a:r>
              <a:rPr lang="en-US" altLang="en-US" sz="2000" b="1"/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When the gene sequence in the extra segment of a tandem in the reverse order i.e, inverted , it is known as </a:t>
            </a:r>
            <a:r>
              <a:rPr lang="en-US" altLang="en-US" sz="2000" b="1" u="sng">
                <a:solidFill>
                  <a:srgbClr val="FF0000"/>
                </a:solidFill>
              </a:rPr>
              <a:t>reverse tandem</a:t>
            </a:r>
            <a:r>
              <a:rPr lang="en-US" altLang="en-US" sz="2000" b="1"/>
              <a:t> duplication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 some cases, the extra segment may be located in the same chromosome but away from the normal segment – termed as </a:t>
            </a:r>
            <a:r>
              <a:rPr lang="en-US" altLang="en-US" sz="2000" b="1" u="sng">
                <a:solidFill>
                  <a:srgbClr val="FF0000"/>
                </a:solidFill>
              </a:rPr>
              <a:t>displaced duplication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additional chromosome segment is located in a non-homologous chromosome </a:t>
            </a:r>
            <a:r>
              <a:rPr lang="en-US" altLang="en-US" sz="2000" b="1" u="sng">
                <a:solidFill>
                  <a:srgbClr val="FF0000"/>
                </a:solidFill>
              </a:rPr>
              <a:t>is translocation duplication</a:t>
            </a:r>
            <a:r>
              <a:rPr lang="en-US" altLang="en-US" sz="2000" b="1"/>
              <a:t>.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227013" y="-76200"/>
            <a:ext cx="2135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Duplication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228600" y="914400"/>
            <a:ext cx="8686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When a segment of chromosome is oriented in the reverse direction, such segment said to be inverted and the phenomenon is termed as inversion.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Inversion occur when parts of chromosomes become detached , turn through 180 degree and are reinserted in such a way that the genes are in reversed order.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For example, a certain segment may be broken in two places, and the breaks may be in close proximity because of chance loop in the chromosome.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When they rejoin, </a:t>
            </a:r>
            <a:r>
              <a:rPr lang="en-US" altLang="en-US" sz="2000" b="1"/>
              <a:t>the wrong ends may become connected.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part on one side of the loop connects with broken end different from the one with which it was formerly connected.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This leaves the other two broken ends to become attached.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part within the loop thus becomes turned around or inverted. </a:t>
            </a: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28600" y="254000"/>
            <a:ext cx="175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Inversion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>
            <a:fillRect/>
          </a:stretch>
        </p:blipFill>
        <p:spPr bwMode="auto">
          <a:xfrm>
            <a:off x="838200" y="13716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04800" y="152400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Inversion may be classified into two types: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9900"/>
                </a:solidFill>
              </a:rPr>
              <a:t>Pericentric</a:t>
            </a:r>
            <a:r>
              <a:rPr lang="en-US" altLang="en-US" sz="2000" b="1">
                <a:solidFill>
                  <a:srgbClr val="FF9900"/>
                </a:solidFill>
              </a:rPr>
              <a:t>  </a:t>
            </a:r>
            <a:r>
              <a:rPr lang="en-US" altLang="en-US" sz="2000" b="1"/>
              <a:t>-  include the centromere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9900"/>
                </a:solidFill>
              </a:rPr>
              <a:t>Paracentric</a:t>
            </a:r>
            <a:r>
              <a:rPr lang="en-US" altLang="en-US" sz="2000" b="1">
                <a:solidFill>
                  <a:srgbClr val="FF9900"/>
                </a:solidFill>
              </a:rPr>
              <a:t> </a:t>
            </a:r>
            <a:r>
              <a:rPr lang="en-US" altLang="en-US" sz="2000" b="1"/>
              <a:t>-  do not include the centromere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609600" y="4416425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 natural populations, pericentric inversions are much less frequent than paracentric inversions.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 many species, however, pericentric inversions are relatively common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28600" y="762000"/>
            <a:ext cx="8686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Integration of a chromosome segment into a nonhomologous chromosome is known as translocation.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Three types: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1. simple translocation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2. shift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		3. reciprocal translocation. 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279400" y="101600"/>
            <a:ext cx="246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Translocation</a:t>
            </a:r>
          </a:p>
        </p:txBody>
      </p:sp>
      <p:pic>
        <p:nvPicPr>
          <p:cNvPr id="48132" name="Picture 5" descr="http://upload.wikimedia.org/wikipedia/commons/c/cb/Translocation-4-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25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-152400"/>
            <a:ext cx="61722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FF0000"/>
                </a:solidFill>
              </a:rPr>
              <a:t>Variation in chromosomes number</a:t>
            </a: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152400" y="998538"/>
            <a:ext cx="88392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Organism with one complete set of chromosomes is said to be </a:t>
            </a:r>
            <a:r>
              <a:rPr lang="en-US" altLang="en-US" sz="2000" b="1" u="sng"/>
              <a:t>euploid </a:t>
            </a:r>
            <a:r>
              <a:rPr lang="en-US" altLang="en-US" sz="2000" b="1"/>
              <a:t>(applies to haploid and diploid organisms).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u="sng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Aneuploidy</a:t>
            </a:r>
            <a:r>
              <a:rPr lang="en-US" altLang="en-US" sz="2000" b="1"/>
              <a:t> - variation in the number of individual chromosomes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discovery of aneuploidy dates back to 1916 when</a:t>
            </a:r>
            <a:r>
              <a:rPr lang="en-US" altLang="en-US" sz="2000" b="1">
                <a:solidFill>
                  <a:srgbClr val="FF9900"/>
                </a:solidFill>
              </a:rPr>
              <a:t> Bridges</a:t>
            </a:r>
            <a:r>
              <a:rPr lang="en-US" altLang="en-US" sz="2000" b="1"/>
              <a:t> discovered XO male and XXY female </a:t>
            </a:r>
            <a:r>
              <a:rPr lang="en-US" altLang="en-US" sz="2000" b="1" i="1">
                <a:solidFill>
                  <a:srgbClr val="FF9900"/>
                </a:solidFill>
              </a:rPr>
              <a:t>Drosophila</a:t>
            </a:r>
            <a:r>
              <a:rPr lang="en-US" altLang="en-US" sz="2000" b="1"/>
              <a:t>, which had 7 and 9 chromosomes respectively, instead of normal 8.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altLang="en-US" sz="2000" b="1"/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609600" y="3878263"/>
            <a:ext cx="83058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FF99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Nullisomy</a:t>
            </a:r>
            <a:r>
              <a:rPr lang="en-US" altLang="en-US" sz="2000" b="1">
                <a:solidFill>
                  <a:srgbClr val="FF9900"/>
                </a:solidFill>
              </a:rPr>
              <a:t> </a:t>
            </a:r>
            <a:r>
              <a:rPr lang="en-US" altLang="en-US" sz="2000" b="1"/>
              <a:t>- loss of one homologous chromosome pair.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Monosomy</a:t>
            </a:r>
            <a:r>
              <a:rPr lang="en-US" altLang="en-US" sz="2000" b="1">
                <a:solidFill>
                  <a:srgbClr val="FF9900"/>
                </a:solidFill>
              </a:rPr>
              <a:t> </a:t>
            </a:r>
            <a:r>
              <a:rPr lang="en-US" altLang="en-US" sz="2000" b="1"/>
              <a:t>– loss of a single chromosome</a:t>
            </a:r>
            <a:r>
              <a:rPr lang="en-US" altLang="en-US" sz="2000" b="1" i="1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Trisomy</a:t>
            </a:r>
            <a:r>
              <a:rPr lang="en-US" altLang="en-US" sz="2000" b="1">
                <a:solidFill>
                  <a:srgbClr val="FF9900"/>
                </a:solidFill>
              </a:rPr>
              <a:t> </a:t>
            </a:r>
            <a:r>
              <a:rPr lang="en-US" altLang="en-US" sz="2000" b="1"/>
              <a:t>-  one extra chromosome.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Tetrasomy </a:t>
            </a:r>
            <a:r>
              <a:rPr lang="en-US" altLang="en-US" sz="2000" b="1"/>
              <a:t>- one extra chromosome pair.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u="sng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"/>
          <a:stretch>
            <a:fillRect/>
          </a:stretch>
        </p:blipFill>
        <p:spPr bwMode="auto">
          <a:xfrm>
            <a:off x="838200" y="762000"/>
            <a:ext cx="7467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More about Aneuploidy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1143000" y="-76200"/>
            <a:ext cx="6705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+mn-lt"/>
              </a:rPr>
              <a:t>What is a chromosome?</a:t>
            </a:r>
            <a:endParaRPr lang="en-US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03213" y="6858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Chromosome are given the name (Chromo = color; Soma =  body) due to their marked affinity for basic dyes.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3703638"/>
            <a:ext cx="86106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A chromosome </a:t>
            </a:r>
            <a:r>
              <a:rPr lang="en-GB" altLang="en-US" sz="2000" b="1"/>
              <a:t>is an organized structure of DNA and protein found in cells.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Chromosomes contain DNA-bound proteins, which serve to package the DNA and control its functions.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600" y="522605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Chromosomal DNA encodes most or all of an organism's genetic information; some species also contain plasmids or other extra-chromosomal genetic elements.</a:t>
            </a:r>
          </a:p>
        </p:txBody>
      </p:sp>
      <p:pic>
        <p:nvPicPr>
          <p:cNvPr id="7174" name="Picture 6" descr="http://upload.wikimedia.org/wikipedia/commons/thumb/e/e0/Major_events_in_mitosis.svg/350px-Major_events_in_mitosi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10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1000" y="1663700"/>
            <a:ext cx="3886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Metaphase: </a:t>
            </a:r>
            <a:r>
              <a:rPr lang="en-US" altLang="en-US" sz="2000" b="1"/>
              <a:t>Chromosomes are the most easily observed and studied during metaphase when they are very thick, quite short and well spread in the cell.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 </a:t>
            </a:r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-304800"/>
            <a:ext cx="3276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</a:rPr>
              <a:t>Non-Disjunction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304800" y="730250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Generally during gametogenesis the homologous chromosomes of each pair separate out (</a:t>
            </a:r>
            <a:r>
              <a:rPr lang="en-US" altLang="en-US" sz="2000" b="1" u="sng">
                <a:solidFill>
                  <a:srgbClr val="FF0000"/>
                </a:solidFill>
              </a:rPr>
              <a:t>disjunction</a:t>
            </a:r>
            <a:r>
              <a:rPr lang="en-US" altLang="en-US" sz="2000" b="1"/>
              <a:t>) and are equally distributed in the daughter cells.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But sometime there is an unequal distribution of chromosomes in the daughter cells.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failure of separation of homologous chromosome is called </a:t>
            </a:r>
            <a:r>
              <a:rPr lang="en-US" altLang="en-US" sz="2000" b="1" u="sng">
                <a:solidFill>
                  <a:srgbClr val="FF0000"/>
                </a:solidFill>
              </a:rPr>
              <a:t>non disjunction</a:t>
            </a:r>
            <a:r>
              <a:rPr lang="en-US" altLang="en-US" sz="2000" b="1"/>
              <a:t>.</a:t>
            </a:r>
          </a:p>
        </p:txBody>
      </p:sp>
      <p:pic>
        <p:nvPicPr>
          <p:cNvPr id="54276" name="Picture 4" descr="3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-152400"/>
            <a:ext cx="3733800" cy="914400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FF0000"/>
                </a:solidFill>
              </a:rPr>
              <a:t>Trisomy in Humans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04800" y="758825"/>
            <a:ext cx="8839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</a:rPr>
              <a:t>Down Syndrome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best known and most common chromosome related syndrome.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Formerly known as “</a:t>
            </a:r>
            <a:r>
              <a:rPr lang="en-US" altLang="en-US" sz="2000" b="1">
                <a:solidFill>
                  <a:srgbClr val="FF9900"/>
                </a:solidFill>
              </a:rPr>
              <a:t>Mongolism</a:t>
            </a:r>
            <a:r>
              <a:rPr lang="en-US" altLang="en-US" sz="2000" b="1"/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298450" y="3048000"/>
            <a:ext cx="45021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Patients having Down syndrome will be Short in stature (four feet tall), broad short skulls, wild nostrils, large tongue, stubby hands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Some babies may have short necks, small hands, and short fingers.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They are characterized as low in mentality.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346075" y="1981200"/>
            <a:ext cx="845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Down's syndrome, also known as trisomy 21, is a chromosomal condition caused by the presence of all or part of a third copy of chromosome 21. </a:t>
            </a:r>
          </a:p>
        </p:txBody>
      </p:sp>
      <p:sp>
        <p:nvSpPr>
          <p:cNvPr id="56326" name="AutoShape 2" descr="data:image/jpeg;base64,/9j/4AAQSkZJRgABAQAAAQABAAD/2wBDAAkGBwgHBgkIBwgKCgkLDRYPDQwMDRsUFRAWIB0iIiAdHx8kKDQsJCYxJx8fLT0tMTU3Ojo6Iys/RD84QzQ5Ojf/2wBDAQoKCg0MDRoPDxo3JR8lNzc3Nzc3Nzc3Nzc3Nzc3Nzc3Nzc3Nzc3Nzc3Nzc3Nzc3Nzc3Nzc3Nzc3Nzc3Nzc3Nzf/wAARCADQAMgDASIAAhEBAxEB/8QAHAAAAQUBAQEAAAAAAAAAAAAABQIDBAYHAAEI/8QAOhAAAQMCBAQDBgQFBAMAAAAAAQACAwQRBRIhMQYTQVEiYXEHFDJCgZEjUqGxFTNiwdFTcuHwJUOC/8QAGAEAAwEBAAAAAAAAAAAAAAAAAQIDAAT/xAAiEQACAgMAAgIDAQAAAAAAAAAAAQIRAyExEkEEEyIyUXH/2gAMAwEAAhEDEQA/ANwXLlyBjl5dcV4iE9ukndco9bVw0UDpqmQMY0Xug2YdlljiYXPcA0bk9Fn/ABVxtZzqbDn2GxkG/wBEJ4q4qnxWR1NSEsphp2LvVU+VwBIZq75ndlKc2VjD+jldiU8rnSVErnXOxdclCpa6QgkuLGeRSKl9r9upQyVxlecpOUbJEOya2ue53h8I79U5789rCIXO3sTdCnPv4GfUpRm5Yawdd04jDvvri5rQ8m2+q894kvnieWkdigsdQc+YnYp2nqLuLSfCdCsYsdBxNV0zxzJnabG91dcG4yvk59rHdzSslkOUlvbYpdPWPp3Ahxt1HdDnA6fT6Ow3FoK1gLHi5RDNfZYNhOOz07myU8hsPibdaVw3xdBXxiOYgSjz3RWT0xZQfot4K9umWSteLtKUHKhMdBSgU1mXuZYw5de3Td17dEw4CuSFyxiYvFy5Ex4dl4vSmp5mwRukeQAAgYRWVUVJA6WY2AWS8V8RS4tVOijcRCCQ1o6qTxpxLJVSOghd+He2nVVBpyA3PjO/koTlZaEP6OOeY/A03cfico8rQGf91Xri4DQfdMVEhcLDXup2VqgfWAvIYxRJI7AhosANSiZjNrN+N25tsExVQARmxOUDUopgoDOcGuJGw6d004m+qkcovdcDTomZmZTtqqJk6ENk1HqlQyak36pprTvZLiYctzfdE1E10geyx7pom3iH1SWtOcNHVLyEOLSDZyFjJDlNKWSb21R2jqnxPD2nK/oQq2AWkX3CLUMmYBpOoSyoKNZ4R4nM7W09Ucsje5VzjlDxcFYXQzujcHRus9ux7+S0jhLHRWR8mQ/iDujCfpiZIe0XHMF7mCjtfcXSg5WIkkOXoKZDkoOWMPXXJDTdciYIArwmy8LgDpum3yBu9r9ljCy6wJJ0VH41x4RtNNE7xEXOuwRzHsTdTUj3l2QAfdZJi9bJUSkuJc951J7KWSVIpjjbsHySF8jpHa9kuGHM67jb8103I5rQSdm6H1TlK/mvGb4WC7vI9lBbOihVU0N0YNB+qh5dTmtp2Uud2Z5dfQdFBl1uGd0qDQgOLn26E6rqpgdFkYNCVIp6XK3M/UlPUtMaifO5tmg2aE1mUWwe3D7DQaAXKC1kX4jyNQNlfK+FsNG8hoDnaBVOqp9DbcmyylsMo6BcMJc49rXT1JTZiy4uERgpbCQkfKp+F0Bc8DLpojKYIwBUtCWTxvI0LlJxOgMUrHNFmlWXEMOAjYcvRe4hQmehD8uoaFPzKeCKZU0mVtwNtD/ZeUjSH2G6sT6S8TXFukjdT2IQkQGKRu+jrXTed6FcCbAMrg4D4t/IoxQVDqadlTEbG4zC/VQYYbsv0GqnU7AXub0c2ySzUahhla2rpmTN6jXyU3MqZwdWHxU73a7fUK3tdddkJWjkmqY8HJYcmAUsFOISA5cmmlcsAmc/OQGbr05Y2Oe7oLm6bo22iBta4uSoHE9e2hw95Lg0kHda9BKPxji5qKr3Vjjy2m7jfcqnGQPlfJ28IXtVVmaWSS98x0UWV4jDW31cblc72zojpCKh5fK2P5WeJwvunqQllISfieczh3uh0Ul2zyH5jZTaOTmA9QNEtDJj0zsrQNh1K8o4TLKABqm5nAjLe5JspdNIIWyyDVwFgh4jKWx2RnPn5EPwgZSfNG6Cka3KwNFmhQcHgtE+Z4FzpdHaJoEL3Dqk9lUB8bHNnbEwWDSB6oNVUZbKxhGuYXR97Q6sBdtm/YKJUNElTGT1N0rMDWUwAN+qN4FRghzrbEBQi3IHAjp1Vj4eaBDLfuEvWg+hUtLzY3m3whJghElLIywJCK0uV8VQ0/NcBC6aYR1HLJ/mN/UJqFuwT7qDTyRjdkht+/8AdA6ymyyuA2vdWcPDK97HfNfRDamK1RrsCkeh0yNFGBC641IsltOVrT5r2fwkN7hRp5OWQ0ncJoisJ4ZOabEmubpc3P0/4WjQyB7Q4bHqskFR+NG++ml1pOA1Bnw2BztSAWn6aLpxa0cuVewtdKaU2ClAroOceBXJAK5YJIlq+XVU8DSM0pNwOgAWee1HFwJPd2OuSQ3/ACmsB4rmxziWSrbG6Onpqd4A31JVE4ixF+I4xJISS1p0SuSoeMdionXDfM3uos096mQb5Wb+qkvcKaHNe5AshtNdwLnbyXeT5DZRLMdz5KcNPUqbhzx7qXDQgXKGyn8Eel1LodaR4v8ACwH90GZDgkJljN9jf9E5zzlY3a+pUMuAa13Yn9k4w3At8tghY8el0oPDhzB6m6JwPy0gt1QqDTD4fQ3RGnsYQL7XSey1aBM85bK519if1TYdd8LjroVHxIlklu7k3nOSNw+UoMFEh8maQWIOmxR/CJuWZh2ANlUTMBISd7d/RHaCUumIHzsF0K2gFjpn5c2uh1+hQGsmMNW11zaOTX0KL05uyO/UFqEYzA8PLunUJmtBitjdfLlnim+6VI4SeMaXUMuM1OA7dpSYJ9vJxCmx2hzEB4Ij1fJZDMUd4y5ttCf7ItVs5lMwn5HkoBVuPjaemo+oCMUKNiX+UemrVpXCE2ehcy+oIP3WVueWw98jrrQeB57nL0fH+xVovZzzWi7g6JQKaYeiWuo5Ry65JbsuWMZdgNFNgvB1bXSNDXSN0HXXQXVHpXZpfFu46rR/aViLYuGYqWAhrXzhpFrXsFnNEzxE9hZSlwrHbJFbmMdvzHZewRgOePyRWS52jMxpvunqZocJXbF2m6Qowc+3LDVLwzUFttDGB+6iO1LQdFLwt/LqHMPQfdAZIbAPK9Lf4TsDCWEhKlYWTuAHhcSfuiGC0rpi9gboUr4USLDRNMmHREdCQUQpI3kC46LzA4mCj5cpAAcjLHU8MelroUO2U7iCleAXgWsVCp4TJCQB5K31r4Z7h7RldoQRumIaKmYBkCzQU1RSaqJ8Zu4b6Ky4JCXwtkI6InJhVPM3Vuh1UmkoWUzWtj+FZRAxVMwBrhbzC8rqUzRGwvcWKk5QxKD3BpDdUwq6V6HCpWMfnAsEIlh5MjgTqDdXJ8E01w2+qE12AzNdnLxrpa6m4sdSVjNNEKikIG51QrFMM5UXNI1y2R2DD5oYrMema1k0sb4ZW6hpIIWjFoWRRCwu5rOtlbOAZ/xYA49S0qsWy1Ujb6hGeC5OXUDXRsqfhOSNXbulppjr7dktdaON6Fei5dey5YBk3tby0ldh2HRvc5scRkdmOpJO5+yrWGNzsznYlFfa7Uc3jiVo1EcEbR9kNw1pZSMcRrupZC2MdNnTAO1y6ronBrG26uJTcrsmY/MRv6poykRPPVug+ymijG5hmbI5h2OZvopdJGJJYZhvYXsoERIaxp7a+iL4A0c0sfqDoFmNHoYGEukDSW3HcIjhGEvpHPBPgdayJ0YDYmt3sESghzsNt0qRVjVHTRN0tv0Ut09JABzA2/TqopZK11sp9QgmOUeLzMf7gWxm3xX8Tv8ACfQr4H31sMhymElturUiJtPI45Glp/KQVljo62DE6VmIU2IS2c73gCUjOOmU20sr5gkFbBg1NVzyvc5wJdG/douncdEY5N1QcMdtk7DFcXXkYLmMe0aPbcIhTw2ZcjdSLeRAkYey5gDL3UyphLSFGqYJH0k3IGaXL4B3KKNYAxPiyCiq46SMkyPfkAHf1Og+qEt4vbVPksKpvL+LQO/ROVHAdLPJnrZncwuzGyMYbw3QUZvAwAu0J7hU1QlTbPcIxVldFmBzW6luU/ZO1IBJdopnuVLEbNa0G2tgmKljcpDApMdmYYkTHidQR0JIU/hOXPLIR+YFQcZGTE5we9k7wi8857f+7oPgl2zZ6d142u7gJ4KHhxLqOAnqwKUF1LhyS6LXLxcsAxb2lQ8zjGrk/MBb7kf2TGUMhbGNDYBGvaFS/wDmqaXL/NZY+uYoNObOPTT/AIUJvZ1Y1og1brhturv2TD7uYWtGpeCulfnlyjZuiWwZY5Hnctyt/wArII2COaLbE2BRzCW5akeoQeNgMsbR8osfVHsKiJyOPxZrhCQ0FsuNMQGhFaV+UaINAbBt0VpnCw6IFehIM5guEh7dNU9S3sOoUt0LJBqFrBQCkhjJJyXO10uJxJDOUC3a1kU/hzL3zJ2Olji1t9Sm8jP/AAbhgBY0loaBoGjopTQ0WCblkDG9lGE5c/4kjYErZIqQ2wTEbWvBHXolSuzt3UETmKTcoJhcTyoo5i/M3xJDaWqdoBlCKU1Q2Qa7qUHNI0TeQVYJFE5jLvNyh9Q3KSFYqh4DNQgFe4Z7hA3jZlfGTxDi0jbalwKd4XblnJtuD+6i+0Hw48wdHsBU7hoWLe4AufUppqokI/szWcIfnw+n/wBqmobgRH8Oi12BCIK0OHNLovdcvAdFycBQfaJE1smHu68x4v5Kk1kmV7z0/wAK++0QjPQ6aCaS/wCiznEnXbZvzH9FCXTqx/qM0zecb7Em5XtZK2ORjflvaydaW0lK553tqf2QVk5ml/EOpN0UrElKtBamqoW5i53iuTqrfg7GyRxuaLgtus4LrfF3/RaRww8Oo4SP9MBCSKY5XoPAaiymU8liFGslMdYpaLxQfpZNiCiEcgPVAaWUWGqnMmytvcJSniqCZeAmn1AIshtXWsbGbvt5heU82ZmYnfusTdI6SqEkhaHaApJniheC54PldMzYY2Ylwkey/wCUqA7henL8wllc78xeUEhoyiG/4jCGGxGyE1OKU7ZRmddx7C69hwCVp1lLm9lLkoWwgDI0I0Zzj6G4J3kh7dGnop0VcWmzioRszcjRDcUqbRl8Z8bddEEqMtssctSJGboTVvBJtuodHVSSwteRYEXXOLnSE30RKVRQeP4w/HaPp+Gb/dSOHBcFx0u4AfRRuNJA/HWt3MUQB8iSp+CsEUUTeuVzimm9I4q/Js0nh43w2L6omN0OwNpZhsF+rFPV4cOWXRwGy5JuuTClH9orvFR26Pe79As6qGl9UANWtAsFfvaG/wDGgva2Y6fZUOV1nTS3Ph6qE1+R1Y/0BmL1BL+SDo3f1QyI2eCnJiXvcXHV2qaAOa9wFVKkc87bJzPxWjMLnuFcuDqoCEwFwJZt6KisldHq02KmYfizqWrbOBZ43A2ISNWUhNRNeY/bqnnC7bqv4PjMFbE1zHjXcX2Rlk4ItfRJVHZGV8JkLy3rqpBkdZQYpBcKW2QDexSst6BOIzPZOx0hIZfrsnI+JKCJ2SSpjDx0Bui/Ihq25JWAtPQhV7EeEqaOYz0sYDr3tuCtFieKb2F4uJaF/wAEwKddxBD8tvuFRzQV8OICoFPCynhF3Nvcv9EcosRo2ueZaFlnW7J2FY/4g0eJw0EANH1UKbG6qpdaMFxOgsNFGjrKOnc+RtJG4uPhG9kuGd7+ZNO9seSxZGB8V0g8otLUQFiuL4pHWMpWPjY43JvqQi1BQ1M1PzaiUuuNgExT4XDLiEtXkOaQ9TewVpp4m8oRtHSyDkGS8Ur6RI4mxwBo0sFHke1hcb6AXKm1TDEdXeVlUeK8T93pjSU7rzzeHT5WnqhASUqiVqd/8Uxyef8A9Zfe/cDQI7QHNM+w0ADQg1DE2lhaAPE7cqw8O0/OqoGW0c/MfQLS2zl4jRqJuSkhb2YApCS0WaAuXVHhyPopcuGy5MKZxx88y10A28RVXq42sw2pNtT/AJVi43kH8YjYPkZ9ySgNXZ9LUxE7g2XJN/mdsV+BU+WXC41ITTgQbH9U+JDGbkdUt1Swts+ME9wFe36Od17IvLe8WYMx8l6MOqXC+X7lPRCUmzBYnspDqScMzveGttexK68eJNWznk9jFMyvoXh8DrW3F7K04bxJJlDathY8dbixVNlla0+El3m5eCrLRpGy/chCUMbHhklE0+mx2JzgCT6BGKTE4JiLOCxz36rI8LnAf0iy9hrq6F2ZsswI7XUpYoPjLr5Ml0+gqOaJzBa3mpL/AIdrj1WIYbxpiNE4cwmQDvoVd8F9oOHVb44KjmRyPsLkC1/VQngceFI51Lpa5WMzZrC/Y6ofVU8cuzImkdQ2yKNiZO0SMcHAi4IO6bNM1xs4KVvjOzHlcdpgX3d7dBlI805JAJco/DZYbMB19UW90YPl+68MDANGaoWXfyJMhQR5LNaB6ojE8RAF3ZNtjEbczrX6IRjeLw0FO+WV1g0HruglbOacr2xriPGoaON0jzfo1oO5VBfUuqamSqmtmdr6eQQ7EcWmxOsdPOSGA+BvYJLakki30Cq40c7yJ6DFO4zSgdXfoFoHBtLme6ct8LRlaqDg8LppWRxgmR518lreE08WHUDGucGtaLkk2QhG2JkkkgkuQCq4vwmmlMfNfK4f6bbhPYFxJQY5LPFRl4fDbMHtsbLpo5rDQXLrrljGVcY3FS6oJHjfoOw2Cr2IVGhkZ1FkV4hmfiFFR1UTXObJE1xsNM1rFVKonkDCx2hBvYqDhbs6lOlRGnOZx9V7SxiSQC3VRw5z3WUyBwide9hZdeHHb2cs5b0FoI2ws8IzO79lDxFk9RcBzWRDd7nWukSVxbGXX9ENJmqpOupXZOaS8URSFFlLC7xSOmP9IsPunInSkHkUzWj/AG3P3Kl0tFHE3NIMzlKdMGNIaW27JI4n16C2DJGVrrNdmHovPc60G+pJ81J5zi4k2XMlfcuBPkj9cf6CyP7niJF+S930BTEkU0R/HpiD/tsisdTIw/Gb+qmR4nG4Bs1nX7o/RF+zWyTwpxrLhLRT1DnS01xlDtSz0K0qgx+ir4mywShwI+oWS1VDQVDi9l4yfy7KDE+swiYPhlJZe+Zu31C5M3xWtnTizuLpm8CuYW7hNyVjANSB9Vl2H8TVtQAxsZc4DWyNwOxCdmeVwjHbquFw8Xs745E1YbxziCmoaZz5ZQLDQd1lWM49NilSXy3EV/Cy/wCqZxueWoxCXmPc8NdZt0NcNT3VoQVHHmzNvRMLrgOaE5A6xuem6hNa62hPmljMNCfRUcLJLJRZcC4iZg9YJnRCVmxGxA8kaxvjGXHJWRUkboqUaZSd/VZ6/a17lSqGXI9utiDumUVFCuTky3wtynNe7id1O4GmNFxIycuHKq5XwOFuuhCq7K+WIkukEjT56hFcGnc4UUceYyirEmncn/C1mXTbFy8H7rkgTOvZfNFiOAVFDO1rjTy+HMNmu1/e6p/HlMyDiaaBlmsjawWHXREvZJV8jGK6NzrRmnLz/wDJuqzj+IuxPGKusJ/mSG3p0TQim9hmyI8sbowJsuPXZJJXHZXTrhMcZEZS1puG91NjdDCC1lrjqohlIaADbRexsNrncqsa6Kx6Se+rduia1ebuuL9Etsd9bJ1kL3aBhNvJPtgENibcE2JXslmggA3/AGUhtFUO+TTuV0tJlF5Z42fVN4ujA0ynv9EludzrMBJ7BSSKCK5e98x7NFgvXVUxbaFjYI+53Un3bCeCKZjQZpBG0+adY+AeH3q9+jhoVCA5r8jS6R56kaJchMMvK5Yu02OYJftrRq9k2lkOH1Tammc17W6vYDuFo9NLBU4eJqZ4cxzdLHZZdYkkZBc9QLKbhmI1OFS56eUBp+KJx0K5c+NT2i+PJ4aYfn4dZK5xI3J1VWxnCpcOms9t2n4SrVNxU+cBlHCIyG3c99ifp5ITX1NVWQRurHmSJ7st8o8PmowjJdKTcZcK4x9hY7pW402VgwXg3EcTlzOHJpwdZHDf0C0LBuBcLowHPi58n5pdf0VHmSAvjykY9Dh9ZO78ClmkP9LCUTh4fxXlB5oZx5ZDdbrDhzIGgRsa0dgLJ/3fQAhRedsqvjpezDI8Pq6cgyUso9YzorPw5UBvEmHCoiFoonkAi2q0aSAEkFtx5qK+hpzIJeSzmDQOtqgsrG+lBKCthmAyus7sSuQ1sbY9QFyP2sR4F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6327" name="AutoShape 4" descr="data:image/jpeg;base64,/9j/4AAQSkZJRgABAQAAAQABAAD/2wBDAAkGBwgHBgkIBwgKCgkLDRYPDQwMDRsUFRAWIB0iIiAdHx8kKDQsJCYxJx8fLT0tMTU3Ojo6Iys/RD84QzQ5Ojf/2wBDAQoKCg0MDRoPDxo3JR8lNzc3Nzc3Nzc3Nzc3Nzc3Nzc3Nzc3Nzc3Nzc3Nzc3Nzc3Nzc3Nzc3Nzc3Nzc3Nzc3Nzf/wAARCADQAMgDASIAAhEBAxEB/8QAHAAAAQUBAQEAAAAAAAAAAAAABQIDBAYHAAEI/8QAOhAAAQMCBAQDBgQFBAMAAAAAAQACAwQRBRIhMQYTQVEiYXEHFDJCgZEjUqGxFTNiwdFTcuHwJUOC/8QAGAEAAwEBAAAAAAAAAAAAAAAAAQIDAAT/xAAiEQACAgMAAgIDAQAAAAAAAAAAAQIRAyExEkEEEyIyUXH/2gAMAwEAAhEDEQA/ANwXLlyBjl5dcV4iE9ukndco9bVw0UDpqmQMY0Xug2YdlljiYXPcA0bk9Fn/ABVxtZzqbDn2GxkG/wBEJ4q4qnxWR1NSEsphp2LvVU+VwBIZq75ndlKc2VjD+jldiU8rnSVErnXOxdclCpa6QgkuLGeRSKl9r9upQyVxlecpOUbJEOya2ue53h8I79U5789rCIXO3sTdCnPv4GfUpRm5Yawdd04jDvvri5rQ8m2+q894kvnieWkdigsdQc+YnYp2nqLuLSfCdCsYsdBxNV0zxzJnabG91dcG4yvk59rHdzSslkOUlvbYpdPWPp3Ahxt1HdDnA6fT6Ow3FoK1gLHi5RDNfZYNhOOz07myU8hsPibdaVw3xdBXxiOYgSjz3RWT0xZQfot4K9umWSteLtKUHKhMdBSgU1mXuZYw5de3Td17dEw4CuSFyxiYvFy5Ex4dl4vSmp5mwRukeQAAgYRWVUVJA6WY2AWS8V8RS4tVOijcRCCQ1o6qTxpxLJVSOghd+He2nVVBpyA3PjO/koTlZaEP6OOeY/A03cfico8rQGf91Xri4DQfdMVEhcLDXup2VqgfWAvIYxRJI7AhosANSiZjNrN+N25tsExVQARmxOUDUopgoDOcGuJGw6d004m+qkcovdcDTomZmZTtqqJk6ENk1HqlQyak36pprTvZLiYctzfdE1E10geyx7pom3iH1SWtOcNHVLyEOLSDZyFjJDlNKWSb21R2jqnxPD2nK/oQq2AWkX3CLUMmYBpOoSyoKNZ4R4nM7W09Ucsje5VzjlDxcFYXQzujcHRus9ux7+S0jhLHRWR8mQ/iDujCfpiZIe0XHMF7mCjtfcXSg5WIkkOXoKZDkoOWMPXXJDTdciYIArwmy8LgDpum3yBu9r9ljCy6wJJ0VH41x4RtNNE7xEXOuwRzHsTdTUj3l2QAfdZJi9bJUSkuJc951J7KWSVIpjjbsHySF8jpHa9kuGHM67jb8103I5rQSdm6H1TlK/mvGb4WC7vI9lBbOihVU0N0YNB+qh5dTmtp2Uud2Z5dfQdFBl1uGd0qDQgOLn26E6rqpgdFkYNCVIp6XK3M/UlPUtMaifO5tmg2aE1mUWwe3D7DQaAXKC1kX4jyNQNlfK+FsNG8hoDnaBVOqp9DbcmyylsMo6BcMJc49rXT1JTZiy4uERgpbCQkfKp+F0Bc8DLpojKYIwBUtCWTxvI0LlJxOgMUrHNFmlWXEMOAjYcvRe4hQmehD8uoaFPzKeCKZU0mVtwNtD/ZeUjSH2G6sT6S8TXFukjdT2IQkQGKRu+jrXTed6FcCbAMrg4D4t/IoxQVDqadlTEbG4zC/VQYYbsv0GqnU7AXub0c2ySzUahhla2rpmTN6jXyU3MqZwdWHxU73a7fUK3tdddkJWjkmqY8HJYcmAUsFOISA5cmmlcsAmc/OQGbr05Y2Oe7oLm6bo22iBta4uSoHE9e2hw95Lg0kHda9BKPxji5qKr3Vjjy2m7jfcqnGQPlfJ28IXtVVmaWSS98x0UWV4jDW31cblc72zojpCKh5fK2P5WeJwvunqQllISfieczh3uh0Ul2zyH5jZTaOTmA9QNEtDJj0zsrQNh1K8o4TLKABqm5nAjLe5JspdNIIWyyDVwFgh4jKWx2RnPn5EPwgZSfNG6Cka3KwNFmhQcHgtE+Z4FzpdHaJoEL3Dqk9lUB8bHNnbEwWDSB6oNVUZbKxhGuYXR97Q6sBdtm/YKJUNElTGT1N0rMDWUwAN+qN4FRghzrbEBQi3IHAjp1Vj4eaBDLfuEvWg+hUtLzY3m3whJghElLIywJCK0uV8VQ0/NcBC6aYR1HLJ/mN/UJqFuwT7qDTyRjdkht+/8AdA6ymyyuA2vdWcPDK97HfNfRDamK1RrsCkeh0yNFGBC641IsltOVrT5r2fwkN7hRp5OWQ0ncJoisJ4ZOabEmubpc3P0/4WjQyB7Q4bHqskFR+NG++ml1pOA1Bnw2BztSAWn6aLpxa0cuVewtdKaU2ClAroOceBXJAK5YJIlq+XVU8DSM0pNwOgAWee1HFwJPd2OuSQ3/ACmsB4rmxziWSrbG6Onpqd4A31JVE4ixF+I4xJISS1p0SuSoeMdionXDfM3uos096mQb5Wb+qkvcKaHNe5AshtNdwLnbyXeT5DZRLMdz5KcNPUqbhzx7qXDQgXKGyn8Eel1LodaR4v8ACwH90GZDgkJljN9jf9E5zzlY3a+pUMuAa13Yn9k4w3At8tghY8el0oPDhzB6m6JwPy0gt1QqDTD4fQ3RGnsYQL7XSey1aBM85bK519if1TYdd8LjroVHxIlklu7k3nOSNw+UoMFEh8maQWIOmxR/CJuWZh2ANlUTMBISd7d/RHaCUumIHzsF0K2gFjpn5c2uh1+hQGsmMNW11zaOTX0KL05uyO/UFqEYzA8PLunUJmtBitjdfLlnim+6VI4SeMaXUMuM1OA7dpSYJ9vJxCmx2hzEB4Ij1fJZDMUd4y5ttCf7ItVs5lMwn5HkoBVuPjaemo+oCMUKNiX+UemrVpXCE2ehcy+oIP3WVueWw98jrrQeB57nL0fH+xVovZzzWi7g6JQKaYeiWuo5Ry65JbsuWMZdgNFNgvB1bXSNDXSN0HXXQXVHpXZpfFu46rR/aViLYuGYqWAhrXzhpFrXsFnNEzxE9hZSlwrHbJFbmMdvzHZewRgOePyRWS52jMxpvunqZocJXbF2m6Qowc+3LDVLwzUFttDGB+6iO1LQdFLwt/LqHMPQfdAZIbAPK9Lf4TsDCWEhKlYWTuAHhcSfuiGC0rpi9gboUr4USLDRNMmHREdCQUQpI3kC46LzA4mCj5cpAAcjLHU8MelroUO2U7iCleAXgWsVCp4TJCQB5K31r4Z7h7RldoQRumIaKmYBkCzQU1RSaqJ8Zu4b6Ky4JCXwtkI6InJhVPM3Vuh1UmkoWUzWtj+FZRAxVMwBrhbzC8rqUzRGwvcWKk5QxKD3BpDdUwq6V6HCpWMfnAsEIlh5MjgTqDdXJ8E01w2+qE12AzNdnLxrpa6m4sdSVjNNEKikIG51QrFMM5UXNI1y2R2DD5oYrMema1k0sb4ZW6hpIIWjFoWRRCwu5rOtlbOAZ/xYA49S0qsWy1Ujb6hGeC5OXUDXRsqfhOSNXbulppjr7dktdaON6Fei5dey5YBk3tby0ldh2HRvc5scRkdmOpJO5+yrWGNzsznYlFfa7Uc3jiVo1EcEbR9kNw1pZSMcRrupZC2MdNnTAO1y6ronBrG26uJTcrsmY/MRv6poykRPPVug+ymijG5hmbI5h2OZvopdJGJJYZhvYXsoERIaxp7a+iL4A0c0sfqDoFmNHoYGEukDSW3HcIjhGEvpHPBPgdayJ0YDYmt3sESghzsNt0qRVjVHTRN0tv0Ut09JABzA2/TqopZK11sp9QgmOUeLzMf7gWxm3xX8Tv8ACfQr4H31sMhymElturUiJtPI45Glp/KQVljo62DE6VmIU2IS2c73gCUjOOmU20sr5gkFbBg1NVzyvc5wJdG/douncdEY5N1QcMdtk7DFcXXkYLmMe0aPbcIhTw2ZcjdSLeRAkYey5gDL3UyphLSFGqYJH0k3IGaXL4B3KKNYAxPiyCiq46SMkyPfkAHf1Og+qEt4vbVPksKpvL+LQO/ROVHAdLPJnrZncwuzGyMYbw3QUZvAwAu0J7hU1QlTbPcIxVldFmBzW6luU/ZO1IBJdopnuVLEbNa0G2tgmKljcpDApMdmYYkTHidQR0JIU/hOXPLIR+YFQcZGTE5we9k7wi8857f+7oPgl2zZ6d142u7gJ4KHhxLqOAnqwKUF1LhyS6LXLxcsAxb2lQ8zjGrk/MBb7kf2TGUMhbGNDYBGvaFS/wDmqaXL/NZY+uYoNObOPTT/AIUJvZ1Y1og1brhturv2TD7uYWtGpeCulfnlyjZuiWwZY5Hnctyt/wArII2COaLbE2BRzCW5akeoQeNgMsbR8osfVHsKiJyOPxZrhCQ0FsuNMQGhFaV+UaINAbBt0VpnCw6IFehIM5guEh7dNU9S3sOoUt0LJBqFrBQCkhjJJyXO10uJxJDOUC3a1kU/hzL3zJ2Olji1t9Sm8jP/AAbhgBY0loaBoGjopTQ0WCblkDG9lGE5c/4kjYErZIqQ2wTEbWvBHXolSuzt3UETmKTcoJhcTyoo5i/M3xJDaWqdoBlCKU1Q2Qa7qUHNI0TeQVYJFE5jLvNyh9Q3KSFYqh4DNQgFe4Z7hA3jZlfGTxDi0jbalwKd4XblnJtuD+6i+0Hw48wdHsBU7hoWLe4AufUppqokI/szWcIfnw+n/wBqmobgRH8Oi12BCIK0OHNLovdcvAdFycBQfaJE1smHu68x4v5Kk1kmV7z0/wAK++0QjPQ6aCaS/wCiznEnXbZvzH9FCXTqx/qM0zecb7Em5XtZK2ORjflvaydaW0lK553tqf2QVk5ml/EOpN0UrElKtBamqoW5i53iuTqrfg7GyRxuaLgtus4LrfF3/RaRww8Oo4SP9MBCSKY5XoPAaiymU8liFGslMdYpaLxQfpZNiCiEcgPVAaWUWGqnMmytvcJSniqCZeAmn1AIshtXWsbGbvt5heU82ZmYnfusTdI6SqEkhaHaApJniheC54PldMzYY2Ylwkey/wCUqA7henL8wllc78xeUEhoyiG/4jCGGxGyE1OKU7ZRmddx7C69hwCVp1lLm9lLkoWwgDI0I0Zzj6G4J3kh7dGnop0VcWmzioRszcjRDcUqbRl8Z8bddEEqMtssctSJGboTVvBJtuodHVSSwteRYEXXOLnSE30RKVRQeP4w/HaPp+Gb/dSOHBcFx0u4AfRRuNJA/HWt3MUQB8iSp+CsEUUTeuVzimm9I4q/Js0nh43w2L6omN0OwNpZhsF+rFPV4cOWXRwGy5JuuTClH9orvFR26Pe79As6qGl9UANWtAsFfvaG/wDGgva2Y6fZUOV1nTS3Ph6qE1+R1Y/0BmL1BL+SDo3f1QyI2eCnJiXvcXHV2qaAOa9wFVKkc87bJzPxWjMLnuFcuDqoCEwFwJZt6KisldHq02KmYfizqWrbOBZ43A2ISNWUhNRNeY/bqnnC7bqv4PjMFbE1zHjXcX2Rlk4ItfRJVHZGV8JkLy3rqpBkdZQYpBcKW2QDexSst6BOIzPZOx0hIZfrsnI+JKCJ2SSpjDx0Bui/Ihq25JWAtPQhV7EeEqaOYz0sYDr3tuCtFieKb2F4uJaF/wAEwKddxBD8tvuFRzQV8OICoFPCynhF3Nvcv9EcosRo2ueZaFlnW7J2FY/4g0eJw0EANH1UKbG6qpdaMFxOgsNFGjrKOnc+RtJG4uPhG9kuGd7+ZNO9seSxZGB8V0g8otLUQFiuL4pHWMpWPjY43JvqQi1BQ1M1PzaiUuuNgExT4XDLiEtXkOaQ9TewVpp4m8oRtHSyDkGS8Ur6RI4mxwBo0sFHke1hcb6AXKm1TDEdXeVlUeK8T93pjSU7rzzeHT5WnqhASUqiVqd/8Uxyef8A9Zfe/cDQI7QHNM+w0ADQg1DE2lhaAPE7cqw8O0/OqoGW0c/MfQLS2zl4jRqJuSkhb2YApCS0WaAuXVHhyPopcuGy5MKZxx88y10A28RVXq42sw2pNtT/AJVi43kH8YjYPkZ9ySgNXZ9LUxE7g2XJN/mdsV+BU+WXC41ITTgQbH9U+JDGbkdUt1Swts+ME9wFe36Od17IvLe8WYMx8l6MOqXC+X7lPRCUmzBYnspDqScMzveGttexK68eJNWznk9jFMyvoXh8DrW3F7K04bxJJlDathY8dbixVNlla0+El3m5eCrLRpGy/chCUMbHhklE0+mx2JzgCT6BGKTE4JiLOCxz36rI8LnAf0iy9hrq6F2ZsswI7XUpYoPjLr5Ml0+gqOaJzBa3mpL/AIdrj1WIYbxpiNE4cwmQDvoVd8F9oOHVb44KjmRyPsLkC1/VQngceFI51Lpa5WMzZrC/Y6ofVU8cuzImkdQ2yKNiZO0SMcHAi4IO6bNM1xs4KVvjOzHlcdpgX3d7dBlI805JAJco/DZYbMB19UW90YPl+68MDANGaoWXfyJMhQR5LNaB6ojE8RAF3ZNtjEbczrX6IRjeLw0FO+WV1g0HruglbOacr2xriPGoaON0jzfo1oO5VBfUuqamSqmtmdr6eQQ7EcWmxOsdPOSGA+BvYJLakki30Cq40c7yJ6DFO4zSgdXfoFoHBtLme6ct8LRlaqDg8LppWRxgmR518lreE08WHUDGucGtaLkk2QhG2JkkkgkuQCq4vwmmlMfNfK4f6bbhPYFxJQY5LPFRl4fDbMHtsbLpo5rDQXLrrljGVcY3FS6oJHjfoOw2Cr2IVGhkZ1FkV4hmfiFFR1UTXObJE1xsNM1rFVKonkDCx2hBvYqDhbs6lOlRGnOZx9V7SxiSQC3VRw5z3WUyBwide9hZdeHHb2cs5b0FoI2ws8IzO79lDxFk9RcBzWRDd7nWukSVxbGXX9ENJmqpOupXZOaS8URSFFlLC7xSOmP9IsPunInSkHkUzWj/AG3P3Kl0tFHE3NIMzlKdMGNIaW27JI4n16C2DJGVrrNdmHovPc60G+pJ81J5zi4k2XMlfcuBPkj9cf6CyP7niJF+S930BTEkU0R/HpiD/tsisdTIw/Gb+qmR4nG4Bs1nX7o/RF+zWyTwpxrLhLRT1DnS01xlDtSz0K0qgx+ir4mywShwI+oWS1VDQVDi9l4yfy7KDE+swiYPhlJZe+Zu31C5M3xWtnTizuLpm8CuYW7hNyVjANSB9Vl2H8TVtQAxsZc4DWyNwOxCdmeVwjHbquFw8Xs745E1YbxziCmoaZz5ZQLDQd1lWM49NilSXy3EV/Cy/wCqZxueWoxCXmPc8NdZt0NcNT3VoQVHHmzNvRMLrgOaE5A6xuem6hNa62hPmljMNCfRUcLJLJRZcC4iZg9YJnRCVmxGxA8kaxvjGXHJWRUkboqUaZSd/VZ6/a17lSqGXI9utiDumUVFCuTky3wtynNe7id1O4GmNFxIycuHKq5XwOFuuhCq7K+WIkukEjT56hFcGnc4UUceYyirEmncn/C1mXTbFy8H7rkgTOvZfNFiOAVFDO1rjTy+HMNmu1/e6p/HlMyDiaaBlmsjawWHXREvZJV8jGK6NzrRmnLz/wDJuqzj+IuxPGKusJ/mSG3p0TQim9hmyI8sbowJsuPXZJJXHZXTrhMcZEZS1puG91NjdDCC1lrjqohlIaADbRexsNrncqsa6Kx6Se+rduia1ebuuL9Etsd9bJ1kL3aBhNvJPtgENibcE2JXslmggA3/AGUhtFUO+TTuV0tJlF5Z42fVN4ujA0ynv9EludzrMBJ7BSSKCK5e98x7NFgvXVUxbaFjYI+53Un3bCeCKZjQZpBG0+adY+AeH3q9+jhoVCA5r8jS6R56kaJchMMvK5Yu02OYJftrRq9k2lkOH1Tammc17W6vYDuFo9NLBU4eJqZ4cxzdLHZZdYkkZBc9QLKbhmI1OFS56eUBp+KJx0K5c+NT2i+PJ4aYfn4dZK5xI3J1VWxnCpcOms9t2n4SrVNxU+cBlHCIyG3c99ifp5ITX1NVWQRurHmSJ7st8o8PmowjJdKTcZcK4x9hY7pW402VgwXg3EcTlzOHJpwdZHDf0C0LBuBcLowHPi58n5pdf0VHmSAvjykY9Dh9ZO78ClmkP9LCUTh4fxXlB5oZx5ZDdbrDhzIGgRsa0dgLJ/3fQAhRedsqvjpezDI8Pq6cgyUso9YzorPw5UBvEmHCoiFoonkAi2q0aSAEkFtx5qK+hpzIJeSzmDQOtqgsrG+lBKCthmAyus7sSuQ1sbY9QFyP2sR4F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6328" name="Picture 6" descr="http://www.pyroenergen.com/articles07/images/d-syndrom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048000"/>
            <a:ext cx="3111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30480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Chromosome Nomenclature: 47, +13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Chromosome formula: 2n+1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Clinical Syndrome: Trisomy-13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Estimated Frequency Birth: 1/20,000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b="1" u="sng" smtClean="0"/>
              <a:t>Main Phenotypic Characteristics: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Mental deficiency and deafness, cleft lip, cardiac anomalies</a:t>
            </a: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38138" y="76200"/>
            <a:ext cx="293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Patau syndrome</a:t>
            </a:r>
          </a:p>
        </p:txBody>
      </p:sp>
      <p:pic>
        <p:nvPicPr>
          <p:cNvPr id="58372" name="Picture 2" descr="http://www.gulfkids.com/images3/Patau%20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447800"/>
            <a:ext cx="2965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304800" y="76200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Patau syndrome is a syndrome caused by a chromosomal abnormality, in which some or all of the cells of the body contain extra genetic material from chromosome 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3124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Chromosome Nomenclature: 47, +18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Chromosome formula: 2n+1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Clinical Syndrome: Trisomy-18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Estimated Frequency Birth: 1/8,000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u="sng" smtClean="0"/>
              <a:t>Main Phenotypic Characteristics: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	Multiple congenital malformation of many organs, malformed ears, small mouth and nose with general elfin appearance.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smtClean="0"/>
              <a:t>90% die in the first 6 months.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lnSpc>
                <a:spcPct val="90000"/>
              </a:lnSpc>
            </a:pPr>
            <a:endParaRPr lang="en-US" altLang="en-US" sz="2000" b="1" smtClean="0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474663" y="227013"/>
            <a:ext cx="34115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Edwards syndrome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457200" y="99060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Edwards syndrome (also known as Trisomy 18 (T18)) is a genetic disorder caused by the presence of all or part of an extra 18th chromosome.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This genetic condition almost always results from non-disjunction during meiosis.</a:t>
            </a:r>
          </a:p>
        </p:txBody>
      </p:sp>
      <p:pic>
        <p:nvPicPr>
          <p:cNvPr id="60421" name="Picture 2" descr="http://www.mun.ca/biology/scarr/Edward_Syndrome_Joseph_1982-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810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152400" y="176213"/>
            <a:ext cx="86868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Amniocentesis for Detecting Aneuploidy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99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Chromosomal abnormalities are sufficiently well understood to permit genetic counseling.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 fetus may be checked in early stages of development by karyotyping the cultured cells obtained by a process called </a:t>
            </a:r>
            <a:r>
              <a:rPr lang="en-US" altLang="en-US" sz="2000" b="1">
                <a:solidFill>
                  <a:srgbClr val="FF9900"/>
                </a:solidFill>
              </a:rPr>
              <a:t>amniocentesis</a:t>
            </a:r>
            <a:r>
              <a:rPr lang="en-US" altLang="en-US" sz="2000" b="1"/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 sample of fluid will taken from mother and fetal cells are cultured and after a period of two to three weeks, chromosomes in dividing cells can be stained and observed.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If  </a:t>
            </a:r>
            <a:r>
              <a:rPr lang="en-US" altLang="en-US" sz="2000" b="1">
                <a:solidFill>
                  <a:srgbClr val="FF9900"/>
                </a:solidFill>
              </a:rPr>
              <a:t>three No.21 chromosomes</a:t>
            </a:r>
            <a:r>
              <a:rPr lang="en-US" altLang="en-US" sz="2000" b="1"/>
              <a:t> are present, </a:t>
            </a:r>
            <a:r>
              <a:rPr lang="en-US" altLang="en-US" sz="2000" b="1">
                <a:solidFill>
                  <a:srgbClr val="FF9900"/>
                </a:solidFill>
              </a:rPr>
              <a:t>Down syndrome confirmed.</a:t>
            </a:r>
            <a:r>
              <a:rPr lang="en-US" altLang="en-US" sz="2000" b="1"/>
              <a:t> 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152400" y="4632325"/>
            <a:ext cx="8991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risk for mothers less than 25 years of age to have the trisomy is about 1 in 1500 births.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At 40 years of age, 1 in 100 births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At 45 years 1 in 40 births.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0480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Chromosome Nomenclature: 45, X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Chromosome formula: 2n - 1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Clinical Syndrome: Turner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Estimated Frequency Birth: 1/2,500 female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b="1" u="sng" smtClean="0"/>
              <a:t>Main Phenotypic Characteristics: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	Female with retarded sexual development, short stature, webbing of skin in neck region, cardiovascular abnormalities, hearing impairment.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/>
            <a:endParaRPr lang="en-US" altLang="en-US" sz="2000" b="1" smtClean="0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414338" y="152400"/>
            <a:ext cx="3090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Turner syndrome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457200" y="838200"/>
            <a:ext cx="457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It is a chromosomal abnormality in which all or part of one of the sex chromosomes is absent (unaffected humans have 46 chromosomes, of which two are sex chromosomes).</a:t>
            </a:r>
          </a:p>
        </p:txBody>
      </p:sp>
      <p:pic>
        <p:nvPicPr>
          <p:cNvPr id="64517" name="Picture 2" descr="http://t2.gstatic.com/images?q=tbn:ANd9GcQDtEty8pkV1MJQ2WBIHz2Ip72ORKORxt2ZLqsWiriQwGoDGgz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57225"/>
            <a:ext cx="2895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3581400"/>
            <a:ext cx="8458200" cy="26670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Chromosome Nomenclature: 47, XXY    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Chromosome formula: 2n+1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Clinical Syndrome: Klinefelter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Estimated Frequency Birth: 1/500 male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b="1" u="sng" smtClean="0"/>
              <a:t>Main Phenotypic Characteristics: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smtClean="0"/>
              <a:t>	Pitched voice, subfertile with small testes, developed breasts, long limbs.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algn="just" eaLnBrk="1" hangingPunct="1"/>
            <a:endParaRPr lang="en-US" altLang="en-US" sz="2000" b="1" smtClean="0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228600" y="152400"/>
            <a:ext cx="346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Klinefelter Syndromes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457200" y="762000"/>
            <a:ext cx="4114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Klinefelter's syndrome, also 47,XXY or XXY syndrome, is a genetic disorder in which there is at least one extra X chromosome to a standard human male karyotype, for a total of 47 chromosomes rather than the 46 found in genetically normal humans.</a:t>
            </a:r>
            <a:endParaRPr lang="en-GB" altLang="en-US" sz="2000" b="1" baseline="30000"/>
          </a:p>
        </p:txBody>
      </p:sp>
      <p:pic>
        <p:nvPicPr>
          <p:cNvPr id="66565" name="Picture 2" descr="http://b.vimeocdn.com/ts/324/277/324277905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685800"/>
            <a:ext cx="3603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bio3400.nicerweb.com/Locked/media/ch02/02_08-mitosis_mei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736600"/>
            <a:ext cx="68961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241675" y="77788"/>
            <a:ext cx="2643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</a:rPr>
              <a:t>Cell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52400" y="838200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Prokaryotic cells (bacteria) contain their chromosome as </a:t>
            </a:r>
            <a:r>
              <a:rPr lang="en-GB" altLang="en-US" sz="2000" b="1" u="sng">
                <a:solidFill>
                  <a:srgbClr val="FF0000"/>
                </a:solidFill>
              </a:rPr>
              <a:t>circular  DNA</a:t>
            </a:r>
            <a:r>
              <a:rPr lang="en-GB" altLang="en-US" sz="2000" b="1"/>
              <a:t>.  Usually the entire genome is a single circle, but often there are extra circles called </a:t>
            </a:r>
            <a:r>
              <a:rPr lang="en-GB" altLang="en-US" sz="2000" b="1" u="sng">
                <a:solidFill>
                  <a:srgbClr val="FF0000"/>
                </a:solidFill>
              </a:rPr>
              <a:t>plasmids</a:t>
            </a:r>
            <a:r>
              <a:rPr lang="en-GB" altLang="en-US" sz="2000" b="1"/>
              <a:t>. 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-76200" y="-152400"/>
            <a:ext cx="4876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Prokaryotic chromosome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04800" y="2209800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bundled DNA is called the nucleoid.  It concentrates the DNA in part of the cell, but it is not separated by a nuclear membrane as in eukaryotes.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04800" y="3276600"/>
            <a:ext cx="4267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DNA is accessible to enzymes that make RNA and protein. 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In the bacterial cell, the DNA gets transcribed to RNA, and the RNA gets translated to protein before it is even completed.</a:t>
            </a:r>
          </a:p>
        </p:txBody>
      </p:sp>
      <p:pic>
        <p:nvPicPr>
          <p:cNvPr id="10246" name="Picture 2" descr="http://biology.kenyon.edu/courses/biol114/Chap01/bacte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4191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2971800"/>
            <a:ext cx="8686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Plasmids used in genetic engineering are called </a:t>
            </a:r>
            <a:r>
              <a:rPr lang="en-GB" altLang="en-US" sz="2000" b="1" u="sng">
                <a:solidFill>
                  <a:srgbClr val="FF0000"/>
                </a:solidFill>
              </a:rPr>
              <a:t>vectors.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Plasmids serve as important tools in genetics and biotechnology labs, where they are commonly used to multiply (make many copies of) or </a:t>
            </a:r>
            <a:r>
              <a:rPr lang="en-GB" altLang="en-US" sz="2000" b="1" i="1"/>
              <a:t>express</a:t>
            </a:r>
            <a:r>
              <a:rPr lang="en-GB" altLang="en-US" sz="2000" b="1"/>
              <a:t> particular genes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49530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Another major use of plasmids is to make large amounts of proteins. In this case, researchers grow bacteria containing a plasmid harboring the gene of interest.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304800" y="882650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A plasmid </a:t>
            </a:r>
            <a:r>
              <a:rPr lang="en-US" altLang="en-US" sz="2000" b="1"/>
              <a:t>is a small ring of DNA that carries accessory genes.  Usually these genes are for antibiotic resistance!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Plasmids usually occur naturally in bacteria, but are sometimes found in eukaryotic organisms</a:t>
            </a:r>
            <a:r>
              <a:rPr lang="en-US" altLang="en-US" sz="2000" b="1"/>
              <a:t> </a:t>
            </a:r>
            <a:endParaRPr lang="en-GB" altLang="en-US" sz="2000" b="1"/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314325" y="254000"/>
            <a:ext cx="161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 Plasmid</a:t>
            </a:r>
            <a:endParaRPr lang="en-US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228600" y="47625"/>
            <a:ext cx="5867400" cy="7905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Chromosomes in eukaryotes</a:t>
            </a:r>
            <a:r>
              <a:rPr lang="fr-FR" sz="3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28600" y="6096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Eukaryotic cells contain their DNA within the nuclear membrane.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DNA double helix is bound to proteins called histones.  The </a:t>
            </a:r>
            <a:r>
              <a:rPr lang="en-GB" altLang="en-US" sz="2000" b="1" u="sng">
                <a:solidFill>
                  <a:srgbClr val="FF0000"/>
                </a:solidFill>
              </a:rPr>
              <a:t>histones</a:t>
            </a:r>
            <a:r>
              <a:rPr lang="en-GB" altLang="en-US" sz="2000" b="1"/>
              <a:t> have  positively charged (basic) amino acids to bind the negatively charged (acidic) DNA. 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04800" y="241300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DNA is wrapped around the histone core of </a:t>
            </a:r>
            <a:r>
              <a:rPr lang="en-GB" altLang="en-US" sz="2000" b="1" u="sng">
                <a:solidFill>
                  <a:srgbClr val="FF0000"/>
                </a:solidFill>
              </a:rPr>
              <a:t>eight protein subunits</a:t>
            </a:r>
            <a:r>
              <a:rPr lang="en-GB" altLang="en-US" sz="2000" b="1"/>
              <a:t>, forming the nucleosome.   The </a:t>
            </a:r>
            <a:r>
              <a:rPr lang="en-GB" altLang="en-US" sz="2000" b="1" u="sng">
                <a:solidFill>
                  <a:srgbClr val="FF0000"/>
                </a:solidFill>
              </a:rPr>
              <a:t>nucleosome</a:t>
            </a:r>
            <a:r>
              <a:rPr lang="en-GB" altLang="en-US" sz="2000" b="1"/>
              <a:t> is clamped by histone H1 (About 200 base pairs (bp) of DNA coil around one histone). </a:t>
            </a:r>
          </a:p>
        </p:txBody>
      </p:sp>
      <p:pic>
        <p:nvPicPr>
          <p:cNvPr id="12294" name="Picture 2" descr="http://biology.kenyon.edu/courses/biol114/Chap01/chrom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895725"/>
            <a:ext cx="4400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4800" y="4467225"/>
            <a:ext cx="403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There are 5 major types of histones: </a:t>
            </a:r>
            <a:r>
              <a:rPr lang="en-US" altLang="en-US" sz="2000" b="1"/>
              <a:t>H1, H2A, H2B, H3, and H4 – which are very similar among different species of eukaryotes.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55588" y="657225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Chromatin is the complex of DNA and protein found in the eukaryotic nucleus, which packages chromosomes.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structure of chromatin varies significantly between different stages of the cell cycle, according to the requirements of the DNA.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04800" y="2336800"/>
            <a:ext cx="85344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Interphase chromatin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During interphase (the period of the cell cycle where the cell is not dividing), two types of chromatin can be distinguished: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sng">
                <a:solidFill>
                  <a:srgbClr val="FF0000"/>
                </a:solidFill>
              </a:rPr>
              <a:t>1-Euchromatin, </a:t>
            </a:r>
            <a:r>
              <a:rPr lang="en-GB" altLang="en-US" sz="2000" b="1"/>
              <a:t>which consists of DNA that is active, e.g., being expressed as protein.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sng">
                <a:solidFill>
                  <a:srgbClr val="FF0000"/>
                </a:solidFill>
              </a:rPr>
              <a:t>2-Heterochromatin, </a:t>
            </a:r>
            <a:r>
              <a:rPr lang="en-GB" altLang="en-US" sz="2000" b="1"/>
              <a:t>which consists of mostly inactive DNA. It seems to serve structural purposes during the chromosomal stages.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Heterochromatin can be further distinguished into two types: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A-Constitutive heterochromatin, which is never expressed. It is located around the centromere.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B-Facultative heterochromatin, which is sometimes expressed.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30188" y="85725"/>
            <a:ext cx="1979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</a:rPr>
              <a:t>Chromatin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04800" y="938213"/>
            <a:ext cx="84582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Chromosomes in humans can be divided into </a:t>
            </a:r>
            <a:r>
              <a:rPr lang="en-GB" altLang="en-US" sz="2000" b="1" u="sng">
                <a:solidFill>
                  <a:srgbClr val="FF0000"/>
                </a:solidFill>
              </a:rPr>
              <a:t>two types: </a:t>
            </a:r>
            <a:r>
              <a:rPr lang="en-GB" altLang="en-US" sz="2000" b="1"/>
              <a:t>autosomes and sex chromosomes.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Certain genetic traits are linked to a person's sex and are passed on through the sex chromosomes.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autosomes contain the rest of the genetic hereditary information. All act in the same way during cell division.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Human cells have 23 pairs of chromosomes (22 pairs of autosomes and one pair of sex chromosomes), giving a total of 46 per cell. 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04800" y="161925"/>
            <a:ext cx="344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Human chromosomes</a:t>
            </a:r>
          </a:p>
        </p:txBody>
      </p:sp>
      <p:pic>
        <p:nvPicPr>
          <p:cNvPr id="14340" name="Picture 2" descr="karyotyp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506913"/>
            <a:ext cx="2801937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karyo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18038"/>
            <a:ext cx="26479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2306</Words>
  <Application>Microsoft Office PowerPoint</Application>
  <PresentationFormat>On-screen Show (4:3)</PresentationFormat>
  <Paragraphs>390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Algerian</vt:lpstr>
      <vt:lpstr>Times New Roman</vt:lpstr>
      <vt:lpstr>Arial Unicode MS</vt:lpstr>
      <vt:lpstr>Verdana</vt:lpstr>
      <vt:lpstr>Wingdings</vt:lpstr>
      <vt:lpstr>Office Theme</vt:lpstr>
      <vt:lpstr>PowerPoint Presentation</vt:lpstr>
      <vt:lpstr>DNA</vt:lpstr>
      <vt:lpstr>What is a chromosome?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Prokaryote vs Eukaryote Genetics</vt:lpstr>
      <vt:lpstr>Centromeres and Telomeres </vt:lpstr>
      <vt:lpstr>Centromere </vt:lpstr>
      <vt:lpstr>Kinetochore</vt:lpstr>
      <vt:lpstr>Telomere</vt:lpstr>
      <vt:lpstr>Numbers of chromosomes</vt:lpstr>
      <vt:lpstr>PowerPoint Presentation</vt:lpstr>
      <vt:lpstr>PowerPoint Presentation</vt:lpstr>
      <vt:lpstr>The chromosomes of a human</vt:lpstr>
      <vt:lpstr>Chromosomal Aberrations</vt:lpstr>
      <vt:lpstr>Structural Chromosomal Aberrations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Variation in chromosomes number</vt:lpstr>
      <vt:lpstr>PowerPoint Presentation</vt:lpstr>
      <vt:lpstr>Non-Disjunction</vt:lpstr>
      <vt:lpstr>Trisomy in Humans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Sameeh Al-Sarayreh</dc:creator>
  <cp:lastModifiedBy>Windows User</cp:lastModifiedBy>
  <cp:revision>142</cp:revision>
  <dcterms:created xsi:type="dcterms:W3CDTF">2006-08-16T00:00:00Z</dcterms:created>
  <dcterms:modified xsi:type="dcterms:W3CDTF">2021-02-12T11:08:37Z</dcterms:modified>
</cp:coreProperties>
</file>