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3"/>
  </p:sldMasterIdLst>
  <p:sldIdLst>
    <p:sldId id="256" r:id="rId4"/>
    <p:sldId id="257" r:id="rId5"/>
    <p:sldId id="289" r:id="rId6"/>
    <p:sldId id="290" r:id="rId7"/>
    <p:sldId id="291" r:id="rId8"/>
    <p:sldId id="281" r:id="rId9"/>
    <p:sldId id="282" r:id="rId10"/>
    <p:sldId id="283" r:id="rId11"/>
    <p:sldId id="284" r:id="rId12"/>
    <p:sldId id="288" r:id="rId13"/>
    <p:sldId id="285" r:id="rId14"/>
    <p:sldId id="286" r:id="rId15"/>
    <p:sldId id="287" r:id="rId16"/>
    <p:sldId id="279" r:id="rId17"/>
    <p:sldId id="280" r:id="rId18"/>
    <p:sldId id="262" r:id="rId19"/>
    <p:sldId id="264" r:id="rId20"/>
    <p:sldId id="294" r:id="rId21"/>
    <p:sldId id="265" r:id="rId22"/>
    <p:sldId id="292" r:id="rId23"/>
    <p:sldId id="277" r:id="rId24"/>
    <p:sldId id="266" r:id="rId25"/>
    <p:sldId id="293" r:id="rId26"/>
    <p:sldId id="268" r:id="rId27"/>
    <p:sldId id="270" r:id="rId28"/>
    <p:sldId id="272" r:id="rId29"/>
    <p:sldId id="273" r:id="rId30"/>
    <p:sldId id="274" r:id="rId31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slide" Target="slides/slide23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8.xml" /><Relationship Id="rId34" Type="http://schemas.openxmlformats.org/officeDocument/2006/relationships/theme" Target="theme/theme1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slide" Target="slides/slide22.xml" /><Relationship Id="rId33" Type="http://schemas.openxmlformats.org/officeDocument/2006/relationships/viewProps" Target="view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29" Type="http://schemas.openxmlformats.org/officeDocument/2006/relationships/slide" Target="slides/slide26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slide" Target="slides/slide21.xml" /><Relationship Id="rId32" Type="http://schemas.openxmlformats.org/officeDocument/2006/relationships/presProps" Target="presProps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slide" Target="slides/slide20.xml" /><Relationship Id="rId28" Type="http://schemas.openxmlformats.org/officeDocument/2006/relationships/slide" Target="slides/slide25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31" Type="http://schemas.openxmlformats.org/officeDocument/2006/relationships/slide" Target="slides/slide28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slide" Target="slides/slide24.xml" /><Relationship Id="rId30" Type="http://schemas.openxmlformats.org/officeDocument/2006/relationships/slide" Target="slides/slide27.xml" /><Relationship Id="rId35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BC170732-EC34-D696-6A43-367266002252}"/>
              </a:ext>
            </a:extLst>
          </p:cNvPr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F5CF3BB8-1A17-AD45-8C27-3CA14FF639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>
              <a:extLst>
                <a:ext uri="{FF2B5EF4-FFF2-40B4-BE49-F238E27FC236}">
                  <a16:creationId xmlns:a16="http://schemas.microsoft.com/office/drawing/2014/main" id="{EAABC078-AC4B-2440-CE61-041114FE9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2 w 64000"/>
                <a:gd name="T1" fmla="*/ -1 h 64000"/>
                <a:gd name="T2" fmla="*/ 3 w 64000"/>
                <a:gd name="T3" fmla="*/ 0 h 64000"/>
                <a:gd name="T4" fmla="*/ 2 w 64000"/>
                <a:gd name="T5" fmla="*/ 1 h 64000"/>
                <a:gd name="T6" fmla="*/ 2 w 64000"/>
                <a:gd name="T7" fmla="*/ 1 h 64000"/>
                <a:gd name="T8" fmla="*/ 2 w 64000"/>
                <a:gd name="T9" fmla="*/ 1 h 64000"/>
                <a:gd name="T10" fmla="*/ 2 w 64000"/>
                <a:gd name="T11" fmla="*/ 1 h 64000"/>
                <a:gd name="T12" fmla="*/ 2 w 64000"/>
                <a:gd name="T13" fmla="*/ -1 h 64000"/>
                <a:gd name="T14" fmla="*/ 2 w 64000"/>
                <a:gd name="T15" fmla="*/ -1 h 64000"/>
                <a:gd name="T16" fmla="*/ 2 w 64000"/>
                <a:gd name="T17" fmla="*/ -1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>
              <a:extLst>
                <a:ext uri="{FF2B5EF4-FFF2-40B4-BE49-F238E27FC236}">
                  <a16:creationId xmlns:a16="http://schemas.microsoft.com/office/drawing/2014/main" id="{F26DAF07-83DE-D5C2-327A-8C3BF36FB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3 w 64000"/>
                <a:gd name="T1" fmla="*/ -2 h 64000"/>
                <a:gd name="T2" fmla="*/ 4 w 64000"/>
                <a:gd name="T3" fmla="*/ 0 h 64000"/>
                <a:gd name="T4" fmla="*/ 3 w 64000"/>
                <a:gd name="T5" fmla="*/ 2 h 64000"/>
                <a:gd name="T6" fmla="*/ 3 w 64000"/>
                <a:gd name="T7" fmla="*/ 2 h 64000"/>
                <a:gd name="T8" fmla="*/ 3 w 64000"/>
                <a:gd name="T9" fmla="*/ 2 h 64000"/>
                <a:gd name="T10" fmla="*/ 3 w 64000"/>
                <a:gd name="T11" fmla="*/ 2 h 64000"/>
                <a:gd name="T12" fmla="*/ 3 w 64000"/>
                <a:gd name="T13" fmla="*/ -2 h 64000"/>
                <a:gd name="T14" fmla="*/ 3 w 64000"/>
                <a:gd name="T15" fmla="*/ -2 h 64000"/>
                <a:gd name="T16" fmla="*/ 3 w 64000"/>
                <a:gd name="T17" fmla="*/ -2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8FDEA4EB-9BA4-B9B1-168E-41A47625E1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CDD6AD7E-8B85-FD94-1C81-66185BAAE4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80273ED5-D3F1-FFBF-B563-22C1FF7CE4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A4058-3D81-4638-83AB-8F2CF9E70D31}" type="slidenum">
              <a:rPr lang="ar-SA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127448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A3D2924C-6117-CAA9-0923-5E9E0BB430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F0CA5CD-233F-F644-8C16-F9F1E35C2D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346E07D-6569-45CA-E05D-86B262BB88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91307C-5AC0-40D8-8E54-8A6EABE468F5}" type="slidenum">
              <a:rPr lang="ar-SA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2449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E43F713-7C4C-415A-274F-60C6F5303D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C8333F9-F45B-76F0-6186-7580BDD7D0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2816D69-628B-BF1A-1E39-ECA0D75F96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2DD15-6ADA-4699-9DBF-006C125A56F4}" type="slidenum">
              <a:rPr lang="ar-SA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66166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A7424319-33B5-8AB7-9879-36E22CA0EB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6641791C-D5D6-6494-0464-43F3C3A17D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07F12E12-E787-7858-63AF-F241CA8AE8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B7DF1-6DA3-4836-ADCD-260FB3450D93}" type="slidenum">
              <a:rPr lang="ar-SA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780160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9F3C653-30A0-7BA4-C049-E01F75FA82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AC48975-0362-EB1B-DD47-BC5FA08BBA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A9769446-D642-3729-265A-ED12CCEA2D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21A096-5683-4025-A26C-2642505CF858}" type="slidenum">
              <a:rPr lang="ar-SA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34757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2E9817D-742B-2905-6944-2D2C60EF63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AE258C3D-D44B-8037-0F8E-D928FAC4E9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1B34B08A-0A2D-BFC3-B6C3-6F382F9AF3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B3B350-69BA-45FB-A507-6C1A18A89C26}" type="slidenum">
              <a:rPr lang="ar-SA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07436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4AF2EF2-488E-93A9-E2E0-89E56B867C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829C7569-C687-AA91-F547-B33FD8C92F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309256C0-1D73-3F9D-3929-61083FE98C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B8ADCF-0DCB-4514-9E64-AAAAE5B76876}" type="slidenum">
              <a:rPr lang="ar-SA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9307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24758622-648B-7C2C-9390-A5417C87CB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7DA19F6-0B74-4E3A-690C-C3DC954C06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F7D69F1-BF00-848C-1152-5EFE4F772E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F4EB61-7EA0-4A60-B796-1D0A58FB35C6}" type="slidenum">
              <a:rPr lang="ar-SA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96558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0AF45AAC-AD73-86F7-AA55-26FCB90381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CB1F6B64-E998-FB70-6F86-98702A9290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E4F2EA80-D329-F935-A9FD-3A9278BA7C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C804B1-14A1-4ACC-82C2-8C1845FF756B}" type="slidenum">
              <a:rPr lang="ar-SA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63397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F77DC9C-5841-0413-E18D-102BA94861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8E5950A-84B1-2AF6-764C-A1E0326C44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ED078D6E-6B91-B743-6CCF-4612FC85A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A6835-B2B3-41E0-930B-77C230038CAC}" type="slidenum">
              <a:rPr lang="ar-SA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69344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J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8F30D2D7-8A35-9058-B1C4-170F515509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895A3F8D-0EAC-F4AB-A92A-B64AEB2ECC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10CD9A16-DAB6-F394-58D0-A076286AE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BAE57-D3F2-4217-9923-577F15FF37F1}" type="slidenum">
              <a:rPr lang="ar-SA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846110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DA317C9A-4C40-66B5-ABDC-5EB187B760B5}"/>
              </a:ext>
            </a:extLst>
          </p:cNvPr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>
              <a:extLst>
                <a:ext uri="{FF2B5EF4-FFF2-40B4-BE49-F238E27FC236}">
                  <a16:creationId xmlns:a16="http://schemas.microsoft.com/office/drawing/2014/main" id="{C119EB98-86B3-A8D2-3CF3-295B5E414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3 w 64000"/>
                <a:gd name="T1" fmla="*/ -1 h 64000"/>
                <a:gd name="T2" fmla="*/ 4 w 64000"/>
                <a:gd name="T3" fmla="*/ 0 h 64000"/>
                <a:gd name="T4" fmla="*/ 3 w 64000"/>
                <a:gd name="T5" fmla="*/ 1 h 64000"/>
                <a:gd name="T6" fmla="*/ 3 w 64000"/>
                <a:gd name="T7" fmla="*/ 1 h 64000"/>
                <a:gd name="T8" fmla="*/ 3 w 64000"/>
                <a:gd name="T9" fmla="*/ 1 h 64000"/>
                <a:gd name="T10" fmla="*/ 3 w 64000"/>
                <a:gd name="T11" fmla="*/ 1 h 64000"/>
                <a:gd name="T12" fmla="*/ 3 w 64000"/>
                <a:gd name="T13" fmla="*/ -1 h 64000"/>
                <a:gd name="T14" fmla="*/ 3 w 64000"/>
                <a:gd name="T15" fmla="*/ -1 h 64000"/>
                <a:gd name="T16" fmla="*/ 3 w 64000"/>
                <a:gd name="T17" fmla="*/ -1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AutoShape 4">
              <a:extLst>
                <a:ext uri="{FF2B5EF4-FFF2-40B4-BE49-F238E27FC236}">
                  <a16:creationId xmlns:a16="http://schemas.microsoft.com/office/drawing/2014/main" id="{02F24B05-1D5B-E128-90B4-00DF89661F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1 w 64000"/>
                <a:gd name="T1" fmla="*/ -1 h 64000"/>
                <a:gd name="T2" fmla="*/ 2 w 64000"/>
                <a:gd name="T3" fmla="*/ 0 h 64000"/>
                <a:gd name="T4" fmla="*/ 1 w 64000"/>
                <a:gd name="T5" fmla="*/ 1 h 64000"/>
                <a:gd name="T6" fmla="*/ 1 w 64000"/>
                <a:gd name="T7" fmla="*/ 1 h 64000"/>
                <a:gd name="T8" fmla="*/ 1 w 64000"/>
                <a:gd name="T9" fmla="*/ 1 h 64000"/>
                <a:gd name="T10" fmla="*/ 1 w 64000"/>
                <a:gd name="T11" fmla="*/ 1 h 64000"/>
                <a:gd name="T12" fmla="*/ 1 w 64000"/>
                <a:gd name="T13" fmla="*/ -1 h 64000"/>
                <a:gd name="T14" fmla="*/ 1 w 64000"/>
                <a:gd name="T15" fmla="*/ -1 h 64000"/>
                <a:gd name="T16" fmla="*/ 1 w 64000"/>
                <a:gd name="T17" fmla="*/ -1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">
              <a:extLst>
                <a:ext uri="{FF2B5EF4-FFF2-40B4-BE49-F238E27FC236}">
                  <a16:creationId xmlns:a16="http://schemas.microsoft.com/office/drawing/2014/main" id="{6C906E74-AFA1-93A4-A9AC-8755A5E9BA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>
            <a:extLst>
              <a:ext uri="{FF2B5EF4-FFF2-40B4-BE49-F238E27FC236}">
                <a16:creationId xmlns:a16="http://schemas.microsoft.com/office/drawing/2014/main" id="{7BFF4572-113D-7272-5262-DCB8E4E7F8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/>
              <a:t>Click to edit Master title style</a:t>
            </a:r>
          </a:p>
        </p:txBody>
      </p:sp>
      <p:sp>
        <p:nvSpPr>
          <p:cNvPr id="1028" name="Rectangle 7">
            <a:extLst>
              <a:ext uri="{FF2B5EF4-FFF2-40B4-BE49-F238E27FC236}">
                <a16:creationId xmlns:a16="http://schemas.microsoft.com/office/drawing/2014/main" id="{3E3087BB-25F6-1C61-7564-2CC87D8BD3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/>
              <a:t>Click to edit Master text styles</a:t>
            </a:r>
          </a:p>
          <a:p>
            <a:pPr lvl="1"/>
            <a:r>
              <a:rPr lang="en-US" altLang="ar-JO"/>
              <a:t>Second level</a:t>
            </a:r>
          </a:p>
          <a:p>
            <a:pPr lvl="2"/>
            <a:r>
              <a:rPr lang="en-US" altLang="ar-JO"/>
              <a:t>Third level</a:t>
            </a:r>
          </a:p>
          <a:p>
            <a:pPr lvl="3"/>
            <a:r>
              <a:rPr lang="en-US" altLang="ar-JO"/>
              <a:t>Fourth level</a:t>
            </a:r>
          </a:p>
          <a:p>
            <a:pPr lvl="4"/>
            <a:r>
              <a:rPr lang="en-US" altLang="ar-JO"/>
              <a:t>Fifth level</a:t>
            </a:r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EC2FB8D0-A03A-B103-B06A-33FBD8CC0D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61" name="Rectangle 9">
            <a:extLst>
              <a:ext uri="{FF2B5EF4-FFF2-40B4-BE49-F238E27FC236}">
                <a16:creationId xmlns:a16="http://schemas.microsoft.com/office/drawing/2014/main" id="{14D3A500-4D6F-39C8-A4A7-BC094ACE0B5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62" name="Rectangle 10">
            <a:extLst>
              <a:ext uri="{FF2B5EF4-FFF2-40B4-BE49-F238E27FC236}">
                <a16:creationId xmlns:a16="http://schemas.microsoft.com/office/drawing/2014/main" id="{AC6E6205-6F2B-A04A-0238-7A27520E4CF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8913979-FB9D-49FD-A1AB-F414269635B7}" type="slidenum">
              <a:rPr lang="ar-SA" altLang="ar-JO"/>
              <a:pPr/>
              <a:t>‹#›</a:t>
            </a:fld>
            <a:endParaRPr lang="en-US" alt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D2C1E47-232A-C1BD-3802-0D04CA8FAD7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Urinary Tract Infections</a:t>
            </a:r>
            <a:br>
              <a:rPr lang="en-US" altLang="ar-JO"/>
            </a:br>
            <a:endParaRPr lang="en-US" altLang="ar-JO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3B58786-24A6-51D2-EAF9-23BFC1E3266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ar-JO"/>
              <a:t>Dr. Eman Albataineh</a:t>
            </a:r>
          </a:p>
          <a:p>
            <a:pPr algn="l" eaLnBrk="1" hangingPunct="1"/>
            <a:r>
              <a:rPr lang="en-US" altLang="ar-JO"/>
              <a:t>Associate Prof. Immunology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96DBDEC-73A2-C941-EBF1-8A715F5AEC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ar-JO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2C9FB36-B257-A1D8-4BBE-4F05355D39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ar-JO" sz="2500" b="1"/>
              <a:t>Pyelonephritis</a:t>
            </a:r>
            <a:r>
              <a:rPr lang="en-US" altLang="ar-JO" sz="2500"/>
              <a:t>; </a:t>
            </a:r>
          </a:p>
          <a:p>
            <a:pPr lvl="1" algn="l" rtl="0" eaLnBrk="1" hangingPunct="1">
              <a:lnSpc>
                <a:spcPct val="80000"/>
              </a:lnSpc>
            </a:pPr>
            <a:r>
              <a:rPr lang="en-US" altLang="ar-JO" sz="2100"/>
              <a:t>Most cases of "community-acquired" pyelonephritis are due to bowel organisms that enter the urinary tract. Common organisms are </a:t>
            </a:r>
            <a:r>
              <a:rPr lang="en-US" altLang="ar-JO" sz="2100" i="1"/>
              <a:t>E. coli</a:t>
            </a:r>
            <a:r>
              <a:rPr lang="en-US" altLang="ar-JO" sz="2100"/>
              <a:t> (70</a:t>
            </a:r>
            <a:r>
              <a:rPr lang="en-US" altLang="ar-JO" sz="2100">
                <a:latin typeface="Arial" panose="020B0604020202020204" pitchFamily="34" charset="0"/>
              </a:rPr>
              <a:t>–</a:t>
            </a:r>
            <a:r>
              <a:rPr lang="en-US" altLang="ar-JO" sz="2100"/>
              <a:t>80%). </a:t>
            </a:r>
          </a:p>
          <a:p>
            <a:pPr lvl="1" algn="l" rtl="0" eaLnBrk="1" hangingPunct="1">
              <a:lnSpc>
                <a:spcPct val="80000"/>
              </a:lnSpc>
            </a:pPr>
            <a:r>
              <a:rPr lang="en-US" altLang="ar-JO" sz="2100"/>
              <a:t>Hospital-acquired infections may be due to coliform bacteria and enterococci, as well as other organisms uncommon in the community (e.g. </a:t>
            </a:r>
            <a:r>
              <a:rPr lang="en-US" altLang="ar-JO" sz="2100" i="1"/>
              <a:t>Pseudomonas aeruginosa</a:t>
            </a:r>
            <a:r>
              <a:rPr lang="en-US" altLang="ar-JO" sz="2100"/>
              <a:t> and various species of </a:t>
            </a:r>
            <a:r>
              <a:rPr lang="en-US" altLang="ar-JO" sz="2100" i="1"/>
              <a:t>Klebsiella</a:t>
            </a:r>
            <a:r>
              <a:rPr lang="en-US" altLang="ar-JO" sz="2100"/>
              <a:t>). </a:t>
            </a:r>
          </a:p>
          <a:p>
            <a:pPr lvl="1" algn="l" rtl="0" eaLnBrk="1" hangingPunct="1">
              <a:lnSpc>
                <a:spcPct val="80000"/>
              </a:lnSpc>
            </a:pPr>
            <a:endParaRPr lang="en-US" altLang="ar-JO" sz="21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5D610FC-2C91-9D4C-1CDF-385AE23E0F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Pyelonephritis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2AF7E00-DB39-5E1F-BCCB-C612BC1475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altLang="ar-JO" sz="2000"/>
              <a:t>Associated with constitutional symptoms – fever, nausea, vomiting, headache</a:t>
            </a:r>
          </a:p>
          <a:p>
            <a:pPr algn="l" rtl="0">
              <a:lnSpc>
                <a:spcPct val="80000"/>
              </a:lnSpc>
            </a:pPr>
            <a:r>
              <a:rPr lang="en-US" altLang="ar-JO" sz="2000"/>
              <a:t>Diagnosis:</a:t>
            </a:r>
          </a:p>
          <a:p>
            <a:pPr lvl="2" algn="l" rtl="0">
              <a:lnSpc>
                <a:spcPct val="80000"/>
              </a:lnSpc>
            </a:pPr>
            <a:r>
              <a:rPr lang="en-US" altLang="ar-JO" sz="1600"/>
              <a:t>Urinalysis, urine culture, CBC, Chemistry</a:t>
            </a:r>
          </a:p>
          <a:p>
            <a:pPr algn="l" rtl="0">
              <a:lnSpc>
                <a:spcPct val="80000"/>
              </a:lnSpc>
            </a:pPr>
            <a:r>
              <a:rPr lang="en-US" altLang="ar-JO" sz="2000"/>
              <a:t>Treatment:</a:t>
            </a:r>
          </a:p>
          <a:p>
            <a:pPr lvl="2" algn="l" rtl="0">
              <a:lnSpc>
                <a:spcPct val="80000"/>
              </a:lnSpc>
            </a:pPr>
            <a:r>
              <a:rPr lang="en-US" altLang="ar-JO" sz="1600" b="1"/>
              <a:t>2-weeks</a:t>
            </a:r>
            <a:r>
              <a:rPr lang="en-US" altLang="ar-JO" sz="1600"/>
              <a:t> of Trimethroprim/sulfamethoxazole or fluoroquinolone</a:t>
            </a:r>
          </a:p>
          <a:p>
            <a:pPr lvl="2" algn="l" rtl="0">
              <a:lnSpc>
                <a:spcPct val="80000"/>
              </a:lnSpc>
            </a:pPr>
            <a:r>
              <a:rPr lang="en-US" altLang="ar-JO" sz="1600"/>
              <a:t>Hospitalization and IV antibiotics if patient unable to take orally.</a:t>
            </a:r>
          </a:p>
          <a:p>
            <a:pPr algn="l" rtl="0">
              <a:lnSpc>
                <a:spcPct val="80000"/>
              </a:lnSpc>
            </a:pPr>
            <a:r>
              <a:rPr lang="en-US" altLang="ar-JO" sz="2000"/>
              <a:t>Complications: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800"/>
              <a:t>Perinephric/Renal abscess:</a:t>
            </a:r>
          </a:p>
          <a:p>
            <a:pPr lvl="2" algn="l" rtl="0">
              <a:lnSpc>
                <a:spcPct val="80000"/>
              </a:lnSpc>
            </a:pPr>
            <a:r>
              <a:rPr lang="en-US" altLang="ar-JO" sz="1600"/>
              <a:t>Suspect in patient who is not improving on antibiotic therapy.</a:t>
            </a:r>
          </a:p>
          <a:p>
            <a:pPr lvl="2" algn="l" rtl="0">
              <a:lnSpc>
                <a:spcPct val="80000"/>
              </a:lnSpc>
            </a:pPr>
            <a:r>
              <a:rPr lang="en-US" altLang="ar-JO" sz="1600"/>
              <a:t>Diagnosis:  CT with contrast, renal ultrasound</a:t>
            </a:r>
          </a:p>
          <a:p>
            <a:pPr lvl="2" algn="l" rtl="0">
              <a:lnSpc>
                <a:spcPct val="80000"/>
              </a:lnSpc>
            </a:pPr>
            <a:r>
              <a:rPr lang="en-US" altLang="ar-JO" sz="1600"/>
              <a:t>May need surgical drainage.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800"/>
              <a:t>Nephrolithiasis with UTI</a:t>
            </a:r>
          </a:p>
          <a:p>
            <a:pPr lvl="2" algn="l" rtl="0">
              <a:lnSpc>
                <a:spcPct val="80000"/>
              </a:lnSpc>
            </a:pPr>
            <a:r>
              <a:rPr lang="en-US" altLang="ar-JO" sz="1600"/>
              <a:t>Suspect in patient with severe flank pain</a:t>
            </a:r>
          </a:p>
          <a:p>
            <a:pPr lvl="2" algn="l" rtl="0">
              <a:lnSpc>
                <a:spcPct val="80000"/>
              </a:lnSpc>
            </a:pPr>
            <a:r>
              <a:rPr lang="en-US" altLang="ar-JO" sz="1600"/>
              <a:t>Need urology consult for treatment of kidney stone</a:t>
            </a:r>
          </a:p>
          <a:p>
            <a:pPr lvl="2" algn="l" rtl="0">
              <a:lnSpc>
                <a:spcPct val="80000"/>
              </a:lnSpc>
            </a:pPr>
            <a:endParaRPr lang="en-US" altLang="ar-JO" sz="1600"/>
          </a:p>
          <a:p>
            <a:pPr lvl="2" algn="l" rtl="0">
              <a:lnSpc>
                <a:spcPct val="80000"/>
              </a:lnSpc>
            </a:pPr>
            <a:endParaRPr lang="en-US" altLang="ar-JO" sz="1600"/>
          </a:p>
          <a:p>
            <a:pPr lvl="2" algn="l" rtl="0">
              <a:lnSpc>
                <a:spcPct val="80000"/>
              </a:lnSpc>
            </a:pPr>
            <a:endParaRPr lang="en-US" altLang="ar-JO" sz="1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65DE9A1-BC5F-92C6-B20C-CAD3F600E4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Prostatitis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4E1CB4A-BF35-1DAF-EFB4-DCC50ED1E0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altLang="ar-JO" sz="1800"/>
              <a:t>Symptoms: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Pain in the perineum, lower abdomen, testicles, and with ejaculation, bladder irritation, bladder outlet obstruction, and sometimes blood in the semen </a:t>
            </a:r>
          </a:p>
          <a:p>
            <a:pPr algn="l" rtl="0">
              <a:lnSpc>
                <a:spcPct val="80000"/>
              </a:lnSpc>
            </a:pPr>
            <a:r>
              <a:rPr lang="en-US" altLang="ar-JO" sz="1800"/>
              <a:t>Diagnosis: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Typical  clinical history (fevers, chills, dysuria, malaise, myalgias, pelvic/perineal pain, cloudy urine)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The finding of an edematous and tender prostate on physical examination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Will have an increased Prostate-specific antigen (PSA)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Urinalysis, urine culture</a:t>
            </a:r>
          </a:p>
          <a:p>
            <a:pPr algn="l" rtl="0">
              <a:lnSpc>
                <a:spcPct val="80000"/>
              </a:lnSpc>
            </a:pPr>
            <a:r>
              <a:rPr lang="en-US" altLang="ar-JO" sz="1800"/>
              <a:t>Treatment: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Trimethoprim/sulfamethoxazole, fluroquinolone or other broad spectrum antibiotic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 b="1"/>
              <a:t>4-6 weeks of treatment</a:t>
            </a:r>
          </a:p>
          <a:p>
            <a:pPr algn="l" rtl="0">
              <a:lnSpc>
                <a:spcPct val="80000"/>
              </a:lnSpc>
            </a:pPr>
            <a:r>
              <a:rPr lang="en-US" altLang="ar-JO" sz="1800"/>
              <a:t>Risk Factors: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Trauma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Dehydration</a:t>
            </a:r>
          </a:p>
          <a:p>
            <a:pPr algn="l" rtl="0">
              <a:lnSpc>
                <a:spcPct val="80000"/>
              </a:lnSpc>
            </a:pPr>
            <a:endParaRPr lang="en-US" altLang="ar-JO" sz="1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DE65A83-102D-C0D1-047D-AF32F90047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Urethritis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68645A6-2A58-E89B-7B16-70F0CF6D79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altLang="ar-JO" sz="1800" i="1"/>
              <a:t>Chlamydia trachomatis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Frequently asymptomatic in females, but can present with dysuria, discharge or pelvic inflammatory disease.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Send UA, Urine culture (if pyuria seen, but no bacteria, suspect Chlamydia)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Pelvic exam – send discharge from cervical or urethral for chlamydia PCR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Chlamydia screening is now recommended for all females ≤ 25 years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Treatment:  </a:t>
            </a:r>
          </a:p>
          <a:p>
            <a:pPr lvl="2" algn="l" rtl="0">
              <a:lnSpc>
                <a:spcPct val="80000"/>
              </a:lnSpc>
            </a:pPr>
            <a:r>
              <a:rPr lang="en-US" altLang="ar-JO" sz="1400"/>
              <a:t>Azithromycin – 1 g po x 1</a:t>
            </a:r>
          </a:p>
          <a:p>
            <a:pPr lvl="2" algn="l" rtl="0">
              <a:lnSpc>
                <a:spcPct val="80000"/>
              </a:lnSpc>
            </a:pPr>
            <a:r>
              <a:rPr lang="en-US" altLang="ar-JO" sz="1400"/>
              <a:t>Doxycycline – 100 mg po BID x 7 days</a:t>
            </a:r>
          </a:p>
          <a:p>
            <a:pPr algn="l" rtl="0">
              <a:lnSpc>
                <a:spcPct val="80000"/>
              </a:lnSpc>
            </a:pPr>
            <a:r>
              <a:rPr lang="en-US" altLang="ar-JO" sz="1800" i="1"/>
              <a:t>Neisseria gonorrhoeae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May present with dysuria, discharge, PID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Send UA, urine culture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Pelvic exam – send discharge samples for gram stain, culture, PCR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1600"/>
              <a:t>Treatment:</a:t>
            </a:r>
          </a:p>
          <a:p>
            <a:pPr lvl="2" algn="l" rtl="0">
              <a:lnSpc>
                <a:spcPct val="80000"/>
              </a:lnSpc>
            </a:pPr>
            <a:r>
              <a:rPr lang="en-US" altLang="ar-JO" sz="1400"/>
              <a:t>Ceftriaxone, Levofloxacin, Spectinomycin </a:t>
            </a:r>
          </a:p>
          <a:p>
            <a:pPr lvl="2" algn="l" rtl="0">
              <a:lnSpc>
                <a:spcPct val="80000"/>
              </a:lnSpc>
            </a:pPr>
            <a:r>
              <a:rPr lang="en-US" altLang="ar-JO" sz="1600" b="1" i="1"/>
              <a:t>You should always also treat for chlamydia when treating for gonnorhea!</a:t>
            </a:r>
          </a:p>
          <a:p>
            <a:pPr lvl="3" algn="l" rtl="0">
              <a:lnSpc>
                <a:spcPct val="80000"/>
              </a:lnSpc>
            </a:pPr>
            <a:endParaRPr lang="en-US" altLang="ar-JO" sz="1200"/>
          </a:p>
          <a:p>
            <a:pPr lvl="1" algn="l" rtl="0">
              <a:lnSpc>
                <a:spcPct val="80000"/>
              </a:lnSpc>
            </a:pPr>
            <a:endParaRPr lang="en-US" altLang="ar-JO" sz="1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A5D8F64-CB07-0E20-DC55-47910405D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Diagnosis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20841A89-A71B-14C3-9D9F-95A7AAAFC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Clr>
                <a:srgbClr val="996666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ar-JO" sz="2800">
                <a:solidFill>
                  <a:srgbClr val="000000"/>
                </a:solidFill>
                <a:latin typeface="Arial" panose="020B0604020202020204" pitchFamily="34" charset="0"/>
              </a:rPr>
              <a:t>Physical Exam:</a:t>
            </a:r>
          </a:p>
          <a:p>
            <a:pPr lvl="1" algn="l" rtl="0" eaLnBrk="1" hangingPunct="1">
              <a:lnSpc>
                <a:spcPct val="90000"/>
              </a:lnSpc>
              <a:buClr>
                <a:srgbClr val="99CCFF"/>
              </a:buClr>
            </a:pPr>
            <a:r>
              <a:rPr lang="en-US" altLang="ar-JO" sz="2400">
                <a:solidFill>
                  <a:srgbClr val="000000"/>
                </a:solidFill>
                <a:latin typeface="Arial" panose="020B0604020202020204" pitchFamily="34" charset="0"/>
              </a:rPr>
              <a:t>CVA (Costovertebral angle) tenderness (</a:t>
            </a:r>
            <a:r>
              <a:rPr lang="en-US" altLang="ar-JO" sz="2400" b="1">
                <a:solidFill>
                  <a:srgbClr val="CC00CC"/>
                </a:solidFill>
                <a:latin typeface="Arial" panose="020B0604020202020204" pitchFamily="34" charset="0"/>
              </a:rPr>
              <a:t>pyelonephritis</a:t>
            </a:r>
            <a:r>
              <a:rPr lang="en-US" altLang="ar-JO" sz="240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 lvl="1" algn="l" rtl="0" eaLnBrk="1" hangingPunct="1">
              <a:lnSpc>
                <a:spcPct val="90000"/>
              </a:lnSpc>
              <a:buClr>
                <a:srgbClr val="99CCFF"/>
              </a:buClr>
            </a:pPr>
            <a:r>
              <a:rPr lang="en-US" altLang="ar-JO" sz="2400">
                <a:solidFill>
                  <a:srgbClr val="000000"/>
                </a:solidFill>
                <a:latin typeface="Arial" panose="020B0604020202020204" pitchFamily="34" charset="0"/>
              </a:rPr>
              <a:t>Urethral discharge (</a:t>
            </a:r>
            <a:r>
              <a:rPr lang="en-US" altLang="ar-JO" sz="2400" b="1">
                <a:solidFill>
                  <a:srgbClr val="FF3399"/>
                </a:solidFill>
                <a:latin typeface="Arial" panose="020B0604020202020204" pitchFamily="34" charset="0"/>
              </a:rPr>
              <a:t>urethritis</a:t>
            </a:r>
            <a:r>
              <a:rPr lang="en-US" altLang="ar-JO" sz="240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 lvl="1" algn="l" rtl="0" eaLnBrk="1" hangingPunct="1">
              <a:lnSpc>
                <a:spcPct val="90000"/>
              </a:lnSpc>
              <a:buClr>
                <a:srgbClr val="99CCFF"/>
              </a:buClr>
            </a:pPr>
            <a:r>
              <a:rPr lang="en-US" altLang="ar-JO" sz="2400">
                <a:solidFill>
                  <a:srgbClr val="000000"/>
                </a:solidFill>
                <a:latin typeface="Arial" panose="020B0604020202020204" pitchFamily="34" charset="0"/>
              </a:rPr>
              <a:t>Tender prostate on DRE (Digital Rectal Exam) (</a:t>
            </a:r>
            <a:r>
              <a:rPr lang="en-US" altLang="ar-JO" sz="2400" b="1">
                <a:solidFill>
                  <a:srgbClr val="00CC00"/>
                </a:solidFill>
                <a:latin typeface="Arial" panose="020B0604020202020204" pitchFamily="34" charset="0"/>
              </a:rPr>
              <a:t>prostatitis</a:t>
            </a:r>
            <a:r>
              <a:rPr lang="en-US" altLang="ar-JO" sz="240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 algn="l" rtl="0" eaLnBrk="1" hangingPunct="1">
              <a:lnSpc>
                <a:spcPct val="90000"/>
              </a:lnSpc>
              <a:buClr>
                <a:srgbClr val="996666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ar-JO" sz="2800">
                <a:solidFill>
                  <a:srgbClr val="000000"/>
                </a:solidFill>
                <a:latin typeface="Arial" panose="020B0604020202020204" pitchFamily="34" charset="0"/>
              </a:rPr>
              <a:t>Labs:  Urinalysis</a:t>
            </a:r>
          </a:p>
          <a:p>
            <a:pPr lvl="1" algn="l" rtl="0" eaLnBrk="1" hangingPunct="1">
              <a:lnSpc>
                <a:spcPct val="90000"/>
              </a:lnSpc>
              <a:buClr>
                <a:srgbClr val="99CCFF"/>
              </a:buClr>
            </a:pPr>
            <a:r>
              <a:rPr lang="en-US" altLang="ar-JO" sz="2400">
                <a:solidFill>
                  <a:srgbClr val="000000"/>
                </a:solidFill>
                <a:latin typeface="Arial" panose="020B0604020202020204" pitchFamily="34" charset="0"/>
              </a:rPr>
              <a:t>+ leukocyte esterase</a:t>
            </a:r>
          </a:p>
          <a:p>
            <a:pPr lvl="1" algn="l" rtl="0" eaLnBrk="1" hangingPunct="1">
              <a:lnSpc>
                <a:spcPct val="90000"/>
              </a:lnSpc>
              <a:buClr>
                <a:srgbClr val="99CCFF"/>
              </a:buClr>
            </a:pPr>
            <a:r>
              <a:rPr lang="en-US" altLang="ar-JO" sz="2400">
                <a:solidFill>
                  <a:srgbClr val="000000"/>
                </a:solidFill>
                <a:latin typeface="Arial" panose="020B0604020202020204" pitchFamily="34" charset="0"/>
              </a:rPr>
              <a:t>+ nitrites</a:t>
            </a:r>
          </a:p>
          <a:p>
            <a:pPr lvl="2" algn="l" rtl="0" eaLnBrk="1" hangingPunct="1">
              <a:lnSpc>
                <a:spcPct val="90000"/>
              </a:lnSpc>
              <a:buClr>
                <a:srgbClr val="669999"/>
              </a:buClr>
              <a:buFont typeface="Wingdings" panose="05000000000000000000" pitchFamily="2" charset="2"/>
              <a:buChar char="l"/>
            </a:pPr>
            <a:r>
              <a:rPr lang="en-US" altLang="ar-JO" sz="2000">
                <a:solidFill>
                  <a:srgbClr val="000000"/>
                </a:solidFill>
                <a:latin typeface="Arial" panose="020B0604020202020204" pitchFamily="34" charset="0"/>
              </a:rPr>
              <a:t>More likely gram-negative rods</a:t>
            </a:r>
          </a:p>
          <a:p>
            <a:pPr lvl="1" algn="l" rtl="0" eaLnBrk="1" hangingPunct="1">
              <a:lnSpc>
                <a:spcPct val="90000"/>
              </a:lnSpc>
              <a:buClr>
                <a:srgbClr val="99CCFF"/>
              </a:buClr>
            </a:pPr>
            <a:r>
              <a:rPr lang="en-US" altLang="ar-JO" sz="2400">
                <a:solidFill>
                  <a:srgbClr val="000000"/>
                </a:solidFill>
                <a:latin typeface="Arial" panose="020B0604020202020204" pitchFamily="34" charset="0"/>
              </a:rPr>
              <a:t>+  WBCs</a:t>
            </a:r>
          </a:p>
          <a:p>
            <a:pPr lvl="1" algn="l" rtl="0" eaLnBrk="1" hangingPunct="1">
              <a:lnSpc>
                <a:spcPct val="90000"/>
              </a:lnSpc>
              <a:buClr>
                <a:srgbClr val="99CCFF"/>
              </a:buClr>
            </a:pPr>
            <a:r>
              <a:rPr lang="en-US" altLang="ar-JO" sz="2400">
                <a:solidFill>
                  <a:srgbClr val="000000"/>
                </a:solidFill>
                <a:latin typeface="Arial" panose="020B0604020202020204" pitchFamily="34" charset="0"/>
              </a:rPr>
              <a:t>+  RBCs</a:t>
            </a:r>
          </a:p>
          <a:p>
            <a:endParaRPr lang="en-US" altLang="ar-JO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id="{0EDCEBFC-76F4-6B27-8A8F-77725FC3D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844675"/>
            <a:ext cx="4824412" cy="404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BA7884E-6E9D-66E5-B654-627FFED937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Follow diagnosis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69E5B01-2A00-E27D-4B64-AF62B50992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l" rtl="0" eaLnBrk="1" hangingPunct="1">
              <a:lnSpc>
                <a:spcPct val="80000"/>
              </a:lnSpc>
            </a:pPr>
            <a:r>
              <a:rPr lang="en-US" altLang="ar-JO" sz="2800"/>
              <a:t>urine microscopy, looks for the presence of red blood cells white blood cells, or bacteria. </a:t>
            </a:r>
          </a:p>
          <a:p>
            <a:pPr lvl="1" algn="l" rtl="0" eaLnBrk="1" hangingPunct="1">
              <a:lnSpc>
                <a:spcPct val="80000"/>
              </a:lnSpc>
            </a:pPr>
            <a:r>
              <a:rPr lang="en-US" altLang="ar-JO" sz="2800"/>
              <a:t>Urine culture presented as a bacterial colony per mL. </a:t>
            </a:r>
          </a:p>
          <a:p>
            <a:pPr lvl="1" algn="l" rtl="0" eaLnBrk="1" hangingPunct="1">
              <a:lnSpc>
                <a:spcPct val="80000"/>
              </a:lnSpc>
            </a:pPr>
            <a:r>
              <a:rPr lang="en-US" altLang="ar-JO" sz="2800"/>
              <a:t>Antibiotic sensitivity can also be tested with these cultures</a:t>
            </a:r>
          </a:p>
          <a:p>
            <a:pPr lvl="1" algn="l" rtl="0" eaLnBrk="1" hangingPunct="1">
              <a:lnSpc>
                <a:spcPct val="80000"/>
              </a:lnSpc>
            </a:pPr>
            <a:r>
              <a:rPr lang="en-US" altLang="ar-JO" sz="2800"/>
              <a:t>However, women with negative cultures may still improve with antibiotic treatment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B40337C-4A86-C53C-944D-EBB69B615D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COLLECTION OF URINE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75CC6A1-1E3A-6EBB-F2C9-A3ACA96F8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Mid stream urine in adults</a:t>
            </a:r>
          </a:p>
          <a:p>
            <a:pPr algn="l" rtl="0" eaLnBrk="1" hangingPunct="1"/>
            <a:r>
              <a:rPr lang="en-US" altLang="ar-JO"/>
              <a:t>Catheterization (hospitalized or elderly or sick infants) </a:t>
            </a:r>
          </a:p>
          <a:p>
            <a:pPr algn="l" rtl="0" eaLnBrk="1" hangingPunct="1"/>
            <a:r>
              <a:rPr lang="en-US" altLang="ar-JO"/>
              <a:t>Suprapubic aspiration (infants)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8BEB6106-26FF-13EC-0B6F-360BCC968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Urinalysis</a:t>
            </a:r>
          </a:p>
        </p:txBody>
      </p:sp>
      <p:pic>
        <p:nvPicPr>
          <p:cNvPr id="20483" name="Picture 2">
            <a:extLst>
              <a:ext uri="{FF2B5EF4-FFF2-40B4-BE49-F238E27FC236}">
                <a16:creationId xmlns:a16="http://schemas.microsoft.com/office/drawing/2014/main" id="{75343EB1-A176-20D5-D458-2D254BF1B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525" y="1628775"/>
            <a:ext cx="6926263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055C27B-52BD-9819-B427-AD70A29671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88913"/>
            <a:ext cx="7313612" cy="1143000"/>
          </a:xfrm>
        </p:spPr>
        <p:txBody>
          <a:bodyPr/>
          <a:lstStyle/>
          <a:p>
            <a:pPr eaLnBrk="1" hangingPunct="1"/>
            <a:endParaRPr lang="en-US" altLang="ar-JO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30424A5-9EEA-A39E-E7E7-237CC5B110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ar-JO" sz="2500"/>
              <a:t>Describe color and clearness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ar-JO" sz="2500"/>
              <a:t>Normal urine is clear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ar-JO" sz="2500"/>
              <a:t>Normal urine should be a shade of yellow ranging from a straw to amber color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altLang="ar-JO" sz="2100"/>
              <a:t>Cloudy means bacterial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altLang="ar-JO" sz="2100"/>
              <a:t>Red means RBC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altLang="ar-JO" sz="2100"/>
              <a:t>Brown means heamoglobin 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altLang="ar-JO" sz="2100"/>
              <a:t>Yellow-brown means bilirubin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7132D5A-FA9F-5A3E-A305-F33B6ED43E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Definitions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66429EF-911B-209A-24A7-865246E2F5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ar-JO" sz="2100"/>
              <a:t>urinary system is composed of the kidneys, ureters, bladder and urethra. Any part of urinary system can become infected,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100"/>
              <a:t>most infections involve the lower urinary tract </a:t>
            </a:r>
            <a:r>
              <a:rPr lang="en-US" altLang="ar-JO" sz="2100">
                <a:latin typeface="Arial" panose="020B0604020202020204" pitchFamily="34" charset="0"/>
              </a:rPr>
              <a:t>—</a:t>
            </a:r>
            <a:r>
              <a:rPr lang="en-US" altLang="ar-JO" sz="2100"/>
              <a:t> the bladder and the urethra.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100"/>
              <a:t>The upper UTI includes pyelonephritis and the source may be from urethra or blood borne infections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100"/>
              <a:t>In both types of UTI the most common cause is E coli, 2</a:t>
            </a:r>
            <a:r>
              <a:rPr lang="en-US" altLang="ar-JO" sz="2100" baseline="30000"/>
              <a:t>nd</a:t>
            </a:r>
            <a:r>
              <a:rPr lang="en-US" altLang="ar-JO" sz="2100"/>
              <a:t> most is  </a:t>
            </a:r>
            <a:r>
              <a:rPr lang="en-US" altLang="ar-JO" sz="2100" i="1"/>
              <a:t>Staphylococcus saprophyticus.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100" i="1"/>
              <a:t>Klebsiella, Proteus, Pseudomonas, and Enterobacter are uncommon and typically related to abnormalities of the urinary system or urinary catheterization.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100" i="1"/>
              <a:t> Urinary tract infections due to Staphylococcus aureus typically occurs secondary to blood born infections</a:t>
            </a:r>
            <a:r>
              <a:rPr lang="en-US" altLang="ar-JO" sz="2100"/>
              <a:t> </a:t>
            </a:r>
            <a:r>
              <a:rPr lang="en-US" altLang="ar-JO" sz="2100" i="1"/>
              <a:t> </a:t>
            </a:r>
            <a:endParaRPr lang="en-US" altLang="ar-JO" sz="2100"/>
          </a:p>
          <a:p>
            <a:pPr algn="l" rtl="0" eaLnBrk="1" hangingPunct="1">
              <a:lnSpc>
                <a:spcPct val="80000"/>
              </a:lnSpc>
            </a:pPr>
            <a:endParaRPr lang="en-US" altLang="ar-JO" sz="21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0508169-BBE9-F4F0-E75A-FF8466D9EE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-100013"/>
            <a:ext cx="7313612" cy="1143001"/>
          </a:xfrm>
        </p:spPr>
        <p:txBody>
          <a:bodyPr/>
          <a:lstStyle/>
          <a:p>
            <a:pPr eaLnBrk="1" hangingPunct="1"/>
            <a:r>
              <a:rPr lang="en-US" altLang="ar-JO"/>
              <a:t>Biochemical tests (dipstick)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754695E-F017-DE2A-68BF-70C2AA3917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1557338"/>
            <a:ext cx="7313612" cy="49149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ar-JO" sz="2000" dirty="0"/>
              <a:t>Nitrites in bacterial UTI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ar-JO" sz="2000" dirty="0"/>
              <a:t>Bilirubin in liver disease and jaundice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ar-JO" sz="2000" dirty="0" err="1"/>
              <a:t>Ketones;the</a:t>
            </a:r>
            <a:r>
              <a:rPr lang="en-US" altLang="ar-JO" sz="2000" dirty="0"/>
              <a:t> endpoint of rapid or excessive fat breakdown, normally none, increase in ketoacidosis</a:t>
            </a:r>
          </a:p>
          <a:p>
            <a:pPr algn="l" rtl="0" eaLnBrk="1" hangingPunct="1">
              <a:lnSpc>
                <a:spcPct val="80000"/>
              </a:lnSpc>
              <a:buClr>
                <a:srgbClr val="006666"/>
              </a:buClr>
              <a:defRPr/>
            </a:pPr>
            <a:r>
              <a:rPr lang="en-US" altLang="ar-JO" sz="2000" dirty="0">
                <a:solidFill>
                  <a:srgbClr val="000000"/>
                </a:solidFill>
              </a:rPr>
              <a:t>Glucose is usually none in healthy, if present means uncontrolled diabetes</a:t>
            </a:r>
          </a:p>
          <a:p>
            <a:pPr algn="l" rtl="0" eaLnBrk="1" hangingPunct="1">
              <a:lnSpc>
                <a:spcPct val="80000"/>
              </a:lnSpc>
              <a:buClr>
                <a:srgbClr val="006666"/>
              </a:buClr>
              <a:defRPr/>
            </a:pPr>
            <a:r>
              <a:rPr lang="en-US" altLang="ar-JO" sz="2000" dirty="0">
                <a:solidFill>
                  <a:srgbClr val="000000"/>
                </a:solidFill>
              </a:rPr>
              <a:t>Protein usually are very small, usually approximately 0 to 8 mg/dl. if increase means preeclampsia in pregnancy, glomerulonephritis, nephrotic syndrome, stress, or excess exercise</a:t>
            </a:r>
          </a:p>
          <a:p>
            <a:pPr algn="l" rtl="0" eaLnBrk="1" hangingPunct="1">
              <a:lnSpc>
                <a:spcPct val="80000"/>
              </a:lnSpc>
              <a:buClr>
                <a:srgbClr val="006666"/>
              </a:buClr>
              <a:defRPr/>
            </a:pPr>
            <a:r>
              <a:rPr lang="en-US" altLang="ar-JO" sz="2000" dirty="0">
                <a:solidFill>
                  <a:srgbClr val="000000"/>
                </a:solidFill>
              </a:rPr>
              <a:t>PH and gravity. Normal urine PH ranges from 4.6 to 8.0</a:t>
            </a:r>
          </a:p>
          <a:p>
            <a:pPr algn="l" rtl="0" eaLnBrk="1" hangingPunct="1">
              <a:lnSpc>
                <a:spcPct val="80000"/>
              </a:lnSpc>
              <a:buClr>
                <a:srgbClr val="006666"/>
              </a:buClr>
              <a:defRPr/>
            </a:pPr>
            <a:r>
              <a:rPr lang="en-US" altLang="ar-JO" sz="2000" dirty="0">
                <a:solidFill>
                  <a:srgbClr val="000000"/>
                </a:solidFill>
              </a:rPr>
              <a:t>The more concentrated the urine, the higher the urine specific gravity.</a:t>
            </a:r>
          </a:p>
          <a:p>
            <a:pPr algn="l" rtl="0" eaLnBrk="1" hangingPunct="1">
              <a:lnSpc>
                <a:spcPct val="80000"/>
              </a:lnSpc>
              <a:buClr>
                <a:srgbClr val="006666"/>
              </a:buClr>
              <a:defRPr/>
            </a:pPr>
            <a:r>
              <a:rPr lang="en-US" altLang="ar-JO" sz="2000" dirty="0">
                <a:solidFill>
                  <a:srgbClr val="000000"/>
                </a:solidFill>
              </a:rPr>
              <a:t>Dehydration increase gravity.</a:t>
            </a:r>
          </a:p>
          <a:p>
            <a:pPr algn="l" rtl="0" eaLnBrk="1" hangingPunct="1">
              <a:lnSpc>
                <a:spcPct val="80000"/>
              </a:lnSpc>
              <a:buClr>
                <a:srgbClr val="006666"/>
              </a:buClr>
              <a:defRPr/>
            </a:pPr>
            <a:r>
              <a:rPr lang="en-US" altLang="ar-JO" sz="2000" dirty="0">
                <a:solidFill>
                  <a:srgbClr val="000000"/>
                </a:solidFill>
              </a:rPr>
              <a:t>Normal urine ranges Gravity between 1.002 to 1.028</a:t>
            </a:r>
          </a:p>
          <a:p>
            <a:pPr marL="0" indent="0" algn="l" rtl="0" eaLnBrk="1" hangingPunct="1">
              <a:lnSpc>
                <a:spcPct val="80000"/>
              </a:lnSpc>
              <a:buClr>
                <a:srgbClr val="006666"/>
              </a:buClr>
              <a:buFont typeface="Wingdings" panose="05000000000000000000" pitchFamily="2" charset="2"/>
              <a:buNone/>
              <a:defRPr/>
            </a:pPr>
            <a:endParaRPr lang="en-US" altLang="ar-JO" sz="2800" dirty="0">
              <a:solidFill>
                <a:srgbClr val="000000"/>
              </a:solidFill>
            </a:endParaRPr>
          </a:p>
          <a:p>
            <a:pPr algn="l" rtl="0" eaLnBrk="1" hangingPunct="1">
              <a:lnSpc>
                <a:spcPct val="80000"/>
              </a:lnSpc>
              <a:buClr>
                <a:srgbClr val="006666"/>
              </a:buClr>
              <a:defRPr/>
            </a:pPr>
            <a:endParaRPr lang="en-US" altLang="ar-JO" sz="2800" dirty="0">
              <a:solidFill>
                <a:srgbClr val="000000"/>
              </a:solidFill>
            </a:endParaRPr>
          </a:p>
          <a:p>
            <a:pPr algn="l" rtl="0" eaLnBrk="1" hangingPunct="1">
              <a:lnSpc>
                <a:spcPct val="90000"/>
              </a:lnSpc>
              <a:defRPr/>
            </a:pPr>
            <a:endParaRPr lang="en-US" altLang="ar-JO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EB0038D-7165-D65B-1ABD-0A06F42AF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ar-JO"/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54FE3878-389E-B39C-5984-A576D2A88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Clr>
                <a:srgbClr val="006666"/>
              </a:buClr>
            </a:pPr>
            <a:r>
              <a:rPr lang="en-US" altLang="ar-JO" sz="2500">
                <a:solidFill>
                  <a:srgbClr val="000000"/>
                </a:solidFill>
              </a:rPr>
              <a:t>Under microscope </a:t>
            </a:r>
          </a:p>
          <a:p>
            <a:pPr lvl="1" algn="l" rtl="0" eaLnBrk="1" hangingPunct="1">
              <a:lnSpc>
                <a:spcPct val="90000"/>
              </a:lnSpc>
              <a:buClr>
                <a:srgbClr val="99CCCC"/>
              </a:buClr>
            </a:pPr>
            <a:r>
              <a:rPr lang="en-US" altLang="ar-JO" sz="2400">
                <a:solidFill>
                  <a:srgbClr val="000000"/>
                </a:solidFill>
              </a:rPr>
              <a:t>WBC ≥5 in female</a:t>
            </a:r>
          </a:p>
          <a:p>
            <a:pPr lvl="1" algn="l" rtl="0" eaLnBrk="1" hangingPunct="1">
              <a:lnSpc>
                <a:spcPct val="90000"/>
              </a:lnSpc>
              <a:buClr>
                <a:srgbClr val="99CCCC"/>
              </a:buClr>
            </a:pPr>
            <a:r>
              <a:rPr lang="en-US" altLang="ar-JO" sz="2400">
                <a:solidFill>
                  <a:srgbClr val="000000"/>
                </a:solidFill>
              </a:rPr>
              <a:t>Any WBC in male</a:t>
            </a:r>
          </a:p>
          <a:p>
            <a:pPr lvl="1" algn="l" rtl="0" eaLnBrk="1" hangingPunct="1">
              <a:lnSpc>
                <a:spcPct val="90000"/>
              </a:lnSpc>
              <a:buClr>
                <a:srgbClr val="99CCCC"/>
              </a:buClr>
            </a:pPr>
            <a:r>
              <a:rPr lang="en-US" altLang="ar-JO" sz="2400">
                <a:solidFill>
                  <a:srgbClr val="000000"/>
                </a:solidFill>
              </a:rPr>
              <a:t>Bacteria ≥ 10</a:t>
            </a:r>
            <a:r>
              <a:rPr lang="en-US" altLang="ar-JO" sz="2400" baseline="30000">
                <a:solidFill>
                  <a:srgbClr val="000000"/>
                </a:solidFill>
              </a:rPr>
              <a:t>5</a:t>
            </a:r>
            <a:r>
              <a:rPr lang="en-US" altLang="ar-JO" sz="2400">
                <a:solidFill>
                  <a:srgbClr val="000000"/>
                </a:solidFill>
              </a:rPr>
              <a:t> CFU/ml of urin</a:t>
            </a:r>
            <a:r>
              <a:rPr lang="en-US" altLang="ar-JO" sz="2400" baseline="30000">
                <a:solidFill>
                  <a:srgbClr val="000000"/>
                </a:solidFill>
              </a:rPr>
              <a:t> </a:t>
            </a:r>
            <a:r>
              <a:rPr lang="en-US" altLang="ar-JO" sz="2400">
                <a:solidFill>
                  <a:srgbClr val="000000"/>
                </a:solidFill>
              </a:rPr>
              <a:t>in MSU, 10</a:t>
            </a:r>
            <a:r>
              <a:rPr lang="en-US" altLang="ar-JO" sz="2400" baseline="30000">
                <a:solidFill>
                  <a:srgbClr val="000000"/>
                </a:solidFill>
              </a:rPr>
              <a:t>3</a:t>
            </a:r>
            <a:r>
              <a:rPr lang="en-US" altLang="ar-JO" sz="2400">
                <a:solidFill>
                  <a:srgbClr val="000000"/>
                </a:solidFill>
              </a:rPr>
              <a:t> in catheterization and 10</a:t>
            </a:r>
            <a:r>
              <a:rPr lang="en-US" altLang="ar-JO" sz="2400" baseline="30000">
                <a:solidFill>
                  <a:srgbClr val="000000"/>
                </a:solidFill>
              </a:rPr>
              <a:t>2</a:t>
            </a:r>
            <a:r>
              <a:rPr lang="en-US" altLang="ar-JO" sz="2400">
                <a:solidFill>
                  <a:srgbClr val="000000"/>
                </a:solidFill>
              </a:rPr>
              <a:t> in suprapubic aspiration</a:t>
            </a:r>
          </a:p>
          <a:p>
            <a:pPr lvl="1" algn="l" rtl="0" eaLnBrk="1" hangingPunct="1">
              <a:lnSpc>
                <a:spcPct val="90000"/>
              </a:lnSpc>
              <a:buClr>
                <a:srgbClr val="99CCCC"/>
              </a:buClr>
            </a:pPr>
            <a:r>
              <a:rPr lang="en-US" altLang="ar-JO" sz="2400">
                <a:solidFill>
                  <a:srgbClr val="000000"/>
                </a:solidFill>
              </a:rPr>
              <a:t>White cells (pus) more than 10 cells</a:t>
            </a:r>
          </a:p>
          <a:p>
            <a:pPr lvl="1" algn="l" rtl="0" eaLnBrk="1" hangingPunct="1">
              <a:lnSpc>
                <a:spcPct val="90000"/>
              </a:lnSpc>
              <a:buClr>
                <a:srgbClr val="006666"/>
              </a:buClr>
            </a:pPr>
            <a:r>
              <a:rPr lang="en-US" altLang="ar-JO" sz="2000">
                <a:solidFill>
                  <a:srgbClr val="000000"/>
                </a:solidFill>
              </a:rPr>
              <a:t>Bacteriuria without pyuria; early infection, diapetes, enteric fever, bacterila endocarditis</a:t>
            </a:r>
          </a:p>
          <a:p>
            <a:pPr lvl="1" algn="l" rtl="0" eaLnBrk="1" hangingPunct="1">
              <a:lnSpc>
                <a:spcPct val="90000"/>
              </a:lnSpc>
              <a:buClr>
                <a:srgbClr val="006666"/>
              </a:buClr>
            </a:pPr>
            <a:r>
              <a:rPr lang="en-US" altLang="ar-JO" sz="2000">
                <a:solidFill>
                  <a:srgbClr val="000000"/>
                </a:solidFill>
              </a:rPr>
              <a:t>Pyuria alone; TB, gonococcal urethritis or patient on antibiotics</a:t>
            </a:r>
          </a:p>
          <a:p>
            <a:pPr eaLnBrk="1" hangingPunct="1"/>
            <a:endParaRPr lang="ar-JO" altLang="ar-JO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4B6EB2E-4B8C-CE99-2F8B-B7E3AECD2D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JO"/>
              <a:t>Follow microscopy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6636BF2-1725-0878-A087-35135DCB1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ar-JO" sz="2400"/>
              <a:t>RBC (any number) means stones, schistosomas, acute glomerulonephritis, bacterial infections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400"/>
              <a:t>Yeast (any number) in candida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400"/>
              <a:t>Epithelial cells, usually normal to find low number but in high numbers means contamination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400"/>
              <a:t>Casts;  indicate renal damage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400"/>
              <a:t>Crystals, calcium oxalate (stone)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400"/>
              <a:t>Parasites eggs of schistosoma. Trichominas vaginalis</a:t>
            </a:r>
          </a:p>
          <a:p>
            <a:pPr algn="l" rtl="0" eaLnBrk="1" hangingPunct="1">
              <a:lnSpc>
                <a:spcPct val="80000"/>
              </a:lnSpc>
            </a:pPr>
            <a:endParaRPr lang="en-US" altLang="ar-JO" sz="21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628D094-8739-B6DE-3EBE-6518D4A8E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Urine culture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8490DBB6-A372-4453-D7C6-9C13249B03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3350" y="1484313"/>
            <a:ext cx="7313613" cy="4114800"/>
          </a:xfrm>
        </p:spPr>
        <p:txBody>
          <a:bodyPr/>
          <a:lstStyle/>
          <a:p>
            <a:pPr algn="l" rtl="0" eaLnBrk="1" hangingPunct="1"/>
            <a:r>
              <a:rPr lang="en-US" altLang="ar-JO"/>
              <a:t>In the presence of bacteria </a:t>
            </a:r>
          </a:p>
          <a:p>
            <a:pPr algn="l" rtl="0" eaLnBrk="1" hangingPunct="1"/>
            <a:r>
              <a:rPr lang="en-US" altLang="ar-JO"/>
              <a:t>Culture in blood agar or macconkey agar for E. coli, pseudomonas, proteus klebsiella and staph</a:t>
            </a:r>
          </a:p>
          <a:p>
            <a:pPr algn="l" rtl="0" eaLnBrk="1" hangingPunct="1"/>
            <a:r>
              <a:rPr lang="en-US" altLang="ar-JO"/>
              <a:t>If TB is expected use lowenstein jensen medium</a:t>
            </a:r>
          </a:p>
          <a:p>
            <a:pPr algn="l" rtl="0" eaLnBrk="1" hangingPunct="1"/>
            <a:r>
              <a:rPr lang="en-US" altLang="ar-JO"/>
              <a:t>S typhi and paratyphi found in the urine of about 25% OF patients with </a:t>
            </a:r>
            <a:r>
              <a:rPr lang="en-US" altLang="ar-JO" sz="2400"/>
              <a:t>ENTERIC FEVER IN 3</a:t>
            </a:r>
            <a:r>
              <a:rPr lang="en-US" altLang="ar-JO" sz="2400" baseline="30000"/>
              <a:t>RD</a:t>
            </a:r>
            <a:r>
              <a:rPr lang="en-US" altLang="ar-JO" sz="2400"/>
              <a:t> WEEK OF INFECTION</a:t>
            </a:r>
          </a:p>
          <a:p>
            <a:pPr lvl="1" algn="l" rtl="0" eaLnBrk="1" hangingPunct="1"/>
            <a:r>
              <a:rPr lang="en-US" altLang="ar-JO"/>
              <a:t>If S. typhi is expected use selenite broth and subculture in XLD medium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84619D15-8436-DEA9-8B38-0BDBA5D77F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Gram stain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D9E1E87-008A-3566-EF15-6B18E630E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Gram negative rods in E. coli, pseudomonas and proteus</a:t>
            </a:r>
          </a:p>
          <a:p>
            <a:pPr algn="l" rtl="0" eaLnBrk="1" hangingPunct="1"/>
            <a:r>
              <a:rPr lang="en-US" altLang="ar-JO"/>
              <a:t>Gram positive cocci in streptococci and staph.saprophyticus</a:t>
            </a:r>
            <a:endParaRPr lang="ar-JO" altLang="ar-JO"/>
          </a:p>
          <a:p>
            <a:pPr algn="l" rtl="0" eaLnBrk="1" hangingPunct="1"/>
            <a:r>
              <a:rPr lang="en-US" altLang="ar-JO"/>
              <a:t>ZIEHL-NEELSEN stain for TB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487CE64-8746-FBED-4E8A-BAD1110151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In those with recurrent UTI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0279A0C-0060-9AC1-9627-76E06491F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ar-JO" sz="1900" b="1"/>
              <a:t>Creating images of urinary tract.</a:t>
            </a:r>
            <a:r>
              <a:rPr lang="en-US" altLang="ar-JO" sz="1900"/>
              <a:t> If  doctor suspects that an anatomical or functional abnormality in the urinary tract is causing frequent infections, </a:t>
            </a:r>
          </a:p>
          <a:p>
            <a:pPr lvl="1" algn="l" rtl="0" eaLnBrk="1" hangingPunct="1">
              <a:lnSpc>
                <a:spcPct val="80000"/>
              </a:lnSpc>
            </a:pPr>
            <a:r>
              <a:rPr lang="en-US" altLang="ar-JO" sz="1700"/>
              <a:t>Kidney, ureters and bladder x ray (KUB film)</a:t>
            </a:r>
          </a:p>
          <a:p>
            <a:pPr lvl="1" algn="l" rtl="0" eaLnBrk="1" hangingPunct="1">
              <a:lnSpc>
                <a:spcPct val="80000"/>
              </a:lnSpc>
            </a:pPr>
            <a:r>
              <a:rPr lang="en-US" altLang="ar-JO" sz="1700"/>
              <a:t>create images using ultrasound or computerized tomography (CT). </a:t>
            </a:r>
          </a:p>
          <a:p>
            <a:pPr lvl="1" algn="l" rtl="0" eaLnBrk="1" hangingPunct="1">
              <a:lnSpc>
                <a:spcPct val="80000"/>
              </a:lnSpc>
            </a:pPr>
            <a:r>
              <a:rPr lang="en-US" altLang="ar-JO" sz="1700"/>
              <a:t>Another test called an intravenous urinary pyelogram uses X-rays to create images. During this test, a dye is injected into a vein in your arm and X-rays are taken of your urinary tract. The dye highlights the bladder and urethra and allows the doctor to determine if there are any abnormalities.</a:t>
            </a:r>
          </a:p>
          <a:p>
            <a:pPr lvl="1" algn="l" rtl="0" eaLnBrk="1" hangingPunct="1">
              <a:lnSpc>
                <a:spcPct val="80000"/>
              </a:lnSpc>
            </a:pPr>
            <a:r>
              <a:rPr lang="en-US" altLang="ar-JO" sz="1700"/>
              <a:t>voiding cystourethrogram (functional) (watching a person's urethra and urinary bladder with real time x-rays while they urinate) 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1900" b="1"/>
              <a:t>Using a scope to see inside the bladder.</a:t>
            </a:r>
            <a:r>
              <a:rPr lang="en-US" altLang="ar-JO" sz="1900"/>
              <a:t> a long, thin tube with a lens (cystoscope) is used to see inside urethra and bladder. The cystoscope is inserted in urethra and passed through to bladder. This procedure is called cystoscopy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B0D54C7-694C-D06C-3D5E-2A96792D32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prevention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B4D1548-26C5-8CF5-98FC-BDCD0A8659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ar-JO" sz="2500" b="1"/>
              <a:t>Drink plenty of water</a:t>
            </a:r>
            <a:r>
              <a:rPr lang="ar-SA" altLang="ar-JO" sz="2500"/>
              <a:t> </a:t>
            </a:r>
            <a:r>
              <a:rPr lang="en-US" altLang="ar-JO" sz="2500"/>
              <a:t>to dilute urine and help flush out bacteria</a:t>
            </a:r>
            <a:r>
              <a:rPr lang="ar-SA" altLang="ar-JO" sz="2500"/>
              <a:t>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500" b="1"/>
              <a:t>Avoid drinks that may irritate your bladder</a:t>
            </a:r>
            <a:r>
              <a:rPr lang="ar-SA" altLang="ar-JO" sz="2500" b="1"/>
              <a:t>.</a:t>
            </a:r>
            <a:r>
              <a:rPr lang="ar-SA" altLang="ar-JO" sz="2500"/>
              <a:t> </a:t>
            </a:r>
            <a:r>
              <a:rPr lang="en-US" altLang="ar-JO" sz="2500"/>
              <a:t>Avoid coffee, alcohol, and soft drinks containing citrus juices and caffeine until infection has cleared. They can irritate bladder and tend to aggravate the frequent or urgent need to urinate</a:t>
            </a:r>
            <a:r>
              <a:rPr lang="ar-SA" altLang="ar-JO" sz="2500"/>
              <a:t>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500" b="1"/>
              <a:t>Use a heating pad</a:t>
            </a:r>
            <a:r>
              <a:rPr lang="ar-SA" altLang="ar-JO" sz="2500" b="1"/>
              <a:t>.</a:t>
            </a:r>
            <a:r>
              <a:rPr lang="ar-SA" altLang="ar-JO" sz="2500"/>
              <a:t> </a:t>
            </a:r>
            <a:r>
              <a:rPr lang="en-US" altLang="ar-JO" sz="2500"/>
              <a:t>Apply a warm, but not hot, heating pad to abdomen to minimize bladder pressure or discomfort</a:t>
            </a:r>
            <a:r>
              <a:rPr lang="ar-SA" altLang="ar-JO" sz="2500"/>
              <a:t>.</a:t>
            </a:r>
            <a:endParaRPr lang="ar-JO" altLang="ar-JO" sz="2500"/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500"/>
              <a:t>Drink cranberry juice</a:t>
            </a:r>
          </a:p>
          <a:p>
            <a:pPr algn="l" rtl="0" eaLnBrk="1" hangingPunct="1">
              <a:lnSpc>
                <a:spcPct val="80000"/>
              </a:lnSpc>
            </a:pPr>
            <a:endParaRPr lang="ar-SA" altLang="ar-JO" sz="25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C813DE5-0060-A19A-0598-C7BC4D2F9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ar-JO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7316621-EA80-2893-8827-28070F53B0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ar-SA" altLang="ar-JO" sz="2500"/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500" b="1"/>
              <a:t>Wipe from front to back</a:t>
            </a:r>
            <a:r>
              <a:rPr lang="ar-SA" altLang="ar-JO" sz="2500" b="1"/>
              <a:t>.</a:t>
            </a:r>
            <a:r>
              <a:rPr lang="ar-SA" altLang="ar-JO" sz="2500"/>
              <a:t> </a:t>
            </a:r>
            <a:r>
              <a:rPr lang="en-US" altLang="ar-JO" sz="2500"/>
              <a:t>Doing so after urinating and after a bowel movement helps prevent bacteria in the anal region from spreading to the vagina and urethra</a:t>
            </a:r>
            <a:r>
              <a:rPr lang="ar-SA" altLang="ar-JO" sz="2500"/>
              <a:t>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500" b="1"/>
              <a:t>Empty your bladder soon after intercourse</a:t>
            </a:r>
            <a:r>
              <a:rPr lang="ar-SA" altLang="ar-JO" sz="2500" b="1"/>
              <a:t>.</a:t>
            </a:r>
            <a:r>
              <a:rPr lang="ar-SA" altLang="ar-JO" sz="2500"/>
              <a:t> </a:t>
            </a:r>
            <a:r>
              <a:rPr lang="en-US" altLang="ar-JO" sz="2500"/>
              <a:t>Also, drink a full glass of water to help flush bacteria</a:t>
            </a:r>
            <a:r>
              <a:rPr lang="ar-SA" altLang="ar-JO" sz="2500"/>
              <a:t>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500" b="1"/>
              <a:t>Avoid potentially irritating feminine products</a:t>
            </a:r>
            <a:r>
              <a:rPr lang="ar-SA" altLang="ar-JO" sz="2500" b="1"/>
              <a:t>.</a:t>
            </a:r>
            <a:r>
              <a:rPr lang="ar-SA" altLang="ar-JO" sz="2500"/>
              <a:t> </a:t>
            </a:r>
            <a:r>
              <a:rPr lang="en-US" altLang="ar-JO" sz="2500"/>
              <a:t>Using deodorant sprays, in the genital area can irritate the urethra</a:t>
            </a:r>
            <a:r>
              <a:rPr lang="ar-SA" altLang="ar-JO" sz="2500"/>
              <a:t>. </a:t>
            </a:r>
            <a:endParaRPr lang="en-US" altLang="ar-JO" sz="25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F52C21A-EDC9-53C5-B744-4CE0C218C9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UTI complications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6567564-14D9-918D-36D2-190B8DAF9F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ar-JO" sz="2500"/>
              <a:t>Untreated urinary tract infections can lead to acute or chronic kidney infections (pyelonephritis), which could permanently damage kidneys</a:t>
            </a:r>
            <a:r>
              <a:rPr lang="ar-JO" altLang="ar-JO" sz="2500"/>
              <a:t> </a:t>
            </a:r>
            <a:r>
              <a:rPr lang="en-US" altLang="ar-JO" sz="2500"/>
              <a:t> mainly in young children.</a:t>
            </a:r>
            <a:endParaRPr lang="ar-JO" altLang="ar-JO" sz="2500"/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500"/>
              <a:t>Young children also have an increased risk of kidney infections.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500"/>
              <a:t>Pregnant women who have urinary tract infections may have an increased risk of delivering low birth weight or premature infants</a:t>
            </a:r>
            <a:r>
              <a:rPr lang="ar-SA" altLang="ar-JO" sz="2500"/>
              <a:t>.</a:t>
            </a:r>
            <a:r>
              <a:rPr lang="en-US" altLang="ar-JO" sz="2500"/>
              <a:t>and kidney infection</a:t>
            </a:r>
            <a:r>
              <a:rPr lang="ar-SA" altLang="ar-JO" sz="2500"/>
              <a:t>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500"/>
              <a:t>Women who experience three or more urinary tract infections are likely to continue experiencing them</a:t>
            </a:r>
            <a:r>
              <a:rPr lang="ar-SA" altLang="ar-JO" sz="2500"/>
              <a:t>. </a:t>
            </a:r>
            <a:endParaRPr lang="en-US" altLang="ar-JO" sz="2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4E2C3A3-388E-0B2D-DF9E-D58459C1FE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Risk factors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938613C-7EB2-320D-4FFC-C8F878178B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3350" y="1557338"/>
            <a:ext cx="7313613" cy="41148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ar-JO" sz="1900"/>
              <a:t>Female &gt;male because close proximity of urethral opening to anus and vagina, shorter urethra, and in menopause there is a decrease in vaginal estrogen levels that are important for protective vaginal normal flora</a:t>
            </a:r>
          </a:p>
          <a:p>
            <a:pPr lvl="1" algn="l" rtl="0" eaLnBrk="1" hangingPunct="1">
              <a:lnSpc>
                <a:spcPct val="80000"/>
              </a:lnSpc>
            </a:pPr>
            <a:r>
              <a:rPr lang="en-US" altLang="ar-JO" sz="1700"/>
              <a:t>Honeymoon cystitis, frequent UTI in female during early marriage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1900"/>
              <a:t>Catheterization so use aseptic technique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1900"/>
              <a:t>In children, UT abnormalities as vesicoureteral reflux (an abnormal movement of urine from the bladder into ureters or kidneys)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1900"/>
              <a:t>Diabetes,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1900"/>
              <a:t>Blockage to UT prostate enlargement, uncircumcision or kidney stones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1900"/>
              <a:t>During pregnancy, high progesterone levels elevate the risk of decreased muscle tone of the ureters and bladder, which leads to a greater likelihood of urine reflux. Thus if urine testing shows signs of an infection</a:t>
            </a:r>
            <a:r>
              <a:rPr lang="en-US" altLang="ar-JO" sz="1900">
                <a:latin typeface="Arial" panose="020B0604020202020204" pitchFamily="34" charset="0"/>
              </a:rPr>
              <a:t>—</a:t>
            </a:r>
            <a:r>
              <a:rPr lang="en-US" altLang="ar-JO" sz="1900"/>
              <a:t>even in the absence of symptoms</a:t>
            </a:r>
            <a:r>
              <a:rPr lang="en-US" altLang="ar-JO" sz="1900">
                <a:latin typeface="Arial" panose="020B0604020202020204" pitchFamily="34" charset="0"/>
              </a:rPr>
              <a:t>—</a:t>
            </a:r>
            <a:r>
              <a:rPr lang="en-US" altLang="ar-JO" sz="1900"/>
              <a:t>treatment is recommended </a:t>
            </a:r>
            <a:endParaRPr lang="ar-JO" altLang="ar-JO" sz="1900"/>
          </a:p>
          <a:p>
            <a:pPr algn="l" rtl="0" eaLnBrk="1" hangingPunct="1">
              <a:lnSpc>
                <a:spcPct val="80000"/>
              </a:lnSpc>
            </a:pPr>
            <a:endParaRPr lang="en-US" altLang="ar-JO"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30" name="Group 34">
            <a:extLst>
              <a:ext uri="{FF2B5EF4-FFF2-40B4-BE49-F238E27FC236}">
                <a16:creationId xmlns:a16="http://schemas.microsoft.com/office/drawing/2014/main" id="{26A84902-12A9-C28A-3CA2-86AAB4E9DDF6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1268413"/>
          <a:ext cx="7993062" cy="5511800"/>
        </p:xfrm>
        <a:graphic>
          <a:graphicData uri="http://schemas.openxmlformats.org/drawingml/2006/table">
            <a:tbl>
              <a:tblPr rtl="1"/>
              <a:tblGrid>
                <a:gridCol w="4040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2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68504">
                <a:tc>
                  <a:txBody>
                    <a:bodyPr/>
                    <a:lstStyle/>
                    <a:p>
                      <a:pPr marL="342900" marR="0" lvl="0" indent="-34290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Signs and symptoms</a:t>
                      </a:r>
                      <a:endParaRPr kumimoji="0" lang="ar-SA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T="45723" marB="45723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   Part of urinary tract        affected</a:t>
                      </a:r>
                      <a:endParaRPr kumimoji="0" lang="ar-SA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110">
                <a:tc>
                  <a:txBody>
                    <a:bodyPr/>
                    <a:lstStyle/>
                    <a:p>
                      <a:pPr marL="342900" marR="0" lvl="0" indent="-34290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ar-SA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¡"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Upper back and side (flank) pain</a:t>
                      </a:r>
                      <a:r>
                        <a:rPr kumimoji="0" lang="ar-SA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¡"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High fever</a:t>
                      </a:r>
                      <a:r>
                        <a:rPr kumimoji="0" lang="ar-SA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¡"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Shaking and chills</a:t>
                      </a:r>
                      <a:r>
                        <a:rPr kumimoji="0" lang="ar-SA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¡"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Nausea</a:t>
                      </a:r>
                      <a:r>
                        <a:rPr kumimoji="0" lang="ar-SA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¡"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Vomiting</a:t>
                      </a:r>
                      <a:endParaRPr kumimoji="0" lang="ar-SA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T="45723" marB="45723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Kidneys (acute pyelonephritis</a:t>
                      </a:r>
                      <a:endParaRPr kumimoji="0" lang="ar-SA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6015">
                <a:tc>
                  <a:txBody>
                    <a:bodyPr/>
                    <a:lstStyle/>
                    <a:p>
                      <a:pPr marL="342900" marR="0" lvl="0" indent="-34290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ar-SA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¡"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Pelvic pressure</a:t>
                      </a:r>
                      <a:r>
                        <a:rPr kumimoji="0" lang="ar-SA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¡"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Lower abdomen discomfort</a:t>
                      </a:r>
                      <a:r>
                        <a:rPr kumimoji="0" lang="ar-SA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¡"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Frequent (night), painful urination</a:t>
                      </a:r>
                      <a:r>
                        <a:rPr kumimoji="0" lang="ar-SA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¡"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Blood in urine</a:t>
                      </a:r>
                      <a:endParaRPr kumimoji="0" lang="ar-SA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T="45723" marB="45723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Bladder (cystitis</a:t>
                      </a:r>
                      <a:endParaRPr kumimoji="0" lang="ar-SA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172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;Burning with urination (</a:t>
                      </a: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dysurea</a:t>
                      </a: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)</a:t>
                      </a:r>
                      <a:endParaRPr kumimoji="0" lang="ar-SA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T="45723" marB="45723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Urethra (urethritis)</a:t>
                      </a:r>
                      <a:endParaRPr kumimoji="0" lang="ar-SA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55" name="Rectangle 28">
            <a:extLst>
              <a:ext uri="{FF2B5EF4-FFF2-40B4-BE49-F238E27FC236}">
                <a16:creationId xmlns:a16="http://schemas.microsoft.com/office/drawing/2014/main" id="{3F6C39FD-4D70-9904-650D-D81BE04F8F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993775"/>
          </a:xfrm>
        </p:spPr>
        <p:txBody>
          <a:bodyPr/>
          <a:lstStyle/>
          <a:p>
            <a:pPr eaLnBrk="1" hangingPunct="1"/>
            <a:r>
              <a:rPr lang="en-US" altLang="ar-JO"/>
              <a:t>Symptoms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C058EEA-8B49-0A27-A7F7-BA2F01B933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Follow symptoms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6D81953-C4F2-6264-345E-17CFABCBF8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3350" y="1628775"/>
            <a:ext cx="7313613" cy="4114800"/>
          </a:xfrm>
        </p:spPr>
        <p:txBody>
          <a:bodyPr/>
          <a:lstStyle/>
          <a:p>
            <a:pPr algn="l" rtl="0" eaLnBrk="1" hangingPunct="1"/>
            <a:r>
              <a:rPr lang="en-US" altLang="ar-JO" sz="2500"/>
              <a:t>Infants may feed poorly, vomit, sleep less, or show signs of jaundice.</a:t>
            </a:r>
          </a:p>
          <a:p>
            <a:pPr algn="l" rtl="0" eaLnBrk="1" hangingPunct="1"/>
            <a:r>
              <a:rPr lang="en-US" altLang="ar-JO" sz="2500"/>
              <a:t> In older children, new onset urinary incontinence (loss of bladder control) may occur </a:t>
            </a:r>
          </a:p>
          <a:p>
            <a:pPr algn="l" rtl="0" eaLnBrk="1" hangingPunct="1"/>
            <a:r>
              <a:rPr lang="en-US" altLang="ar-JO" sz="2500"/>
              <a:t>Urinary tract symptoms are frequently lacking in the elderly The presentations may be vague with incontinence, a change in mental status, or fatigue as the only symptoms. While some present to a health care provider with sepsis, an infection of the blood, as the first symptoms.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AFE1232-22B4-72FB-5BC7-A5DDDD9DAC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Uncomplicated (simple) Cystitis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F90793D-5196-CAA0-999F-9B0F3D3097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altLang="ar-JO" sz="2400"/>
              <a:t>Definition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2000"/>
              <a:t>Healthy adult woman (over age 12)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2000"/>
              <a:t>Non-pregnant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2000"/>
              <a:t>No fever, nausea, vomiting, flank pain</a:t>
            </a:r>
          </a:p>
          <a:p>
            <a:pPr algn="l" rtl="0">
              <a:lnSpc>
                <a:spcPct val="80000"/>
              </a:lnSpc>
            </a:pPr>
            <a:r>
              <a:rPr lang="en-US" altLang="ar-JO" sz="2400"/>
              <a:t>Diagnosis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2000"/>
              <a:t>Dipstick urinalysis (no culture or lab tests needed)</a:t>
            </a:r>
          </a:p>
          <a:p>
            <a:pPr algn="l" rtl="0">
              <a:lnSpc>
                <a:spcPct val="80000"/>
              </a:lnSpc>
            </a:pPr>
            <a:r>
              <a:rPr lang="en-US" altLang="ar-JO" sz="2400"/>
              <a:t>Treatment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2000"/>
              <a:t>Trimethroprim/Sulfamethoxazole for </a:t>
            </a:r>
            <a:r>
              <a:rPr lang="en-US" altLang="ar-JO" sz="2000" b="1"/>
              <a:t>3 days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2000"/>
              <a:t>May use fluoroquinolone (ciprofoxacin or levofloxacin) in patient with sulfa allergy, areas with high rates of bactrim-resistance</a:t>
            </a:r>
          </a:p>
          <a:p>
            <a:pPr algn="l" rtl="0">
              <a:lnSpc>
                <a:spcPct val="80000"/>
              </a:lnSpc>
            </a:pPr>
            <a:r>
              <a:rPr lang="en-US" altLang="ar-JO" sz="2400"/>
              <a:t>Risk factors:</a:t>
            </a:r>
          </a:p>
          <a:p>
            <a:pPr lvl="1" algn="l" rtl="0">
              <a:lnSpc>
                <a:spcPct val="80000"/>
              </a:lnSpc>
            </a:pPr>
            <a:r>
              <a:rPr lang="en-US" altLang="ar-JO" sz="2000"/>
              <a:t>Sexual intercourse</a:t>
            </a:r>
          </a:p>
          <a:p>
            <a:pPr lvl="2" algn="l" rtl="0">
              <a:lnSpc>
                <a:spcPct val="80000"/>
              </a:lnSpc>
            </a:pPr>
            <a:r>
              <a:rPr lang="en-US" altLang="ar-JO" sz="1800"/>
              <a:t>May recommend post-coital voiding or prophylactic antibiotic use.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52068D1-E56F-9C26-7E98-EC595E5471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Complicated Cystitis </a:t>
            </a:r>
            <a:r>
              <a:rPr lang="en-US" altLang="ar-JO" b="1">
                <a:solidFill>
                  <a:schemeClr val="bg1"/>
                </a:solidFill>
              </a:rPr>
              <a:t>ystitis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8C3B97B-C522-9AFD-ADFA-81D25EE450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 altLang="ar-JO" sz="2400"/>
              <a:t>Definition</a:t>
            </a:r>
          </a:p>
          <a:p>
            <a:pPr lvl="1" algn="l" rtl="0">
              <a:lnSpc>
                <a:spcPct val="90000"/>
              </a:lnSpc>
            </a:pPr>
            <a:r>
              <a:rPr lang="en-US" altLang="ar-JO" sz="2000"/>
              <a:t>Females with comorbid medical conditions</a:t>
            </a:r>
          </a:p>
          <a:p>
            <a:pPr lvl="1" algn="l" rtl="0">
              <a:lnSpc>
                <a:spcPct val="90000"/>
              </a:lnSpc>
            </a:pPr>
            <a:r>
              <a:rPr lang="en-US" altLang="ar-JO" sz="2000"/>
              <a:t>All male patients</a:t>
            </a:r>
          </a:p>
          <a:p>
            <a:pPr lvl="1" algn="l" rtl="0">
              <a:lnSpc>
                <a:spcPct val="90000"/>
              </a:lnSpc>
            </a:pPr>
            <a:r>
              <a:rPr lang="en-US" altLang="ar-JO" sz="2000"/>
              <a:t>Indwelling foley catheters</a:t>
            </a:r>
          </a:p>
          <a:p>
            <a:pPr lvl="1" algn="l" rtl="0">
              <a:lnSpc>
                <a:spcPct val="90000"/>
              </a:lnSpc>
            </a:pPr>
            <a:r>
              <a:rPr lang="en-US" altLang="ar-JO" sz="2000"/>
              <a:t>Urosepsis/hospitalization</a:t>
            </a:r>
          </a:p>
          <a:p>
            <a:pPr algn="l" rtl="0">
              <a:lnSpc>
                <a:spcPct val="90000"/>
              </a:lnSpc>
            </a:pPr>
            <a:r>
              <a:rPr lang="en-US" altLang="ar-JO" sz="2400"/>
              <a:t>Diagnosis</a:t>
            </a:r>
          </a:p>
          <a:p>
            <a:pPr lvl="1" algn="l" rtl="0">
              <a:lnSpc>
                <a:spcPct val="90000"/>
              </a:lnSpc>
            </a:pPr>
            <a:r>
              <a:rPr lang="en-US" altLang="ar-JO" sz="2000"/>
              <a:t>Urinalysis, Urine culture</a:t>
            </a:r>
          </a:p>
          <a:p>
            <a:pPr lvl="1" algn="l" rtl="0">
              <a:lnSpc>
                <a:spcPct val="90000"/>
              </a:lnSpc>
            </a:pPr>
            <a:r>
              <a:rPr lang="en-US" altLang="ar-JO" sz="2000"/>
              <a:t>Further labs, if appropriate.</a:t>
            </a:r>
          </a:p>
          <a:p>
            <a:pPr algn="l" rtl="0">
              <a:lnSpc>
                <a:spcPct val="90000"/>
              </a:lnSpc>
            </a:pPr>
            <a:r>
              <a:rPr lang="en-US" altLang="ar-JO" sz="2400"/>
              <a:t>Treatment</a:t>
            </a:r>
          </a:p>
          <a:p>
            <a:pPr lvl="1" algn="l" rtl="0">
              <a:lnSpc>
                <a:spcPct val="90000"/>
              </a:lnSpc>
            </a:pPr>
            <a:r>
              <a:rPr lang="en-US" altLang="ar-JO" sz="2000"/>
              <a:t>Fluoroquinolone (or other broad spectrum antibiotic)</a:t>
            </a:r>
          </a:p>
          <a:p>
            <a:pPr lvl="1" algn="l" rtl="0">
              <a:lnSpc>
                <a:spcPct val="90000"/>
              </a:lnSpc>
            </a:pPr>
            <a:r>
              <a:rPr lang="en-US" altLang="ar-JO" sz="2000" b="1"/>
              <a:t>7-14 days</a:t>
            </a:r>
            <a:r>
              <a:rPr lang="en-US" altLang="ar-JO" sz="2000"/>
              <a:t> of treatment (depending on severity)</a:t>
            </a:r>
          </a:p>
          <a:p>
            <a:pPr lvl="1" algn="l" rtl="0">
              <a:lnSpc>
                <a:spcPct val="90000"/>
              </a:lnSpc>
            </a:pPr>
            <a:r>
              <a:rPr lang="en-US" altLang="ar-JO" sz="2000"/>
              <a:t>May treat even longer (2-4 weeks) in males with UTI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89C9388-7BA4-BA34-589C-420135C61E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800"/>
              <a:t>Special cases of Complicated cystitis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C5BDDAB-78C9-EDF3-CEFB-132A3A96EF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71600" y="1700213"/>
            <a:ext cx="7313613" cy="4114800"/>
          </a:xfrm>
        </p:spPr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 altLang="ar-JO" sz="2400"/>
              <a:t>Indwelling foley catheter</a:t>
            </a:r>
          </a:p>
          <a:p>
            <a:pPr lvl="1" algn="l" rtl="0">
              <a:lnSpc>
                <a:spcPct val="90000"/>
              </a:lnSpc>
            </a:pPr>
            <a:r>
              <a:rPr lang="en-US" altLang="ar-JO" sz="2000"/>
              <a:t>Try to get rid of foley if possible!</a:t>
            </a:r>
          </a:p>
          <a:p>
            <a:pPr lvl="1" algn="l" rtl="0">
              <a:lnSpc>
                <a:spcPct val="90000"/>
              </a:lnSpc>
            </a:pPr>
            <a:r>
              <a:rPr lang="en-US" altLang="ar-JO" sz="2000"/>
              <a:t>Only treat patient when symptomatic (fever, dysuria)</a:t>
            </a:r>
          </a:p>
          <a:p>
            <a:pPr lvl="2" algn="l" rtl="0">
              <a:lnSpc>
                <a:spcPct val="90000"/>
              </a:lnSpc>
            </a:pPr>
            <a:r>
              <a:rPr lang="en-US" altLang="ar-JO" sz="1800"/>
              <a:t>Leukocytes on urinalysis</a:t>
            </a:r>
          </a:p>
          <a:p>
            <a:pPr lvl="2" algn="l" rtl="0">
              <a:lnSpc>
                <a:spcPct val="90000"/>
              </a:lnSpc>
            </a:pPr>
            <a:r>
              <a:rPr lang="en-US" altLang="ar-JO" sz="1800"/>
              <a:t>Patient’s with indwelling catheters are frequently colonized with great deal of bacteria.</a:t>
            </a:r>
          </a:p>
          <a:p>
            <a:pPr lvl="1" algn="l" rtl="0">
              <a:lnSpc>
                <a:spcPct val="90000"/>
              </a:lnSpc>
            </a:pPr>
            <a:r>
              <a:rPr lang="en-US" altLang="ar-JO" sz="2000"/>
              <a:t>Should change foley before obtaining culture results, if possible</a:t>
            </a:r>
          </a:p>
          <a:p>
            <a:pPr algn="l" rtl="0">
              <a:lnSpc>
                <a:spcPct val="90000"/>
              </a:lnSpc>
            </a:pPr>
            <a:r>
              <a:rPr lang="en-US" altLang="ar-JO" sz="2400"/>
              <a:t>Candiduria</a:t>
            </a:r>
          </a:p>
          <a:p>
            <a:pPr lvl="1" algn="l" rtl="0">
              <a:lnSpc>
                <a:spcPct val="90000"/>
              </a:lnSpc>
            </a:pPr>
            <a:r>
              <a:rPr lang="en-US" altLang="ar-JO" sz="2000"/>
              <a:t>Frequently occurs in patients with indwelling foley.</a:t>
            </a:r>
          </a:p>
          <a:p>
            <a:pPr lvl="1" algn="l" rtl="0">
              <a:lnSpc>
                <a:spcPct val="90000"/>
              </a:lnSpc>
            </a:pPr>
            <a:r>
              <a:rPr lang="en-US" altLang="ar-JO" sz="2000"/>
              <a:t>If grows in urine, try to get rid of foley!</a:t>
            </a:r>
          </a:p>
          <a:p>
            <a:pPr lvl="1" algn="l" rtl="0">
              <a:lnSpc>
                <a:spcPct val="90000"/>
              </a:lnSpc>
            </a:pPr>
            <a:r>
              <a:rPr lang="en-US" altLang="ar-JO" sz="2000"/>
              <a:t>Treat only if symptomatic.</a:t>
            </a:r>
          </a:p>
          <a:p>
            <a:pPr lvl="1" algn="l" rtl="0">
              <a:lnSpc>
                <a:spcPct val="90000"/>
              </a:lnSpc>
            </a:pPr>
            <a:r>
              <a:rPr lang="en-US" altLang="ar-JO" sz="2000"/>
              <a:t>If need to treat, give fluconazole (amphotericin if resistance)</a:t>
            </a:r>
          </a:p>
          <a:p>
            <a:pPr lvl="1" algn="l" rtl="0">
              <a:lnSpc>
                <a:spcPct val="90000"/>
              </a:lnSpc>
            </a:pPr>
            <a:endParaRPr lang="en-US" altLang="ar-JO"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F6423C9-B3ED-A96E-DD4F-563F921BD8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Recurrent Cystitis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CB6A648-E345-E903-E220-8A71E878F2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altLang="ar-JO"/>
              <a:t>Want to make sure urine culture and sensitivity obtained.</a:t>
            </a:r>
          </a:p>
          <a:p>
            <a:pPr algn="l" rtl="0"/>
            <a:r>
              <a:rPr lang="en-US" altLang="ar-JO"/>
              <a:t>May consider urologic work-up to evaluate for anatomical abnormality.</a:t>
            </a:r>
          </a:p>
          <a:p>
            <a:pPr algn="l" rtl="0"/>
            <a:r>
              <a:rPr lang="en-US" altLang="ar-JO"/>
              <a:t>Treat for 7-14 days.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4" ma:contentTypeDescription="Create a new document." ma:contentTypeScope="" ma:versionID="f5dea1a68b0326f63c2e530132a118ad">
  <xsd:schema xmlns:xsd="http://www.w3.org/2001/XMLSchema" xmlns:xs="http://www.w3.org/2001/XMLSchema" xmlns:p="http://schemas.microsoft.com/office/2006/metadata/properties" xmlns:ns2="3ae45523-5a85-45e7-8008-accd3c84eec0" targetNamespace="http://schemas.microsoft.com/office/2006/metadata/properties" ma:root="true" ma:fieldsID="363deaca5050fa10968f66489b46302e" ns2:_="">
    <xsd:import namespace="3ae45523-5a85-45e7-8008-accd3c84ee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A450F7-44C9-447A-805E-6D6D1199E14A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ae45523-5a85-45e7-8008-accd3c84eec0"/>
  </ds:schemaRefs>
</ds:datastoreItem>
</file>

<file path=customXml/itemProps2.xml><?xml version="1.0" encoding="utf-8"?>
<ds:datastoreItem xmlns:ds="http://schemas.openxmlformats.org/officeDocument/2006/customXml" ds:itemID="{C3D4F533-1FEB-4C81-AF51-9C669427EA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336</TotalTime>
  <Words>1894</Words>
  <Application>Microsoft Office PowerPoint</Application>
  <PresentationFormat>On-screen Show (4:3)</PresentationFormat>
  <Paragraphs>215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Eclipse</vt:lpstr>
      <vt:lpstr>Urinary Tract Infections </vt:lpstr>
      <vt:lpstr>Definitions</vt:lpstr>
      <vt:lpstr>Risk factors</vt:lpstr>
      <vt:lpstr>Symptoms</vt:lpstr>
      <vt:lpstr>Follow symptoms</vt:lpstr>
      <vt:lpstr>Uncomplicated (simple) Cystitis</vt:lpstr>
      <vt:lpstr>Complicated Cystitis ystitis</vt:lpstr>
      <vt:lpstr>Special cases of Complicated cystitis</vt:lpstr>
      <vt:lpstr>Recurrent Cystitis</vt:lpstr>
      <vt:lpstr>PowerPoint Presentation</vt:lpstr>
      <vt:lpstr>Pyelonephritis</vt:lpstr>
      <vt:lpstr>Prostatitis</vt:lpstr>
      <vt:lpstr>Urethritis</vt:lpstr>
      <vt:lpstr>Diagnosis</vt:lpstr>
      <vt:lpstr>PowerPoint Presentation</vt:lpstr>
      <vt:lpstr>Follow diagnosis</vt:lpstr>
      <vt:lpstr>COLLECTION OF URINE</vt:lpstr>
      <vt:lpstr>Urinalysis</vt:lpstr>
      <vt:lpstr>PowerPoint Presentation</vt:lpstr>
      <vt:lpstr>Biochemical tests (dipstick)</vt:lpstr>
      <vt:lpstr>PowerPoint Presentation</vt:lpstr>
      <vt:lpstr>Follow microscopy</vt:lpstr>
      <vt:lpstr>Urine culture</vt:lpstr>
      <vt:lpstr>Gram stain</vt:lpstr>
      <vt:lpstr>In those with recurrent UTI</vt:lpstr>
      <vt:lpstr>prevention</vt:lpstr>
      <vt:lpstr>PowerPoint Presentation</vt:lpstr>
      <vt:lpstr>UTI complications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Urinary Tract Infections</dc:title>
  <dc:creator>admin</dc:creator>
  <cp:lastModifiedBy>Sanabil Hassanat</cp:lastModifiedBy>
  <cp:revision>22</cp:revision>
  <dcterms:created xsi:type="dcterms:W3CDTF">2012-04-10T06:05:22Z</dcterms:created>
  <dcterms:modified xsi:type="dcterms:W3CDTF">2022-05-11T06:01:15Z</dcterms:modified>
</cp:coreProperties>
</file>