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58" r:id="rId3"/>
    <p:sldId id="260" r:id="rId4"/>
    <p:sldId id="261" r:id="rId5"/>
    <p:sldId id="263"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snapToGrid="0">
      <p:cViewPr>
        <p:scale>
          <a:sx n="76" d="100"/>
          <a:sy n="76" d="100"/>
        </p:scale>
        <p:origin x="-122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886200" y="0"/>
            <a:ext cx="2971800" cy="457200"/>
          </a:xfrm>
          <a:prstGeom prst="rect">
            <a:avLst/>
          </a:prstGeom>
          <a:noFill/>
          <a:ln>
            <a:noFill/>
          </a:ln>
        </p:spPr>
        <p:txBody>
          <a:bodyPr spcFirstLastPara="1" wrap="square" lIns="91425" tIns="45700" rIns="91425" bIns="45700" anchor="t" anchorCtr="0">
            <a:noAutofit/>
          </a:bodyPr>
          <a:lstStyle>
            <a:lvl1pPr marR="0" lvl="0"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1587" y="0"/>
            <a:ext cx="2971800" cy="457200"/>
          </a:xfrm>
          <a:prstGeom prst="rect">
            <a:avLst/>
          </a:prstGeom>
          <a:noFill/>
          <a:ln>
            <a:noFill/>
          </a:ln>
        </p:spPr>
        <p:txBody>
          <a:bodyPr spcFirstLastPara="1" wrap="square" lIns="91425" tIns="45700" rIns="91425" bIns="45700" anchor="t" anchorCtr="0">
            <a:noAutofit/>
          </a:bodyPr>
          <a:lstStyle>
            <a:lvl1pPr marR="0" lvl="0" algn="l" rtl="1">
              <a:lnSpc>
                <a:spcPct val="100000"/>
              </a:lnSpc>
              <a:spcBef>
                <a:spcPts val="0"/>
              </a:spcBef>
              <a:spcAft>
                <a:spcPts val="0"/>
              </a:spcAft>
              <a:buSzPts val="1400"/>
              <a:buNone/>
              <a:defRPr sz="1200" b="0" i="0" u="none" strike="noStrike" cap="none">
                <a:solidFill>
                  <a:srgbClr val="000000"/>
                </a:solidFill>
                <a:latin typeface="Arial"/>
                <a:ea typeface="Arial"/>
                <a:cs typeface="Arial"/>
                <a:sym typeface="Arial"/>
              </a:defRPr>
            </a:lvl1pPr>
            <a:lvl2pPr marR="0" lvl="1"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3886200" y="8685212"/>
            <a:ext cx="2971800" cy="457200"/>
          </a:xfrm>
          <a:prstGeom prst="rect">
            <a:avLst/>
          </a:prstGeom>
          <a:noFill/>
          <a:ln>
            <a:noFill/>
          </a:ln>
        </p:spPr>
        <p:txBody>
          <a:bodyPr spcFirstLastPara="1" wrap="square" lIns="91425" tIns="45700" rIns="91425" bIns="45700" anchor="b" anchorCtr="0">
            <a:noAutofit/>
          </a:bodyPr>
          <a:lstStyle>
            <a:lvl1pPr marR="0" lvl="0"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r" rtl="1">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1587" y="8685212"/>
            <a:ext cx="2971800" cy="457200"/>
          </a:xfrm>
          <a:prstGeom prst="rect">
            <a:avLst/>
          </a:prstGeom>
          <a:noFill/>
          <a:ln>
            <a:noFill/>
          </a:ln>
        </p:spPr>
        <p:txBody>
          <a:bodyPr spcFirstLastPara="1" wrap="square" lIns="91425" tIns="45700" rIns="91425" bIns="45700" anchor="b" anchorCtr="0">
            <a:noAutofit/>
          </a:bodyPr>
          <a:lstStyle/>
          <a:p>
            <a:pPr marL="0" marR="0" lvl="0" indent="0" algn="l" rtl="1">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extLst>
      <p:ext uri="{BB962C8B-B14F-4D97-AF65-F5344CB8AC3E}">
        <p14:creationId xmlns:p14="http://schemas.microsoft.com/office/powerpoint/2010/main" val="40349941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99" name="Google Shape;9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11" name="Google Shape;111;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17" name="Google Shape;11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32" name="Google Shape;132;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45" name="Google Shape;145;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51" name="Google Shape;15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ctr" rtl="1">
              <a:spcBef>
                <a:spcPts val="0"/>
              </a:spcBef>
              <a:spcAft>
                <a:spcPts val="0"/>
              </a:spcAft>
              <a:buSzPts val="1400"/>
              <a:buNone/>
              <a:defRPr/>
            </a:lvl2pPr>
            <a:lvl3pPr lvl="2" algn="ctr" rtl="1">
              <a:spcBef>
                <a:spcPts val="0"/>
              </a:spcBef>
              <a:spcAft>
                <a:spcPts val="0"/>
              </a:spcAft>
              <a:buSzPts val="1400"/>
              <a:buNone/>
              <a:defRPr/>
            </a:lvl3pPr>
            <a:lvl4pPr lvl="3" algn="ctr" rtl="1">
              <a:spcBef>
                <a:spcPts val="0"/>
              </a:spcBef>
              <a:spcAft>
                <a:spcPts val="0"/>
              </a:spcAft>
              <a:buSzPts val="1400"/>
              <a:buNone/>
              <a:defRPr/>
            </a:lvl4pPr>
            <a:lvl5pPr lvl="4" algn="ctr" rtl="1">
              <a:spcBef>
                <a:spcPts val="0"/>
              </a:spcBef>
              <a:spcAft>
                <a:spcPts val="0"/>
              </a:spcAft>
              <a:buSzPts val="1400"/>
              <a:buNone/>
              <a:defRPr/>
            </a:lvl5pPr>
            <a:lvl6pPr lvl="5" algn="ctr" rtl="1">
              <a:spcBef>
                <a:spcPts val="0"/>
              </a:spcBef>
              <a:spcAft>
                <a:spcPts val="0"/>
              </a:spcAft>
              <a:buSzPts val="1400"/>
              <a:buNone/>
              <a:defRPr/>
            </a:lvl6pPr>
            <a:lvl7pPr lvl="6" algn="ctr" rtl="1">
              <a:spcBef>
                <a:spcPts val="0"/>
              </a:spcBef>
              <a:spcAft>
                <a:spcPts val="0"/>
              </a:spcAft>
              <a:buSzPts val="1400"/>
              <a:buNone/>
              <a:defRPr/>
            </a:lvl7pPr>
            <a:lvl8pPr lvl="7" algn="ctr" rtl="1">
              <a:spcBef>
                <a:spcPts val="0"/>
              </a:spcBef>
              <a:spcAft>
                <a:spcPts val="0"/>
              </a:spcAft>
              <a:buSzPts val="1400"/>
              <a:buNone/>
              <a:defRPr/>
            </a:lvl8pPr>
            <a:lvl9pPr lvl="8" algn="ctr" rtl="1">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lvl="0" algn="r" rtl="1">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8"/>
        <p:cNvGrpSpPr/>
        <p:nvPr/>
      </p:nvGrpSpPr>
      <p:grpSpPr>
        <a:xfrm>
          <a:off x="0" y="0"/>
          <a:ext cx="0" cy="0"/>
          <a:chOff x="0" y="0"/>
          <a:chExt cx="0" cy="0"/>
        </a:xfrm>
      </p:grpSpPr>
      <p:sp>
        <p:nvSpPr>
          <p:cNvPr id="79" name="Google Shape;79;p12"/>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ctr" rtl="1">
              <a:spcBef>
                <a:spcPts val="0"/>
              </a:spcBef>
              <a:spcAft>
                <a:spcPts val="0"/>
              </a:spcAft>
              <a:buSzPts val="1400"/>
              <a:buNone/>
              <a:defRPr/>
            </a:lvl2pPr>
            <a:lvl3pPr lvl="2" algn="ctr" rtl="1">
              <a:spcBef>
                <a:spcPts val="0"/>
              </a:spcBef>
              <a:spcAft>
                <a:spcPts val="0"/>
              </a:spcAft>
              <a:buSzPts val="1400"/>
              <a:buNone/>
              <a:defRPr/>
            </a:lvl3pPr>
            <a:lvl4pPr lvl="3" algn="ctr" rtl="1">
              <a:spcBef>
                <a:spcPts val="0"/>
              </a:spcBef>
              <a:spcAft>
                <a:spcPts val="0"/>
              </a:spcAft>
              <a:buSzPts val="1400"/>
              <a:buNone/>
              <a:defRPr/>
            </a:lvl4pPr>
            <a:lvl5pPr lvl="4" algn="ctr" rtl="1">
              <a:spcBef>
                <a:spcPts val="0"/>
              </a:spcBef>
              <a:spcAft>
                <a:spcPts val="0"/>
              </a:spcAft>
              <a:buSzPts val="1400"/>
              <a:buNone/>
              <a:defRPr/>
            </a:lvl5pPr>
            <a:lvl6pPr lvl="5" algn="ctr" rtl="1">
              <a:spcBef>
                <a:spcPts val="0"/>
              </a:spcBef>
              <a:spcAft>
                <a:spcPts val="0"/>
              </a:spcAft>
              <a:buSzPts val="1400"/>
              <a:buNone/>
              <a:defRPr/>
            </a:lvl6pPr>
            <a:lvl7pPr lvl="6" algn="ctr" rtl="1">
              <a:spcBef>
                <a:spcPts val="0"/>
              </a:spcBef>
              <a:spcAft>
                <a:spcPts val="0"/>
              </a:spcAft>
              <a:buSzPts val="1400"/>
              <a:buNone/>
              <a:defRPr/>
            </a:lvl7pPr>
            <a:lvl8pPr lvl="7" algn="ctr" rtl="1">
              <a:spcBef>
                <a:spcPts val="0"/>
              </a:spcBef>
              <a:spcAft>
                <a:spcPts val="0"/>
              </a:spcAft>
              <a:buSzPts val="1400"/>
              <a:buNone/>
              <a:defRPr/>
            </a:lvl8pPr>
            <a:lvl9pPr lvl="8" algn="ctr" rtl="1">
              <a:spcBef>
                <a:spcPts val="0"/>
              </a:spcBef>
              <a:spcAft>
                <a:spcPts val="0"/>
              </a:spcAft>
              <a:buSzPts val="1400"/>
              <a:buNone/>
              <a:defRPr/>
            </a:lvl9pPr>
          </a:lstStyle>
          <a:p>
            <a:endParaRPr/>
          </a:p>
        </p:txBody>
      </p:sp>
      <p:sp>
        <p:nvSpPr>
          <p:cNvPr id="80" name="Google Shape;80;p1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1">
              <a:spcBef>
                <a:spcPts val="640"/>
              </a:spcBef>
              <a:spcAft>
                <a:spcPts val="0"/>
              </a:spcAft>
              <a:buClr>
                <a:srgbClr val="888888"/>
              </a:buClr>
              <a:buSzPts val="3200"/>
              <a:buNone/>
              <a:defRPr>
                <a:solidFill>
                  <a:srgbClr val="888888"/>
                </a:solidFill>
              </a:defRPr>
            </a:lvl1pPr>
            <a:lvl2pPr lvl="1" algn="ctr" rtl="1">
              <a:spcBef>
                <a:spcPts val="560"/>
              </a:spcBef>
              <a:spcAft>
                <a:spcPts val="0"/>
              </a:spcAft>
              <a:buClr>
                <a:srgbClr val="888888"/>
              </a:buClr>
              <a:buSzPts val="2800"/>
              <a:buNone/>
              <a:defRPr>
                <a:solidFill>
                  <a:srgbClr val="888888"/>
                </a:solidFill>
              </a:defRPr>
            </a:lvl2pPr>
            <a:lvl3pPr lvl="2" algn="ctr" rtl="1">
              <a:spcBef>
                <a:spcPts val="480"/>
              </a:spcBef>
              <a:spcAft>
                <a:spcPts val="0"/>
              </a:spcAft>
              <a:buClr>
                <a:srgbClr val="888888"/>
              </a:buClr>
              <a:buSzPts val="2400"/>
              <a:buNone/>
              <a:defRPr>
                <a:solidFill>
                  <a:srgbClr val="888888"/>
                </a:solidFill>
              </a:defRPr>
            </a:lvl3pPr>
            <a:lvl4pPr lvl="3" algn="ctr" rtl="1">
              <a:spcBef>
                <a:spcPts val="400"/>
              </a:spcBef>
              <a:spcAft>
                <a:spcPts val="0"/>
              </a:spcAft>
              <a:buClr>
                <a:srgbClr val="888888"/>
              </a:buClr>
              <a:buSzPts val="2000"/>
              <a:buNone/>
              <a:defRPr>
                <a:solidFill>
                  <a:srgbClr val="888888"/>
                </a:solidFill>
              </a:defRPr>
            </a:lvl4pPr>
            <a:lvl5pPr lvl="4" algn="ctr" rtl="1">
              <a:spcBef>
                <a:spcPts val="400"/>
              </a:spcBef>
              <a:spcAft>
                <a:spcPts val="0"/>
              </a:spcAft>
              <a:buClr>
                <a:srgbClr val="888888"/>
              </a:buClr>
              <a:buSzPts val="2000"/>
              <a:buNone/>
              <a:defRPr>
                <a:solidFill>
                  <a:srgbClr val="888888"/>
                </a:solidFill>
              </a:defRPr>
            </a:lvl5pPr>
            <a:lvl6pPr lvl="5" algn="ctr" rtl="1">
              <a:spcBef>
                <a:spcPts val="400"/>
              </a:spcBef>
              <a:spcAft>
                <a:spcPts val="0"/>
              </a:spcAft>
              <a:buClr>
                <a:srgbClr val="888888"/>
              </a:buClr>
              <a:buSzPts val="2000"/>
              <a:buNone/>
              <a:defRPr>
                <a:solidFill>
                  <a:srgbClr val="888888"/>
                </a:solidFill>
              </a:defRPr>
            </a:lvl6pPr>
            <a:lvl7pPr lvl="6" algn="ctr" rtl="1">
              <a:spcBef>
                <a:spcPts val="400"/>
              </a:spcBef>
              <a:spcAft>
                <a:spcPts val="0"/>
              </a:spcAft>
              <a:buClr>
                <a:srgbClr val="888888"/>
              </a:buClr>
              <a:buSzPts val="2000"/>
              <a:buNone/>
              <a:defRPr>
                <a:solidFill>
                  <a:srgbClr val="888888"/>
                </a:solidFill>
              </a:defRPr>
            </a:lvl7pPr>
            <a:lvl8pPr lvl="7" algn="ctr" rtl="1">
              <a:spcBef>
                <a:spcPts val="400"/>
              </a:spcBef>
              <a:spcAft>
                <a:spcPts val="0"/>
              </a:spcAft>
              <a:buClr>
                <a:srgbClr val="888888"/>
              </a:buClr>
              <a:buSzPts val="2000"/>
              <a:buNone/>
              <a:defRPr>
                <a:solidFill>
                  <a:srgbClr val="888888"/>
                </a:solidFill>
              </a:defRPr>
            </a:lvl8pPr>
            <a:lvl9pPr lvl="8" algn="ctr" rtl="1">
              <a:spcBef>
                <a:spcPts val="400"/>
              </a:spcBef>
              <a:spcAft>
                <a:spcPts val="0"/>
              </a:spcAft>
              <a:buClr>
                <a:srgbClr val="888888"/>
              </a:buClr>
              <a:buSzPts val="2000"/>
              <a:buNone/>
              <a:defRPr>
                <a:solidFill>
                  <a:srgbClr val="888888"/>
                </a:solidFill>
              </a:defRPr>
            </a:lvl9pPr>
          </a:lstStyle>
          <a:p>
            <a:endParaRPr/>
          </a:p>
        </p:txBody>
      </p:sp>
      <p:sp>
        <p:nvSpPr>
          <p:cNvPr id="81" name="Google Shape;81;p12"/>
          <p:cNvSpPr txBox="1">
            <a:spLocks noGrp="1"/>
          </p:cNvSpPr>
          <p:nvPr>
            <p:ph type="dt" idx="10"/>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lvl="0" algn="r" rtl="1">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1">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1">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1">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1">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1">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1">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1">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1">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r" rtl="1">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r" rtl="1">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r" rtl="1">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R="0" lvl="0" algn="r" rtl="1">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marR="0" lvl="0"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r" rtl="1">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58"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5.xml"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title"/>
          </p:nvPr>
        </p:nvSpPr>
        <p:spPr>
          <a:xfrm>
            <a:off x="2257426" y="260350"/>
            <a:ext cx="4475100" cy="1143000"/>
          </a:xfrm>
          <a:prstGeom prst="rect">
            <a:avLst/>
          </a:prstGeom>
          <a:noFill/>
          <a:ln>
            <a:noFill/>
          </a:ln>
        </p:spPr>
        <p:txBody>
          <a:bodyPr spcFirstLastPara="1" wrap="square" lIns="91425" tIns="45700" rIns="91425" bIns="45700" anchor="ctr" anchorCtr="0">
            <a:noAutofit/>
          </a:bodyPr>
          <a:lstStyle/>
          <a:p>
            <a:pPr marL="0" lvl="0" indent="0" algn="ctr" rtl="1">
              <a:lnSpc>
                <a:spcPct val="100000"/>
              </a:lnSpc>
              <a:spcBef>
                <a:spcPts val="0"/>
              </a:spcBef>
              <a:spcAft>
                <a:spcPts val="0"/>
              </a:spcAft>
              <a:buClr>
                <a:srgbClr val="FF0066"/>
              </a:buClr>
              <a:buSzPts val="4000"/>
              <a:buFont typeface="Calibri"/>
              <a:buNone/>
            </a:pPr>
            <a:r>
              <a:rPr lang="en-US" sz="5400" b="1" dirty="0">
                <a:solidFill>
                  <a:schemeClr val="tx1"/>
                </a:solidFill>
              </a:rPr>
              <a:t> 3- </a:t>
            </a:r>
            <a:r>
              <a:rPr lang="en-US" sz="5400" b="1" i="0" u="none" dirty="0">
                <a:solidFill>
                  <a:schemeClr val="tx1"/>
                </a:solidFill>
                <a:sym typeface="Calibri"/>
              </a:rPr>
              <a:t>Consent</a:t>
            </a:r>
            <a:br>
              <a:rPr lang="en-US" sz="5400" b="0" i="0" u="none" dirty="0">
                <a:solidFill>
                  <a:schemeClr val="tx1"/>
                </a:solidFill>
                <a:sym typeface="Calibri"/>
              </a:rPr>
            </a:br>
            <a:endParaRPr sz="5400" dirty="0">
              <a:solidFill>
                <a:schemeClr val="tx1"/>
              </a:solidFill>
            </a:endParaRPr>
          </a:p>
        </p:txBody>
      </p:sp>
      <p:sp>
        <p:nvSpPr>
          <p:cNvPr id="89" name="Google Shape;89;p13"/>
          <p:cNvSpPr txBox="1">
            <a:spLocks noGrp="1"/>
          </p:cNvSpPr>
          <p:nvPr>
            <p:ph type="body" idx="1"/>
          </p:nvPr>
        </p:nvSpPr>
        <p:spPr>
          <a:xfrm>
            <a:off x="107951" y="1064712"/>
            <a:ext cx="8856600" cy="567752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Tx/>
              <a:buChar char="-"/>
            </a:pPr>
            <a:r>
              <a:rPr lang="en-US" sz="1800" b="1" u="none" strike="noStrike" cap="none" dirty="0">
                <a:solidFill>
                  <a:schemeClr val="dk1"/>
                </a:solidFill>
                <a:sym typeface="Calibri"/>
              </a:rPr>
              <a:t>Any physical examination needs permission or consent of the patient otherwise the doctor may be guilty of assault (battery) if he touches or even attempts to touch an unwilling person</a:t>
            </a:r>
            <a:r>
              <a:rPr lang="en-US" sz="1800" b="0" u="none" strike="noStrike" cap="none" dirty="0">
                <a:solidFill>
                  <a:schemeClr val="dk1"/>
                </a:solidFill>
                <a:sym typeface="Calibri"/>
              </a:rPr>
              <a:t>.</a:t>
            </a:r>
          </a:p>
          <a:p>
            <a:pPr marL="342900" lvl="0" algn="l" rtl="0">
              <a:spcBef>
                <a:spcPts val="0"/>
              </a:spcBef>
              <a:buSzPts val="3200"/>
              <a:buFontTx/>
              <a:buChar char="-"/>
            </a:pPr>
            <a:r>
              <a:rPr lang="en-US" sz="2400" b="1" u="sng" dirty="0">
                <a:solidFill>
                  <a:schemeClr val="bg2">
                    <a:lumMod val="60000"/>
                    <a:lumOff val="40000"/>
                  </a:schemeClr>
                </a:solidFill>
              </a:rPr>
              <a:t>Types of consent:</a:t>
            </a:r>
          </a:p>
          <a:p>
            <a:pPr marL="342900" lvl="0" algn="l" rtl="0">
              <a:lnSpc>
                <a:spcPct val="80000"/>
              </a:lnSpc>
              <a:spcBef>
                <a:spcPts val="620"/>
              </a:spcBef>
              <a:buSzPts val="3100"/>
              <a:buNone/>
            </a:pPr>
            <a:r>
              <a:rPr lang="en-US" sz="1800" dirty="0"/>
              <a:t>1- </a:t>
            </a:r>
            <a:r>
              <a:rPr lang="en-US" sz="1800" b="1" dirty="0">
                <a:solidFill>
                  <a:srgbClr val="0070C0"/>
                </a:solidFill>
              </a:rPr>
              <a:t>Implied consent</a:t>
            </a:r>
            <a:r>
              <a:rPr lang="en-US" sz="1800" dirty="0">
                <a:solidFill>
                  <a:srgbClr val="0070C0"/>
                </a:solidFill>
              </a:rPr>
              <a:t>: </a:t>
            </a:r>
            <a:r>
              <a:rPr lang="en-US" sz="1800" b="1" dirty="0">
                <a:solidFill>
                  <a:schemeClr val="tx1">
                    <a:lumMod val="95000"/>
                    <a:lumOff val="5000"/>
                  </a:schemeClr>
                </a:solidFill>
              </a:rPr>
              <a:t>where a person comes to visit a doctor or asks the physician to visit him,  (</a:t>
            </a:r>
            <a:r>
              <a:rPr lang="en-US" sz="1600" b="1" dirty="0">
                <a:solidFill>
                  <a:schemeClr val="tx1">
                    <a:lumMod val="95000"/>
                    <a:lumOff val="5000"/>
                  </a:schemeClr>
                </a:solidFill>
              </a:rPr>
              <a:t>does not extend to intimate or to invasive examinations)</a:t>
            </a:r>
          </a:p>
          <a:p>
            <a:pPr marL="342900" lvl="0" algn="l" rtl="0">
              <a:lnSpc>
                <a:spcPct val="80000"/>
              </a:lnSpc>
              <a:spcBef>
                <a:spcPts val="620"/>
              </a:spcBef>
              <a:buSzPts val="3100"/>
              <a:buNone/>
            </a:pPr>
            <a:endParaRPr lang="en-US" sz="1800" dirty="0"/>
          </a:p>
          <a:p>
            <a:pPr marL="342900" lvl="0" algn="l" rtl="0">
              <a:lnSpc>
                <a:spcPct val="80000"/>
              </a:lnSpc>
              <a:spcBef>
                <a:spcPts val="620"/>
              </a:spcBef>
              <a:buSzPts val="3100"/>
              <a:buNone/>
            </a:pPr>
            <a:r>
              <a:rPr lang="en-US" sz="1800" dirty="0"/>
              <a:t>2- </a:t>
            </a:r>
            <a:r>
              <a:rPr lang="en-US" sz="1800" b="1" dirty="0">
                <a:solidFill>
                  <a:srgbClr val="0070C0"/>
                </a:solidFill>
              </a:rPr>
              <a:t>Expressed consent:</a:t>
            </a:r>
            <a:endParaRPr lang="en-US" sz="1800" b="1" i="1" dirty="0">
              <a:solidFill>
                <a:srgbClr val="0070C0"/>
              </a:solidFill>
            </a:endParaRPr>
          </a:p>
          <a:p>
            <a:pPr marL="0" lvl="0" indent="0" algn="l" rtl="0">
              <a:lnSpc>
                <a:spcPct val="80000"/>
              </a:lnSpc>
              <a:spcBef>
                <a:spcPts val="540"/>
              </a:spcBef>
              <a:buSzPts val="2700"/>
              <a:buNone/>
            </a:pPr>
            <a:r>
              <a:rPr lang="en-US" sz="1800" b="1" i="1" dirty="0"/>
              <a:t>- Expressed</a:t>
            </a:r>
            <a:r>
              <a:rPr lang="en-US" sz="1800" b="1" i="1" dirty="0">
                <a:solidFill>
                  <a:srgbClr val="C00000"/>
                </a:solidFill>
              </a:rPr>
              <a:t> written </a:t>
            </a:r>
            <a:r>
              <a:rPr lang="en-US" sz="1800" b="1" i="1" dirty="0"/>
              <a:t>consent.(</a:t>
            </a:r>
            <a:r>
              <a:rPr lang="en-US" sz="1800" b="1" dirty="0"/>
              <a:t>surgical interference or complex diagnostic procedures) </a:t>
            </a:r>
          </a:p>
          <a:p>
            <a:pPr marL="0" lvl="0" indent="0" algn="l" rtl="0">
              <a:lnSpc>
                <a:spcPct val="80000"/>
              </a:lnSpc>
              <a:spcBef>
                <a:spcPts val="540"/>
              </a:spcBef>
              <a:buSzPts val="2700"/>
              <a:buNone/>
            </a:pPr>
            <a:r>
              <a:rPr lang="en-US" sz="1800" b="1" i="1" dirty="0"/>
              <a:t>- Expressed</a:t>
            </a:r>
            <a:r>
              <a:rPr lang="en-US" sz="1800" b="1" i="1" dirty="0">
                <a:solidFill>
                  <a:srgbClr val="C00000"/>
                </a:solidFill>
              </a:rPr>
              <a:t> verbal </a:t>
            </a:r>
            <a:r>
              <a:rPr lang="en-US" sz="1800" b="1" i="1" dirty="0"/>
              <a:t>consent.(</a:t>
            </a:r>
            <a:r>
              <a:rPr lang="en-US" sz="1800" b="1" dirty="0"/>
              <a:t> witnessed by another person)</a:t>
            </a:r>
            <a:endParaRPr lang="en-US" sz="1800" b="1" i="1" dirty="0"/>
          </a:p>
          <a:p>
            <a:pPr marL="0" lvl="0" indent="0" algn="l" rtl="0">
              <a:spcBef>
                <a:spcPts val="0"/>
              </a:spcBef>
              <a:buSzPts val="3200"/>
              <a:buNone/>
            </a:pPr>
            <a:br>
              <a:rPr lang="en-US" sz="1600" dirty="0"/>
            </a:br>
            <a:endParaRPr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939452"/>
            <a:ext cx="7772400" cy="2660973"/>
          </a:xfrm>
        </p:spPr>
        <p:txBody>
          <a:bodyPr/>
          <a:lstStyle/>
          <a:p>
            <a:pPr lvl="0" algn="r"/>
            <a:r>
              <a:rPr lang="ar-SA" sz="2800" b="1" dirty="0">
                <a:solidFill>
                  <a:srgbClr val="00B050"/>
                </a:solidFill>
                <a:latin typeface="Times New Roman"/>
                <a:ea typeface="Times New Roman"/>
                <a:cs typeface="Times New Roman"/>
                <a:sym typeface="Times New Roman"/>
              </a:rPr>
              <a:t>مش مطلوب !!</a:t>
            </a:r>
            <a:br>
              <a:rPr lang="ar-JO" sz="1800" b="1" dirty="0">
                <a:solidFill>
                  <a:srgbClr val="C00000"/>
                </a:solidFill>
                <a:latin typeface="Times New Roman"/>
                <a:ea typeface="Times New Roman"/>
                <a:cs typeface="Times New Roman"/>
                <a:sym typeface="Times New Roman"/>
              </a:rPr>
            </a:br>
            <a:br>
              <a:rPr lang="ar-JO" sz="1800" b="1" dirty="0">
                <a:solidFill>
                  <a:srgbClr val="C00000"/>
                </a:solidFill>
                <a:latin typeface="Times New Roman"/>
                <a:ea typeface="Times New Roman"/>
                <a:cs typeface="Times New Roman"/>
                <a:sym typeface="Times New Roman"/>
              </a:rPr>
            </a:br>
            <a:r>
              <a:rPr lang="ar-JO" sz="1800" b="1" dirty="0">
                <a:solidFill>
                  <a:srgbClr val="C00000"/>
                </a:solidFill>
                <a:latin typeface="Times New Roman"/>
                <a:ea typeface="Times New Roman"/>
                <a:cs typeface="Times New Roman"/>
                <a:sym typeface="Times New Roman"/>
              </a:rPr>
              <a:t>القانون </a:t>
            </a:r>
            <a:r>
              <a:rPr lang="ar-JO" sz="1800" b="1" dirty="0" err="1">
                <a:solidFill>
                  <a:srgbClr val="C00000"/>
                </a:solidFill>
                <a:latin typeface="Times New Roman"/>
                <a:ea typeface="Times New Roman"/>
                <a:cs typeface="Times New Roman"/>
                <a:sym typeface="Times New Roman"/>
              </a:rPr>
              <a:t>المدنى</a:t>
            </a:r>
            <a:r>
              <a:rPr lang="ar-JO" sz="1800" b="1" dirty="0">
                <a:solidFill>
                  <a:srgbClr val="C00000"/>
                </a:solidFill>
                <a:latin typeface="Times New Roman"/>
                <a:ea typeface="Times New Roman"/>
                <a:cs typeface="Times New Roman"/>
                <a:sym typeface="Times New Roman"/>
              </a:rPr>
              <a:t> مادة 221:</a:t>
            </a:r>
            <a:br>
              <a:rPr lang="ar-JO" sz="1800" dirty="0"/>
            </a:br>
            <a:r>
              <a:rPr lang="ar-JO" sz="1800" b="1" dirty="0">
                <a:latin typeface="Times New Roman"/>
                <a:ea typeface="Times New Roman"/>
                <a:cs typeface="Times New Roman"/>
                <a:sym typeface="Times New Roman"/>
              </a:rPr>
              <a:t>كل شخص صنع بنفسه أو بواسطة شخص آخر شهادة مزورة على ثبوت عاهة لنفسه أو لغيره باسم طبيب أو جراح بقصد أن يخلص نفسه أو غيره من </a:t>
            </a:r>
            <a:r>
              <a:rPr lang="ar-JO" sz="1800" b="1" dirty="0" err="1">
                <a:latin typeface="Times New Roman"/>
                <a:ea typeface="Times New Roman"/>
                <a:cs typeface="Times New Roman"/>
                <a:sym typeface="Times New Roman"/>
              </a:rPr>
              <a:t>أى</a:t>
            </a:r>
            <a:r>
              <a:rPr lang="ar-JO" sz="1800" b="1" dirty="0">
                <a:latin typeface="Times New Roman"/>
                <a:ea typeface="Times New Roman"/>
                <a:cs typeface="Times New Roman"/>
                <a:sym typeface="Times New Roman"/>
              </a:rPr>
              <a:t> خدمة عمومية يعاقب بالحبس.</a:t>
            </a:r>
            <a:br>
              <a:rPr lang="ar-JO" sz="1800" dirty="0"/>
            </a:br>
            <a:br>
              <a:rPr lang="ar-JO" sz="1800" b="1" dirty="0">
                <a:solidFill>
                  <a:srgbClr val="FFFF00"/>
                </a:solidFill>
                <a:latin typeface="Times New Roman"/>
                <a:ea typeface="Times New Roman"/>
                <a:cs typeface="Times New Roman"/>
                <a:sym typeface="Times New Roman"/>
              </a:rPr>
            </a:br>
            <a:r>
              <a:rPr lang="ar-JO" sz="1800" b="1" dirty="0">
                <a:solidFill>
                  <a:srgbClr val="C00000"/>
                </a:solidFill>
                <a:latin typeface="Times New Roman"/>
                <a:ea typeface="Times New Roman"/>
                <a:cs typeface="Times New Roman"/>
                <a:sym typeface="Times New Roman"/>
              </a:rPr>
              <a:t>مادة 222 عقوبات:</a:t>
            </a:r>
            <a:br>
              <a:rPr lang="ar-JO" sz="1800" dirty="0">
                <a:solidFill>
                  <a:srgbClr val="C00000"/>
                </a:solidFill>
              </a:rPr>
            </a:br>
            <a:r>
              <a:rPr lang="ar-JO" sz="1800" b="1" dirty="0">
                <a:latin typeface="Times New Roman"/>
                <a:ea typeface="Times New Roman"/>
                <a:cs typeface="Times New Roman"/>
                <a:sym typeface="Times New Roman"/>
              </a:rPr>
              <a:t>كل طبيب أو جراح أو قابلة أعطى بطريق المجاملة شهادة أو بياناً مزوراً بشأن حمل أو مرض أو عاهة أو وفاة مع علمه بتزوير ذلك يعاقب بالحبس أو بغرامة لا تجاوز خمسمائة جنيه </a:t>
            </a:r>
            <a:r>
              <a:rPr lang="ar-JO" sz="1800" b="1" dirty="0" err="1">
                <a:latin typeface="Times New Roman"/>
                <a:ea typeface="Times New Roman"/>
                <a:cs typeface="Times New Roman"/>
                <a:sym typeface="Times New Roman"/>
              </a:rPr>
              <a:t>مصرى</a:t>
            </a:r>
            <a:r>
              <a:rPr lang="ar-JO" sz="1800" b="1" dirty="0">
                <a:latin typeface="Times New Roman"/>
                <a:ea typeface="Times New Roman"/>
                <a:cs typeface="Times New Roman"/>
                <a:sym typeface="Times New Roman"/>
              </a:rPr>
              <a:t> فإذا طلب لنفسه أو لغيره أو أخذ وعداً أو عطيه القيام </a:t>
            </a:r>
            <a:r>
              <a:rPr lang="ar-JO" sz="1800" b="1" dirty="0" err="1">
                <a:latin typeface="Times New Roman"/>
                <a:ea typeface="Times New Roman"/>
                <a:cs typeface="Times New Roman"/>
                <a:sym typeface="Times New Roman"/>
              </a:rPr>
              <a:t>بشئ</a:t>
            </a:r>
            <a:r>
              <a:rPr lang="ar-JO" sz="1800" b="1" dirty="0">
                <a:latin typeface="Times New Roman"/>
                <a:ea typeface="Times New Roman"/>
                <a:cs typeface="Times New Roman"/>
                <a:sym typeface="Times New Roman"/>
              </a:rPr>
              <a:t> من ذلك أو وقع الفعل نتيجة لرجاء أو توصية أو وساطة يعاقب بالعقوبات المقررة </a:t>
            </a:r>
            <a:r>
              <a:rPr lang="ar-JO" sz="1800" b="1" dirty="0" err="1">
                <a:latin typeface="Times New Roman"/>
                <a:ea typeface="Times New Roman"/>
                <a:cs typeface="Times New Roman"/>
                <a:sym typeface="Times New Roman"/>
              </a:rPr>
              <a:t>فى</a:t>
            </a:r>
            <a:r>
              <a:rPr lang="ar-JO" sz="1800" b="1" dirty="0">
                <a:latin typeface="Times New Roman"/>
                <a:ea typeface="Times New Roman"/>
                <a:cs typeface="Times New Roman"/>
                <a:sym typeface="Times New Roman"/>
              </a:rPr>
              <a:t> باب الرشوة.</a:t>
            </a:r>
            <a:br>
              <a:rPr lang="ar-JO" sz="1800" dirty="0"/>
            </a:br>
            <a:r>
              <a:rPr lang="ar-JO" sz="1800" b="1" dirty="0">
                <a:latin typeface="Times New Roman"/>
                <a:ea typeface="Times New Roman"/>
                <a:cs typeface="Times New Roman"/>
                <a:sym typeface="Times New Roman"/>
              </a:rPr>
              <a:t>ويعاقب الراشي والوسيط بالعقوبة المقررة </a:t>
            </a:r>
            <a:r>
              <a:rPr lang="ar-JO" sz="1800" b="1" dirty="0" err="1">
                <a:latin typeface="Times New Roman"/>
                <a:ea typeface="Times New Roman"/>
                <a:cs typeface="Times New Roman"/>
                <a:sym typeface="Times New Roman"/>
              </a:rPr>
              <a:t>للمرشي</a:t>
            </a:r>
            <a:r>
              <a:rPr lang="ar-JO" sz="1800" b="1" dirty="0">
                <a:latin typeface="Times New Roman"/>
                <a:ea typeface="Times New Roman"/>
                <a:cs typeface="Times New Roman"/>
                <a:sym typeface="Times New Roman"/>
              </a:rPr>
              <a:t> أيضاً.</a:t>
            </a:r>
            <a:br>
              <a:rPr lang="ar-JO" sz="1800" b="1" dirty="0">
                <a:latin typeface="Times New Roman"/>
                <a:ea typeface="Times New Roman"/>
                <a:cs typeface="Times New Roman"/>
                <a:sym typeface="Times New Roman"/>
              </a:rPr>
            </a:br>
            <a:br>
              <a:rPr lang="ar-JO" sz="1800" b="1" dirty="0">
                <a:latin typeface="Times New Roman"/>
                <a:ea typeface="Times New Roman"/>
                <a:cs typeface="Times New Roman"/>
                <a:sym typeface="Times New Roman"/>
              </a:rPr>
            </a:br>
            <a:r>
              <a:rPr lang="ar-JO" sz="2000" b="1" dirty="0">
                <a:solidFill>
                  <a:srgbClr val="C00000"/>
                </a:solidFill>
                <a:latin typeface="Times New Roman"/>
                <a:ea typeface="Times New Roman"/>
                <a:cs typeface="Times New Roman"/>
                <a:sym typeface="Times New Roman"/>
              </a:rPr>
              <a:t>مادة 223:</a:t>
            </a:r>
            <a:br>
              <a:rPr lang="ar-JO" sz="1800" dirty="0">
                <a:solidFill>
                  <a:srgbClr val="C00000"/>
                </a:solidFill>
              </a:rPr>
            </a:br>
            <a:r>
              <a:rPr lang="ar-JO" sz="1800" b="1" dirty="0">
                <a:latin typeface="Times New Roman"/>
                <a:ea typeface="Times New Roman"/>
                <a:cs typeface="Times New Roman"/>
                <a:sym typeface="Times New Roman"/>
              </a:rPr>
              <a:t>العقوبات المبنية بالمادتين السابقتين يحكم بها أيضاً إذا كانت تلك الشهادة معدة لأن تقدم إلى المحاكم.</a:t>
            </a:r>
            <a:br>
              <a:rPr lang="ar-JO" sz="1800" dirty="0"/>
            </a:br>
            <a:endParaRPr lang="ar-JO" sz="1800" dirty="0"/>
          </a:p>
        </p:txBody>
      </p:sp>
      <p:sp>
        <p:nvSpPr>
          <p:cNvPr id="3" name="عنوان فرعي 2"/>
          <p:cNvSpPr>
            <a:spLocks noGrp="1"/>
          </p:cNvSpPr>
          <p:nvPr>
            <p:ph type="subTitle" idx="1"/>
          </p:nvPr>
        </p:nvSpPr>
        <p:spPr/>
        <p:txBody>
          <a:bodyPr/>
          <a:lstStyle/>
          <a:p>
            <a:endParaRPr lang="ar-JO" dirty="0"/>
          </a:p>
          <a:p>
            <a:endParaRPr lang="ar-JO" dirty="0"/>
          </a:p>
        </p:txBody>
      </p:sp>
    </p:spTree>
    <p:extLst>
      <p:ext uri="{BB962C8B-B14F-4D97-AF65-F5344CB8AC3E}">
        <p14:creationId xmlns:p14="http://schemas.microsoft.com/office/powerpoint/2010/main" val="3079773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marL="268287" lvl="0" indent="-268287" algn="l" rtl="0">
              <a:lnSpc>
                <a:spcPct val="135000"/>
              </a:lnSpc>
            </a:pPr>
            <a:r>
              <a:rPr lang="en-US" sz="1800" b="1" u="sng" dirty="0">
                <a:solidFill>
                  <a:srgbClr val="0070C0"/>
                </a:solidFill>
                <a:latin typeface="Arial"/>
                <a:ea typeface="Arial"/>
                <a:cs typeface="Arial"/>
                <a:sym typeface="Arial"/>
              </a:rPr>
              <a:t>There are certain circumstances in which a physician is asked to issue a medical report or certificate:</a:t>
            </a:r>
            <a:r>
              <a:rPr lang="en-US" sz="1800" b="1" u="sng" dirty="0">
                <a:solidFill>
                  <a:schemeClr val="tx1"/>
                </a:solidFill>
                <a:latin typeface="Arial"/>
                <a:ea typeface="Arial"/>
                <a:cs typeface="Arial"/>
                <a:sym typeface="Arial"/>
              </a:rPr>
              <a:t> e.g</a:t>
            </a:r>
            <a:r>
              <a:rPr lang="en-US" sz="1800" b="1" dirty="0">
                <a:solidFill>
                  <a:schemeClr val="tx1"/>
                </a:solidFill>
                <a:latin typeface="Arial"/>
                <a:ea typeface="Arial"/>
                <a:cs typeface="Arial"/>
                <a:sym typeface="Arial"/>
              </a:rPr>
              <a:t>.</a:t>
            </a:r>
            <a:br>
              <a:rPr lang="en-US" sz="1800" dirty="0">
                <a:solidFill>
                  <a:schemeClr val="tx1"/>
                </a:solidFill>
              </a:rPr>
            </a:br>
            <a:r>
              <a:rPr lang="en-US" sz="1800" b="1" dirty="0">
                <a:solidFill>
                  <a:srgbClr val="C00000"/>
                </a:solidFill>
                <a:latin typeface="Arial"/>
                <a:ea typeface="Arial"/>
                <a:cs typeface="Arial"/>
                <a:sym typeface="Arial"/>
              </a:rPr>
              <a:t>1-Birth certificate</a:t>
            </a:r>
            <a:r>
              <a:rPr lang="en-US" sz="1800" b="1" dirty="0">
                <a:solidFill>
                  <a:schemeClr val="tx1"/>
                </a:solidFill>
                <a:latin typeface="Arial"/>
                <a:ea typeface="Arial"/>
                <a:cs typeface="Arial"/>
                <a:sym typeface="Arial"/>
              </a:rPr>
              <a:t>: including date and place of birth, sex of the baby, name of father and mother.</a:t>
            </a:r>
            <a:br>
              <a:rPr lang="en-US" sz="1800" dirty="0">
                <a:solidFill>
                  <a:schemeClr val="tx1"/>
                </a:solidFill>
              </a:rPr>
            </a:br>
            <a:br>
              <a:rPr lang="en-US" sz="1100" b="1" dirty="0">
                <a:solidFill>
                  <a:schemeClr val="tx1"/>
                </a:solidFill>
                <a:latin typeface="Arial"/>
                <a:ea typeface="Arial"/>
                <a:cs typeface="Arial"/>
                <a:sym typeface="Arial"/>
              </a:rPr>
            </a:br>
            <a:r>
              <a:rPr lang="en-US" sz="1800" b="1" dirty="0">
                <a:solidFill>
                  <a:srgbClr val="C00000"/>
                </a:solidFill>
                <a:latin typeface="Arial"/>
                <a:ea typeface="Arial"/>
                <a:cs typeface="Arial"/>
                <a:sym typeface="Arial"/>
              </a:rPr>
              <a:t>2-Vaccination</a:t>
            </a:r>
            <a:r>
              <a:rPr lang="en-US" sz="1800" b="1" dirty="0">
                <a:solidFill>
                  <a:schemeClr val="tx1"/>
                </a:solidFill>
                <a:latin typeface="Arial"/>
                <a:ea typeface="Arial"/>
                <a:cs typeface="Arial"/>
                <a:sym typeface="Arial"/>
              </a:rPr>
              <a:t>: including type and time.</a:t>
            </a:r>
            <a:br>
              <a:rPr lang="en-US" sz="1800" dirty="0">
                <a:solidFill>
                  <a:schemeClr val="tx1"/>
                </a:solidFill>
              </a:rPr>
            </a:br>
            <a:br>
              <a:rPr lang="en-US" sz="1100" b="1" dirty="0">
                <a:solidFill>
                  <a:schemeClr val="tx1"/>
                </a:solidFill>
                <a:latin typeface="Arial"/>
                <a:ea typeface="Arial"/>
                <a:cs typeface="Arial"/>
                <a:sym typeface="Arial"/>
              </a:rPr>
            </a:br>
            <a:r>
              <a:rPr lang="en-US" sz="1800" b="1" dirty="0">
                <a:solidFill>
                  <a:srgbClr val="C00000"/>
                </a:solidFill>
                <a:latin typeface="Arial"/>
                <a:ea typeface="Arial"/>
                <a:cs typeface="Arial"/>
                <a:sym typeface="Arial"/>
              </a:rPr>
              <a:t>3-</a:t>
            </a:r>
            <a:r>
              <a:rPr lang="en-US" sz="1800" b="1" dirty="0">
                <a:solidFill>
                  <a:schemeClr val="tx1"/>
                </a:solidFill>
                <a:latin typeface="Arial"/>
                <a:ea typeface="Arial"/>
                <a:cs typeface="Arial"/>
                <a:sym typeface="Arial"/>
              </a:rPr>
              <a:t>It is the duty of a physician to report to the health authorities all suspected cases of </a:t>
            </a:r>
            <a:r>
              <a:rPr lang="en-US" sz="1800" b="1" dirty="0">
                <a:solidFill>
                  <a:srgbClr val="C00000"/>
                </a:solidFill>
                <a:latin typeface="Arial"/>
                <a:ea typeface="Arial"/>
                <a:cs typeface="Arial"/>
                <a:sym typeface="Arial"/>
              </a:rPr>
              <a:t>contagious disease </a:t>
            </a:r>
            <a:r>
              <a:rPr lang="en-US" sz="1800" b="1" dirty="0">
                <a:solidFill>
                  <a:schemeClr val="tx1"/>
                </a:solidFill>
                <a:latin typeface="Arial"/>
                <a:ea typeface="Arial"/>
                <a:cs typeface="Arial"/>
                <a:sym typeface="Arial"/>
              </a:rPr>
              <a:t>so that proper examination may be made by experts and the public health protected.</a:t>
            </a:r>
            <a:br>
              <a:rPr lang="en-US" sz="1800" b="1" dirty="0">
                <a:solidFill>
                  <a:schemeClr val="tx1"/>
                </a:solidFill>
                <a:latin typeface="Arial"/>
                <a:ea typeface="Arial"/>
                <a:cs typeface="Arial"/>
                <a:sym typeface="Arial"/>
              </a:rPr>
            </a:br>
            <a:r>
              <a:rPr lang="en-US" sz="1800" b="1" dirty="0">
                <a:solidFill>
                  <a:srgbClr val="00B050"/>
                </a:solidFill>
                <a:ea typeface="Arial"/>
                <a:cs typeface="Arial"/>
                <a:sym typeface="Wingdings" pitchFamily="2" charset="2"/>
              </a:rPr>
              <a:t></a:t>
            </a:r>
            <a:r>
              <a:rPr lang="en-US" sz="1800" b="1" dirty="0">
                <a:solidFill>
                  <a:schemeClr val="tx1"/>
                </a:solidFill>
                <a:ea typeface="Arial"/>
                <a:cs typeface="Arial"/>
                <a:sym typeface="Wingdings" pitchFamily="2" charset="2"/>
              </a:rPr>
              <a:t> </a:t>
            </a:r>
            <a:r>
              <a:rPr lang="en-US" sz="1800" b="1" dirty="0" err="1">
                <a:solidFill>
                  <a:srgbClr val="00B050"/>
                </a:solidFill>
                <a:ea typeface="Arial"/>
                <a:cs typeface="Arial"/>
                <a:sym typeface="Wingdings" pitchFamily="2" charset="2"/>
              </a:rPr>
              <a:t>distnictly</a:t>
            </a:r>
            <a:r>
              <a:rPr lang="en-US" sz="1800" b="1" dirty="0">
                <a:solidFill>
                  <a:srgbClr val="00B050"/>
                </a:solidFill>
                <a:ea typeface="Arial"/>
                <a:cs typeface="Arial"/>
                <a:sym typeface="Wingdings" pitchFamily="2" charset="2"/>
              </a:rPr>
              <a:t> certificate (</a:t>
            </a:r>
            <a:r>
              <a:rPr lang="ar-SA" sz="1800" b="1" dirty="0">
                <a:solidFill>
                  <a:srgbClr val="00B050"/>
                </a:solidFill>
                <a:ea typeface="Arial"/>
                <a:cs typeface="Arial"/>
                <a:sym typeface="Wingdings" pitchFamily="2" charset="2"/>
              </a:rPr>
              <a:t>(شهادة الأعذار الطبية </a:t>
            </a:r>
            <a:br>
              <a:rPr lang="en-US" sz="1800" b="1" dirty="0">
                <a:solidFill>
                  <a:srgbClr val="00B050"/>
                </a:solidFill>
                <a:ea typeface="Arial"/>
                <a:cs typeface="Arial"/>
                <a:sym typeface="Wingdings" pitchFamily="2" charset="2"/>
              </a:rPr>
            </a:br>
            <a:r>
              <a:rPr lang="en-US" sz="1800" b="1" dirty="0">
                <a:solidFill>
                  <a:srgbClr val="00B050"/>
                </a:solidFill>
                <a:ea typeface="Arial"/>
                <a:cs typeface="Arial"/>
                <a:sym typeface="Wingdings" pitchFamily="2" charset="2"/>
              </a:rPr>
              <a:t></a:t>
            </a:r>
            <a:r>
              <a:rPr lang="ar-SA" sz="1800" b="1" dirty="0">
                <a:solidFill>
                  <a:srgbClr val="00B050"/>
                </a:solidFill>
                <a:ea typeface="Arial"/>
                <a:cs typeface="Arial"/>
                <a:sym typeface="Wingdings" pitchFamily="2" charset="2"/>
              </a:rPr>
              <a:t>شهادة التسنين للتأكد من وصول الاسنان لمرحلة ال</a:t>
            </a:r>
            <a:r>
              <a:rPr lang="en-US" sz="1800" b="1" dirty="0">
                <a:solidFill>
                  <a:srgbClr val="00B050"/>
                </a:solidFill>
                <a:ea typeface="Arial"/>
                <a:cs typeface="Arial"/>
                <a:sym typeface="Wingdings" pitchFamily="2" charset="2"/>
              </a:rPr>
              <a:t> second molar </a:t>
            </a:r>
            <a:br>
              <a:rPr lang="en-US" sz="1800" b="1" dirty="0">
                <a:solidFill>
                  <a:srgbClr val="00B050"/>
                </a:solidFill>
                <a:ea typeface="Arial"/>
                <a:cs typeface="Arial"/>
                <a:sym typeface="Wingdings" pitchFamily="2" charset="2"/>
              </a:rPr>
            </a:br>
            <a:r>
              <a:rPr lang="en-US" sz="1800" b="1" dirty="0">
                <a:solidFill>
                  <a:srgbClr val="00B050"/>
                </a:solidFill>
                <a:ea typeface="Arial"/>
                <a:cs typeface="Arial"/>
                <a:sym typeface="Wingdings" pitchFamily="2" charset="2"/>
              </a:rPr>
              <a:t> X-Ray on the elbow &amp; hands to detect the ossification of epiphyses and </a:t>
            </a:r>
            <a:r>
              <a:rPr lang="en-US" sz="1800" b="1" dirty="0" err="1">
                <a:solidFill>
                  <a:srgbClr val="00B050"/>
                </a:solidFill>
                <a:ea typeface="Arial"/>
                <a:cs typeface="Arial"/>
                <a:sym typeface="Wingdings" pitchFamily="2" charset="2"/>
              </a:rPr>
              <a:t>metaphyses</a:t>
            </a:r>
            <a:br>
              <a:rPr lang="en-US" sz="1100" b="1" dirty="0">
                <a:solidFill>
                  <a:srgbClr val="00B050"/>
                </a:solidFill>
                <a:latin typeface="Arial"/>
                <a:ea typeface="Arial"/>
                <a:cs typeface="Arial"/>
                <a:sym typeface="Arial"/>
              </a:rPr>
            </a:br>
            <a:r>
              <a:rPr lang="en-US" sz="1800" b="1" dirty="0">
                <a:solidFill>
                  <a:srgbClr val="C00000"/>
                </a:solidFill>
                <a:latin typeface="Arial"/>
                <a:ea typeface="Arial"/>
                <a:cs typeface="Arial"/>
                <a:sym typeface="Arial"/>
              </a:rPr>
              <a:t>4-Work accident</a:t>
            </a:r>
            <a:r>
              <a:rPr lang="en-US" sz="1800" b="1" dirty="0">
                <a:solidFill>
                  <a:schemeClr val="tx1"/>
                </a:solidFill>
                <a:latin typeface="Arial"/>
                <a:ea typeface="Arial"/>
                <a:cs typeface="Arial"/>
                <a:sym typeface="Arial"/>
              </a:rPr>
              <a:t>: reporting the cause of accident, the effects, any infirmity and time </a:t>
            </a:r>
            <a:r>
              <a:rPr lang="en-US" sz="1800" b="1" dirty="0">
                <a:solidFill>
                  <a:schemeClr val="lt1"/>
                </a:solidFill>
                <a:latin typeface="Arial"/>
                <a:ea typeface="Arial"/>
                <a:cs typeface="Arial"/>
                <a:sym typeface="Arial"/>
              </a:rPr>
              <a:t>of absenteeism</a:t>
            </a:r>
            <a:endParaRPr lang="ar-JO" sz="1800" dirty="0"/>
          </a:p>
        </p:txBody>
      </p:sp>
    </p:spTree>
    <p:extLst>
      <p:ext uri="{BB962C8B-B14F-4D97-AF65-F5344CB8AC3E}">
        <p14:creationId xmlns:p14="http://schemas.microsoft.com/office/powerpoint/2010/main" val="3107391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85176" y="2042743"/>
            <a:ext cx="7772400" cy="1470000"/>
          </a:xfrm>
        </p:spPr>
        <p:txBody>
          <a:bodyPr/>
          <a:lstStyle/>
          <a:p>
            <a:pPr marL="265112" lvl="0" indent="-265112" algn="l" rtl="0">
              <a:lnSpc>
                <a:spcPct val="120000"/>
              </a:lnSpc>
            </a:pPr>
            <a:r>
              <a:rPr lang="en-US" sz="1800" b="1" dirty="0">
                <a:solidFill>
                  <a:srgbClr val="C00000"/>
                </a:solidFill>
                <a:latin typeface="Arial"/>
                <a:ea typeface="Arial"/>
                <a:cs typeface="Arial"/>
                <a:sym typeface="Arial"/>
              </a:rPr>
              <a:t>5-Injuries: </a:t>
            </a:r>
            <a:r>
              <a:rPr lang="en-US" sz="1800" b="1" dirty="0">
                <a:solidFill>
                  <a:schemeClr val="tx1"/>
                </a:solidFill>
                <a:latin typeface="Arial"/>
                <a:ea typeface="Arial"/>
                <a:cs typeface="Arial"/>
                <a:sym typeface="Arial"/>
              </a:rPr>
              <a:t>including personal data and data related to the injury; type of wound, site, causative instrument, associated lesions and complications &amp; expected time for cure.</a:t>
            </a:r>
            <a:br>
              <a:rPr lang="en-US" sz="1800" dirty="0">
                <a:solidFill>
                  <a:schemeClr val="tx1"/>
                </a:solidFill>
              </a:rPr>
            </a:br>
            <a:br>
              <a:rPr lang="en-US" sz="1100" b="1" dirty="0">
                <a:solidFill>
                  <a:schemeClr val="tx1"/>
                </a:solidFill>
                <a:latin typeface="Arial"/>
                <a:ea typeface="Arial"/>
                <a:cs typeface="Arial"/>
                <a:sym typeface="Arial"/>
              </a:rPr>
            </a:br>
            <a:r>
              <a:rPr lang="en-US" sz="1800" b="1" dirty="0">
                <a:solidFill>
                  <a:srgbClr val="C00000"/>
                </a:solidFill>
                <a:latin typeface="Arial"/>
                <a:ea typeface="Arial"/>
                <a:cs typeface="Arial"/>
                <a:sym typeface="Arial"/>
              </a:rPr>
              <a:t>6-Occupational disease: </a:t>
            </a:r>
            <a:r>
              <a:rPr lang="en-US" sz="1800" b="1" dirty="0">
                <a:solidFill>
                  <a:schemeClr val="tx1"/>
                </a:solidFill>
                <a:latin typeface="Arial"/>
                <a:ea typeface="Arial"/>
                <a:cs typeface="Arial"/>
                <a:sym typeface="Arial"/>
              </a:rPr>
              <a:t>reports include type of disease and need for diminishing effort or change of work and time needed for rest.</a:t>
            </a:r>
            <a:br>
              <a:rPr lang="en-US" sz="1800" dirty="0">
                <a:solidFill>
                  <a:schemeClr val="tx1"/>
                </a:solidFill>
              </a:rPr>
            </a:br>
            <a:br>
              <a:rPr lang="en-US" sz="1100" b="1" dirty="0">
                <a:solidFill>
                  <a:schemeClr val="tx1"/>
                </a:solidFill>
                <a:latin typeface="Arial"/>
                <a:ea typeface="Arial"/>
                <a:cs typeface="Arial"/>
                <a:sym typeface="Arial"/>
              </a:rPr>
            </a:br>
            <a:r>
              <a:rPr lang="en-US" sz="1800" b="1" dirty="0">
                <a:solidFill>
                  <a:srgbClr val="C00000"/>
                </a:solidFill>
                <a:latin typeface="Arial"/>
                <a:ea typeface="Arial"/>
                <a:cs typeface="Arial"/>
                <a:sym typeface="Arial"/>
              </a:rPr>
              <a:t>7-Age determination: </a:t>
            </a:r>
            <a:r>
              <a:rPr lang="en-US" sz="1800" b="1" dirty="0">
                <a:solidFill>
                  <a:schemeClr val="tx1"/>
                </a:solidFill>
                <a:latin typeface="Arial"/>
                <a:ea typeface="Arial"/>
                <a:cs typeface="Arial"/>
                <a:sym typeface="Arial"/>
              </a:rPr>
              <a:t>to evaluate criminal responsibility and for free consent in rape. </a:t>
            </a:r>
            <a:br>
              <a:rPr lang="en-US" sz="1800" b="1" dirty="0">
                <a:solidFill>
                  <a:schemeClr val="tx1"/>
                </a:solidFill>
                <a:latin typeface="Arial"/>
                <a:ea typeface="Arial"/>
                <a:cs typeface="Arial"/>
                <a:sym typeface="Arial"/>
              </a:rPr>
            </a:br>
            <a:r>
              <a:rPr lang="ar-SA" sz="1800" b="1" dirty="0">
                <a:solidFill>
                  <a:srgbClr val="00B050"/>
                </a:solidFill>
                <a:latin typeface="Arial"/>
                <a:ea typeface="Arial"/>
                <a:cs typeface="Arial"/>
                <a:sym typeface="Arial"/>
              </a:rPr>
              <a:t>اذا كان مرتكب الجريمة عمره 18 الا يومين يُحول للأحداث </a:t>
            </a:r>
            <a:r>
              <a:rPr lang="ar-SA" sz="1800" b="1" u="sng" dirty="0">
                <a:solidFill>
                  <a:srgbClr val="00B050"/>
                </a:solidFill>
                <a:latin typeface="Arial"/>
                <a:ea typeface="Arial"/>
                <a:cs typeface="Arial"/>
                <a:sym typeface="Arial"/>
              </a:rPr>
              <a:t>ولا</a:t>
            </a:r>
            <a:r>
              <a:rPr lang="ar-SA" sz="1800" b="1" dirty="0">
                <a:solidFill>
                  <a:srgbClr val="00B050"/>
                </a:solidFill>
                <a:latin typeface="Arial"/>
                <a:ea typeface="Arial"/>
                <a:cs typeface="Arial"/>
                <a:sym typeface="Arial"/>
              </a:rPr>
              <a:t> يسجن</a:t>
            </a:r>
            <a:br>
              <a:rPr lang="en-US" sz="1800" dirty="0">
                <a:solidFill>
                  <a:srgbClr val="00B050"/>
                </a:solidFill>
              </a:rPr>
            </a:br>
            <a:br>
              <a:rPr lang="en-US" sz="1100" b="1" dirty="0">
                <a:solidFill>
                  <a:srgbClr val="00B050"/>
                </a:solidFill>
                <a:latin typeface="Arial"/>
                <a:ea typeface="Arial"/>
                <a:cs typeface="Arial"/>
                <a:sym typeface="Arial"/>
              </a:rPr>
            </a:br>
            <a:r>
              <a:rPr lang="en-US" sz="1800" b="1" dirty="0">
                <a:solidFill>
                  <a:srgbClr val="C00000"/>
                </a:solidFill>
                <a:latin typeface="Arial"/>
                <a:ea typeface="Arial"/>
                <a:cs typeface="Arial"/>
                <a:sym typeface="Arial"/>
              </a:rPr>
              <a:t>8-Test for sanity. </a:t>
            </a:r>
            <a:r>
              <a:rPr lang="en-US" sz="1800" b="1" dirty="0">
                <a:solidFill>
                  <a:srgbClr val="00B050"/>
                </a:solidFill>
                <a:latin typeface="Arial"/>
                <a:ea typeface="Arial"/>
                <a:cs typeface="Arial"/>
                <a:sym typeface="Arial"/>
              </a:rPr>
              <a:t>(mentality)</a:t>
            </a:r>
            <a:br>
              <a:rPr lang="en-US" sz="1800" dirty="0">
                <a:solidFill>
                  <a:schemeClr val="tx1"/>
                </a:solidFill>
              </a:rPr>
            </a:br>
            <a:br>
              <a:rPr lang="en-US" sz="1100" b="1" dirty="0">
                <a:solidFill>
                  <a:schemeClr val="tx1"/>
                </a:solidFill>
                <a:latin typeface="Arial"/>
                <a:ea typeface="Arial"/>
                <a:cs typeface="Arial"/>
                <a:sym typeface="Arial"/>
              </a:rPr>
            </a:br>
            <a:r>
              <a:rPr lang="en-US" sz="1800" b="1" dirty="0">
                <a:solidFill>
                  <a:srgbClr val="C00000"/>
                </a:solidFill>
                <a:latin typeface="Arial"/>
                <a:ea typeface="Arial"/>
                <a:cs typeface="Arial"/>
                <a:sym typeface="Arial"/>
              </a:rPr>
              <a:t>9-Sick - leave reports for students.</a:t>
            </a:r>
            <a:br>
              <a:rPr lang="en-US" sz="1800" dirty="0">
                <a:solidFill>
                  <a:srgbClr val="C00000"/>
                </a:solidFill>
              </a:rPr>
            </a:br>
            <a:br>
              <a:rPr lang="en-US" sz="1100" b="1" dirty="0">
                <a:solidFill>
                  <a:srgbClr val="C00000"/>
                </a:solidFill>
                <a:latin typeface="Arial"/>
                <a:ea typeface="Arial"/>
                <a:cs typeface="Arial"/>
                <a:sym typeface="Arial"/>
              </a:rPr>
            </a:br>
            <a:r>
              <a:rPr lang="en-US" sz="1800" b="1" dirty="0">
                <a:solidFill>
                  <a:srgbClr val="C00000"/>
                </a:solidFill>
                <a:latin typeface="Arial"/>
                <a:ea typeface="Arial"/>
                <a:cs typeface="Arial"/>
                <a:sym typeface="Arial"/>
              </a:rPr>
              <a:t>10-For insurance.</a:t>
            </a:r>
            <a:br>
              <a:rPr lang="en-US" sz="1800" dirty="0">
                <a:solidFill>
                  <a:srgbClr val="C00000"/>
                </a:solidFill>
              </a:rPr>
            </a:br>
            <a:endParaRPr lang="ar-JO" sz="1800" dirty="0">
              <a:solidFill>
                <a:srgbClr val="C00000"/>
              </a:solidFill>
            </a:endParaRPr>
          </a:p>
        </p:txBody>
      </p:sp>
    </p:spTree>
    <p:extLst>
      <p:ext uri="{BB962C8B-B14F-4D97-AF65-F5344CB8AC3E}">
        <p14:creationId xmlns:p14="http://schemas.microsoft.com/office/powerpoint/2010/main" val="3321175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lvl="0" algn="l" rtl="0">
              <a:lnSpc>
                <a:spcPct val="125000"/>
              </a:lnSpc>
            </a:pPr>
            <a:r>
              <a:rPr lang="en-US" sz="1800" b="1" dirty="0">
                <a:solidFill>
                  <a:srgbClr val="C00000"/>
                </a:solidFill>
                <a:latin typeface="Arial"/>
                <a:ea typeface="Arial"/>
                <a:cs typeface="Arial"/>
                <a:sym typeface="Arial"/>
              </a:rPr>
              <a:t>11-Death certificate: </a:t>
            </a:r>
            <a:r>
              <a:rPr lang="en-US" sz="1800" b="1" dirty="0">
                <a:solidFill>
                  <a:schemeClr val="tx1"/>
                </a:solidFill>
                <a:latin typeface="Arial"/>
                <a:ea typeface="Arial"/>
                <a:cs typeface="Arial"/>
                <a:sym typeface="Arial"/>
              </a:rPr>
              <a:t>The physician must sign a certificate giving the cause of death of a deceased person on whom he has been in professional attendance.</a:t>
            </a:r>
            <a:br>
              <a:rPr lang="en-US" sz="1800" dirty="0">
                <a:solidFill>
                  <a:schemeClr val="tx1"/>
                </a:solidFill>
              </a:rPr>
            </a:br>
            <a:br>
              <a:rPr lang="en-US" sz="1100" b="1" dirty="0">
                <a:solidFill>
                  <a:schemeClr val="tx1"/>
                </a:solidFill>
                <a:latin typeface="Arial"/>
                <a:ea typeface="Arial"/>
                <a:cs typeface="Arial"/>
                <a:sym typeface="Arial"/>
              </a:rPr>
            </a:br>
            <a:r>
              <a:rPr lang="en-US" sz="1800" b="1" dirty="0">
                <a:solidFill>
                  <a:schemeClr val="tx1"/>
                </a:solidFill>
                <a:latin typeface="Arial"/>
                <a:ea typeface="Arial"/>
                <a:cs typeface="Arial"/>
                <a:sym typeface="Arial"/>
              </a:rPr>
              <a:t>It is forbidden for a physician to sign a death certificate in certain cases;</a:t>
            </a:r>
            <a:br>
              <a:rPr lang="en-US" sz="1800" dirty="0">
                <a:solidFill>
                  <a:schemeClr val="tx1"/>
                </a:solidFill>
              </a:rPr>
            </a:br>
            <a:r>
              <a:rPr lang="en-US" sz="1800" b="1" dirty="0">
                <a:solidFill>
                  <a:srgbClr val="C00000"/>
                </a:solidFill>
                <a:latin typeface="Arial"/>
                <a:ea typeface="Arial"/>
                <a:cs typeface="Arial"/>
                <a:sym typeface="Arial"/>
              </a:rPr>
              <a:t>a. </a:t>
            </a:r>
            <a:r>
              <a:rPr lang="en-US" sz="1800" b="1" dirty="0">
                <a:solidFill>
                  <a:schemeClr val="tx1"/>
                </a:solidFill>
                <a:latin typeface="Arial"/>
                <a:ea typeface="Arial"/>
                <a:cs typeface="Arial"/>
                <a:sym typeface="Arial"/>
              </a:rPr>
              <a:t>In any violent death</a:t>
            </a:r>
            <a:r>
              <a:rPr lang="en-US" sz="1800" b="1" i="1" dirty="0">
                <a:solidFill>
                  <a:schemeClr val="tx1"/>
                </a:solidFill>
                <a:latin typeface="Arial"/>
                <a:ea typeface="Arial"/>
                <a:cs typeface="Arial"/>
                <a:sym typeface="Arial"/>
              </a:rPr>
              <a:t>, </a:t>
            </a:r>
            <a:r>
              <a:rPr lang="en-US" sz="1800" b="1" dirty="0">
                <a:solidFill>
                  <a:schemeClr val="tx1"/>
                </a:solidFill>
                <a:latin typeface="Arial"/>
                <a:ea typeface="Arial"/>
                <a:cs typeface="Arial"/>
                <a:sym typeface="Arial"/>
              </a:rPr>
              <a:t>whether homicidal</a:t>
            </a:r>
            <a:r>
              <a:rPr lang="en-US" sz="1800" b="1" i="1" dirty="0">
                <a:solidFill>
                  <a:schemeClr val="tx1"/>
                </a:solidFill>
                <a:latin typeface="Arial"/>
                <a:ea typeface="Arial"/>
                <a:cs typeface="Arial"/>
                <a:sym typeface="Arial"/>
              </a:rPr>
              <a:t>, </a:t>
            </a:r>
            <a:r>
              <a:rPr lang="en-US" sz="1800" b="1" dirty="0">
                <a:solidFill>
                  <a:schemeClr val="tx1"/>
                </a:solidFill>
                <a:latin typeface="Arial"/>
                <a:ea typeface="Arial"/>
                <a:cs typeface="Arial"/>
                <a:sym typeface="Arial"/>
              </a:rPr>
              <a:t>suicidal or accidental.</a:t>
            </a:r>
            <a:br>
              <a:rPr lang="en-US" sz="1800" dirty="0">
                <a:solidFill>
                  <a:schemeClr val="tx1"/>
                </a:solidFill>
              </a:rPr>
            </a:br>
            <a:r>
              <a:rPr lang="en-US" sz="1800" b="1" dirty="0">
                <a:solidFill>
                  <a:srgbClr val="C00000"/>
                </a:solidFill>
                <a:latin typeface="Arial"/>
                <a:ea typeface="Arial"/>
                <a:cs typeface="Arial"/>
                <a:sym typeface="Arial"/>
              </a:rPr>
              <a:t>b. </a:t>
            </a:r>
            <a:r>
              <a:rPr lang="en-US" sz="1800" b="1" dirty="0">
                <a:solidFill>
                  <a:schemeClr val="tx1"/>
                </a:solidFill>
                <a:latin typeface="Arial"/>
                <a:ea typeface="Arial"/>
                <a:cs typeface="Arial"/>
                <a:sym typeface="Arial"/>
              </a:rPr>
              <a:t>In any death in which the physician has not been in attendance or in which he is unable to establish the cause of death with reasonable clinical probability.</a:t>
            </a:r>
            <a:br>
              <a:rPr lang="en-US" sz="1800" dirty="0">
                <a:solidFill>
                  <a:schemeClr val="tx1"/>
                </a:solidFill>
              </a:rPr>
            </a:br>
            <a:r>
              <a:rPr lang="en-US" sz="1800" b="1" dirty="0">
                <a:solidFill>
                  <a:srgbClr val="C00000"/>
                </a:solidFill>
                <a:latin typeface="Arial"/>
                <a:ea typeface="Arial"/>
                <a:cs typeface="Arial"/>
                <a:sym typeface="Arial"/>
              </a:rPr>
              <a:t>c. </a:t>
            </a:r>
            <a:r>
              <a:rPr lang="en-US" sz="1800" b="1" dirty="0">
                <a:solidFill>
                  <a:schemeClr val="tx1"/>
                </a:solidFill>
                <a:latin typeface="Arial"/>
                <a:ea typeface="Arial"/>
                <a:cs typeface="Arial"/>
                <a:sym typeface="Arial"/>
              </a:rPr>
              <a:t>In any death in which it appears that a criminal act may have been a contributing cause.</a:t>
            </a:r>
            <a:br>
              <a:rPr lang="en-US" sz="1800" dirty="0">
                <a:solidFill>
                  <a:schemeClr val="tx1"/>
                </a:solidFill>
              </a:rPr>
            </a:br>
            <a:br>
              <a:rPr lang="en-US" sz="1050" b="1" dirty="0">
                <a:solidFill>
                  <a:schemeClr val="tx1"/>
                </a:solidFill>
                <a:latin typeface="Arial"/>
                <a:ea typeface="Arial"/>
                <a:cs typeface="Arial"/>
                <a:sym typeface="Arial"/>
              </a:rPr>
            </a:br>
            <a:r>
              <a:rPr lang="en-US" sz="1800" b="1" dirty="0">
                <a:solidFill>
                  <a:schemeClr val="tx1"/>
                </a:solidFill>
                <a:latin typeface="Arial"/>
                <a:ea typeface="Arial"/>
                <a:cs typeface="Arial"/>
                <a:sym typeface="Arial"/>
              </a:rPr>
              <a:t>Such cases must be referred to the designated </a:t>
            </a:r>
            <a:r>
              <a:rPr lang="en-US" sz="1800" b="1" dirty="0" err="1">
                <a:solidFill>
                  <a:schemeClr val="tx1"/>
                </a:solidFill>
                <a:latin typeface="Arial"/>
                <a:ea typeface="Arial"/>
                <a:cs typeface="Arial"/>
                <a:sym typeface="Arial"/>
              </a:rPr>
              <a:t>medicolegal</a:t>
            </a:r>
            <a:r>
              <a:rPr lang="en-US" sz="1800" b="1" dirty="0">
                <a:solidFill>
                  <a:schemeClr val="tx1"/>
                </a:solidFill>
                <a:latin typeface="Arial"/>
                <a:ea typeface="Arial"/>
                <a:cs typeface="Arial"/>
                <a:sym typeface="Arial"/>
              </a:rPr>
              <a:t> authority.</a:t>
            </a:r>
            <a:endParaRPr lang="en-US" sz="1800" dirty="0">
              <a:solidFill>
                <a:schemeClr val="tx1"/>
              </a:solidFill>
            </a:endParaRPr>
          </a:p>
        </p:txBody>
      </p:sp>
    </p:spTree>
    <p:extLst>
      <p:ext uri="{BB962C8B-B14F-4D97-AF65-F5344CB8AC3E}">
        <p14:creationId xmlns:p14="http://schemas.microsoft.com/office/powerpoint/2010/main" val="2153461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marL="177800" lvl="0" indent="-177800" algn="l" rtl="0">
              <a:lnSpc>
                <a:spcPct val="120000"/>
              </a:lnSpc>
            </a:pPr>
            <a:r>
              <a:rPr lang="en-US" sz="1800" b="1" i="1" u="sng" dirty="0">
                <a:solidFill>
                  <a:schemeClr val="bg2">
                    <a:lumMod val="60000"/>
                    <a:lumOff val="40000"/>
                  </a:schemeClr>
                </a:solidFill>
                <a:latin typeface="Arial"/>
                <a:ea typeface="Arial"/>
                <a:cs typeface="Arial"/>
                <a:sym typeface="Arial"/>
              </a:rPr>
              <a:t>Legal rules that should be followed on issuing a medical report or certificate</a:t>
            </a:r>
            <a:r>
              <a:rPr lang="en-US" sz="1800" b="1" i="1" dirty="0">
                <a:solidFill>
                  <a:schemeClr val="bg2">
                    <a:lumMod val="60000"/>
                    <a:lumOff val="40000"/>
                  </a:schemeClr>
                </a:solidFill>
                <a:latin typeface="Arial"/>
                <a:ea typeface="Arial"/>
                <a:cs typeface="Arial"/>
                <a:sym typeface="Arial"/>
              </a:rPr>
              <a:t>:</a:t>
            </a:r>
            <a:br>
              <a:rPr lang="en-US" sz="1800" b="1" dirty="0">
                <a:solidFill>
                  <a:schemeClr val="bg2">
                    <a:lumMod val="60000"/>
                    <a:lumOff val="40000"/>
                  </a:schemeClr>
                </a:solidFill>
                <a:latin typeface="Arial"/>
                <a:ea typeface="Arial"/>
                <a:cs typeface="Arial"/>
                <a:sym typeface="Arial"/>
              </a:rPr>
            </a:br>
            <a:r>
              <a:rPr lang="en-US" sz="1800" b="1" dirty="0">
                <a:solidFill>
                  <a:srgbClr val="C00000"/>
                </a:solidFill>
                <a:latin typeface="Arial"/>
                <a:ea typeface="Arial"/>
                <a:cs typeface="Arial"/>
                <a:sym typeface="Arial"/>
              </a:rPr>
              <a:t>1-</a:t>
            </a:r>
            <a:r>
              <a:rPr lang="en-US" sz="1800" b="1" dirty="0">
                <a:solidFill>
                  <a:schemeClr val="tx1"/>
                </a:solidFill>
                <a:latin typeface="Arial"/>
                <a:ea typeface="Arial"/>
                <a:cs typeface="Arial"/>
                <a:sym typeface="Arial"/>
              </a:rPr>
              <a:t>It should be </a:t>
            </a:r>
            <a:r>
              <a:rPr lang="en-US" sz="1800" b="1" dirty="0">
                <a:solidFill>
                  <a:srgbClr val="C00000"/>
                </a:solidFill>
                <a:latin typeface="Arial"/>
                <a:ea typeface="Arial"/>
                <a:cs typeface="Arial"/>
                <a:sym typeface="Arial"/>
              </a:rPr>
              <a:t>given to the patient himself </a:t>
            </a:r>
            <a:r>
              <a:rPr lang="en-US" sz="1800" b="1" dirty="0">
                <a:solidFill>
                  <a:schemeClr val="tx1"/>
                </a:solidFill>
                <a:latin typeface="Arial"/>
                <a:ea typeface="Arial"/>
                <a:cs typeface="Arial"/>
                <a:sym typeface="Arial"/>
              </a:rPr>
              <a:t>except when he is incompetent due to underage or insanity; in these cases it is given to his guardian.</a:t>
            </a:r>
            <a:br>
              <a:rPr lang="en-US" sz="1800" dirty="0">
                <a:solidFill>
                  <a:schemeClr val="tx1"/>
                </a:solidFill>
              </a:rPr>
            </a:br>
            <a:br>
              <a:rPr lang="en-US" sz="1100" b="1" dirty="0">
                <a:solidFill>
                  <a:schemeClr val="tx1"/>
                </a:solidFill>
                <a:latin typeface="Arial"/>
                <a:ea typeface="Arial"/>
                <a:cs typeface="Arial"/>
                <a:sym typeface="Arial"/>
              </a:rPr>
            </a:br>
            <a:r>
              <a:rPr lang="en-US" sz="1800" b="1" dirty="0">
                <a:solidFill>
                  <a:srgbClr val="C00000"/>
                </a:solidFill>
                <a:latin typeface="Arial"/>
                <a:ea typeface="Arial"/>
                <a:cs typeface="Arial"/>
                <a:sym typeface="Arial"/>
              </a:rPr>
              <a:t>2-</a:t>
            </a:r>
            <a:r>
              <a:rPr lang="en-US" sz="1800" b="1" dirty="0">
                <a:solidFill>
                  <a:schemeClr val="tx1"/>
                </a:solidFill>
                <a:latin typeface="Arial"/>
                <a:ea typeface="Arial"/>
                <a:cs typeface="Arial"/>
                <a:sym typeface="Arial"/>
              </a:rPr>
              <a:t>It should be </a:t>
            </a:r>
            <a:r>
              <a:rPr lang="en-US" sz="1800" b="1" dirty="0">
                <a:solidFill>
                  <a:srgbClr val="C00000"/>
                </a:solidFill>
                <a:latin typeface="Arial"/>
                <a:ea typeface="Arial"/>
                <a:cs typeface="Arial"/>
                <a:sym typeface="Arial"/>
              </a:rPr>
              <a:t>accurate</a:t>
            </a:r>
            <a:r>
              <a:rPr lang="en-US" sz="1800" b="1" dirty="0">
                <a:solidFill>
                  <a:schemeClr val="tx1"/>
                </a:solidFill>
                <a:latin typeface="Arial"/>
                <a:ea typeface="Arial"/>
                <a:cs typeface="Arial"/>
                <a:sym typeface="Arial"/>
              </a:rPr>
              <a:t>, honest and includes the </a:t>
            </a:r>
            <a:r>
              <a:rPr lang="en-US" sz="1800" b="1" dirty="0">
                <a:solidFill>
                  <a:srgbClr val="C00000"/>
                </a:solidFill>
                <a:latin typeface="Arial"/>
                <a:ea typeface="Arial"/>
                <a:cs typeface="Arial"/>
                <a:sym typeface="Arial"/>
              </a:rPr>
              <a:t>correct</a:t>
            </a:r>
            <a:r>
              <a:rPr lang="en-US" sz="1800" b="1" dirty="0">
                <a:solidFill>
                  <a:schemeClr val="tx1"/>
                </a:solidFill>
                <a:latin typeface="Arial"/>
                <a:ea typeface="Arial"/>
                <a:cs typeface="Arial"/>
                <a:sym typeface="Arial"/>
              </a:rPr>
              <a:t> and </a:t>
            </a:r>
            <a:r>
              <a:rPr lang="en-US" sz="1800" b="1" dirty="0">
                <a:solidFill>
                  <a:srgbClr val="C00000"/>
                </a:solidFill>
                <a:latin typeface="Arial"/>
                <a:ea typeface="Arial"/>
                <a:cs typeface="Arial"/>
                <a:sym typeface="Arial"/>
              </a:rPr>
              <a:t>complete</a:t>
            </a:r>
            <a:r>
              <a:rPr lang="en-US" sz="1800" b="1" dirty="0">
                <a:solidFill>
                  <a:schemeClr val="tx1"/>
                </a:solidFill>
                <a:latin typeface="Arial"/>
                <a:ea typeface="Arial"/>
                <a:cs typeface="Arial"/>
                <a:sym typeface="Arial"/>
              </a:rPr>
              <a:t> information about the condition.</a:t>
            </a:r>
            <a:br>
              <a:rPr lang="en-US" sz="1800" dirty="0">
                <a:solidFill>
                  <a:schemeClr val="tx1"/>
                </a:solidFill>
              </a:rPr>
            </a:br>
            <a:br>
              <a:rPr lang="en-US" sz="1050" b="1" dirty="0">
                <a:solidFill>
                  <a:schemeClr val="tx1"/>
                </a:solidFill>
                <a:latin typeface="Arial"/>
                <a:ea typeface="Arial"/>
                <a:cs typeface="Arial"/>
                <a:sym typeface="Arial"/>
              </a:rPr>
            </a:br>
            <a:r>
              <a:rPr lang="en-US" sz="1800" b="1" dirty="0">
                <a:solidFill>
                  <a:srgbClr val="C00000"/>
                </a:solidFill>
                <a:latin typeface="Arial"/>
                <a:ea typeface="Arial"/>
                <a:cs typeface="Arial"/>
                <a:sym typeface="Arial"/>
              </a:rPr>
              <a:t>3-</a:t>
            </a:r>
            <a:r>
              <a:rPr lang="en-US" sz="1800" b="1" dirty="0">
                <a:solidFill>
                  <a:schemeClr val="tx1"/>
                </a:solidFill>
                <a:latin typeface="Arial"/>
                <a:ea typeface="Arial"/>
                <a:cs typeface="Arial"/>
                <a:sym typeface="Arial"/>
              </a:rPr>
              <a:t>It should </a:t>
            </a:r>
            <a:r>
              <a:rPr lang="en-US" sz="1800" b="1" dirty="0">
                <a:solidFill>
                  <a:srgbClr val="C00000"/>
                </a:solidFill>
                <a:latin typeface="Arial"/>
                <a:ea typeface="Arial"/>
                <a:cs typeface="Arial"/>
                <a:sym typeface="Arial"/>
              </a:rPr>
              <a:t>not entail any personal expectation </a:t>
            </a:r>
            <a:r>
              <a:rPr lang="en-US" sz="1800" b="1" dirty="0">
                <a:solidFill>
                  <a:schemeClr val="tx1"/>
                </a:solidFill>
                <a:latin typeface="Arial"/>
                <a:ea typeface="Arial"/>
                <a:cs typeface="Arial"/>
                <a:sym typeface="Arial"/>
              </a:rPr>
              <a:t>but should be based on the utmost scientific standards. It should be issued after using the best skill of knowledge of the physician.</a:t>
            </a:r>
            <a:br>
              <a:rPr lang="en-US" sz="1800" dirty="0">
                <a:solidFill>
                  <a:schemeClr val="tx1"/>
                </a:solidFill>
              </a:rPr>
            </a:br>
            <a:br>
              <a:rPr lang="en-US" sz="1100" b="1" dirty="0">
                <a:solidFill>
                  <a:schemeClr val="tx1"/>
                </a:solidFill>
                <a:latin typeface="Arial"/>
                <a:ea typeface="Arial"/>
                <a:cs typeface="Arial"/>
                <a:sym typeface="Arial"/>
              </a:rPr>
            </a:br>
            <a:r>
              <a:rPr lang="en-US" sz="1800" b="1" dirty="0">
                <a:solidFill>
                  <a:srgbClr val="C00000"/>
                </a:solidFill>
                <a:latin typeface="Arial"/>
                <a:ea typeface="Arial"/>
                <a:cs typeface="Arial"/>
                <a:sym typeface="Arial"/>
              </a:rPr>
              <a:t>4-</a:t>
            </a:r>
            <a:r>
              <a:rPr lang="en-US" sz="1800" b="1" dirty="0">
                <a:solidFill>
                  <a:schemeClr val="tx1"/>
                </a:solidFill>
                <a:latin typeface="Arial"/>
                <a:ea typeface="Arial"/>
                <a:cs typeface="Arial"/>
                <a:sym typeface="Arial"/>
              </a:rPr>
              <a:t>It should include in </a:t>
            </a:r>
            <a:r>
              <a:rPr lang="en-US" sz="1800" b="1" dirty="0">
                <a:solidFill>
                  <a:srgbClr val="C00000"/>
                </a:solidFill>
                <a:latin typeface="Arial"/>
                <a:ea typeface="Arial"/>
                <a:cs typeface="Arial"/>
                <a:sym typeface="Arial"/>
              </a:rPr>
              <a:t>details all the data </a:t>
            </a:r>
            <a:r>
              <a:rPr lang="en-US" sz="1800" b="1" dirty="0">
                <a:solidFill>
                  <a:schemeClr val="tx1"/>
                </a:solidFill>
                <a:latin typeface="Arial"/>
                <a:ea typeface="Arial"/>
                <a:cs typeface="Arial"/>
                <a:sym typeface="Arial"/>
              </a:rPr>
              <a:t>that have been asked for.</a:t>
            </a:r>
            <a:br>
              <a:rPr lang="en-US" sz="1800" dirty="0">
                <a:solidFill>
                  <a:schemeClr val="tx1"/>
                </a:solidFill>
              </a:rPr>
            </a:br>
            <a:endParaRPr lang="ar-JO" sz="1800" dirty="0">
              <a:solidFill>
                <a:schemeClr val="tx1"/>
              </a:solidFill>
            </a:endParaRPr>
          </a:p>
        </p:txBody>
      </p:sp>
    </p:spTree>
    <p:extLst>
      <p:ext uri="{BB962C8B-B14F-4D97-AF65-F5344CB8AC3E}">
        <p14:creationId xmlns:p14="http://schemas.microsoft.com/office/powerpoint/2010/main" val="2810668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88307" y="2130425"/>
            <a:ext cx="8069893" cy="1470000"/>
          </a:xfrm>
        </p:spPr>
        <p:txBody>
          <a:bodyPr/>
          <a:lstStyle/>
          <a:p>
            <a:pPr marL="357187" lvl="0" indent="-357187" algn="l" rtl="0">
              <a:lnSpc>
                <a:spcPct val="150000"/>
              </a:lnSpc>
            </a:pPr>
            <a:r>
              <a:rPr lang="en-US" sz="1800" b="1" dirty="0">
                <a:solidFill>
                  <a:srgbClr val="C00000"/>
                </a:solidFill>
                <a:latin typeface="Arial"/>
                <a:ea typeface="Arial"/>
                <a:cs typeface="Arial"/>
                <a:sym typeface="Arial"/>
              </a:rPr>
              <a:t>     5- </a:t>
            </a:r>
            <a:r>
              <a:rPr lang="en-US" sz="1800" b="1" dirty="0">
                <a:solidFill>
                  <a:schemeClr val="tx1"/>
                </a:solidFill>
                <a:latin typeface="Arial"/>
                <a:ea typeface="Arial"/>
                <a:cs typeface="Arial"/>
                <a:sym typeface="Arial"/>
              </a:rPr>
              <a:t>It should </a:t>
            </a:r>
            <a:r>
              <a:rPr lang="en-US" sz="1800" b="1" dirty="0">
                <a:solidFill>
                  <a:srgbClr val="C00000"/>
                </a:solidFill>
                <a:latin typeface="Arial"/>
                <a:ea typeface="Arial"/>
                <a:cs typeface="Arial"/>
                <a:sym typeface="Arial"/>
              </a:rPr>
              <a:t>not include any dictated data </a:t>
            </a:r>
            <a:r>
              <a:rPr lang="en-US" sz="1800" b="1" dirty="0">
                <a:solidFill>
                  <a:schemeClr val="tx1"/>
                </a:solidFill>
                <a:latin typeface="Arial"/>
                <a:ea typeface="Arial"/>
                <a:cs typeface="Arial"/>
                <a:sym typeface="Arial"/>
              </a:rPr>
              <a:t>by any person.</a:t>
            </a:r>
            <a:br>
              <a:rPr lang="en-US" sz="1800" dirty="0">
                <a:solidFill>
                  <a:schemeClr val="tx1"/>
                </a:solidFill>
              </a:rPr>
            </a:br>
            <a:br>
              <a:rPr lang="en-US" sz="1200" b="1" dirty="0">
                <a:solidFill>
                  <a:schemeClr val="tx1"/>
                </a:solidFill>
                <a:latin typeface="Arial"/>
                <a:ea typeface="Arial"/>
                <a:cs typeface="Arial"/>
                <a:sym typeface="Arial"/>
              </a:rPr>
            </a:br>
            <a:r>
              <a:rPr lang="en-US" sz="1800" b="1" dirty="0">
                <a:solidFill>
                  <a:srgbClr val="C00000"/>
                </a:solidFill>
                <a:latin typeface="Arial"/>
                <a:ea typeface="Arial"/>
                <a:cs typeface="Arial"/>
                <a:sym typeface="Arial"/>
              </a:rPr>
              <a:t>6-</a:t>
            </a:r>
            <a:r>
              <a:rPr lang="en-US" sz="1800" b="1" dirty="0">
                <a:solidFill>
                  <a:schemeClr val="tx1"/>
                </a:solidFill>
                <a:latin typeface="Arial"/>
                <a:ea typeface="Arial"/>
                <a:cs typeface="Arial"/>
                <a:sym typeface="Arial"/>
              </a:rPr>
              <a:t>The physician should be </a:t>
            </a:r>
            <a:r>
              <a:rPr lang="en-US" sz="1800" b="1" dirty="0">
                <a:solidFill>
                  <a:srgbClr val="C00000"/>
                </a:solidFill>
                <a:latin typeface="Arial"/>
                <a:ea typeface="Arial"/>
                <a:cs typeface="Arial"/>
                <a:sym typeface="Arial"/>
              </a:rPr>
              <a:t>sure of the identity of the perso</a:t>
            </a:r>
            <a:r>
              <a:rPr lang="en-US" sz="1800" b="1" dirty="0">
                <a:solidFill>
                  <a:schemeClr val="tx1"/>
                </a:solidFill>
                <a:latin typeface="Arial"/>
                <a:ea typeface="Arial"/>
                <a:cs typeface="Arial"/>
                <a:sym typeface="Arial"/>
              </a:rPr>
              <a:t>n he is giving the report to.</a:t>
            </a:r>
            <a:br>
              <a:rPr lang="en-US" sz="1800" dirty="0">
                <a:solidFill>
                  <a:schemeClr val="tx1"/>
                </a:solidFill>
              </a:rPr>
            </a:br>
            <a:br>
              <a:rPr lang="en-US" sz="1100" b="1" dirty="0">
                <a:solidFill>
                  <a:schemeClr val="tx1"/>
                </a:solidFill>
                <a:latin typeface="Arial"/>
                <a:ea typeface="Arial"/>
                <a:cs typeface="Arial"/>
                <a:sym typeface="Arial"/>
              </a:rPr>
            </a:br>
            <a:r>
              <a:rPr lang="en-US" sz="1800" b="1" dirty="0">
                <a:solidFill>
                  <a:srgbClr val="C00000"/>
                </a:solidFill>
                <a:latin typeface="Arial"/>
                <a:ea typeface="Arial"/>
                <a:cs typeface="Arial"/>
                <a:sym typeface="Arial"/>
              </a:rPr>
              <a:t>7-</a:t>
            </a:r>
            <a:r>
              <a:rPr lang="en-US" sz="1800" b="1" dirty="0">
                <a:solidFill>
                  <a:schemeClr val="tx1"/>
                </a:solidFill>
                <a:latin typeface="Arial"/>
                <a:ea typeface="Arial"/>
                <a:cs typeface="Arial"/>
                <a:sym typeface="Arial"/>
              </a:rPr>
              <a:t>He should </a:t>
            </a:r>
            <a:r>
              <a:rPr lang="en-US" sz="1800" b="1" dirty="0">
                <a:solidFill>
                  <a:srgbClr val="C00000"/>
                </a:solidFill>
                <a:latin typeface="Arial"/>
                <a:ea typeface="Arial"/>
                <a:cs typeface="Arial"/>
                <a:sym typeface="Arial"/>
              </a:rPr>
              <a:t>not sign the certificate </a:t>
            </a:r>
            <a:r>
              <a:rPr lang="en-US" sz="1800" b="1" dirty="0">
                <a:solidFill>
                  <a:schemeClr val="tx1"/>
                </a:solidFill>
                <a:latin typeface="Arial"/>
                <a:ea typeface="Arial"/>
                <a:cs typeface="Arial"/>
                <a:sym typeface="Arial"/>
              </a:rPr>
              <a:t>if he is </a:t>
            </a:r>
            <a:r>
              <a:rPr lang="en-US" sz="1800" b="1" dirty="0">
                <a:solidFill>
                  <a:srgbClr val="C00000"/>
                </a:solidFill>
                <a:latin typeface="Arial"/>
                <a:ea typeface="Arial"/>
                <a:cs typeface="Arial"/>
                <a:sym typeface="Arial"/>
              </a:rPr>
              <a:t>not  the one who wrote it </a:t>
            </a:r>
            <a:r>
              <a:rPr lang="en-US" sz="1800" b="1" dirty="0">
                <a:solidFill>
                  <a:schemeClr val="tx1"/>
                </a:solidFill>
                <a:latin typeface="Arial"/>
                <a:ea typeface="Arial"/>
                <a:cs typeface="Arial"/>
                <a:sym typeface="Arial"/>
              </a:rPr>
              <a:t>except after thorough revision. A physician should certify only that which he has personally verified.</a:t>
            </a:r>
            <a:br>
              <a:rPr lang="en-US" sz="1800" dirty="0">
                <a:solidFill>
                  <a:schemeClr val="tx1"/>
                </a:solidFill>
              </a:rPr>
            </a:br>
            <a:br>
              <a:rPr lang="en-US" sz="800" b="1" dirty="0">
                <a:solidFill>
                  <a:schemeClr val="tx1"/>
                </a:solidFill>
                <a:latin typeface="Arial"/>
                <a:ea typeface="Arial"/>
                <a:cs typeface="Arial"/>
                <a:sym typeface="Arial"/>
              </a:rPr>
            </a:br>
            <a:r>
              <a:rPr lang="en-US" sz="1800" b="1" dirty="0">
                <a:solidFill>
                  <a:schemeClr val="tx1"/>
                </a:solidFill>
                <a:latin typeface="Arial"/>
                <a:ea typeface="Arial"/>
                <a:cs typeface="Arial"/>
                <a:sym typeface="Arial"/>
              </a:rPr>
              <a:t>Any practitioner who signs such certificate which is untrue, misleading or improper, is liable to have his name erased from the register.</a:t>
            </a:r>
            <a:br>
              <a:rPr lang="en-US" sz="1800" dirty="0">
                <a:solidFill>
                  <a:schemeClr val="tx1"/>
                </a:solidFill>
              </a:rPr>
            </a:br>
            <a:endParaRPr lang="ar-JO" sz="1800" dirty="0">
              <a:solidFill>
                <a:schemeClr val="tx1"/>
              </a:solidFill>
            </a:endParaRPr>
          </a:p>
        </p:txBody>
      </p:sp>
    </p:spTree>
    <p:extLst>
      <p:ext uri="{BB962C8B-B14F-4D97-AF65-F5344CB8AC3E}">
        <p14:creationId xmlns:p14="http://schemas.microsoft.com/office/powerpoint/2010/main" val="303443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97909" y="840244"/>
            <a:ext cx="7772400" cy="1470000"/>
          </a:xfrm>
        </p:spPr>
        <p:txBody>
          <a:bodyPr/>
          <a:lstStyle/>
          <a:p>
            <a:pPr lvl="0" algn="l" rtl="0">
              <a:lnSpc>
                <a:spcPct val="90000"/>
              </a:lnSpc>
            </a:pPr>
            <a:r>
              <a:rPr lang="en-US" sz="1800" b="1" dirty="0">
                <a:latin typeface="Arial"/>
                <a:ea typeface="Arial"/>
                <a:cs typeface="Arial"/>
                <a:sym typeface="Arial"/>
              </a:rPr>
              <a:t>Doctor is allowed to give certificate to his patient about his or her medical condition. </a:t>
            </a:r>
            <a:br>
              <a:rPr lang="en-US" sz="1800" dirty="0"/>
            </a:br>
            <a:br>
              <a:rPr lang="en-US" sz="600" b="1" dirty="0">
                <a:latin typeface="Arial"/>
                <a:ea typeface="Arial"/>
                <a:cs typeface="Arial"/>
                <a:sym typeface="Arial"/>
              </a:rPr>
            </a:br>
            <a:r>
              <a:rPr lang="en-US" sz="1800" b="1" dirty="0">
                <a:latin typeface="Arial"/>
                <a:ea typeface="Arial"/>
                <a:cs typeface="Arial"/>
                <a:sym typeface="Arial"/>
              </a:rPr>
              <a:t>The certificate must include </a:t>
            </a:r>
            <a:r>
              <a:rPr lang="en-US" sz="1800" b="1" dirty="0">
                <a:solidFill>
                  <a:srgbClr val="FF0000"/>
                </a:solidFill>
                <a:latin typeface="Arial"/>
                <a:ea typeface="Arial"/>
                <a:cs typeface="Arial"/>
                <a:sym typeface="Arial"/>
              </a:rPr>
              <a:t>true</a:t>
            </a:r>
            <a:r>
              <a:rPr lang="en-US" sz="1800" b="1" dirty="0">
                <a:latin typeface="Arial"/>
                <a:ea typeface="Arial"/>
                <a:cs typeface="Arial"/>
                <a:sym typeface="Arial"/>
              </a:rPr>
              <a:t>, </a:t>
            </a:r>
            <a:r>
              <a:rPr lang="en-US" sz="1800" b="1" dirty="0">
                <a:solidFill>
                  <a:srgbClr val="FF0000"/>
                </a:solidFill>
                <a:latin typeface="Arial"/>
                <a:ea typeface="Arial"/>
                <a:cs typeface="Arial"/>
                <a:sym typeface="Arial"/>
              </a:rPr>
              <a:t>correct</a:t>
            </a:r>
            <a:r>
              <a:rPr lang="en-US" sz="1800" b="1" dirty="0">
                <a:latin typeface="Arial"/>
                <a:ea typeface="Arial"/>
                <a:cs typeface="Arial"/>
                <a:sym typeface="Arial"/>
              </a:rPr>
              <a:t> and </a:t>
            </a:r>
            <a:r>
              <a:rPr lang="en-US" sz="1800" b="1" dirty="0">
                <a:solidFill>
                  <a:srgbClr val="FF0000"/>
                </a:solidFill>
                <a:latin typeface="Arial"/>
                <a:ea typeface="Arial"/>
                <a:cs typeface="Arial"/>
                <a:sym typeface="Arial"/>
              </a:rPr>
              <a:t>accurate</a:t>
            </a:r>
            <a:r>
              <a:rPr lang="en-US" sz="1800" b="1" dirty="0">
                <a:latin typeface="Arial"/>
                <a:ea typeface="Arial"/>
                <a:cs typeface="Arial"/>
                <a:sym typeface="Arial"/>
              </a:rPr>
              <a:t> data.</a:t>
            </a:r>
            <a:br>
              <a:rPr lang="en-US" sz="1800" dirty="0"/>
            </a:br>
            <a:br>
              <a:rPr lang="en-US" sz="600" b="1" dirty="0">
                <a:latin typeface="Arial"/>
                <a:ea typeface="Arial"/>
                <a:cs typeface="Arial"/>
                <a:sym typeface="Arial"/>
              </a:rPr>
            </a:br>
            <a:r>
              <a:rPr lang="en-US" sz="1800" b="1" dirty="0">
                <a:latin typeface="Arial"/>
                <a:ea typeface="Arial"/>
                <a:cs typeface="Arial"/>
                <a:sym typeface="Arial"/>
              </a:rPr>
              <a:t>In case of age-estimation certificates for marriage, certificate must show  </a:t>
            </a:r>
            <a:r>
              <a:rPr lang="en-US" sz="1800" b="1" u="sng" dirty="0">
                <a:latin typeface="Arial"/>
                <a:ea typeface="Arial"/>
                <a:cs typeface="Arial"/>
                <a:sym typeface="Arial"/>
              </a:rPr>
              <a:t>name,</a:t>
            </a:r>
            <a:r>
              <a:rPr lang="en-US" sz="1800" b="1" dirty="0">
                <a:latin typeface="Arial"/>
                <a:ea typeface="Arial"/>
                <a:cs typeface="Arial"/>
                <a:sym typeface="Arial"/>
              </a:rPr>
              <a:t> </a:t>
            </a:r>
            <a:r>
              <a:rPr lang="en-US" sz="1800" b="1" u="sng" dirty="0">
                <a:latin typeface="Arial"/>
                <a:ea typeface="Arial"/>
                <a:cs typeface="Arial"/>
                <a:sym typeface="Arial"/>
              </a:rPr>
              <a:t>photo</a:t>
            </a:r>
            <a:r>
              <a:rPr lang="en-US" sz="1800" b="1" dirty="0">
                <a:latin typeface="Arial"/>
                <a:ea typeface="Arial"/>
                <a:cs typeface="Arial"/>
                <a:sym typeface="Arial"/>
              </a:rPr>
              <a:t> and </a:t>
            </a:r>
            <a:r>
              <a:rPr lang="en-US" sz="1800" b="1" u="sng" dirty="0">
                <a:latin typeface="Arial"/>
                <a:ea typeface="Arial"/>
                <a:cs typeface="Arial"/>
                <a:sym typeface="Arial"/>
              </a:rPr>
              <a:t>finger print </a:t>
            </a:r>
            <a:r>
              <a:rPr lang="en-US" sz="1800" b="1" dirty="0">
                <a:latin typeface="Arial"/>
                <a:ea typeface="Arial"/>
                <a:cs typeface="Arial"/>
                <a:sym typeface="Arial"/>
              </a:rPr>
              <a:t>of the person and is given to the patient </a:t>
            </a:r>
            <a:r>
              <a:rPr lang="en-US" sz="1800" b="1" u="sng" dirty="0">
                <a:latin typeface="Arial"/>
                <a:ea typeface="Arial"/>
                <a:cs typeface="Arial"/>
                <a:sym typeface="Arial"/>
              </a:rPr>
              <a:t>him self </a:t>
            </a:r>
            <a:r>
              <a:rPr lang="en-US" sz="1800" b="1" dirty="0">
                <a:latin typeface="Arial"/>
                <a:ea typeface="Arial"/>
                <a:cs typeface="Arial"/>
                <a:sym typeface="Arial"/>
              </a:rPr>
              <a:t>(not to relative).</a:t>
            </a:r>
            <a:br>
              <a:rPr lang="en-US" sz="1800" dirty="0"/>
            </a:br>
            <a:endParaRPr lang="ar-JO" sz="1800" dirty="0"/>
          </a:p>
        </p:txBody>
      </p:sp>
      <p:sp>
        <p:nvSpPr>
          <p:cNvPr id="3" name="عنوان فرعي 2"/>
          <p:cNvSpPr>
            <a:spLocks noGrp="1"/>
          </p:cNvSpPr>
          <p:nvPr>
            <p:ph type="subTitle" idx="1"/>
          </p:nvPr>
        </p:nvSpPr>
        <p:spPr>
          <a:xfrm>
            <a:off x="1108554" y="2395603"/>
            <a:ext cx="6400800" cy="1752600"/>
          </a:xfrm>
        </p:spPr>
        <p:txBody>
          <a:bodyPr/>
          <a:lstStyle/>
          <a:p>
            <a:r>
              <a:rPr lang="en-US" b="1" dirty="0">
                <a:solidFill>
                  <a:srgbClr val="60C99C"/>
                </a:solidFill>
                <a:latin typeface="Algerian"/>
                <a:ea typeface="Algerian"/>
                <a:cs typeface="Algerian"/>
                <a:sym typeface="Algerian"/>
              </a:rPr>
              <a:t>Medical syndicate</a:t>
            </a:r>
          </a:p>
          <a:p>
            <a:pPr marL="342900" lvl="0" indent="-342900" algn="l" rtl="0">
              <a:lnSpc>
                <a:spcPct val="80000"/>
              </a:lnSpc>
              <a:spcBef>
                <a:spcPts val="0"/>
              </a:spcBef>
              <a:buClr>
                <a:schemeClr val="dk1"/>
              </a:buClr>
              <a:buSzPts val="3000"/>
              <a:buFont typeface="Arial"/>
              <a:buChar char="•"/>
            </a:pPr>
            <a:r>
              <a:rPr lang="en-US" sz="2400" b="1" u="sng" dirty="0">
                <a:solidFill>
                  <a:schemeClr val="accent4">
                    <a:lumMod val="10000"/>
                  </a:schemeClr>
                </a:solidFill>
                <a:sym typeface="Arial"/>
              </a:rPr>
              <a:t>Definition:</a:t>
            </a:r>
            <a:endParaRPr lang="en-US" sz="1800" dirty="0">
              <a:solidFill>
                <a:schemeClr val="accent4">
                  <a:lumMod val="10000"/>
                </a:schemeClr>
              </a:solidFill>
            </a:endParaRPr>
          </a:p>
          <a:p>
            <a:pPr marL="342900" lvl="0" indent="-342900" algn="l" rtl="0">
              <a:lnSpc>
                <a:spcPct val="80000"/>
              </a:lnSpc>
              <a:spcBef>
                <a:spcPts val="600"/>
              </a:spcBef>
              <a:buClr>
                <a:schemeClr val="dk1"/>
              </a:buClr>
              <a:buSzPts val="3000"/>
            </a:pPr>
            <a:r>
              <a:rPr lang="en-US" sz="2400" b="1" dirty="0">
                <a:solidFill>
                  <a:schemeClr val="accent4">
                    <a:lumMod val="10000"/>
                  </a:schemeClr>
                </a:solidFill>
                <a:latin typeface="Arial"/>
                <a:ea typeface="Arial"/>
                <a:cs typeface="Arial"/>
                <a:sym typeface="Arial"/>
              </a:rPr>
              <a:t>    </a:t>
            </a:r>
            <a:r>
              <a:rPr lang="en-US" sz="1800" b="1" dirty="0">
                <a:solidFill>
                  <a:schemeClr val="accent4">
                    <a:lumMod val="10000"/>
                  </a:schemeClr>
                </a:solidFill>
                <a:latin typeface="Arial"/>
                <a:ea typeface="Arial"/>
                <a:cs typeface="Arial"/>
                <a:sym typeface="Arial"/>
              </a:rPr>
              <a:t>The constitution and power which exercises disciplinary control over the physician and give them license to practice medicine.</a:t>
            </a:r>
            <a:endParaRPr lang="en-US" sz="2400" b="1" dirty="0">
              <a:solidFill>
                <a:schemeClr val="accent4">
                  <a:lumMod val="10000"/>
                </a:schemeClr>
              </a:solidFill>
              <a:latin typeface="Arial"/>
              <a:ea typeface="Arial"/>
              <a:cs typeface="Arial"/>
              <a:sym typeface="Arial"/>
            </a:endParaRPr>
          </a:p>
          <a:p>
            <a:pPr marL="342900" lvl="0" indent="-152400" algn="l" rtl="0">
              <a:lnSpc>
                <a:spcPct val="80000"/>
              </a:lnSpc>
              <a:spcBef>
                <a:spcPts val="600"/>
              </a:spcBef>
              <a:buClr>
                <a:schemeClr val="dk1"/>
              </a:buClr>
              <a:buSzPts val="3000"/>
            </a:pPr>
            <a:endParaRPr lang="en-US" sz="2400" b="1" u="sng" dirty="0">
              <a:solidFill>
                <a:schemeClr val="dk1"/>
              </a:solidFill>
              <a:latin typeface="Arial"/>
              <a:ea typeface="Arial"/>
              <a:cs typeface="Arial"/>
              <a:sym typeface="Arial"/>
            </a:endParaRPr>
          </a:p>
          <a:p>
            <a:pPr marL="342900" lvl="0" indent="-342900" algn="l" rtl="0">
              <a:lnSpc>
                <a:spcPct val="80000"/>
              </a:lnSpc>
              <a:spcBef>
                <a:spcPts val="600"/>
              </a:spcBef>
              <a:buClr>
                <a:schemeClr val="dk1"/>
              </a:buClr>
              <a:buSzPts val="3000"/>
              <a:buFont typeface="Arial"/>
              <a:buChar char="•"/>
            </a:pPr>
            <a:r>
              <a:rPr lang="en-US" sz="2400" b="1" u="sng" dirty="0">
                <a:solidFill>
                  <a:schemeClr val="accent4">
                    <a:lumMod val="10000"/>
                  </a:schemeClr>
                </a:solidFill>
                <a:sym typeface="Arial"/>
              </a:rPr>
              <a:t>Role :</a:t>
            </a:r>
            <a:endParaRPr lang="en-US" sz="1800" dirty="0">
              <a:solidFill>
                <a:schemeClr val="accent4">
                  <a:lumMod val="10000"/>
                </a:schemeClr>
              </a:solidFill>
            </a:endParaRPr>
          </a:p>
          <a:p>
            <a:pPr marL="342900" lvl="0" indent="-342900" algn="l" rtl="0">
              <a:lnSpc>
                <a:spcPct val="80000"/>
              </a:lnSpc>
              <a:spcBef>
                <a:spcPts val="440"/>
              </a:spcBef>
              <a:buClr>
                <a:schemeClr val="dk1"/>
              </a:buClr>
              <a:buSzPts val="2200"/>
            </a:pPr>
            <a:r>
              <a:rPr lang="en-US" sz="1800" b="1" dirty="0">
                <a:solidFill>
                  <a:schemeClr val="accent4">
                    <a:lumMod val="10000"/>
                  </a:schemeClr>
                </a:solidFill>
                <a:latin typeface="Arial"/>
                <a:ea typeface="Arial"/>
                <a:cs typeface="Arial"/>
                <a:sym typeface="Arial"/>
              </a:rPr>
              <a:t>Protect the public by keeping a medical register for </a:t>
            </a:r>
            <a:r>
              <a:rPr lang="en-US" sz="1800" b="1" dirty="0">
                <a:solidFill>
                  <a:srgbClr val="FF0000"/>
                </a:solidFill>
                <a:latin typeface="Arial"/>
                <a:ea typeface="Arial"/>
                <a:cs typeface="Arial"/>
                <a:sym typeface="Arial"/>
              </a:rPr>
              <a:t>qualified </a:t>
            </a:r>
            <a:r>
              <a:rPr lang="en-US" sz="1800" b="1" dirty="0">
                <a:solidFill>
                  <a:schemeClr val="accent4">
                    <a:lumMod val="10000"/>
                  </a:schemeClr>
                </a:solidFill>
                <a:sym typeface="Arial"/>
              </a:rPr>
              <a:t>men and distinguish them from non qualified persons.</a:t>
            </a:r>
            <a:endParaRPr lang="en-US" sz="1800" dirty="0">
              <a:solidFill>
                <a:schemeClr val="accent4">
                  <a:lumMod val="10000"/>
                </a:schemeClr>
              </a:solidFill>
            </a:endParaRPr>
          </a:p>
          <a:p>
            <a:pPr marL="342900" lvl="0" indent="-342900" algn="l" rtl="0">
              <a:lnSpc>
                <a:spcPct val="80000"/>
              </a:lnSpc>
              <a:spcBef>
                <a:spcPts val="440"/>
              </a:spcBef>
              <a:buClr>
                <a:schemeClr val="dk1"/>
              </a:buClr>
              <a:buSzPts val="2200"/>
            </a:pPr>
            <a:endParaRPr lang="en-US" sz="1800" b="1" dirty="0">
              <a:solidFill>
                <a:schemeClr val="accent4">
                  <a:lumMod val="10000"/>
                </a:schemeClr>
              </a:solidFill>
              <a:latin typeface="Arial"/>
              <a:ea typeface="Arial"/>
              <a:cs typeface="Arial"/>
              <a:sym typeface="Arial"/>
            </a:endParaRPr>
          </a:p>
          <a:p>
            <a:pPr marL="342900" lvl="0" indent="-342900" algn="l" rtl="0">
              <a:lnSpc>
                <a:spcPct val="80000"/>
              </a:lnSpc>
              <a:spcBef>
                <a:spcPts val="440"/>
              </a:spcBef>
              <a:buClr>
                <a:schemeClr val="dk1"/>
              </a:buClr>
              <a:buSzPts val="2200"/>
            </a:pPr>
            <a:r>
              <a:rPr lang="en-US" sz="1800" b="1" dirty="0">
                <a:solidFill>
                  <a:schemeClr val="accent4">
                    <a:lumMod val="10000"/>
                  </a:schemeClr>
                </a:solidFill>
                <a:latin typeface="Arial"/>
                <a:ea typeface="Arial"/>
                <a:cs typeface="Arial"/>
                <a:sym typeface="Arial"/>
              </a:rPr>
              <a:t>It is the authority who issues the</a:t>
            </a:r>
            <a:r>
              <a:rPr lang="en-US" sz="1800" b="1" dirty="0">
                <a:solidFill>
                  <a:schemeClr val="dk1"/>
                </a:solidFill>
                <a:latin typeface="Arial"/>
                <a:ea typeface="Arial"/>
                <a:cs typeface="Arial"/>
                <a:sym typeface="Arial"/>
              </a:rPr>
              <a:t> </a:t>
            </a:r>
            <a:r>
              <a:rPr lang="en-US" sz="1800" b="1" dirty="0">
                <a:solidFill>
                  <a:srgbClr val="FF0000"/>
                </a:solidFill>
                <a:latin typeface="Arial"/>
                <a:ea typeface="Arial"/>
                <a:cs typeface="Arial"/>
                <a:sym typeface="Arial"/>
              </a:rPr>
              <a:t>obligations and privileges </a:t>
            </a:r>
            <a:r>
              <a:rPr lang="en-US" sz="1800" b="1" dirty="0">
                <a:solidFill>
                  <a:schemeClr val="accent4">
                    <a:lumMod val="10000"/>
                  </a:schemeClr>
                </a:solidFill>
                <a:latin typeface="Arial"/>
                <a:ea typeface="Arial"/>
                <a:cs typeface="Arial"/>
                <a:sym typeface="Arial"/>
              </a:rPr>
              <a:t>and supervise its implementation</a:t>
            </a:r>
            <a:r>
              <a:rPr lang="en-US" sz="1800" b="1" dirty="0">
                <a:solidFill>
                  <a:schemeClr val="dk1"/>
                </a:solidFill>
                <a:latin typeface="Arial"/>
                <a:ea typeface="Arial"/>
                <a:cs typeface="Arial"/>
                <a:sym typeface="Arial"/>
              </a:rPr>
              <a:t>.</a:t>
            </a:r>
            <a:endParaRPr lang="en-US" sz="1800" dirty="0"/>
          </a:p>
          <a:p>
            <a:endParaRPr lang="ar-JO" sz="1800" dirty="0"/>
          </a:p>
        </p:txBody>
      </p:sp>
    </p:spTree>
    <p:extLst>
      <p:ext uri="{BB962C8B-B14F-4D97-AF65-F5344CB8AC3E}">
        <p14:creationId xmlns:p14="http://schemas.microsoft.com/office/powerpoint/2010/main" val="4217738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72857" y="2017690"/>
            <a:ext cx="7772400" cy="1470000"/>
          </a:xfrm>
        </p:spPr>
        <p:txBody>
          <a:bodyPr/>
          <a:lstStyle/>
          <a:p>
            <a:pPr marL="342900" lvl="0" indent="-342900" algn="l" rtl="0"/>
            <a:r>
              <a:rPr lang="en-US" sz="1800" b="1" u="sng" dirty="0">
                <a:solidFill>
                  <a:schemeClr val="accent4">
                    <a:lumMod val="10000"/>
                  </a:schemeClr>
                </a:solidFill>
                <a:sym typeface="Arial"/>
              </a:rPr>
              <a:t>Medical council </a:t>
            </a:r>
            <a:br>
              <a:rPr lang="en-US" sz="1800" dirty="0">
                <a:solidFill>
                  <a:schemeClr val="accent4">
                    <a:lumMod val="10000"/>
                  </a:schemeClr>
                </a:solidFill>
              </a:rPr>
            </a:br>
            <a:r>
              <a:rPr lang="en-US" sz="1800" b="1" dirty="0">
                <a:solidFill>
                  <a:schemeClr val="accent4">
                    <a:lumMod val="10000"/>
                  </a:schemeClr>
                </a:solidFill>
                <a:latin typeface="Arial"/>
                <a:ea typeface="Arial"/>
                <a:cs typeface="Arial"/>
                <a:sym typeface="Arial"/>
              </a:rPr>
              <a:t>If the practitioner is guilty of dishonorable or disgraceful conduct, the medical council </a:t>
            </a:r>
            <a:r>
              <a:rPr lang="en-US" sz="1800" b="1" dirty="0">
                <a:solidFill>
                  <a:srgbClr val="FF0000"/>
                </a:solidFill>
                <a:latin typeface="Arial"/>
                <a:ea typeface="Arial"/>
                <a:cs typeface="Arial"/>
                <a:sym typeface="Arial"/>
              </a:rPr>
              <a:t>erase</a:t>
            </a:r>
            <a:r>
              <a:rPr lang="en-US" sz="1800" b="1" dirty="0">
                <a:latin typeface="Arial"/>
                <a:ea typeface="Arial"/>
                <a:cs typeface="Arial"/>
                <a:sym typeface="Arial"/>
              </a:rPr>
              <a:t> </a:t>
            </a:r>
            <a:r>
              <a:rPr lang="en-US" sz="1800" b="1" dirty="0">
                <a:solidFill>
                  <a:schemeClr val="accent4">
                    <a:lumMod val="10000"/>
                  </a:schemeClr>
                </a:solidFill>
                <a:sym typeface="Arial"/>
              </a:rPr>
              <a:t>or omit his name from the register.</a:t>
            </a:r>
            <a:br>
              <a:rPr lang="en-US" sz="1800" dirty="0">
                <a:solidFill>
                  <a:schemeClr val="accent4">
                    <a:lumMod val="10000"/>
                  </a:schemeClr>
                </a:solidFill>
              </a:rPr>
            </a:br>
            <a:br>
              <a:rPr lang="en-US" sz="1800" b="1" dirty="0">
                <a:latin typeface="Arial"/>
                <a:ea typeface="Arial"/>
                <a:cs typeface="Arial"/>
                <a:sym typeface="Arial"/>
              </a:rPr>
            </a:br>
            <a:r>
              <a:rPr lang="en-US" sz="1800" b="1" u="sng" dirty="0">
                <a:solidFill>
                  <a:schemeClr val="accent4">
                    <a:lumMod val="10000"/>
                  </a:schemeClr>
                </a:solidFill>
                <a:sym typeface="Arial"/>
              </a:rPr>
              <a:t>The disciplinary committee</a:t>
            </a:r>
            <a:br>
              <a:rPr lang="en-US" sz="1800" dirty="0">
                <a:solidFill>
                  <a:schemeClr val="accent4">
                    <a:lumMod val="10000"/>
                  </a:schemeClr>
                </a:solidFill>
              </a:rPr>
            </a:br>
            <a:r>
              <a:rPr lang="en-US" sz="1800" b="1" dirty="0">
                <a:solidFill>
                  <a:schemeClr val="accent4">
                    <a:lumMod val="10000"/>
                  </a:schemeClr>
                </a:solidFill>
                <a:latin typeface="Arial"/>
                <a:ea typeface="Arial"/>
                <a:cs typeface="Arial"/>
                <a:sym typeface="Arial"/>
              </a:rPr>
              <a:t> It is the</a:t>
            </a:r>
            <a:r>
              <a:rPr lang="en-US" sz="1800" b="1" dirty="0">
                <a:latin typeface="Arial"/>
                <a:ea typeface="Arial"/>
                <a:cs typeface="Arial"/>
                <a:sym typeface="Arial"/>
              </a:rPr>
              <a:t> </a:t>
            </a:r>
            <a:r>
              <a:rPr lang="en-US" sz="1800" b="1" dirty="0">
                <a:solidFill>
                  <a:srgbClr val="FF0000"/>
                </a:solidFill>
                <a:latin typeface="Arial"/>
                <a:ea typeface="Arial"/>
                <a:cs typeface="Arial"/>
                <a:sym typeface="Arial"/>
              </a:rPr>
              <a:t>court</a:t>
            </a:r>
            <a:r>
              <a:rPr lang="en-US" sz="1800" b="1" dirty="0">
                <a:latin typeface="Arial"/>
                <a:ea typeface="Arial"/>
                <a:cs typeface="Arial"/>
                <a:sym typeface="Arial"/>
              </a:rPr>
              <a:t> </a:t>
            </a:r>
            <a:r>
              <a:rPr lang="en-US" sz="1800" b="1" dirty="0">
                <a:solidFill>
                  <a:schemeClr val="accent4">
                    <a:lumMod val="10000"/>
                  </a:schemeClr>
                </a:solidFill>
                <a:sym typeface="Arial"/>
              </a:rPr>
              <a:t>to convict practitioners in case of professional misconduct or any kind of offense.</a:t>
            </a:r>
            <a:br>
              <a:rPr lang="en-US" sz="1800" b="1" dirty="0">
                <a:solidFill>
                  <a:schemeClr val="accent4">
                    <a:lumMod val="10000"/>
                  </a:schemeClr>
                </a:solidFill>
                <a:sym typeface="Arial"/>
              </a:rPr>
            </a:br>
            <a:endParaRPr lang="ar-JO" sz="1800" dirty="0"/>
          </a:p>
        </p:txBody>
      </p:sp>
    </p:spTree>
    <p:extLst>
      <p:ext uri="{BB962C8B-B14F-4D97-AF65-F5344CB8AC3E}">
        <p14:creationId xmlns:p14="http://schemas.microsoft.com/office/powerpoint/2010/main" val="1271120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97909" y="865298"/>
            <a:ext cx="8383043" cy="612774"/>
          </a:xfrm>
        </p:spPr>
        <p:txBody>
          <a:bodyPr/>
          <a:lstStyle/>
          <a:p>
            <a:pPr algn="l"/>
            <a:br>
              <a:rPr lang="en-US" sz="1800" b="1" dirty="0">
                <a:solidFill>
                  <a:schemeClr val="bg2">
                    <a:lumMod val="60000"/>
                    <a:lumOff val="40000"/>
                  </a:schemeClr>
                </a:solidFill>
                <a:latin typeface="Arial"/>
                <a:ea typeface="Arial"/>
                <a:cs typeface="Arial"/>
                <a:sym typeface="Arial"/>
              </a:rPr>
            </a:br>
            <a:r>
              <a:rPr lang="en-US" sz="2400" b="1" dirty="0">
                <a:solidFill>
                  <a:schemeClr val="bg2">
                    <a:lumMod val="60000"/>
                    <a:lumOff val="40000"/>
                  </a:schemeClr>
                </a:solidFill>
                <a:latin typeface="Arial"/>
                <a:ea typeface="Arial"/>
                <a:cs typeface="Arial"/>
                <a:sym typeface="Arial"/>
              </a:rPr>
              <a:t>Guidelines for clinicians on medical records and notes</a:t>
            </a:r>
            <a:endParaRPr lang="ar-JO" sz="2400" dirty="0">
              <a:solidFill>
                <a:schemeClr val="bg2">
                  <a:lumMod val="60000"/>
                  <a:lumOff val="40000"/>
                </a:schemeClr>
              </a:solidFill>
            </a:endParaRPr>
          </a:p>
        </p:txBody>
      </p:sp>
      <p:sp>
        <p:nvSpPr>
          <p:cNvPr id="3" name="عنوان فرعي 2"/>
          <p:cNvSpPr>
            <a:spLocks noGrp="1"/>
          </p:cNvSpPr>
          <p:nvPr>
            <p:ph type="subTitle" idx="1"/>
          </p:nvPr>
        </p:nvSpPr>
        <p:spPr>
          <a:xfrm>
            <a:off x="613775" y="1831932"/>
            <a:ext cx="7891398" cy="1752600"/>
          </a:xfrm>
        </p:spPr>
        <p:txBody>
          <a:bodyPr/>
          <a:lstStyle/>
          <a:p>
            <a:pPr marL="0" lvl="0" indent="0" algn="l" rtl="0">
              <a:spcBef>
                <a:spcPts val="0"/>
              </a:spcBef>
              <a:buClr>
                <a:schemeClr val="dk1"/>
              </a:buClr>
              <a:buSzPts val="2800"/>
            </a:pPr>
            <a:r>
              <a:rPr lang="en-US" sz="2000" b="1" dirty="0">
                <a:solidFill>
                  <a:schemeClr val="bg2">
                    <a:lumMod val="40000"/>
                    <a:lumOff val="60000"/>
                  </a:schemeClr>
                </a:solidFill>
                <a:sym typeface="Arial"/>
              </a:rPr>
              <a:t>a-</a:t>
            </a:r>
            <a:r>
              <a:rPr lang="en-US" sz="2000" b="1" dirty="0">
                <a:solidFill>
                  <a:schemeClr val="accent4">
                    <a:lumMod val="10000"/>
                  </a:schemeClr>
                </a:solidFill>
                <a:sym typeface="Arial"/>
              </a:rPr>
              <a:t> Information for planning patient care</a:t>
            </a:r>
            <a:endParaRPr lang="en-US" sz="2000" dirty="0">
              <a:solidFill>
                <a:schemeClr val="accent4">
                  <a:lumMod val="10000"/>
                </a:schemeClr>
              </a:solidFill>
            </a:endParaRPr>
          </a:p>
          <a:p>
            <a:pPr marL="0" lvl="0" indent="0" algn="l" rtl="0">
              <a:spcBef>
                <a:spcPts val="560"/>
              </a:spcBef>
              <a:buClr>
                <a:schemeClr val="dk1"/>
              </a:buClr>
              <a:buSzPts val="2800"/>
            </a:pPr>
            <a:r>
              <a:rPr lang="en-US" sz="2000" b="1" dirty="0">
                <a:solidFill>
                  <a:schemeClr val="bg2">
                    <a:lumMod val="40000"/>
                    <a:lumOff val="60000"/>
                  </a:schemeClr>
                </a:solidFill>
                <a:sym typeface="Arial"/>
              </a:rPr>
              <a:t>b-</a:t>
            </a:r>
            <a:r>
              <a:rPr lang="en-US" sz="2000" b="1" dirty="0">
                <a:solidFill>
                  <a:schemeClr val="accent4">
                    <a:lumMod val="10000"/>
                  </a:schemeClr>
                </a:solidFill>
                <a:sym typeface="Arial"/>
              </a:rPr>
              <a:t> A means of communicating information between the attending doctors and the health care workers dealing with the patient</a:t>
            </a:r>
            <a:endParaRPr lang="en-US" sz="2000" dirty="0">
              <a:solidFill>
                <a:schemeClr val="accent4">
                  <a:lumMod val="10000"/>
                </a:schemeClr>
              </a:solidFill>
            </a:endParaRPr>
          </a:p>
          <a:p>
            <a:pPr marL="0" lvl="0" indent="0" algn="l" rtl="0">
              <a:spcBef>
                <a:spcPts val="560"/>
              </a:spcBef>
              <a:buClr>
                <a:schemeClr val="dk1"/>
              </a:buClr>
              <a:buSzPts val="2800"/>
            </a:pPr>
            <a:r>
              <a:rPr lang="en-US" sz="2000" b="1" dirty="0">
                <a:solidFill>
                  <a:schemeClr val="bg2">
                    <a:lumMod val="40000"/>
                    <a:lumOff val="60000"/>
                  </a:schemeClr>
                </a:solidFill>
                <a:sym typeface="Arial"/>
              </a:rPr>
              <a:t>c-</a:t>
            </a:r>
            <a:r>
              <a:rPr lang="en-US" sz="2000" b="1" dirty="0">
                <a:solidFill>
                  <a:schemeClr val="accent4">
                    <a:lumMod val="10000"/>
                  </a:schemeClr>
                </a:solidFill>
                <a:sym typeface="Arial"/>
              </a:rPr>
              <a:t> Documentary evidence of the patient’s illness, treatment and response to treatment</a:t>
            </a:r>
            <a:endParaRPr lang="en-US" sz="2000" dirty="0">
              <a:solidFill>
                <a:schemeClr val="accent4">
                  <a:lumMod val="10000"/>
                </a:schemeClr>
              </a:solidFill>
            </a:endParaRPr>
          </a:p>
          <a:p>
            <a:pPr marL="0" lvl="0" indent="0" algn="l" rtl="0">
              <a:spcBef>
                <a:spcPts val="560"/>
              </a:spcBef>
              <a:buClr>
                <a:schemeClr val="dk1"/>
              </a:buClr>
              <a:buSzPts val="2800"/>
            </a:pPr>
            <a:r>
              <a:rPr lang="en-US" sz="2000" b="1" dirty="0">
                <a:solidFill>
                  <a:schemeClr val="bg2">
                    <a:lumMod val="40000"/>
                    <a:lumOff val="60000"/>
                  </a:schemeClr>
                </a:solidFill>
                <a:sym typeface="Arial"/>
              </a:rPr>
              <a:t>d-</a:t>
            </a:r>
            <a:r>
              <a:rPr lang="en-US" sz="2000" b="1" dirty="0">
                <a:solidFill>
                  <a:schemeClr val="accent4">
                    <a:lumMod val="10000"/>
                  </a:schemeClr>
                </a:solidFill>
                <a:sym typeface="Arial"/>
              </a:rPr>
              <a:t> Information for review, study, evaluation for care given to the patients</a:t>
            </a:r>
            <a:endParaRPr lang="en-US" sz="2000" dirty="0">
              <a:solidFill>
                <a:schemeClr val="accent4">
                  <a:lumMod val="10000"/>
                </a:schemeClr>
              </a:solidFill>
            </a:endParaRPr>
          </a:p>
          <a:p>
            <a:pPr marL="0" lvl="0" indent="0" algn="l" rtl="0">
              <a:spcBef>
                <a:spcPts val="560"/>
              </a:spcBef>
              <a:buClr>
                <a:schemeClr val="dk1"/>
              </a:buClr>
              <a:buSzPts val="2800"/>
            </a:pPr>
            <a:r>
              <a:rPr lang="en-US" sz="2000" b="1" dirty="0">
                <a:solidFill>
                  <a:schemeClr val="bg2">
                    <a:lumMod val="40000"/>
                    <a:lumOff val="60000"/>
                  </a:schemeClr>
                </a:solidFill>
                <a:sym typeface="Arial"/>
              </a:rPr>
              <a:t>e-</a:t>
            </a:r>
            <a:r>
              <a:rPr lang="en-US" sz="2000" b="1" dirty="0">
                <a:solidFill>
                  <a:schemeClr val="accent4">
                    <a:lumMod val="10000"/>
                  </a:schemeClr>
                </a:solidFill>
                <a:sym typeface="Arial"/>
              </a:rPr>
              <a:t> Protection of the legal interests of the patients, hospitals and health care workers</a:t>
            </a:r>
            <a:endParaRPr lang="en-US" sz="2000" dirty="0">
              <a:solidFill>
                <a:schemeClr val="accent4">
                  <a:lumMod val="10000"/>
                </a:schemeClr>
              </a:solidFill>
            </a:endParaRPr>
          </a:p>
          <a:p>
            <a:pPr marL="0" lvl="0" indent="0" algn="l" rtl="0">
              <a:spcBef>
                <a:spcPts val="560"/>
              </a:spcBef>
              <a:buClr>
                <a:schemeClr val="dk1"/>
              </a:buClr>
              <a:buSzPts val="2800"/>
            </a:pPr>
            <a:r>
              <a:rPr lang="en-US" sz="2000" b="1" dirty="0">
                <a:solidFill>
                  <a:schemeClr val="bg2">
                    <a:lumMod val="40000"/>
                    <a:lumOff val="60000"/>
                  </a:schemeClr>
                </a:solidFill>
                <a:sym typeface="Arial"/>
              </a:rPr>
              <a:t>f-</a:t>
            </a:r>
            <a:r>
              <a:rPr lang="en-US" sz="2000" b="1" dirty="0">
                <a:solidFill>
                  <a:schemeClr val="accent4">
                    <a:lumMod val="10000"/>
                  </a:schemeClr>
                </a:solidFill>
                <a:sym typeface="Arial"/>
              </a:rPr>
              <a:t> A database for medical education and research</a:t>
            </a:r>
            <a:endParaRPr lang="en-US" sz="2000" dirty="0">
              <a:solidFill>
                <a:schemeClr val="accent4">
                  <a:lumMod val="10000"/>
                </a:schemeClr>
              </a:solidFill>
            </a:endParaRPr>
          </a:p>
          <a:p>
            <a:pPr algn="l"/>
            <a:endParaRPr lang="ar-JO" sz="2000" dirty="0"/>
          </a:p>
        </p:txBody>
      </p:sp>
    </p:spTree>
    <p:extLst>
      <p:ext uri="{BB962C8B-B14F-4D97-AF65-F5344CB8AC3E}">
        <p14:creationId xmlns:p14="http://schemas.microsoft.com/office/powerpoint/2010/main" val="503718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lvl="0" algn="l" rtl="0"/>
            <a:r>
              <a:rPr lang="en-US" sz="2000" b="1" dirty="0">
                <a:solidFill>
                  <a:schemeClr val="accent4">
                    <a:lumMod val="10000"/>
                  </a:schemeClr>
                </a:solidFill>
                <a:latin typeface="Arial"/>
                <a:ea typeface="Arial"/>
                <a:cs typeface="Arial"/>
                <a:sym typeface="Arial"/>
              </a:rPr>
              <a:t>I. Each </a:t>
            </a:r>
            <a:r>
              <a:rPr lang="en-US" sz="2000" b="1" dirty="0">
                <a:solidFill>
                  <a:srgbClr val="C00000"/>
                </a:solidFill>
                <a:latin typeface="Arial"/>
                <a:ea typeface="Arial"/>
                <a:cs typeface="Arial"/>
                <a:sym typeface="Arial"/>
              </a:rPr>
              <a:t>hospital record </a:t>
            </a:r>
            <a:r>
              <a:rPr lang="en-US" sz="2000" b="1" dirty="0">
                <a:solidFill>
                  <a:schemeClr val="accent4">
                    <a:lumMod val="10000"/>
                  </a:schemeClr>
                </a:solidFill>
                <a:sym typeface="Arial"/>
              </a:rPr>
              <a:t>should contain the following identification data:</a:t>
            </a:r>
            <a:br>
              <a:rPr lang="en-US" sz="1800" dirty="0">
                <a:solidFill>
                  <a:schemeClr val="accent4">
                    <a:lumMod val="10000"/>
                  </a:schemeClr>
                </a:solidFill>
              </a:rPr>
            </a:br>
            <a:r>
              <a:rPr lang="en-US" sz="2000" b="1" dirty="0">
                <a:solidFill>
                  <a:schemeClr val="accent4">
                    <a:lumMod val="10000"/>
                  </a:schemeClr>
                </a:solidFill>
                <a:sym typeface="Arial"/>
              </a:rPr>
              <a:t>- Number on every page </a:t>
            </a:r>
            <a:br>
              <a:rPr lang="en-US" sz="2000" b="1" dirty="0">
                <a:solidFill>
                  <a:schemeClr val="accent4">
                    <a:lumMod val="10000"/>
                  </a:schemeClr>
                </a:solidFill>
              </a:rPr>
            </a:br>
            <a:r>
              <a:rPr lang="en-US" sz="2000" b="1" dirty="0">
                <a:solidFill>
                  <a:schemeClr val="accent4">
                    <a:lumMod val="10000"/>
                  </a:schemeClr>
                </a:solidFill>
                <a:sym typeface="Arial"/>
              </a:rPr>
              <a:t>- Name in full on every page </a:t>
            </a:r>
            <a:br>
              <a:rPr lang="en-US" sz="2000" b="1" dirty="0">
                <a:solidFill>
                  <a:schemeClr val="accent4">
                    <a:lumMod val="10000"/>
                  </a:schemeClr>
                </a:solidFill>
              </a:rPr>
            </a:br>
            <a:r>
              <a:rPr lang="en-US" sz="2000" b="1" dirty="0">
                <a:solidFill>
                  <a:schemeClr val="accent4">
                    <a:lumMod val="10000"/>
                  </a:schemeClr>
                </a:solidFill>
                <a:sym typeface="Arial"/>
              </a:rPr>
              <a:t>- Address</a:t>
            </a:r>
            <a:br>
              <a:rPr lang="en-US" sz="2000" b="1" dirty="0">
                <a:solidFill>
                  <a:schemeClr val="accent4">
                    <a:lumMod val="10000"/>
                  </a:schemeClr>
                </a:solidFill>
              </a:rPr>
            </a:br>
            <a:r>
              <a:rPr lang="en-US" sz="2000" b="1" dirty="0">
                <a:solidFill>
                  <a:schemeClr val="accent4">
                    <a:lumMod val="10000"/>
                  </a:schemeClr>
                </a:solidFill>
                <a:sym typeface="Arial"/>
              </a:rPr>
              <a:t>- Telephone number</a:t>
            </a:r>
            <a:br>
              <a:rPr lang="en-US" sz="2000" b="1" dirty="0">
                <a:solidFill>
                  <a:schemeClr val="accent4">
                    <a:lumMod val="10000"/>
                  </a:schemeClr>
                </a:solidFill>
              </a:rPr>
            </a:br>
            <a:r>
              <a:rPr lang="en-US" sz="2000" b="1" dirty="0">
                <a:solidFill>
                  <a:schemeClr val="accent4">
                    <a:lumMod val="10000"/>
                  </a:schemeClr>
                </a:solidFill>
                <a:sym typeface="Arial"/>
              </a:rPr>
              <a:t>- Date of birth</a:t>
            </a:r>
            <a:br>
              <a:rPr lang="en-US" sz="2000" b="1" dirty="0">
                <a:solidFill>
                  <a:schemeClr val="accent4">
                    <a:lumMod val="10000"/>
                  </a:schemeClr>
                </a:solidFill>
              </a:rPr>
            </a:br>
            <a:r>
              <a:rPr lang="en-US" sz="2000" b="1" dirty="0">
                <a:solidFill>
                  <a:schemeClr val="accent4">
                    <a:lumMod val="10000"/>
                  </a:schemeClr>
                </a:solidFill>
                <a:sym typeface="Arial"/>
              </a:rPr>
              <a:t>- Sex </a:t>
            </a:r>
            <a:br>
              <a:rPr lang="en-US" sz="2000" b="1" dirty="0">
                <a:solidFill>
                  <a:schemeClr val="accent4">
                    <a:lumMod val="10000"/>
                  </a:schemeClr>
                </a:solidFill>
              </a:rPr>
            </a:br>
            <a:r>
              <a:rPr lang="en-US" sz="2000" b="1" dirty="0">
                <a:solidFill>
                  <a:schemeClr val="accent4">
                    <a:lumMod val="10000"/>
                  </a:schemeClr>
                </a:solidFill>
                <a:sym typeface="Arial"/>
              </a:rPr>
              <a:t>- Person to notify in an emergency</a:t>
            </a:r>
            <a:br>
              <a:rPr lang="en-US" sz="2000" b="1" dirty="0">
                <a:solidFill>
                  <a:schemeClr val="accent4">
                    <a:lumMod val="10000"/>
                  </a:schemeClr>
                </a:solidFill>
              </a:rPr>
            </a:br>
            <a:r>
              <a:rPr lang="en-US" sz="2000" b="1" dirty="0">
                <a:solidFill>
                  <a:schemeClr val="accent4">
                    <a:lumMod val="10000"/>
                  </a:schemeClr>
                </a:solidFill>
                <a:sym typeface="Arial"/>
              </a:rPr>
              <a:t>- Occupation and marital status</a:t>
            </a:r>
            <a:br>
              <a:rPr lang="en-US" sz="2000" b="1" dirty="0">
                <a:solidFill>
                  <a:schemeClr val="accent4">
                    <a:lumMod val="10000"/>
                  </a:schemeClr>
                </a:solidFill>
              </a:rPr>
            </a:br>
            <a:r>
              <a:rPr lang="en-US" sz="2000" b="1" dirty="0">
                <a:solidFill>
                  <a:schemeClr val="accent4">
                    <a:lumMod val="10000"/>
                  </a:schemeClr>
                </a:solidFill>
                <a:sym typeface="Arial"/>
              </a:rPr>
              <a:t>- The patient’s registered medical practitioner</a:t>
            </a:r>
            <a:br>
              <a:rPr lang="en-US" sz="2000" dirty="0">
                <a:solidFill>
                  <a:schemeClr val="accent4">
                    <a:lumMod val="10000"/>
                  </a:schemeClr>
                </a:solidFill>
              </a:rPr>
            </a:br>
            <a:endParaRPr lang="ar-JO" sz="2000" dirty="0"/>
          </a:p>
        </p:txBody>
      </p:sp>
    </p:spTree>
    <p:extLst>
      <p:ext uri="{BB962C8B-B14F-4D97-AF65-F5344CB8AC3E}">
        <p14:creationId xmlns:p14="http://schemas.microsoft.com/office/powerpoint/2010/main" val="3285930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1">
              <a:lnSpc>
                <a:spcPct val="100000"/>
              </a:lnSpc>
              <a:spcBef>
                <a:spcPts val="0"/>
              </a:spcBef>
              <a:spcAft>
                <a:spcPts val="0"/>
              </a:spcAft>
              <a:buClr>
                <a:schemeClr val="dk1"/>
              </a:buClr>
              <a:buSzPts val="3200"/>
              <a:buFont typeface="Calibri"/>
              <a:buNone/>
            </a:pPr>
            <a:r>
              <a:rPr lang="en-US" sz="2800" b="1" i="0" u="sng" dirty="0">
                <a:solidFill>
                  <a:srgbClr val="C00000"/>
                </a:solidFill>
                <a:sym typeface="Calibri"/>
              </a:rPr>
              <a:t>Elements of informed consent</a:t>
            </a:r>
            <a:endParaRPr sz="2800" dirty="0">
              <a:solidFill>
                <a:srgbClr val="C00000"/>
              </a:solidFill>
            </a:endParaRPr>
          </a:p>
        </p:txBody>
      </p:sp>
      <p:sp>
        <p:nvSpPr>
          <p:cNvPr id="102" name="Google Shape;102;p15"/>
          <p:cNvSpPr txBox="1">
            <a:spLocks noGrp="1"/>
          </p:cNvSpPr>
          <p:nvPr>
            <p:ph type="body" idx="1"/>
          </p:nvPr>
        </p:nvSpPr>
        <p:spPr>
          <a:xfrm>
            <a:off x="457200" y="1412875"/>
            <a:ext cx="8229600" cy="5329200"/>
          </a:xfrm>
          <a:prstGeom prst="rect">
            <a:avLst/>
          </a:prstGeom>
          <a:noFill/>
          <a:ln>
            <a:noFill/>
          </a:ln>
        </p:spPr>
        <p:txBody>
          <a:bodyPr spcFirstLastPara="1" wrap="square" lIns="91425" tIns="45700" rIns="91425" bIns="45700" anchor="t" anchorCtr="0">
            <a:normAutofit/>
          </a:bodyPr>
          <a:lstStyle/>
          <a:p>
            <a:pPr marL="342900" marR="0" lvl="0" indent="-342900" algn="just" rtl="0">
              <a:lnSpc>
                <a:spcPct val="80000"/>
              </a:lnSpc>
              <a:spcBef>
                <a:spcPts val="0"/>
              </a:spcBef>
              <a:spcAft>
                <a:spcPts val="0"/>
              </a:spcAft>
              <a:buClr>
                <a:schemeClr val="dk1"/>
              </a:buClr>
              <a:buSzPts val="2800"/>
              <a:buFont typeface="Arial"/>
              <a:buNone/>
            </a:pPr>
            <a:r>
              <a:rPr lang="en-US" sz="1800" b="1" i="0" u="none" dirty="0">
                <a:solidFill>
                  <a:schemeClr val="dk1"/>
                </a:solidFill>
                <a:sym typeface="Calibri"/>
              </a:rPr>
              <a:t>Most  hospitals has a special format for informed consent, it entail:</a:t>
            </a:r>
            <a:endParaRPr sz="1800" b="1" dirty="0"/>
          </a:p>
          <a:p>
            <a:pPr marL="0" marR="0" lvl="0" indent="0" algn="just" rtl="0">
              <a:lnSpc>
                <a:spcPct val="80000"/>
              </a:lnSpc>
              <a:spcBef>
                <a:spcPts val="560"/>
              </a:spcBef>
              <a:spcAft>
                <a:spcPts val="0"/>
              </a:spcAft>
              <a:buClr>
                <a:srgbClr val="FF0000"/>
              </a:buClr>
              <a:buSzPts val="2800"/>
              <a:buNone/>
            </a:pPr>
            <a:r>
              <a:rPr lang="en-US" sz="1800" b="1" i="0" u="none" dirty="0">
                <a:solidFill>
                  <a:srgbClr val="C00000"/>
                </a:solidFill>
                <a:sym typeface="Calibri"/>
              </a:rPr>
              <a:t>1- Nature </a:t>
            </a:r>
            <a:r>
              <a:rPr lang="en-US" sz="1800" b="1" i="0" u="none" dirty="0">
                <a:solidFill>
                  <a:schemeClr val="dk1"/>
                </a:solidFill>
                <a:sym typeface="Calibri"/>
              </a:rPr>
              <a:t>of surgical procedure in details or treatment and why it should be done.</a:t>
            </a:r>
            <a:endParaRPr sz="1800" b="1" dirty="0"/>
          </a:p>
          <a:p>
            <a:pPr marL="342900" marR="0" lvl="0" indent="-342900" algn="just" rtl="0">
              <a:lnSpc>
                <a:spcPct val="80000"/>
              </a:lnSpc>
              <a:spcBef>
                <a:spcPts val="560"/>
              </a:spcBef>
              <a:spcAft>
                <a:spcPts val="0"/>
              </a:spcAft>
              <a:buClr>
                <a:srgbClr val="FF0000"/>
              </a:buClr>
              <a:buSzPts val="2800"/>
              <a:buFont typeface="Arial"/>
              <a:buNone/>
            </a:pPr>
            <a:r>
              <a:rPr lang="en-US" sz="1800" b="1" dirty="0">
                <a:solidFill>
                  <a:srgbClr val="C00000"/>
                </a:solidFill>
              </a:rPr>
              <a:t>2-</a:t>
            </a:r>
            <a:r>
              <a:rPr lang="en-US" sz="1800" b="1" dirty="0">
                <a:solidFill>
                  <a:srgbClr val="FF0000"/>
                </a:solidFill>
              </a:rPr>
              <a:t> </a:t>
            </a:r>
            <a:r>
              <a:rPr lang="en-US" sz="1800" b="1" i="0" u="none" dirty="0">
                <a:solidFill>
                  <a:schemeClr val="dk1"/>
                </a:solidFill>
                <a:sym typeface="Calibri"/>
              </a:rPr>
              <a:t>The method of </a:t>
            </a:r>
            <a:r>
              <a:rPr lang="en-US" sz="1800" b="1" i="0" u="none" dirty="0">
                <a:solidFill>
                  <a:srgbClr val="C00000"/>
                </a:solidFill>
                <a:sym typeface="Calibri"/>
              </a:rPr>
              <a:t>anesthesia.</a:t>
            </a:r>
            <a:endParaRPr sz="1800" b="1" dirty="0">
              <a:solidFill>
                <a:srgbClr val="C00000"/>
              </a:solidFill>
            </a:endParaRPr>
          </a:p>
          <a:p>
            <a:pPr marL="342900" marR="0" lvl="0" indent="-342900" algn="just" rtl="0">
              <a:lnSpc>
                <a:spcPct val="80000"/>
              </a:lnSpc>
              <a:spcBef>
                <a:spcPts val="560"/>
              </a:spcBef>
              <a:spcAft>
                <a:spcPts val="0"/>
              </a:spcAft>
              <a:buClr>
                <a:srgbClr val="FF0000"/>
              </a:buClr>
              <a:buSzPts val="2800"/>
              <a:buFont typeface="Arial"/>
              <a:buNone/>
            </a:pPr>
            <a:r>
              <a:rPr lang="en-US" sz="1800" b="1" dirty="0">
                <a:solidFill>
                  <a:srgbClr val="C00000"/>
                </a:solidFill>
              </a:rPr>
              <a:t>3- </a:t>
            </a:r>
            <a:r>
              <a:rPr lang="en-US" sz="1800" b="1" i="0" u="none" dirty="0">
                <a:solidFill>
                  <a:srgbClr val="C00000"/>
                </a:solidFill>
                <a:sym typeface="Calibri"/>
              </a:rPr>
              <a:t>Expectations </a:t>
            </a:r>
            <a:r>
              <a:rPr lang="en-US" sz="1800" b="1" i="0" u="none" dirty="0">
                <a:solidFill>
                  <a:schemeClr val="dk1"/>
                </a:solidFill>
                <a:sym typeface="Calibri"/>
              </a:rPr>
              <a:t>of the recommended treatment and  success. </a:t>
            </a:r>
            <a:endParaRPr sz="1800" b="1" dirty="0"/>
          </a:p>
          <a:p>
            <a:pPr marL="342900" marR="0" lvl="0" indent="-342900" algn="just" rtl="0">
              <a:lnSpc>
                <a:spcPct val="90000"/>
              </a:lnSpc>
              <a:spcBef>
                <a:spcPts val="560"/>
              </a:spcBef>
              <a:spcAft>
                <a:spcPts val="0"/>
              </a:spcAft>
              <a:buClr>
                <a:schemeClr val="dk1"/>
              </a:buClr>
              <a:buSzPts val="2800"/>
              <a:buFont typeface="Arial"/>
              <a:buChar char="•"/>
            </a:pPr>
            <a:r>
              <a:rPr lang="en-US" sz="1800" b="1" i="0" u="none" dirty="0">
                <a:solidFill>
                  <a:schemeClr val="dk1"/>
                </a:solidFill>
                <a:sym typeface="Calibri"/>
              </a:rPr>
              <a:t>The period of stay in hospital </a:t>
            </a:r>
            <a:endParaRPr lang="en-US" sz="1800" b="1" dirty="0"/>
          </a:p>
          <a:p>
            <a:pPr marL="0" marR="0" lvl="0" indent="0" algn="just" rtl="0">
              <a:lnSpc>
                <a:spcPct val="90000"/>
              </a:lnSpc>
              <a:spcBef>
                <a:spcPts val="560"/>
              </a:spcBef>
              <a:spcAft>
                <a:spcPts val="0"/>
              </a:spcAft>
              <a:buClr>
                <a:schemeClr val="dk1"/>
              </a:buClr>
              <a:buSzPts val="2800"/>
              <a:buNone/>
            </a:pPr>
            <a:r>
              <a:rPr lang="en-US" sz="1800" b="1" i="0" u="none" dirty="0">
                <a:solidFill>
                  <a:srgbClr val="C00000"/>
                </a:solidFill>
                <a:sym typeface="Calibri"/>
              </a:rPr>
              <a:t>4-  Alterna­tive method of treatment </a:t>
            </a:r>
            <a:r>
              <a:rPr lang="en-US" sz="1800" b="1" i="0" u="none" dirty="0">
                <a:solidFill>
                  <a:schemeClr val="dk1"/>
                </a:solidFill>
                <a:sym typeface="Calibri"/>
              </a:rPr>
              <a:t>which are available and the probable outcome in the absence of any treatment. </a:t>
            </a:r>
            <a:endParaRPr sz="1800" b="1" dirty="0"/>
          </a:p>
          <a:p>
            <a:pPr marL="342900" marR="0" lvl="0" indent="-342900" algn="just" rtl="0">
              <a:lnSpc>
                <a:spcPct val="80000"/>
              </a:lnSpc>
              <a:spcBef>
                <a:spcPts val="560"/>
              </a:spcBef>
              <a:spcAft>
                <a:spcPts val="0"/>
              </a:spcAft>
              <a:buClr>
                <a:srgbClr val="FF0000"/>
              </a:buClr>
              <a:buSzPts val="2800"/>
              <a:buFont typeface="Arial"/>
              <a:buNone/>
            </a:pPr>
            <a:r>
              <a:rPr lang="en-US" sz="1800" b="1" i="0" u="none" dirty="0">
                <a:solidFill>
                  <a:srgbClr val="C00000"/>
                </a:solidFill>
                <a:sym typeface="Calibri"/>
              </a:rPr>
              <a:t>5- Adverse effects and complications expected </a:t>
            </a:r>
            <a:r>
              <a:rPr lang="en-US" sz="1800" b="1" i="0" u="none" dirty="0">
                <a:solidFill>
                  <a:schemeClr val="dk1"/>
                </a:solidFill>
                <a:sym typeface="Calibri"/>
              </a:rPr>
              <a:t>or risks involved</a:t>
            </a:r>
          </a:p>
          <a:p>
            <a:pPr marL="342900" marR="0" lvl="0" indent="-342900" algn="just" rtl="0">
              <a:lnSpc>
                <a:spcPct val="80000"/>
              </a:lnSpc>
              <a:spcBef>
                <a:spcPts val="560"/>
              </a:spcBef>
              <a:spcAft>
                <a:spcPts val="0"/>
              </a:spcAft>
              <a:buClr>
                <a:srgbClr val="FF0000"/>
              </a:buClr>
              <a:buSzPts val="2800"/>
              <a:buFont typeface="Arial"/>
              <a:buNone/>
            </a:pPr>
            <a:endParaRPr sz="1800" b="1" dirty="0"/>
          </a:p>
          <a:p>
            <a:pPr marL="342900" marR="0" lvl="0" indent="-165100" algn="r" rtl="1">
              <a:spcBef>
                <a:spcPts val="560"/>
              </a:spcBef>
              <a:spcAft>
                <a:spcPts val="0"/>
              </a:spcAft>
              <a:buClr>
                <a:schemeClr val="dk1"/>
              </a:buClr>
              <a:buSzPts val="2800"/>
              <a:buFont typeface="Arial"/>
              <a:buNone/>
            </a:pPr>
            <a:endParaRPr sz="1800" b="0" i="0" u="none" dirty="0">
              <a:solidFill>
                <a:schemeClr val="dk1"/>
              </a:solidFill>
              <a:sym typeface="Calibri"/>
            </a:endParaRPr>
          </a:p>
        </p:txBody>
      </p:sp>
      <p:sp>
        <p:nvSpPr>
          <p:cNvPr id="4" name="Google Shape;107;p16"/>
          <p:cNvSpPr txBox="1">
            <a:spLocks/>
          </p:cNvSpPr>
          <p:nvPr/>
        </p:nvSpPr>
        <p:spPr>
          <a:xfrm>
            <a:off x="212942" y="4863581"/>
            <a:ext cx="8104340" cy="64451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pPr>
              <a:buClr>
                <a:srgbClr val="FF0000"/>
              </a:buClr>
              <a:buSzPts val="4400"/>
              <a:buFont typeface="Calibri"/>
              <a:buNone/>
            </a:pPr>
            <a:r>
              <a:rPr lang="en-US" sz="2800" b="1" u="sng" dirty="0">
                <a:solidFill>
                  <a:srgbClr val="C00000"/>
                </a:solidFill>
              </a:rPr>
              <a:t>Informed consent</a:t>
            </a:r>
          </a:p>
          <a:p>
            <a:pPr marL="342900" lvl="0" indent="-342900" algn="l" rtl="0">
              <a:lnSpc>
                <a:spcPct val="90000"/>
              </a:lnSpc>
              <a:buClr>
                <a:schemeClr val="dk1"/>
              </a:buClr>
              <a:buSzPts val="3200"/>
              <a:buFont typeface="Noto Sans Symbols"/>
              <a:buChar char="⮚"/>
            </a:pPr>
            <a:r>
              <a:rPr lang="en-US" sz="1800" b="1" i="1" dirty="0"/>
              <a:t>All details should be explained to the patient in understandable non technical terms. This followed by patient’s signature.</a:t>
            </a:r>
            <a:endParaRPr lang="en-US" sz="1800" dirty="0"/>
          </a:p>
          <a:p>
            <a:pPr marL="342900" lvl="0" indent="-342900" algn="l" rtl="0">
              <a:lnSpc>
                <a:spcPct val="90000"/>
              </a:lnSpc>
              <a:spcBef>
                <a:spcPts val="640"/>
              </a:spcBef>
              <a:buClr>
                <a:schemeClr val="dk1"/>
              </a:buClr>
              <a:buSzPts val="3200"/>
              <a:buFont typeface="Noto Sans Symbols"/>
              <a:buChar char="⮚"/>
            </a:pPr>
            <a:r>
              <a:rPr lang="en-US" sz="1800" b="1" i="1" dirty="0"/>
              <a:t>Consent only extends to what was explained to the patient&amp; nothing extra should be done.</a:t>
            </a:r>
            <a:endParaRPr lang="en-US" sz="1800" dirty="0"/>
          </a:p>
          <a:p>
            <a:pPr marL="342900" lvl="0" indent="-342900" algn="l" rtl="0">
              <a:lnSpc>
                <a:spcPct val="90000"/>
              </a:lnSpc>
              <a:spcBef>
                <a:spcPts val="640"/>
              </a:spcBef>
              <a:buClr>
                <a:schemeClr val="dk1"/>
              </a:buClr>
              <a:buSzPts val="3200"/>
              <a:buFont typeface="Noto Sans Symbols"/>
              <a:buChar char="⮚"/>
            </a:pPr>
            <a:r>
              <a:rPr lang="en-US" sz="1800" b="1" i="1" dirty="0"/>
              <a:t>Informed consent should be taken before doing any research on patients.</a:t>
            </a:r>
            <a:endParaRPr lang="en-US" sz="1800" dirty="0"/>
          </a:p>
          <a:p>
            <a:pPr marL="342900" lvl="0" indent="-342900" algn="l" rtl="0">
              <a:lnSpc>
                <a:spcPct val="90000"/>
              </a:lnSpc>
              <a:spcBef>
                <a:spcPts val="640"/>
              </a:spcBef>
              <a:buClr>
                <a:schemeClr val="dk1"/>
              </a:buClr>
              <a:buSzPts val="3200"/>
              <a:buFont typeface="Noto Sans Symbols"/>
              <a:buChar char="⮚"/>
            </a:pPr>
            <a:r>
              <a:rPr lang="en-US" sz="1800" b="1" i="1" dirty="0"/>
              <a:t>Informed consent protect physician from malpractice</a:t>
            </a:r>
            <a:endParaRPr lang="en-US" sz="1800" u="sng"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85175" y="552146"/>
            <a:ext cx="7772400" cy="738035"/>
          </a:xfrm>
        </p:spPr>
        <p:txBody>
          <a:bodyPr/>
          <a:lstStyle/>
          <a:p>
            <a:pPr algn="l"/>
            <a:r>
              <a:rPr lang="en-US" sz="2400" b="1" dirty="0">
                <a:solidFill>
                  <a:schemeClr val="accent4">
                    <a:lumMod val="10000"/>
                  </a:schemeClr>
                </a:solidFill>
                <a:latin typeface="Arial"/>
                <a:ea typeface="Arial"/>
                <a:cs typeface="Arial"/>
                <a:sym typeface="Arial"/>
              </a:rPr>
              <a:t>2. The clinical record:</a:t>
            </a:r>
            <a:br>
              <a:rPr lang="en-US" sz="2400" b="1" dirty="0">
                <a:solidFill>
                  <a:schemeClr val="accent4">
                    <a:lumMod val="10000"/>
                  </a:schemeClr>
                </a:solidFill>
                <a:latin typeface="Arial"/>
                <a:ea typeface="Arial"/>
                <a:cs typeface="Arial"/>
                <a:sym typeface="Arial"/>
              </a:rPr>
            </a:br>
            <a:endParaRPr lang="ar-JO" sz="2400" dirty="0">
              <a:solidFill>
                <a:schemeClr val="accent4">
                  <a:lumMod val="10000"/>
                </a:schemeClr>
              </a:solidFill>
            </a:endParaRPr>
          </a:p>
        </p:txBody>
      </p:sp>
      <p:sp>
        <p:nvSpPr>
          <p:cNvPr id="3" name="عنوان فرعي 2"/>
          <p:cNvSpPr>
            <a:spLocks noGrp="1"/>
          </p:cNvSpPr>
          <p:nvPr>
            <p:ph type="subTitle" idx="1"/>
          </p:nvPr>
        </p:nvSpPr>
        <p:spPr>
          <a:xfrm>
            <a:off x="538619" y="1305839"/>
            <a:ext cx="8091814" cy="1725460"/>
          </a:xfrm>
        </p:spPr>
        <p:txBody>
          <a:bodyPr/>
          <a:lstStyle/>
          <a:p>
            <a:pPr marL="0" lvl="0" indent="0" algn="l" rtl="0">
              <a:spcBef>
                <a:spcPts val="0"/>
              </a:spcBef>
              <a:buClr>
                <a:schemeClr val="dk1"/>
              </a:buClr>
              <a:buSzPts val="2400"/>
            </a:pPr>
            <a:r>
              <a:rPr lang="en-US" sz="2000" b="1" dirty="0">
                <a:solidFill>
                  <a:schemeClr val="accent4">
                    <a:lumMod val="10000"/>
                  </a:schemeClr>
                </a:solidFill>
                <a:sym typeface="Arial"/>
              </a:rPr>
              <a:t>1- The notes should include the following details:</a:t>
            </a:r>
            <a:endParaRPr lang="en-US" sz="1800" dirty="0">
              <a:solidFill>
                <a:schemeClr val="accent4">
                  <a:lumMod val="10000"/>
                </a:schemeClr>
              </a:solidFill>
            </a:endParaRPr>
          </a:p>
          <a:p>
            <a:pPr marL="0" lvl="0" indent="0" algn="l" rtl="0">
              <a:spcBef>
                <a:spcPts val="400"/>
              </a:spcBef>
              <a:buClr>
                <a:schemeClr val="dk1"/>
              </a:buClr>
              <a:buSzPts val="2000"/>
            </a:pPr>
            <a:r>
              <a:rPr lang="en-US" sz="1800" b="1">
                <a:solidFill>
                  <a:schemeClr val="accent4">
                    <a:lumMod val="10000"/>
                  </a:schemeClr>
                </a:solidFill>
                <a:latin typeface="Arial"/>
                <a:ea typeface="Arial"/>
                <a:cs typeface="Arial"/>
                <a:sym typeface="Arial"/>
              </a:rPr>
              <a:t>- </a:t>
            </a:r>
            <a:r>
              <a:rPr lang="en-US" sz="1800" b="1" dirty="0">
                <a:solidFill>
                  <a:schemeClr val="accent4">
                    <a:lumMod val="10000"/>
                  </a:schemeClr>
                </a:solidFill>
                <a:latin typeface="Arial"/>
                <a:ea typeface="Arial"/>
                <a:cs typeface="Arial"/>
                <a:sym typeface="Arial"/>
              </a:rPr>
              <a:t>Initial</a:t>
            </a:r>
            <a:r>
              <a:rPr lang="en-US" sz="1800" b="1" dirty="0">
                <a:solidFill>
                  <a:srgbClr val="C00000"/>
                </a:solidFill>
                <a:latin typeface="Arial"/>
                <a:ea typeface="Arial"/>
                <a:cs typeface="Arial"/>
                <a:sym typeface="Arial"/>
              </a:rPr>
              <a:t> history </a:t>
            </a:r>
            <a:r>
              <a:rPr lang="en-US" sz="1800" b="1" dirty="0">
                <a:solidFill>
                  <a:schemeClr val="accent4">
                    <a:lumMod val="10000"/>
                  </a:schemeClr>
                </a:solidFill>
                <a:latin typeface="Arial"/>
                <a:ea typeface="Arial"/>
                <a:cs typeface="Arial"/>
                <a:sym typeface="Arial"/>
              </a:rPr>
              <a:t>(</a:t>
            </a:r>
            <a:r>
              <a:rPr lang="en-US" sz="1800" b="1" dirty="0">
                <a:solidFill>
                  <a:schemeClr val="accent4">
                    <a:lumMod val="10000"/>
                  </a:schemeClr>
                </a:solidFill>
                <a:sym typeface="Arial"/>
              </a:rPr>
              <a:t>previous illness, and details of medication)</a:t>
            </a:r>
            <a:endParaRPr lang="en-US" sz="1800" dirty="0">
              <a:solidFill>
                <a:schemeClr val="accent4">
                  <a:lumMod val="10000"/>
                </a:schemeClr>
              </a:solidFill>
            </a:endParaRPr>
          </a:p>
          <a:p>
            <a:pPr marL="0" lvl="0" indent="0" algn="l" rtl="0">
              <a:spcBef>
                <a:spcPts val="400"/>
              </a:spcBef>
              <a:buClr>
                <a:schemeClr val="dk1"/>
              </a:buClr>
              <a:buSzPts val="2000"/>
            </a:pPr>
            <a:r>
              <a:rPr lang="en-US" sz="1800" b="1" dirty="0">
                <a:solidFill>
                  <a:schemeClr val="accent4">
                    <a:lumMod val="10000"/>
                  </a:schemeClr>
                </a:solidFill>
                <a:latin typeface="Arial"/>
                <a:ea typeface="Arial"/>
                <a:cs typeface="Arial"/>
                <a:sym typeface="Arial"/>
              </a:rPr>
              <a:t>- Initial</a:t>
            </a:r>
            <a:r>
              <a:rPr lang="en-US" sz="1800" b="1" dirty="0">
                <a:solidFill>
                  <a:schemeClr val="dk1"/>
                </a:solidFill>
                <a:latin typeface="Arial"/>
                <a:ea typeface="Arial"/>
                <a:cs typeface="Arial"/>
                <a:sym typeface="Arial"/>
              </a:rPr>
              <a:t> </a:t>
            </a:r>
            <a:r>
              <a:rPr lang="en-US" sz="1800" b="1" dirty="0">
                <a:solidFill>
                  <a:srgbClr val="C00000"/>
                </a:solidFill>
                <a:latin typeface="Arial"/>
                <a:ea typeface="Arial"/>
                <a:cs typeface="Arial"/>
                <a:sym typeface="Arial"/>
              </a:rPr>
              <a:t>physical examination</a:t>
            </a:r>
            <a:r>
              <a:rPr lang="en-US" sz="1800" b="1" dirty="0">
                <a:solidFill>
                  <a:schemeClr val="accent4">
                    <a:lumMod val="10000"/>
                  </a:schemeClr>
                </a:solidFill>
                <a:sym typeface="Arial"/>
              </a:rPr>
              <a:t>, including patient’s height and weight</a:t>
            </a:r>
            <a:endParaRPr lang="en-US" sz="1800" dirty="0">
              <a:solidFill>
                <a:schemeClr val="accent4">
                  <a:lumMod val="10000"/>
                </a:schemeClr>
              </a:solidFill>
            </a:endParaRPr>
          </a:p>
          <a:p>
            <a:pPr marL="0" lvl="0" indent="0" algn="l" rtl="0">
              <a:spcBef>
                <a:spcPts val="400"/>
              </a:spcBef>
              <a:buClr>
                <a:schemeClr val="dk1"/>
              </a:buClr>
              <a:buSzPts val="2000"/>
            </a:pPr>
            <a:r>
              <a:rPr lang="en-US" sz="1800" b="1" dirty="0">
                <a:solidFill>
                  <a:schemeClr val="accent4">
                    <a:lumMod val="10000"/>
                  </a:schemeClr>
                </a:solidFill>
              </a:rPr>
              <a:t>-</a:t>
            </a:r>
            <a:r>
              <a:rPr lang="en-US" sz="1800" dirty="0">
                <a:solidFill>
                  <a:schemeClr val="accent4">
                    <a:lumMod val="10000"/>
                  </a:schemeClr>
                </a:solidFill>
              </a:rPr>
              <a:t> </a:t>
            </a:r>
            <a:r>
              <a:rPr lang="en-US" sz="1800" b="1" dirty="0">
                <a:solidFill>
                  <a:schemeClr val="accent4">
                    <a:lumMod val="10000"/>
                  </a:schemeClr>
                </a:solidFill>
                <a:latin typeface="Arial"/>
                <a:ea typeface="Arial"/>
                <a:cs typeface="Arial"/>
                <a:sym typeface="Arial"/>
              </a:rPr>
              <a:t>A working </a:t>
            </a:r>
            <a:r>
              <a:rPr lang="en-US" sz="1800" b="1" dirty="0">
                <a:solidFill>
                  <a:srgbClr val="C00000"/>
                </a:solidFill>
                <a:latin typeface="Arial"/>
                <a:ea typeface="Arial"/>
                <a:cs typeface="Arial"/>
                <a:sym typeface="Arial"/>
              </a:rPr>
              <a:t>diagnosis </a:t>
            </a:r>
            <a:r>
              <a:rPr lang="en-US" sz="1800" b="1" dirty="0">
                <a:solidFill>
                  <a:schemeClr val="accent4">
                    <a:lumMod val="10000"/>
                  </a:schemeClr>
                </a:solidFill>
                <a:sym typeface="Arial"/>
              </a:rPr>
              <a:t>and medical care plan </a:t>
            </a:r>
            <a:endParaRPr lang="en-US" sz="1800" dirty="0">
              <a:solidFill>
                <a:schemeClr val="accent4">
                  <a:lumMod val="10000"/>
                </a:schemeClr>
              </a:solidFill>
            </a:endParaRPr>
          </a:p>
          <a:p>
            <a:pPr marL="0" lvl="0" indent="0" algn="l" rtl="0">
              <a:spcBef>
                <a:spcPts val="480"/>
              </a:spcBef>
              <a:buClr>
                <a:schemeClr val="dk1"/>
              </a:buClr>
              <a:buSzPts val="2400"/>
            </a:pPr>
            <a:endParaRPr lang="en-US" sz="2000" b="1" dirty="0">
              <a:solidFill>
                <a:schemeClr val="accent4">
                  <a:lumMod val="10000"/>
                </a:schemeClr>
              </a:solidFill>
              <a:latin typeface="Arial"/>
              <a:ea typeface="Arial"/>
              <a:cs typeface="Arial"/>
              <a:sym typeface="Arial"/>
            </a:endParaRPr>
          </a:p>
          <a:p>
            <a:pPr marL="0" lvl="0" indent="0" algn="l" rtl="0">
              <a:spcBef>
                <a:spcPts val="480"/>
              </a:spcBef>
              <a:buClr>
                <a:schemeClr val="dk1"/>
              </a:buClr>
              <a:buSzPts val="2400"/>
            </a:pPr>
            <a:r>
              <a:rPr lang="en-US" sz="2000" b="1" dirty="0">
                <a:solidFill>
                  <a:schemeClr val="accent4">
                    <a:lumMod val="10000"/>
                  </a:schemeClr>
                </a:solidFill>
                <a:latin typeface="Arial"/>
                <a:ea typeface="Arial"/>
                <a:cs typeface="Arial"/>
                <a:sym typeface="Arial"/>
              </a:rPr>
              <a:t>2- </a:t>
            </a:r>
            <a:r>
              <a:rPr lang="en-US" sz="1800" b="1" dirty="0">
                <a:solidFill>
                  <a:schemeClr val="accent4">
                    <a:lumMod val="10000"/>
                  </a:schemeClr>
                </a:solidFill>
                <a:latin typeface="Arial"/>
                <a:ea typeface="Arial"/>
                <a:cs typeface="Arial"/>
                <a:sym typeface="Arial"/>
              </a:rPr>
              <a:t>Notes</a:t>
            </a:r>
            <a:r>
              <a:rPr lang="en-US" sz="1800" b="1" dirty="0">
                <a:solidFill>
                  <a:schemeClr val="dk1"/>
                </a:solidFill>
                <a:latin typeface="Arial"/>
                <a:ea typeface="Arial"/>
                <a:cs typeface="Arial"/>
                <a:sym typeface="Arial"/>
              </a:rPr>
              <a:t> </a:t>
            </a:r>
            <a:r>
              <a:rPr lang="en-US" sz="1800" b="1" dirty="0">
                <a:solidFill>
                  <a:srgbClr val="C00000"/>
                </a:solidFill>
                <a:latin typeface="Arial"/>
                <a:ea typeface="Arial"/>
                <a:cs typeface="Arial"/>
                <a:sym typeface="Arial"/>
              </a:rPr>
              <a:t>supplemented and updated </a:t>
            </a:r>
            <a:r>
              <a:rPr lang="en-US" sz="2000" b="1" dirty="0">
                <a:solidFill>
                  <a:schemeClr val="accent4">
                    <a:lumMod val="10000"/>
                  </a:schemeClr>
                </a:solidFill>
                <a:sym typeface="Arial"/>
              </a:rPr>
              <a:t>regularly to include details and reports of all investigations, treatments and verbal advice given to the patient and his relatives</a:t>
            </a:r>
            <a:endParaRPr lang="en-US" sz="1800" dirty="0">
              <a:solidFill>
                <a:schemeClr val="accent4">
                  <a:lumMod val="10000"/>
                </a:schemeClr>
              </a:solidFill>
            </a:endParaRPr>
          </a:p>
          <a:p>
            <a:pPr marL="0" lvl="0" indent="0" algn="l" rtl="0">
              <a:spcBef>
                <a:spcPts val="480"/>
              </a:spcBef>
              <a:buClr>
                <a:schemeClr val="dk1"/>
              </a:buClr>
              <a:buSzPts val="2400"/>
            </a:pPr>
            <a:endParaRPr lang="en-US" sz="2000" b="1" dirty="0">
              <a:solidFill>
                <a:schemeClr val="accent4">
                  <a:lumMod val="10000"/>
                </a:schemeClr>
              </a:solidFill>
              <a:latin typeface="Arial"/>
              <a:ea typeface="Arial"/>
              <a:cs typeface="Arial"/>
              <a:sym typeface="Arial"/>
            </a:endParaRPr>
          </a:p>
          <a:p>
            <a:pPr marL="0" lvl="0" indent="0" algn="l" rtl="0">
              <a:spcBef>
                <a:spcPts val="480"/>
              </a:spcBef>
              <a:buClr>
                <a:schemeClr val="dk1"/>
              </a:buClr>
              <a:buSzPts val="2400"/>
            </a:pPr>
            <a:r>
              <a:rPr lang="en-US" sz="2000" b="1" dirty="0">
                <a:solidFill>
                  <a:schemeClr val="accent4">
                    <a:lumMod val="10000"/>
                  </a:schemeClr>
                </a:solidFill>
                <a:latin typeface="Arial"/>
                <a:ea typeface="Arial"/>
                <a:cs typeface="Arial"/>
                <a:sym typeface="Arial"/>
              </a:rPr>
              <a:t>3- </a:t>
            </a:r>
            <a:r>
              <a:rPr lang="en-US" sz="1800" b="1" dirty="0">
                <a:solidFill>
                  <a:schemeClr val="accent4">
                    <a:lumMod val="10000"/>
                  </a:schemeClr>
                </a:solidFill>
                <a:latin typeface="Arial"/>
                <a:ea typeface="Arial"/>
                <a:cs typeface="Arial"/>
                <a:sym typeface="Arial"/>
              </a:rPr>
              <a:t>An entry must be made </a:t>
            </a:r>
            <a:r>
              <a:rPr lang="en-US" sz="1800" b="1" dirty="0">
                <a:solidFill>
                  <a:srgbClr val="C00000"/>
                </a:solidFill>
                <a:latin typeface="Arial"/>
                <a:ea typeface="Arial"/>
                <a:cs typeface="Arial"/>
                <a:sym typeface="Arial"/>
              </a:rPr>
              <a:t>on discharge recording </a:t>
            </a:r>
            <a:r>
              <a:rPr lang="en-US" sz="1800" b="1" dirty="0">
                <a:solidFill>
                  <a:schemeClr val="accent4">
                    <a:lumMod val="10000"/>
                  </a:schemeClr>
                </a:solidFill>
                <a:sym typeface="Arial"/>
              </a:rPr>
              <a:t>the clinician responsible for the decision, the status and destination of the patient, and arrangements for follow up. A copy of the preliminary discharge letter should be filled in the notes.</a:t>
            </a:r>
            <a:endParaRPr lang="en-US" sz="1800" dirty="0">
              <a:solidFill>
                <a:schemeClr val="accent4">
                  <a:lumMod val="10000"/>
                </a:schemeClr>
              </a:solidFill>
            </a:endParaRPr>
          </a:p>
          <a:p>
            <a:pPr marL="742950" lvl="0" indent="-742950" algn="l" rtl="0">
              <a:spcBef>
                <a:spcPts val="480"/>
              </a:spcBef>
              <a:buClr>
                <a:schemeClr val="dk1"/>
              </a:buClr>
              <a:buSzPts val="2400"/>
            </a:pPr>
            <a:endParaRPr lang="en-US" sz="2000" b="1" dirty="0">
              <a:solidFill>
                <a:schemeClr val="accent4">
                  <a:lumMod val="10000"/>
                </a:schemeClr>
              </a:solidFill>
              <a:latin typeface="Arial"/>
              <a:ea typeface="Arial"/>
              <a:cs typeface="Arial"/>
              <a:sym typeface="Arial"/>
            </a:endParaRPr>
          </a:p>
          <a:p>
            <a:endParaRPr lang="ar-JO" sz="1800" dirty="0"/>
          </a:p>
        </p:txBody>
      </p:sp>
    </p:spTree>
    <p:extLst>
      <p:ext uri="{BB962C8B-B14F-4D97-AF65-F5344CB8AC3E}">
        <p14:creationId xmlns:p14="http://schemas.microsoft.com/office/powerpoint/2010/main" val="3733984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8222" y="3107455"/>
            <a:ext cx="7772400" cy="1470000"/>
          </a:xfrm>
        </p:spPr>
        <p:txBody>
          <a:bodyPr/>
          <a:lstStyle/>
          <a:p>
            <a:pPr lvl="0" algn="l" rtl="0"/>
            <a:r>
              <a:rPr lang="en-US" sz="1800" b="1" dirty="0">
                <a:solidFill>
                  <a:srgbClr val="C00000"/>
                </a:solidFill>
                <a:latin typeface="Arial"/>
                <a:ea typeface="Arial"/>
                <a:cs typeface="Arial"/>
                <a:sym typeface="Arial"/>
              </a:rPr>
              <a:t>3.</a:t>
            </a:r>
            <a:r>
              <a:rPr lang="en-US" sz="1800" b="1" dirty="0">
                <a:solidFill>
                  <a:srgbClr val="66FF33"/>
                </a:solidFill>
                <a:latin typeface="Arial"/>
                <a:ea typeface="Arial"/>
                <a:cs typeface="Arial"/>
                <a:sym typeface="Arial"/>
              </a:rPr>
              <a:t> </a:t>
            </a:r>
            <a:r>
              <a:rPr lang="en-US" sz="1800" b="1" dirty="0">
                <a:solidFill>
                  <a:schemeClr val="accent4">
                    <a:lumMod val="10000"/>
                  </a:schemeClr>
                </a:solidFill>
                <a:sym typeface="Arial"/>
              </a:rPr>
              <a:t>Nursing records</a:t>
            </a:r>
            <a:br>
              <a:rPr lang="en-US" sz="1800" dirty="0">
                <a:solidFill>
                  <a:schemeClr val="accent4">
                    <a:lumMod val="10000"/>
                  </a:schemeClr>
                </a:solidFill>
              </a:rPr>
            </a:br>
            <a:r>
              <a:rPr lang="en-US" sz="1800" b="1" dirty="0">
                <a:solidFill>
                  <a:srgbClr val="C00000"/>
                </a:solidFill>
                <a:latin typeface="Arial"/>
                <a:ea typeface="Arial"/>
                <a:cs typeface="Arial"/>
                <a:sym typeface="Arial"/>
              </a:rPr>
              <a:t>4. </a:t>
            </a:r>
            <a:r>
              <a:rPr lang="en-US" sz="1800" b="1" dirty="0">
                <a:solidFill>
                  <a:schemeClr val="accent4">
                    <a:lumMod val="10000"/>
                  </a:schemeClr>
                </a:solidFill>
                <a:sym typeface="Arial"/>
              </a:rPr>
              <a:t>Patients undergoing surgery</a:t>
            </a:r>
            <a:br>
              <a:rPr lang="en-US" sz="1800" dirty="0">
                <a:solidFill>
                  <a:schemeClr val="accent4">
                    <a:lumMod val="10000"/>
                  </a:schemeClr>
                </a:solidFill>
              </a:rPr>
            </a:br>
            <a:r>
              <a:rPr lang="en-US" sz="1800" b="1" dirty="0">
                <a:solidFill>
                  <a:srgbClr val="C00000"/>
                </a:solidFill>
                <a:latin typeface="Arial"/>
                <a:ea typeface="Arial"/>
                <a:cs typeface="Arial"/>
                <a:sym typeface="Arial"/>
              </a:rPr>
              <a:t>5. </a:t>
            </a:r>
            <a:r>
              <a:rPr lang="en-US" sz="1800" b="1" dirty="0">
                <a:solidFill>
                  <a:schemeClr val="accent4">
                    <a:lumMod val="10000"/>
                  </a:schemeClr>
                </a:solidFill>
                <a:latin typeface="Arial"/>
                <a:ea typeface="Arial"/>
                <a:cs typeface="Arial"/>
                <a:sym typeface="Arial"/>
              </a:rPr>
              <a:t>Patients in </a:t>
            </a:r>
            <a:r>
              <a:rPr lang="en-US" sz="1800" b="1" dirty="0">
                <a:solidFill>
                  <a:srgbClr val="C00000"/>
                </a:solidFill>
                <a:sym typeface="Arial"/>
              </a:rPr>
              <a:t>intensive therapy units:</a:t>
            </a:r>
            <a:br>
              <a:rPr lang="en-US" sz="1800" dirty="0">
                <a:solidFill>
                  <a:srgbClr val="C00000"/>
                </a:solidFill>
              </a:rPr>
            </a:br>
            <a:r>
              <a:rPr lang="en-US" sz="1800" b="1" dirty="0">
                <a:solidFill>
                  <a:schemeClr val="accent4">
                    <a:lumMod val="10000"/>
                  </a:schemeClr>
                </a:solidFill>
              </a:rPr>
              <a:t>a-</a:t>
            </a:r>
            <a:r>
              <a:rPr lang="en-US" sz="1800" dirty="0">
                <a:solidFill>
                  <a:schemeClr val="accent4">
                    <a:lumMod val="10000"/>
                  </a:schemeClr>
                </a:solidFill>
              </a:rPr>
              <a:t> </a:t>
            </a:r>
            <a:r>
              <a:rPr lang="en-US" sz="1800" b="1" dirty="0">
                <a:solidFill>
                  <a:schemeClr val="accent4">
                    <a:lumMod val="10000"/>
                  </a:schemeClr>
                </a:solidFill>
                <a:latin typeface="Arial"/>
                <a:ea typeface="Arial"/>
                <a:cs typeface="Arial"/>
                <a:sym typeface="Arial"/>
              </a:rPr>
              <a:t>A clear statement  why the patient was</a:t>
            </a:r>
            <a:r>
              <a:rPr lang="en-US" sz="1800" b="1" dirty="0">
                <a:solidFill>
                  <a:schemeClr val="lt1"/>
                </a:solidFill>
                <a:latin typeface="Arial"/>
                <a:ea typeface="Arial"/>
                <a:cs typeface="Arial"/>
                <a:sym typeface="Arial"/>
              </a:rPr>
              <a:t> </a:t>
            </a:r>
            <a:r>
              <a:rPr lang="en-US" sz="1800" b="1" dirty="0">
                <a:solidFill>
                  <a:srgbClr val="C00000"/>
                </a:solidFill>
                <a:latin typeface="Arial"/>
                <a:ea typeface="Arial"/>
                <a:cs typeface="Arial"/>
                <a:sym typeface="Arial"/>
              </a:rPr>
              <a:t>admitted</a:t>
            </a:r>
            <a:r>
              <a:rPr lang="en-US" sz="1800" b="1" dirty="0">
                <a:solidFill>
                  <a:srgbClr val="FF0000"/>
                </a:solidFill>
                <a:latin typeface="Arial"/>
                <a:ea typeface="Arial"/>
                <a:cs typeface="Arial"/>
                <a:sym typeface="Arial"/>
              </a:rPr>
              <a:t> </a:t>
            </a:r>
            <a:r>
              <a:rPr lang="en-US" sz="1800" b="1" dirty="0">
                <a:solidFill>
                  <a:schemeClr val="accent4">
                    <a:lumMod val="10000"/>
                  </a:schemeClr>
                </a:solidFill>
                <a:sym typeface="Arial"/>
              </a:rPr>
              <a:t>to the ITU</a:t>
            </a:r>
            <a:br>
              <a:rPr lang="en-US" sz="1800" dirty="0">
                <a:solidFill>
                  <a:schemeClr val="accent4">
                    <a:lumMod val="10000"/>
                  </a:schemeClr>
                </a:solidFill>
              </a:rPr>
            </a:br>
            <a:br>
              <a:rPr lang="en-US" sz="1800" b="1" dirty="0">
                <a:solidFill>
                  <a:schemeClr val="lt1"/>
                </a:solidFill>
                <a:latin typeface="Arial"/>
                <a:ea typeface="Arial"/>
                <a:cs typeface="Arial"/>
                <a:sym typeface="Arial"/>
              </a:rPr>
            </a:br>
            <a:r>
              <a:rPr lang="en-US" sz="1800" b="1" dirty="0">
                <a:solidFill>
                  <a:schemeClr val="accent4">
                    <a:lumMod val="10000"/>
                  </a:schemeClr>
                </a:solidFill>
              </a:rPr>
              <a:t>b-</a:t>
            </a:r>
            <a:r>
              <a:rPr lang="en-US" sz="1800" dirty="0">
                <a:solidFill>
                  <a:schemeClr val="accent4">
                    <a:lumMod val="10000"/>
                  </a:schemeClr>
                </a:solidFill>
              </a:rPr>
              <a:t> </a:t>
            </a:r>
            <a:r>
              <a:rPr lang="en-US" sz="1800" b="1" dirty="0">
                <a:solidFill>
                  <a:schemeClr val="accent4">
                    <a:lumMod val="10000"/>
                  </a:schemeClr>
                </a:solidFill>
                <a:latin typeface="Arial"/>
                <a:ea typeface="Arial"/>
                <a:cs typeface="Arial"/>
                <a:sym typeface="Arial"/>
              </a:rPr>
              <a:t>An accurate</a:t>
            </a:r>
            <a:r>
              <a:rPr lang="en-US" sz="1800" b="1" dirty="0">
                <a:solidFill>
                  <a:srgbClr val="C00000"/>
                </a:solidFill>
                <a:latin typeface="Arial"/>
                <a:ea typeface="Arial"/>
                <a:cs typeface="Arial"/>
                <a:sym typeface="Arial"/>
              </a:rPr>
              <a:t> record of monitoring </a:t>
            </a:r>
            <a:r>
              <a:rPr lang="en-US" sz="1800" b="1" dirty="0">
                <a:solidFill>
                  <a:schemeClr val="accent4">
                    <a:lumMod val="10000"/>
                  </a:schemeClr>
                </a:solidFill>
                <a:sym typeface="Arial"/>
              </a:rPr>
              <a:t>of the physiological state while the patient was in the ITU</a:t>
            </a:r>
            <a:br>
              <a:rPr lang="en-US" sz="1800" dirty="0">
                <a:solidFill>
                  <a:schemeClr val="accent4">
                    <a:lumMod val="10000"/>
                  </a:schemeClr>
                </a:solidFill>
              </a:rPr>
            </a:br>
            <a:br>
              <a:rPr lang="en-US" sz="1800" b="1" dirty="0">
                <a:solidFill>
                  <a:schemeClr val="lt1"/>
                </a:solidFill>
                <a:latin typeface="Arial"/>
                <a:ea typeface="Arial"/>
                <a:cs typeface="Arial"/>
                <a:sym typeface="Arial"/>
              </a:rPr>
            </a:br>
            <a:r>
              <a:rPr lang="en-US" sz="1800" b="1" dirty="0">
                <a:solidFill>
                  <a:schemeClr val="accent4">
                    <a:lumMod val="10000"/>
                  </a:schemeClr>
                </a:solidFill>
              </a:rPr>
              <a:t>c-</a:t>
            </a:r>
            <a:r>
              <a:rPr lang="en-US" sz="1800" dirty="0">
                <a:solidFill>
                  <a:schemeClr val="accent4">
                    <a:lumMod val="10000"/>
                  </a:schemeClr>
                </a:solidFill>
              </a:rPr>
              <a:t> </a:t>
            </a:r>
            <a:r>
              <a:rPr lang="en-US" sz="1800" b="1" dirty="0">
                <a:solidFill>
                  <a:schemeClr val="accent4">
                    <a:lumMod val="10000"/>
                  </a:schemeClr>
                </a:solidFill>
                <a:latin typeface="Arial"/>
                <a:ea typeface="Arial"/>
                <a:cs typeface="Arial"/>
                <a:sym typeface="Arial"/>
              </a:rPr>
              <a:t>Details of the</a:t>
            </a:r>
            <a:r>
              <a:rPr lang="en-US" sz="1800" b="1" dirty="0">
                <a:solidFill>
                  <a:schemeClr val="lt1"/>
                </a:solidFill>
                <a:latin typeface="Arial"/>
                <a:ea typeface="Arial"/>
                <a:cs typeface="Arial"/>
                <a:sym typeface="Arial"/>
              </a:rPr>
              <a:t> </a:t>
            </a:r>
            <a:r>
              <a:rPr lang="en-US" sz="1800" b="1" dirty="0">
                <a:solidFill>
                  <a:srgbClr val="C00000"/>
                </a:solidFill>
                <a:latin typeface="Arial"/>
                <a:ea typeface="Arial"/>
                <a:cs typeface="Arial"/>
                <a:sym typeface="Arial"/>
              </a:rPr>
              <a:t>therapeutic maneuvers </a:t>
            </a:r>
            <a:r>
              <a:rPr lang="en-US" sz="1800" b="1" dirty="0">
                <a:solidFill>
                  <a:schemeClr val="accent4">
                    <a:lumMod val="10000"/>
                  </a:schemeClr>
                </a:solidFill>
                <a:sym typeface="Arial"/>
              </a:rPr>
              <a:t>performed</a:t>
            </a:r>
            <a:br>
              <a:rPr lang="en-US" sz="1800" dirty="0">
                <a:solidFill>
                  <a:schemeClr val="accent4">
                    <a:lumMod val="10000"/>
                  </a:schemeClr>
                </a:solidFill>
              </a:rPr>
            </a:br>
            <a:br>
              <a:rPr lang="en-US" sz="1800" dirty="0">
                <a:solidFill>
                  <a:schemeClr val="lt1"/>
                </a:solidFill>
              </a:rPr>
            </a:br>
            <a:r>
              <a:rPr lang="en-US" sz="1800" b="1" dirty="0">
                <a:solidFill>
                  <a:schemeClr val="accent4">
                    <a:lumMod val="10000"/>
                  </a:schemeClr>
                </a:solidFill>
                <a:latin typeface="Arial"/>
                <a:ea typeface="Arial"/>
                <a:cs typeface="Arial"/>
                <a:sym typeface="Arial"/>
              </a:rPr>
              <a:t>d- When the </a:t>
            </a:r>
            <a:r>
              <a:rPr lang="en-US" sz="1800" b="1" dirty="0">
                <a:solidFill>
                  <a:srgbClr val="C00000"/>
                </a:solidFill>
                <a:latin typeface="Arial"/>
                <a:ea typeface="Arial"/>
                <a:cs typeface="Arial"/>
                <a:sym typeface="Arial"/>
              </a:rPr>
              <a:t>patient is moved </a:t>
            </a:r>
            <a:r>
              <a:rPr lang="en-US" sz="1800" b="1" dirty="0">
                <a:solidFill>
                  <a:schemeClr val="accent4">
                    <a:lumMod val="10000"/>
                  </a:schemeClr>
                </a:solidFill>
                <a:sym typeface="Arial"/>
              </a:rPr>
              <a:t>from the ITU, a description of the patient’s clinical status must be written down and the reason for transfer .</a:t>
            </a:r>
            <a:br>
              <a:rPr lang="en-US" sz="1800" b="1" dirty="0">
                <a:solidFill>
                  <a:schemeClr val="accent4">
                    <a:lumMod val="10000"/>
                  </a:schemeClr>
                </a:solidFill>
                <a:sym typeface="Arial"/>
              </a:rPr>
            </a:br>
            <a:br>
              <a:rPr lang="en-US" sz="1800" b="1" dirty="0">
                <a:solidFill>
                  <a:schemeClr val="accent4">
                    <a:lumMod val="10000"/>
                  </a:schemeClr>
                </a:solidFill>
                <a:sym typeface="Arial"/>
              </a:rPr>
            </a:br>
            <a:r>
              <a:rPr lang="en-US" sz="1800" b="1" dirty="0">
                <a:solidFill>
                  <a:srgbClr val="C00000"/>
                </a:solidFill>
                <a:latin typeface="Arial"/>
                <a:ea typeface="Arial"/>
                <a:cs typeface="Arial"/>
                <a:sym typeface="Arial"/>
              </a:rPr>
              <a:t>6.</a:t>
            </a:r>
            <a:r>
              <a:rPr lang="en-US" sz="1800" b="1" dirty="0">
                <a:solidFill>
                  <a:schemeClr val="dk2"/>
                </a:solidFill>
                <a:latin typeface="Arial"/>
                <a:ea typeface="Arial"/>
                <a:cs typeface="Arial"/>
                <a:sym typeface="Arial"/>
              </a:rPr>
              <a:t> </a:t>
            </a:r>
            <a:r>
              <a:rPr lang="en-US" sz="1800" b="1" dirty="0">
                <a:solidFill>
                  <a:schemeClr val="accent4">
                    <a:lumMod val="10000"/>
                  </a:schemeClr>
                </a:solidFill>
                <a:latin typeface="Arial"/>
                <a:ea typeface="Arial"/>
                <a:cs typeface="Arial"/>
                <a:sym typeface="Arial"/>
              </a:rPr>
              <a:t>Details on</a:t>
            </a:r>
            <a:r>
              <a:rPr lang="en-US" sz="1800" b="1" dirty="0">
                <a:solidFill>
                  <a:schemeClr val="dk2"/>
                </a:solidFill>
                <a:latin typeface="Arial"/>
                <a:ea typeface="Arial"/>
                <a:cs typeface="Arial"/>
                <a:sym typeface="Arial"/>
              </a:rPr>
              <a:t> </a:t>
            </a:r>
            <a:r>
              <a:rPr lang="en-US" sz="1800" b="1" dirty="0">
                <a:solidFill>
                  <a:srgbClr val="C00000"/>
                </a:solidFill>
                <a:latin typeface="Arial"/>
                <a:ea typeface="Arial"/>
                <a:cs typeface="Arial"/>
                <a:sym typeface="Arial"/>
              </a:rPr>
              <a:t>discharge</a:t>
            </a:r>
            <a:r>
              <a:rPr lang="en-US" sz="1800" b="1" dirty="0">
                <a:solidFill>
                  <a:schemeClr val="accent4">
                    <a:lumMod val="10000"/>
                  </a:schemeClr>
                </a:solidFill>
                <a:latin typeface="Arial"/>
                <a:ea typeface="Arial"/>
                <a:cs typeface="Arial"/>
                <a:sym typeface="Arial"/>
              </a:rPr>
              <a:t>:</a:t>
            </a:r>
            <a:br>
              <a:rPr lang="en-US" sz="1800" b="1" dirty="0">
                <a:solidFill>
                  <a:schemeClr val="accent4">
                    <a:lumMod val="10000"/>
                  </a:schemeClr>
                </a:solidFill>
                <a:latin typeface="Arial"/>
                <a:ea typeface="Arial"/>
                <a:cs typeface="Arial"/>
                <a:sym typeface="Arial"/>
              </a:rPr>
            </a:br>
            <a:r>
              <a:rPr lang="en-US" sz="1800" b="1" dirty="0">
                <a:solidFill>
                  <a:schemeClr val="accent4">
                    <a:lumMod val="10000"/>
                  </a:schemeClr>
                </a:solidFill>
                <a:latin typeface="Arial"/>
                <a:ea typeface="Arial"/>
                <a:cs typeface="Arial"/>
                <a:sym typeface="Arial"/>
              </a:rPr>
              <a:t>1- All patients should take with </a:t>
            </a:r>
            <a:r>
              <a:rPr lang="en-US" sz="1800" b="1" dirty="0">
                <a:solidFill>
                  <a:srgbClr val="C00000"/>
                </a:solidFill>
                <a:latin typeface="Arial"/>
                <a:ea typeface="Arial"/>
                <a:cs typeface="Arial"/>
                <a:sym typeface="Arial"/>
              </a:rPr>
              <a:t>them a brief summary note </a:t>
            </a:r>
            <a:r>
              <a:rPr lang="en-US" sz="1800" b="1" dirty="0">
                <a:solidFill>
                  <a:schemeClr val="accent4">
                    <a:lumMod val="10000"/>
                  </a:schemeClr>
                </a:solidFill>
                <a:sym typeface="Arial"/>
              </a:rPr>
              <a:t>(name of the consultant in charge, operation, diagnosis, current ongoing medication and arrangements for wound management).</a:t>
            </a:r>
            <a:br>
              <a:rPr lang="en-US" sz="1800" dirty="0">
                <a:solidFill>
                  <a:schemeClr val="accent4">
                    <a:lumMod val="10000"/>
                  </a:schemeClr>
                </a:solidFill>
              </a:rPr>
            </a:br>
            <a:br>
              <a:rPr lang="en-US" sz="1800" dirty="0">
                <a:solidFill>
                  <a:schemeClr val="accent4">
                    <a:lumMod val="10000"/>
                  </a:schemeClr>
                </a:solidFill>
              </a:rPr>
            </a:br>
            <a:r>
              <a:rPr lang="en-US" sz="1800" b="1" dirty="0">
                <a:solidFill>
                  <a:schemeClr val="accent4">
                    <a:lumMod val="10000"/>
                  </a:schemeClr>
                </a:solidFill>
              </a:rPr>
              <a:t>2-</a:t>
            </a:r>
            <a:r>
              <a:rPr lang="en-US" sz="1800" dirty="0">
                <a:solidFill>
                  <a:srgbClr val="C00000"/>
                </a:solidFill>
              </a:rPr>
              <a:t> </a:t>
            </a:r>
            <a:r>
              <a:rPr lang="en-US" sz="1800" b="1" dirty="0">
                <a:solidFill>
                  <a:srgbClr val="C00000"/>
                </a:solidFill>
                <a:latin typeface="Arial"/>
                <a:ea typeface="Arial"/>
                <a:cs typeface="Arial"/>
                <a:sym typeface="Arial"/>
              </a:rPr>
              <a:t>Discharge summary/letter </a:t>
            </a:r>
            <a:r>
              <a:rPr lang="en-US" sz="1800" b="1" dirty="0">
                <a:solidFill>
                  <a:schemeClr val="accent4">
                    <a:lumMod val="10000"/>
                  </a:schemeClr>
                </a:solidFill>
                <a:sym typeface="Arial"/>
              </a:rPr>
              <a:t>which is completed within 14 days of the patients discharge. Includes a précis of the clinical notes, the full diagnosis and the name of the consultant in charge. This is sent to the general practitioner, hospital of institution to which the patient is discharged. </a:t>
            </a:r>
            <a:br>
              <a:rPr lang="en-US" sz="1800" dirty="0">
                <a:solidFill>
                  <a:schemeClr val="accent4">
                    <a:lumMod val="10000"/>
                  </a:schemeClr>
                </a:solidFill>
              </a:rPr>
            </a:br>
            <a:br>
              <a:rPr lang="en-US" sz="1800" dirty="0">
                <a:solidFill>
                  <a:schemeClr val="accent4">
                    <a:lumMod val="10000"/>
                  </a:schemeClr>
                </a:solidFill>
              </a:rPr>
            </a:br>
            <a:endParaRPr lang="ar-JO" sz="1800" dirty="0"/>
          </a:p>
        </p:txBody>
      </p:sp>
    </p:spTree>
    <p:extLst>
      <p:ext uri="{BB962C8B-B14F-4D97-AF65-F5344CB8AC3E}">
        <p14:creationId xmlns:p14="http://schemas.microsoft.com/office/powerpoint/2010/main" val="935598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10227" y="852770"/>
            <a:ext cx="7772400" cy="1470000"/>
          </a:xfrm>
        </p:spPr>
        <p:txBody>
          <a:bodyPr/>
          <a:lstStyle/>
          <a:p>
            <a:pPr algn="l"/>
            <a:r>
              <a:rPr lang="en-US" sz="1800" b="1" dirty="0">
                <a:solidFill>
                  <a:schemeClr val="accent4">
                    <a:lumMod val="10000"/>
                  </a:schemeClr>
                </a:solidFill>
                <a:latin typeface="Arial"/>
                <a:ea typeface="Arial"/>
                <a:cs typeface="Arial"/>
                <a:sym typeface="Arial"/>
              </a:rPr>
              <a:t>3- When a </a:t>
            </a:r>
            <a:r>
              <a:rPr lang="en-US" sz="1800" b="1" dirty="0">
                <a:solidFill>
                  <a:srgbClr val="C00000"/>
                </a:solidFill>
                <a:latin typeface="Arial"/>
                <a:ea typeface="Arial"/>
                <a:cs typeface="Arial"/>
                <a:sym typeface="Arial"/>
              </a:rPr>
              <a:t>patient dies </a:t>
            </a:r>
            <a:r>
              <a:rPr lang="en-US" sz="1800" b="1" dirty="0">
                <a:solidFill>
                  <a:schemeClr val="accent4">
                    <a:lumMod val="10000"/>
                  </a:schemeClr>
                </a:solidFill>
                <a:latin typeface="Arial"/>
                <a:ea typeface="Arial"/>
                <a:cs typeface="Arial"/>
                <a:sym typeface="Arial"/>
              </a:rPr>
              <a:t>a similar documentation should be completed and sent to the patient’s general practitioner.</a:t>
            </a:r>
            <a:br>
              <a:rPr lang="en-US" sz="1800" b="1" dirty="0">
                <a:solidFill>
                  <a:schemeClr val="accent4">
                    <a:lumMod val="10000"/>
                  </a:schemeClr>
                </a:solidFill>
                <a:latin typeface="Arial"/>
                <a:ea typeface="Arial"/>
                <a:cs typeface="Arial"/>
                <a:sym typeface="Arial"/>
              </a:rPr>
            </a:br>
            <a:br>
              <a:rPr lang="en-US" sz="1800" b="1" dirty="0">
                <a:solidFill>
                  <a:schemeClr val="accent4">
                    <a:lumMod val="10000"/>
                  </a:schemeClr>
                </a:solidFill>
                <a:latin typeface="Arial"/>
                <a:ea typeface="Arial"/>
                <a:cs typeface="Arial"/>
                <a:sym typeface="Arial"/>
              </a:rPr>
            </a:br>
            <a:r>
              <a:rPr lang="en-US" sz="1800" b="1" dirty="0">
                <a:solidFill>
                  <a:schemeClr val="accent4">
                    <a:lumMod val="10000"/>
                  </a:schemeClr>
                </a:solidFill>
                <a:latin typeface="Arial"/>
                <a:ea typeface="Arial"/>
                <a:cs typeface="Arial"/>
                <a:sym typeface="Arial"/>
              </a:rPr>
              <a:t>4- Details of the </a:t>
            </a:r>
            <a:r>
              <a:rPr lang="en-US" sz="1800" b="1" dirty="0">
                <a:solidFill>
                  <a:srgbClr val="C00000"/>
                </a:solidFill>
                <a:latin typeface="Arial"/>
                <a:ea typeface="Arial"/>
                <a:cs typeface="Arial"/>
                <a:sym typeface="Arial"/>
              </a:rPr>
              <a:t>death certificate </a:t>
            </a:r>
            <a:r>
              <a:rPr lang="en-US" sz="1800" b="1" dirty="0">
                <a:solidFill>
                  <a:schemeClr val="accent4">
                    <a:lumMod val="10000"/>
                  </a:schemeClr>
                </a:solidFill>
                <a:latin typeface="Arial"/>
                <a:ea typeface="Arial"/>
                <a:cs typeface="Arial"/>
                <a:sym typeface="Arial"/>
              </a:rPr>
              <a:t>entry should be written into the patient’s notes</a:t>
            </a:r>
            <a:r>
              <a:rPr lang="en-US" sz="1800" b="1" dirty="0">
                <a:solidFill>
                  <a:schemeClr val="dk2"/>
                </a:solidFill>
                <a:latin typeface="Arial"/>
                <a:ea typeface="Arial"/>
                <a:cs typeface="Arial"/>
                <a:sym typeface="Arial"/>
              </a:rPr>
              <a:t>.</a:t>
            </a:r>
            <a:endParaRPr lang="ar-JO" sz="1800" dirty="0"/>
          </a:p>
        </p:txBody>
      </p:sp>
    </p:spTree>
    <p:extLst>
      <p:ext uri="{BB962C8B-B14F-4D97-AF65-F5344CB8AC3E}">
        <p14:creationId xmlns:p14="http://schemas.microsoft.com/office/powerpoint/2010/main" val="119006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7"/>
          <p:cNvSpPr txBox="1">
            <a:spLocks noGrp="1"/>
          </p:cNvSpPr>
          <p:nvPr>
            <p:ph type="title"/>
          </p:nvPr>
        </p:nvSpPr>
        <p:spPr>
          <a:xfrm>
            <a:off x="457200" y="928687"/>
            <a:ext cx="8461332" cy="1071600"/>
          </a:xfrm>
          <a:prstGeom prst="rect">
            <a:avLst/>
          </a:prstGeom>
          <a:noFill/>
          <a:ln>
            <a:noFill/>
          </a:ln>
        </p:spPr>
        <p:txBody>
          <a:bodyPr spcFirstLastPara="1" wrap="square" lIns="91425" tIns="45700" rIns="91425" bIns="45700" anchor="ctr" anchorCtr="0">
            <a:noAutofit/>
          </a:bodyPr>
          <a:lstStyle/>
          <a:p>
            <a:pPr marL="0" lvl="0" indent="0" algn="ctr" rtl="1">
              <a:lnSpc>
                <a:spcPct val="100000"/>
              </a:lnSpc>
              <a:spcBef>
                <a:spcPts val="0"/>
              </a:spcBef>
              <a:spcAft>
                <a:spcPts val="0"/>
              </a:spcAft>
              <a:buClr>
                <a:schemeClr val="dk1"/>
              </a:buClr>
              <a:buSzPts val="4400"/>
              <a:buFont typeface="Calibri"/>
              <a:buNone/>
            </a:pPr>
            <a:r>
              <a:rPr lang="en-US" sz="2400" b="1" i="1" u="sng" dirty="0">
                <a:solidFill>
                  <a:srgbClr val="C00000"/>
                </a:solidFill>
                <a:sym typeface="Calibri"/>
              </a:rPr>
              <a:t>Consent should be taken from the patient before examining or treating him except in   :</a:t>
            </a:r>
            <a:br>
              <a:rPr lang="en-US" sz="2400" b="0" i="0" u="none" dirty="0">
                <a:solidFill>
                  <a:srgbClr val="C00000"/>
                </a:solidFill>
                <a:sym typeface="Calibri"/>
              </a:rPr>
            </a:br>
            <a:endParaRPr sz="2400" dirty="0">
              <a:solidFill>
                <a:srgbClr val="C00000"/>
              </a:solidFill>
            </a:endParaRPr>
          </a:p>
        </p:txBody>
      </p:sp>
      <p:sp>
        <p:nvSpPr>
          <p:cNvPr id="114" name="Google Shape;114;p17"/>
          <p:cNvSpPr txBox="1">
            <a:spLocks noGrp="1"/>
          </p:cNvSpPr>
          <p:nvPr>
            <p:ph type="body" idx="1"/>
          </p:nvPr>
        </p:nvSpPr>
        <p:spPr>
          <a:xfrm>
            <a:off x="344466" y="1783980"/>
            <a:ext cx="8229600" cy="3340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200"/>
              <a:buNone/>
            </a:pPr>
            <a:r>
              <a:rPr lang="en-US" sz="1800" b="1" i="0" u="none" dirty="0">
                <a:solidFill>
                  <a:srgbClr val="C00000"/>
                </a:solidFill>
                <a:sym typeface="Calibri"/>
              </a:rPr>
              <a:t>1-</a:t>
            </a:r>
            <a:r>
              <a:rPr lang="en-US" sz="1800" b="1" i="0" u="none" dirty="0">
                <a:solidFill>
                  <a:schemeClr val="dk1"/>
                </a:solidFill>
                <a:sym typeface="Calibri"/>
              </a:rPr>
              <a:t> Prisoners</a:t>
            </a:r>
            <a:endParaRPr lang="en-US" sz="1800" b="1" dirty="0"/>
          </a:p>
          <a:p>
            <a:pPr marL="0" marR="0" lvl="0" indent="0" algn="l" rtl="0">
              <a:lnSpc>
                <a:spcPct val="100000"/>
              </a:lnSpc>
              <a:spcBef>
                <a:spcPts val="0"/>
              </a:spcBef>
              <a:spcAft>
                <a:spcPts val="0"/>
              </a:spcAft>
              <a:buClr>
                <a:schemeClr val="dk1"/>
              </a:buClr>
              <a:buSzPts val="3200"/>
              <a:buNone/>
            </a:pPr>
            <a:r>
              <a:rPr lang="en-US" sz="1800" b="1" i="0" u="none" dirty="0">
                <a:solidFill>
                  <a:srgbClr val="C00000"/>
                </a:solidFill>
                <a:sym typeface="Calibri"/>
              </a:rPr>
              <a:t>2-</a:t>
            </a:r>
            <a:r>
              <a:rPr lang="en-US" sz="1800" b="1" i="0" u="none" dirty="0">
                <a:solidFill>
                  <a:schemeClr val="dk1"/>
                </a:solidFill>
                <a:sym typeface="Calibri"/>
              </a:rPr>
              <a:t> Pilot &amp; airplane crew </a:t>
            </a:r>
            <a:endParaRPr sz="1800" b="1" dirty="0"/>
          </a:p>
          <a:p>
            <a:pPr marL="0" marR="0" lvl="0" indent="0" algn="l" rtl="0">
              <a:lnSpc>
                <a:spcPct val="100000"/>
              </a:lnSpc>
              <a:spcBef>
                <a:spcPts val="640"/>
              </a:spcBef>
              <a:spcAft>
                <a:spcPts val="0"/>
              </a:spcAft>
              <a:buClr>
                <a:schemeClr val="dk1"/>
              </a:buClr>
              <a:buSzPts val="3200"/>
              <a:buNone/>
            </a:pPr>
            <a:r>
              <a:rPr lang="en-US" sz="1800" b="1" i="0" u="none" dirty="0">
                <a:solidFill>
                  <a:srgbClr val="C00000"/>
                </a:solidFill>
                <a:sym typeface="Calibri"/>
              </a:rPr>
              <a:t>3- </a:t>
            </a:r>
            <a:r>
              <a:rPr lang="en-US" sz="1800" b="1" i="0" u="none" dirty="0">
                <a:solidFill>
                  <a:schemeClr val="dk1"/>
                </a:solidFill>
                <a:sym typeface="Calibri"/>
              </a:rPr>
              <a:t>Food dealers </a:t>
            </a:r>
            <a:endParaRPr sz="1800" b="1" dirty="0"/>
          </a:p>
          <a:p>
            <a:pPr marL="0" marR="0" lvl="0" indent="0" algn="l" rtl="0">
              <a:lnSpc>
                <a:spcPct val="100000"/>
              </a:lnSpc>
              <a:spcBef>
                <a:spcPts val="640"/>
              </a:spcBef>
              <a:spcAft>
                <a:spcPts val="0"/>
              </a:spcAft>
              <a:buClr>
                <a:schemeClr val="dk1"/>
              </a:buClr>
              <a:buSzPts val="3200"/>
              <a:buNone/>
            </a:pPr>
            <a:r>
              <a:rPr lang="en-US" sz="1800" b="1" dirty="0">
                <a:solidFill>
                  <a:srgbClr val="C00000"/>
                </a:solidFill>
              </a:rPr>
              <a:t>4- </a:t>
            </a:r>
            <a:r>
              <a:rPr lang="en-US" sz="1800" b="1" i="0" u="none" dirty="0">
                <a:solidFill>
                  <a:schemeClr val="dk1"/>
                </a:solidFill>
                <a:sym typeface="Calibri"/>
              </a:rPr>
              <a:t>To test sanity </a:t>
            </a:r>
            <a:endParaRPr sz="1800" b="1" dirty="0"/>
          </a:p>
          <a:p>
            <a:pPr marL="0" marR="0" lvl="0" indent="0" algn="l" rtl="0">
              <a:lnSpc>
                <a:spcPct val="100000"/>
              </a:lnSpc>
              <a:spcBef>
                <a:spcPts val="640"/>
              </a:spcBef>
              <a:spcAft>
                <a:spcPts val="0"/>
              </a:spcAft>
              <a:buClr>
                <a:schemeClr val="dk1"/>
              </a:buClr>
              <a:buSzPts val="3200"/>
              <a:buNone/>
            </a:pPr>
            <a:r>
              <a:rPr lang="en-US" sz="1800" b="1" i="0" u="none" dirty="0">
                <a:solidFill>
                  <a:srgbClr val="C00000"/>
                </a:solidFill>
                <a:sym typeface="Calibri"/>
              </a:rPr>
              <a:t>5-</a:t>
            </a:r>
            <a:r>
              <a:rPr lang="en-US" sz="1800" b="1" i="0" u="none" dirty="0">
                <a:solidFill>
                  <a:schemeClr val="dk1"/>
                </a:solidFill>
                <a:sym typeface="Calibri"/>
              </a:rPr>
              <a:t> Emergency &amp; critical cases </a:t>
            </a:r>
            <a:endParaRPr sz="1800" b="1" dirty="0"/>
          </a:p>
          <a:p>
            <a:pPr marL="342900" marR="0" lvl="0" indent="-139700" algn="r" rtl="1">
              <a:spcBef>
                <a:spcPts val="640"/>
              </a:spcBef>
              <a:spcAft>
                <a:spcPts val="0"/>
              </a:spcAft>
              <a:buClr>
                <a:schemeClr val="dk1"/>
              </a:buClr>
              <a:buSzPts val="3200"/>
              <a:buFont typeface="Arial"/>
              <a:buNone/>
            </a:pPr>
            <a:endParaRPr sz="1800" b="1" i="0" u="none" dirty="0">
              <a:solidFill>
                <a:schemeClr val="dk1"/>
              </a:solidFill>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20" name="Google Shape;120;p18"/>
          <p:cNvSpPr txBox="1">
            <a:spLocks noGrp="1"/>
          </p:cNvSpPr>
          <p:nvPr>
            <p:ph type="title"/>
          </p:nvPr>
        </p:nvSpPr>
        <p:spPr>
          <a:xfrm>
            <a:off x="395287" y="-26987"/>
            <a:ext cx="8229600" cy="1143000"/>
          </a:xfrm>
          <a:prstGeom prst="rect">
            <a:avLst/>
          </a:prstGeom>
          <a:noFill/>
          <a:ln>
            <a:noFill/>
          </a:ln>
        </p:spPr>
        <p:txBody>
          <a:bodyPr spcFirstLastPara="1" wrap="square" lIns="91425" tIns="45700" rIns="91425" bIns="45700" anchor="ctr" anchorCtr="0">
            <a:noAutofit/>
          </a:bodyPr>
          <a:lstStyle/>
          <a:p>
            <a:pPr marL="0" lvl="0" indent="0" algn="ctr" rtl="1">
              <a:lnSpc>
                <a:spcPct val="100000"/>
              </a:lnSpc>
              <a:spcBef>
                <a:spcPts val="0"/>
              </a:spcBef>
              <a:spcAft>
                <a:spcPts val="0"/>
              </a:spcAft>
              <a:buClr>
                <a:schemeClr val="dk1"/>
              </a:buClr>
              <a:buSzPts val="3200"/>
              <a:buFont typeface="Calibri"/>
              <a:buNone/>
            </a:pPr>
            <a:r>
              <a:rPr lang="en-US" sz="2400" b="1" i="0" u="sng" dirty="0">
                <a:solidFill>
                  <a:srgbClr val="C00000"/>
                </a:solidFill>
                <a:sym typeface="Calibri"/>
              </a:rPr>
              <a:t>Medical interference without consent:</a:t>
            </a:r>
            <a:endParaRPr sz="2400" dirty="0">
              <a:solidFill>
                <a:srgbClr val="C00000"/>
              </a:solidFill>
            </a:endParaRPr>
          </a:p>
        </p:txBody>
      </p:sp>
      <p:sp>
        <p:nvSpPr>
          <p:cNvPr id="121" name="Google Shape;121;p18"/>
          <p:cNvSpPr txBox="1">
            <a:spLocks noGrp="1"/>
          </p:cNvSpPr>
          <p:nvPr>
            <p:ph type="body" idx="1"/>
          </p:nvPr>
        </p:nvSpPr>
        <p:spPr>
          <a:xfrm>
            <a:off x="267068" y="1158701"/>
            <a:ext cx="8476099" cy="4065600"/>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Clr>
                <a:schemeClr val="dk1"/>
              </a:buClr>
              <a:buSzPts val="2400"/>
              <a:buNone/>
            </a:pPr>
            <a:r>
              <a:rPr lang="en-US" sz="1800" b="1" i="0" u="none" dirty="0">
                <a:solidFill>
                  <a:schemeClr val="dk1"/>
                </a:solidFill>
                <a:sym typeface="Calibri"/>
              </a:rPr>
              <a:t>- In an </a:t>
            </a:r>
            <a:r>
              <a:rPr lang="en-US" sz="1800" b="1" i="0" u="none" dirty="0">
                <a:solidFill>
                  <a:srgbClr val="C00000"/>
                </a:solidFill>
                <a:sym typeface="Calibri"/>
              </a:rPr>
              <a:t>emergency</a:t>
            </a:r>
            <a:r>
              <a:rPr lang="en-US" sz="1800" b="1" i="0" u="none" dirty="0">
                <a:solidFill>
                  <a:schemeClr val="dk1"/>
                </a:solidFill>
                <a:sym typeface="Calibri"/>
              </a:rPr>
              <a:t>, such as an accident where the victim is in extremis </a:t>
            </a:r>
            <a:r>
              <a:rPr lang="en-US" sz="1800" b="1" i="0" u="none" dirty="0" err="1">
                <a:solidFill>
                  <a:schemeClr val="dk1"/>
                </a:solidFill>
                <a:sym typeface="Calibri"/>
              </a:rPr>
              <a:t>على</a:t>
            </a:r>
            <a:r>
              <a:rPr lang="en-US" sz="1800" b="1" i="0" u="none" dirty="0">
                <a:solidFill>
                  <a:schemeClr val="dk1"/>
                </a:solidFill>
                <a:sym typeface="Calibri"/>
              </a:rPr>
              <a:t> </a:t>
            </a:r>
            <a:r>
              <a:rPr lang="en-US" sz="1800" b="1" i="0" u="none" dirty="0" err="1">
                <a:solidFill>
                  <a:schemeClr val="dk1"/>
                </a:solidFill>
                <a:sym typeface="Calibri"/>
              </a:rPr>
              <a:t>حافة</a:t>
            </a:r>
            <a:r>
              <a:rPr lang="en-US" sz="1800" b="1" i="0" u="none" dirty="0">
                <a:solidFill>
                  <a:schemeClr val="dk1"/>
                </a:solidFill>
                <a:sym typeface="Calibri"/>
              </a:rPr>
              <a:t> </a:t>
            </a:r>
            <a:r>
              <a:rPr lang="en-US" sz="1800" b="1" i="0" u="none" dirty="0" err="1">
                <a:solidFill>
                  <a:schemeClr val="dk1"/>
                </a:solidFill>
                <a:sym typeface="Calibri"/>
              </a:rPr>
              <a:t>الموت</a:t>
            </a:r>
            <a:r>
              <a:rPr lang="en-US" sz="1800" b="1" i="0" u="none" dirty="0">
                <a:solidFill>
                  <a:schemeClr val="dk1"/>
                </a:solidFill>
                <a:sym typeface="Calibri"/>
              </a:rPr>
              <a:t>, unconscious or shocked…….to save life or preserve health</a:t>
            </a:r>
            <a:endParaRPr sz="1800" b="1" i="0" u="none" dirty="0">
              <a:solidFill>
                <a:schemeClr val="dk1"/>
              </a:solidFill>
              <a:sym typeface="Calibri"/>
            </a:endParaRPr>
          </a:p>
          <a:p>
            <a:pPr marL="285750" marR="0" lvl="0" indent="-285750" algn="l" rtl="0">
              <a:lnSpc>
                <a:spcPct val="100000"/>
              </a:lnSpc>
              <a:spcBef>
                <a:spcPts val="480"/>
              </a:spcBef>
              <a:spcAft>
                <a:spcPts val="0"/>
              </a:spcAft>
              <a:buClr>
                <a:schemeClr val="dk1"/>
              </a:buClr>
              <a:buSzPts val="2400"/>
              <a:buFontTx/>
              <a:buChar char="-"/>
            </a:pPr>
            <a:r>
              <a:rPr lang="en-US" sz="1800" b="1" i="0" u="none" dirty="0">
                <a:solidFill>
                  <a:schemeClr val="dk1"/>
                </a:solidFill>
                <a:sym typeface="Calibri"/>
              </a:rPr>
              <a:t>Routine medical examination of </a:t>
            </a:r>
            <a:r>
              <a:rPr lang="en-US" sz="1800" b="1" i="0" u="none" dirty="0">
                <a:solidFill>
                  <a:srgbClr val="C00000"/>
                </a:solidFill>
                <a:sym typeface="Calibri"/>
              </a:rPr>
              <a:t>new prisoner </a:t>
            </a:r>
            <a:r>
              <a:rPr lang="en-US" sz="1800" b="1" i="0" u="none" dirty="0">
                <a:solidFill>
                  <a:schemeClr val="dk1"/>
                </a:solidFill>
                <a:sym typeface="Calibri"/>
              </a:rPr>
              <a:t>to exclude infectious diseases.</a:t>
            </a:r>
          </a:p>
          <a:p>
            <a:pPr marL="0" marR="0" lvl="0" indent="0" algn="l" rtl="0">
              <a:lnSpc>
                <a:spcPct val="100000"/>
              </a:lnSpc>
              <a:spcBef>
                <a:spcPts val="480"/>
              </a:spcBef>
              <a:spcAft>
                <a:spcPts val="0"/>
              </a:spcAft>
              <a:buClr>
                <a:schemeClr val="dk1"/>
              </a:buClr>
              <a:buSzPts val="2400"/>
              <a:buNone/>
            </a:pPr>
            <a:endParaRPr sz="1800" b="1" dirty="0"/>
          </a:p>
        </p:txBody>
      </p:sp>
      <p:sp>
        <p:nvSpPr>
          <p:cNvPr id="6" name="Google Shape;128;p19"/>
          <p:cNvSpPr txBox="1">
            <a:spLocks/>
          </p:cNvSpPr>
          <p:nvPr/>
        </p:nvSpPr>
        <p:spPr>
          <a:xfrm>
            <a:off x="463463" y="3919711"/>
            <a:ext cx="8492647" cy="11430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1">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pPr>
              <a:buClr>
                <a:schemeClr val="dk1"/>
              </a:buClr>
              <a:buSzPts val="2800"/>
              <a:buFont typeface="Calibri"/>
              <a:buNone/>
            </a:pPr>
            <a:r>
              <a:rPr lang="en-US" sz="2400" b="1" u="sng" dirty="0">
                <a:solidFill>
                  <a:srgbClr val="C00000"/>
                </a:solidFill>
              </a:rPr>
              <a:t>Consent is invalid in the following:</a:t>
            </a:r>
          </a:p>
          <a:p>
            <a:pPr lvl="0" algn="l" rtl="0">
              <a:buClr>
                <a:srgbClr val="FF0000"/>
              </a:buClr>
              <a:buSzPts val="2800"/>
            </a:pPr>
            <a:r>
              <a:rPr lang="en-US" sz="1800" b="1" dirty="0">
                <a:solidFill>
                  <a:srgbClr val="C00000"/>
                </a:solidFill>
              </a:rPr>
              <a:t>1- Unlawful act</a:t>
            </a:r>
            <a:r>
              <a:rPr lang="en-US" sz="1800" dirty="0">
                <a:solidFill>
                  <a:srgbClr val="C00000"/>
                </a:solidFill>
              </a:rPr>
              <a:t> </a:t>
            </a:r>
          </a:p>
          <a:p>
            <a:pPr marL="457200" lvl="0" indent="-457200" algn="l" rtl="0">
              <a:spcBef>
                <a:spcPts val="480"/>
              </a:spcBef>
              <a:buClr>
                <a:schemeClr val="dk1"/>
              </a:buClr>
              <a:buSzPts val="2400"/>
            </a:pPr>
            <a:r>
              <a:rPr lang="en-US" sz="1800" dirty="0"/>
              <a:t>ex: Criminal abortion.</a:t>
            </a:r>
            <a:endParaRPr lang="en-US" sz="1800" b="1" dirty="0"/>
          </a:p>
          <a:p>
            <a:pPr marL="457200" lvl="0" indent="-457200" algn="l" rtl="0">
              <a:spcBef>
                <a:spcPts val="560"/>
              </a:spcBef>
              <a:buClr>
                <a:srgbClr val="FF0000"/>
              </a:buClr>
              <a:buSzPts val="2800"/>
            </a:pPr>
            <a:r>
              <a:rPr lang="en-US" sz="1800" b="1" dirty="0">
                <a:solidFill>
                  <a:srgbClr val="C00000"/>
                </a:solidFill>
              </a:rPr>
              <a:t>2- Operations with no medical indication</a:t>
            </a:r>
            <a:endParaRPr lang="en-US" sz="1800" dirty="0">
              <a:solidFill>
                <a:srgbClr val="C00000"/>
              </a:solidFill>
            </a:endParaRPr>
          </a:p>
          <a:p>
            <a:pPr marL="457200" lvl="0" indent="-457200" algn="l" rtl="0">
              <a:spcBef>
                <a:spcPts val="560"/>
              </a:spcBef>
              <a:buClr>
                <a:schemeClr val="dk1"/>
              </a:buClr>
              <a:buSzPts val="2800"/>
            </a:pPr>
            <a:r>
              <a:rPr lang="en-US" sz="1800" dirty="0"/>
              <a:t> ex: Amputation of finger to be unfit to military service.</a:t>
            </a:r>
            <a:endParaRPr lang="en-US" sz="1800" b="1" dirty="0"/>
          </a:p>
          <a:p>
            <a:pPr marL="457200" lvl="0" indent="-457200" algn="l" rtl="0">
              <a:spcBef>
                <a:spcPts val="560"/>
              </a:spcBef>
              <a:buClr>
                <a:schemeClr val="dk1"/>
              </a:buClr>
              <a:buSzPts val="2800"/>
            </a:pPr>
            <a:r>
              <a:rPr lang="en-US" sz="1800" b="1" dirty="0">
                <a:solidFill>
                  <a:srgbClr val="C00000"/>
                </a:solidFill>
              </a:rPr>
              <a:t>3- Consent given by one has no right to give</a:t>
            </a:r>
            <a:endParaRPr lang="en-US" sz="1800" dirty="0">
              <a:solidFill>
                <a:srgbClr val="C00000"/>
              </a:solidFill>
            </a:endParaRPr>
          </a:p>
          <a:p>
            <a:pPr marL="457200" lvl="0" indent="-457200" algn="l" rtl="0">
              <a:spcBef>
                <a:spcPts val="560"/>
              </a:spcBef>
              <a:buClr>
                <a:schemeClr val="dk1"/>
              </a:buClr>
              <a:buSzPts val="2800"/>
            </a:pPr>
            <a:r>
              <a:rPr lang="en-US" sz="1800" dirty="0"/>
              <a:t> ex: minors (below age) , mental patients</a:t>
            </a:r>
            <a:endParaRPr lang="en-US" sz="1800" b="1" dirty="0"/>
          </a:p>
          <a:p>
            <a:pPr marL="457200" lvl="0" indent="-457200" algn="l" rtl="0">
              <a:spcBef>
                <a:spcPts val="560"/>
              </a:spcBef>
              <a:buClr>
                <a:srgbClr val="FF0000"/>
              </a:buClr>
              <a:buSzPts val="2800"/>
            </a:pPr>
            <a:r>
              <a:rPr lang="en-US" sz="1800" b="1" dirty="0">
                <a:solidFill>
                  <a:srgbClr val="C00000"/>
                </a:solidFill>
              </a:rPr>
              <a:t>4- Consent obtained by fraud</a:t>
            </a:r>
            <a:r>
              <a:rPr lang="en-US" sz="1800" dirty="0">
                <a:solidFill>
                  <a:srgbClr val="C00000"/>
                </a:solidFill>
              </a:rPr>
              <a:t> </a:t>
            </a:r>
          </a:p>
          <a:p>
            <a:pPr marL="457200" lvl="0" indent="-457200" algn="l" rtl="0">
              <a:spcBef>
                <a:spcPts val="480"/>
              </a:spcBef>
              <a:buClr>
                <a:schemeClr val="dk1"/>
              </a:buClr>
              <a:buSzPts val="2400"/>
            </a:pPr>
            <a:r>
              <a:rPr lang="en-US" sz="1800" dirty="0"/>
              <a:t>ex: convincing the patient that the operation is necessary to save his life while this is not true.</a:t>
            </a:r>
          </a:p>
          <a:p>
            <a:pPr algn="l">
              <a:buClr>
                <a:schemeClr val="dk1"/>
              </a:buClr>
              <a:buSzPts val="2800"/>
              <a:buFont typeface="Calibri"/>
              <a:buNone/>
            </a:pPr>
            <a:endParaRPr lang="en-US" sz="18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animEffect transition="in" filter="fade">
                                      <p:cBhvr>
                                        <p:cTn id="7" dur="500"/>
                                        <p:tgtEl>
                                          <p:spTgt spid="1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1">
                                            <p:txEl>
                                              <p:pRg st="1" end="1"/>
                                            </p:txEl>
                                          </p:spTgt>
                                        </p:tgtEl>
                                        <p:attrNameLst>
                                          <p:attrName>style.visibility</p:attrName>
                                        </p:attrNameLst>
                                      </p:cBhvr>
                                      <p:to>
                                        <p:strVal val="visible"/>
                                      </p:to>
                                    </p:set>
                                    <p:animEffect transition="in" filter="fade">
                                      <p:cBhvr>
                                        <p:cTn id="12" dur="500"/>
                                        <p:tgtEl>
                                          <p:spTgt spid="1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p20"/>
          <p:cNvSpPr txBox="1">
            <a:spLocks noGrp="1"/>
          </p:cNvSpPr>
          <p:nvPr>
            <p:ph type="body" idx="1"/>
          </p:nvPr>
        </p:nvSpPr>
        <p:spPr>
          <a:xfrm>
            <a:off x="194154" y="310020"/>
            <a:ext cx="8229600" cy="1681619"/>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3200"/>
              <a:buNone/>
            </a:pPr>
            <a:r>
              <a:rPr lang="en-US" sz="1800" b="1" i="0" u="none" dirty="0">
                <a:solidFill>
                  <a:schemeClr val="dk1"/>
                </a:solidFill>
                <a:sym typeface="Calibri"/>
              </a:rPr>
              <a:t>1- In  case of children , the  responsible </a:t>
            </a:r>
            <a:r>
              <a:rPr lang="en-US" sz="1800" b="1" i="0" u="none" dirty="0">
                <a:solidFill>
                  <a:srgbClr val="C00000"/>
                </a:solidFill>
                <a:sym typeface="Calibri"/>
              </a:rPr>
              <a:t>relatives or guardians </a:t>
            </a:r>
            <a:r>
              <a:rPr lang="en-US" sz="1800" b="1" i="0" u="none" dirty="0">
                <a:solidFill>
                  <a:schemeClr val="dk1"/>
                </a:solidFill>
                <a:sym typeface="Calibri"/>
              </a:rPr>
              <a:t>give consent to treatment on their behalf </a:t>
            </a:r>
            <a:endParaRPr sz="1800" b="1" dirty="0"/>
          </a:p>
          <a:p>
            <a:pPr marL="0" marR="0" lvl="0" indent="0" algn="just" rtl="0">
              <a:lnSpc>
                <a:spcPct val="100000"/>
              </a:lnSpc>
              <a:spcBef>
                <a:spcPts val="640"/>
              </a:spcBef>
              <a:spcAft>
                <a:spcPts val="0"/>
              </a:spcAft>
              <a:buClr>
                <a:schemeClr val="dk1"/>
              </a:buClr>
              <a:buSzPts val="3200"/>
              <a:buNone/>
            </a:pPr>
            <a:r>
              <a:rPr lang="en-US" sz="1800" b="1" i="0" u="none" dirty="0">
                <a:solidFill>
                  <a:schemeClr val="dk1"/>
                </a:solidFill>
                <a:sym typeface="Calibri"/>
              </a:rPr>
              <a:t>2- In  mental disease or defect : it is impossible for the patient to understand and give consent to medical procedures .  Either a </a:t>
            </a:r>
            <a:r>
              <a:rPr lang="en-US" sz="1800" b="1" i="0" u="none" dirty="0">
                <a:solidFill>
                  <a:srgbClr val="C00000"/>
                </a:solidFill>
                <a:sym typeface="Calibri"/>
              </a:rPr>
              <a:t>relative , legal guardian </a:t>
            </a:r>
            <a:r>
              <a:rPr lang="en-US" sz="1800" b="1" i="0" u="none" dirty="0">
                <a:solidFill>
                  <a:schemeClr val="dk1"/>
                </a:solidFill>
                <a:sym typeface="Calibri"/>
              </a:rPr>
              <a:t>, the </a:t>
            </a:r>
            <a:r>
              <a:rPr lang="en-US" sz="1800" b="1" i="0" u="none" dirty="0">
                <a:solidFill>
                  <a:srgbClr val="C00000"/>
                </a:solidFill>
                <a:sym typeface="Calibri"/>
              </a:rPr>
              <a:t>medical institution</a:t>
            </a:r>
            <a:r>
              <a:rPr lang="en-US" sz="1800" b="1" i="0" u="none" dirty="0">
                <a:solidFill>
                  <a:schemeClr val="dk1"/>
                </a:solidFill>
                <a:sym typeface="Calibri"/>
              </a:rPr>
              <a:t> or a </a:t>
            </a:r>
            <a:r>
              <a:rPr lang="en-US" sz="1800" b="1" i="0" u="none" dirty="0">
                <a:solidFill>
                  <a:srgbClr val="C00000"/>
                </a:solidFill>
                <a:sym typeface="Calibri"/>
              </a:rPr>
              <a:t>legally appointed authority</a:t>
            </a:r>
            <a:r>
              <a:rPr lang="en-US" sz="1800" b="1" i="0" u="none" dirty="0">
                <a:solidFill>
                  <a:srgbClr val="FF0000"/>
                </a:solidFill>
                <a:sym typeface="Calibri"/>
              </a:rPr>
              <a:t> </a:t>
            </a:r>
            <a:r>
              <a:rPr lang="en-US" sz="1800" b="1" i="0" u="none" dirty="0">
                <a:solidFill>
                  <a:schemeClr val="dk1"/>
                </a:solidFill>
                <a:sym typeface="Calibri"/>
              </a:rPr>
              <a:t>gives permission on behalf of that patient</a:t>
            </a:r>
          </a:p>
          <a:p>
            <a:pPr marL="0" marR="0" lvl="0" indent="0" algn="just" rtl="0">
              <a:lnSpc>
                <a:spcPct val="100000"/>
              </a:lnSpc>
              <a:spcBef>
                <a:spcPts val="640"/>
              </a:spcBef>
              <a:spcAft>
                <a:spcPts val="0"/>
              </a:spcAft>
              <a:buClr>
                <a:schemeClr val="dk1"/>
              </a:buClr>
              <a:buSzPts val="3200"/>
              <a:buNone/>
            </a:pPr>
            <a:r>
              <a:rPr lang="en-US" sz="1800" b="1" i="0" u="none" dirty="0">
                <a:solidFill>
                  <a:schemeClr val="dk1"/>
                </a:solidFill>
                <a:sym typeface="Calibri"/>
              </a:rPr>
              <a:t> </a:t>
            </a:r>
            <a:endParaRPr sz="18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358" y="1835345"/>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مستطيل 1"/>
          <p:cNvSpPr/>
          <p:nvPr/>
        </p:nvSpPr>
        <p:spPr>
          <a:xfrm>
            <a:off x="457199" y="2727799"/>
            <a:ext cx="8141917" cy="3579441"/>
          </a:xfrm>
          <a:prstGeom prst="rect">
            <a:avLst/>
          </a:prstGeom>
        </p:spPr>
        <p:txBody>
          <a:bodyPr wrap="square">
            <a:spAutoFit/>
          </a:bodyPr>
          <a:lstStyle/>
          <a:p>
            <a:pPr lvl="0">
              <a:lnSpc>
                <a:spcPct val="80000"/>
              </a:lnSpc>
              <a:spcBef>
                <a:spcPts val="520"/>
              </a:spcBef>
              <a:buClr>
                <a:srgbClr val="FF3300"/>
              </a:buClr>
              <a:buSzPts val="2600"/>
            </a:pPr>
            <a:r>
              <a:rPr lang="en-US" sz="1800" b="1" i="1" dirty="0">
                <a:solidFill>
                  <a:schemeClr val="bg2">
                    <a:lumMod val="60000"/>
                    <a:lumOff val="40000"/>
                  </a:schemeClr>
                </a:solidFill>
              </a:rPr>
              <a:t>-</a:t>
            </a:r>
            <a:r>
              <a:rPr lang="en-US" sz="1800" b="1" i="1" dirty="0"/>
              <a:t> </a:t>
            </a:r>
            <a:r>
              <a:rPr lang="en-US" sz="1800" b="1" i="1" dirty="0">
                <a:solidFill>
                  <a:schemeClr val="bg2">
                    <a:lumMod val="60000"/>
                    <a:lumOff val="40000"/>
                  </a:schemeClr>
                </a:solidFill>
                <a:sym typeface="Calibri"/>
              </a:rPr>
              <a:t>Information Disclosure</a:t>
            </a:r>
            <a:br>
              <a:rPr lang="en-US" sz="1800" i="1" dirty="0">
                <a:solidFill>
                  <a:schemeClr val="dk1"/>
                </a:solidFill>
                <a:sym typeface="Calibri"/>
              </a:rPr>
            </a:br>
            <a:r>
              <a:rPr lang="en-US" sz="1800" b="1" dirty="0">
                <a:solidFill>
                  <a:schemeClr val="dk1"/>
                </a:solidFill>
                <a:sym typeface="Calibri"/>
              </a:rPr>
              <a:t>Patients have the right to receive accurate and easily understood information about their health plan</a:t>
            </a:r>
            <a:r>
              <a:rPr lang="en-US" sz="1800" dirty="0">
                <a:solidFill>
                  <a:schemeClr val="dk1"/>
                </a:solidFill>
                <a:sym typeface="Calibri"/>
              </a:rPr>
              <a:t>.</a:t>
            </a:r>
            <a:endParaRPr lang="en-US" sz="1800" dirty="0"/>
          </a:p>
          <a:p>
            <a:pPr marL="342900" lvl="0" indent="-342900">
              <a:lnSpc>
                <a:spcPct val="80000"/>
              </a:lnSpc>
              <a:spcBef>
                <a:spcPts val="460"/>
              </a:spcBef>
              <a:buClr>
                <a:schemeClr val="dk1"/>
              </a:buClr>
              <a:buSzPts val="2300"/>
            </a:pPr>
            <a:r>
              <a:rPr lang="en-US" sz="1800" b="1" i="1" dirty="0">
                <a:solidFill>
                  <a:schemeClr val="dk1"/>
                </a:solidFill>
                <a:sym typeface="Calibri"/>
              </a:rPr>
              <a:t> </a:t>
            </a:r>
            <a:endParaRPr lang="en-US" sz="1800" dirty="0"/>
          </a:p>
          <a:p>
            <a:pPr lvl="0">
              <a:lnSpc>
                <a:spcPct val="80000"/>
              </a:lnSpc>
              <a:spcBef>
                <a:spcPts val="520"/>
              </a:spcBef>
              <a:buClr>
                <a:srgbClr val="FF3300"/>
              </a:buClr>
              <a:buSzPts val="2600"/>
            </a:pPr>
            <a:r>
              <a:rPr lang="en-US" sz="1800" b="1" i="1" dirty="0">
                <a:solidFill>
                  <a:schemeClr val="bg2">
                    <a:lumMod val="60000"/>
                    <a:lumOff val="40000"/>
                  </a:schemeClr>
                </a:solidFill>
                <a:sym typeface="Calibri"/>
              </a:rPr>
              <a:t>- Participation in Treatment Decisions</a:t>
            </a:r>
            <a:br>
              <a:rPr lang="en-US" sz="1800" i="1" dirty="0">
                <a:solidFill>
                  <a:srgbClr val="FF3300"/>
                </a:solidFill>
                <a:sym typeface="Calibri"/>
              </a:rPr>
            </a:br>
            <a:r>
              <a:rPr lang="en-US" sz="1800" b="1" dirty="0">
                <a:solidFill>
                  <a:schemeClr val="dk1"/>
                </a:solidFill>
                <a:sym typeface="Calibri"/>
              </a:rPr>
              <a:t>Patients have the right </a:t>
            </a:r>
            <a:endParaRPr lang="en-US" sz="1800" dirty="0"/>
          </a:p>
          <a:p>
            <a:pPr marL="342900" lvl="0" indent="-342900">
              <a:lnSpc>
                <a:spcPct val="80000"/>
              </a:lnSpc>
              <a:spcBef>
                <a:spcPts val="460"/>
              </a:spcBef>
              <a:buClr>
                <a:schemeClr val="dk1"/>
              </a:buClr>
              <a:buSzPts val="2300"/>
              <a:buFont typeface="Noto Sans Symbols"/>
              <a:buChar char="▪"/>
            </a:pPr>
            <a:r>
              <a:rPr lang="en-US" sz="1800" b="1" dirty="0">
                <a:solidFill>
                  <a:schemeClr val="dk1"/>
                </a:solidFill>
                <a:sym typeface="Calibri"/>
              </a:rPr>
              <a:t>To know all their treatment options </a:t>
            </a:r>
            <a:endParaRPr lang="en-US" sz="1800" dirty="0"/>
          </a:p>
          <a:p>
            <a:pPr marL="342900" lvl="0" indent="-342900">
              <a:lnSpc>
                <a:spcPct val="80000"/>
              </a:lnSpc>
              <a:spcBef>
                <a:spcPts val="460"/>
              </a:spcBef>
              <a:buClr>
                <a:schemeClr val="dk1"/>
              </a:buClr>
              <a:buSzPts val="2300"/>
              <a:buFont typeface="Noto Sans Symbols"/>
              <a:buChar char="▪"/>
            </a:pPr>
            <a:r>
              <a:rPr lang="en-US" sz="1800" b="1" dirty="0">
                <a:solidFill>
                  <a:schemeClr val="dk1"/>
                </a:solidFill>
                <a:sym typeface="Calibri"/>
              </a:rPr>
              <a:t>To participate in decisions about their care. </a:t>
            </a:r>
            <a:endParaRPr lang="en-US" sz="1800" dirty="0"/>
          </a:p>
          <a:p>
            <a:pPr marL="342900" lvl="0" indent="-342900">
              <a:lnSpc>
                <a:spcPct val="80000"/>
              </a:lnSpc>
              <a:spcBef>
                <a:spcPts val="460"/>
              </a:spcBef>
              <a:buClr>
                <a:schemeClr val="dk1"/>
              </a:buClr>
              <a:buSzPts val="2300"/>
              <a:buFont typeface="Noto Sans Symbols"/>
              <a:buChar char="▪"/>
            </a:pPr>
            <a:r>
              <a:rPr lang="en-US" sz="1800" b="1" dirty="0">
                <a:solidFill>
                  <a:schemeClr val="dk1"/>
                </a:solidFill>
                <a:sym typeface="Calibri"/>
              </a:rPr>
              <a:t>Patient should be told the truth but if his condition was fatal and the truth will harm him physically or psychological , the physician may disclose his condition to his family </a:t>
            </a:r>
            <a:r>
              <a:rPr lang="en-US" sz="1800" b="1" dirty="0">
                <a:solidFill>
                  <a:srgbClr val="C00000"/>
                </a:solidFill>
                <a:sym typeface="Calibri"/>
              </a:rPr>
              <a:t>unless </a:t>
            </a:r>
            <a:r>
              <a:rPr lang="en-US" sz="1800" b="1" dirty="0">
                <a:solidFill>
                  <a:schemeClr val="dk1"/>
                </a:solidFill>
                <a:sym typeface="Calibri"/>
              </a:rPr>
              <a:t>the patient asked him not to tell them.</a:t>
            </a:r>
            <a:endParaRPr lang="en-US" sz="1800" dirty="0"/>
          </a:p>
          <a:p>
            <a:pPr marL="342900" lvl="0" indent="-342900">
              <a:lnSpc>
                <a:spcPct val="80000"/>
              </a:lnSpc>
              <a:spcBef>
                <a:spcPts val="460"/>
              </a:spcBef>
              <a:buClr>
                <a:schemeClr val="dk1"/>
              </a:buClr>
              <a:buSzPts val="2300"/>
              <a:buFont typeface="Noto Sans Symbols"/>
              <a:buChar char="▪"/>
            </a:pPr>
            <a:r>
              <a:rPr lang="en-US" sz="1800" b="1" dirty="0">
                <a:solidFill>
                  <a:schemeClr val="dk1"/>
                </a:solidFill>
                <a:sym typeface="Calibri"/>
              </a:rPr>
              <a:t>Parents, guardians, family members, or other individuals that patients choose can represent them if they cannot make their own decisions.</a:t>
            </a: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1">
              <a:lnSpc>
                <a:spcPct val="100000"/>
              </a:lnSpc>
              <a:spcBef>
                <a:spcPts val="0"/>
              </a:spcBef>
              <a:spcAft>
                <a:spcPts val="0"/>
              </a:spcAft>
              <a:buClr>
                <a:srgbClr val="0000FF"/>
              </a:buClr>
              <a:buSzPts val="4400"/>
              <a:buFont typeface="Calibri"/>
              <a:buNone/>
            </a:pPr>
            <a:r>
              <a:rPr lang="en-US" sz="2800" b="1" i="1" u="none" dirty="0">
                <a:solidFill>
                  <a:srgbClr val="C00000"/>
                </a:solidFill>
                <a:sym typeface="Calibri"/>
              </a:rPr>
              <a:t>Disclosure</a:t>
            </a:r>
            <a:endParaRPr sz="2800" dirty="0">
              <a:solidFill>
                <a:srgbClr val="C00000"/>
              </a:solidFill>
            </a:endParaRPr>
          </a:p>
        </p:txBody>
      </p:sp>
      <p:sp>
        <p:nvSpPr>
          <p:cNvPr id="148" name="Google Shape;148;p22"/>
          <p:cNvSpPr txBox="1">
            <a:spLocks noGrp="1"/>
          </p:cNvSpPr>
          <p:nvPr>
            <p:ph type="body" idx="1"/>
          </p:nvPr>
        </p:nvSpPr>
        <p:spPr>
          <a:xfrm>
            <a:off x="457200" y="1268412"/>
            <a:ext cx="8229600" cy="5589600"/>
          </a:xfrm>
          <a:prstGeom prst="rect">
            <a:avLst/>
          </a:prstGeom>
          <a:noFill/>
          <a:ln>
            <a:noFill/>
          </a:ln>
        </p:spPr>
        <p:txBody>
          <a:bodyPr spcFirstLastPara="1" wrap="square" lIns="91425" tIns="45700" rIns="91425" bIns="45700" anchor="t" anchorCtr="0">
            <a:normAutofit/>
          </a:bodyPr>
          <a:lstStyle/>
          <a:p>
            <a:pPr marL="342900" lvl="0" indent="-203200" algn="r" rtl="1">
              <a:lnSpc>
                <a:spcPct val="80000"/>
              </a:lnSpc>
              <a:spcBef>
                <a:spcPts val="0"/>
              </a:spcBef>
              <a:spcAft>
                <a:spcPts val="0"/>
              </a:spcAft>
              <a:buClr>
                <a:schemeClr val="dk1"/>
              </a:buClr>
              <a:buSzPts val="2200"/>
              <a:buFont typeface="Arial"/>
              <a:buNone/>
            </a:pPr>
            <a:endParaRPr sz="2200" b="0" i="0" u="none" dirty="0">
              <a:solidFill>
                <a:schemeClr val="dk1"/>
              </a:solidFill>
              <a:latin typeface="Calibri"/>
              <a:ea typeface="Calibri"/>
              <a:cs typeface="Calibri"/>
              <a:sym typeface="Calibri"/>
            </a:endParaRPr>
          </a:p>
          <a:p>
            <a:pPr marL="0" lvl="0" indent="0" algn="just" rtl="0">
              <a:lnSpc>
                <a:spcPct val="80000"/>
              </a:lnSpc>
              <a:spcBef>
                <a:spcPts val="520"/>
              </a:spcBef>
              <a:spcAft>
                <a:spcPts val="0"/>
              </a:spcAft>
              <a:buClr>
                <a:srgbClr val="0070C0"/>
              </a:buClr>
              <a:buSzPts val="2600"/>
              <a:buNone/>
            </a:pPr>
            <a:r>
              <a:rPr lang="en-US" sz="1800" b="1" i="1" u="none" dirty="0">
                <a:solidFill>
                  <a:srgbClr val="0070C0"/>
                </a:solidFill>
                <a:sym typeface="Calibri"/>
              </a:rPr>
              <a:t>- Disclosure refers to both </a:t>
            </a:r>
            <a:r>
              <a:rPr lang="en-US" sz="1800" b="1" i="1" u="none" dirty="0">
                <a:solidFill>
                  <a:srgbClr val="C00000"/>
                </a:solidFill>
                <a:sym typeface="Calibri"/>
              </a:rPr>
              <a:t>giving </a:t>
            </a:r>
            <a:r>
              <a:rPr lang="en-US" sz="1800" b="1" i="1" u="none" dirty="0">
                <a:solidFill>
                  <a:srgbClr val="0070C0"/>
                </a:solidFill>
                <a:sym typeface="Calibri"/>
              </a:rPr>
              <a:t>the needed information by clinician and </a:t>
            </a:r>
            <a:r>
              <a:rPr lang="en-US" sz="1800" b="1" i="1" u="none" dirty="0">
                <a:solidFill>
                  <a:srgbClr val="C00000"/>
                </a:solidFill>
                <a:sym typeface="Calibri"/>
              </a:rPr>
              <a:t>making </a:t>
            </a:r>
            <a:r>
              <a:rPr lang="en-US" sz="1800" b="1" i="1" u="none" dirty="0">
                <a:solidFill>
                  <a:srgbClr val="0070C0"/>
                </a:solidFill>
                <a:sym typeface="Calibri"/>
              </a:rPr>
              <a:t>them understandable by the patient. (</a:t>
            </a:r>
            <a:r>
              <a:rPr lang="en-US" sz="1800" b="1" i="0" u="none" dirty="0">
                <a:solidFill>
                  <a:schemeClr val="dk1"/>
                </a:solidFill>
                <a:sym typeface="Calibri"/>
              </a:rPr>
              <a:t>Information should be given in terms that the patient can understand.)</a:t>
            </a:r>
            <a:endParaRPr lang="en-US" sz="1800" b="1" dirty="0"/>
          </a:p>
          <a:p>
            <a:pPr marL="0" lvl="0" indent="0" algn="just" rtl="0">
              <a:lnSpc>
                <a:spcPct val="80000"/>
              </a:lnSpc>
              <a:spcBef>
                <a:spcPts val="520"/>
              </a:spcBef>
              <a:spcAft>
                <a:spcPts val="0"/>
              </a:spcAft>
              <a:buClr>
                <a:srgbClr val="0070C0"/>
              </a:buClr>
              <a:buSzPts val="2600"/>
              <a:buNone/>
            </a:pPr>
            <a:r>
              <a:rPr lang="en-US" sz="1800" b="1" i="1" u="none" dirty="0">
                <a:solidFill>
                  <a:srgbClr val="0070C0"/>
                </a:solidFill>
                <a:sym typeface="Calibri"/>
              </a:rPr>
              <a:t>- It provides continuing &amp; trusting </a:t>
            </a:r>
            <a:r>
              <a:rPr lang="en-US" sz="1800" b="1" i="1" u="none" dirty="0" err="1">
                <a:solidFill>
                  <a:srgbClr val="0070C0"/>
                </a:solidFill>
                <a:sym typeface="Calibri"/>
              </a:rPr>
              <a:t>Dr-Pt</a:t>
            </a:r>
            <a:r>
              <a:rPr lang="en-US" sz="1800" b="1" i="1" u="none" dirty="0">
                <a:solidFill>
                  <a:srgbClr val="0070C0"/>
                </a:solidFill>
                <a:sym typeface="Calibri"/>
              </a:rPr>
              <a:t> relationship. </a:t>
            </a:r>
            <a:r>
              <a:rPr lang="en-US" sz="1800" b="1" i="0" u="none" dirty="0">
                <a:solidFill>
                  <a:schemeClr val="dk1"/>
                </a:solidFill>
                <a:sym typeface="Calibri"/>
              </a:rPr>
              <a:t>Informed patients are more satisfied with their care and less apt to change physicians than patients who are not well informed .</a:t>
            </a:r>
            <a:endParaRPr sz="1800" b="1" dirty="0"/>
          </a:p>
          <a:p>
            <a:pPr marL="342900" lvl="0" indent="-342900" algn="just" rtl="0">
              <a:lnSpc>
                <a:spcPct val="80000"/>
              </a:lnSpc>
              <a:spcBef>
                <a:spcPts val="440"/>
              </a:spcBef>
              <a:spcAft>
                <a:spcPts val="0"/>
              </a:spcAft>
              <a:buClr>
                <a:srgbClr val="0070C0"/>
              </a:buClr>
              <a:buSzPts val="2200"/>
              <a:buNone/>
            </a:pPr>
            <a:r>
              <a:rPr lang="en-US" sz="1800" b="1" i="1" u="none" dirty="0">
                <a:solidFill>
                  <a:srgbClr val="0070C0"/>
                </a:solidFill>
                <a:sym typeface="Calibri"/>
              </a:rPr>
              <a:t> </a:t>
            </a:r>
            <a:endParaRPr sz="1800" b="1" dirty="0"/>
          </a:p>
          <a:p>
            <a:pPr marL="342900" lvl="0" indent="-177800" algn="just" rtl="0">
              <a:lnSpc>
                <a:spcPct val="80000"/>
              </a:lnSpc>
              <a:spcBef>
                <a:spcPts val="520"/>
              </a:spcBef>
              <a:spcAft>
                <a:spcPts val="0"/>
              </a:spcAft>
              <a:buClr>
                <a:schemeClr val="dk1"/>
              </a:buClr>
              <a:buSzPts val="2600"/>
              <a:buFont typeface="Arial"/>
              <a:buNone/>
            </a:pPr>
            <a:endParaRPr sz="1800" b="1" i="1" u="none" dirty="0">
              <a:solidFill>
                <a:srgbClr val="0070C0"/>
              </a:solidFill>
              <a:sym typeface="Calibri"/>
            </a:endParaRPr>
          </a:p>
          <a:p>
            <a:pPr marL="0" lvl="0" indent="0" algn="just" rtl="0">
              <a:lnSpc>
                <a:spcPct val="80000"/>
              </a:lnSpc>
              <a:spcBef>
                <a:spcPts val="520"/>
              </a:spcBef>
              <a:spcAft>
                <a:spcPts val="0"/>
              </a:spcAft>
              <a:buClr>
                <a:srgbClr val="0070C0"/>
              </a:buClr>
              <a:buSzPts val="2600"/>
              <a:buNone/>
            </a:pPr>
            <a:r>
              <a:rPr lang="en-US" sz="1800" b="1" i="1" u="none" dirty="0">
                <a:solidFill>
                  <a:srgbClr val="0070C0"/>
                </a:solidFill>
                <a:sym typeface="Calibri"/>
              </a:rPr>
              <a:t>- including nature of illness, treatment and expected effect, hospital stays duration, time for recovery, restrictions on daily activities, scars, alternative options and use of medication. + </a:t>
            </a:r>
            <a:r>
              <a:rPr lang="en-US" sz="1800" b="1" i="0" u="none" dirty="0">
                <a:solidFill>
                  <a:schemeClr val="dk1"/>
                </a:solidFill>
                <a:sym typeface="Calibri"/>
              </a:rPr>
              <a:t>information about relevant alternative options and their expected benefits and relevant risks , and an explanation of the consequences of declining or delaying treatment </a:t>
            </a:r>
            <a:endParaRPr sz="1800" b="1" i="1" u="none" dirty="0">
              <a:solidFill>
                <a:srgbClr val="0070C0"/>
              </a:solidFill>
              <a:sym typeface="Calibri"/>
            </a:endParaRPr>
          </a:p>
          <a:p>
            <a:pPr marL="342900" lvl="0" indent="-177800" algn="r" rtl="1">
              <a:spcBef>
                <a:spcPts val="520"/>
              </a:spcBef>
              <a:spcAft>
                <a:spcPts val="0"/>
              </a:spcAft>
              <a:buClr>
                <a:schemeClr val="dk1"/>
              </a:buClr>
              <a:buSzPts val="2600"/>
              <a:buNone/>
            </a:pPr>
            <a:endParaRPr sz="1800" i="1" u="none" dirty="0">
              <a:solidFill>
                <a:srgbClr val="0070C0"/>
              </a:solidFill>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None/>
            </a:pPr>
            <a:endParaRPr sz="4400" dirty="0">
              <a:solidFill>
                <a:schemeClr val="dk1"/>
              </a:solidFill>
              <a:latin typeface="Calibri"/>
              <a:ea typeface="Calibri"/>
              <a:cs typeface="Calibri"/>
              <a:sym typeface="Calibri"/>
            </a:endParaRPr>
          </a:p>
        </p:txBody>
      </p:sp>
      <p:sp>
        <p:nvSpPr>
          <p:cNvPr id="154" name="Google Shape;154;p2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100000"/>
              </a:lnSpc>
              <a:spcBef>
                <a:spcPts val="0"/>
              </a:spcBef>
              <a:spcAft>
                <a:spcPts val="0"/>
              </a:spcAft>
              <a:buClr>
                <a:srgbClr val="0070C0"/>
              </a:buClr>
              <a:buSzPts val="2800"/>
              <a:buFont typeface="Arial"/>
              <a:buChar char="•"/>
            </a:pPr>
            <a:r>
              <a:rPr lang="en-US" sz="2400" b="1" i="1" u="none" dirty="0">
                <a:solidFill>
                  <a:srgbClr val="0070C0"/>
                </a:solidFill>
                <a:sym typeface="Calibri"/>
              </a:rPr>
              <a:t>Pt. have the right to:</a:t>
            </a:r>
            <a:endParaRPr sz="2400" b="1" dirty="0"/>
          </a:p>
          <a:p>
            <a:pPr marL="0" marR="0" lvl="0" indent="0" algn="just" rtl="0">
              <a:lnSpc>
                <a:spcPct val="100000"/>
              </a:lnSpc>
              <a:spcBef>
                <a:spcPts val="560"/>
              </a:spcBef>
              <a:spcAft>
                <a:spcPts val="0"/>
              </a:spcAft>
              <a:buClr>
                <a:srgbClr val="0070C0"/>
              </a:buClr>
              <a:buSzPts val="2800"/>
              <a:buNone/>
            </a:pPr>
            <a:r>
              <a:rPr lang="en-US" sz="1800" b="1" i="1" dirty="0">
                <a:solidFill>
                  <a:srgbClr val="0070C0"/>
                </a:solidFill>
              </a:rPr>
              <a:t>- </a:t>
            </a:r>
            <a:r>
              <a:rPr lang="en-US" sz="1800" b="1" i="1" u="none" dirty="0">
                <a:solidFill>
                  <a:srgbClr val="0070C0"/>
                </a:solidFill>
                <a:sym typeface="Calibri"/>
              </a:rPr>
              <a:t>ask questions when they do not understand information or instructions. (</a:t>
            </a:r>
            <a:r>
              <a:rPr lang="en-US" sz="1800" b="1" i="0" u="none" dirty="0">
                <a:solidFill>
                  <a:schemeClr val="dk1"/>
                </a:solidFill>
                <a:sym typeface="Calibri"/>
              </a:rPr>
              <a:t>the clinician must respond to questions or requests for further information ).</a:t>
            </a:r>
            <a:endParaRPr sz="1800" b="1" dirty="0"/>
          </a:p>
          <a:p>
            <a:pPr marL="0" marR="0" lvl="0" indent="0" algn="just" rtl="0">
              <a:lnSpc>
                <a:spcPct val="100000"/>
              </a:lnSpc>
              <a:spcBef>
                <a:spcPts val="560"/>
              </a:spcBef>
              <a:spcAft>
                <a:spcPts val="0"/>
              </a:spcAft>
              <a:buClr>
                <a:srgbClr val="0070C0"/>
              </a:buClr>
              <a:buSzPts val="2800"/>
              <a:buNone/>
            </a:pPr>
            <a:r>
              <a:rPr lang="en-US" sz="1800" b="1" i="1" dirty="0">
                <a:solidFill>
                  <a:srgbClr val="0070C0"/>
                </a:solidFill>
              </a:rPr>
              <a:t>- </a:t>
            </a:r>
            <a:r>
              <a:rPr lang="en-US" sz="1800" b="1" i="1" u="none" dirty="0">
                <a:solidFill>
                  <a:srgbClr val="0070C0"/>
                </a:solidFill>
                <a:sym typeface="Calibri"/>
              </a:rPr>
              <a:t>tell their doctor if they believe that they  cannot follow through with their treatment. </a:t>
            </a:r>
            <a:endParaRPr sz="1800" b="1" dirty="0"/>
          </a:p>
          <a:p>
            <a:pPr marL="342900" marR="0" lvl="0" indent="-342900" algn="just" rtl="0">
              <a:lnSpc>
                <a:spcPct val="100000"/>
              </a:lnSpc>
              <a:spcBef>
                <a:spcPts val="560"/>
              </a:spcBef>
              <a:spcAft>
                <a:spcPts val="0"/>
              </a:spcAft>
              <a:buClr>
                <a:schemeClr val="dk1"/>
              </a:buClr>
              <a:buSzPts val="2000"/>
              <a:buFont typeface="Arial"/>
              <a:buChar char="•"/>
            </a:pPr>
            <a:r>
              <a:rPr lang="en-US" sz="1800" b="1" i="0" u="none" dirty="0">
                <a:solidFill>
                  <a:schemeClr val="dk1"/>
                </a:solidFill>
                <a:sym typeface="Calibri"/>
              </a:rPr>
              <a:t>Patients should be told the truth . Not telling the truth can harm patients in many ways . Patients who remain uninformed about their condition may fail to obtain medical attention  when they should . They may also make decisions affecting their lives if they were not aware of their condition . </a:t>
            </a:r>
            <a:endParaRPr sz="1800" b="1" dirty="0"/>
          </a:p>
          <a:p>
            <a:pPr marL="342900" marR="0" lvl="0" indent="-165100" algn="r" rtl="1">
              <a:spcBef>
                <a:spcPts val="560"/>
              </a:spcBef>
              <a:spcAft>
                <a:spcPts val="0"/>
              </a:spcAft>
              <a:buClr>
                <a:schemeClr val="dk1"/>
              </a:buClr>
              <a:buSzPts val="2800"/>
              <a:buFont typeface="Arial"/>
              <a:buNone/>
            </a:pPr>
            <a:endParaRPr sz="2800" b="0" i="0" u="none" dirty="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solidFill>
                  <a:srgbClr val="C00000"/>
                </a:solidFill>
                <a:latin typeface="Arial Black"/>
              </a:rPr>
              <a:t>Medical reports 
&amp; Certificates
</a:t>
            </a:r>
            <a:br>
              <a:rPr lang="en-US" dirty="0">
                <a:solidFill>
                  <a:srgbClr val="C00000"/>
                </a:solidFill>
                <a:latin typeface="Arial Black"/>
              </a:rPr>
            </a:br>
            <a:endParaRPr lang="ar-JO" dirty="0">
              <a:solidFill>
                <a:srgbClr val="C00000"/>
              </a:solidFill>
            </a:endParaRPr>
          </a:p>
        </p:txBody>
      </p:sp>
      <p:sp>
        <p:nvSpPr>
          <p:cNvPr id="3" name="عنوان فرعي 2"/>
          <p:cNvSpPr>
            <a:spLocks noGrp="1"/>
          </p:cNvSpPr>
          <p:nvPr>
            <p:ph type="subTitle" idx="1"/>
          </p:nvPr>
        </p:nvSpPr>
        <p:spPr/>
        <p:txBody>
          <a:bodyPr/>
          <a:lstStyle/>
          <a:p>
            <a:endParaRPr lang="ar-JO"/>
          </a:p>
        </p:txBody>
      </p:sp>
    </p:spTree>
    <p:extLst>
      <p:ext uri="{BB962C8B-B14F-4D97-AF65-F5344CB8AC3E}">
        <p14:creationId xmlns:p14="http://schemas.microsoft.com/office/powerpoint/2010/main" val="2688365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60540" y="389307"/>
            <a:ext cx="7772400" cy="1470000"/>
          </a:xfrm>
        </p:spPr>
        <p:txBody>
          <a:bodyPr/>
          <a:lstStyle/>
          <a:p>
            <a:pPr lvl="0"/>
            <a:r>
              <a:rPr lang="en-US" b="1" dirty="0">
                <a:solidFill>
                  <a:srgbClr val="C00000"/>
                </a:solidFill>
                <a:latin typeface="Arial"/>
                <a:ea typeface="Arial"/>
                <a:cs typeface="Arial"/>
                <a:sym typeface="Arial"/>
              </a:rPr>
              <a:t>Medical reports &amp; certificates</a:t>
            </a:r>
            <a:br>
              <a:rPr lang="en-US" dirty="0">
                <a:solidFill>
                  <a:srgbClr val="C00000"/>
                </a:solidFill>
              </a:rPr>
            </a:br>
            <a:endParaRPr lang="ar-JO" dirty="0">
              <a:solidFill>
                <a:srgbClr val="C00000"/>
              </a:solidFill>
            </a:endParaRPr>
          </a:p>
        </p:txBody>
      </p:sp>
      <p:sp>
        <p:nvSpPr>
          <p:cNvPr id="3" name="عنوان فرعي 2"/>
          <p:cNvSpPr>
            <a:spLocks noGrp="1"/>
          </p:cNvSpPr>
          <p:nvPr>
            <p:ph type="subTitle" idx="1"/>
          </p:nvPr>
        </p:nvSpPr>
        <p:spPr>
          <a:xfrm>
            <a:off x="588723" y="1994770"/>
            <a:ext cx="7703507" cy="1752600"/>
          </a:xfrm>
        </p:spPr>
        <p:txBody>
          <a:bodyPr/>
          <a:lstStyle/>
          <a:p>
            <a:pPr marL="177800" lvl="0" indent="-177800" algn="just" rtl="0">
              <a:lnSpc>
                <a:spcPct val="135000"/>
              </a:lnSpc>
              <a:spcBef>
                <a:spcPts val="0"/>
              </a:spcBef>
              <a:buClr>
                <a:srgbClr val="66FF33"/>
              </a:buClr>
              <a:buSzPts val="2200"/>
              <a:buFont typeface="Noto Sans Symbols"/>
              <a:buChar char="▪"/>
            </a:pPr>
            <a:r>
              <a:rPr lang="en-US" sz="1800" b="1" dirty="0">
                <a:solidFill>
                  <a:schemeClr val="tx1"/>
                </a:solidFill>
                <a:latin typeface="Arial"/>
                <a:ea typeface="Arial"/>
                <a:cs typeface="Arial"/>
                <a:sym typeface="Arial"/>
              </a:rPr>
              <a:t>Registered practitioners are in certain cases bound to give certificates, notifications, reports or other documents</a:t>
            </a:r>
            <a:r>
              <a:rPr lang="en-US" sz="1800" b="1" i="1" dirty="0">
                <a:solidFill>
                  <a:schemeClr val="tx1"/>
                </a:solidFill>
                <a:latin typeface="Arial"/>
                <a:ea typeface="Arial"/>
                <a:cs typeface="Arial"/>
                <a:sym typeface="Arial"/>
              </a:rPr>
              <a:t>, </a:t>
            </a:r>
            <a:r>
              <a:rPr lang="en-US" sz="1800" b="1" dirty="0">
                <a:solidFill>
                  <a:schemeClr val="tx1"/>
                </a:solidFill>
                <a:latin typeface="Arial"/>
                <a:ea typeface="Arial"/>
                <a:cs typeface="Arial"/>
                <a:sym typeface="Arial"/>
              </a:rPr>
              <a:t>signed by them, for use in courts or for administrative purposes.</a:t>
            </a:r>
            <a:endParaRPr lang="en-US" sz="1800" dirty="0">
              <a:solidFill>
                <a:schemeClr val="tx1"/>
              </a:solidFill>
            </a:endParaRPr>
          </a:p>
          <a:p>
            <a:pPr marL="177800" lvl="0" indent="-88900" algn="just" rtl="0">
              <a:lnSpc>
                <a:spcPct val="135000"/>
              </a:lnSpc>
              <a:spcBef>
                <a:spcPts val="0"/>
              </a:spcBef>
              <a:buClr>
                <a:srgbClr val="66FF33"/>
              </a:buClr>
              <a:buSzPts val="1400"/>
            </a:pPr>
            <a:endParaRPr lang="en-US" sz="1800" b="1" dirty="0">
              <a:solidFill>
                <a:schemeClr val="tx1"/>
              </a:solidFill>
              <a:latin typeface="Arial"/>
              <a:ea typeface="Arial"/>
              <a:cs typeface="Arial"/>
              <a:sym typeface="Arial"/>
            </a:endParaRPr>
          </a:p>
          <a:p>
            <a:pPr marL="177800" lvl="0" indent="-177800" algn="just" rtl="0">
              <a:lnSpc>
                <a:spcPct val="135000"/>
              </a:lnSpc>
              <a:spcBef>
                <a:spcPts val="0"/>
              </a:spcBef>
              <a:buClr>
                <a:srgbClr val="66FF33"/>
              </a:buClr>
              <a:buSzPts val="2200"/>
              <a:buFont typeface="Noto Sans Symbols"/>
              <a:buChar char="▪"/>
            </a:pPr>
            <a:r>
              <a:rPr lang="en-US" sz="1800" b="1" dirty="0">
                <a:solidFill>
                  <a:schemeClr val="tx1"/>
                </a:solidFill>
                <a:latin typeface="Arial"/>
                <a:ea typeface="Arial"/>
                <a:cs typeface="Arial"/>
                <a:sym typeface="Arial"/>
              </a:rPr>
              <a:t>A complete, accurate</a:t>
            </a:r>
            <a:r>
              <a:rPr lang="en-US" sz="1800" b="1" i="1" dirty="0">
                <a:solidFill>
                  <a:schemeClr val="tx1"/>
                </a:solidFill>
                <a:latin typeface="Arial"/>
                <a:ea typeface="Arial"/>
                <a:cs typeface="Arial"/>
                <a:sym typeface="Arial"/>
              </a:rPr>
              <a:t>, </a:t>
            </a:r>
            <a:r>
              <a:rPr lang="en-US" sz="1800" b="1" dirty="0">
                <a:solidFill>
                  <a:schemeClr val="tx1"/>
                </a:solidFill>
                <a:latin typeface="Arial"/>
                <a:ea typeface="Arial"/>
                <a:cs typeface="Arial"/>
                <a:sym typeface="Arial"/>
              </a:rPr>
              <a:t>and authoritative report can be obtained only by careful preparation and by a thorough understanding on the part of the physician as to what should be included in the report.</a:t>
            </a:r>
          </a:p>
          <a:p>
            <a:pPr marL="177800" indent="-177800" algn="just" rtl="0">
              <a:lnSpc>
                <a:spcPct val="135000"/>
              </a:lnSpc>
              <a:spcBef>
                <a:spcPts val="0"/>
              </a:spcBef>
              <a:buClr>
                <a:srgbClr val="66FF33"/>
              </a:buClr>
              <a:buSzPts val="2200"/>
              <a:buFont typeface="Noto Sans Symbols"/>
              <a:buChar char="▪"/>
            </a:pPr>
            <a:r>
              <a:rPr lang="en-US" sz="1800" b="1" dirty="0">
                <a:solidFill>
                  <a:schemeClr val="tx1"/>
                </a:solidFill>
                <a:latin typeface="Arial"/>
                <a:ea typeface="Arial"/>
                <a:cs typeface="Arial"/>
                <a:sym typeface="Arial"/>
              </a:rPr>
              <a:t>The criminal law is accusing any physician or surgeon who is writing a medical report or certificate, which is not true as forgery by prison or a fine.</a:t>
            </a:r>
          </a:p>
          <a:p>
            <a:pPr marL="177800" indent="-177800" algn="just" rtl="0">
              <a:lnSpc>
                <a:spcPct val="135000"/>
              </a:lnSpc>
              <a:spcBef>
                <a:spcPts val="0"/>
              </a:spcBef>
              <a:buClr>
                <a:srgbClr val="66FF33"/>
              </a:buClr>
              <a:buSzPts val="2200"/>
              <a:buFont typeface="Noto Sans Symbols"/>
              <a:buChar char="▪"/>
            </a:pPr>
            <a:endParaRPr lang="en-US" sz="1800" b="1" dirty="0">
              <a:solidFill>
                <a:schemeClr val="tx1"/>
              </a:solidFill>
              <a:latin typeface="Arial"/>
              <a:cs typeface="Arial"/>
              <a:sym typeface="Arial"/>
            </a:endParaRPr>
          </a:p>
          <a:p>
            <a:pPr marL="177800" indent="-177800" algn="just" rtl="0">
              <a:lnSpc>
                <a:spcPct val="135000"/>
              </a:lnSpc>
              <a:spcBef>
                <a:spcPts val="0"/>
              </a:spcBef>
              <a:buClr>
                <a:srgbClr val="66FF33"/>
              </a:buClr>
              <a:buSzPts val="2200"/>
              <a:buFont typeface="Noto Sans Symbols"/>
              <a:buChar char="▪"/>
            </a:pPr>
            <a:r>
              <a:rPr lang="en-US" sz="1800" b="1" dirty="0">
                <a:solidFill>
                  <a:schemeClr val="tx1"/>
                </a:solidFill>
                <a:latin typeface="Arial"/>
                <a:cs typeface="Arial"/>
                <a:sym typeface="Arial"/>
              </a:rPr>
              <a:t> </a:t>
            </a:r>
            <a:endParaRPr lang="en-US" sz="1800" dirty="0">
              <a:solidFill>
                <a:schemeClr val="tx1"/>
              </a:solidFill>
            </a:endParaRPr>
          </a:p>
          <a:p>
            <a:pPr marL="177800" lvl="0" indent="-177800" algn="just" rtl="0">
              <a:lnSpc>
                <a:spcPct val="135000"/>
              </a:lnSpc>
              <a:spcBef>
                <a:spcPts val="0"/>
              </a:spcBef>
              <a:buClr>
                <a:srgbClr val="66FF33"/>
              </a:buClr>
              <a:buSzPts val="2200"/>
              <a:buFont typeface="Noto Sans Symbols"/>
              <a:buChar char="▪"/>
            </a:pPr>
            <a:endParaRPr lang="ar-JO" sz="1800" dirty="0">
              <a:solidFill>
                <a:schemeClr val="tx1"/>
              </a:solidFill>
            </a:endParaRPr>
          </a:p>
        </p:txBody>
      </p:sp>
    </p:spTree>
    <p:extLst>
      <p:ext uri="{BB962C8B-B14F-4D97-AF65-F5344CB8AC3E}">
        <p14:creationId xmlns:p14="http://schemas.microsoft.com/office/powerpoint/2010/main" val="184322226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1199</Words>
  <Application>Microsoft Office PowerPoint</Application>
  <PresentationFormat>عرض على الشاشة (4:3)</PresentationFormat>
  <Paragraphs>104</Paragraphs>
  <Slides>22</Slides>
  <Notes>7</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Office Theme</vt:lpstr>
      <vt:lpstr> 3- Consent </vt:lpstr>
      <vt:lpstr>Elements of informed consent</vt:lpstr>
      <vt:lpstr>Consent should be taken from the patient before examining or treating him except in   : </vt:lpstr>
      <vt:lpstr>Medical interference without consent:</vt:lpstr>
      <vt:lpstr>عرض تقديمي في PowerPoint</vt:lpstr>
      <vt:lpstr>Disclosure</vt:lpstr>
      <vt:lpstr>عرض تقديمي في PowerPoint</vt:lpstr>
      <vt:lpstr>Medical reports 
&amp; Certificates
 </vt:lpstr>
      <vt:lpstr>Medical reports &amp; certificates </vt:lpstr>
      <vt:lpstr>مش مطلوب !!  القانون المدنى مادة 221: كل شخص صنع بنفسه أو بواسطة شخص آخر شهادة مزورة على ثبوت عاهة لنفسه أو لغيره باسم طبيب أو جراح بقصد أن يخلص نفسه أو غيره من أى خدمة عمومية يعاقب بالحبس.  مادة 222 عقوبات: كل طبيب أو جراح أو قابلة أعطى بطريق المجاملة شهادة أو بياناً مزوراً بشأن حمل أو مرض أو عاهة أو وفاة مع علمه بتزوير ذلك يعاقب بالحبس أو بغرامة لا تجاوز خمسمائة جنيه مصرى فإذا طلب لنفسه أو لغيره أو أخذ وعداً أو عطيه القيام بشئ من ذلك أو وقع الفعل نتيجة لرجاء أو توصية أو وساطة يعاقب بالعقوبات المقررة فى باب الرشوة. ويعاقب الراشي والوسيط بالعقوبة المقررة للمرشي أيضاً.  مادة 223: العقوبات المبنية بالمادتين السابقتين يحكم بها أيضاً إذا كانت تلك الشهادة معدة لأن تقدم إلى المحاكم. </vt:lpstr>
      <vt:lpstr>There are certain circumstances in which a physician is asked to issue a medical report or certificate: e.g. 1-Birth certificate: including date and place of birth, sex of the baby, name of father and mother.  2-Vaccination: including type and time.  3-It is the duty of a physician to report to the health authorities all suspected cases of contagious disease so that proper examination may be made by experts and the public health protected.  distnictly certificate ((شهادة الأعذار الطبية  شهادة التسنين للتأكد من وصول الاسنان لمرحلة ال second molar   X-Ray on the elbow &amp; hands to detect the ossification of epiphyses and metaphyses 4-Work accident: reporting the cause of accident, the effects, any infirmity and time of absenteeism</vt:lpstr>
      <vt:lpstr>5-Injuries: including personal data and data related to the injury; type of wound, site, causative instrument, associated lesions and complications &amp; expected time for cure.  6-Occupational disease: reports include type of disease and need for diminishing effort or change of work and time needed for rest.  7-Age determination: to evaluate criminal responsibility and for free consent in rape.  اذا كان مرتكب الجريمة عمره 18 الا يومين يُحول للأحداث ولا يسجن  8-Test for sanity. (mentality)  9-Sick - leave reports for students.  10-For insurance. </vt:lpstr>
      <vt:lpstr>11-Death certificate: The physician must sign a certificate giving the cause of death of a deceased person on whom he has been in professional attendance.  It is forbidden for a physician to sign a death certificate in certain cases; a. In any violent death, whether homicidal, suicidal or accidental. b. In any death in which the physician has not been in attendance or in which he is unable to establish the cause of death with reasonable clinical probability. c. In any death in which it appears that a criminal act may have been a contributing cause.  Such cases must be referred to the designated medicolegal authority.</vt:lpstr>
      <vt:lpstr>Legal rules that should be followed on issuing a medical report or certificate: 1-It should be given to the patient himself except when he is incompetent due to underage or insanity; in these cases it is given to his guardian.  2-It should be accurate, honest and includes the correct and complete information about the condition.  3-It should not entail any personal expectation but should be based on the utmost scientific standards. It should be issued after using the best skill of knowledge of the physician.  4-It should include in details all the data that have been asked for. </vt:lpstr>
      <vt:lpstr>     5- It should not include any dictated data by any person.  6-The physician should be sure of the identity of the person he is giving the report to.  7-He should not sign the certificate if he is not  the one who wrote it except after thorough revision. A physician should certify only that which he has personally verified.  Any practitioner who signs such certificate which is untrue, misleading or improper, is liable to have his name erased from the register. </vt:lpstr>
      <vt:lpstr>Doctor is allowed to give certificate to his patient about his or her medical condition.   The certificate must include true, correct and accurate data.  In case of age-estimation certificates for marriage, certificate must show  name, photo and finger print of the person and is given to the patient him self (not to relative). </vt:lpstr>
      <vt:lpstr>Medical council  If the practitioner is guilty of dishonorable or disgraceful conduct, the medical council erase or omit his name from the register.  The disciplinary committee  It is the court to convict practitioners in case of professional misconduct or any kind of offense. </vt:lpstr>
      <vt:lpstr> Guidelines for clinicians on medical records and notes</vt:lpstr>
      <vt:lpstr>I. Each hospital record should contain the following identification data: - Number on every page  - Name in full on every page  - Address - Telephone number - Date of birth - Sex  - Person to notify in an emergency - Occupation and marital status - The patient’s registered medical practitioner </vt:lpstr>
      <vt:lpstr>2. The clinical record: </vt:lpstr>
      <vt:lpstr>3. Nursing records 4. Patients undergoing surgery 5. Patients in intensive therapy units: a- A clear statement  why the patient was admitted to the ITU  b- An accurate record of monitoring of the physiological state while the patient was in the ITU  c- Details of the therapeutic maneuvers performed  d- When the patient is moved from the ITU, a description of the patient’s clinical status must be written down and the reason for transfer .  6. Details on discharge: 1- All patients should take with them a brief summary note (name of the consultant in charge, operation, diagnosis, current ongoing medication and arrangements for wound management).  2- Discharge summary/letter which is completed within 14 days of the patients discharge. Includes a précis of the clinical notes, the full diagnosis and the name of the consultant in charge. This is sent to the general practitioner, hospital of institution to which the patient is discharged.   </vt:lpstr>
      <vt:lpstr>3- When a patient dies a similar documentation should be completed and sent to the patient’s general practitioner.  4- Details of the death certificate entry should be written into the patient’s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Consent </dc:title>
  <cp:lastModifiedBy>safaamatar305@gmail.com</cp:lastModifiedBy>
  <cp:revision>13</cp:revision>
  <dcterms:modified xsi:type="dcterms:W3CDTF">2021-04-07T16:45:15Z</dcterms:modified>
</cp:coreProperties>
</file>