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commentAuthors.xml" ContentType="application/vnd.openxmlformats-officedocument.presentationml.commentAuthors+xml"/>
  <Override PartName="/ppt/theme/theme1.xml" ContentType="application/vnd.openxmlformats-officedocument.theme+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4"/>
  </p:sldMasterIdLst>
  <p:sldIdLst>
    <p:sldId id="257" r:id="rId5"/>
    <p:sldId id="280" r:id="rId6"/>
    <p:sldId id="263" r:id="rId7"/>
    <p:sldId id="265" r:id="rId8"/>
    <p:sldId id="281" r:id="rId9"/>
    <p:sldId id="282" r:id="rId10"/>
    <p:sldId id="269" r:id="rId11"/>
    <p:sldId id="270" r:id="rId12"/>
    <p:sldId id="271" r:id="rId13"/>
    <p:sldId id="272" r:id="rId14"/>
    <p:sldId id="273" r:id="rId15"/>
    <p:sldId id="274" r:id="rId16"/>
    <p:sldId id="275" r:id="rId17"/>
    <p:sldId id="277" r:id="rId18"/>
    <p:sldId id="278"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wa rawashdeh" initials="ar" lastIdx="1" clrIdx="0">
    <p:extLst>
      <p:ext uri="{19B8F6BF-5375-455C-9EA6-DF929625EA0E}">
        <p15:presenceInfo xmlns:p15="http://schemas.microsoft.com/office/powerpoint/2012/main" userId="68f74494e2537d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F2B"/>
    <a:srgbClr val="5CC6D6"/>
    <a:srgbClr val="344529"/>
    <a:srgbClr val="2B3922"/>
    <a:srgbClr val="2E3722"/>
    <a:srgbClr val="FCF7F1"/>
    <a:srgbClr val="B8D233"/>
    <a:srgbClr val="F8D22F"/>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01D43-0F9E-4085-B21D-D84BC7F623BC}"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70CEB6E7-44FE-42D6-B249-3EFA8C17BE5D}">
      <dgm:prSet/>
      <dgm:spPr/>
      <dgm:t>
        <a:bodyPr/>
        <a:lstStyle/>
        <a:p>
          <a:r>
            <a:rPr lang="en-US" i="1"/>
            <a:t>Occurs in small minority of patient </a:t>
          </a:r>
          <a:endParaRPr lang="en-US"/>
        </a:p>
      </dgm:t>
    </dgm:pt>
    <dgm:pt modelId="{CD7B5B11-09E0-4018-B8A4-6CA574AC31FE}" type="parTrans" cxnId="{EE0CB974-6EA7-4F3B-8A6C-EDD3968CC50E}">
      <dgm:prSet/>
      <dgm:spPr/>
      <dgm:t>
        <a:bodyPr/>
        <a:lstStyle/>
        <a:p>
          <a:endParaRPr lang="en-US"/>
        </a:p>
      </dgm:t>
    </dgm:pt>
    <dgm:pt modelId="{D8BE6F85-48E3-4437-B6F2-1831D4FF8674}" type="sibTrans" cxnId="{EE0CB974-6EA7-4F3B-8A6C-EDD3968CC50E}">
      <dgm:prSet/>
      <dgm:spPr/>
      <dgm:t>
        <a:bodyPr/>
        <a:lstStyle/>
        <a:p>
          <a:endParaRPr lang="en-US"/>
        </a:p>
      </dgm:t>
    </dgm:pt>
    <dgm:pt modelId="{B5D22677-6493-497C-88C8-249D026B512E}">
      <dgm:prSet/>
      <dgm:spPr/>
      <dgm:t>
        <a:bodyPr/>
        <a:lstStyle/>
        <a:p>
          <a:r>
            <a:rPr lang="en-US" i="1"/>
            <a:t>Presents when there is arrange of blood pressures, in between the systolic and diastolic, in which there is non Korotkoff sound </a:t>
          </a:r>
          <a:endParaRPr lang="en-US"/>
        </a:p>
      </dgm:t>
    </dgm:pt>
    <dgm:pt modelId="{91A17159-BE7A-4E7E-87B9-8BE54C68DE50}" type="parTrans" cxnId="{9EB9971C-F8F2-4940-A344-744C68EC12C6}">
      <dgm:prSet/>
      <dgm:spPr/>
      <dgm:t>
        <a:bodyPr/>
        <a:lstStyle/>
        <a:p>
          <a:endParaRPr lang="en-US"/>
        </a:p>
      </dgm:t>
    </dgm:pt>
    <dgm:pt modelId="{6A765189-221E-4C43-8A03-10C343A0AE41}" type="sibTrans" cxnId="{9EB9971C-F8F2-4940-A344-744C68EC12C6}">
      <dgm:prSet/>
      <dgm:spPr/>
      <dgm:t>
        <a:bodyPr/>
        <a:lstStyle/>
        <a:p>
          <a:endParaRPr lang="en-US"/>
        </a:p>
      </dgm:t>
    </dgm:pt>
    <dgm:pt modelId="{58BA9D36-0FC9-4034-8248-EB997AA278A3}">
      <dgm:prSet/>
      <dgm:spPr/>
      <dgm:t>
        <a:bodyPr/>
        <a:lstStyle/>
        <a:p>
          <a:r>
            <a:rPr lang="en-US" i="1"/>
            <a:t>Observed in older patients with a wide pulse pressure that is relatively large difference between systolic and diastolic pressures </a:t>
          </a:r>
          <a:endParaRPr lang="en-US"/>
        </a:p>
      </dgm:t>
    </dgm:pt>
    <dgm:pt modelId="{28898B46-F73D-47DE-9492-4C5926C1D3B4}" type="parTrans" cxnId="{1EB74A02-22CC-48BC-B246-7AF5F48F0B98}">
      <dgm:prSet/>
      <dgm:spPr/>
      <dgm:t>
        <a:bodyPr/>
        <a:lstStyle/>
        <a:p>
          <a:endParaRPr lang="en-US"/>
        </a:p>
      </dgm:t>
    </dgm:pt>
    <dgm:pt modelId="{C1E98EED-F82D-40AA-85F1-DF548ECC4A46}" type="sibTrans" cxnId="{1EB74A02-22CC-48BC-B246-7AF5F48F0B98}">
      <dgm:prSet/>
      <dgm:spPr/>
      <dgm:t>
        <a:bodyPr/>
        <a:lstStyle/>
        <a:p>
          <a:endParaRPr lang="en-US"/>
        </a:p>
      </dgm:t>
    </dgm:pt>
    <dgm:pt modelId="{9FEEAD6C-F667-40D5-BCBD-4730F53EF8E2}">
      <dgm:prSet/>
      <dgm:spPr/>
      <dgm:t>
        <a:bodyPr/>
        <a:lstStyle/>
        <a:p>
          <a:r>
            <a:rPr lang="en-US" i="1"/>
            <a:t>It is so important because a failure to recognize auscultatory gap can result in an underestimation of the systolic pressure, and overestimation of the diastolic pressure </a:t>
          </a:r>
          <a:endParaRPr lang="en-US"/>
        </a:p>
      </dgm:t>
    </dgm:pt>
    <dgm:pt modelId="{459E7CCD-0E98-40F5-B783-E8D22A8C0FA1}" type="parTrans" cxnId="{0CC0DE18-E3AA-4142-87D1-FD34DBD3BB6C}">
      <dgm:prSet/>
      <dgm:spPr/>
      <dgm:t>
        <a:bodyPr/>
        <a:lstStyle/>
        <a:p>
          <a:endParaRPr lang="en-US"/>
        </a:p>
      </dgm:t>
    </dgm:pt>
    <dgm:pt modelId="{87A64BD6-CB01-4D02-AFAA-416C42D36A3E}" type="sibTrans" cxnId="{0CC0DE18-E3AA-4142-87D1-FD34DBD3BB6C}">
      <dgm:prSet/>
      <dgm:spPr/>
      <dgm:t>
        <a:bodyPr/>
        <a:lstStyle/>
        <a:p>
          <a:endParaRPr lang="en-US"/>
        </a:p>
      </dgm:t>
    </dgm:pt>
    <dgm:pt modelId="{8865908A-D66C-494E-8BD5-F7E58227559D}" type="pres">
      <dgm:prSet presAssocID="{BCB01D43-0F9E-4085-B21D-D84BC7F623BC}" presName="vert0" presStyleCnt="0">
        <dgm:presLayoutVars>
          <dgm:dir/>
          <dgm:animOne val="branch"/>
          <dgm:animLvl val="lvl"/>
        </dgm:presLayoutVars>
      </dgm:prSet>
      <dgm:spPr/>
    </dgm:pt>
    <dgm:pt modelId="{553B3D13-BEAD-477E-B4D3-97407BC7E45A}" type="pres">
      <dgm:prSet presAssocID="{70CEB6E7-44FE-42D6-B249-3EFA8C17BE5D}" presName="thickLine" presStyleLbl="alignNode1" presStyleIdx="0" presStyleCnt="4"/>
      <dgm:spPr/>
    </dgm:pt>
    <dgm:pt modelId="{D7298114-A513-4BB6-9715-385EAE16FB8A}" type="pres">
      <dgm:prSet presAssocID="{70CEB6E7-44FE-42D6-B249-3EFA8C17BE5D}" presName="horz1" presStyleCnt="0"/>
      <dgm:spPr/>
    </dgm:pt>
    <dgm:pt modelId="{ADCCBE93-A830-4B58-9BED-F7CFDDEB6D56}" type="pres">
      <dgm:prSet presAssocID="{70CEB6E7-44FE-42D6-B249-3EFA8C17BE5D}" presName="tx1" presStyleLbl="revTx" presStyleIdx="0" presStyleCnt="4"/>
      <dgm:spPr/>
    </dgm:pt>
    <dgm:pt modelId="{2FC81AFA-AC44-43D8-80CA-26112510C60A}" type="pres">
      <dgm:prSet presAssocID="{70CEB6E7-44FE-42D6-B249-3EFA8C17BE5D}" presName="vert1" presStyleCnt="0"/>
      <dgm:spPr/>
    </dgm:pt>
    <dgm:pt modelId="{399731AE-ECCE-4F50-8B52-33D6422F6D25}" type="pres">
      <dgm:prSet presAssocID="{B5D22677-6493-497C-88C8-249D026B512E}" presName="thickLine" presStyleLbl="alignNode1" presStyleIdx="1" presStyleCnt="4"/>
      <dgm:spPr/>
    </dgm:pt>
    <dgm:pt modelId="{67372ED7-14C5-40E5-A793-715F1233D28B}" type="pres">
      <dgm:prSet presAssocID="{B5D22677-6493-497C-88C8-249D026B512E}" presName="horz1" presStyleCnt="0"/>
      <dgm:spPr/>
    </dgm:pt>
    <dgm:pt modelId="{56EB94FA-1A6A-48D2-8C1D-DBC56CEF628D}" type="pres">
      <dgm:prSet presAssocID="{B5D22677-6493-497C-88C8-249D026B512E}" presName="tx1" presStyleLbl="revTx" presStyleIdx="1" presStyleCnt="4"/>
      <dgm:spPr/>
    </dgm:pt>
    <dgm:pt modelId="{07B7CD33-FA52-4957-A716-8D7D9572A6E1}" type="pres">
      <dgm:prSet presAssocID="{B5D22677-6493-497C-88C8-249D026B512E}" presName="vert1" presStyleCnt="0"/>
      <dgm:spPr/>
    </dgm:pt>
    <dgm:pt modelId="{92165445-D4F3-49DC-8853-786B5DB523DA}" type="pres">
      <dgm:prSet presAssocID="{58BA9D36-0FC9-4034-8248-EB997AA278A3}" presName="thickLine" presStyleLbl="alignNode1" presStyleIdx="2" presStyleCnt="4"/>
      <dgm:spPr/>
    </dgm:pt>
    <dgm:pt modelId="{F7F7301C-2583-48BA-AA1A-C27BE1F8F27D}" type="pres">
      <dgm:prSet presAssocID="{58BA9D36-0FC9-4034-8248-EB997AA278A3}" presName="horz1" presStyleCnt="0"/>
      <dgm:spPr/>
    </dgm:pt>
    <dgm:pt modelId="{5D4F0FCC-3C47-4898-B9A8-0AFE5773AA22}" type="pres">
      <dgm:prSet presAssocID="{58BA9D36-0FC9-4034-8248-EB997AA278A3}" presName="tx1" presStyleLbl="revTx" presStyleIdx="2" presStyleCnt="4"/>
      <dgm:spPr/>
    </dgm:pt>
    <dgm:pt modelId="{88BD312E-3B85-4D06-97D6-3FF4B4AA329D}" type="pres">
      <dgm:prSet presAssocID="{58BA9D36-0FC9-4034-8248-EB997AA278A3}" presName="vert1" presStyleCnt="0"/>
      <dgm:spPr/>
    </dgm:pt>
    <dgm:pt modelId="{E8DA7F66-CB32-4648-919A-9D6337203B26}" type="pres">
      <dgm:prSet presAssocID="{9FEEAD6C-F667-40D5-BCBD-4730F53EF8E2}" presName="thickLine" presStyleLbl="alignNode1" presStyleIdx="3" presStyleCnt="4"/>
      <dgm:spPr/>
    </dgm:pt>
    <dgm:pt modelId="{3123FBAE-E609-4125-BFBF-13AC48505C09}" type="pres">
      <dgm:prSet presAssocID="{9FEEAD6C-F667-40D5-BCBD-4730F53EF8E2}" presName="horz1" presStyleCnt="0"/>
      <dgm:spPr/>
    </dgm:pt>
    <dgm:pt modelId="{4D998FBA-BEF7-42D1-916D-337F05B094D9}" type="pres">
      <dgm:prSet presAssocID="{9FEEAD6C-F667-40D5-BCBD-4730F53EF8E2}" presName="tx1" presStyleLbl="revTx" presStyleIdx="3" presStyleCnt="4"/>
      <dgm:spPr/>
    </dgm:pt>
    <dgm:pt modelId="{70F65915-379A-4EDA-9445-47BFCD5440BB}" type="pres">
      <dgm:prSet presAssocID="{9FEEAD6C-F667-40D5-BCBD-4730F53EF8E2}" presName="vert1" presStyleCnt="0"/>
      <dgm:spPr/>
    </dgm:pt>
  </dgm:ptLst>
  <dgm:cxnLst>
    <dgm:cxn modelId="{1EB74A02-22CC-48BC-B246-7AF5F48F0B98}" srcId="{BCB01D43-0F9E-4085-B21D-D84BC7F623BC}" destId="{58BA9D36-0FC9-4034-8248-EB997AA278A3}" srcOrd="2" destOrd="0" parTransId="{28898B46-F73D-47DE-9492-4C5926C1D3B4}" sibTransId="{C1E98EED-F82D-40AA-85F1-DF548ECC4A46}"/>
    <dgm:cxn modelId="{E6314511-2344-499B-858A-B596B72A54D8}" type="presOf" srcId="{58BA9D36-0FC9-4034-8248-EB997AA278A3}" destId="{5D4F0FCC-3C47-4898-B9A8-0AFE5773AA22}" srcOrd="0" destOrd="0" presId="urn:microsoft.com/office/officeart/2008/layout/LinedList"/>
    <dgm:cxn modelId="{0CC0DE18-E3AA-4142-87D1-FD34DBD3BB6C}" srcId="{BCB01D43-0F9E-4085-B21D-D84BC7F623BC}" destId="{9FEEAD6C-F667-40D5-BCBD-4730F53EF8E2}" srcOrd="3" destOrd="0" parTransId="{459E7CCD-0E98-40F5-B783-E8D22A8C0FA1}" sibTransId="{87A64BD6-CB01-4D02-AFAA-416C42D36A3E}"/>
    <dgm:cxn modelId="{9EB9971C-F8F2-4940-A344-744C68EC12C6}" srcId="{BCB01D43-0F9E-4085-B21D-D84BC7F623BC}" destId="{B5D22677-6493-497C-88C8-249D026B512E}" srcOrd="1" destOrd="0" parTransId="{91A17159-BE7A-4E7E-87B9-8BE54C68DE50}" sibTransId="{6A765189-221E-4C43-8A03-10C343A0AE41}"/>
    <dgm:cxn modelId="{11F83539-4D62-4626-B53C-17DA304CB934}" type="presOf" srcId="{9FEEAD6C-F667-40D5-BCBD-4730F53EF8E2}" destId="{4D998FBA-BEF7-42D1-916D-337F05B094D9}" srcOrd="0" destOrd="0" presId="urn:microsoft.com/office/officeart/2008/layout/LinedList"/>
    <dgm:cxn modelId="{EE0CB974-6EA7-4F3B-8A6C-EDD3968CC50E}" srcId="{BCB01D43-0F9E-4085-B21D-D84BC7F623BC}" destId="{70CEB6E7-44FE-42D6-B249-3EFA8C17BE5D}" srcOrd="0" destOrd="0" parTransId="{CD7B5B11-09E0-4018-B8A4-6CA574AC31FE}" sibTransId="{D8BE6F85-48E3-4437-B6F2-1831D4FF8674}"/>
    <dgm:cxn modelId="{08D11390-0CA1-45E8-9989-E4732904ED4B}" type="presOf" srcId="{BCB01D43-0F9E-4085-B21D-D84BC7F623BC}" destId="{8865908A-D66C-494E-8BD5-F7E58227559D}" srcOrd="0" destOrd="0" presId="urn:microsoft.com/office/officeart/2008/layout/LinedList"/>
    <dgm:cxn modelId="{782E4EAD-494D-4DD6-8A02-31A2F315CFAA}" type="presOf" srcId="{B5D22677-6493-497C-88C8-249D026B512E}" destId="{56EB94FA-1A6A-48D2-8C1D-DBC56CEF628D}" srcOrd="0" destOrd="0" presId="urn:microsoft.com/office/officeart/2008/layout/LinedList"/>
    <dgm:cxn modelId="{ECA29DFB-01C8-4F67-AB4E-0CBE210C4B3E}" type="presOf" srcId="{70CEB6E7-44FE-42D6-B249-3EFA8C17BE5D}" destId="{ADCCBE93-A830-4B58-9BED-F7CFDDEB6D56}" srcOrd="0" destOrd="0" presId="urn:microsoft.com/office/officeart/2008/layout/LinedList"/>
    <dgm:cxn modelId="{D5A0D640-4431-4184-A3E5-CD2F923ACBDF}" type="presParOf" srcId="{8865908A-D66C-494E-8BD5-F7E58227559D}" destId="{553B3D13-BEAD-477E-B4D3-97407BC7E45A}" srcOrd="0" destOrd="0" presId="urn:microsoft.com/office/officeart/2008/layout/LinedList"/>
    <dgm:cxn modelId="{00A41AFA-EF06-42CE-A8FF-7C324D5C504D}" type="presParOf" srcId="{8865908A-D66C-494E-8BD5-F7E58227559D}" destId="{D7298114-A513-4BB6-9715-385EAE16FB8A}" srcOrd="1" destOrd="0" presId="urn:microsoft.com/office/officeart/2008/layout/LinedList"/>
    <dgm:cxn modelId="{3D3B46EF-3EF3-4C99-A25B-0C66966568F7}" type="presParOf" srcId="{D7298114-A513-4BB6-9715-385EAE16FB8A}" destId="{ADCCBE93-A830-4B58-9BED-F7CFDDEB6D56}" srcOrd="0" destOrd="0" presId="urn:microsoft.com/office/officeart/2008/layout/LinedList"/>
    <dgm:cxn modelId="{987F5970-64EC-450E-8234-439B73B0D3CA}" type="presParOf" srcId="{D7298114-A513-4BB6-9715-385EAE16FB8A}" destId="{2FC81AFA-AC44-43D8-80CA-26112510C60A}" srcOrd="1" destOrd="0" presId="urn:microsoft.com/office/officeart/2008/layout/LinedList"/>
    <dgm:cxn modelId="{1CEC5F6F-A20E-41F4-BD97-692FCE1406F3}" type="presParOf" srcId="{8865908A-D66C-494E-8BD5-F7E58227559D}" destId="{399731AE-ECCE-4F50-8B52-33D6422F6D25}" srcOrd="2" destOrd="0" presId="urn:microsoft.com/office/officeart/2008/layout/LinedList"/>
    <dgm:cxn modelId="{031F48DD-7BCE-4D3A-8675-11465BF4F022}" type="presParOf" srcId="{8865908A-D66C-494E-8BD5-F7E58227559D}" destId="{67372ED7-14C5-40E5-A793-715F1233D28B}" srcOrd="3" destOrd="0" presId="urn:microsoft.com/office/officeart/2008/layout/LinedList"/>
    <dgm:cxn modelId="{C641A55C-6802-4E3E-A26B-5C1AC00F44C2}" type="presParOf" srcId="{67372ED7-14C5-40E5-A793-715F1233D28B}" destId="{56EB94FA-1A6A-48D2-8C1D-DBC56CEF628D}" srcOrd="0" destOrd="0" presId="urn:microsoft.com/office/officeart/2008/layout/LinedList"/>
    <dgm:cxn modelId="{6D6DD903-987B-480A-80B8-9D46030194A2}" type="presParOf" srcId="{67372ED7-14C5-40E5-A793-715F1233D28B}" destId="{07B7CD33-FA52-4957-A716-8D7D9572A6E1}" srcOrd="1" destOrd="0" presId="urn:microsoft.com/office/officeart/2008/layout/LinedList"/>
    <dgm:cxn modelId="{F0A15E35-0537-4EF1-80CD-3E6BB8860087}" type="presParOf" srcId="{8865908A-D66C-494E-8BD5-F7E58227559D}" destId="{92165445-D4F3-49DC-8853-786B5DB523DA}" srcOrd="4" destOrd="0" presId="urn:microsoft.com/office/officeart/2008/layout/LinedList"/>
    <dgm:cxn modelId="{5848AECA-2890-486D-95C2-7E964794F6B4}" type="presParOf" srcId="{8865908A-D66C-494E-8BD5-F7E58227559D}" destId="{F7F7301C-2583-48BA-AA1A-C27BE1F8F27D}" srcOrd="5" destOrd="0" presId="urn:microsoft.com/office/officeart/2008/layout/LinedList"/>
    <dgm:cxn modelId="{24B28391-ED70-4896-A0FC-CCEBB2E6973C}" type="presParOf" srcId="{F7F7301C-2583-48BA-AA1A-C27BE1F8F27D}" destId="{5D4F0FCC-3C47-4898-B9A8-0AFE5773AA22}" srcOrd="0" destOrd="0" presId="urn:microsoft.com/office/officeart/2008/layout/LinedList"/>
    <dgm:cxn modelId="{6B6554D4-5EA0-44FB-8B0C-75CBD1651A44}" type="presParOf" srcId="{F7F7301C-2583-48BA-AA1A-C27BE1F8F27D}" destId="{88BD312E-3B85-4D06-97D6-3FF4B4AA329D}" srcOrd="1" destOrd="0" presId="urn:microsoft.com/office/officeart/2008/layout/LinedList"/>
    <dgm:cxn modelId="{219CFCAB-F847-49BA-B4C2-46D72F79CADD}" type="presParOf" srcId="{8865908A-D66C-494E-8BD5-F7E58227559D}" destId="{E8DA7F66-CB32-4648-919A-9D6337203B26}" srcOrd="6" destOrd="0" presId="urn:microsoft.com/office/officeart/2008/layout/LinedList"/>
    <dgm:cxn modelId="{F6ED55C1-08BC-4F58-BCCC-C0949290121C}" type="presParOf" srcId="{8865908A-D66C-494E-8BD5-F7E58227559D}" destId="{3123FBAE-E609-4125-BFBF-13AC48505C09}" srcOrd="7" destOrd="0" presId="urn:microsoft.com/office/officeart/2008/layout/LinedList"/>
    <dgm:cxn modelId="{48953528-6BAB-4972-8401-C877A2FD19E9}" type="presParOf" srcId="{3123FBAE-E609-4125-BFBF-13AC48505C09}" destId="{4D998FBA-BEF7-42D1-916D-337F05B094D9}" srcOrd="0" destOrd="0" presId="urn:microsoft.com/office/officeart/2008/layout/LinedList"/>
    <dgm:cxn modelId="{57FB504F-CEB3-4568-AA9F-A2EC36404B34}" type="presParOf" srcId="{3123FBAE-E609-4125-BFBF-13AC48505C09}" destId="{70F65915-379A-4EDA-9445-47BFCD5440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67E70-E737-45BC-A3C7-05BCEB2D64D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7A77FB7-9804-4E91-96ED-0DACDA115336}">
      <dgm:prSet/>
      <dgm:spPr/>
      <dgm:t>
        <a:bodyPr/>
        <a:lstStyle/>
        <a:p>
          <a:pPr>
            <a:lnSpc>
              <a:spcPct val="100000"/>
            </a:lnSpc>
          </a:pPr>
          <a:r>
            <a:rPr lang="en-US" i="1"/>
            <a:t>Regarding the best timing as to when blood pressure should be measured keep on mind that blood pressure could be affected by </a:t>
          </a:r>
          <a:endParaRPr lang="en-US"/>
        </a:p>
      </dgm:t>
    </dgm:pt>
    <dgm:pt modelId="{67C1F98F-C2CA-48EA-B923-94A7A13DE474}" type="parTrans" cxnId="{F3FB3B2E-DAAA-4656-9D57-D4874F6A1F5D}">
      <dgm:prSet/>
      <dgm:spPr/>
      <dgm:t>
        <a:bodyPr/>
        <a:lstStyle/>
        <a:p>
          <a:endParaRPr lang="en-US"/>
        </a:p>
      </dgm:t>
    </dgm:pt>
    <dgm:pt modelId="{C6BABB4E-53EE-4085-8118-E4D214316E75}" type="sibTrans" cxnId="{F3FB3B2E-DAAA-4656-9D57-D4874F6A1F5D}">
      <dgm:prSet/>
      <dgm:spPr/>
      <dgm:t>
        <a:bodyPr/>
        <a:lstStyle/>
        <a:p>
          <a:endParaRPr lang="en-US"/>
        </a:p>
      </dgm:t>
    </dgm:pt>
    <dgm:pt modelId="{708E4833-9657-429C-A641-3AD46D0770A3}">
      <dgm:prSet/>
      <dgm:spPr/>
      <dgm:t>
        <a:bodyPr/>
        <a:lstStyle/>
        <a:p>
          <a:pPr>
            <a:lnSpc>
              <a:spcPct val="100000"/>
            </a:lnSpc>
          </a:pPr>
          <a:r>
            <a:rPr lang="en-US" i="1"/>
            <a:t>Blood pressure varies through out the day </a:t>
          </a:r>
          <a:endParaRPr lang="en-US"/>
        </a:p>
      </dgm:t>
    </dgm:pt>
    <dgm:pt modelId="{A3135BE1-716B-4CA0-B2A8-4D66124AF6B6}" type="parTrans" cxnId="{6A1D5958-E919-4728-91C7-7EA694D6C184}">
      <dgm:prSet/>
      <dgm:spPr/>
      <dgm:t>
        <a:bodyPr/>
        <a:lstStyle/>
        <a:p>
          <a:endParaRPr lang="en-US"/>
        </a:p>
      </dgm:t>
    </dgm:pt>
    <dgm:pt modelId="{76DA5E9B-7D3B-4FDA-B90A-9018B3B52BE2}" type="sibTrans" cxnId="{6A1D5958-E919-4728-91C7-7EA694D6C184}">
      <dgm:prSet/>
      <dgm:spPr/>
      <dgm:t>
        <a:bodyPr/>
        <a:lstStyle/>
        <a:p>
          <a:endParaRPr lang="en-US"/>
        </a:p>
      </dgm:t>
    </dgm:pt>
    <dgm:pt modelId="{CEF2953B-C2CB-4334-8A74-8CCDEDCA0C76}">
      <dgm:prSet/>
      <dgm:spPr/>
      <dgm:t>
        <a:bodyPr/>
        <a:lstStyle/>
        <a:p>
          <a:pPr>
            <a:lnSpc>
              <a:spcPct val="100000"/>
            </a:lnSpc>
          </a:pPr>
          <a:r>
            <a:rPr lang="en-US" i="1"/>
            <a:t>Blood pressure can be temporarily affected by exercises or caffeine consumption within the prior 30 minutes </a:t>
          </a:r>
          <a:endParaRPr lang="en-US"/>
        </a:p>
      </dgm:t>
    </dgm:pt>
    <dgm:pt modelId="{16015DD6-DF9E-401E-AC85-F289FA44EF9F}" type="parTrans" cxnId="{48F4E5D1-55FC-4E8D-9B4D-975766BA87CB}">
      <dgm:prSet/>
      <dgm:spPr/>
      <dgm:t>
        <a:bodyPr/>
        <a:lstStyle/>
        <a:p>
          <a:endParaRPr lang="en-US"/>
        </a:p>
      </dgm:t>
    </dgm:pt>
    <dgm:pt modelId="{97082F6E-0CB4-4379-A57B-A1C55EF5EFAE}" type="sibTrans" cxnId="{48F4E5D1-55FC-4E8D-9B4D-975766BA87CB}">
      <dgm:prSet/>
      <dgm:spPr/>
      <dgm:t>
        <a:bodyPr/>
        <a:lstStyle/>
        <a:p>
          <a:endParaRPr lang="en-US"/>
        </a:p>
      </dgm:t>
    </dgm:pt>
    <dgm:pt modelId="{CBF811CB-09BD-42D5-92D6-7B179FF9BD1C}">
      <dgm:prSet/>
      <dgm:spPr/>
      <dgm:t>
        <a:bodyPr/>
        <a:lstStyle/>
        <a:p>
          <a:pPr>
            <a:lnSpc>
              <a:spcPct val="100000"/>
            </a:lnSpc>
          </a:pPr>
          <a:r>
            <a:rPr lang="en-US" i="1"/>
            <a:t>For patents taking anti-hypertensive medication, its preferable to  measure the blood pressure immediately before the meds are usually taken, though this often not practical </a:t>
          </a:r>
          <a:endParaRPr lang="en-US"/>
        </a:p>
      </dgm:t>
    </dgm:pt>
    <dgm:pt modelId="{D8378C44-A110-4BBE-B7DD-1E15438532FC}" type="parTrans" cxnId="{B77CAFF4-7ACC-43C7-910F-8AF956A927E0}">
      <dgm:prSet/>
      <dgm:spPr/>
      <dgm:t>
        <a:bodyPr/>
        <a:lstStyle/>
        <a:p>
          <a:endParaRPr lang="en-US"/>
        </a:p>
      </dgm:t>
    </dgm:pt>
    <dgm:pt modelId="{8B74921E-FD16-43F9-B894-CB75DEBF28DC}" type="sibTrans" cxnId="{B77CAFF4-7ACC-43C7-910F-8AF956A927E0}">
      <dgm:prSet/>
      <dgm:spPr/>
      <dgm:t>
        <a:bodyPr/>
        <a:lstStyle/>
        <a:p>
          <a:endParaRPr lang="en-US"/>
        </a:p>
      </dgm:t>
    </dgm:pt>
    <dgm:pt modelId="{493F9CAB-F47C-4762-A9E1-8C8FE910FB6B}" type="pres">
      <dgm:prSet presAssocID="{A5167E70-E737-45BC-A3C7-05BCEB2D64D7}" presName="root" presStyleCnt="0">
        <dgm:presLayoutVars>
          <dgm:dir/>
          <dgm:resizeHandles val="exact"/>
        </dgm:presLayoutVars>
      </dgm:prSet>
      <dgm:spPr/>
    </dgm:pt>
    <dgm:pt modelId="{6F878F71-DEB9-4FFC-8634-5E3A527561E3}" type="pres">
      <dgm:prSet presAssocID="{A7A77FB7-9804-4E91-96ED-0DACDA115336}" presName="compNode" presStyleCnt="0"/>
      <dgm:spPr/>
    </dgm:pt>
    <dgm:pt modelId="{F7975284-F1EF-42E1-B306-6A335D466314}" type="pres">
      <dgm:prSet presAssocID="{A7A77FB7-9804-4E91-96ED-0DACDA115336}" presName="iconRect" presStyleLbl="node1" presStyleIdx="0" presStyleCnt="4"/>
      <dgm:spPr>
        <a:blipFill rotWithShape="1">
          <a:blip xmlns:r="http://schemas.openxmlformats.org/officeDocument/2006/relationships" r:embed="rId1"/>
          <a:srcRect/>
          <a:stretch>
            <a:fillRect/>
          </a:stretch>
        </a:blipFill>
      </dgm:spPr>
    </dgm:pt>
    <dgm:pt modelId="{06BD733D-2821-45EE-AFE7-2C8361B4B23A}" type="pres">
      <dgm:prSet presAssocID="{A7A77FB7-9804-4E91-96ED-0DACDA115336}" presName="spaceRect" presStyleCnt="0"/>
      <dgm:spPr/>
    </dgm:pt>
    <dgm:pt modelId="{4F57B21A-70AB-48D4-A0FD-570D816F2890}" type="pres">
      <dgm:prSet presAssocID="{A7A77FB7-9804-4E91-96ED-0DACDA115336}" presName="textRect" presStyleLbl="revTx" presStyleIdx="0" presStyleCnt="4">
        <dgm:presLayoutVars>
          <dgm:chMax val="1"/>
          <dgm:chPref val="1"/>
        </dgm:presLayoutVars>
      </dgm:prSet>
      <dgm:spPr/>
    </dgm:pt>
    <dgm:pt modelId="{2638939E-F247-4BCF-8380-4D4618B34627}" type="pres">
      <dgm:prSet presAssocID="{C6BABB4E-53EE-4085-8118-E4D214316E75}" presName="sibTrans" presStyleCnt="0"/>
      <dgm:spPr/>
    </dgm:pt>
    <dgm:pt modelId="{28AD0501-6492-4B17-BFD3-B9CED94A9B6D}" type="pres">
      <dgm:prSet presAssocID="{708E4833-9657-429C-A641-3AD46D0770A3}" presName="compNode" presStyleCnt="0"/>
      <dgm:spPr/>
    </dgm:pt>
    <dgm:pt modelId="{12F82B9F-A0B4-441E-B3D1-08629A06DC84}" type="pres">
      <dgm:prSet presAssocID="{708E4833-9657-429C-A641-3AD46D0770A3}"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Heartbeat"/>
        </a:ext>
      </dgm:extLst>
    </dgm:pt>
    <dgm:pt modelId="{B47C64D3-5764-4F82-9B80-655B92F91493}" type="pres">
      <dgm:prSet presAssocID="{708E4833-9657-429C-A641-3AD46D0770A3}" presName="spaceRect" presStyleCnt="0"/>
      <dgm:spPr/>
    </dgm:pt>
    <dgm:pt modelId="{B0F488D8-C74C-4566-A343-9C9901EB74C4}" type="pres">
      <dgm:prSet presAssocID="{708E4833-9657-429C-A641-3AD46D0770A3}" presName="textRect" presStyleLbl="revTx" presStyleIdx="1" presStyleCnt="4">
        <dgm:presLayoutVars>
          <dgm:chMax val="1"/>
          <dgm:chPref val="1"/>
        </dgm:presLayoutVars>
      </dgm:prSet>
      <dgm:spPr/>
    </dgm:pt>
    <dgm:pt modelId="{E6CB13D5-572C-4098-BE3F-EB422FF7BC90}" type="pres">
      <dgm:prSet presAssocID="{76DA5E9B-7D3B-4FDA-B90A-9018B3B52BE2}" presName="sibTrans" presStyleCnt="0"/>
      <dgm:spPr/>
    </dgm:pt>
    <dgm:pt modelId="{0464DF06-3BD1-4870-878E-F6B5D8AD4944}" type="pres">
      <dgm:prSet presAssocID="{CEF2953B-C2CB-4334-8A74-8CCDEDCA0C76}" presName="compNode" presStyleCnt="0"/>
      <dgm:spPr/>
    </dgm:pt>
    <dgm:pt modelId="{CD2C3559-EB0F-4C70-BD20-90B81839DDFC}" type="pres">
      <dgm:prSet presAssocID="{CEF2953B-C2CB-4334-8A74-8CCDEDCA0C76}"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Stopwatch"/>
        </a:ext>
      </dgm:extLst>
    </dgm:pt>
    <dgm:pt modelId="{94FB0762-6275-45C3-824D-DD23B0734EC9}" type="pres">
      <dgm:prSet presAssocID="{CEF2953B-C2CB-4334-8A74-8CCDEDCA0C76}" presName="spaceRect" presStyleCnt="0"/>
      <dgm:spPr/>
    </dgm:pt>
    <dgm:pt modelId="{851C74DC-F67F-4EA0-831F-6C3E5DB2B406}" type="pres">
      <dgm:prSet presAssocID="{CEF2953B-C2CB-4334-8A74-8CCDEDCA0C76}" presName="textRect" presStyleLbl="revTx" presStyleIdx="2" presStyleCnt="4">
        <dgm:presLayoutVars>
          <dgm:chMax val="1"/>
          <dgm:chPref val="1"/>
        </dgm:presLayoutVars>
      </dgm:prSet>
      <dgm:spPr/>
    </dgm:pt>
    <dgm:pt modelId="{88869407-1CAF-46E6-B4BA-038D06ABAD8B}" type="pres">
      <dgm:prSet presAssocID="{97082F6E-0CB4-4379-A57B-A1C55EF5EFAE}" presName="sibTrans" presStyleCnt="0"/>
      <dgm:spPr/>
    </dgm:pt>
    <dgm:pt modelId="{7F12B2AF-60C4-40CB-9C17-26C957F35043}" type="pres">
      <dgm:prSet presAssocID="{CBF811CB-09BD-42D5-92D6-7B179FF9BD1C}" presName="compNode" presStyleCnt="0"/>
      <dgm:spPr/>
    </dgm:pt>
    <dgm:pt modelId="{FA32688E-BDE5-4CE7-BE7F-17E63E43DC4D}" type="pres">
      <dgm:prSet presAssocID="{CBF811CB-09BD-42D5-92D6-7B179FF9BD1C}"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edicine"/>
        </a:ext>
      </dgm:extLst>
    </dgm:pt>
    <dgm:pt modelId="{BEF202D0-E2BA-47ED-9286-79C6098E9172}" type="pres">
      <dgm:prSet presAssocID="{CBF811CB-09BD-42D5-92D6-7B179FF9BD1C}" presName="spaceRect" presStyleCnt="0"/>
      <dgm:spPr/>
    </dgm:pt>
    <dgm:pt modelId="{35C581BA-5157-476E-9922-3DC87274779A}" type="pres">
      <dgm:prSet presAssocID="{CBF811CB-09BD-42D5-92D6-7B179FF9BD1C}" presName="textRect" presStyleLbl="revTx" presStyleIdx="3" presStyleCnt="4">
        <dgm:presLayoutVars>
          <dgm:chMax val="1"/>
          <dgm:chPref val="1"/>
        </dgm:presLayoutVars>
      </dgm:prSet>
      <dgm:spPr/>
    </dgm:pt>
  </dgm:ptLst>
  <dgm:cxnLst>
    <dgm:cxn modelId="{F3FB3B2E-DAAA-4656-9D57-D4874F6A1F5D}" srcId="{A5167E70-E737-45BC-A3C7-05BCEB2D64D7}" destId="{A7A77FB7-9804-4E91-96ED-0DACDA115336}" srcOrd="0" destOrd="0" parTransId="{67C1F98F-C2CA-48EA-B923-94A7A13DE474}" sibTransId="{C6BABB4E-53EE-4085-8118-E4D214316E75}"/>
    <dgm:cxn modelId="{6A1D5958-E919-4728-91C7-7EA694D6C184}" srcId="{A5167E70-E737-45BC-A3C7-05BCEB2D64D7}" destId="{708E4833-9657-429C-A641-3AD46D0770A3}" srcOrd="1" destOrd="0" parTransId="{A3135BE1-716B-4CA0-B2A8-4D66124AF6B6}" sibTransId="{76DA5E9B-7D3B-4FDA-B90A-9018B3B52BE2}"/>
    <dgm:cxn modelId="{5AD2F37E-EB9B-4430-89A2-5954F190B7A8}" type="presOf" srcId="{A5167E70-E737-45BC-A3C7-05BCEB2D64D7}" destId="{493F9CAB-F47C-4762-A9E1-8C8FE910FB6B}" srcOrd="0" destOrd="0" presId="urn:microsoft.com/office/officeart/2018/2/layout/IconLabelList"/>
    <dgm:cxn modelId="{A84EB4CB-F226-4426-8364-5AB450139067}" type="presOf" srcId="{708E4833-9657-429C-A641-3AD46D0770A3}" destId="{B0F488D8-C74C-4566-A343-9C9901EB74C4}" srcOrd="0" destOrd="0" presId="urn:microsoft.com/office/officeart/2018/2/layout/IconLabelList"/>
    <dgm:cxn modelId="{48F4E5D1-55FC-4E8D-9B4D-975766BA87CB}" srcId="{A5167E70-E737-45BC-A3C7-05BCEB2D64D7}" destId="{CEF2953B-C2CB-4334-8A74-8CCDEDCA0C76}" srcOrd="2" destOrd="0" parTransId="{16015DD6-DF9E-401E-AC85-F289FA44EF9F}" sibTransId="{97082F6E-0CB4-4379-A57B-A1C55EF5EFAE}"/>
    <dgm:cxn modelId="{354EA6D7-8A7C-43E7-BFC4-34C903D99F4F}" type="presOf" srcId="{CBF811CB-09BD-42D5-92D6-7B179FF9BD1C}" destId="{35C581BA-5157-476E-9922-3DC87274779A}" srcOrd="0" destOrd="0" presId="urn:microsoft.com/office/officeart/2018/2/layout/IconLabelList"/>
    <dgm:cxn modelId="{5CAB30E2-B085-408B-90E6-BBAF1A1866E9}" type="presOf" srcId="{A7A77FB7-9804-4E91-96ED-0DACDA115336}" destId="{4F57B21A-70AB-48D4-A0FD-570D816F2890}" srcOrd="0" destOrd="0" presId="urn:microsoft.com/office/officeart/2018/2/layout/IconLabelList"/>
    <dgm:cxn modelId="{B77CAFF4-7ACC-43C7-910F-8AF956A927E0}" srcId="{A5167E70-E737-45BC-A3C7-05BCEB2D64D7}" destId="{CBF811CB-09BD-42D5-92D6-7B179FF9BD1C}" srcOrd="3" destOrd="0" parTransId="{D8378C44-A110-4BBE-B7DD-1E15438532FC}" sibTransId="{8B74921E-FD16-43F9-B894-CB75DEBF28DC}"/>
    <dgm:cxn modelId="{6F0760FF-D3C6-4D6F-9423-2EB7E0FD1EC3}" type="presOf" srcId="{CEF2953B-C2CB-4334-8A74-8CCDEDCA0C76}" destId="{851C74DC-F67F-4EA0-831F-6C3E5DB2B406}" srcOrd="0" destOrd="0" presId="urn:microsoft.com/office/officeart/2018/2/layout/IconLabelList"/>
    <dgm:cxn modelId="{F2AB1C05-DF36-400B-AB98-58B057B622DE}" type="presParOf" srcId="{493F9CAB-F47C-4762-A9E1-8C8FE910FB6B}" destId="{6F878F71-DEB9-4FFC-8634-5E3A527561E3}" srcOrd="0" destOrd="0" presId="urn:microsoft.com/office/officeart/2018/2/layout/IconLabelList"/>
    <dgm:cxn modelId="{6F803B3C-20BD-4C56-B7BB-22C340C9322F}" type="presParOf" srcId="{6F878F71-DEB9-4FFC-8634-5E3A527561E3}" destId="{F7975284-F1EF-42E1-B306-6A335D466314}" srcOrd="0" destOrd="0" presId="urn:microsoft.com/office/officeart/2018/2/layout/IconLabelList"/>
    <dgm:cxn modelId="{21F67D39-33B3-4D6C-B7B8-BFDF16BD985B}" type="presParOf" srcId="{6F878F71-DEB9-4FFC-8634-5E3A527561E3}" destId="{06BD733D-2821-45EE-AFE7-2C8361B4B23A}" srcOrd="1" destOrd="0" presId="urn:microsoft.com/office/officeart/2018/2/layout/IconLabelList"/>
    <dgm:cxn modelId="{8DD6C447-F6F9-49DA-917A-2EC16EFE0776}" type="presParOf" srcId="{6F878F71-DEB9-4FFC-8634-5E3A527561E3}" destId="{4F57B21A-70AB-48D4-A0FD-570D816F2890}" srcOrd="2" destOrd="0" presId="urn:microsoft.com/office/officeart/2018/2/layout/IconLabelList"/>
    <dgm:cxn modelId="{23E75C66-B291-49CF-A435-45B151FCC342}" type="presParOf" srcId="{493F9CAB-F47C-4762-A9E1-8C8FE910FB6B}" destId="{2638939E-F247-4BCF-8380-4D4618B34627}" srcOrd="1" destOrd="0" presId="urn:microsoft.com/office/officeart/2018/2/layout/IconLabelList"/>
    <dgm:cxn modelId="{2E59024F-51C2-42E0-86C2-5822158C8658}" type="presParOf" srcId="{493F9CAB-F47C-4762-A9E1-8C8FE910FB6B}" destId="{28AD0501-6492-4B17-BFD3-B9CED94A9B6D}" srcOrd="2" destOrd="0" presId="urn:microsoft.com/office/officeart/2018/2/layout/IconLabelList"/>
    <dgm:cxn modelId="{82B4B769-D444-475F-8862-1ED30BB9B29C}" type="presParOf" srcId="{28AD0501-6492-4B17-BFD3-B9CED94A9B6D}" destId="{12F82B9F-A0B4-441E-B3D1-08629A06DC84}" srcOrd="0" destOrd="0" presId="urn:microsoft.com/office/officeart/2018/2/layout/IconLabelList"/>
    <dgm:cxn modelId="{C7A36671-7C99-42C4-B902-20C25E0CE460}" type="presParOf" srcId="{28AD0501-6492-4B17-BFD3-B9CED94A9B6D}" destId="{B47C64D3-5764-4F82-9B80-655B92F91493}" srcOrd="1" destOrd="0" presId="urn:microsoft.com/office/officeart/2018/2/layout/IconLabelList"/>
    <dgm:cxn modelId="{B120AE39-2246-4853-9C75-839F1EE32795}" type="presParOf" srcId="{28AD0501-6492-4B17-BFD3-B9CED94A9B6D}" destId="{B0F488D8-C74C-4566-A343-9C9901EB74C4}" srcOrd="2" destOrd="0" presId="urn:microsoft.com/office/officeart/2018/2/layout/IconLabelList"/>
    <dgm:cxn modelId="{4A45198D-AC04-4741-ADC7-48F1A94E46D5}" type="presParOf" srcId="{493F9CAB-F47C-4762-A9E1-8C8FE910FB6B}" destId="{E6CB13D5-572C-4098-BE3F-EB422FF7BC90}" srcOrd="3" destOrd="0" presId="urn:microsoft.com/office/officeart/2018/2/layout/IconLabelList"/>
    <dgm:cxn modelId="{36A77247-8212-4DA7-8C47-6D4E6829850A}" type="presParOf" srcId="{493F9CAB-F47C-4762-A9E1-8C8FE910FB6B}" destId="{0464DF06-3BD1-4870-878E-F6B5D8AD4944}" srcOrd="4" destOrd="0" presId="urn:microsoft.com/office/officeart/2018/2/layout/IconLabelList"/>
    <dgm:cxn modelId="{1A10FD97-58CA-43F0-9705-EE7B91F58BE9}" type="presParOf" srcId="{0464DF06-3BD1-4870-878E-F6B5D8AD4944}" destId="{CD2C3559-EB0F-4C70-BD20-90B81839DDFC}" srcOrd="0" destOrd="0" presId="urn:microsoft.com/office/officeart/2018/2/layout/IconLabelList"/>
    <dgm:cxn modelId="{D0631D22-C649-4231-A613-F442B3BA5155}" type="presParOf" srcId="{0464DF06-3BD1-4870-878E-F6B5D8AD4944}" destId="{94FB0762-6275-45C3-824D-DD23B0734EC9}" srcOrd="1" destOrd="0" presId="urn:microsoft.com/office/officeart/2018/2/layout/IconLabelList"/>
    <dgm:cxn modelId="{A6939D71-7681-465D-882D-A5F96BCD5B7B}" type="presParOf" srcId="{0464DF06-3BD1-4870-878E-F6B5D8AD4944}" destId="{851C74DC-F67F-4EA0-831F-6C3E5DB2B406}" srcOrd="2" destOrd="0" presId="urn:microsoft.com/office/officeart/2018/2/layout/IconLabelList"/>
    <dgm:cxn modelId="{DE69623C-321B-442C-ADA4-3ABF5DE80A92}" type="presParOf" srcId="{493F9CAB-F47C-4762-A9E1-8C8FE910FB6B}" destId="{88869407-1CAF-46E6-B4BA-038D06ABAD8B}" srcOrd="5" destOrd="0" presId="urn:microsoft.com/office/officeart/2018/2/layout/IconLabelList"/>
    <dgm:cxn modelId="{672D3318-7D2D-4474-A860-8C9CE740885C}" type="presParOf" srcId="{493F9CAB-F47C-4762-A9E1-8C8FE910FB6B}" destId="{7F12B2AF-60C4-40CB-9C17-26C957F35043}" srcOrd="6" destOrd="0" presId="urn:microsoft.com/office/officeart/2018/2/layout/IconLabelList"/>
    <dgm:cxn modelId="{49B8AE9A-DC66-4C81-AFB9-D4644C3D2FF9}" type="presParOf" srcId="{7F12B2AF-60C4-40CB-9C17-26C957F35043}" destId="{FA32688E-BDE5-4CE7-BE7F-17E63E43DC4D}" srcOrd="0" destOrd="0" presId="urn:microsoft.com/office/officeart/2018/2/layout/IconLabelList"/>
    <dgm:cxn modelId="{4077F357-B097-45D7-B4A5-15D257A04C45}" type="presParOf" srcId="{7F12B2AF-60C4-40CB-9C17-26C957F35043}" destId="{BEF202D0-E2BA-47ED-9286-79C6098E9172}" srcOrd="1" destOrd="0" presId="urn:microsoft.com/office/officeart/2018/2/layout/IconLabelList"/>
    <dgm:cxn modelId="{886E1B25-DAA3-4671-B1FA-EB7795876C88}" type="presParOf" srcId="{7F12B2AF-60C4-40CB-9C17-26C957F35043}" destId="{35C581BA-5157-476E-9922-3DC87274779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715477-5358-4DF8-8443-5D4B8784FBF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4A463AE-7908-4C44-8FC5-FC378F6F43CA}">
      <dgm:prSet/>
      <dgm:spPr/>
      <dgm:t>
        <a:bodyPr/>
        <a:lstStyle/>
        <a:p>
          <a:r>
            <a:rPr lang="en-US"/>
            <a:t>Failing to allow the patient to first rest quietly for 5 minutes </a:t>
          </a:r>
        </a:p>
      </dgm:t>
    </dgm:pt>
    <dgm:pt modelId="{40A54131-2F4B-445A-A6F3-C5A9EEC01C70}" type="parTrans" cxnId="{BFF3D1CC-60F8-4B87-B917-D100C80B18A1}">
      <dgm:prSet/>
      <dgm:spPr/>
      <dgm:t>
        <a:bodyPr/>
        <a:lstStyle/>
        <a:p>
          <a:endParaRPr lang="en-US"/>
        </a:p>
      </dgm:t>
    </dgm:pt>
    <dgm:pt modelId="{8C00FE4D-DAD6-476B-A8F1-C9493929A4D3}" type="sibTrans" cxnId="{BFF3D1CC-60F8-4B87-B917-D100C80B18A1}">
      <dgm:prSet/>
      <dgm:spPr/>
      <dgm:t>
        <a:bodyPr/>
        <a:lstStyle/>
        <a:p>
          <a:endParaRPr lang="en-US"/>
        </a:p>
      </dgm:t>
    </dgm:pt>
    <dgm:pt modelId="{DFDCB538-97B7-4FA4-90B3-C0D44CC7F86E}">
      <dgm:prSet/>
      <dgm:spPr/>
      <dgm:t>
        <a:bodyPr/>
        <a:lstStyle/>
        <a:p>
          <a:r>
            <a:rPr lang="en-US"/>
            <a:t>Not changing to appropriately sized cuff </a:t>
          </a:r>
        </a:p>
      </dgm:t>
    </dgm:pt>
    <dgm:pt modelId="{4583215D-D873-4EBD-89E2-91485DEE4FA3}" type="parTrans" cxnId="{7831ED28-CF2C-4865-B5E3-8668CBD30F73}">
      <dgm:prSet/>
      <dgm:spPr/>
      <dgm:t>
        <a:bodyPr/>
        <a:lstStyle/>
        <a:p>
          <a:endParaRPr lang="en-US"/>
        </a:p>
      </dgm:t>
    </dgm:pt>
    <dgm:pt modelId="{79841B50-F34E-4016-ABC7-5D81A76B4F68}" type="sibTrans" cxnId="{7831ED28-CF2C-4865-B5E3-8668CBD30F73}">
      <dgm:prSet/>
      <dgm:spPr/>
      <dgm:t>
        <a:bodyPr/>
        <a:lstStyle/>
        <a:p>
          <a:endParaRPr lang="en-US"/>
        </a:p>
      </dgm:t>
    </dgm:pt>
    <dgm:pt modelId="{99E2275A-11CB-4F58-8182-6523439B1614}">
      <dgm:prSet/>
      <dgm:spPr/>
      <dgm:t>
        <a:bodyPr/>
        <a:lstStyle/>
        <a:p>
          <a:r>
            <a:rPr lang="en-US"/>
            <a:t>Not checking the pulse obliteration pressure </a:t>
          </a:r>
        </a:p>
      </dgm:t>
    </dgm:pt>
    <dgm:pt modelId="{718C1489-87E4-480B-9958-4ECE3CFD4E6B}" type="parTrans" cxnId="{D05F4F2B-B018-490D-8A65-7B29704B50AD}">
      <dgm:prSet/>
      <dgm:spPr/>
      <dgm:t>
        <a:bodyPr/>
        <a:lstStyle/>
        <a:p>
          <a:endParaRPr lang="en-US"/>
        </a:p>
      </dgm:t>
    </dgm:pt>
    <dgm:pt modelId="{A1A622E2-7487-49B5-BC9C-2C27A8FD2AB5}" type="sibTrans" cxnId="{D05F4F2B-B018-490D-8A65-7B29704B50AD}">
      <dgm:prSet/>
      <dgm:spPr/>
      <dgm:t>
        <a:bodyPr/>
        <a:lstStyle/>
        <a:p>
          <a:endParaRPr lang="en-US"/>
        </a:p>
      </dgm:t>
    </dgm:pt>
    <dgm:pt modelId="{1893F83E-0195-4B43-9D95-6381CF59122F}">
      <dgm:prSet/>
      <dgm:spPr/>
      <dgm:t>
        <a:bodyPr/>
        <a:lstStyle/>
        <a:p>
          <a:r>
            <a:rPr lang="en-US"/>
            <a:t>Allowing the patient to support their own arm </a:t>
          </a:r>
        </a:p>
      </dgm:t>
    </dgm:pt>
    <dgm:pt modelId="{2B82C4CE-DB84-49B5-9970-A88EFA7626FD}" type="parTrans" cxnId="{C0D03CC8-185B-4F91-BF70-FCDA471EF750}">
      <dgm:prSet/>
      <dgm:spPr/>
      <dgm:t>
        <a:bodyPr/>
        <a:lstStyle/>
        <a:p>
          <a:endParaRPr lang="en-US"/>
        </a:p>
      </dgm:t>
    </dgm:pt>
    <dgm:pt modelId="{F53B9B22-2EA5-48E9-8F98-ECB5C13FC424}" type="sibTrans" cxnId="{C0D03CC8-185B-4F91-BF70-FCDA471EF750}">
      <dgm:prSet/>
      <dgm:spPr/>
      <dgm:t>
        <a:bodyPr/>
        <a:lstStyle/>
        <a:p>
          <a:endParaRPr lang="en-US"/>
        </a:p>
      </dgm:t>
    </dgm:pt>
    <dgm:pt modelId="{5BBE511E-E6AB-4667-9CCC-F49A7AE7DE50}">
      <dgm:prSet/>
      <dgm:spPr/>
      <dgm:t>
        <a:bodyPr/>
        <a:lstStyle/>
        <a:p>
          <a:r>
            <a:rPr lang="en-US"/>
            <a:t>Lowering the blood pressure too fast which can lead to either a falsely low systolic pressure and a falsely high diastolic pressure or both </a:t>
          </a:r>
        </a:p>
      </dgm:t>
    </dgm:pt>
    <dgm:pt modelId="{14213E0A-E883-4A5E-9F99-E4688CE170AD}" type="parTrans" cxnId="{C7E5F326-F280-4979-A801-14BF24DEAD11}">
      <dgm:prSet/>
      <dgm:spPr/>
      <dgm:t>
        <a:bodyPr/>
        <a:lstStyle/>
        <a:p>
          <a:endParaRPr lang="en-US"/>
        </a:p>
      </dgm:t>
    </dgm:pt>
    <dgm:pt modelId="{928227B9-6E22-4AEB-BD6D-9BD8B66D232F}" type="sibTrans" cxnId="{C7E5F326-F280-4979-A801-14BF24DEAD11}">
      <dgm:prSet/>
      <dgm:spPr/>
      <dgm:t>
        <a:bodyPr/>
        <a:lstStyle/>
        <a:p>
          <a:endParaRPr lang="en-US"/>
        </a:p>
      </dgm:t>
    </dgm:pt>
    <dgm:pt modelId="{D0CEEF98-073F-4B5F-8A03-27D45520E0B9}" type="pres">
      <dgm:prSet presAssocID="{E9715477-5358-4DF8-8443-5D4B8784FBF3}" presName="diagram" presStyleCnt="0">
        <dgm:presLayoutVars>
          <dgm:dir/>
          <dgm:resizeHandles val="exact"/>
        </dgm:presLayoutVars>
      </dgm:prSet>
      <dgm:spPr/>
    </dgm:pt>
    <dgm:pt modelId="{BD61D73A-3416-42B8-ADAC-FEE80BD02160}" type="pres">
      <dgm:prSet presAssocID="{04A463AE-7908-4C44-8FC5-FC378F6F43CA}" presName="node" presStyleLbl="node1" presStyleIdx="0" presStyleCnt="5">
        <dgm:presLayoutVars>
          <dgm:bulletEnabled val="1"/>
        </dgm:presLayoutVars>
      </dgm:prSet>
      <dgm:spPr/>
    </dgm:pt>
    <dgm:pt modelId="{F4E04157-A0CB-4DA6-A6BB-AF3060B99A25}" type="pres">
      <dgm:prSet presAssocID="{8C00FE4D-DAD6-476B-A8F1-C9493929A4D3}" presName="sibTrans" presStyleCnt="0"/>
      <dgm:spPr/>
    </dgm:pt>
    <dgm:pt modelId="{347AA0F2-3ABD-4CAC-A421-9E466E1E8FBD}" type="pres">
      <dgm:prSet presAssocID="{DFDCB538-97B7-4FA4-90B3-C0D44CC7F86E}" presName="node" presStyleLbl="node1" presStyleIdx="1" presStyleCnt="5">
        <dgm:presLayoutVars>
          <dgm:bulletEnabled val="1"/>
        </dgm:presLayoutVars>
      </dgm:prSet>
      <dgm:spPr/>
    </dgm:pt>
    <dgm:pt modelId="{2889A35B-8201-4677-821E-EDAA276AE8BC}" type="pres">
      <dgm:prSet presAssocID="{79841B50-F34E-4016-ABC7-5D81A76B4F68}" presName="sibTrans" presStyleCnt="0"/>
      <dgm:spPr/>
    </dgm:pt>
    <dgm:pt modelId="{3A0918D7-9D67-4712-A6B9-64D02A7AE658}" type="pres">
      <dgm:prSet presAssocID="{99E2275A-11CB-4F58-8182-6523439B1614}" presName="node" presStyleLbl="node1" presStyleIdx="2" presStyleCnt="5">
        <dgm:presLayoutVars>
          <dgm:bulletEnabled val="1"/>
        </dgm:presLayoutVars>
      </dgm:prSet>
      <dgm:spPr/>
    </dgm:pt>
    <dgm:pt modelId="{DCF23993-4E2A-41FD-8CA5-355C9249EB3C}" type="pres">
      <dgm:prSet presAssocID="{A1A622E2-7487-49B5-BC9C-2C27A8FD2AB5}" presName="sibTrans" presStyleCnt="0"/>
      <dgm:spPr/>
    </dgm:pt>
    <dgm:pt modelId="{75847360-1D72-4AB8-BFF3-A960063656B9}" type="pres">
      <dgm:prSet presAssocID="{1893F83E-0195-4B43-9D95-6381CF59122F}" presName="node" presStyleLbl="node1" presStyleIdx="3" presStyleCnt="5">
        <dgm:presLayoutVars>
          <dgm:bulletEnabled val="1"/>
        </dgm:presLayoutVars>
      </dgm:prSet>
      <dgm:spPr/>
    </dgm:pt>
    <dgm:pt modelId="{490D623E-87CF-4CA2-A7BC-70FDD8A369DA}" type="pres">
      <dgm:prSet presAssocID="{F53B9B22-2EA5-48E9-8F98-ECB5C13FC424}" presName="sibTrans" presStyleCnt="0"/>
      <dgm:spPr/>
    </dgm:pt>
    <dgm:pt modelId="{C7760823-5536-4927-8AF6-686A90453418}" type="pres">
      <dgm:prSet presAssocID="{5BBE511E-E6AB-4667-9CCC-F49A7AE7DE50}" presName="node" presStyleLbl="node1" presStyleIdx="4" presStyleCnt="5">
        <dgm:presLayoutVars>
          <dgm:bulletEnabled val="1"/>
        </dgm:presLayoutVars>
      </dgm:prSet>
      <dgm:spPr/>
    </dgm:pt>
  </dgm:ptLst>
  <dgm:cxnLst>
    <dgm:cxn modelId="{D194DA18-11A3-40B6-838C-4CDF6336387F}" type="presOf" srcId="{E9715477-5358-4DF8-8443-5D4B8784FBF3}" destId="{D0CEEF98-073F-4B5F-8A03-27D45520E0B9}" srcOrd="0" destOrd="0" presId="urn:microsoft.com/office/officeart/2005/8/layout/default"/>
    <dgm:cxn modelId="{C7E5F326-F280-4979-A801-14BF24DEAD11}" srcId="{E9715477-5358-4DF8-8443-5D4B8784FBF3}" destId="{5BBE511E-E6AB-4667-9CCC-F49A7AE7DE50}" srcOrd="4" destOrd="0" parTransId="{14213E0A-E883-4A5E-9F99-E4688CE170AD}" sibTransId="{928227B9-6E22-4AEB-BD6D-9BD8B66D232F}"/>
    <dgm:cxn modelId="{7831ED28-CF2C-4865-B5E3-8668CBD30F73}" srcId="{E9715477-5358-4DF8-8443-5D4B8784FBF3}" destId="{DFDCB538-97B7-4FA4-90B3-C0D44CC7F86E}" srcOrd="1" destOrd="0" parTransId="{4583215D-D873-4EBD-89E2-91485DEE4FA3}" sibTransId="{79841B50-F34E-4016-ABC7-5D81A76B4F68}"/>
    <dgm:cxn modelId="{D05F4F2B-B018-490D-8A65-7B29704B50AD}" srcId="{E9715477-5358-4DF8-8443-5D4B8784FBF3}" destId="{99E2275A-11CB-4F58-8182-6523439B1614}" srcOrd="2" destOrd="0" parTransId="{718C1489-87E4-480B-9958-4ECE3CFD4E6B}" sibTransId="{A1A622E2-7487-49B5-BC9C-2C27A8FD2AB5}"/>
    <dgm:cxn modelId="{315A7055-E3BE-4D0F-BED0-6C8BC1333798}" type="presOf" srcId="{DFDCB538-97B7-4FA4-90B3-C0D44CC7F86E}" destId="{347AA0F2-3ABD-4CAC-A421-9E466E1E8FBD}" srcOrd="0" destOrd="0" presId="urn:microsoft.com/office/officeart/2005/8/layout/default"/>
    <dgm:cxn modelId="{E711FE5A-114A-4C60-B7AD-BF422FE8B9B4}" type="presOf" srcId="{1893F83E-0195-4B43-9D95-6381CF59122F}" destId="{75847360-1D72-4AB8-BFF3-A960063656B9}" srcOrd="0" destOrd="0" presId="urn:microsoft.com/office/officeart/2005/8/layout/default"/>
    <dgm:cxn modelId="{95B7557B-976B-4C53-B168-D2EE68F0C8B9}" type="presOf" srcId="{04A463AE-7908-4C44-8FC5-FC378F6F43CA}" destId="{BD61D73A-3416-42B8-ADAC-FEE80BD02160}" srcOrd="0" destOrd="0" presId="urn:microsoft.com/office/officeart/2005/8/layout/default"/>
    <dgm:cxn modelId="{A12D107E-1629-4022-86F7-721F71873669}" type="presOf" srcId="{5BBE511E-E6AB-4667-9CCC-F49A7AE7DE50}" destId="{C7760823-5536-4927-8AF6-686A90453418}" srcOrd="0" destOrd="0" presId="urn:microsoft.com/office/officeart/2005/8/layout/default"/>
    <dgm:cxn modelId="{0F7B2BB9-BA84-4D3C-961E-6A47A6C17E13}" type="presOf" srcId="{99E2275A-11CB-4F58-8182-6523439B1614}" destId="{3A0918D7-9D67-4712-A6B9-64D02A7AE658}" srcOrd="0" destOrd="0" presId="urn:microsoft.com/office/officeart/2005/8/layout/default"/>
    <dgm:cxn modelId="{C0D03CC8-185B-4F91-BF70-FCDA471EF750}" srcId="{E9715477-5358-4DF8-8443-5D4B8784FBF3}" destId="{1893F83E-0195-4B43-9D95-6381CF59122F}" srcOrd="3" destOrd="0" parTransId="{2B82C4CE-DB84-49B5-9970-A88EFA7626FD}" sibTransId="{F53B9B22-2EA5-48E9-8F98-ECB5C13FC424}"/>
    <dgm:cxn modelId="{BFF3D1CC-60F8-4B87-B917-D100C80B18A1}" srcId="{E9715477-5358-4DF8-8443-5D4B8784FBF3}" destId="{04A463AE-7908-4C44-8FC5-FC378F6F43CA}" srcOrd="0" destOrd="0" parTransId="{40A54131-2F4B-445A-A6F3-C5A9EEC01C70}" sibTransId="{8C00FE4D-DAD6-476B-A8F1-C9493929A4D3}"/>
    <dgm:cxn modelId="{09CFEFE7-22F0-4EDB-AEEC-8F834B4A6364}" type="presParOf" srcId="{D0CEEF98-073F-4B5F-8A03-27D45520E0B9}" destId="{BD61D73A-3416-42B8-ADAC-FEE80BD02160}" srcOrd="0" destOrd="0" presId="urn:microsoft.com/office/officeart/2005/8/layout/default"/>
    <dgm:cxn modelId="{B612FF63-62D6-48DA-9B33-44772935EBEC}" type="presParOf" srcId="{D0CEEF98-073F-4B5F-8A03-27D45520E0B9}" destId="{F4E04157-A0CB-4DA6-A6BB-AF3060B99A25}" srcOrd="1" destOrd="0" presId="urn:microsoft.com/office/officeart/2005/8/layout/default"/>
    <dgm:cxn modelId="{6B092BA4-9B0B-4F1F-B28A-9099C063C277}" type="presParOf" srcId="{D0CEEF98-073F-4B5F-8A03-27D45520E0B9}" destId="{347AA0F2-3ABD-4CAC-A421-9E466E1E8FBD}" srcOrd="2" destOrd="0" presId="urn:microsoft.com/office/officeart/2005/8/layout/default"/>
    <dgm:cxn modelId="{5064427D-0B42-4AD0-BE4C-AA91E0889192}" type="presParOf" srcId="{D0CEEF98-073F-4B5F-8A03-27D45520E0B9}" destId="{2889A35B-8201-4677-821E-EDAA276AE8BC}" srcOrd="3" destOrd="0" presId="urn:microsoft.com/office/officeart/2005/8/layout/default"/>
    <dgm:cxn modelId="{87C8527E-A3FA-4C00-81C2-0237F446D48C}" type="presParOf" srcId="{D0CEEF98-073F-4B5F-8A03-27D45520E0B9}" destId="{3A0918D7-9D67-4712-A6B9-64D02A7AE658}" srcOrd="4" destOrd="0" presId="urn:microsoft.com/office/officeart/2005/8/layout/default"/>
    <dgm:cxn modelId="{5D866A7C-329E-4C14-BC03-27E16FA75ADE}" type="presParOf" srcId="{D0CEEF98-073F-4B5F-8A03-27D45520E0B9}" destId="{DCF23993-4E2A-41FD-8CA5-355C9249EB3C}" srcOrd="5" destOrd="0" presId="urn:microsoft.com/office/officeart/2005/8/layout/default"/>
    <dgm:cxn modelId="{F4A80C4A-C7CA-4BEB-9E20-9A0358F46D93}" type="presParOf" srcId="{D0CEEF98-073F-4B5F-8A03-27D45520E0B9}" destId="{75847360-1D72-4AB8-BFF3-A960063656B9}" srcOrd="6" destOrd="0" presId="urn:microsoft.com/office/officeart/2005/8/layout/default"/>
    <dgm:cxn modelId="{C825A686-D1D6-41B9-8D21-14120A1DC1F7}" type="presParOf" srcId="{D0CEEF98-073F-4B5F-8A03-27D45520E0B9}" destId="{490D623E-87CF-4CA2-A7BC-70FDD8A369DA}" srcOrd="7" destOrd="0" presId="urn:microsoft.com/office/officeart/2005/8/layout/default"/>
    <dgm:cxn modelId="{F9F4B508-E64E-4367-97EB-6E8702BD65A9}" type="presParOf" srcId="{D0CEEF98-073F-4B5F-8A03-27D45520E0B9}" destId="{C7760823-5536-4927-8AF6-686A9045341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3D13-BEAD-477E-B4D3-97407BC7E45A}">
      <dsp:nvSpPr>
        <dsp:cNvPr id="0" name=""/>
        <dsp:cNvSpPr/>
      </dsp:nvSpPr>
      <dsp:spPr>
        <a:xfrm>
          <a:off x="0" y="0"/>
          <a:ext cx="3133580"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ADCCBE93-A830-4B58-9BED-F7CFDDEB6D56}">
      <dsp:nvSpPr>
        <dsp:cNvPr id="0" name=""/>
        <dsp:cNvSpPr/>
      </dsp:nvSpPr>
      <dsp:spPr>
        <a:xfrm>
          <a:off x="0" y="0"/>
          <a:ext cx="3133580"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a:t>Occurs in small minority of patient </a:t>
          </a:r>
          <a:endParaRPr lang="en-US" sz="1400" kern="1200"/>
        </a:p>
      </dsp:txBody>
      <dsp:txXfrm>
        <a:off x="0" y="0"/>
        <a:ext cx="3133580" cy="982980"/>
      </dsp:txXfrm>
    </dsp:sp>
    <dsp:sp modelId="{399731AE-ECCE-4F50-8B52-33D6422F6D25}">
      <dsp:nvSpPr>
        <dsp:cNvPr id="0" name=""/>
        <dsp:cNvSpPr/>
      </dsp:nvSpPr>
      <dsp:spPr>
        <a:xfrm>
          <a:off x="0" y="982980"/>
          <a:ext cx="3133580"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56EB94FA-1A6A-48D2-8C1D-DBC56CEF628D}">
      <dsp:nvSpPr>
        <dsp:cNvPr id="0" name=""/>
        <dsp:cNvSpPr/>
      </dsp:nvSpPr>
      <dsp:spPr>
        <a:xfrm>
          <a:off x="0" y="982980"/>
          <a:ext cx="3133580"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a:t>Presents when there is arrange of blood pressures, in between the systolic and diastolic, in which there is non Korotkoff sound </a:t>
          </a:r>
          <a:endParaRPr lang="en-US" sz="1400" kern="1200"/>
        </a:p>
      </dsp:txBody>
      <dsp:txXfrm>
        <a:off x="0" y="982980"/>
        <a:ext cx="3133580" cy="982980"/>
      </dsp:txXfrm>
    </dsp:sp>
    <dsp:sp modelId="{92165445-D4F3-49DC-8853-786B5DB523DA}">
      <dsp:nvSpPr>
        <dsp:cNvPr id="0" name=""/>
        <dsp:cNvSpPr/>
      </dsp:nvSpPr>
      <dsp:spPr>
        <a:xfrm>
          <a:off x="0" y="1965960"/>
          <a:ext cx="3133580"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5D4F0FCC-3C47-4898-B9A8-0AFE5773AA22}">
      <dsp:nvSpPr>
        <dsp:cNvPr id="0" name=""/>
        <dsp:cNvSpPr/>
      </dsp:nvSpPr>
      <dsp:spPr>
        <a:xfrm>
          <a:off x="0" y="1965960"/>
          <a:ext cx="3133580"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a:t>Observed in older patients with a wide pulse pressure that is relatively large difference between systolic and diastolic pressures </a:t>
          </a:r>
          <a:endParaRPr lang="en-US" sz="1400" kern="1200"/>
        </a:p>
      </dsp:txBody>
      <dsp:txXfrm>
        <a:off x="0" y="1965960"/>
        <a:ext cx="3133580" cy="982980"/>
      </dsp:txXfrm>
    </dsp:sp>
    <dsp:sp modelId="{E8DA7F66-CB32-4648-919A-9D6337203B26}">
      <dsp:nvSpPr>
        <dsp:cNvPr id="0" name=""/>
        <dsp:cNvSpPr/>
      </dsp:nvSpPr>
      <dsp:spPr>
        <a:xfrm>
          <a:off x="0" y="2948939"/>
          <a:ext cx="3133580"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4D998FBA-BEF7-42D1-916D-337F05B094D9}">
      <dsp:nvSpPr>
        <dsp:cNvPr id="0" name=""/>
        <dsp:cNvSpPr/>
      </dsp:nvSpPr>
      <dsp:spPr>
        <a:xfrm>
          <a:off x="0" y="2948939"/>
          <a:ext cx="3133580"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a:t>It is so important because a failure to recognize auscultatory gap can result in an underestimation of the systolic pressure, and overestimation of the diastolic pressure </a:t>
          </a:r>
          <a:endParaRPr lang="en-US" sz="1400" kern="1200"/>
        </a:p>
      </dsp:txBody>
      <dsp:txXfrm>
        <a:off x="0" y="2948939"/>
        <a:ext cx="3133580" cy="982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75284-F1EF-42E1-B306-6A335D466314}">
      <dsp:nvSpPr>
        <dsp:cNvPr id="0" name=""/>
        <dsp:cNvSpPr/>
      </dsp:nvSpPr>
      <dsp:spPr>
        <a:xfrm>
          <a:off x="823487" y="264747"/>
          <a:ext cx="710332" cy="710332"/>
        </a:xfrm>
        <a:prstGeom prst="rect">
          <a:avLst/>
        </a:prstGeom>
        <a:blipFill rotWithShape="1">
          <a:blip xmlns:r="http://schemas.openxmlformats.org/officeDocument/2006/relationships" r:embed="rId1"/>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7B21A-70AB-48D4-A0FD-570D816F2890}">
      <dsp:nvSpPr>
        <dsp:cNvPr id="0" name=""/>
        <dsp:cNvSpPr/>
      </dsp:nvSpPr>
      <dsp:spPr>
        <a:xfrm>
          <a:off x="389395" y="1246445"/>
          <a:ext cx="1578515" cy="817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i="1" kern="1200"/>
            <a:t>Regarding the best timing as to when blood pressure should be measured keep on mind that blood pressure could be affected by </a:t>
          </a:r>
          <a:endParaRPr lang="en-US" sz="1100" kern="1200"/>
        </a:p>
      </dsp:txBody>
      <dsp:txXfrm>
        <a:off x="389395" y="1246445"/>
        <a:ext cx="1578515" cy="817621"/>
      </dsp:txXfrm>
    </dsp:sp>
    <dsp:sp modelId="{12F82B9F-A0B4-441E-B3D1-08629A06DC84}">
      <dsp:nvSpPr>
        <dsp:cNvPr id="0" name=""/>
        <dsp:cNvSpPr/>
      </dsp:nvSpPr>
      <dsp:spPr>
        <a:xfrm>
          <a:off x="2678242" y="264747"/>
          <a:ext cx="710332" cy="710332"/>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488D8-C74C-4566-A343-9C9901EB74C4}">
      <dsp:nvSpPr>
        <dsp:cNvPr id="0" name=""/>
        <dsp:cNvSpPr/>
      </dsp:nvSpPr>
      <dsp:spPr>
        <a:xfrm>
          <a:off x="2244151" y="1246445"/>
          <a:ext cx="1578515" cy="817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i="1" kern="1200"/>
            <a:t>Blood pressure varies through out the day </a:t>
          </a:r>
          <a:endParaRPr lang="en-US" sz="1100" kern="1200"/>
        </a:p>
      </dsp:txBody>
      <dsp:txXfrm>
        <a:off x="2244151" y="1246445"/>
        <a:ext cx="1578515" cy="817621"/>
      </dsp:txXfrm>
    </dsp:sp>
    <dsp:sp modelId="{CD2C3559-EB0F-4C70-BD20-90B81839DDFC}">
      <dsp:nvSpPr>
        <dsp:cNvPr id="0" name=""/>
        <dsp:cNvSpPr/>
      </dsp:nvSpPr>
      <dsp:spPr>
        <a:xfrm>
          <a:off x="4532998" y="264747"/>
          <a:ext cx="710332" cy="71033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C74DC-F67F-4EA0-831F-6C3E5DB2B406}">
      <dsp:nvSpPr>
        <dsp:cNvPr id="0" name=""/>
        <dsp:cNvSpPr/>
      </dsp:nvSpPr>
      <dsp:spPr>
        <a:xfrm>
          <a:off x="4098907" y="1246445"/>
          <a:ext cx="1578515" cy="817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i="1" kern="1200"/>
            <a:t>Blood pressure can be temporarily affected by exercises or caffeine consumption within the prior 30 minutes </a:t>
          </a:r>
          <a:endParaRPr lang="en-US" sz="1100" kern="1200"/>
        </a:p>
      </dsp:txBody>
      <dsp:txXfrm>
        <a:off x="4098907" y="1246445"/>
        <a:ext cx="1578515" cy="817621"/>
      </dsp:txXfrm>
    </dsp:sp>
    <dsp:sp modelId="{FA32688E-BDE5-4CE7-BE7F-17E63E43DC4D}">
      <dsp:nvSpPr>
        <dsp:cNvPr id="0" name=""/>
        <dsp:cNvSpPr/>
      </dsp:nvSpPr>
      <dsp:spPr>
        <a:xfrm>
          <a:off x="2678242" y="2458695"/>
          <a:ext cx="710332" cy="71033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581BA-5157-476E-9922-3DC87274779A}">
      <dsp:nvSpPr>
        <dsp:cNvPr id="0" name=""/>
        <dsp:cNvSpPr/>
      </dsp:nvSpPr>
      <dsp:spPr>
        <a:xfrm>
          <a:off x="2244151" y="3440393"/>
          <a:ext cx="1578515" cy="817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i="1" kern="1200"/>
            <a:t>For patents taking anti-hypertensive medication, its preferable to  measure the blood pressure immediately before the meds are usually taken, though this often not practical </a:t>
          </a:r>
          <a:endParaRPr lang="en-US" sz="1100" kern="1200"/>
        </a:p>
      </dsp:txBody>
      <dsp:txXfrm>
        <a:off x="2244151" y="3440393"/>
        <a:ext cx="1578515" cy="817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1D73A-3416-42B8-ADAC-FEE80BD02160}">
      <dsp:nvSpPr>
        <dsp:cNvPr id="0" name=""/>
        <dsp:cNvSpPr/>
      </dsp:nvSpPr>
      <dsp:spPr>
        <a:xfrm>
          <a:off x="237883" y="525"/>
          <a:ext cx="2460099" cy="14760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Failing to allow the patient to first rest quietly for 5 minutes </a:t>
          </a:r>
        </a:p>
      </dsp:txBody>
      <dsp:txXfrm>
        <a:off x="237883" y="525"/>
        <a:ext cx="2460099" cy="1476059"/>
      </dsp:txXfrm>
    </dsp:sp>
    <dsp:sp modelId="{347AA0F2-3ABD-4CAC-A421-9E466E1E8FBD}">
      <dsp:nvSpPr>
        <dsp:cNvPr id="0" name=""/>
        <dsp:cNvSpPr/>
      </dsp:nvSpPr>
      <dsp:spPr>
        <a:xfrm>
          <a:off x="2943992" y="525"/>
          <a:ext cx="2460099" cy="14760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Not changing to appropriately sized cuff </a:t>
          </a:r>
        </a:p>
      </dsp:txBody>
      <dsp:txXfrm>
        <a:off x="2943992" y="525"/>
        <a:ext cx="2460099" cy="1476059"/>
      </dsp:txXfrm>
    </dsp:sp>
    <dsp:sp modelId="{3A0918D7-9D67-4712-A6B9-64D02A7AE658}">
      <dsp:nvSpPr>
        <dsp:cNvPr id="0" name=""/>
        <dsp:cNvSpPr/>
      </dsp:nvSpPr>
      <dsp:spPr>
        <a:xfrm>
          <a:off x="237883" y="1722595"/>
          <a:ext cx="2460099" cy="14760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Not checking the pulse obliteration pressure </a:t>
          </a:r>
        </a:p>
      </dsp:txBody>
      <dsp:txXfrm>
        <a:off x="237883" y="1722595"/>
        <a:ext cx="2460099" cy="1476059"/>
      </dsp:txXfrm>
    </dsp:sp>
    <dsp:sp modelId="{75847360-1D72-4AB8-BFF3-A960063656B9}">
      <dsp:nvSpPr>
        <dsp:cNvPr id="0" name=""/>
        <dsp:cNvSpPr/>
      </dsp:nvSpPr>
      <dsp:spPr>
        <a:xfrm>
          <a:off x="2943992" y="1722595"/>
          <a:ext cx="2460099" cy="14760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Allowing the patient to support their own arm </a:t>
          </a:r>
        </a:p>
      </dsp:txBody>
      <dsp:txXfrm>
        <a:off x="2943992" y="1722595"/>
        <a:ext cx="2460099" cy="1476059"/>
      </dsp:txXfrm>
    </dsp:sp>
    <dsp:sp modelId="{C7760823-5536-4927-8AF6-686A90453418}">
      <dsp:nvSpPr>
        <dsp:cNvPr id="0" name=""/>
        <dsp:cNvSpPr/>
      </dsp:nvSpPr>
      <dsp:spPr>
        <a:xfrm>
          <a:off x="1590937" y="3444664"/>
          <a:ext cx="2460099" cy="147605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Lowering the blood pressure too fast which can lead to either a falsely low systolic pressure and a falsely high diastolic pressure or both </a:t>
          </a:r>
        </a:p>
      </dsp:txBody>
      <dsp:txXfrm>
        <a:off x="1590937" y="3444664"/>
        <a:ext cx="2460099" cy="14760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A0C0817-A112-4847-8014-A94B7D2A4EA3}"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407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20731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0433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3465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851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7054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7022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1850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4387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3576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11/18/2020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56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FA2B21-3FCD-4721-B95C-427943F61125}" type="datetime1">
              <a:rPr lang="en-US" smtClean="0"/>
              <a:t>11/18/2020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B7E4EF-A1BD-40F4-AB7B-04F084DD991D}" type="slidenum">
              <a:rPr lang="en-US" smtClean="0"/>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75273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5469094" cy="1630907"/>
          </a:xfrm>
        </p:spPr>
        <p:txBody>
          <a:bodyPr>
            <a:normAutofit/>
          </a:bodyPr>
          <a:lstStyle/>
          <a:p>
            <a:r>
              <a:rPr lang="en-US" sz="4400" dirty="0">
                <a:solidFill>
                  <a:srgbClr val="FF0000"/>
                </a:solidFill>
              </a:rPr>
              <a:t>Measuring blood pressure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Autofit/>
          </a:bodyPr>
          <a:lstStyle/>
          <a:p>
            <a:pPr>
              <a:spcAft>
                <a:spcPts val="600"/>
              </a:spcAft>
            </a:pPr>
            <a:r>
              <a:rPr lang="en-US" sz="3200" dirty="0">
                <a:solidFill>
                  <a:srgbClr val="FF0000"/>
                </a:solidFill>
              </a:rPr>
              <a:t>Dr. Arwa Rawashdeh </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A9EDB9-10A3-4E3D-A3F2-8FACB7BCB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D08E8-2517-432A-B425-99B330EDAA0E}"/>
              </a:ext>
            </a:extLst>
          </p:cNvPr>
          <p:cNvSpPr>
            <a:spLocks noGrp="1"/>
          </p:cNvSpPr>
          <p:nvPr>
            <p:ph type="title"/>
          </p:nvPr>
        </p:nvSpPr>
        <p:spPr>
          <a:xfrm>
            <a:off x="5654416" y="138283"/>
            <a:ext cx="5740739" cy="1499616"/>
          </a:xfrm>
        </p:spPr>
        <p:txBody>
          <a:bodyPr>
            <a:normAutofit/>
          </a:bodyPr>
          <a:lstStyle/>
          <a:p>
            <a:r>
              <a:rPr lang="en-US" dirty="0"/>
              <a:t>Procedure </a:t>
            </a:r>
          </a:p>
        </p:txBody>
      </p:sp>
      <p:pic>
        <p:nvPicPr>
          <p:cNvPr id="7" name="Picture 6">
            <a:extLst>
              <a:ext uri="{FF2B5EF4-FFF2-40B4-BE49-F238E27FC236}">
                <a16:creationId xmlns:a16="http://schemas.microsoft.com/office/drawing/2014/main" id="{A01FF3AE-A761-40A0-8DCE-8F1EBA8F0F46}"/>
              </a:ext>
            </a:extLst>
          </p:cNvPr>
          <p:cNvPicPr>
            <a:picLocks noChangeAspect="1"/>
          </p:cNvPicPr>
          <p:nvPr/>
        </p:nvPicPr>
        <p:blipFill>
          <a:blip r:embed="rId2"/>
          <a:stretch>
            <a:fillRect/>
          </a:stretch>
        </p:blipFill>
        <p:spPr>
          <a:xfrm>
            <a:off x="484631" y="524166"/>
            <a:ext cx="3530267" cy="3432879"/>
          </a:xfrm>
          <a:prstGeom prst="rect">
            <a:avLst/>
          </a:prstGeom>
        </p:spPr>
      </p:pic>
      <p:sp>
        <p:nvSpPr>
          <p:cNvPr id="14" name="Rectangle 13">
            <a:extLst>
              <a:ext uri="{FF2B5EF4-FFF2-40B4-BE49-F238E27FC236}">
                <a16:creationId xmlns:a16="http://schemas.microsoft.com/office/drawing/2014/main" id="{FBF8E919-06A0-45DF-859F-F31C21D45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5766" y="484632"/>
            <a:ext cx="804672"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92CBAE1-7D8F-4CDA-A119-21B58D1284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8B0F044-334E-4334-8028-2678C944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7150" y="4150596"/>
            <a:ext cx="477182" cy="223180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5AB6E6-26BA-4881-90AA-A93532A02B00}"/>
              </a:ext>
            </a:extLst>
          </p:cNvPr>
          <p:cNvPicPr>
            <a:picLocks noChangeAspect="1"/>
          </p:cNvPicPr>
          <p:nvPr/>
        </p:nvPicPr>
        <p:blipFill>
          <a:blip r:embed="rId3"/>
          <a:stretch>
            <a:fillRect/>
          </a:stretch>
        </p:blipFill>
        <p:spPr>
          <a:xfrm>
            <a:off x="1688924" y="4150596"/>
            <a:ext cx="2371295" cy="2231808"/>
          </a:xfrm>
          <a:prstGeom prst="rect">
            <a:avLst/>
          </a:prstGeom>
        </p:spPr>
      </p:pic>
      <p:sp>
        <p:nvSpPr>
          <p:cNvPr id="3" name="Content Placeholder 2">
            <a:extLst>
              <a:ext uri="{FF2B5EF4-FFF2-40B4-BE49-F238E27FC236}">
                <a16:creationId xmlns:a16="http://schemas.microsoft.com/office/drawing/2014/main" id="{7D36084F-AB6F-421E-886B-6420162621B0}"/>
              </a:ext>
            </a:extLst>
          </p:cNvPr>
          <p:cNvSpPr>
            <a:spLocks noGrp="1"/>
          </p:cNvSpPr>
          <p:nvPr>
            <p:ph idx="1"/>
          </p:nvPr>
        </p:nvSpPr>
        <p:spPr>
          <a:xfrm>
            <a:off x="5141306" y="1491175"/>
            <a:ext cx="6731826" cy="4818185"/>
          </a:xfrm>
        </p:spPr>
        <p:txBody>
          <a:bodyPr>
            <a:normAutofit fontScale="92500" lnSpcReduction="20000"/>
          </a:bodyPr>
          <a:lstStyle/>
          <a:p>
            <a:r>
              <a:rPr lang="en-US" sz="1600" b="1" i="1" dirty="0"/>
              <a:t>Although this is omitted in practice </a:t>
            </a:r>
          </a:p>
          <a:p>
            <a:r>
              <a:rPr lang="en-US" sz="1600" b="1" i="1" dirty="0"/>
              <a:t>It is recommended that the patient first empty the bladder as full bladder may alleviate the pressure </a:t>
            </a:r>
          </a:p>
          <a:p>
            <a:r>
              <a:rPr lang="en-US" sz="1600" b="1" i="1" dirty="0"/>
              <a:t>Patient should be resting in quit room for at least 5 minutes </a:t>
            </a:r>
          </a:p>
          <a:p>
            <a:r>
              <a:rPr lang="en-US" sz="1600" b="1" i="1" dirty="0"/>
              <a:t>Wash and sanitized your hand and begin </a:t>
            </a:r>
          </a:p>
          <a:p>
            <a:r>
              <a:rPr lang="en-US" sz="1600" b="1" i="1" dirty="0"/>
              <a:t>Properly position the patient;</a:t>
            </a:r>
          </a:p>
          <a:p>
            <a:r>
              <a:rPr lang="en-US" sz="1600" b="1" i="1" dirty="0"/>
              <a:t>For ambulatory patients this means </a:t>
            </a:r>
          </a:p>
          <a:p>
            <a:r>
              <a:rPr lang="en-US" sz="1600" b="1" i="1" dirty="0"/>
              <a:t>seated with back supported </a:t>
            </a:r>
          </a:p>
          <a:p>
            <a:r>
              <a:rPr lang="en-US" sz="1600" b="1" i="1" dirty="0"/>
              <a:t>And arm supported at the level of the heart </a:t>
            </a:r>
          </a:p>
          <a:p>
            <a:r>
              <a:rPr lang="en-US" sz="1600" b="1" i="1" dirty="0"/>
              <a:t>And you will need to support the arm for them while performing the measurement </a:t>
            </a:r>
          </a:p>
          <a:p>
            <a:r>
              <a:rPr lang="en-US" sz="1600" b="1" i="1" dirty="0"/>
              <a:t>Failure to properly position the patient  may result in an elevated reading which does not represent their true resting blood pressure </a:t>
            </a:r>
          </a:p>
          <a:p>
            <a:r>
              <a:rPr lang="en-US" sz="1600" b="1" i="1" dirty="0"/>
              <a:t>In most cases it does not matter which arm, but you should avoid checking the blood pressure in the same arm as patient's hemodialysis access </a:t>
            </a:r>
          </a:p>
          <a:p>
            <a:r>
              <a:rPr lang="en-US" sz="1600" b="1" i="1" dirty="0"/>
              <a:t>Ensure that the upper arm can be exposed without constriction from a tightly rolled- up sleeve </a:t>
            </a:r>
          </a:p>
          <a:p>
            <a:endParaRPr lang="en-US" sz="1600" b="1" i="1" dirty="0"/>
          </a:p>
          <a:p>
            <a:endParaRPr lang="en-US" sz="1000" dirty="0"/>
          </a:p>
          <a:p>
            <a:endParaRPr lang="en-US" sz="1000" dirty="0"/>
          </a:p>
        </p:txBody>
      </p:sp>
    </p:spTree>
    <p:extLst>
      <p:ext uri="{BB962C8B-B14F-4D97-AF65-F5344CB8AC3E}">
        <p14:creationId xmlns:p14="http://schemas.microsoft.com/office/powerpoint/2010/main" val="122406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616F-818F-499A-BE21-F0B4ACEA225D}"/>
              </a:ext>
            </a:extLst>
          </p:cNvPr>
          <p:cNvSpPr>
            <a:spLocks noGrp="1"/>
          </p:cNvSpPr>
          <p:nvPr>
            <p:ph type="title"/>
          </p:nvPr>
        </p:nvSpPr>
        <p:spPr>
          <a:xfrm>
            <a:off x="1024128" y="585216"/>
            <a:ext cx="10043922" cy="1499616"/>
          </a:xfrm>
        </p:spPr>
        <p:txBody>
          <a:bodyPr>
            <a:normAutofit/>
          </a:bodyPr>
          <a:lstStyle/>
          <a:p>
            <a:r>
              <a:rPr lang="en-US" dirty="0"/>
              <a:t>Continued procedure </a:t>
            </a:r>
          </a:p>
        </p:txBody>
      </p:sp>
      <p:pic>
        <p:nvPicPr>
          <p:cNvPr id="9" name="Picture 8">
            <a:extLst>
              <a:ext uri="{FF2B5EF4-FFF2-40B4-BE49-F238E27FC236}">
                <a16:creationId xmlns:a16="http://schemas.microsoft.com/office/drawing/2014/main" id="{2D0A10BB-2A23-45FD-ABF9-A1EA33C246AB}"/>
              </a:ext>
            </a:extLst>
          </p:cNvPr>
          <p:cNvPicPr>
            <a:picLocks noChangeAspect="1"/>
          </p:cNvPicPr>
          <p:nvPr/>
        </p:nvPicPr>
        <p:blipFill>
          <a:blip r:embed="rId2"/>
          <a:stretch>
            <a:fillRect/>
          </a:stretch>
        </p:blipFill>
        <p:spPr>
          <a:xfrm>
            <a:off x="3472227" y="4346917"/>
            <a:ext cx="2287090" cy="1925867"/>
          </a:xfrm>
          <a:prstGeom prst="rect">
            <a:avLst/>
          </a:prstGeom>
        </p:spPr>
      </p:pic>
      <p:pic>
        <p:nvPicPr>
          <p:cNvPr id="7" name="Picture 6">
            <a:extLst>
              <a:ext uri="{FF2B5EF4-FFF2-40B4-BE49-F238E27FC236}">
                <a16:creationId xmlns:a16="http://schemas.microsoft.com/office/drawing/2014/main" id="{8AD2C8EC-AE24-4559-BA6A-2D532303177D}"/>
              </a:ext>
            </a:extLst>
          </p:cNvPr>
          <p:cNvPicPr>
            <a:picLocks noChangeAspect="1"/>
          </p:cNvPicPr>
          <p:nvPr/>
        </p:nvPicPr>
        <p:blipFill>
          <a:blip r:embed="rId3"/>
          <a:stretch>
            <a:fillRect/>
          </a:stretch>
        </p:blipFill>
        <p:spPr>
          <a:xfrm>
            <a:off x="634588" y="2084832"/>
            <a:ext cx="1677549" cy="1931724"/>
          </a:xfrm>
          <a:prstGeom prst="rect">
            <a:avLst/>
          </a:prstGeom>
        </p:spPr>
      </p:pic>
      <p:pic>
        <p:nvPicPr>
          <p:cNvPr id="5" name="Picture 4">
            <a:extLst>
              <a:ext uri="{FF2B5EF4-FFF2-40B4-BE49-F238E27FC236}">
                <a16:creationId xmlns:a16="http://schemas.microsoft.com/office/drawing/2014/main" id="{3232670F-4186-4B27-81CF-CA85E2AE11DD}"/>
              </a:ext>
            </a:extLst>
          </p:cNvPr>
          <p:cNvPicPr>
            <a:picLocks noChangeAspect="1"/>
          </p:cNvPicPr>
          <p:nvPr/>
        </p:nvPicPr>
        <p:blipFill>
          <a:blip r:embed="rId4"/>
          <a:stretch>
            <a:fillRect/>
          </a:stretch>
        </p:blipFill>
        <p:spPr>
          <a:xfrm>
            <a:off x="3143699" y="2295732"/>
            <a:ext cx="2287089" cy="1564118"/>
          </a:xfrm>
          <a:prstGeom prst="rect">
            <a:avLst/>
          </a:prstGeom>
        </p:spPr>
      </p:pic>
      <p:sp>
        <p:nvSpPr>
          <p:cNvPr id="3" name="Content Placeholder 2">
            <a:extLst>
              <a:ext uri="{FF2B5EF4-FFF2-40B4-BE49-F238E27FC236}">
                <a16:creationId xmlns:a16="http://schemas.microsoft.com/office/drawing/2014/main" id="{4DFD93DA-044D-4EBB-8D7D-6FB3D378A3BD}"/>
              </a:ext>
            </a:extLst>
          </p:cNvPr>
          <p:cNvSpPr>
            <a:spLocks noGrp="1"/>
          </p:cNvSpPr>
          <p:nvPr>
            <p:ph idx="1"/>
          </p:nvPr>
        </p:nvSpPr>
        <p:spPr>
          <a:xfrm>
            <a:off x="6252973" y="2286000"/>
            <a:ext cx="4815077" cy="4023360"/>
          </a:xfrm>
        </p:spPr>
        <p:txBody>
          <a:bodyPr>
            <a:normAutofit/>
          </a:bodyPr>
          <a:lstStyle/>
          <a:p>
            <a:r>
              <a:rPr lang="en-US" sz="1700" dirty="0"/>
              <a:t>Select the proper sized cuff </a:t>
            </a:r>
          </a:p>
          <a:p>
            <a:r>
              <a:rPr lang="en-US" sz="1700" dirty="0"/>
              <a:t>About five sizes arm cuff ranging from infant to a large adult </a:t>
            </a:r>
          </a:p>
          <a:p>
            <a:r>
              <a:rPr lang="en-US" sz="1700" dirty="0"/>
              <a:t>With a sixth extra large sized labeled thigh </a:t>
            </a:r>
          </a:p>
          <a:p>
            <a:r>
              <a:rPr lang="en-US" sz="1700" dirty="0"/>
              <a:t>The length of the cuff bladder which is the chamber in which air is contained should be at least 80% the arm circumference </a:t>
            </a:r>
          </a:p>
          <a:p>
            <a:r>
              <a:rPr lang="en-US" sz="1700" dirty="0"/>
              <a:t>Helpful guide printed on the inside of the cuff ; and you can see a range in which the opposite edge should lie when the cuff is wrapped snugly around the patients arm if it fall in the range the cuff is good if doesn’t you need to look for different size </a:t>
            </a:r>
          </a:p>
          <a:p>
            <a:endParaRPr lang="en-US" sz="1700" dirty="0"/>
          </a:p>
        </p:txBody>
      </p:sp>
    </p:spTree>
    <p:extLst>
      <p:ext uri="{BB962C8B-B14F-4D97-AF65-F5344CB8AC3E}">
        <p14:creationId xmlns:p14="http://schemas.microsoft.com/office/powerpoint/2010/main" val="209920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687FD-5148-4A69-B273-C69B8CE156BB}"/>
              </a:ext>
            </a:extLst>
          </p:cNvPr>
          <p:cNvSpPr>
            <a:spLocks noGrp="1"/>
          </p:cNvSpPr>
          <p:nvPr>
            <p:ph idx="1"/>
          </p:nvPr>
        </p:nvSpPr>
        <p:spPr>
          <a:xfrm>
            <a:off x="989324" y="1507502"/>
            <a:ext cx="7105744" cy="5116854"/>
          </a:xfrm>
        </p:spPr>
        <p:txBody>
          <a:bodyPr>
            <a:noAutofit/>
          </a:bodyPr>
          <a:lstStyle/>
          <a:p>
            <a:r>
              <a:rPr lang="en-US" sz="1800" dirty="0"/>
              <a:t>Wrap the cuff around the arm such that the bottom edge is 2-3cm above the crease of the elbow</a:t>
            </a:r>
          </a:p>
          <a:p>
            <a:r>
              <a:rPr lang="en-US" sz="1800" dirty="0"/>
              <a:t>Align the arrow with the approximate location of the brachial artery </a:t>
            </a:r>
          </a:p>
          <a:p>
            <a:r>
              <a:rPr lang="en-US" sz="1800" dirty="0"/>
              <a:t>In order to avoid problems with auscultatory gap ; the systolic pressure should first estimate from the pulse obliteration pressure with will also help to prevent unnecessarily excessive cuff inflation  </a:t>
            </a:r>
          </a:p>
          <a:p>
            <a:r>
              <a:rPr lang="en-US" sz="1800" dirty="0"/>
              <a:t>To do this ignore stethoscope just for moment and instead place one or two fingers over the radial pulse once you are confident that can you feel it turn the valve to the closed position and slowly inflate the cuff until the pulse disappears completely and the pressure at which the pulse disappear completely is approximately the systolic pressure </a:t>
            </a:r>
          </a:p>
        </p:txBody>
      </p:sp>
      <p:pic>
        <p:nvPicPr>
          <p:cNvPr id="5" name="Picture 4">
            <a:extLst>
              <a:ext uri="{FF2B5EF4-FFF2-40B4-BE49-F238E27FC236}">
                <a16:creationId xmlns:a16="http://schemas.microsoft.com/office/drawing/2014/main" id="{1E587F64-BA77-4043-9A12-BBE583A68616}"/>
              </a:ext>
            </a:extLst>
          </p:cNvPr>
          <p:cNvPicPr>
            <a:picLocks noChangeAspect="1"/>
          </p:cNvPicPr>
          <p:nvPr/>
        </p:nvPicPr>
        <p:blipFill>
          <a:blip r:embed="rId2"/>
          <a:stretch>
            <a:fillRect/>
          </a:stretch>
        </p:blipFill>
        <p:spPr>
          <a:xfrm>
            <a:off x="8805096" y="830785"/>
            <a:ext cx="2560321" cy="1369771"/>
          </a:xfrm>
          <a:prstGeom prst="rect">
            <a:avLst/>
          </a:prstGeom>
        </p:spPr>
      </p:pic>
      <p:pic>
        <p:nvPicPr>
          <p:cNvPr id="7" name="Picture 6">
            <a:extLst>
              <a:ext uri="{FF2B5EF4-FFF2-40B4-BE49-F238E27FC236}">
                <a16:creationId xmlns:a16="http://schemas.microsoft.com/office/drawing/2014/main" id="{229379B2-E83D-4950-846E-03B8E1D96841}"/>
              </a:ext>
            </a:extLst>
          </p:cNvPr>
          <p:cNvPicPr>
            <a:picLocks noChangeAspect="1"/>
          </p:cNvPicPr>
          <p:nvPr/>
        </p:nvPicPr>
        <p:blipFill>
          <a:blip r:embed="rId3"/>
          <a:stretch>
            <a:fillRect/>
          </a:stretch>
        </p:blipFill>
        <p:spPr>
          <a:xfrm>
            <a:off x="8955658" y="2552128"/>
            <a:ext cx="2259197" cy="1752115"/>
          </a:xfrm>
          <a:prstGeom prst="rect">
            <a:avLst/>
          </a:prstGeom>
        </p:spPr>
      </p:pic>
      <p:pic>
        <p:nvPicPr>
          <p:cNvPr id="9" name="Picture 8">
            <a:extLst>
              <a:ext uri="{FF2B5EF4-FFF2-40B4-BE49-F238E27FC236}">
                <a16:creationId xmlns:a16="http://schemas.microsoft.com/office/drawing/2014/main" id="{A6537B2F-AE50-4383-B8C8-24D354071710}"/>
              </a:ext>
            </a:extLst>
          </p:cNvPr>
          <p:cNvPicPr>
            <a:picLocks noChangeAspect="1"/>
          </p:cNvPicPr>
          <p:nvPr/>
        </p:nvPicPr>
        <p:blipFill>
          <a:blip r:embed="rId4"/>
          <a:stretch>
            <a:fillRect/>
          </a:stretch>
        </p:blipFill>
        <p:spPr>
          <a:xfrm>
            <a:off x="8967837" y="4465806"/>
            <a:ext cx="2234839" cy="1752114"/>
          </a:xfrm>
          <a:prstGeom prst="rect">
            <a:avLst/>
          </a:prstGeom>
        </p:spPr>
      </p:pic>
      <p:sp>
        <p:nvSpPr>
          <p:cNvPr id="6" name="Title 5">
            <a:extLst>
              <a:ext uri="{FF2B5EF4-FFF2-40B4-BE49-F238E27FC236}">
                <a16:creationId xmlns:a16="http://schemas.microsoft.com/office/drawing/2014/main" id="{6DCEF400-BCF9-4FAF-AE7A-9BB6DE748C79}"/>
              </a:ext>
            </a:extLst>
          </p:cNvPr>
          <p:cNvSpPr>
            <a:spLocks noGrp="1"/>
          </p:cNvSpPr>
          <p:nvPr>
            <p:ph type="title"/>
          </p:nvPr>
        </p:nvSpPr>
        <p:spPr>
          <a:xfrm>
            <a:off x="977145" y="233644"/>
            <a:ext cx="9720072" cy="922286"/>
          </a:xfrm>
        </p:spPr>
        <p:txBody>
          <a:bodyPr>
            <a:normAutofit/>
          </a:bodyPr>
          <a:lstStyle/>
          <a:p>
            <a:r>
              <a:rPr lang="en-US" dirty="0" err="1"/>
              <a:t>Contined</a:t>
            </a:r>
            <a:r>
              <a:rPr lang="en-US" dirty="0"/>
              <a:t> procedure </a:t>
            </a:r>
          </a:p>
        </p:txBody>
      </p:sp>
    </p:spTree>
    <p:extLst>
      <p:ext uri="{BB962C8B-B14F-4D97-AF65-F5344CB8AC3E}">
        <p14:creationId xmlns:p14="http://schemas.microsoft.com/office/powerpoint/2010/main" val="327230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7F957-47E0-4D6B-A070-62A356879636}"/>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Continued procedure </a:t>
            </a:r>
          </a:p>
        </p:txBody>
      </p:sp>
      <p:sp>
        <p:nvSpPr>
          <p:cNvPr id="3" name="Content Placeholder 2">
            <a:extLst>
              <a:ext uri="{FF2B5EF4-FFF2-40B4-BE49-F238E27FC236}">
                <a16:creationId xmlns:a16="http://schemas.microsoft.com/office/drawing/2014/main" id="{EC3429A0-CB2D-4130-BA86-D4986388DE3D}"/>
              </a:ext>
            </a:extLst>
          </p:cNvPr>
          <p:cNvSpPr>
            <a:spLocks noGrp="1"/>
          </p:cNvSpPr>
          <p:nvPr>
            <p:ph idx="1"/>
          </p:nvPr>
        </p:nvSpPr>
        <p:spPr>
          <a:xfrm>
            <a:off x="4654296" y="0"/>
            <a:ext cx="7537704" cy="6858000"/>
          </a:xfrm>
        </p:spPr>
        <p:txBody>
          <a:bodyPr anchor="ctr">
            <a:noAutofit/>
          </a:bodyPr>
          <a:lstStyle/>
          <a:p>
            <a:r>
              <a:rPr lang="en-US" sz="1400" i="1" dirty="0"/>
              <a:t>Once you estimate the systolic pressure place the stethoscope over the brachial artery which can be aided by tucking in one edge under the cuff </a:t>
            </a:r>
          </a:p>
          <a:p>
            <a:r>
              <a:rPr lang="en-US" sz="1400" i="1" dirty="0"/>
              <a:t>Inflate the cuff to 30mmHg above the pulse obliteration pressure and turn the valve to open position just enough to decrease the pressure about 2 to 3 mmHg for each heartbeat </a:t>
            </a:r>
          </a:p>
          <a:p>
            <a:r>
              <a:rPr lang="en-US" sz="1400" i="1" dirty="0"/>
              <a:t>At one point you begin to hear Korotkoff sound even the sound may not be initially constant the pressure at which you hear the first the very first thump is the systolic pressure </a:t>
            </a:r>
          </a:p>
          <a:p>
            <a:r>
              <a:rPr lang="en-US" sz="1400" i="1" dirty="0"/>
              <a:t>Continues to slowly lower the pressure at some point the sounds will abruptly become muffled and just a little bit will disappear together </a:t>
            </a:r>
          </a:p>
          <a:p>
            <a:r>
              <a:rPr lang="en-US" sz="1400" i="1" dirty="0"/>
              <a:t>Although in the past some experts recommended using the muffling pressure as diastolic pressure consensus is currently that the pressure at which these sounds disappear completely should be used instead as it is easier to identify  and thus is more reproducible continue</a:t>
            </a:r>
          </a:p>
          <a:p>
            <a:r>
              <a:rPr lang="en-US" sz="1400" i="1" dirty="0"/>
              <a:t>Continue to slowly deflate for at 10mmhg below the disappearance of sound to ensure that you have accurately identified the diastolic pressure </a:t>
            </a:r>
          </a:p>
          <a:p>
            <a:r>
              <a:rPr lang="en-US" sz="1400" i="1" dirty="0"/>
              <a:t>Repeat the procedure twice</a:t>
            </a:r>
          </a:p>
          <a:p>
            <a:r>
              <a:rPr lang="en-US" sz="1400" i="1" dirty="0"/>
              <a:t>The final recorded blood pressure should be the average of all recordings in the same sitting, rounded off to the nearest 2mmHg  </a:t>
            </a:r>
          </a:p>
          <a:p>
            <a:r>
              <a:rPr lang="en-US" sz="1400" i="1" dirty="0"/>
              <a:t>You may observe the gauge needle beating within the same range of pressure as when the Korotkoff sound present and may be tempting to use this visual observation as a surrogate for auscultating blood pressure; no agreement between the needle auscultation and Korotkoff sound  </a:t>
            </a:r>
          </a:p>
          <a:p>
            <a:r>
              <a:rPr lang="en-US" sz="1400" i="1" dirty="0"/>
              <a:t>Don’t forget to tell the patient the result  </a:t>
            </a:r>
          </a:p>
        </p:txBody>
      </p:sp>
    </p:spTree>
    <p:extLst>
      <p:ext uri="{BB962C8B-B14F-4D97-AF65-F5344CB8AC3E}">
        <p14:creationId xmlns:p14="http://schemas.microsoft.com/office/powerpoint/2010/main" val="35980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3BB67-1664-4DCE-9471-95F45132DB58}"/>
              </a:ext>
            </a:extLst>
          </p:cNvPr>
          <p:cNvSpPr>
            <a:spLocks noGrp="1"/>
          </p:cNvSpPr>
          <p:nvPr>
            <p:ph type="title"/>
          </p:nvPr>
        </p:nvSpPr>
        <p:spPr>
          <a:xfrm>
            <a:off x="643468" y="643467"/>
            <a:ext cx="3415612" cy="5571066"/>
          </a:xfrm>
        </p:spPr>
        <p:txBody>
          <a:bodyPr>
            <a:normAutofit/>
          </a:bodyPr>
          <a:lstStyle/>
          <a:p>
            <a:r>
              <a:rPr lang="en-US">
                <a:solidFill>
                  <a:srgbClr val="FFFFFF"/>
                </a:solidFill>
              </a:rPr>
              <a:t>Five common mistake </a:t>
            </a:r>
          </a:p>
        </p:txBody>
      </p:sp>
      <p:graphicFrame>
        <p:nvGraphicFramePr>
          <p:cNvPr id="5" name="Content Placeholder 2">
            <a:extLst>
              <a:ext uri="{FF2B5EF4-FFF2-40B4-BE49-F238E27FC236}">
                <a16:creationId xmlns:a16="http://schemas.microsoft.com/office/drawing/2014/main" id="{A1E0E183-D0CE-4731-8598-51C9DDCB6448}"/>
              </a:ext>
            </a:extLst>
          </p:cNvPr>
          <p:cNvGraphicFramePr>
            <a:graphicFrameLocks noGrp="1"/>
          </p:cNvGraphicFramePr>
          <p:nvPr>
            <p:ph idx="1"/>
            <p:extLst>
              <p:ext uri="{D42A27DB-BD31-4B8C-83A1-F6EECF244321}">
                <p14:modId xmlns:p14="http://schemas.microsoft.com/office/powerpoint/2010/main" val="65082427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28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F0B1E-F460-426D-BC2E-B699B922E756}"/>
              </a:ext>
            </a:extLst>
          </p:cNvPr>
          <p:cNvSpPr>
            <a:spLocks noGrp="1"/>
          </p:cNvSpPr>
          <p:nvPr>
            <p:ph type="title"/>
          </p:nvPr>
        </p:nvSpPr>
        <p:spPr>
          <a:xfrm>
            <a:off x="964788" y="804333"/>
            <a:ext cx="3391900" cy="5249334"/>
          </a:xfrm>
        </p:spPr>
        <p:txBody>
          <a:bodyPr>
            <a:normAutofit/>
          </a:bodyPr>
          <a:lstStyle/>
          <a:p>
            <a:pPr algn="r"/>
            <a:r>
              <a:rPr lang="en-US" dirty="0"/>
              <a:t>Abnormalities of blood pressure </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D700AE-0F5A-4709-81CB-023291846894}"/>
              </a:ext>
            </a:extLst>
          </p:cNvPr>
          <p:cNvSpPr>
            <a:spLocks noGrp="1"/>
          </p:cNvSpPr>
          <p:nvPr>
            <p:ph idx="1"/>
          </p:nvPr>
        </p:nvSpPr>
        <p:spPr>
          <a:xfrm>
            <a:off x="4999330" y="804333"/>
            <a:ext cx="6257721" cy="5061895"/>
          </a:xfrm>
        </p:spPr>
        <p:txBody>
          <a:bodyPr anchor="ctr">
            <a:noAutofit/>
          </a:bodyPr>
          <a:lstStyle/>
          <a:p>
            <a:r>
              <a:rPr lang="en-US" sz="1800" b="1" i="1" dirty="0"/>
              <a:t>Hypertension which refers to blood pressure </a:t>
            </a:r>
          </a:p>
          <a:p>
            <a:r>
              <a:rPr lang="en-US" sz="1800" i="1" dirty="0"/>
              <a:t>Two categories for hypertension </a:t>
            </a:r>
          </a:p>
          <a:p>
            <a:r>
              <a:rPr lang="en-US" sz="1800" b="1" i="1" dirty="0"/>
              <a:t>Chronic </a:t>
            </a:r>
          </a:p>
          <a:p>
            <a:r>
              <a:rPr lang="en-US" sz="1800" i="1" dirty="0"/>
              <a:t>Is defined as a systolic blood pressure140mmHg or greater </a:t>
            </a:r>
          </a:p>
          <a:p>
            <a:r>
              <a:rPr lang="en-US" sz="1800" i="1" dirty="0"/>
              <a:t>Or diastolic is 90mmHg or greater </a:t>
            </a:r>
          </a:p>
          <a:p>
            <a:r>
              <a:rPr lang="en-US" sz="1800" i="1" dirty="0"/>
              <a:t>And measured at two separate visits </a:t>
            </a:r>
          </a:p>
          <a:p>
            <a:r>
              <a:rPr lang="en-US" sz="1800" i="1" dirty="0"/>
              <a:t>Primary hypertension is important to identify with routinely screening the blood pressure because it’s a symptomatic and if left untreated it will increase the rest of heart disease and stroke kidney failure and vision loss </a:t>
            </a:r>
          </a:p>
          <a:p>
            <a:r>
              <a:rPr lang="en-US" sz="1800" b="1" i="1" dirty="0"/>
              <a:t>Acute hypertension is further subcategorized as </a:t>
            </a:r>
          </a:p>
          <a:p>
            <a:r>
              <a:rPr lang="en-US" sz="1800" i="1" dirty="0"/>
              <a:t>hypertensive emergency if the patent has evidence of organ damage such as kidney failure</a:t>
            </a:r>
          </a:p>
          <a:p>
            <a:r>
              <a:rPr lang="en-US" sz="1800" i="1" dirty="0"/>
              <a:t>Hypertensive urgency such as if the blood pressure is acutely high but the patient otherwise is doing okay </a:t>
            </a:r>
          </a:p>
          <a:p>
            <a:r>
              <a:rPr lang="en-US" sz="1800" i="1" dirty="0"/>
              <a:t>Although some clinicians teach specific cut-offs for how blood pressure should be and diagnosing an acute hypertensive crises, I don’t recommend using such cut-offs instead consider patient baseline blood pressure, other clinical problems, and the speed with which hypertension developed  </a:t>
            </a:r>
          </a:p>
        </p:txBody>
      </p:sp>
    </p:spTree>
    <p:extLst>
      <p:ext uri="{BB962C8B-B14F-4D97-AF65-F5344CB8AC3E}">
        <p14:creationId xmlns:p14="http://schemas.microsoft.com/office/powerpoint/2010/main" val="116329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B1375-CB1B-444B-B920-D47DA0C3E777}"/>
              </a:ext>
            </a:extLst>
          </p:cNvPr>
          <p:cNvSpPr>
            <a:spLocks noGrp="1"/>
          </p:cNvSpPr>
          <p:nvPr>
            <p:ph type="title"/>
          </p:nvPr>
        </p:nvSpPr>
        <p:spPr>
          <a:xfrm>
            <a:off x="964788" y="804333"/>
            <a:ext cx="3391900" cy="5249334"/>
          </a:xfrm>
        </p:spPr>
        <p:txBody>
          <a:bodyPr>
            <a:normAutofit/>
          </a:bodyPr>
          <a:lstStyle/>
          <a:p>
            <a:pPr algn="r"/>
            <a:r>
              <a:rPr lang="en-US" dirty="0"/>
              <a:t>Abnormalities of blood flow </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6DC6C9-273C-410E-8156-56A81556EC96}"/>
              </a:ext>
            </a:extLst>
          </p:cNvPr>
          <p:cNvSpPr>
            <a:spLocks noGrp="1"/>
          </p:cNvSpPr>
          <p:nvPr>
            <p:ph idx="1"/>
          </p:nvPr>
        </p:nvSpPr>
        <p:spPr>
          <a:xfrm>
            <a:off x="4999330" y="804333"/>
            <a:ext cx="6257721" cy="5249334"/>
          </a:xfrm>
        </p:spPr>
        <p:txBody>
          <a:bodyPr anchor="ctr">
            <a:normAutofit/>
          </a:bodyPr>
          <a:lstStyle/>
          <a:p>
            <a:r>
              <a:rPr lang="en-US" b="1" i="1" dirty="0"/>
              <a:t>Hypotension </a:t>
            </a:r>
          </a:p>
          <a:p>
            <a:r>
              <a:rPr lang="en-US" b="1" i="1" dirty="0"/>
              <a:t>Is almost always an acute problem </a:t>
            </a:r>
          </a:p>
          <a:p>
            <a:r>
              <a:rPr lang="en-US" i="1" dirty="0"/>
              <a:t>No specific cut off value </a:t>
            </a:r>
          </a:p>
          <a:p>
            <a:r>
              <a:rPr lang="en-US" i="1" dirty="0"/>
              <a:t>Categorized the patient as hypotensive</a:t>
            </a:r>
          </a:p>
          <a:p>
            <a:r>
              <a:rPr lang="en-US" i="1" dirty="0"/>
              <a:t>Consider the patient baseline blood pressure </a:t>
            </a:r>
          </a:p>
          <a:p>
            <a:r>
              <a:rPr lang="en-US" i="1" dirty="0"/>
              <a:t>Medical problems </a:t>
            </a:r>
          </a:p>
          <a:p>
            <a:r>
              <a:rPr lang="en-US" i="1" dirty="0"/>
              <a:t>And symptomatic signs like headiness and confusion </a:t>
            </a:r>
          </a:p>
          <a:p>
            <a:r>
              <a:rPr lang="en-US" i="1" dirty="0"/>
              <a:t> end-organ dysfunction; like low urine output and a variety of abnormal blood test</a:t>
            </a:r>
          </a:p>
          <a:p>
            <a:r>
              <a:rPr lang="en-US" i="1" dirty="0"/>
              <a:t>Medical emergency led to temporarily or permeant damage to any organ in the body rather quickly and if progress may lead to death </a:t>
            </a:r>
          </a:p>
        </p:txBody>
      </p:sp>
    </p:spTree>
    <p:extLst>
      <p:ext uri="{BB962C8B-B14F-4D97-AF65-F5344CB8AC3E}">
        <p14:creationId xmlns:p14="http://schemas.microsoft.com/office/powerpoint/2010/main" val="420398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05CE-8BAB-4DA3-96BB-2BF8279A7636}"/>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B0202D61-47E5-4FE8-BEBA-391EA79BD45A}"/>
              </a:ext>
            </a:extLst>
          </p:cNvPr>
          <p:cNvSpPr>
            <a:spLocks noGrp="1"/>
          </p:cNvSpPr>
          <p:nvPr>
            <p:ph idx="1"/>
          </p:nvPr>
        </p:nvSpPr>
        <p:spPr/>
        <p:txBody>
          <a:bodyPr/>
          <a:lstStyle/>
          <a:p>
            <a:pPr marL="0" indent="0">
              <a:buNone/>
            </a:pPr>
            <a:r>
              <a:rPr lang="en-US" dirty="0"/>
              <a:t>Define blood pressure and the difference between systolic and diastolic </a:t>
            </a:r>
          </a:p>
          <a:p>
            <a:pPr marL="0" indent="0">
              <a:buNone/>
            </a:pPr>
            <a:r>
              <a:rPr lang="en-US" dirty="0"/>
              <a:t>Define Korotkoff sound and auscultatory gap</a:t>
            </a:r>
          </a:p>
          <a:p>
            <a:pPr marL="0" indent="0">
              <a:buNone/>
            </a:pPr>
            <a:r>
              <a:rPr lang="en-US" dirty="0"/>
              <a:t> Size blood pressure cuff </a:t>
            </a:r>
          </a:p>
          <a:p>
            <a:pPr marL="0" indent="0">
              <a:buNone/>
            </a:pPr>
            <a:r>
              <a:rPr lang="en-US" dirty="0"/>
              <a:t>Demonstrating proper technique for measuring patient blood pressure </a:t>
            </a:r>
          </a:p>
          <a:p>
            <a:pPr marL="0" indent="0">
              <a:buNone/>
            </a:pPr>
            <a:r>
              <a:rPr lang="en-US" dirty="0"/>
              <a:t>Listing common pitfall with blood pressure</a:t>
            </a:r>
          </a:p>
          <a:p>
            <a:pPr marL="0" indent="0">
              <a:buNone/>
            </a:pPr>
            <a:r>
              <a:rPr lang="en-US" dirty="0"/>
              <a:t>Indication for blood pressure measurement</a:t>
            </a:r>
          </a:p>
          <a:p>
            <a:pPr marL="0" indent="0">
              <a:buNone/>
            </a:pPr>
            <a:r>
              <a:rPr lang="en-US" dirty="0"/>
              <a:t>Define hypertension or hypotension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960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0B6D-85C1-48DF-8AF1-3E1CA25DF35D}"/>
              </a:ext>
            </a:extLst>
          </p:cNvPr>
          <p:cNvSpPr>
            <a:spLocks noGrp="1"/>
          </p:cNvSpPr>
          <p:nvPr>
            <p:ph type="title"/>
          </p:nvPr>
        </p:nvSpPr>
        <p:spPr>
          <a:xfrm>
            <a:off x="768626" y="187651"/>
            <a:ext cx="9720072" cy="1499616"/>
          </a:xfrm>
        </p:spPr>
        <p:txBody>
          <a:bodyPr/>
          <a:lstStyle/>
          <a:p>
            <a:r>
              <a:rPr lang="en-US" dirty="0"/>
              <a:t>What is blood pressure and Factors determining blood pressure </a:t>
            </a:r>
          </a:p>
        </p:txBody>
      </p:sp>
      <p:sp>
        <p:nvSpPr>
          <p:cNvPr id="3" name="Content Placeholder 2">
            <a:extLst>
              <a:ext uri="{FF2B5EF4-FFF2-40B4-BE49-F238E27FC236}">
                <a16:creationId xmlns:a16="http://schemas.microsoft.com/office/drawing/2014/main" id="{73A9802D-6146-45EB-88C6-969EF9685CF3}"/>
              </a:ext>
            </a:extLst>
          </p:cNvPr>
          <p:cNvSpPr>
            <a:spLocks noGrp="1"/>
          </p:cNvSpPr>
          <p:nvPr>
            <p:ph idx="1"/>
          </p:nvPr>
        </p:nvSpPr>
        <p:spPr>
          <a:xfrm>
            <a:off x="768626" y="1802295"/>
            <a:ext cx="9975574" cy="4691269"/>
          </a:xfrm>
        </p:spPr>
        <p:txBody>
          <a:bodyPr>
            <a:normAutofit fontScale="92500" lnSpcReduction="20000"/>
          </a:bodyPr>
          <a:lstStyle/>
          <a:p>
            <a:pPr>
              <a:buFont typeface="Wingdings" panose="05000000000000000000" pitchFamily="2" charset="2"/>
              <a:buChar char="v"/>
            </a:pPr>
            <a:r>
              <a:rPr lang="en-US" dirty="0"/>
              <a:t>Blood pressure is the pressure exerted by circulating blood on the wall of arteries</a:t>
            </a:r>
          </a:p>
          <a:p>
            <a:pPr>
              <a:buFont typeface="Wingdings" panose="05000000000000000000" pitchFamily="2" charset="2"/>
              <a:buChar char="v"/>
            </a:pPr>
            <a:r>
              <a:rPr lang="en-US" dirty="0"/>
              <a:t>One of the most physiological parameters of the body which is why including in the five vital signs along with temperature, heart rate, respiratory rate, oxygen saturation </a:t>
            </a:r>
          </a:p>
          <a:p>
            <a:pPr marL="0" indent="0">
              <a:buNone/>
            </a:pPr>
            <a:endParaRPr lang="en-US" dirty="0"/>
          </a:p>
          <a:p>
            <a:pPr>
              <a:buFont typeface="Wingdings" panose="05000000000000000000" pitchFamily="2" charset="2"/>
              <a:buChar char="v"/>
            </a:pPr>
            <a:r>
              <a:rPr lang="en-US" dirty="0"/>
              <a:t>Factors affecting blood pressure </a:t>
            </a:r>
          </a:p>
          <a:p>
            <a:pPr>
              <a:buFont typeface="Wingdings" panose="05000000000000000000" pitchFamily="2" charset="2"/>
              <a:buChar char="q"/>
            </a:pPr>
            <a:r>
              <a:rPr lang="en-US" dirty="0"/>
              <a:t>Heart rate </a:t>
            </a:r>
          </a:p>
          <a:p>
            <a:pPr>
              <a:buFont typeface="Wingdings" panose="05000000000000000000" pitchFamily="2" charset="2"/>
              <a:buChar char="q"/>
            </a:pPr>
            <a:r>
              <a:rPr lang="en-US" dirty="0"/>
              <a:t>Myocardia contractility ; refers to how hard the heart is squeezing </a:t>
            </a:r>
          </a:p>
          <a:p>
            <a:pPr>
              <a:buFont typeface="Wingdings" panose="05000000000000000000" pitchFamily="2" charset="2"/>
              <a:buChar char="q"/>
            </a:pPr>
            <a:r>
              <a:rPr lang="en-US" dirty="0"/>
              <a:t>Vascular tone; which refers to how much the arteries are constricted or relaxed </a:t>
            </a:r>
          </a:p>
          <a:p>
            <a:pPr>
              <a:buFont typeface="Wingdings" panose="05000000000000000000" pitchFamily="2" charset="2"/>
              <a:buChar char="q"/>
            </a:pPr>
            <a:r>
              <a:rPr lang="en-US" dirty="0"/>
              <a:t>Blood volume </a:t>
            </a:r>
          </a:p>
          <a:p>
            <a:pPr>
              <a:buFont typeface="Wingdings" panose="05000000000000000000" pitchFamily="2" charset="2"/>
              <a:buChar char="q"/>
            </a:pPr>
            <a:r>
              <a:rPr lang="en-US" dirty="0"/>
              <a:t>Blood viscosity </a:t>
            </a:r>
          </a:p>
          <a:p>
            <a:pPr>
              <a:buFont typeface="Wingdings" panose="05000000000000000000" pitchFamily="2" charset="2"/>
              <a:buChar char="q"/>
            </a:pPr>
            <a:r>
              <a:rPr lang="en-US" dirty="0"/>
              <a:t>Arterial compliance; refers how much give or elasticity the arteries have </a:t>
            </a:r>
          </a:p>
          <a:p>
            <a:pPr marL="0" indent="0">
              <a:buNone/>
            </a:pPr>
            <a:r>
              <a:rPr lang="en-US" dirty="0"/>
              <a:t> </a:t>
            </a:r>
          </a:p>
        </p:txBody>
      </p:sp>
    </p:spTree>
    <p:extLst>
      <p:ext uri="{BB962C8B-B14F-4D97-AF65-F5344CB8AC3E}">
        <p14:creationId xmlns:p14="http://schemas.microsoft.com/office/powerpoint/2010/main" val="125338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D4DB23-D715-436B-AF48-2462EB568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1969B-2C74-47B4-A239-8F1D9D5ADC99}"/>
              </a:ext>
            </a:extLst>
          </p:cNvPr>
          <p:cNvSpPr>
            <a:spLocks noGrp="1"/>
          </p:cNvSpPr>
          <p:nvPr>
            <p:ph type="title"/>
          </p:nvPr>
        </p:nvSpPr>
        <p:spPr>
          <a:xfrm>
            <a:off x="1024128" y="459317"/>
            <a:ext cx="4389120" cy="1749552"/>
          </a:xfrm>
        </p:spPr>
        <p:txBody>
          <a:bodyPr>
            <a:normAutofit/>
          </a:bodyPr>
          <a:lstStyle/>
          <a:p>
            <a:r>
              <a:rPr lang="en-US" sz="4400"/>
              <a:t>Systolic and diastolic pressure </a:t>
            </a:r>
          </a:p>
        </p:txBody>
      </p:sp>
      <p:cxnSp>
        <p:nvCxnSpPr>
          <p:cNvPr id="14" name="Straight Connector 13">
            <a:extLst>
              <a:ext uri="{FF2B5EF4-FFF2-40B4-BE49-F238E27FC236}">
                <a16:creationId xmlns:a16="http://schemas.microsoft.com/office/drawing/2014/main" id="{21CD82D9-7F92-43A7-A291-8AFA69FBE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F01FA8-E764-4876-BEF7-4EC14CE4BABF}"/>
              </a:ext>
            </a:extLst>
          </p:cNvPr>
          <p:cNvSpPr>
            <a:spLocks noGrp="1"/>
          </p:cNvSpPr>
          <p:nvPr>
            <p:ph idx="1"/>
          </p:nvPr>
        </p:nvSpPr>
        <p:spPr>
          <a:xfrm>
            <a:off x="1024129" y="2286000"/>
            <a:ext cx="4389120" cy="3931920"/>
          </a:xfrm>
        </p:spPr>
        <p:txBody>
          <a:bodyPr>
            <a:normAutofit/>
          </a:bodyPr>
          <a:lstStyle/>
          <a:p>
            <a:r>
              <a:rPr lang="en-US" sz="1800" i="1" dirty="0"/>
              <a:t>As a consequences of cardiac cycle blood pressure is cyclical </a:t>
            </a:r>
          </a:p>
          <a:p>
            <a:r>
              <a:rPr lang="en-US" sz="1800" i="1" dirty="0"/>
              <a:t>myocardial contraction is also called systole so the high point of the blood pressure which occurs during contraction is called the systolic blood pressure </a:t>
            </a:r>
          </a:p>
          <a:p>
            <a:r>
              <a:rPr lang="en-US" sz="1800" i="1" dirty="0"/>
              <a:t>Relaxation of the heart is called diastole and thus the low point of blood pressure occurring at the very end of diastole is called the diastolic blood pressure </a:t>
            </a:r>
          </a:p>
          <a:p>
            <a:r>
              <a:rPr lang="en-US" sz="1800" i="1" dirty="0"/>
              <a:t>When ever you hear blood pressure as two numbers such as 120 over 80 that is the systolic and diastolic pressure </a:t>
            </a:r>
          </a:p>
        </p:txBody>
      </p:sp>
      <p:pic>
        <p:nvPicPr>
          <p:cNvPr id="5" name="Picture 4">
            <a:extLst>
              <a:ext uri="{FF2B5EF4-FFF2-40B4-BE49-F238E27FC236}">
                <a16:creationId xmlns:a16="http://schemas.microsoft.com/office/drawing/2014/main" id="{E9FDEC06-AC38-4025-8E1E-64DA9324C52E}"/>
              </a:ext>
            </a:extLst>
          </p:cNvPr>
          <p:cNvPicPr>
            <a:picLocks noChangeAspect="1"/>
          </p:cNvPicPr>
          <p:nvPr/>
        </p:nvPicPr>
        <p:blipFill>
          <a:blip r:embed="rId2"/>
          <a:stretch>
            <a:fillRect/>
          </a:stretch>
        </p:blipFill>
        <p:spPr>
          <a:xfrm>
            <a:off x="6626087" y="2172597"/>
            <a:ext cx="4863548" cy="2929489"/>
          </a:xfrm>
          <a:prstGeom prst="rect">
            <a:avLst/>
          </a:prstGeom>
        </p:spPr>
      </p:pic>
    </p:spTree>
    <p:extLst>
      <p:ext uri="{BB962C8B-B14F-4D97-AF65-F5344CB8AC3E}">
        <p14:creationId xmlns:p14="http://schemas.microsoft.com/office/powerpoint/2010/main" val="128566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F02A-EB96-4B52-92A8-DE89BA588DAC}"/>
              </a:ext>
            </a:extLst>
          </p:cNvPr>
          <p:cNvSpPr>
            <a:spLocks noGrp="1"/>
          </p:cNvSpPr>
          <p:nvPr>
            <p:ph type="title"/>
          </p:nvPr>
        </p:nvSpPr>
        <p:spPr>
          <a:xfrm>
            <a:off x="1024128" y="585216"/>
            <a:ext cx="9720072" cy="1044801"/>
          </a:xfrm>
        </p:spPr>
        <p:txBody>
          <a:bodyPr>
            <a:normAutofit/>
          </a:bodyPr>
          <a:lstStyle/>
          <a:p>
            <a:r>
              <a:rPr lang="en-US" dirty="0"/>
              <a:t>Types of sphygmomanometer </a:t>
            </a:r>
          </a:p>
        </p:txBody>
      </p:sp>
      <p:pic>
        <p:nvPicPr>
          <p:cNvPr id="7" name="Picture 6" descr="mercury sphygmomanometer&#10;">
            <a:extLst>
              <a:ext uri="{FF2B5EF4-FFF2-40B4-BE49-F238E27FC236}">
                <a16:creationId xmlns:a16="http://schemas.microsoft.com/office/drawing/2014/main" id="{5BBC6119-9600-4FCF-A095-10EBEA2B820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75191" y="2310200"/>
            <a:ext cx="2392403" cy="3092618"/>
          </a:xfrm>
          <a:prstGeom prst="rect">
            <a:avLst/>
          </a:prstGeom>
        </p:spPr>
      </p:pic>
      <p:pic>
        <p:nvPicPr>
          <p:cNvPr id="5" name="Picture 4">
            <a:extLst>
              <a:ext uri="{FF2B5EF4-FFF2-40B4-BE49-F238E27FC236}">
                <a16:creationId xmlns:a16="http://schemas.microsoft.com/office/drawing/2014/main" id="{36AFA283-AAAC-40AC-82A1-B825E627C503}"/>
              </a:ext>
            </a:extLst>
          </p:cNvPr>
          <p:cNvPicPr>
            <a:picLocks noChangeAspect="1"/>
          </p:cNvPicPr>
          <p:nvPr/>
        </p:nvPicPr>
        <p:blipFill>
          <a:blip r:embed="rId3"/>
          <a:stretch>
            <a:fillRect/>
          </a:stretch>
        </p:blipFill>
        <p:spPr>
          <a:xfrm>
            <a:off x="4281561" y="2287725"/>
            <a:ext cx="2182197" cy="2048933"/>
          </a:xfrm>
          <a:prstGeom prst="rect">
            <a:avLst/>
          </a:prstGeom>
        </p:spPr>
      </p:pic>
      <p:pic>
        <p:nvPicPr>
          <p:cNvPr id="9" name="Picture 8">
            <a:extLst>
              <a:ext uri="{FF2B5EF4-FFF2-40B4-BE49-F238E27FC236}">
                <a16:creationId xmlns:a16="http://schemas.microsoft.com/office/drawing/2014/main" id="{A6507155-2336-42B1-AD3F-28260C3ACB77}"/>
              </a:ext>
            </a:extLst>
          </p:cNvPr>
          <p:cNvPicPr>
            <a:picLocks noChangeAspect="1"/>
          </p:cNvPicPr>
          <p:nvPr/>
        </p:nvPicPr>
        <p:blipFill>
          <a:blip r:embed="rId4"/>
          <a:stretch>
            <a:fillRect/>
          </a:stretch>
        </p:blipFill>
        <p:spPr>
          <a:xfrm>
            <a:off x="4281561" y="4740325"/>
            <a:ext cx="2198011" cy="1475377"/>
          </a:xfrm>
          <a:prstGeom prst="rect">
            <a:avLst/>
          </a:prstGeom>
        </p:spPr>
      </p:pic>
      <p:sp>
        <p:nvSpPr>
          <p:cNvPr id="3" name="Content Placeholder 2">
            <a:extLst>
              <a:ext uri="{FF2B5EF4-FFF2-40B4-BE49-F238E27FC236}">
                <a16:creationId xmlns:a16="http://schemas.microsoft.com/office/drawing/2014/main" id="{E8147713-33C0-4CB9-B8E2-83CF5A1C7E55}"/>
              </a:ext>
            </a:extLst>
          </p:cNvPr>
          <p:cNvSpPr>
            <a:spLocks noGrp="1"/>
          </p:cNvSpPr>
          <p:nvPr>
            <p:ph idx="1"/>
          </p:nvPr>
        </p:nvSpPr>
        <p:spPr>
          <a:xfrm>
            <a:off x="7018307" y="2520298"/>
            <a:ext cx="4815077" cy="2048933"/>
          </a:xfrm>
        </p:spPr>
        <p:txBody>
          <a:bodyPr>
            <a:normAutofit/>
          </a:bodyPr>
          <a:lstStyle/>
          <a:p>
            <a:r>
              <a:rPr lang="en-US" sz="2000" dirty="0"/>
              <a:t>The unit of pressure is mmHg which refers to the days mercury manometers with a principle measuring tool, we don’t use mercury containing devices anymore due to concerns about their toxicity, but their associated units persist</a:t>
            </a:r>
          </a:p>
          <a:p>
            <a:endParaRPr lang="en-US" sz="2000" dirty="0"/>
          </a:p>
        </p:txBody>
      </p:sp>
      <p:sp>
        <p:nvSpPr>
          <p:cNvPr id="10" name="TextBox 9">
            <a:extLst>
              <a:ext uri="{FF2B5EF4-FFF2-40B4-BE49-F238E27FC236}">
                <a16:creationId xmlns:a16="http://schemas.microsoft.com/office/drawing/2014/main" id="{8B3EA3F6-BB79-4B7B-99C7-C3FFAB1A8022}"/>
              </a:ext>
            </a:extLst>
          </p:cNvPr>
          <p:cNvSpPr txBox="1"/>
          <p:nvPr/>
        </p:nvSpPr>
        <p:spPr>
          <a:xfrm>
            <a:off x="483098" y="5218152"/>
            <a:ext cx="3121493" cy="369332"/>
          </a:xfrm>
          <a:prstGeom prst="rect">
            <a:avLst/>
          </a:prstGeom>
          <a:noFill/>
        </p:spPr>
        <p:txBody>
          <a:bodyPr wrap="square" rtlCol="0">
            <a:spAutoFit/>
          </a:bodyPr>
          <a:lstStyle/>
          <a:p>
            <a:r>
              <a:rPr lang="en-US" dirty="0"/>
              <a:t>Mercury sphygmomanometer </a:t>
            </a:r>
          </a:p>
        </p:txBody>
      </p:sp>
      <p:sp>
        <p:nvSpPr>
          <p:cNvPr id="11" name="TextBox 10">
            <a:extLst>
              <a:ext uri="{FF2B5EF4-FFF2-40B4-BE49-F238E27FC236}">
                <a16:creationId xmlns:a16="http://schemas.microsoft.com/office/drawing/2014/main" id="{604843D6-D5C4-4A9B-AF8B-2EF4A0542B10}"/>
              </a:ext>
            </a:extLst>
          </p:cNvPr>
          <p:cNvSpPr txBox="1"/>
          <p:nvPr/>
        </p:nvSpPr>
        <p:spPr>
          <a:xfrm>
            <a:off x="3734921" y="4166769"/>
            <a:ext cx="3275479" cy="369332"/>
          </a:xfrm>
          <a:prstGeom prst="rect">
            <a:avLst/>
          </a:prstGeom>
          <a:noFill/>
        </p:spPr>
        <p:txBody>
          <a:bodyPr wrap="square" rtlCol="0">
            <a:spAutoFit/>
          </a:bodyPr>
          <a:lstStyle/>
          <a:p>
            <a:r>
              <a:rPr lang="en-US" dirty="0"/>
              <a:t>Aneroid sphygmomanometer </a:t>
            </a:r>
          </a:p>
        </p:txBody>
      </p:sp>
      <p:sp>
        <p:nvSpPr>
          <p:cNvPr id="13" name="TextBox 12">
            <a:extLst>
              <a:ext uri="{FF2B5EF4-FFF2-40B4-BE49-F238E27FC236}">
                <a16:creationId xmlns:a16="http://schemas.microsoft.com/office/drawing/2014/main" id="{19248DCA-FA3D-4980-87B4-5D082D6B1C68}"/>
              </a:ext>
            </a:extLst>
          </p:cNvPr>
          <p:cNvSpPr txBox="1"/>
          <p:nvPr/>
        </p:nvSpPr>
        <p:spPr>
          <a:xfrm>
            <a:off x="4638261" y="6140507"/>
            <a:ext cx="3061252" cy="369332"/>
          </a:xfrm>
          <a:prstGeom prst="rect">
            <a:avLst/>
          </a:prstGeom>
          <a:noFill/>
        </p:spPr>
        <p:txBody>
          <a:bodyPr wrap="square" rtlCol="0">
            <a:spAutoFit/>
          </a:bodyPr>
          <a:lstStyle/>
          <a:p>
            <a:r>
              <a:rPr lang="en-US" dirty="0"/>
              <a:t>Electrical sphygmomanometer  </a:t>
            </a:r>
          </a:p>
        </p:txBody>
      </p:sp>
    </p:spTree>
    <p:extLst>
      <p:ext uri="{BB962C8B-B14F-4D97-AF65-F5344CB8AC3E}">
        <p14:creationId xmlns:p14="http://schemas.microsoft.com/office/powerpoint/2010/main" val="161064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FC23315-1AB4-430F-8166-322A43F0E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2F5F29AC-CE30-405B-8378-EACB43967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84164-A141-4352-BD6A-99B1E40A33CC}"/>
              </a:ext>
            </a:extLst>
          </p:cNvPr>
          <p:cNvSpPr>
            <a:spLocks noGrp="1"/>
          </p:cNvSpPr>
          <p:nvPr>
            <p:ph type="title"/>
          </p:nvPr>
        </p:nvSpPr>
        <p:spPr>
          <a:xfrm>
            <a:off x="5951728" y="585216"/>
            <a:ext cx="5740739" cy="1499616"/>
          </a:xfrm>
        </p:spPr>
        <p:txBody>
          <a:bodyPr>
            <a:normAutofit/>
          </a:bodyPr>
          <a:lstStyle/>
          <a:p>
            <a:r>
              <a:rPr lang="en-US" sz="4800" dirty="0"/>
              <a:t>Korotkoff sound </a:t>
            </a:r>
          </a:p>
        </p:txBody>
      </p:sp>
      <p:pic>
        <p:nvPicPr>
          <p:cNvPr id="9" name="Picture 8" descr="A close up of a clock&#10;&#10;Description automatically generated">
            <a:extLst>
              <a:ext uri="{FF2B5EF4-FFF2-40B4-BE49-F238E27FC236}">
                <a16:creationId xmlns:a16="http://schemas.microsoft.com/office/drawing/2014/main" id="{D23C6D3E-E1E7-444E-BB2E-239BF664E55C}"/>
              </a:ext>
            </a:extLst>
          </p:cNvPr>
          <p:cNvPicPr>
            <a:picLocks noChangeAspect="1"/>
          </p:cNvPicPr>
          <p:nvPr/>
        </p:nvPicPr>
        <p:blipFill>
          <a:blip r:embed="rId2"/>
          <a:stretch>
            <a:fillRect/>
          </a:stretch>
        </p:blipFill>
        <p:spPr>
          <a:xfrm>
            <a:off x="480036" y="484632"/>
            <a:ext cx="3530267" cy="1632749"/>
          </a:xfrm>
          <a:prstGeom prst="rect">
            <a:avLst/>
          </a:prstGeom>
        </p:spPr>
      </p:pic>
      <p:sp>
        <p:nvSpPr>
          <p:cNvPr id="18" name="Rectangle 17">
            <a:extLst>
              <a:ext uri="{FF2B5EF4-FFF2-40B4-BE49-F238E27FC236}">
                <a16:creationId xmlns:a16="http://schemas.microsoft.com/office/drawing/2014/main" id="{9D558DA3-5027-4A3F-8AA5-3B3914C7F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5766" y="484632"/>
            <a:ext cx="804672"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DC116CF-9225-4A23-9813-C669A1E618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DEFA291-05C7-4DC2-9B86-FFE603BF755B}"/>
              </a:ext>
            </a:extLst>
          </p:cNvPr>
          <p:cNvPicPr>
            <a:picLocks noChangeAspect="1"/>
          </p:cNvPicPr>
          <p:nvPr/>
        </p:nvPicPr>
        <p:blipFill>
          <a:blip r:embed="rId3"/>
          <a:stretch>
            <a:fillRect/>
          </a:stretch>
        </p:blipFill>
        <p:spPr>
          <a:xfrm>
            <a:off x="133452" y="4240696"/>
            <a:ext cx="2183426" cy="1623516"/>
          </a:xfrm>
          <a:prstGeom prst="rect">
            <a:avLst/>
          </a:prstGeom>
        </p:spPr>
      </p:pic>
      <p:pic>
        <p:nvPicPr>
          <p:cNvPr id="5" name="Picture 4">
            <a:extLst>
              <a:ext uri="{FF2B5EF4-FFF2-40B4-BE49-F238E27FC236}">
                <a16:creationId xmlns:a16="http://schemas.microsoft.com/office/drawing/2014/main" id="{32E6F5EE-4609-4687-971B-7266AF6E4862}"/>
              </a:ext>
            </a:extLst>
          </p:cNvPr>
          <p:cNvPicPr>
            <a:picLocks noChangeAspect="1"/>
          </p:cNvPicPr>
          <p:nvPr/>
        </p:nvPicPr>
        <p:blipFill>
          <a:blip r:embed="rId4"/>
          <a:stretch>
            <a:fillRect/>
          </a:stretch>
        </p:blipFill>
        <p:spPr>
          <a:xfrm>
            <a:off x="3502345" y="4237339"/>
            <a:ext cx="2151513" cy="1623516"/>
          </a:xfrm>
          <a:prstGeom prst="rect">
            <a:avLst/>
          </a:prstGeom>
        </p:spPr>
      </p:pic>
      <p:sp>
        <p:nvSpPr>
          <p:cNvPr id="3" name="Content Placeholder 2">
            <a:extLst>
              <a:ext uri="{FF2B5EF4-FFF2-40B4-BE49-F238E27FC236}">
                <a16:creationId xmlns:a16="http://schemas.microsoft.com/office/drawing/2014/main" id="{AEE892F2-286D-47C3-89D4-B9E23FF115FB}"/>
              </a:ext>
            </a:extLst>
          </p:cNvPr>
          <p:cNvSpPr>
            <a:spLocks noGrp="1"/>
          </p:cNvSpPr>
          <p:nvPr>
            <p:ph idx="1"/>
          </p:nvPr>
        </p:nvSpPr>
        <p:spPr>
          <a:xfrm>
            <a:off x="5906500" y="1889254"/>
            <a:ext cx="5740739" cy="4568636"/>
          </a:xfrm>
        </p:spPr>
        <p:txBody>
          <a:bodyPr>
            <a:normAutofit/>
          </a:bodyPr>
          <a:lstStyle/>
          <a:p>
            <a:r>
              <a:rPr lang="en-US" sz="2000" i="1" dirty="0"/>
              <a:t>Two phenomenon of which you need to be a ware </a:t>
            </a:r>
          </a:p>
          <a:p>
            <a:r>
              <a:rPr lang="en-US" sz="2000" b="1" i="1" dirty="0"/>
              <a:t>The Korotkoff  sound </a:t>
            </a:r>
          </a:p>
          <a:p>
            <a:endParaRPr lang="en-US" sz="2000" b="1" i="1" dirty="0"/>
          </a:p>
          <a:p>
            <a:r>
              <a:rPr lang="en-US" sz="2000" i="1" dirty="0"/>
              <a:t>Rhythmic noises heard in an artery that is being partially compressed by a blood pressure cuff </a:t>
            </a:r>
          </a:p>
          <a:p>
            <a:endParaRPr lang="en-US" sz="2000" i="1" dirty="0"/>
          </a:p>
          <a:p>
            <a:endParaRPr lang="en-US" sz="2000" i="1" dirty="0"/>
          </a:p>
          <a:p>
            <a:r>
              <a:rPr lang="en-US" sz="2000" i="1" dirty="0"/>
              <a:t>It occurs when such compressive pressure is between the persons systolic and diastolic pressures </a:t>
            </a:r>
          </a:p>
          <a:p>
            <a:endParaRPr lang="en-US" sz="2000" dirty="0"/>
          </a:p>
          <a:p>
            <a:endParaRPr lang="en-US" sz="2000" dirty="0"/>
          </a:p>
        </p:txBody>
      </p:sp>
      <p:sp>
        <p:nvSpPr>
          <p:cNvPr id="15" name="TextBox 14">
            <a:extLst>
              <a:ext uri="{FF2B5EF4-FFF2-40B4-BE49-F238E27FC236}">
                <a16:creationId xmlns:a16="http://schemas.microsoft.com/office/drawing/2014/main" id="{F15F1D24-F40C-4660-9519-CC0B4E124C39}"/>
              </a:ext>
            </a:extLst>
          </p:cNvPr>
          <p:cNvSpPr txBox="1"/>
          <p:nvPr/>
        </p:nvSpPr>
        <p:spPr>
          <a:xfrm>
            <a:off x="3445565" y="5909250"/>
            <a:ext cx="2650435" cy="523220"/>
          </a:xfrm>
          <a:prstGeom prst="rect">
            <a:avLst/>
          </a:prstGeom>
          <a:noFill/>
        </p:spPr>
        <p:txBody>
          <a:bodyPr wrap="square">
            <a:spAutoFit/>
          </a:bodyPr>
          <a:lstStyle/>
          <a:p>
            <a:r>
              <a:rPr lang="en-US" sz="1400" b="1" i="1" dirty="0"/>
              <a:t>that pressure is higher than systolic blood flow is cut off all together</a:t>
            </a:r>
          </a:p>
        </p:txBody>
      </p:sp>
      <p:sp>
        <p:nvSpPr>
          <p:cNvPr id="17" name="TextBox 16">
            <a:extLst>
              <a:ext uri="{FF2B5EF4-FFF2-40B4-BE49-F238E27FC236}">
                <a16:creationId xmlns:a16="http://schemas.microsoft.com/office/drawing/2014/main" id="{1D9CFCF1-8CD4-495D-AD38-9F4F51CD5880}"/>
              </a:ext>
            </a:extLst>
          </p:cNvPr>
          <p:cNvSpPr txBox="1"/>
          <p:nvPr/>
        </p:nvSpPr>
        <p:spPr>
          <a:xfrm>
            <a:off x="0" y="5909250"/>
            <a:ext cx="2650435" cy="738664"/>
          </a:xfrm>
          <a:prstGeom prst="rect">
            <a:avLst/>
          </a:prstGeom>
          <a:noFill/>
        </p:spPr>
        <p:txBody>
          <a:bodyPr wrap="square">
            <a:spAutoFit/>
          </a:bodyPr>
          <a:lstStyle/>
          <a:p>
            <a:r>
              <a:rPr lang="en-US" dirty="0"/>
              <a:t> </a:t>
            </a:r>
            <a:r>
              <a:rPr lang="en-US" sz="1200" b="1" i="1" dirty="0"/>
              <a:t>that pressure lower than diastolic there is no compression of artery at any point I the cardiac cycle </a:t>
            </a:r>
          </a:p>
        </p:txBody>
      </p:sp>
      <p:sp>
        <p:nvSpPr>
          <p:cNvPr id="19" name="TextBox 18">
            <a:extLst>
              <a:ext uri="{FF2B5EF4-FFF2-40B4-BE49-F238E27FC236}">
                <a16:creationId xmlns:a16="http://schemas.microsoft.com/office/drawing/2014/main" id="{E59785C0-B4A5-4A73-8E8D-BB42D8FBD20D}"/>
              </a:ext>
            </a:extLst>
          </p:cNvPr>
          <p:cNvSpPr txBox="1"/>
          <p:nvPr/>
        </p:nvSpPr>
        <p:spPr>
          <a:xfrm>
            <a:off x="178489" y="2301130"/>
            <a:ext cx="3997277" cy="1200329"/>
          </a:xfrm>
          <a:prstGeom prst="rect">
            <a:avLst/>
          </a:prstGeom>
          <a:noFill/>
        </p:spPr>
        <p:txBody>
          <a:bodyPr wrap="square">
            <a:spAutoFit/>
          </a:bodyPr>
          <a:lstStyle/>
          <a:p>
            <a:r>
              <a:rPr lang="en-US" b="1" i="1" dirty="0"/>
              <a:t>but when the pressure is in between systolic and diastolic pressure the artery alternate between compressed and open creating turbulence and the Korotkoff sounds </a:t>
            </a:r>
          </a:p>
        </p:txBody>
      </p:sp>
    </p:spTree>
    <p:extLst>
      <p:ext uri="{BB962C8B-B14F-4D97-AF65-F5344CB8AC3E}">
        <p14:creationId xmlns:p14="http://schemas.microsoft.com/office/powerpoint/2010/main" val="13265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61A4-BDB7-44C3-8CC1-98FA125E0FBA}"/>
              </a:ext>
            </a:extLst>
          </p:cNvPr>
          <p:cNvSpPr>
            <a:spLocks noGrp="1"/>
          </p:cNvSpPr>
          <p:nvPr>
            <p:ph type="title"/>
          </p:nvPr>
        </p:nvSpPr>
        <p:spPr>
          <a:xfrm>
            <a:off x="1024128" y="585216"/>
            <a:ext cx="3133581" cy="1499616"/>
          </a:xfrm>
        </p:spPr>
        <p:txBody>
          <a:bodyPr>
            <a:normAutofit/>
          </a:bodyPr>
          <a:lstStyle/>
          <a:p>
            <a:r>
              <a:rPr lang="en-US" sz="4000"/>
              <a:t>Auscultatory gap </a:t>
            </a:r>
          </a:p>
        </p:txBody>
      </p:sp>
      <p:pic>
        <p:nvPicPr>
          <p:cNvPr id="5" name="Picture 4">
            <a:extLst>
              <a:ext uri="{FF2B5EF4-FFF2-40B4-BE49-F238E27FC236}">
                <a16:creationId xmlns:a16="http://schemas.microsoft.com/office/drawing/2014/main" id="{2ACB8547-2B57-4C2F-B3C5-FE40F3D6234D}"/>
              </a:ext>
            </a:extLst>
          </p:cNvPr>
          <p:cNvPicPr>
            <a:picLocks noChangeAspect="1"/>
          </p:cNvPicPr>
          <p:nvPr/>
        </p:nvPicPr>
        <p:blipFill>
          <a:blip r:embed="rId2"/>
          <a:stretch>
            <a:fillRect/>
          </a:stretch>
        </p:blipFill>
        <p:spPr>
          <a:xfrm>
            <a:off x="5797625" y="1886050"/>
            <a:ext cx="6205134" cy="4331870"/>
          </a:xfrm>
          <a:prstGeom prst="rect">
            <a:avLst/>
          </a:prstGeom>
        </p:spPr>
      </p:pic>
      <p:graphicFrame>
        <p:nvGraphicFramePr>
          <p:cNvPr id="7" name="Content Placeholder 2">
            <a:extLst>
              <a:ext uri="{FF2B5EF4-FFF2-40B4-BE49-F238E27FC236}">
                <a16:creationId xmlns:a16="http://schemas.microsoft.com/office/drawing/2014/main" id="{C369B552-9584-4F33-918A-A48BF3000594}"/>
              </a:ext>
            </a:extLst>
          </p:cNvPr>
          <p:cNvGraphicFramePr>
            <a:graphicFrameLocks noGrp="1"/>
          </p:cNvGraphicFramePr>
          <p:nvPr>
            <p:ph idx="1"/>
            <p:extLst>
              <p:ext uri="{D42A27DB-BD31-4B8C-83A1-F6EECF244321}">
                <p14:modId xmlns:p14="http://schemas.microsoft.com/office/powerpoint/2010/main" val="3158944333"/>
              </p:ext>
            </p:extLst>
          </p:nvPr>
        </p:nvGraphicFramePr>
        <p:xfrm>
          <a:off x="1024128" y="2286000"/>
          <a:ext cx="313358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82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C7A7AD9-ECDA-4076-9133-2D7958488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AF06E-E2C1-49C9-BEC2-7B2312B7A789}"/>
              </a:ext>
            </a:extLst>
          </p:cNvPr>
          <p:cNvSpPr>
            <a:spLocks noGrp="1"/>
          </p:cNvSpPr>
          <p:nvPr>
            <p:ph type="title"/>
          </p:nvPr>
        </p:nvSpPr>
        <p:spPr>
          <a:xfrm>
            <a:off x="1024129" y="585216"/>
            <a:ext cx="3779085" cy="1499616"/>
          </a:xfrm>
        </p:spPr>
        <p:txBody>
          <a:bodyPr>
            <a:normAutofit/>
          </a:bodyPr>
          <a:lstStyle/>
          <a:p>
            <a:r>
              <a:rPr lang="en-US" dirty="0">
                <a:solidFill>
                  <a:srgbClr val="FFFFFF"/>
                </a:solidFill>
              </a:rPr>
              <a:t>Equipment </a:t>
            </a:r>
          </a:p>
        </p:txBody>
      </p:sp>
      <p:cxnSp>
        <p:nvCxnSpPr>
          <p:cNvPr id="33" name="Straight Connector 32">
            <a:extLst>
              <a:ext uri="{FF2B5EF4-FFF2-40B4-BE49-F238E27FC236}">
                <a16:creationId xmlns:a16="http://schemas.microsoft.com/office/drawing/2014/main" id="{2F2B0F2B-E0F1-4307-B959-D8A270BC97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EF7C53-6FF4-4C3D-81B3-16A4AED36CCD}"/>
              </a:ext>
            </a:extLst>
          </p:cNvPr>
          <p:cNvSpPr>
            <a:spLocks noGrp="1"/>
          </p:cNvSpPr>
          <p:nvPr>
            <p:ph idx="1"/>
          </p:nvPr>
        </p:nvSpPr>
        <p:spPr>
          <a:xfrm>
            <a:off x="1024129" y="2286000"/>
            <a:ext cx="3791711" cy="3931920"/>
          </a:xfrm>
        </p:spPr>
        <p:txBody>
          <a:bodyPr>
            <a:normAutofit/>
          </a:bodyPr>
          <a:lstStyle/>
          <a:p>
            <a:r>
              <a:rPr lang="en-US" sz="1500" i="1" dirty="0">
                <a:solidFill>
                  <a:srgbClr val="FFFFFF"/>
                </a:solidFill>
              </a:rPr>
              <a:t>Sphygmomanometer ; most people call this blood pressure cuff which is a misnomer since the cuff is only a part of it specifically the part goes around the patient's arm</a:t>
            </a:r>
          </a:p>
          <a:p>
            <a:r>
              <a:rPr lang="en-US" sz="1500" i="1" dirty="0">
                <a:solidFill>
                  <a:srgbClr val="FFFFFF"/>
                </a:solidFill>
              </a:rPr>
              <a:t>The pressure gauge </a:t>
            </a:r>
          </a:p>
          <a:p>
            <a:r>
              <a:rPr lang="en-US" sz="1500" i="1" dirty="0">
                <a:solidFill>
                  <a:srgbClr val="FFFFFF"/>
                </a:solidFill>
              </a:rPr>
              <a:t>The inflation bulb used to inflate the cuff </a:t>
            </a:r>
          </a:p>
          <a:p>
            <a:r>
              <a:rPr lang="en-US" sz="1500" i="1" dirty="0">
                <a:solidFill>
                  <a:srgbClr val="FFFFFF"/>
                </a:solidFill>
              </a:rPr>
              <a:t>One-way valve which can be twisted to regulate the flow of the air from the cuff controlling it is rate of deflation  </a:t>
            </a:r>
          </a:p>
          <a:p>
            <a:r>
              <a:rPr lang="en-US" sz="1500" i="1" dirty="0">
                <a:solidFill>
                  <a:srgbClr val="FFFFFF"/>
                </a:solidFill>
              </a:rPr>
              <a:t>Depending on the equipment the gauge may be either mounted on the wall attached to small stand or be small enough to be hooked directly onto the cuff itself   </a:t>
            </a:r>
          </a:p>
        </p:txBody>
      </p:sp>
      <p:pic>
        <p:nvPicPr>
          <p:cNvPr id="11" name="Picture 10">
            <a:extLst>
              <a:ext uri="{FF2B5EF4-FFF2-40B4-BE49-F238E27FC236}">
                <a16:creationId xmlns:a16="http://schemas.microsoft.com/office/drawing/2014/main" id="{94413347-EF2B-45DB-BBB7-3DA72BF8C4C0}"/>
              </a:ext>
            </a:extLst>
          </p:cNvPr>
          <p:cNvPicPr>
            <a:picLocks noChangeAspect="1"/>
          </p:cNvPicPr>
          <p:nvPr/>
        </p:nvPicPr>
        <p:blipFill>
          <a:blip r:embed="rId2"/>
          <a:stretch>
            <a:fillRect/>
          </a:stretch>
        </p:blipFill>
        <p:spPr>
          <a:xfrm>
            <a:off x="5790280" y="472824"/>
            <a:ext cx="3313057" cy="3061659"/>
          </a:xfrm>
          <a:prstGeom prst="rect">
            <a:avLst/>
          </a:prstGeom>
        </p:spPr>
      </p:pic>
      <p:sp>
        <p:nvSpPr>
          <p:cNvPr id="35" name="Rectangle 34">
            <a:extLst>
              <a:ext uri="{FF2B5EF4-FFF2-40B4-BE49-F238E27FC236}">
                <a16:creationId xmlns:a16="http://schemas.microsoft.com/office/drawing/2014/main" id="{439D31E1-74AF-4862-A218-C0F84E346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5070" y="0"/>
            <a:ext cx="2766930" cy="39965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588235-C087-4A9B-943B-9D759B416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8549" y="3996580"/>
            <a:ext cx="3956522" cy="28614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0B6F5C0-E027-49CD-8AB1-A73B1754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80" y="4319714"/>
            <a:ext cx="3313057" cy="2150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B6F7AE0-7A7B-4558-B335-6731F72007A9}"/>
              </a:ext>
            </a:extLst>
          </p:cNvPr>
          <p:cNvPicPr>
            <a:picLocks noChangeAspect="1"/>
          </p:cNvPicPr>
          <p:nvPr/>
        </p:nvPicPr>
        <p:blipFill>
          <a:blip r:embed="rId3"/>
          <a:stretch>
            <a:fillRect/>
          </a:stretch>
        </p:blipFill>
        <p:spPr>
          <a:xfrm>
            <a:off x="6465865" y="4562476"/>
            <a:ext cx="1950190" cy="1656326"/>
          </a:xfrm>
          <a:prstGeom prst="rect">
            <a:avLst/>
          </a:prstGeom>
        </p:spPr>
      </p:pic>
      <p:pic>
        <p:nvPicPr>
          <p:cNvPr id="15" name="Picture 14">
            <a:extLst>
              <a:ext uri="{FF2B5EF4-FFF2-40B4-BE49-F238E27FC236}">
                <a16:creationId xmlns:a16="http://schemas.microsoft.com/office/drawing/2014/main" id="{EED62FF6-7C0C-4241-BE55-FCE57342E8A2}"/>
              </a:ext>
            </a:extLst>
          </p:cNvPr>
          <p:cNvPicPr>
            <a:picLocks noChangeAspect="1"/>
          </p:cNvPicPr>
          <p:nvPr/>
        </p:nvPicPr>
        <p:blipFill>
          <a:blip r:embed="rId4"/>
          <a:stretch>
            <a:fillRect/>
          </a:stretch>
        </p:blipFill>
        <p:spPr>
          <a:xfrm>
            <a:off x="9746804" y="4326405"/>
            <a:ext cx="2131431" cy="2137608"/>
          </a:xfrm>
          <a:prstGeom prst="rect">
            <a:avLst/>
          </a:prstGeom>
        </p:spPr>
      </p:pic>
    </p:spTree>
    <p:extLst>
      <p:ext uri="{BB962C8B-B14F-4D97-AF65-F5344CB8AC3E}">
        <p14:creationId xmlns:p14="http://schemas.microsoft.com/office/powerpoint/2010/main" val="346732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ECC5-113B-4882-8564-EE6BE913FCC4}"/>
              </a:ext>
            </a:extLst>
          </p:cNvPr>
          <p:cNvSpPr>
            <a:spLocks noGrp="1"/>
          </p:cNvSpPr>
          <p:nvPr>
            <p:ph type="title"/>
          </p:nvPr>
        </p:nvSpPr>
        <p:spPr>
          <a:xfrm>
            <a:off x="1024128" y="585216"/>
            <a:ext cx="6066818" cy="1499616"/>
          </a:xfrm>
        </p:spPr>
        <p:txBody>
          <a:bodyPr>
            <a:normAutofit/>
          </a:bodyPr>
          <a:lstStyle/>
          <a:p>
            <a:r>
              <a:rPr lang="en-US"/>
              <a:t>Timing of blood pressure </a:t>
            </a:r>
            <a:endParaRPr lang="en-US" dirty="0"/>
          </a:p>
        </p:txBody>
      </p:sp>
      <p:graphicFrame>
        <p:nvGraphicFramePr>
          <p:cNvPr id="7" name="Content Placeholder 2">
            <a:extLst>
              <a:ext uri="{FF2B5EF4-FFF2-40B4-BE49-F238E27FC236}">
                <a16:creationId xmlns:a16="http://schemas.microsoft.com/office/drawing/2014/main" id="{74E20DD1-6546-40D1-8621-B4539CA072B8}"/>
              </a:ext>
            </a:extLst>
          </p:cNvPr>
          <p:cNvGraphicFramePr>
            <a:graphicFrameLocks noGrp="1"/>
          </p:cNvGraphicFramePr>
          <p:nvPr>
            <p:ph idx="1"/>
            <p:extLst>
              <p:ext uri="{D42A27DB-BD31-4B8C-83A1-F6EECF244321}">
                <p14:modId xmlns:p14="http://schemas.microsoft.com/office/powerpoint/2010/main" val="2113224921"/>
              </p:ext>
            </p:extLst>
          </p:nvPr>
        </p:nvGraphicFramePr>
        <p:xfrm>
          <a:off x="1024128" y="1786597"/>
          <a:ext cx="6066818" cy="45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E4B2284-DFBC-4A96-80AC-70E6BC75BE3A}"/>
              </a:ext>
            </a:extLst>
          </p:cNvPr>
          <p:cNvPicPr>
            <a:picLocks noChangeAspect="1"/>
          </p:cNvPicPr>
          <p:nvPr/>
        </p:nvPicPr>
        <p:blipFill rotWithShape="1">
          <a:blip r:embed="rId7"/>
          <a:srcRect l="30785" r="24733"/>
          <a:stretch/>
        </p:blipFill>
        <p:spPr>
          <a:xfrm>
            <a:off x="7552266" y="10"/>
            <a:ext cx="4639733" cy="6857990"/>
          </a:xfrm>
          <a:prstGeom prst="rect">
            <a:avLst/>
          </a:prstGeom>
        </p:spPr>
      </p:pic>
    </p:spTree>
    <p:extLst>
      <p:ext uri="{BB962C8B-B14F-4D97-AF65-F5344CB8AC3E}">
        <p14:creationId xmlns:p14="http://schemas.microsoft.com/office/powerpoint/2010/main" val="2873438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7FDE7D708FE845A62A02956B3FD4F6" ma:contentTypeVersion="7" ma:contentTypeDescription="Create a new document." ma:contentTypeScope="" ma:versionID="57f8917420caa576ed3efd9115bcb4ba">
  <xsd:schema xmlns:xsd="http://www.w3.org/2001/XMLSchema" xmlns:xs="http://www.w3.org/2001/XMLSchema" xmlns:p="http://schemas.microsoft.com/office/2006/metadata/properties" xmlns:ns2="95982555-10ae-48fc-bacb-d01f372ff3df" targetNamespace="http://schemas.microsoft.com/office/2006/metadata/properties" ma:root="true" ma:fieldsID="ffe6455017f6d2b21732d9aeeafff712" ns2:_="">
    <xsd:import namespace="95982555-10ae-48fc-bacb-d01f372ff3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82555-10ae-48fc-bacb-d01f372ff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47DEBE-C3F3-4927-B729-787AC4A07BD3}"/>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74</TotalTime>
  <Words>1545</Words>
  <Application>Microsoft Office PowerPoint</Application>
  <PresentationFormat>Widescreen</PresentationFormat>
  <Paragraphs>126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Tw Cen MT</vt:lpstr>
      <vt:lpstr>Tw Cen MT Condensed</vt:lpstr>
      <vt:lpstr>Wingdings</vt:lpstr>
      <vt:lpstr>Wingdings 3</vt:lpstr>
      <vt:lpstr>Integral</vt:lpstr>
      <vt:lpstr>Measuring blood pressure </vt:lpstr>
      <vt:lpstr>Learning objectives </vt:lpstr>
      <vt:lpstr>What is blood pressure and Factors determining blood pressure </vt:lpstr>
      <vt:lpstr>Systolic and diastolic pressure </vt:lpstr>
      <vt:lpstr>Types of sphygmomanometer </vt:lpstr>
      <vt:lpstr>Korotkoff sound </vt:lpstr>
      <vt:lpstr>Auscultatory gap </vt:lpstr>
      <vt:lpstr>Equipment </vt:lpstr>
      <vt:lpstr>Timing of blood pressure </vt:lpstr>
      <vt:lpstr>Procedure </vt:lpstr>
      <vt:lpstr>Continued procedure </vt:lpstr>
      <vt:lpstr>Contined procedure </vt:lpstr>
      <vt:lpstr>Continued procedure </vt:lpstr>
      <vt:lpstr>Five common mistake </vt:lpstr>
      <vt:lpstr>Abnormalities of blood pressure </vt:lpstr>
      <vt:lpstr>Abnormalities of blood flow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blood pressure </dc:title>
  <dc:creator>arwa rawashdeh</dc:creator>
  <cp:lastModifiedBy>arwa rawashdeh</cp:lastModifiedBy>
  <cp:revision>7</cp:revision>
  <dcterms:created xsi:type="dcterms:W3CDTF">2020-11-18T10:40:59Z</dcterms:created>
  <dcterms:modified xsi:type="dcterms:W3CDTF">2020-11-18T13:22:47Z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0x010100D17FDE7D708FE845A62A02956B3FD4F6</vt:lpwstr>
  </property>
</Properties>
</file>