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60" r:id="rId2"/>
    <p:sldId id="267" r:id="rId3"/>
    <p:sldId id="284" r:id="rId4"/>
    <p:sldId id="269" r:id="rId5"/>
    <p:sldId id="275" r:id="rId6"/>
    <p:sldId id="276" r:id="rId7"/>
    <p:sldId id="270" r:id="rId8"/>
    <p:sldId id="279" r:id="rId9"/>
    <p:sldId id="271" r:id="rId10"/>
    <p:sldId id="280" r:id="rId11"/>
    <p:sldId id="272" r:id="rId12"/>
    <p:sldId id="273" r:id="rId13"/>
    <p:sldId id="281" r:id="rId14"/>
    <p:sldId id="282" r:id="rId15"/>
    <p:sldId id="283" r:id="rId16"/>
    <p:sldId id="274" r:id="rId17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E35A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A04484-AAC0-4B2E-9DB8-446BDDE6C69D}" type="datetimeFigureOut">
              <a:rPr lang="ar-JO" smtClean="0"/>
              <a:pPr/>
              <a:t>4‏/1‏/1446</a:t>
            </a:fld>
            <a:endParaRPr lang="ar-JO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A57FE96-626F-4FC9-A442-428561EB1914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BE6F-3AB9-4771-8976-6FF72E2FBF7C}" type="datetimeFigureOut">
              <a:rPr lang="ar-JO" smtClean="0"/>
              <a:pPr/>
              <a:t>4‏/1‏/1446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DA8A-CD54-4A81-90F6-2951D13C8B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BE6F-3AB9-4771-8976-6FF72E2FBF7C}" type="datetimeFigureOut">
              <a:rPr lang="ar-JO" smtClean="0"/>
              <a:pPr/>
              <a:t>4‏/1‏/1446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DA8A-CD54-4A81-90F6-2951D13C8B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BE6F-3AB9-4771-8976-6FF72E2FBF7C}" type="datetimeFigureOut">
              <a:rPr lang="ar-JO" smtClean="0"/>
              <a:pPr/>
              <a:t>4‏/1‏/1446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DA8A-CD54-4A81-90F6-2951D13C8B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BE6F-3AB9-4771-8976-6FF72E2FBF7C}" type="datetimeFigureOut">
              <a:rPr lang="ar-JO" smtClean="0"/>
              <a:pPr/>
              <a:t>4‏/1‏/1446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DA8A-CD54-4A81-90F6-2951D13C8B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BE6F-3AB9-4771-8976-6FF72E2FBF7C}" type="datetimeFigureOut">
              <a:rPr lang="ar-JO" smtClean="0"/>
              <a:pPr/>
              <a:t>4‏/1‏/1446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DA8A-CD54-4A81-90F6-2951D13C8B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BE6F-3AB9-4771-8976-6FF72E2FBF7C}" type="datetimeFigureOut">
              <a:rPr lang="ar-JO" smtClean="0"/>
              <a:pPr/>
              <a:t>4‏/1‏/1446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DA8A-CD54-4A81-90F6-2951D13C8B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BE6F-3AB9-4771-8976-6FF72E2FBF7C}" type="datetimeFigureOut">
              <a:rPr lang="ar-JO" smtClean="0"/>
              <a:pPr/>
              <a:t>4‏/1‏/1446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DA8A-CD54-4A81-90F6-2951D13C8B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BE6F-3AB9-4771-8976-6FF72E2FBF7C}" type="datetimeFigureOut">
              <a:rPr lang="ar-JO" smtClean="0"/>
              <a:pPr/>
              <a:t>4‏/1‏/1446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DA8A-CD54-4A81-90F6-2951D13C8B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BE6F-3AB9-4771-8976-6FF72E2FBF7C}" type="datetimeFigureOut">
              <a:rPr lang="ar-JO" smtClean="0"/>
              <a:pPr/>
              <a:t>4‏/1‏/1446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DA8A-CD54-4A81-90F6-2951D13C8B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BE6F-3AB9-4771-8976-6FF72E2FBF7C}" type="datetimeFigureOut">
              <a:rPr lang="ar-JO" smtClean="0"/>
              <a:pPr/>
              <a:t>4‏/1‏/1446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DA8A-CD54-4A81-90F6-2951D13C8B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BE6F-3AB9-4771-8976-6FF72E2FBF7C}" type="datetimeFigureOut">
              <a:rPr lang="ar-JO" smtClean="0"/>
              <a:pPr/>
              <a:t>4‏/1‏/1446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DA8A-CD54-4A81-90F6-2951D13C8B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DBE6F-3AB9-4771-8976-6FF72E2FBF7C}" type="datetimeFigureOut">
              <a:rPr lang="ar-JO" smtClean="0"/>
              <a:pPr/>
              <a:t>4‏/1‏/1446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1DA8A-CD54-4A81-90F6-2951D13C8BF5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&#1605;&#1607;&#1575;&#1585;&#1575;&#1578;%20&#1575;&#1604;&#1575;&#1578;&#1589;&#1575;&#1604;/Hospital.MOV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0"/>
            <a:ext cx="8893175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>
                <a:solidFill>
                  <a:srgbClr val="CC3300"/>
                </a:solidFill>
              </a:rPr>
              <a:t>                  History taking</a:t>
            </a:r>
            <a:br>
              <a:rPr lang="en-US" sz="4800" dirty="0">
                <a:solidFill>
                  <a:srgbClr val="CC3300"/>
                </a:solidFill>
              </a:rPr>
            </a:br>
            <a:r>
              <a:rPr lang="en-US" sz="4800" dirty="0">
                <a:solidFill>
                  <a:srgbClr val="CC3300"/>
                </a:solidFill>
              </a:rPr>
              <a:t>                         part II   </a:t>
            </a:r>
          </a:p>
        </p:txBody>
      </p:sp>
      <p:sp>
        <p:nvSpPr>
          <p:cNvPr id="4" name="عنوان فرعي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5" name="Picture 8" descr="Picture1tt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049517" y="1971319"/>
            <a:ext cx="5044966" cy="378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E35A7F"/>
                </a:solidFill>
              </a:rPr>
              <a:t>F:Musculoskeletal system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Aches or pain in </a:t>
            </a:r>
            <a:r>
              <a:rPr lang="en-US" dirty="0" err="1">
                <a:solidFill>
                  <a:srgbClr val="002060"/>
                </a:solidFill>
              </a:rPr>
              <a:t>muscles,bones</a:t>
            </a:r>
            <a:r>
              <a:rPr lang="en-US" dirty="0">
                <a:solidFill>
                  <a:srgbClr val="002060"/>
                </a:solidFill>
              </a:rPr>
              <a:t> or joints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swollen joint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limitation of joint movement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disturbance of gait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Joint locking</a:t>
            </a:r>
            <a:r>
              <a:rPr lang="en-US" dirty="0"/>
              <a:t> </a:t>
            </a:r>
            <a:endParaRPr lang="ar-J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5.Past history</a:t>
            </a:r>
            <a:endParaRPr lang="ar-JO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u="sng" dirty="0">
                <a:solidFill>
                  <a:srgbClr val="FF3300"/>
                </a:solidFill>
              </a:rPr>
              <a:t>Past medical history</a:t>
            </a:r>
            <a:r>
              <a:rPr lang="en-US" dirty="0">
                <a:solidFill>
                  <a:srgbClr val="FF3300"/>
                </a:solidFill>
              </a:rPr>
              <a:t>:</a:t>
            </a:r>
            <a:r>
              <a:rPr lang="en-US" dirty="0"/>
              <a:t> </a:t>
            </a:r>
          </a:p>
          <a:p>
            <a:pPr algn="l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Admission to hospital, why ?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 </a:t>
            </a:r>
            <a:r>
              <a:rPr lang="en-US" dirty="0">
                <a:solidFill>
                  <a:srgbClr val="002060"/>
                </a:solidFill>
              </a:rPr>
              <a:t>presence of diabetes ,hypertension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bleeding tendencies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presence of </a:t>
            </a:r>
            <a:r>
              <a:rPr lang="en-US" dirty="0" err="1">
                <a:solidFill>
                  <a:srgbClr val="002060"/>
                </a:solidFill>
              </a:rPr>
              <a:t>asthma,allergies</a:t>
            </a:r>
            <a:r>
              <a:rPr lang="en-US" dirty="0"/>
              <a:t>.</a:t>
            </a:r>
          </a:p>
          <a:p>
            <a:pPr algn="l">
              <a:buNone/>
            </a:pPr>
            <a:r>
              <a:rPr lang="en-US" dirty="0"/>
              <a:t> </a:t>
            </a:r>
          </a:p>
          <a:p>
            <a:pPr algn="l">
              <a:buNone/>
            </a:pPr>
            <a:r>
              <a:rPr lang="en-US" u="sng" dirty="0">
                <a:solidFill>
                  <a:srgbClr val="FF3300"/>
                </a:solidFill>
              </a:rPr>
              <a:t>Past surgical history:</a:t>
            </a:r>
            <a:endParaRPr lang="en-US" dirty="0"/>
          </a:p>
          <a:p>
            <a:pPr algn="l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Previous admission to surgical ward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Surgical operations or accidents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previous blood transfusion.</a:t>
            </a:r>
          </a:p>
          <a:p>
            <a:pPr algn="l">
              <a:buNone/>
            </a:pPr>
            <a:endParaRPr lang="en-US" dirty="0"/>
          </a:p>
          <a:p>
            <a:pPr algn="l"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-45719"/>
            <a:ext cx="8229600" cy="45719"/>
          </a:xfrm>
        </p:spPr>
        <p:txBody>
          <a:bodyPr>
            <a:normAutofit fontScale="90000"/>
          </a:bodyPr>
          <a:lstStyle/>
          <a:p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buNone/>
            </a:pPr>
            <a:endParaRPr lang="en-US" b="1" u="sng" dirty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u="sng" dirty="0">
                <a:solidFill>
                  <a:srgbClr val="FF0000"/>
                </a:solidFill>
              </a:rPr>
              <a:t>6.Drug history</a:t>
            </a:r>
            <a:r>
              <a:rPr lang="en-US" dirty="0">
                <a:solidFill>
                  <a:srgbClr val="FF3300"/>
                </a:solidFill>
              </a:rPr>
              <a:t>:</a:t>
            </a:r>
          </a:p>
          <a:p>
            <a:pPr algn="l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/>
              <a:t>Ask if the patient is taking any drugs specifically</a:t>
            </a:r>
          </a:p>
          <a:p>
            <a:pPr algn="l">
              <a:buNone/>
            </a:pPr>
            <a:r>
              <a:rPr lang="en-US" dirty="0"/>
              <a:t>     </a:t>
            </a:r>
            <a:r>
              <a:rPr lang="en-US" dirty="0" err="1"/>
              <a:t>Insulin,steroids,contraceptives,antidepressants</a:t>
            </a:r>
            <a:endParaRPr lang="en-US" dirty="0"/>
          </a:p>
          <a:p>
            <a:pPr algn="l">
              <a:buNone/>
            </a:pPr>
            <a:r>
              <a:rPr lang="ar-JO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     Anti hypertensive,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Ask about sensitivity to any drug</a:t>
            </a:r>
          </a:p>
          <a:p>
            <a:pPr algn="l">
              <a:buNone/>
            </a:pPr>
            <a:endParaRPr lang="en-US" u="sng" dirty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u="sng" dirty="0">
                <a:solidFill>
                  <a:srgbClr val="FF0000"/>
                </a:solidFill>
              </a:rPr>
              <a:t>7.Family history7.</a:t>
            </a:r>
          </a:p>
          <a:p>
            <a:pPr algn="l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/>
              <a:t>Family illnesses: parents brothers and sisters, </a:t>
            </a:r>
          </a:p>
          <a:p>
            <a:pPr algn="l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/>
              <a:t>causes of death of close relatives,</a:t>
            </a:r>
          </a:p>
          <a:p>
            <a:pPr algn="l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/>
              <a:t>in </a:t>
            </a:r>
            <a:r>
              <a:rPr lang="en-US" dirty="0" err="1"/>
              <a:t>achild</a:t>
            </a:r>
            <a:r>
              <a:rPr lang="en-US" dirty="0"/>
              <a:t> ask about drugs during pregnancy  </a:t>
            </a:r>
            <a:endParaRPr lang="en-US" b="1" dirty="0">
              <a:solidFill>
                <a:srgbClr val="FF0000"/>
              </a:solidFill>
            </a:endParaRPr>
          </a:p>
          <a:p>
            <a:pPr algn="l"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45719"/>
          </a:xfrm>
        </p:spPr>
        <p:txBody>
          <a:bodyPr>
            <a:normAutofit fontScale="90000"/>
          </a:bodyPr>
          <a:lstStyle/>
          <a:p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b="1" dirty="0">
                <a:solidFill>
                  <a:srgbClr val="FF0000"/>
                </a:solidFill>
              </a:rPr>
              <a:t> </a:t>
            </a:r>
          </a:p>
          <a:p>
            <a:pPr algn="l">
              <a:buNone/>
            </a:pPr>
            <a:r>
              <a:rPr lang="en-US" sz="3900" dirty="0">
                <a:solidFill>
                  <a:srgbClr val="FF0000"/>
                </a:solidFill>
              </a:rPr>
              <a:t>8.Social history</a:t>
            </a:r>
            <a:r>
              <a:rPr lang="en-US" sz="3900" dirty="0">
                <a:solidFill>
                  <a:srgbClr val="FF3300"/>
                </a:solidFill>
              </a:rPr>
              <a:t>:</a:t>
            </a:r>
            <a:r>
              <a:rPr lang="en-US" dirty="0"/>
              <a:t> </a:t>
            </a:r>
          </a:p>
          <a:p>
            <a:pPr algn="l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Marital status ,</a:t>
            </a:r>
          </a:p>
          <a:p>
            <a:pPr algn="l">
              <a:buNone/>
            </a:pPr>
            <a:r>
              <a:rPr lang="en-US" dirty="0">
                <a:solidFill>
                  <a:srgbClr val="FF3300"/>
                </a:solidFill>
              </a:rPr>
              <a:t>    *</a:t>
            </a:r>
            <a:r>
              <a:rPr lang="en-US" dirty="0" err="1">
                <a:solidFill>
                  <a:srgbClr val="002060"/>
                </a:solidFill>
              </a:rPr>
              <a:t>acomodation</a:t>
            </a:r>
            <a:r>
              <a:rPr lang="en-US" dirty="0">
                <a:solidFill>
                  <a:srgbClr val="002060"/>
                </a:solidFill>
              </a:rPr>
              <a:t> hazards,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  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travel abroad</a:t>
            </a:r>
          </a:p>
          <a:p>
            <a:pPr algn="l">
              <a:buNone/>
            </a:pPr>
            <a:endParaRPr lang="en-US" dirty="0">
              <a:solidFill>
                <a:srgbClr val="FF3300"/>
              </a:solidFill>
            </a:endParaRPr>
          </a:p>
          <a:p>
            <a:pPr algn="l">
              <a:buNone/>
            </a:pPr>
            <a:r>
              <a:rPr lang="en-US" dirty="0">
                <a:solidFill>
                  <a:srgbClr val="FF3300"/>
                </a:solidFill>
              </a:rPr>
              <a:t>9</a:t>
            </a:r>
            <a:r>
              <a:rPr lang="en-US" sz="3900" dirty="0">
                <a:solidFill>
                  <a:srgbClr val="FF3300"/>
                </a:solidFill>
              </a:rPr>
              <a:t>. Occupational history</a:t>
            </a:r>
          </a:p>
          <a:p>
            <a:pPr algn="l">
              <a:buNone/>
            </a:pPr>
            <a:r>
              <a:rPr lang="ar-JO" dirty="0"/>
              <a:t> </a:t>
            </a:r>
            <a:r>
              <a:rPr lang="en-US" dirty="0"/>
              <a:t>    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type of work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   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exposure to industrial hazards </a:t>
            </a:r>
            <a:r>
              <a:rPr lang="en-US" dirty="0" err="1">
                <a:solidFill>
                  <a:srgbClr val="002060"/>
                </a:solidFill>
              </a:rPr>
              <a:t>i.e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noises,dust</a:t>
            </a:r>
            <a:endParaRPr lang="ar-JO" dirty="0">
              <a:solidFill>
                <a:srgbClr val="002060"/>
              </a:solidFill>
            </a:endParaRPr>
          </a:p>
          <a:p>
            <a:pPr algn="l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sz="3900" dirty="0">
                <a:solidFill>
                  <a:srgbClr val="FF0000"/>
                </a:solidFill>
              </a:rPr>
              <a:t>10.Personal history</a:t>
            </a:r>
            <a:r>
              <a:rPr lang="en-US" sz="3900" dirty="0">
                <a:solidFill>
                  <a:srgbClr val="FF3300"/>
                </a:solidFill>
              </a:rPr>
              <a:t>:</a:t>
            </a:r>
          </a:p>
          <a:p>
            <a:pPr algn="l">
              <a:buNone/>
            </a:pPr>
            <a:r>
              <a:rPr lang="en-US" dirty="0"/>
              <a:t>    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Smoking ,no. of cigarette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   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drinking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US" dirty="0">
                <a:solidFill>
                  <a:srgbClr val="002060"/>
                </a:solidFill>
              </a:rPr>
              <a:t>The profile,      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Name ,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age, 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marital status 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occupation,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residency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date of writing history,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patient </a:t>
            </a:r>
            <a:r>
              <a:rPr lang="en-US" dirty="0" err="1">
                <a:solidFill>
                  <a:srgbClr val="002060"/>
                </a:solidFill>
              </a:rPr>
              <a:t>refered</a:t>
            </a:r>
            <a:r>
              <a:rPr lang="en-US" dirty="0">
                <a:solidFill>
                  <a:srgbClr val="002060"/>
                </a:solidFill>
              </a:rPr>
              <a:t> from,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the history taken from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The scheme in history taking</a:t>
            </a:r>
            <a:endParaRPr lang="ar-JO" sz="36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643602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514350" indent="-514350" algn="l">
              <a:buNone/>
            </a:pPr>
            <a:r>
              <a:rPr lang="en-US" dirty="0">
                <a:solidFill>
                  <a:srgbClr val="FF0000"/>
                </a:solidFill>
              </a:rPr>
              <a:t>1. </a:t>
            </a:r>
            <a:r>
              <a:rPr lang="en-US" dirty="0">
                <a:solidFill>
                  <a:srgbClr val="002060"/>
                </a:solidFill>
              </a:rPr>
              <a:t>The profile</a:t>
            </a:r>
          </a:p>
          <a:p>
            <a:pPr algn="l">
              <a:buNone/>
            </a:pPr>
            <a:r>
              <a:rPr lang="en-US" dirty="0">
                <a:solidFill>
                  <a:srgbClr val="FF0000"/>
                </a:solidFill>
              </a:rPr>
              <a:t>2. </a:t>
            </a:r>
            <a:r>
              <a:rPr lang="en-US" dirty="0">
                <a:solidFill>
                  <a:srgbClr val="002060"/>
                </a:solidFill>
              </a:rPr>
              <a:t>chief complaint</a:t>
            </a:r>
          </a:p>
          <a:p>
            <a:pPr algn="l">
              <a:buNone/>
            </a:pPr>
            <a:r>
              <a:rPr lang="en-US" dirty="0">
                <a:solidFill>
                  <a:srgbClr val="FF0000"/>
                </a:solidFill>
              </a:rPr>
              <a:t>3. </a:t>
            </a:r>
            <a:r>
              <a:rPr lang="en-US" dirty="0">
                <a:solidFill>
                  <a:srgbClr val="002060"/>
                </a:solidFill>
              </a:rPr>
              <a:t>history of present complaint</a:t>
            </a:r>
            <a:endParaRPr lang="en-US" dirty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dirty="0">
                <a:solidFill>
                  <a:srgbClr val="FF0000"/>
                </a:solidFill>
              </a:rPr>
              <a:t>4. </a:t>
            </a:r>
            <a:r>
              <a:rPr lang="en-US" dirty="0">
                <a:solidFill>
                  <a:srgbClr val="002060"/>
                </a:solidFill>
              </a:rPr>
              <a:t>Systemic review</a:t>
            </a:r>
          </a:p>
          <a:p>
            <a:pPr algn="l">
              <a:buNone/>
            </a:pPr>
            <a:r>
              <a:rPr lang="en-US" dirty="0">
                <a:solidFill>
                  <a:srgbClr val="FF0000"/>
                </a:solidFill>
              </a:rPr>
              <a:t>5. </a:t>
            </a:r>
            <a:r>
              <a:rPr lang="en-US" dirty="0">
                <a:solidFill>
                  <a:srgbClr val="002060"/>
                </a:solidFill>
              </a:rPr>
              <a:t>Past medical history</a:t>
            </a:r>
          </a:p>
          <a:p>
            <a:pPr algn="l">
              <a:buNone/>
            </a:pPr>
            <a:r>
              <a:rPr lang="en-US" dirty="0">
                <a:solidFill>
                  <a:srgbClr val="FF0000"/>
                </a:solidFill>
              </a:rPr>
              <a:t>6. </a:t>
            </a:r>
            <a:r>
              <a:rPr lang="en-US" dirty="0">
                <a:solidFill>
                  <a:srgbClr val="002060"/>
                </a:solidFill>
              </a:rPr>
              <a:t>Drug history</a:t>
            </a:r>
          </a:p>
          <a:p>
            <a:pPr algn="l">
              <a:buNone/>
            </a:pPr>
            <a:r>
              <a:rPr lang="en-US" dirty="0">
                <a:solidFill>
                  <a:srgbClr val="FF0000"/>
                </a:solidFill>
              </a:rPr>
              <a:t>7. </a:t>
            </a:r>
            <a:r>
              <a:rPr lang="en-US" dirty="0">
                <a:solidFill>
                  <a:srgbClr val="002060"/>
                </a:solidFill>
              </a:rPr>
              <a:t>Family history</a:t>
            </a:r>
          </a:p>
          <a:p>
            <a:pPr algn="l">
              <a:buNone/>
            </a:pPr>
            <a:r>
              <a:rPr lang="en-US" dirty="0">
                <a:solidFill>
                  <a:srgbClr val="FF0000"/>
                </a:solidFill>
              </a:rPr>
              <a:t>8. </a:t>
            </a:r>
            <a:r>
              <a:rPr lang="en-US" dirty="0">
                <a:solidFill>
                  <a:srgbClr val="002060"/>
                </a:solidFill>
              </a:rPr>
              <a:t>Social history</a:t>
            </a:r>
          </a:p>
          <a:p>
            <a:pPr algn="l">
              <a:buNone/>
            </a:pPr>
            <a:r>
              <a:rPr lang="en-US" dirty="0">
                <a:solidFill>
                  <a:srgbClr val="FF0000"/>
                </a:solidFill>
              </a:rPr>
              <a:t>9. </a:t>
            </a:r>
            <a:r>
              <a:rPr lang="en-US" dirty="0">
                <a:solidFill>
                  <a:srgbClr val="002060"/>
                </a:solidFill>
              </a:rPr>
              <a:t>Occupational history</a:t>
            </a:r>
          </a:p>
          <a:p>
            <a:pPr algn="l">
              <a:buNone/>
            </a:pPr>
            <a:r>
              <a:rPr lang="en-US" dirty="0">
                <a:solidFill>
                  <a:srgbClr val="FF0000"/>
                </a:solidFill>
              </a:rPr>
              <a:t>10.</a:t>
            </a:r>
            <a:r>
              <a:rPr lang="en-US" dirty="0">
                <a:solidFill>
                  <a:srgbClr val="002060"/>
                </a:solidFill>
              </a:rPr>
              <a:t>Personal history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>
                <a:solidFill>
                  <a:srgbClr val="C00000"/>
                </a:solidFill>
              </a:rPr>
              <a:t>History taking II</a:t>
            </a:r>
            <a:endParaRPr lang="ar-JO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8929718" cy="5257800"/>
          </a:xfrm>
        </p:spPr>
        <p:txBody>
          <a:bodyPr>
            <a:normAutofit/>
          </a:bodyPr>
          <a:lstStyle/>
          <a:p>
            <a:pPr marL="514350" indent="-514350" algn="l">
              <a:buNone/>
            </a:pPr>
            <a:r>
              <a:rPr lang="ar-JO" sz="3600" dirty="0">
                <a:solidFill>
                  <a:srgbClr val="FF3300"/>
                </a:solidFill>
              </a:rPr>
              <a:t>:</a:t>
            </a:r>
            <a:r>
              <a:rPr lang="en-US" sz="3600" dirty="0">
                <a:solidFill>
                  <a:srgbClr val="FF3300"/>
                </a:solidFill>
              </a:rPr>
              <a:t>4.</a:t>
            </a:r>
            <a:r>
              <a:rPr lang="en-US" sz="3600" u="sng" dirty="0">
                <a:solidFill>
                  <a:srgbClr val="FF3300"/>
                </a:solidFill>
              </a:rPr>
              <a:t>Review </a:t>
            </a:r>
            <a:r>
              <a:rPr lang="en-US" sz="3600" u="sng">
                <a:solidFill>
                  <a:srgbClr val="FF3300"/>
                </a:solidFill>
              </a:rPr>
              <a:t>of systems</a:t>
            </a:r>
            <a:r>
              <a:rPr lang="en-US" sz="3600">
                <a:solidFill>
                  <a:srgbClr val="FF3300"/>
                </a:solidFill>
              </a:rPr>
              <a:t>     </a:t>
            </a:r>
            <a:endParaRPr lang="en-US" sz="3600" dirty="0">
              <a:solidFill>
                <a:srgbClr val="FF3300"/>
              </a:solidFill>
            </a:endParaRPr>
          </a:p>
          <a:p>
            <a:pPr marL="514350" indent="-514350" algn="l">
              <a:buNone/>
            </a:pPr>
            <a:r>
              <a:rPr lang="en-US" sz="3600" dirty="0">
                <a:solidFill>
                  <a:srgbClr val="FF3300"/>
                </a:solidFill>
              </a:rPr>
              <a:t>     </a:t>
            </a:r>
            <a:r>
              <a:rPr lang="en-US" sz="2800" dirty="0" err="1">
                <a:solidFill>
                  <a:srgbClr val="FF3300"/>
                </a:solidFill>
              </a:rPr>
              <a:t>A.</a:t>
            </a:r>
            <a:r>
              <a:rPr lang="en-US" sz="2800" dirty="0" err="1">
                <a:solidFill>
                  <a:srgbClr val="002060"/>
                </a:solidFill>
              </a:rPr>
              <a:t>gastro</a:t>
            </a:r>
            <a:r>
              <a:rPr lang="en-US" sz="2800" dirty="0">
                <a:solidFill>
                  <a:srgbClr val="002060"/>
                </a:solidFill>
              </a:rPr>
              <a:t> intestinal tract</a:t>
            </a:r>
          </a:p>
          <a:p>
            <a:pPr marL="514350" indent="-514350" algn="l">
              <a:buNone/>
            </a:pPr>
            <a:r>
              <a:rPr lang="ar-JO" sz="2800" dirty="0">
                <a:solidFill>
                  <a:srgbClr val="002060"/>
                </a:solidFill>
              </a:rPr>
              <a:t>  </a:t>
            </a:r>
            <a:r>
              <a:rPr lang="en-US" sz="2800" dirty="0">
                <a:solidFill>
                  <a:srgbClr val="002060"/>
                </a:solidFill>
              </a:rPr>
              <a:t>      </a:t>
            </a:r>
            <a:r>
              <a:rPr lang="en-US" sz="2800" dirty="0" err="1">
                <a:solidFill>
                  <a:srgbClr val="FF3300"/>
                </a:solidFill>
              </a:rPr>
              <a:t>B.</a:t>
            </a:r>
            <a:r>
              <a:rPr lang="en-US" sz="2800" dirty="0" err="1">
                <a:solidFill>
                  <a:srgbClr val="002060"/>
                </a:solidFill>
              </a:rPr>
              <a:t>respiratory</a:t>
            </a:r>
            <a:r>
              <a:rPr lang="en-US" sz="2800" dirty="0">
                <a:solidFill>
                  <a:srgbClr val="002060"/>
                </a:solidFill>
              </a:rPr>
              <a:t> system</a:t>
            </a:r>
          </a:p>
          <a:p>
            <a:pPr marL="514350" indent="-514350" algn="l">
              <a:buNone/>
            </a:pPr>
            <a:r>
              <a:rPr lang="ar-JO" sz="2800" dirty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      </a:t>
            </a:r>
            <a:r>
              <a:rPr lang="en-US" sz="2800" dirty="0" err="1">
                <a:solidFill>
                  <a:srgbClr val="FF3300"/>
                </a:solidFill>
              </a:rPr>
              <a:t>C.</a:t>
            </a:r>
            <a:r>
              <a:rPr lang="en-US" sz="2800" dirty="0" err="1">
                <a:solidFill>
                  <a:srgbClr val="002060"/>
                </a:solidFill>
              </a:rPr>
              <a:t>cardio</a:t>
            </a:r>
            <a:r>
              <a:rPr lang="en-US" sz="2800" dirty="0">
                <a:solidFill>
                  <a:srgbClr val="002060"/>
                </a:solidFill>
              </a:rPr>
              <a:t> vascular system</a:t>
            </a:r>
          </a:p>
          <a:p>
            <a:pPr marL="514350" indent="-514350" algn="l">
              <a:buNone/>
            </a:pPr>
            <a:r>
              <a:rPr lang="en-US" sz="2800" dirty="0">
                <a:solidFill>
                  <a:srgbClr val="002060"/>
                </a:solidFill>
              </a:rPr>
              <a:t>.</a:t>
            </a:r>
            <a:r>
              <a:rPr lang="ar-JO" sz="2800" dirty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      </a:t>
            </a:r>
            <a:r>
              <a:rPr lang="en-US" sz="2800" dirty="0" err="1">
                <a:solidFill>
                  <a:srgbClr val="FF3300"/>
                </a:solidFill>
              </a:rPr>
              <a:t>D.</a:t>
            </a:r>
            <a:r>
              <a:rPr lang="en-US" sz="2800" dirty="0" err="1">
                <a:solidFill>
                  <a:srgbClr val="002060"/>
                </a:solidFill>
              </a:rPr>
              <a:t>urogenital</a:t>
            </a:r>
            <a:r>
              <a:rPr lang="en-US" sz="2800" dirty="0">
                <a:solidFill>
                  <a:srgbClr val="002060"/>
                </a:solidFill>
              </a:rPr>
              <a:t> system</a:t>
            </a:r>
          </a:p>
          <a:p>
            <a:pPr marL="514350" indent="-514350" algn="l">
              <a:buNone/>
            </a:pPr>
            <a:r>
              <a:rPr lang="en-US" sz="2800" dirty="0">
                <a:solidFill>
                  <a:srgbClr val="002060"/>
                </a:solidFill>
              </a:rPr>
              <a:t>      </a:t>
            </a:r>
            <a:r>
              <a:rPr lang="en-US" sz="2800" dirty="0" err="1">
                <a:solidFill>
                  <a:srgbClr val="FF3300"/>
                </a:solidFill>
              </a:rPr>
              <a:t>E.</a:t>
            </a:r>
            <a:r>
              <a:rPr lang="en-US" sz="2800" dirty="0" err="1">
                <a:solidFill>
                  <a:srgbClr val="002060"/>
                </a:solidFill>
              </a:rPr>
              <a:t>Nervous</a:t>
            </a:r>
            <a:r>
              <a:rPr lang="en-US" sz="2800" dirty="0">
                <a:solidFill>
                  <a:srgbClr val="002060"/>
                </a:solidFill>
              </a:rPr>
              <a:t> system</a:t>
            </a:r>
          </a:p>
          <a:p>
            <a:pPr marL="514350" indent="-514350" algn="l">
              <a:buNone/>
            </a:pPr>
            <a:r>
              <a:rPr lang="en-US" sz="2800" dirty="0">
                <a:solidFill>
                  <a:srgbClr val="002060"/>
                </a:solidFill>
              </a:rPr>
              <a:t>      </a:t>
            </a:r>
            <a:r>
              <a:rPr lang="en-US" sz="2800" dirty="0" err="1">
                <a:solidFill>
                  <a:srgbClr val="FF3300"/>
                </a:solidFill>
              </a:rPr>
              <a:t>F.</a:t>
            </a:r>
            <a:r>
              <a:rPr lang="en-US" sz="2800" dirty="0" err="1">
                <a:solidFill>
                  <a:srgbClr val="002060"/>
                </a:solidFill>
              </a:rPr>
              <a:t>musculoskeletal</a:t>
            </a:r>
            <a:r>
              <a:rPr lang="en-US" sz="2800" dirty="0">
                <a:solidFill>
                  <a:srgbClr val="002060"/>
                </a:solidFill>
              </a:rPr>
              <a:t> system</a:t>
            </a:r>
          </a:p>
          <a:p>
            <a:pPr marL="514350" indent="-514350" algn="l">
              <a:buNone/>
            </a:pPr>
            <a:endParaRPr lang="en-US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714380"/>
          </a:xfrm>
        </p:spPr>
        <p:txBody>
          <a:bodyPr>
            <a:normAutofit fontScale="90000"/>
          </a:bodyPr>
          <a:lstStyle/>
          <a:p>
            <a:pPr algn="l"/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E35A7F"/>
                </a:solidFill>
              </a:rPr>
              <a:t> A: </a:t>
            </a:r>
            <a:r>
              <a:rPr lang="en-US" u="sng" dirty="0">
                <a:solidFill>
                  <a:srgbClr val="E35A7F"/>
                </a:solidFill>
              </a:rPr>
              <a:t>Gastro intestinal tract</a:t>
            </a:r>
            <a:r>
              <a:rPr lang="en-US" dirty="0">
                <a:solidFill>
                  <a:srgbClr val="FF0000"/>
                </a:solidFill>
              </a:rPr>
              <a:t> </a:t>
            </a:r>
            <a:br>
              <a:rPr lang="en-US" sz="3600" dirty="0">
                <a:solidFill>
                  <a:srgbClr val="FF0000"/>
                </a:solidFill>
              </a:rPr>
            </a:br>
            <a:endParaRPr lang="ar-JO" sz="3600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/>
          </a:bodyPr>
          <a:lstStyle/>
          <a:p>
            <a:pPr marL="514350" indent="-514350" algn="l">
              <a:buNone/>
            </a:pPr>
            <a:r>
              <a:rPr lang="en-US" u="sng" dirty="0">
                <a:solidFill>
                  <a:srgbClr val="E35A7F"/>
                </a:solidFill>
              </a:rPr>
              <a:t> 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 err="1">
                <a:solidFill>
                  <a:srgbClr val="002060"/>
                </a:solidFill>
              </a:rPr>
              <a:t>appetite,weight</a:t>
            </a:r>
            <a:r>
              <a:rPr lang="en-US" dirty="0">
                <a:solidFill>
                  <a:srgbClr val="002060"/>
                </a:solidFill>
              </a:rPr>
              <a:t> loss or gain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 err="1">
                <a:solidFill>
                  <a:srgbClr val="002060"/>
                </a:solidFill>
              </a:rPr>
              <a:t>nausia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or /and </a:t>
            </a:r>
            <a:r>
              <a:rPr lang="en-US" dirty="0">
                <a:solidFill>
                  <a:srgbClr val="002060"/>
                </a:solidFill>
              </a:rPr>
              <a:t>vomiting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 err="1">
                <a:solidFill>
                  <a:srgbClr val="002060"/>
                </a:solidFill>
              </a:rPr>
              <a:t>haematemesis</a:t>
            </a:r>
            <a:r>
              <a:rPr lang="en-US" dirty="0">
                <a:solidFill>
                  <a:srgbClr val="002060"/>
                </a:solidFill>
              </a:rPr>
              <a:t>  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 err="1">
                <a:solidFill>
                  <a:srgbClr val="002060"/>
                </a:solidFill>
              </a:rPr>
              <a:t>dysphagia</a:t>
            </a:r>
            <a:r>
              <a:rPr lang="en-US" dirty="0">
                <a:solidFill>
                  <a:srgbClr val="002060"/>
                </a:solidFill>
              </a:rPr>
              <a:t>, regurgitation, heartburn,     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abdominal pain, abdominal distension </a:t>
            </a:r>
          </a:p>
          <a:p>
            <a:pPr marL="514350" indent="-514350" algn="l">
              <a:buNone/>
            </a:pPr>
            <a:r>
              <a:rPr lang="ar-JO" dirty="0">
                <a:solidFill>
                  <a:srgbClr val="002060"/>
                </a:solidFill>
              </a:rPr>
              <a:t>   </a:t>
            </a:r>
            <a:r>
              <a:rPr lang="en-US" dirty="0">
                <a:solidFill>
                  <a:srgbClr val="002060"/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Jaundice “yellow discoloration of </a:t>
            </a:r>
            <a:r>
              <a:rPr lang="en-US" dirty="0" err="1">
                <a:solidFill>
                  <a:srgbClr val="002060"/>
                </a:solidFill>
              </a:rPr>
              <a:t>sclera,skin,urine</a:t>
            </a:r>
            <a:endParaRPr lang="en-US" dirty="0">
              <a:solidFill>
                <a:srgbClr val="002060"/>
              </a:solidFill>
            </a:endParaRP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bowel habit, rectal  bleeding ,mucus, </a:t>
            </a:r>
            <a:r>
              <a:rPr lang="en-US" dirty="0" err="1">
                <a:solidFill>
                  <a:srgbClr val="002060"/>
                </a:solidFill>
              </a:rPr>
              <a:t>tensmus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  <a:p>
            <a:pPr marL="514350" indent="-514350" algn="l">
              <a:buNone/>
            </a:pP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US" dirty="0">
                <a:solidFill>
                  <a:srgbClr val="E35A7F"/>
                </a:solidFill>
              </a:rPr>
              <a:t>B: Respiratory system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 err="1">
                <a:solidFill>
                  <a:srgbClr val="002060"/>
                </a:solidFill>
              </a:rPr>
              <a:t>cough,sputum</a:t>
            </a:r>
            <a:r>
              <a:rPr lang="en-US" dirty="0">
                <a:solidFill>
                  <a:srgbClr val="002060"/>
                </a:solidFill>
              </a:rPr>
              <a:t> ,</a:t>
            </a:r>
            <a:r>
              <a:rPr lang="en-US" dirty="0" err="1">
                <a:solidFill>
                  <a:srgbClr val="002060"/>
                </a:solidFill>
              </a:rPr>
              <a:t>haemoptasis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chest pain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exercise tolerance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 err="1">
                <a:solidFill>
                  <a:srgbClr val="002060"/>
                </a:solidFill>
              </a:rPr>
              <a:t>dyspnoe</a:t>
            </a:r>
            <a:r>
              <a:rPr lang="en-US" dirty="0">
                <a:solidFill>
                  <a:srgbClr val="002060"/>
                </a:solidFill>
              </a:rPr>
              <a:t> ,wheezing. </a:t>
            </a:r>
          </a:p>
          <a:p>
            <a:pPr marL="514350" indent="-514350" algn="l"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514350" indent="-514350" algn="l">
              <a:buNone/>
            </a:pP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35A7F"/>
                </a:solidFill>
              </a:rPr>
              <a:t>C:  Cardiovascular system</a:t>
            </a:r>
            <a:endParaRPr lang="ar-JO" dirty="0">
              <a:solidFill>
                <a:srgbClr val="E35A7F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marL="514350" indent="-514350" algn="l">
              <a:buNone/>
            </a:pPr>
            <a:r>
              <a:rPr lang="en-US" dirty="0">
                <a:solidFill>
                  <a:srgbClr val="FF0000"/>
                </a:solidFill>
              </a:rPr>
              <a:t> *</a:t>
            </a:r>
            <a:r>
              <a:rPr lang="en-US" dirty="0">
                <a:solidFill>
                  <a:srgbClr val="002060"/>
                </a:solidFill>
              </a:rPr>
              <a:t>chest pain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palpitation 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dizziness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 err="1">
                <a:solidFill>
                  <a:srgbClr val="002060"/>
                </a:solidFill>
              </a:rPr>
              <a:t>Dyspnoe,paroxysmal</a:t>
            </a:r>
            <a:r>
              <a:rPr lang="en-US" dirty="0">
                <a:solidFill>
                  <a:srgbClr val="002060"/>
                </a:solidFill>
              </a:rPr>
              <a:t> nocturnal </a:t>
            </a:r>
            <a:r>
              <a:rPr lang="en-US" dirty="0" err="1">
                <a:solidFill>
                  <a:srgbClr val="002060"/>
                </a:solidFill>
              </a:rPr>
              <a:t>dyspnoe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orthopnoe</a:t>
            </a:r>
            <a:endParaRPr lang="en-US" dirty="0">
              <a:solidFill>
                <a:srgbClr val="002060"/>
              </a:solidFill>
            </a:endParaRP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ankle swelling 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limb pain</a:t>
            </a:r>
          </a:p>
          <a:p>
            <a:pPr marL="514350" indent="-514350"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 err="1">
                <a:solidFill>
                  <a:srgbClr val="002060"/>
                </a:solidFill>
              </a:rPr>
              <a:t>colour</a:t>
            </a:r>
            <a:r>
              <a:rPr lang="en-US" dirty="0">
                <a:solidFill>
                  <a:srgbClr val="002060"/>
                </a:solidFill>
              </a:rPr>
              <a:t> change in hands or feet</a:t>
            </a:r>
            <a:r>
              <a:rPr lang="en-US" dirty="0"/>
              <a:t> </a:t>
            </a:r>
            <a:endParaRPr lang="ar-J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E35A7F"/>
                </a:solidFill>
              </a:rPr>
              <a:t>D:Urogenital system</a:t>
            </a:r>
            <a:endParaRPr lang="ar-JO" sz="3600" dirty="0">
              <a:solidFill>
                <a:srgbClr val="E35A7F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endParaRPr lang="en-US" dirty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Loin pain,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frequency of </a:t>
            </a:r>
            <a:r>
              <a:rPr lang="en-US" dirty="0" err="1">
                <a:solidFill>
                  <a:srgbClr val="002060"/>
                </a:solidFill>
              </a:rPr>
              <a:t>micturtion</a:t>
            </a:r>
            <a:endParaRPr lang="en-US" dirty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poor stream 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dribbling  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hesitancy 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 err="1">
                <a:solidFill>
                  <a:srgbClr val="002060"/>
                </a:solidFill>
              </a:rPr>
              <a:t>dysuria</a:t>
            </a:r>
            <a:r>
              <a:rPr lang="en-US" dirty="0">
                <a:solidFill>
                  <a:srgbClr val="002060"/>
                </a:solidFill>
              </a:rPr>
              <a:t> ,urgency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poly urea 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 err="1">
                <a:solidFill>
                  <a:srgbClr val="002060"/>
                </a:solidFill>
              </a:rPr>
              <a:t>Hematuria</a:t>
            </a:r>
            <a:endParaRPr lang="en-US" dirty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incontinence.</a:t>
            </a:r>
          </a:p>
          <a:p>
            <a:pPr algn="l">
              <a:buNone/>
            </a:pP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solidFill>
                  <a:srgbClr val="E35A7F"/>
                </a:solidFill>
              </a:rPr>
              <a:t>Gynaecological</a:t>
            </a:r>
            <a:r>
              <a:rPr lang="en-US" sz="3600" dirty="0">
                <a:solidFill>
                  <a:srgbClr val="E35A7F"/>
                </a:solidFill>
              </a:rPr>
              <a:t>  history in female</a:t>
            </a:r>
            <a:endParaRPr lang="ar-JO" sz="3600" dirty="0">
              <a:solidFill>
                <a:srgbClr val="E35A7F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9001156" cy="45259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Date of menarche or menopause 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frequency ,duration and quantity of menses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 err="1">
                <a:solidFill>
                  <a:srgbClr val="002060"/>
                </a:solidFill>
              </a:rPr>
              <a:t>dysmenorrhoe</a:t>
            </a:r>
            <a:r>
              <a:rPr lang="en-US" dirty="0">
                <a:solidFill>
                  <a:srgbClr val="002060"/>
                </a:solidFill>
              </a:rPr>
              <a:t>,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vaginal discharge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previous pregnancies and their possible                           complication      </a:t>
            </a:r>
            <a:endParaRPr lang="ar-JO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582594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solidFill>
                  <a:srgbClr val="E35A7F"/>
                </a:solidFill>
              </a:rPr>
              <a:t>                E:Nervous system</a:t>
            </a:r>
            <a:endParaRPr lang="ar-JO" sz="3600" dirty="0">
              <a:solidFill>
                <a:srgbClr val="E35A7F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None/>
            </a:pPr>
            <a:endParaRPr lang="en-US" dirty="0"/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Headache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dizziness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muscle </a:t>
            </a:r>
            <a:r>
              <a:rPr lang="en-US" dirty="0" err="1">
                <a:solidFill>
                  <a:srgbClr val="002060"/>
                </a:solidFill>
              </a:rPr>
              <a:t>weekness</a:t>
            </a:r>
            <a:endParaRPr lang="en-US" dirty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 err="1">
                <a:solidFill>
                  <a:srgbClr val="002060"/>
                </a:solidFill>
              </a:rPr>
              <a:t>paraesthesia</a:t>
            </a:r>
            <a:endParaRPr lang="en-US" dirty="0">
              <a:solidFill>
                <a:srgbClr val="002060"/>
              </a:solidFill>
            </a:endParaRP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History of loss of </a:t>
            </a:r>
            <a:r>
              <a:rPr lang="en-US" dirty="0" err="1">
                <a:solidFill>
                  <a:srgbClr val="002060"/>
                </a:solidFill>
              </a:rPr>
              <a:t>consciosness</a:t>
            </a:r>
            <a:r>
              <a:rPr lang="en-US" dirty="0">
                <a:solidFill>
                  <a:srgbClr val="002060"/>
                </a:solidFill>
              </a:rPr>
              <a:t> or fits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memory loss</a:t>
            </a:r>
          </a:p>
          <a:p>
            <a:pPr algn="l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FF330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tremor</a:t>
            </a:r>
            <a:endParaRPr lang="ar-JO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516</Words>
  <Application>Microsoft Office PowerPoint</Application>
  <PresentationFormat>On-screen Show (4:3)</PresentationFormat>
  <Paragraphs>123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سمة Office</vt:lpstr>
      <vt:lpstr>                  History taking                          part II   </vt:lpstr>
      <vt:lpstr>The scheme in history taking</vt:lpstr>
      <vt:lpstr>History taking II</vt:lpstr>
      <vt:lpstr>  A: Gastro intestinal tract  </vt:lpstr>
      <vt:lpstr>B: Respiratory system</vt:lpstr>
      <vt:lpstr>C:  Cardiovascular system</vt:lpstr>
      <vt:lpstr>D:Urogenital system</vt:lpstr>
      <vt:lpstr>Gynaecological  history in female</vt:lpstr>
      <vt:lpstr>                E:Nervous system</vt:lpstr>
      <vt:lpstr>F:Musculoskeletal system</vt:lpstr>
      <vt:lpstr>5.Past history</vt:lpstr>
      <vt:lpstr>PowerPoint Presentation</vt:lpstr>
      <vt:lpstr>PowerPoint Presentation</vt:lpstr>
      <vt:lpstr>PowerPoint Presentation</vt:lpstr>
      <vt:lpstr>PowerPoint Presentation</vt:lpstr>
      <vt:lpstr>The profile,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history taking</dc:title>
  <dc:creator>mcc</dc:creator>
  <cp:lastModifiedBy>بيان محمود سالم قطاوي</cp:lastModifiedBy>
  <cp:revision>65</cp:revision>
  <dcterms:created xsi:type="dcterms:W3CDTF">2020-06-28T15:52:09Z</dcterms:created>
  <dcterms:modified xsi:type="dcterms:W3CDTF">2024-07-10T12:27:26Z</dcterms:modified>
</cp:coreProperties>
</file>