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08" r:id="rId2"/>
    <p:sldMasterId id="2147483733" r:id="rId3"/>
    <p:sldMasterId id="2147483757" r:id="rId4"/>
    <p:sldMasterId id="2147483770" r:id="rId5"/>
  </p:sldMasterIdLst>
  <p:notesMasterIdLst>
    <p:notesMasterId r:id="rId35"/>
  </p:notesMasterIdLst>
  <p:sldIdLst>
    <p:sldId id="588" r:id="rId6"/>
    <p:sldId id="337" r:id="rId7"/>
    <p:sldId id="727" r:id="rId8"/>
    <p:sldId id="573" r:id="rId9"/>
    <p:sldId id="282" r:id="rId10"/>
    <p:sldId id="576" r:id="rId11"/>
    <p:sldId id="354" r:id="rId12"/>
    <p:sldId id="331" r:id="rId13"/>
    <p:sldId id="731" r:id="rId14"/>
    <p:sldId id="330" r:id="rId15"/>
    <p:sldId id="289" r:id="rId16"/>
    <p:sldId id="730" r:id="rId17"/>
    <p:sldId id="732" r:id="rId18"/>
    <p:sldId id="733" r:id="rId19"/>
    <p:sldId id="734" r:id="rId20"/>
    <p:sldId id="578" r:id="rId21"/>
    <p:sldId id="729" r:id="rId22"/>
    <p:sldId id="524" r:id="rId23"/>
    <p:sldId id="725" r:id="rId24"/>
    <p:sldId id="272" r:id="rId25"/>
    <p:sldId id="296" r:id="rId26"/>
    <p:sldId id="479" r:id="rId27"/>
    <p:sldId id="720" r:id="rId28"/>
    <p:sldId id="401" r:id="rId29"/>
    <p:sldId id="278" r:id="rId30"/>
    <p:sldId id="716" r:id="rId31"/>
    <p:sldId id="271" r:id="rId32"/>
    <p:sldId id="430" r:id="rId33"/>
    <p:sldId id="42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3ETjFar/CXSWkvoR0TyFg==" hashData="wNLNZB/AsTPknmM9zNcTqdSrNhJHAe9N8R5jc3g7SI3ioLQG+yKOJlVP/zGkMWQt2kxqgCaNZcDVUoQz2XrFP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  <a:srgbClr val="CC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A7332-C0EE-41C9-AC65-C5BE9F84849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97ADC6-F4F8-44FA-AD5B-EC6ABD3F0617}">
      <dgm:prSet/>
      <dgm:spPr>
        <a:solidFill>
          <a:srgbClr val="FFFF00"/>
        </a:solidFill>
      </dgm:spPr>
      <dgm:t>
        <a:bodyPr/>
        <a:lstStyle/>
        <a:p>
          <a:pPr algn="ctr" rtl="0"/>
          <a:r>
            <a:rPr lang="en-US" b="1" dirty="0">
              <a:solidFill>
                <a:srgbClr val="FF0000"/>
              </a:solidFill>
            </a:rPr>
            <a:t>Anatomical Lobes and fissures </a:t>
          </a:r>
          <a:r>
            <a:rPr lang="ar-EG" b="1" dirty="0">
              <a:solidFill>
                <a:srgbClr val="FF0000"/>
              </a:solidFill>
            </a:rPr>
            <a:t> </a:t>
          </a:r>
          <a:r>
            <a:rPr lang="en-US" b="1" dirty="0">
              <a:solidFill>
                <a:srgbClr val="FF0000"/>
              </a:solidFill>
            </a:rPr>
            <a:t>of the liver </a:t>
          </a:r>
          <a:endParaRPr lang="en-US" dirty="0">
            <a:solidFill>
              <a:srgbClr val="FF0000"/>
            </a:solidFill>
          </a:endParaRPr>
        </a:p>
      </dgm:t>
    </dgm:pt>
    <dgm:pt modelId="{738DE672-9C5E-4D54-AB8D-366CD4116B59}" type="parTrans" cxnId="{848C7402-A77B-4132-AE43-121066690247}">
      <dgm:prSet/>
      <dgm:spPr/>
      <dgm:t>
        <a:bodyPr/>
        <a:lstStyle/>
        <a:p>
          <a:endParaRPr lang="en-US"/>
        </a:p>
      </dgm:t>
    </dgm:pt>
    <dgm:pt modelId="{F3D61CCE-9DAF-4520-A774-163CDE350DAA}" type="sibTrans" cxnId="{848C7402-A77B-4132-AE43-121066690247}">
      <dgm:prSet/>
      <dgm:spPr/>
      <dgm:t>
        <a:bodyPr/>
        <a:lstStyle/>
        <a:p>
          <a:endParaRPr lang="en-US"/>
        </a:p>
      </dgm:t>
    </dgm:pt>
    <dgm:pt modelId="{79BEA40F-7E94-4662-87DE-4C1BB87F2C12}" type="pres">
      <dgm:prSet presAssocID="{4C7A7332-C0EE-41C9-AC65-C5BE9F848494}" presName="linear" presStyleCnt="0">
        <dgm:presLayoutVars>
          <dgm:animLvl val="lvl"/>
          <dgm:resizeHandles val="exact"/>
        </dgm:presLayoutVars>
      </dgm:prSet>
      <dgm:spPr/>
    </dgm:pt>
    <dgm:pt modelId="{E6992F73-63FA-445E-8F25-529F10F5E573}" type="pres">
      <dgm:prSet presAssocID="{D397ADC6-F4F8-44FA-AD5B-EC6ABD3F0617}" presName="parentText" presStyleLbl="node1" presStyleIdx="0" presStyleCnt="1" custLinFactNeighborX="-3125" custLinFactNeighborY="4235">
        <dgm:presLayoutVars>
          <dgm:chMax val="0"/>
          <dgm:bulletEnabled val="1"/>
        </dgm:presLayoutVars>
      </dgm:prSet>
      <dgm:spPr/>
    </dgm:pt>
  </dgm:ptLst>
  <dgm:cxnLst>
    <dgm:cxn modelId="{848C7402-A77B-4132-AE43-121066690247}" srcId="{4C7A7332-C0EE-41C9-AC65-C5BE9F848494}" destId="{D397ADC6-F4F8-44FA-AD5B-EC6ABD3F0617}" srcOrd="0" destOrd="0" parTransId="{738DE672-9C5E-4D54-AB8D-366CD4116B59}" sibTransId="{F3D61CCE-9DAF-4520-A774-163CDE350DAA}"/>
    <dgm:cxn modelId="{3E334517-9A73-4AD9-97B2-72D184048156}" type="presOf" srcId="{4C7A7332-C0EE-41C9-AC65-C5BE9F848494}" destId="{79BEA40F-7E94-4662-87DE-4C1BB87F2C12}" srcOrd="0" destOrd="0" presId="urn:microsoft.com/office/officeart/2005/8/layout/vList2"/>
    <dgm:cxn modelId="{DA85435A-BEB7-40A6-9C5B-FD19944F374D}" type="presOf" srcId="{D397ADC6-F4F8-44FA-AD5B-EC6ABD3F0617}" destId="{E6992F73-63FA-445E-8F25-529F10F5E573}" srcOrd="0" destOrd="0" presId="urn:microsoft.com/office/officeart/2005/8/layout/vList2"/>
    <dgm:cxn modelId="{0DCF715E-2EA2-46DE-B960-07F706001A81}" type="presParOf" srcId="{79BEA40F-7E94-4662-87DE-4C1BB87F2C12}" destId="{E6992F73-63FA-445E-8F25-529F10F5E5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AC146-3D42-4868-9D9C-22EB3B8BDF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2BAC3-889E-45E1-8DC4-210D723382D6}">
      <dgm:prSet custT="1"/>
      <dgm:spPr>
        <a:solidFill>
          <a:srgbClr val="99FF33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n-US" sz="3200" b="1" dirty="0">
              <a:solidFill>
                <a:srgbClr val="FF0000"/>
              </a:solidFill>
            </a:rPr>
            <a:t>Anatomical Lobes of the liver </a:t>
          </a:r>
          <a:endParaRPr lang="en-US" sz="3200" dirty="0">
            <a:solidFill>
              <a:srgbClr val="FF0000"/>
            </a:solidFill>
          </a:endParaRPr>
        </a:p>
      </dgm:t>
    </dgm:pt>
    <dgm:pt modelId="{0505B67C-8927-4478-887E-7637E74294E9}" type="parTrans" cxnId="{7DD5B1C0-0C0D-4724-AF23-A9A26E77D826}">
      <dgm:prSet/>
      <dgm:spPr/>
      <dgm:t>
        <a:bodyPr/>
        <a:lstStyle/>
        <a:p>
          <a:endParaRPr lang="en-US" sz="2400"/>
        </a:p>
      </dgm:t>
    </dgm:pt>
    <dgm:pt modelId="{709DE398-CF40-4AEA-878F-AC07730FAF91}" type="sibTrans" cxnId="{7DD5B1C0-0C0D-4724-AF23-A9A26E77D826}">
      <dgm:prSet/>
      <dgm:spPr/>
      <dgm:t>
        <a:bodyPr/>
        <a:lstStyle/>
        <a:p>
          <a:endParaRPr lang="en-US" sz="2400"/>
        </a:p>
      </dgm:t>
    </dgm:pt>
    <dgm:pt modelId="{38730633-4433-42A9-A0A7-DBE66A701878}" type="pres">
      <dgm:prSet presAssocID="{A9BAC146-3D42-4868-9D9C-22EB3B8BDF1D}" presName="linear" presStyleCnt="0">
        <dgm:presLayoutVars>
          <dgm:animLvl val="lvl"/>
          <dgm:resizeHandles val="exact"/>
        </dgm:presLayoutVars>
      </dgm:prSet>
      <dgm:spPr/>
    </dgm:pt>
    <dgm:pt modelId="{90EB22BF-E770-4F7C-8EE4-AA01A0F82366}" type="pres">
      <dgm:prSet presAssocID="{AEF2BAC3-889E-45E1-8DC4-210D723382D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2BCB25-CBC3-4848-924E-4852E8D30F13}" type="presOf" srcId="{A9BAC146-3D42-4868-9D9C-22EB3B8BDF1D}" destId="{38730633-4433-42A9-A0A7-DBE66A701878}" srcOrd="0" destOrd="0" presId="urn:microsoft.com/office/officeart/2005/8/layout/vList2"/>
    <dgm:cxn modelId="{3C07774B-1EDD-4285-AC28-951774406992}" type="presOf" srcId="{AEF2BAC3-889E-45E1-8DC4-210D723382D6}" destId="{90EB22BF-E770-4F7C-8EE4-AA01A0F82366}" srcOrd="0" destOrd="0" presId="urn:microsoft.com/office/officeart/2005/8/layout/vList2"/>
    <dgm:cxn modelId="{7DD5B1C0-0C0D-4724-AF23-A9A26E77D826}" srcId="{A9BAC146-3D42-4868-9D9C-22EB3B8BDF1D}" destId="{AEF2BAC3-889E-45E1-8DC4-210D723382D6}" srcOrd="0" destOrd="0" parTransId="{0505B67C-8927-4478-887E-7637E74294E9}" sibTransId="{709DE398-CF40-4AEA-878F-AC07730FAF91}"/>
    <dgm:cxn modelId="{0D8C142D-C313-4425-9338-FC2ADE09540A}" type="presParOf" srcId="{38730633-4433-42A9-A0A7-DBE66A701878}" destId="{90EB22BF-E770-4F7C-8EE4-AA01A0F823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E88E5-4B4B-48B0-8126-0673C6484D5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4CC661E-AE8D-4C8F-8F98-6D0D113377BA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dirty="0" err="1"/>
            <a:t>Rt</a:t>
          </a:r>
          <a:r>
            <a:rPr lang="en-US" b="1" dirty="0"/>
            <a:t> 4/5</a:t>
          </a:r>
          <a:endParaRPr lang="en-US" dirty="0"/>
        </a:p>
      </dgm:t>
    </dgm:pt>
    <dgm:pt modelId="{E8B3757E-EC0F-416B-A415-E5DE9A7B9CBB}" type="parTrans" cxnId="{ED90D2A4-F00A-41E4-974E-CEAFD13DD331}">
      <dgm:prSet/>
      <dgm:spPr/>
      <dgm:t>
        <a:bodyPr/>
        <a:lstStyle/>
        <a:p>
          <a:endParaRPr lang="en-US"/>
        </a:p>
      </dgm:t>
    </dgm:pt>
    <dgm:pt modelId="{A10EEC66-109D-4977-90AA-23146EF1F1A6}" type="sibTrans" cxnId="{ED90D2A4-F00A-41E4-974E-CEAFD13DD331}">
      <dgm:prSet/>
      <dgm:spPr/>
      <dgm:t>
        <a:bodyPr/>
        <a:lstStyle/>
        <a:p>
          <a:endParaRPr lang="en-US"/>
        </a:p>
      </dgm:t>
    </dgm:pt>
    <dgm:pt modelId="{9C27D51A-103B-409A-B32A-D4E353FBA4DE}" type="pres">
      <dgm:prSet presAssocID="{188E88E5-4B4B-48B0-8126-0673C6484D57}" presName="linear" presStyleCnt="0">
        <dgm:presLayoutVars>
          <dgm:animLvl val="lvl"/>
          <dgm:resizeHandles val="exact"/>
        </dgm:presLayoutVars>
      </dgm:prSet>
      <dgm:spPr/>
    </dgm:pt>
    <dgm:pt modelId="{EAD71FCA-9ABF-4096-86F4-A9E7BDFDBFFA}" type="pres">
      <dgm:prSet presAssocID="{D4CC661E-AE8D-4C8F-8F98-6D0D113377B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A17475-55B1-4260-BC8A-87DC400A1C6D}" type="presOf" srcId="{D4CC661E-AE8D-4C8F-8F98-6D0D113377BA}" destId="{EAD71FCA-9ABF-4096-86F4-A9E7BDFDBFFA}" srcOrd="0" destOrd="0" presId="urn:microsoft.com/office/officeart/2005/8/layout/vList2"/>
    <dgm:cxn modelId="{92328E77-0511-47FA-A6BB-E51E5E8893F2}" type="presOf" srcId="{188E88E5-4B4B-48B0-8126-0673C6484D57}" destId="{9C27D51A-103B-409A-B32A-D4E353FBA4DE}" srcOrd="0" destOrd="0" presId="urn:microsoft.com/office/officeart/2005/8/layout/vList2"/>
    <dgm:cxn modelId="{ED90D2A4-F00A-41E4-974E-CEAFD13DD331}" srcId="{188E88E5-4B4B-48B0-8126-0673C6484D57}" destId="{D4CC661E-AE8D-4C8F-8F98-6D0D113377BA}" srcOrd="0" destOrd="0" parTransId="{E8B3757E-EC0F-416B-A415-E5DE9A7B9CBB}" sibTransId="{A10EEC66-109D-4977-90AA-23146EF1F1A6}"/>
    <dgm:cxn modelId="{E8E7E949-930F-4C1F-8628-420DBE478173}" type="presParOf" srcId="{9C27D51A-103B-409A-B32A-D4E353FBA4DE}" destId="{EAD71FCA-9ABF-4096-86F4-A9E7BDFDBF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14520D-0F37-4B07-987C-95325A782EC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2D989F-13B5-409C-91EB-5975398436B1}">
      <dgm:prSet/>
      <dgm:spPr>
        <a:solidFill>
          <a:srgbClr val="FF33CC"/>
        </a:solidFill>
      </dgm:spPr>
      <dgm:t>
        <a:bodyPr/>
        <a:lstStyle/>
        <a:p>
          <a:pPr rtl="0"/>
          <a:r>
            <a:rPr lang="en-US" b="1" dirty="0"/>
            <a:t>Lt. 1/5</a:t>
          </a:r>
          <a:endParaRPr lang="en-US" dirty="0"/>
        </a:p>
      </dgm:t>
    </dgm:pt>
    <dgm:pt modelId="{88C22946-3131-46BB-81E9-ECA10ACEE4D8}" type="parTrans" cxnId="{17146D30-BF29-4008-8408-87A870CE9BC7}">
      <dgm:prSet/>
      <dgm:spPr/>
      <dgm:t>
        <a:bodyPr/>
        <a:lstStyle/>
        <a:p>
          <a:endParaRPr lang="en-US"/>
        </a:p>
      </dgm:t>
    </dgm:pt>
    <dgm:pt modelId="{706FBD62-7F3D-46A0-974A-5496B7710279}" type="sibTrans" cxnId="{17146D30-BF29-4008-8408-87A870CE9BC7}">
      <dgm:prSet/>
      <dgm:spPr/>
      <dgm:t>
        <a:bodyPr/>
        <a:lstStyle/>
        <a:p>
          <a:endParaRPr lang="en-US"/>
        </a:p>
      </dgm:t>
    </dgm:pt>
    <dgm:pt modelId="{B4E35171-4B05-42DD-A972-5D3229619DAD}" type="pres">
      <dgm:prSet presAssocID="{5F14520D-0F37-4B07-987C-95325A782EC7}" presName="linear" presStyleCnt="0">
        <dgm:presLayoutVars>
          <dgm:animLvl val="lvl"/>
          <dgm:resizeHandles val="exact"/>
        </dgm:presLayoutVars>
      </dgm:prSet>
      <dgm:spPr/>
    </dgm:pt>
    <dgm:pt modelId="{43AE52B3-62CB-4B18-B2ED-DAB8A0A23F71}" type="pres">
      <dgm:prSet presAssocID="{D42D989F-13B5-409C-91EB-5975398436B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7146D30-BF29-4008-8408-87A870CE9BC7}" srcId="{5F14520D-0F37-4B07-987C-95325A782EC7}" destId="{D42D989F-13B5-409C-91EB-5975398436B1}" srcOrd="0" destOrd="0" parTransId="{88C22946-3131-46BB-81E9-ECA10ACEE4D8}" sibTransId="{706FBD62-7F3D-46A0-974A-5496B7710279}"/>
    <dgm:cxn modelId="{008D6B89-9E0A-4EF2-9577-573A56E0ECBD}" type="presOf" srcId="{D42D989F-13B5-409C-91EB-5975398436B1}" destId="{43AE52B3-62CB-4B18-B2ED-DAB8A0A23F71}" srcOrd="0" destOrd="0" presId="urn:microsoft.com/office/officeart/2005/8/layout/vList2"/>
    <dgm:cxn modelId="{D14C9FAA-74CE-4E4E-9B54-20B6E160746F}" type="presOf" srcId="{5F14520D-0F37-4B07-987C-95325A782EC7}" destId="{B4E35171-4B05-42DD-A972-5D3229619DAD}" srcOrd="0" destOrd="0" presId="urn:microsoft.com/office/officeart/2005/8/layout/vList2"/>
    <dgm:cxn modelId="{50401EBB-2478-461B-BD1D-6323AA66C2C8}" type="presParOf" srcId="{B4E35171-4B05-42DD-A972-5D3229619DAD}" destId="{43AE52B3-62CB-4B18-B2ED-DAB8A0A23F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286CBA-6C65-4FDC-A59B-8D713CC3ED6E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0DEE9F-2FBE-41E9-99B0-1B12C1B94D69}">
      <dgm:prSet custT="1"/>
      <dgm:spPr/>
      <dgm:t>
        <a:bodyPr/>
        <a:lstStyle/>
        <a:p>
          <a:pPr algn="ctr" rtl="0"/>
          <a:r>
            <a:rPr lang="en-US" sz="3600" b="1" dirty="0"/>
            <a:t>Anterior view</a:t>
          </a:r>
          <a:endParaRPr lang="en-US" sz="3600" dirty="0"/>
        </a:p>
      </dgm:t>
    </dgm:pt>
    <dgm:pt modelId="{195B96A1-1873-4A27-B74D-A5CA9687A44F}" type="parTrans" cxnId="{97F18CDA-B8CF-462E-B499-972DDE863AFE}">
      <dgm:prSet/>
      <dgm:spPr/>
      <dgm:t>
        <a:bodyPr/>
        <a:lstStyle/>
        <a:p>
          <a:endParaRPr lang="en-US" sz="2400"/>
        </a:p>
      </dgm:t>
    </dgm:pt>
    <dgm:pt modelId="{50B25738-20F0-4029-9292-8ED5277FC4CC}" type="sibTrans" cxnId="{97F18CDA-B8CF-462E-B499-972DDE863AFE}">
      <dgm:prSet/>
      <dgm:spPr/>
      <dgm:t>
        <a:bodyPr/>
        <a:lstStyle/>
        <a:p>
          <a:endParaRPr lang="en-US" sz="2400"/>
        </a:p>
      </dgm:t>
    </dgm:pt>
    <dgm:pt modelId="{B0CC0180-F855-409E-B766-D6938326FFAE}" type="pres">
      <dgm:prSet presAssocID="{0F286CBA-6C65-4FDC-A59B-8D713CC3ED6E}" presName="linear" presStyleCnt="0">
        <dgm:presLayoutVars>
          <dgm:animLvl val="lvl"/>
          <dgm:resizeHandles val="exact"/>
        </dgm:presLayoutVars>
      </dgm:prSet>
      <dgm:spPr/>
    </dgm:pt>
    <dgm:pt modelId="{A3A6DB6E-EC62-48FD-87AB-96FF0C144CCA}" type="pres">
      <dgm:prSet presAssocID="{B90DEE9F-2FBE-41E9-99B0-1B12C1B94D69}" presName="parentText" presStyleLbl="node1" presStyleIdx="0" presStyleCnt="1" custScaleX="105163" custScaleY="204701">
        <dgm:presLayoutVars>
          <dgm:chMax val="0"/>
          <dgm:bulletEnabled val="1"/>
        </dgm:presLayoutVars>
      </dgm:prSet>
      <dgm:spPr/>
    </dgm:pt>
  </dgm:ptLst>
  <dgm:cxnLst>
    <dgm:cxn modelId="{1B069D82-C3A1-4E95-9CEB-A0372B009EA2}" type="presOf" srcId="{B90DEE9F-2FBE-41E9-99B0-1B12C1B94D69}" destId="{A3A6DB6E-EC62-48FD-87AB-96FF0C144CCA}" srcOrd="0" destOrd="0" presId="urn:microsoft.com/office/officeart/2005/8/layout/vList2"/>
    <dgm:cxn modelId="{41CCD7AC-774B-4A8B-8308-320794699481}" type="presOf" srcId="{0F286CBA-6C65-4FDC-A59B-8D713CC3ED6E}" destId="{B0CC0180-F855-409E-B766-D6938326FFAE}" srcOrd="0" destOrd="0" presId="urn:microsoft.com/office/officeart/2005/8/layout/vList2"/>
    <dgm:cxn modelId="{97F18CDA-B8CF-462E-B499-972DDE863AFE}" srcId="{0F286CBA-6C65-4FDC-A59B-8D713CC3ED6E}" destId="{B90DEE9F-2FBE-41E9-99B0-1B12C1B94D69}" srcOrd="0" destOrd="0" parTransId="{195B96A1-1873-4A27-B74D-A5CA9687A44F}" sibTransId="{50B25738-20F0-4029-9292-8ED5277FC4CC}"/>
    <dgm:cxn modelId="{B6D21088-B389-446D-8BDD-1FC2B2E4AB31}" type="presParOf" srcId="{B0CC0180-F855-409E-B766-D6938326FFAE}" destId="{A3A6DB6E-EC62-48FD-87AB-96FF0C144C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86CBA-6C65-4FDC-A59B-8D713CC3ED6E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0DEE9F-2FBE-41E9-99B0-1B12C1B94D69}">
      <dgm:prSet custT="1"/>
      <dgm:spPr/>
      <dgm:t>
        <a:bodyPr/>
        <a:lstStyle/>
        <a:p>
          <a:pPr algn="ctr" rtl="0"/>
          <a:r>
            <a:rPr lang="en-US" sz="3600" b="1" dirty="0"/>
            <a:t>Posteroinferior  view</a:t>
          </a:r>
          <a:endParaRPr lang="en-US" sz="3600" dirty="0"/>
        </a:p>
      </dgm:t>
    </dgm:pt>
    <dgm:pt modelId="{195B96A1-1873-4A27-B74D-A5CA9687A44F}" type="parTrans" cxnId="{97F18CDA-B8CF-462E-B499-972DDE863AFE}">
      <dgm:prSet/>
      <dgm:spPr/>
      <dgm:t>
        <a:bodyPr/>
        <a:lstStyle/>
        <a:p>
          <a:endParaRPr lang="en-US" sz="2400"/>
        </a:p>
      </dgm:t>
    </dgm:pt>
    <dgm:pt modelId="{50B25738-20F0-4029-9292-8ED5277FC4CC}" type="sibTrans" cxnId="{97F18CDA-B8CF-462E-B499-972DDE863AFE}">
      <dgm:prSet/>
      <dgm:spPr/>
      <dgm:t>
        <a:bodyPr/>
        <a:lstStyle/>
        <a:p>
          <a:endParaRPr lang="en-US" sz="2400"/>
        </a:p>
      </dgm:t>
    </dgm:pt>
    <dgm:pt modelId="{B0CC0180-F855-409E-B766-D6938326FFAE}" type="pres">
      <dgm:prSet presAssocID="{0F286CBA-6C65-4FDC-A59B-8D713CC3ED6E}" presName="linear" presStyleCnt="0">
        <dgm:presLayoutVars>
          <dgm:animLvl val="lvl"/>
          <dgm:resizeHandles val="exact"/>
        </dgm:presLayoutVars>
      </dgm:prSet>
      <dgm:spPr/>
    </dgm:pt>
    <dgm:pt modelId="{A3A6DB6E-EC62-48FD-87AB-96FF0C144CCA}" type="pres">
      <dgm:prSet presAssocID="{B90DEE9F-2FBE-41E9-99B0-1B12C1B94D69}" presName="parentText" presStyleLbl="node1" presStyleIdx="0" presStyleCnt="1" custScaleX="105163" custScaleY="449535" custLinFactNeighborX="555" custLinFactNeighborY="-440">
        <dgm:presLayoutVars>
          <dgm:chMax val="0"/>
          <dgm:bulletEnabled val="1"/>
        </dgm:presLayoutVars>
      </dgm:prSet>
      <dgm:spPr/>
    </dgm:pt>
  </dgm:ptLst>
  <dgm:cxnLst>
    <dgm:cxn modelId="{1B069D82-C3A1-4E95-9CEB-A0372B009EA2}" type="presOf" srcId="{B90DEE9F-2FBE-41E9-99B0-1B12C1B94D69}" destId="{A3A6DB6E-EC62-48FD-87AB-96FF0C144CCA}" srcOrd="0" destOrd="0" presId="urn:microsoft.com/office/officeart/2005/8/layout/vList2"/>
    <dgm:cxn modelId="{41CCD7AC-774B-4A8B-8308-320794699481}" type="presOf" srcId="{0F286CBA-6C65-4FDC-A59B-8D713CC3ED6E}" destId="{B0CC0180-F855-409E-B766-D6938326FFAE}" srcOrd="0" destOrd="0" presId="urn:microsoft.com/office/officeart/2005/8/layout/vList2"/>
    <dgm:cxn modelId="{97F18CDA-B8CF-462E-B499-972DDE863AFE}" srcId="{0F286CBA-6C65-4FDC-A59B-8D713CC3ED6E}" destId="{B90DEE9F-2FBE-41E9-99B0-1B12C1B94D69}" srcOrd="0" destOrd="0" parTransId="{195B96A1-1873-4A27-B74D-A5CA9687A44F}" sibTransId="{50B25738-20F0-4029-9292-8ED5277FC4CC}"/>
    <dgm:cxn modelId="{B6D21088-B389-446D-8BDD-1FC2B2E4AB31}" type="presParOf" srcId="{B0CC0180-F855-409E-B766-D6938326FFAE}" destId="{A3A6DB6E-EC62-48FD-87AB-96FF0C144C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4ADA92-3321-4F5A-966C-7071BC6602B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DEBE53-10DB-443F-96B1-7366B250B53E}">
      <dgm:prSet custT="1"/>
      <dgm:spPr>
        <a:solidFill>
          <a:srgbClr val="0000CC"/>
        </a:solidFill>
      </dgm:spPr>
      <dgm:t>
        <a:bodyPr/>
        <a:lstStyle/>
        <a:p>
          <a:pPr algn="ctr" rtl="0"/>
          <a:r>
            <a:rPr lang="en-US" sz="3200" b="1" dirty="0"/>
            <a:t>Anterior relations of liver </a:t>
          </a:r>
        </a:p>
      </dgm:t>
    </dgm:pt>
    <dgm:pt modelId="{0FF7EE00-8F3D-4308-83C9-BB742692CF64}" type="parTrans" cxnId="{C2743F49-A05C-442E-ADB7-640C0390E3EA}">
      <dgm:prSet/>
      <dgm:spPr/>
      <dgm:t>
        <a:bodyPr/>
        <a:lstStyle/>
        <a:p>
          <a:endParaRPr lang="en-US" b="1"/>
        </a:p>
      </dgm:t>
    </dgm:pt>
    <dgm:pt modelId="{CE5E7A34-2825-4027-A62E-F1A20E21AFED}" type="sibTrans" cxnId="{C2743F49-A05C-442E-ADB7-640C0390E3EA}">
      <dgm:prSet/>
      <dgm:spPr/>
      <dgm:t>
        <a:bodyPr/>
        <a:lstStyle/>
        <a:p>
          <a:endParaRPr lang="en-US" b="1"/>
        </a:p>
      </dgm:t>
    </dgm:pt>
    <dgm:pt modelId="{A9EFC945-B26F-4C78-AE1C-094864FC7C12}" type="pres">
      <dgm:prSet presAssocID="{404ADA92-3321-4F5A-966C-7071BC6602B6}" presName="linear" presStyleCnt="0">
        <dgm:presLayoutVars>
          <dgm:animLvl val="lvl"/>
          <dgm:resizeHandles val="exact"/>
        </dgm:presLayoutVars>
      </dgm:prSet>
      <dgm:spPr/>
    </dgm:pt>
    <dgm:pt modelId="{CACCCE55-9BAE-4B79-B2A7-DBF8CD08A292}" type="pres">
      <dgm:prSet presAssocID="{9EDEBE53-10DB-443F-96B1-7366B250B53E}" presName="parentText" presStyleLbl="node1" presStyleIdx="0" presStyleCnt="1" custLinFactNeighborX="0" custLinFactNeighborY="-25926">
        <dgm:presLayoutVars>
          <dgm:chMax val="0"/>
          <dgm:bulletEnabled val="1"/>
        </dgm:presLayoutVars>
      </dgm:prSet>
      <dgm:spPr/>
    </dgm:pt>
  </dgm:ptLst>
  <dgm:cxnLst>
    <dgm:cxn modelId="{01C76611-FFA3-42BE-9F05-0D725FB0E316}" type="presOf" srcId="{9EDEBE53-10DB-443F-96B1-7366B250B53E}" destId="{CACCCE55-9BAE-4B79-B2A7-DBF8CD08A292}" srcOrd="0" destOrd="0" presId="urn:microsoft.com/office/officeart/2005/8/layout/vList2"/>
    <dgm:cxn modelId="{C2743F49-A05C-442E-ADB7-640C0390E3EA}" srcId="{404ADA92-3321-4F5A-966C-7071BC6602B6}" destId="{9EDEBE53-10DB-443F-96B1-7366B250B53E}" srcOrd="0" destOrd="0" parTransId="{0FF7EE00-8F3D-4308-83C9-BB742692CF64}" sibTransId="{CE5E7A34-2825-4027-A62E-F1A20E21AFED}"/>
    <dgm:cxn modelId="{E214A8B2-DC52-4E4B-BD65-AAA76BC06B12}" type="presOf" srcId="{404ADA92-3321-4F5A-966C-7071BC6602B6}" destId="{A9EFC945-B26F-4C78-AE1C-094864FC7C12}" srcOrd="0" destOrd="0" presId="urn:microsoft.com/office/officeart/2005/8/layout/vList2"/>
    <dgm:cxn modelId="{CA0B498C-86A3-4626-A34E-009E96B6E048}" type="presParOf" srcId="{A9EFC945-B26F-4C78-AE1C-094864FC7C12}" destId="{CACCCE55-9BAE-4B79-B2A7-DBF8CD08A2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92F73-63FA-445E-8F25-529F10F5E573}">
      <dsp:nvSpPr>
        <dsp:cNvPr id="0" name=""/>
        <dsp:cNvSpPr/>
      </dsp:nvSpPr>
      <dsp:spPr>
        <a:xfrm>
          <a:off x="0" y="610576"/>
          <a:ext cx="7508731" cy="321165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b="1" kern="1200" dirty="0">
              <a:solidFill>
                <a:srgbClr val="FF0000"/>
              </a:solidFill>
            </a:rPr>
            <a:t>Anatomical Lobes and fissures </a:t>
          </a:r>
          <a:r>
            <a:rPr lang="ar-EG" sz="6100" b="1" kern="1200" dirty="0">
              <a:solidFill>
                <a:srgbClr val="FF0000"/>
              </a:solidFill>
            </a:rPr>
            <a:t> </a:t>
          </a:r>
          <a:r>
            <a:rPr lang="en-US" sz="6100" b="1" kern="1200" dirty="0">
              <a:solidFill>
                <a:srgbClr val="FF0000"/>
              </a:solidFill>
            </a:rPr>
            <a:t>of the liver </a:t>
          </a:r>
          <a:endParaRPr lang="en-US" sz="6100" kern="1200" dirty="0">
            <a:solidFill>
              <a:srgbClr val="FF0000"/>
            </a:solidFill>
          </a:endParaRPr>
        </a:p>
      </dsp:txBody>
      <dsp:txXfrm>
        <a:off x="156780" y="767356"/>
        <a:ext cx="7195171" cy="2898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B22BF-E770-4F7C-8EE4-AA01A0F82366}">
      <dsp:nvSpPr>
        <dsp:cNvPr id="0" name=""/>
        <dsp:cNvSpPr/>
      </dsp:nvSpPr>
      <dsp:spPr>
        <a:xfrm>
          <a:off x="0" y="7963"/>
          <a:ext cx="6264373" cy="804960"/>
        </a:xfrm>
        <a:prstGeom prst="roundRect">
          <a:avLst/>
        </a:prstGeom>
        <a:solidFill>
          <a:srgbClr val="99FF33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Anatomical Lobes of the liver 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9295" y="47258"/>
        <a:ext cx="6185783" cy="72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71FCA-9ABF-4096-86F4-A9E7BDFDBFFA}">
      <dsp:nvSpPr>
        <dsp:cNvPr id="0" name=""/>
        <dsp:cNvSpPr/>
      </dsp:nvSpPr>
      <dsp:spPr>
        <a:xfrm>
          <a:off x="0" y="34175"/>
          <a:ext cx="1438275" cy="72539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/>
            <a:t>Rt</a:t>
          </a:r>
          <a:r>
            <a:rPr lang="en-US" sz="3100" b="1" kern="1200" dirty="0"/>
            <a:t> 4/5</a:t>
          </a:r>
          <a:endParaRPr lang="en-US" sz="3100" kern="1200" dirty="0"/>
        </a:p>
      </dsp:txBody>
      <dsp:txXfrm>
        <a:off x="35411" y="69586"/>
        <a:ext cx="1367453" cy="654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E52B3-62CB-4B18-B2ED-DAB8A0A23F71}">
      <dsp:nvSpPr>
        <dsp:cNvPr id="0" name=""/>
        <dsp:cNvSpPr/>
      </dsp:nvSpPr>
      <dsp:spPr>
        <a:xfrm>
          <a:off x="0" y="151618"/>
          <a:ext cx="1295400" cy="631800"/>
        </a:xfrm>
        <a:prstGeom prst="roundRect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Lt. 1/5</a:t>
          </a:r>
          <a:endParaRPr lang="en-US" sz="2700" kern="1200" dirty="0"/>
        </a:p>
      </dsp:txBody>
      <dsp:txXfrm>
        <a:off x="30842" y="182460"/>
        <a:ext cx="1233716" cy="570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6DB6E-EC62-48FD-87AB-96FF0C144CCA}">
      <dsp:nvSpPr>
        <dsp:cNvPr id="0" name=""/>
        <dsp:cNvSpPr/>
      </dsp:nvSpPr>
      <dsp:spPr>
        <a:xfrm>
          <a:off x="0" y="621"/>
          <a:ext cx="3348038" cy="635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Anterior view</a:t>
          </a:r>
          <a:endParaRPr lang="en-US" sz="3600" kern="1200" dirty="0"/>
        </a:p>
      </dsp:txBody>
      <dsp:txXfrm>
        <a:off x="31015" y="31636"/>
        <a:ext cx="3286008" cy="5733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6DB6E-EC62-48FD-87AB-96FF0C144CCA}">
      <dsp:nvSpPr>
        <dsp:cNvPr id="0" name=""/>
        <dsp:cNvSpPr/>
      </dsp:nvSpPr>
      <dsp:spPr>
        <a:xfrm>
          <a:off x="0" y="0"/>
          <a:ext cx="5250872" cy="9811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Posteroinferior  view</a:t>
          </a:r>
          <a:endParaRPr lang="en-US" sz="3600" kern="1200" dirty="0"/>
        </a:p>
      </dsp:txBody>
      <dsp:txXfrm>
        <a:off x="47897" y="47897"/>
        <a:ext cx="5155078" cy="885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CCE55-9BAE-4B79-B2A7-DBF8CD08A292}">
      <dsp:nvSpPr>
        <dsp:cNvPr id="0" name=""/>
        <dsp:cNvSpPr/>
      </dsp:nvSpPr>
      <dsp:spPr>
        <a:xfrm>
          <a:off x="0" y="0"/>
          <a:ext cx="5627688" cy="621928"/>
        </a:xfrm>
        <a:prstGeom prst="roundRect">
          <a:avLst/>
        </a:prstGeom>
        <a:solidFill>
          <a:srgbClr val="00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Anterior relations of liver </a:t>
          </a:r>
        </a:p>
      </dsp:txBody>
      <dsp:txXfrm>
        <a:off x="30360" y="30360"/>
        <a:ext cx="5566968" cy="561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DA21F-D323-44F3-8CFA-E68F7672F47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23D3-E750-4123-8807-758453EB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>
            <a:extLst>
              <a:ext uri="{FF2B5EF4-FFF2-40B4-BE49-F238E27FC236}">
                <a16:creationId xmlns:a16="http://schemas.microsoft.com/office/drawing/2014/main" id="{7FF0B981-A8EF-458B-BFDA-0F3F00BD8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>
            <a:extLst>
              <a:ext uri="{FF2B5EF4-FFF2-40B4-BE49-F238E27FC236}">
                <a16:creationId xmlns:a16="http://schemas.microsoft.com/office/drawing/2014/main" id="{97FC2436-F390-404B-97C6-D9BA87EE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604" name="Slide Number Placeholder 3">
            <a:extLst>
              <a:ext uri="{FF2B5EF4-FFF2-40B4-BE49-F238E27FC236}">
                <a16:creationId xmlns:a16="http://schemas.microsoft.com/office/drawing/2014/main" id="{D50F31F3-689B-40F9-88A7-ADC21B5E8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E3DA6-D960-4894-B155-BB67B9B48E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>
            <a:extLst>
              <a:ext uri="{FF2B5EF4-FFF2-40B4-BE49-F238E27FC236}">
                <a16:creationId xmlns:a16="http://schemas.microsoft.com/office/drawing/2014/main" id="{41B2F935-1235-4503-A1B1-5D680359F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>
            <a:extLst>
              <a:ext uri="{FF2B5EF4-FFF2-40B4-BE49-F238E27FC236}">
                <a16:creationId xmlns:a16="http://schemas.microsoft.com/office/drawing/2014/main" id="{D9AFE3E5-6C44-46B3-B42B-C0A921C86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concretion =The aggregation or formation of solid material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20" name="Slide Number Placeholder 3">
            <a:extLst>
              <a:ext uri="{FF2B5EF4-FFF2-40B4-BE49-F238E27FC236}">
                <a16:creationId xmlns:a16="http://schemas.microsoft.com/office/drawing/2014/main" id="{DAD20549-91F2-41D3-8D7B-BDEF6D2EB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12D32-0D24-4713-A267-73964CFBC1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>
            <a:extLst>
              <a:ext uri="{FF2B5EF4-FFF2-40B4-BE49-F238E27FC236}">
                <a16:creationId xmlns:a16="http://schemas.microsoft.com/office/drawing/2014/main" id="{0829B58F-937B-4779-9C6C-6C89796A95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>
            <a:extLst>
              <a:ext uri="{FF2B5EF4-FFF2-40B4-BE49-F238E27FC236}">
                <a16:creationId xmlns:a16="http://schemas.microsoft.com/office/drawing/2014/main" id="{1B44706C-40FC-4298-ADA2-DED628F14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distal end of the hepatopancreatic ampulla is the narrowest part of the biliary passages and is the common site for impaction of gallstones.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844" name="Slide Number Placeholder 3">
            <a:extLst>
              <a:ext uri="{FF2B5EF4-FFF2-40B4-BE49-F238E27FC236}">
                <a16:creationId xmlns:a16="http://schemas.microsoft.com/office/drawing/2014/main" id="{A5D620BB-37F8-4D9B-9E8A-FDF6C0D4F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E7C23-9536-4CF2-9E8E-03DBF1041C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>
            <a:extLst>
              <a:ext uri="{FF2B5EF4-FFF2-40B4-BE49-F238E27FC236}">
                <a16:creationId xmlns:a16="http://schemas.microsoft.com/office/drawing/2014/main" id="{5B61802B-1E68-4937-A925-7C0AE3AD5A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>
            <a:extLst>
              <a:ext uri="{FF2B5EF4-FFF2-40B4-BE49-F238E27FC236}">
                <a16:creationId xmlns:a16="http://schemas.microsoft.com/office/drawing/2014/main" id="{B424636A-CC72-4F30-B1D4-1261E605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48" name="Slide Number Placeholder 3">
            <a:extLst>
              <a:ext uri="{FF2B5EF4-FFF2-40B4-BE49-F238E27FC236}">
                <a16:creationId xmlns:a16="http://schemas.microsoft.com/office/drawing/2014/main" id="{EC92C0D7-17E5-4A85-A1A9-C2B7F1882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F6546-5E77-4654-B784-155E86D966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>
            <a:extLst>
              <a:ext uri="{FF2B5EF4-FFF2-40B4-BE49-F238E27FC236}">
                <a16:creationId xmlns:a16="http://schemas.microsoft.com/office/drawing/2014/main" id="{82809279-BAE5-44A9-AB8B-9B760F112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>
            <a:extLst>
              <a:ext uri="{FF2B5EF4-FFF2-40B4-BE49-F238E27FC236}">
                <a16:creationId xmlns:a16="http://schemas.microsoft.com/office/drawing/2014/main" id="{0B9AC0A8-3F08-48FA-9829-CF3F33A5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772" name="Slide Number Placeholder 3">
            <a:extLst>
              <a:ext uri="{FF2B5EF4-FFF2-40B4-BE49-F238E27FC236}">
                <a16:creationId xmlns:a16="http://schemas.microsoft.com/office/drawing/2014/main" id="{D721448D-5084-48EF-A9F0-4555A2AC4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39E67-D3AB-406B-B133-795F793113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>
            <a:extLst>
              <a:ext uri="{FF2B5EF4-FFF2-40B4-BE49-F238E27FC236}">
                <a16:creationId xmlns:a16="http://schemas.microsoft.com/office/drawing/2014/main" id="{C32AD190-943E-4788-B0B1-70DEE722C1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>
            <a:extLst>
              <a:ext uri="{FF2B5EF4-FFF2-40B4-BE49-F238E27FC236}">
                <a16:creationId xmlns:a16="http://schemas.microsoft.com/office/drawing/2014/main" id="{BB62135C-BDDD-4811-A6F9-D791155DC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796" name="Slide Number Placeholder 3">
            <a:extLst>
              <a:ext uri="{FF2B5EF4-FFF2-40B4-BE49-F238E27FC236}">
                <a16:creationId xmlns:a16="http://schemas.microsoft.com/office/drawing/2014/main" id="{06707F18-254D-4596-AA94-62F8018F6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EB005-9C0E-4D99-8564-2BC9F6D6B4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96DE071D-4C74-4749-991E-7DE14993A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74272517-7DA3-4353-8058-8D7DEA531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829C255B-1DDF-4A98-9692-4E139357D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85551-C41E-4F73-9527-1A085C2ED3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E8332213-47B0-4968-836F-976700DF8F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34E181A6-F405-4B23-8AFA-9F47F921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5C5B1CE7-4D7E-4D9A-9228-74A123702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4A1D3-F363-4AC7-9617-790F5A8488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0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>
            <a:extLst>
              <a:ext uri="{FF2B5EF4-FFF2-40B4-BE49-F238E27FC236}">
                <a16:creationId xmlns:a16="http://schemas.microsoft.com/office/drawing/2014/main" id="{935F65E9-3D80-4C22-9D24-29075D4CA9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>
            <a:extLst>
              <a:ext uri="{FF2B5EF4-FFF2-40B4-BE49-F238E27FC236}">
                <a16:creationId xmlns:a16="http://schemas.microsoft.com/office/drawing/2014/main" id="{F14CC07A-6EFC-4456-94DA-CC6E9FAA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60" name="Slide Number Placeholder 3">
            <a:extLst>
              <a:ext uri="{FF2B5EF4-FFF2-40B4-BE49-F238E27FC236}">
                <a16:creationId xmlns:a16="http://schemas.microsoft.com/office/drawing/2014/main" id="{1BD71C82-38FE-4D7C-AD3B-98773B1DC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2BD4D-4036-4EE2-9179-C64E95DB7E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>
            <a:extLst>
              <a:ext uri="{FF2B5EF4-FFF2-40B4-BE49-F238E27FC236}">
                <a16:creationId xmlns:a16="http://schemas.microsoft.com/office/drawing/2014/main" id="{2F0A7453-565D-4E27-85D3-272A3A359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>
            <a:extLst>
              <a:ext uri="{FF2B5EF4-FFF2-40B4-BE49-F238E27FC236}">
                <a16:creationId xmlns:a16="http://schemas.microsoft.com/office/drawing/2014/main" id="{9CEFBDE6-6D60-4373-8E74-02EA4597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44" name="Slide Number Placeholder 3">
            <a:extLst>
              <a:ext uri="{FF2B5EF4-FFF2-40B4-BE49-F238E27FC236}">
                <a16:creationId xmlns:a16="http://schemas.microsoft.com/office/drawing/2014/main" id="{847CF06B-63C5-4FA1-9C7D-E8C5B2D06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D989E-D9F6-45B0-A914-AB8E69115B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>
            <a:extLst>
              <a:ext uri="{FF2B5EF4-FFF2-40B4-BE49-F238E27FC236}">
                <a16:creationId xmlns:a16="http://schemas.microsoft.com/office/drawing/2014/main" id="{A66E991D-8D19-4FDC-90DC-35E997B16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>
            <a:extLst>
              <a:ext uri="{FF2B5EF4-FFF2-40B4-BE49-F238E27FC236}">
                <a16:creationId xmlns:a16="http://schemas.microsoft.com/office/drawing/2014/main" id="{C85ED75A-526B-4EEB-A9D9-D021A54A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364" name="Slide Number Placeholder 3">
            <a:extLst>
              <a:ext uri="{FF2B5EF4-FFF2-40B4-BE49-F238E27FC236}">
                <a16:creationId xmlns:a16="http://schemas.microsoft.com/office/drawing/2014/main" id="{FD87E67E-886F-4EA5-B028-F1482A763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B2D82-B7CF-4248-9092-72C10786CE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44661" indent="0" algn="ctr">
              <a:buNone/>
              <a:defRPr/>
            </a:lvl2pPr>
            <a:lvl3pPr marL="289322" indent="0" algn="ctr">
              <a:buNone/>
              <a:defRPr/>
            </a:lvl3pPr>
            <a:lvl4pPr marL="433983" indent="0" algn="ctr">
              <a:buNone/>
              <a:defRPr/>
            </a:lvl4pPr>
            <a:lvl5pPr marL="578644" indent="0" algn="ctr">
              <a:buNone/>
              <a:defRPr/>
            </a:lvl5pPr>
            <a:lvl6pPr marL="723305" indent="0" algn="ctr">
              <a:buNone/>
              <a:defRPr/>
            </a:lvl6pPr>
            <a:lvl7pPr marL="867966" indent="0" algn="ctr">
              <a:buNone/>
              <a:defRPr/>
            </a:lvl7pPr>
            <a:lvl8pPr marL="1012627" indent="0" algn="ctr">
              <a:buNone/>
              <a:defRPr/>
            </a:lvl8pPr>
            <a:lvl9pPr marL="1157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46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1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/>
            </a:lvl1pPr>
            <a:lvl2pPr marL="144661" indent="0">
              <a:buNone/>
              <a:defRPr sz="570"/>
            </a:lvl2pPr>
            <a:lvl3pPr marL="289322" indent="0">
              <a:buNone/>
              <a:defRPr sz="506"/>
            </a:lvl3pPr>
            <a:lvl4pPr marL="433983" indent="0">
              <a:buNone/>
              <a:defRPr sz="443"/>
            </a:lvl4pPr>
            <a:lvl5pPr marL="578644" indent="0">
              <a:buNone/>
              <a:defRPr sz="443"/>
            </a:lvl5pPr>
            <a:lvl6pPr marL="723305" indent="0">
              <a:buNone/>
              <a:defRPr sz="443"/>
            </a:lvl6pPr>
            <a:lvl7pPr marL="867966" indent="0">
              <a:buNone/>
              <a:defRPr sz="443"/>
            </a:lvl7pPr>
            <a:lvl8pPr marL="1012627" indent="0">
              <a:buNone/>
              <a:defRPr sz="443"/>
            </a:lvl8pPr>
            <a:lvl9pPr marL="1157288" indent="0">
              <a:buNone/>
              <a:defRPr sz="4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78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6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3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74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42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13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54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02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26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8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6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6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7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4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93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87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9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8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6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F2A9A-71DD-4488-B246-BF7251F4A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9CFF76-7F9B-4EF2-B6C7-FA2F502E0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1E6F9-A29F-4D75-8164-6840ACC57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98B24-AD30-408E-8E87-5F7159440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08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7F4E28-486F-414F-B9BA-4DF8C4598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826D06-0921-4B96-BACE-0A6072D42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FAF90D-4C25-4FF1-A90B-356D22FB6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49C45-0133-49AF-8385-DD26C4628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02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8DDB6-48FB-49B3-89CB-2B91B5A3F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25294-699D-4E26-9D05-980B0C3A6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A14EF-B835-4AD5-92E7-6740196B9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904F8-3FD4-4072-96B9-E7693F4CB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359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33A45-5DC3-457B-B863-369CB35A0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A6DB4-43A3-47C7-9106-AA7CE6D93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B53134-BFE8-4E11-90E3-F11A6C57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500A1-DD69-4A25-9885-E2D643653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56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45805B-1133-4656-9AA1-8BF40B994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EB959B-9392-443E-83A4-9AB47118D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3ABFD8-679A-44A8-B0C0-5D4F6D823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B610C-102C-484F-87F3-7025F6416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7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9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140CC6-B415-4652-8D1F-40AE98C39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8CE780-AAE1-4D7B-8103-CD8E7DE72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2F4308-CAD1-469B-AEB5-598FDA313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6A255-E741-46D7-8913-17B39F837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39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55562E-346A-40F6-B454-6ACB6CC9C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764390-CA09-4AE4-BA7C-B10DFC96B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8B7C76-2D97-4059-838D-0F347649D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C0C9D-F6B3-4062-85DB-FDB5B864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038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FEAA4-ECC7-4BC6-BBEF-20362461D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E2FFA-8033-4CFF-A2C8-2D8AE49B6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575C7-0DC6-485F-AE96-E42285893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C1FA-9E2E-406B-A304-7258B0FA2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90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BBA78-4FA9-4453-820B-B63CD353C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DAE9B-F1FF-4C02-A77C-805EBC4FB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01F3A-D2A0-4962-8BEE-71BEC8DE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C9019-2356-4790-BA8D-D0040BB83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888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A0627-8F25-4302-AF16-BE00BB403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59F901-AC09-4085-BC42-6F4D82286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781C4-6171-4544-B734-8573F3FAD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D7DEE-E056-469F-8E54-BC75687B2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058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996CA3-C9FB-43FB-8263-B2321C47A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77929-A4DD-44A8-BED6-BBDD73643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5F974-BCE8-43EE-9986-235267578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7B9EA-3C49-4319-B55F-877D82258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604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145593-433E-4A23-8F24-9BD51F7B0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EFD6B3-732E-441C-B095-5E61CD9AE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148180-B7F2-4D71-827B-3D5C4FBE7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3E392-5F65-4A1C-B9D1-DED25F2B5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919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141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89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51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9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654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473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380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99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0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13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54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ED3-F4ED-4744-A61D-DBC93BB63C05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43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5pPr>
      <a:lvl6pPr marL="144661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6pPr>
      <a:lvl7pPr marL="289322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7pPr>
      <a:lvl8pPr marL="433983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8pPr>
      <a:lvl9pPr marL="578644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8496" indent="-108496" algn="l" rtl="0" eaLnBrk="0" fontAlgn="base" hangingPunct="0">
        <a:spcBef>
          <a:spcPct val="20000"/>
        </a:spcBef>
        <a:spcAft>
          <a:spcPct val="0"/>
        </a:spcAft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rtl="0" eaLnBrk="0" fontAlgn="base" hangingPunct="0">
        <a:spcBef>
          <a:spcPct val="20000"/>
        </a:spcBef>
        <a:spcAft>
          <a:spcPct val="0"/>
        </a:spcAft>
        <a:buChar char="–"/>
        <a:defRPr sz="886">
          <a:solidFill>
            <a:schemeClr val="tx1"/>
          </a:solidFill>
          <a:latin typeface="+mn-lt"/>
          <a:cs typeface="+mn-cs"/>
        </a:defRPr>
      </a:lvl2pPr>
      <a:lvl3pPr marL="361653" indent="-72331" algn="l" rtl="0" eaLnBrk="0" fontAlgn="base" hangingPunct="0">
        <a:spcBef>
          <a:spcPct val="20000"/>
        </a:spcBef>
        <a:spcAft>
          <a:spcPct val="0"/>
        </a:spcAft>
        <a:buChar char="•"/>
        <a:defRPr sz="760">
          <a:solidFill>
            <a:schemeClr val="tx1"/>
          </a:solidFill>
          <a:latin typeface="+mn-lt"/>
          <a:cs typeface="+mn-cs"/>
        </a:defRPr>
      </a:lvl3pPr>
      <a:lvl4pPr marL="506314" indent="-72331" algn="l" rtl="0" eaLnBrk="0" fontAlgn="base" hangingPunct="0">
        <a:spcBef>
          <a:spcPct val="20000"/>
        </a:spcBef>
        <a:spcAft>
          <a:spcPct val="0"/>
        </a:spcAft>
        <a:buChar char="–"/>
        <a:defRPr sz="633">
          <a:solidFill>
            <a:schemeClr val="tx1"/>
          </a:solidFill>
          <a:latin typeface="+mn-lt"/>
          <a:cs typeface="+mn-cs"/>
        </a:defRPr>
      </a:lvl4pPr>
      <a:lvl5pPr marL="650975" indent="-72331" algn="l" rtl="0" eaLnBrk="0" fontAlgn="base" hangingPunct="0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5pPr>
      <a:lvl6pPr marL="795635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6pPr>
      <a:lvl7pPr marL="940297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7pPr>
      <a:lvl8pPr marL="108495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8pPr>
      <a:lvl9pPr marL="122961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777BAA-969F-4031-AF4B-4E8AA8B53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9AA0BF-9B8F-4D83-AF1E-0FD1D5FC8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CA3B05-A81A-46D1-9B87-7957C1B35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CB8797-4C9D-42D8-9526-CDB155FD2C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0033EF-44DA-4FA8-A06C-F48A87A0F8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A0C7CE-F6C2-4705-B7B7-C5FBE553F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43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.png"/><Relationship Id="rId4" Type="http://schemas.openxmlformats.org/officeDocument/2006/relationships/diagramData" Target="../diagrams/data7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arnardhealth.us/dynamic-radiology/contributor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png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image" Target="../media/image2.png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6" y="3098247"/>
            <a:ext cx="9487730" cy="3459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1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- كلية الطب - جامعة مؤتة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urface of liver2">
            <a:extLst>
              <a:ext uri="{FF2B5EF4-FFF2-40B4-BE49-F238E27FC236}">
                <a16:creationId xmlns:a16="http://schemas.microsoft.com/office/drawing/2014/main" id="{962DA789-6F99-45EA-9A29-610A4112A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30000"/>
          </a:blip>
          <a:srcRect l="11250" t="13002" r="26236" b="28790"/>
          <a:stretch/>
        </p:blipFill>
        <p:spPr bwMode="auto">
          <a:xfrm>
            <a:off x="2452690" y="714376"/>
            <a:ext cx="7552702" cy="527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1144" name="AutoShape 8">
            <a:extLst>
              <a:ext uri="{FF2B5EF4-FFF2-40B4-BE49-F238E27FC236}">
                <a16:creationId xmlns:a16="http://schemas.microsoft.com/office/drawing/2014/main" id="{1ED988B5-08A2-4EED-9AA5-6D6066DF57E7}"/>
              </a:ext>
            </a:extLst>
          </p:cNvPr>
          <p:cNvSpPr>
            <a:spLocks/>
          </p:cNvSpPr>
          <p:nvPr/>
        </p:nvSpPr>
        <p:spPr bwMode="auto">
          <a:xfrm flipH="1">
            <a:off x="612776" y="1265586"/>
            <a:ext cx="2897188" cy="633412"/>
          </a:xfrm>
          <a:prstGeom prst="callout2">
            <a:avLst>
              <a:gd name="adj1" fmla="val 34790"/>
              <a:gd name="adj2" fmla="val -5703"/>
              <a:gd name="adj3" fmla="val 18750"/>
              <a:gd name="adj4" fmla="val -16667"/>
              <a:gd name="adj5" fmla="val 127446"/>
              <a:gd name="adj6" fmla="val -8874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Caudate  lobe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1145" name="AutoShape 9">
            <a:extLst>
              <a:ext uri="{FF2B5EF4-FFF2-40B4-BE49-F238E27FC236}">
                <a16:creationId xmlns:a16="http://schemas.microsoft.com/office/drawing/2014/main" id="{F968A7D6-9F24-487C-9FA8-69B103C31FB7}"/>
              </a:ext>
            </a:extLst>
          </p:cNvPr>
          <p:cNvSpPr>
            <a:spLocks/>
          </p:cNvSpPr>
          <p:nvPr/>
        </p:nvSpPr>
        <p:spPr bwMode="auto">
          <a:xfrm>
            <a:off x="7464426" y="207964"/>
            <a:ext cx="2303463" cy="1133475"/>
          </a:xfrm>
          <a:prstGeom prst="borderCallout2">
            <a:avLst>
              <a:gd name="adj1" fmla="val 12458"/>
              <a:gd name="adj2" fmla="val -2630"/>
              <a:gd name="adj3" fmla="val 12458"/>
              <a:gd name="adj4" fmla="val -4000"/>
              <a:gd name="adj5" fmla="val 299780"/>
              <a:gd name="adj6" fmla="val 7027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990099"/>
                </a:solidFill>
                <a:latin typeface="Arial" charset="0"/>
                <a:cs typeface="Arial" charset="0"/>
              </a:rPr>
              <a:t>Right lobe proper</a:t>
            </a:r>
            <a:endParaRPr lang="en-US" sz="3200" dirty="0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741D5BBC-E9DB-488B-AF3A-D589ED5F0288}"/>
              </a:ext>
            </a:extLst>
          </p:cNvPr>
          <p:cNvSpPr>
            <a:spLocks/>
          </p:cNvSpPr>
          <p:nvPr/>
        </p:nvSpPr>
        <p:spPr bwMode="auto">
          <a:xfrm flipH="1">
            <a:off x="7995822" y="5935428"/>
            <a:ext cx="2683197" cy="616767"/>
          </a:xfrm>
          <a:prstGeom prst="callout2">
            <a:avLst>
              <a:gd name="adj1" fmla="val 1217"/>
              <a:gd name="adj2" fmla="val 80492"/>
              <a:gd name="adj3" fmla="val -17166"/>
              <a:gd name="adj4" fmla="val 86531"/>
              <a:gd name="adj5" fmla="val -190623"/>
              <a:gd name="adj6" fmla="val 127052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Gall bladder </a:t>
            </a:r>
            <a:endParaRPr lang="en-US" altLang="zh-CN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695B58FF-4CC6-4652-A2C7-D7B38A7E320A}"/>
              </a:ext>
            </a:extLst>
          </p:cNvPr>
          <p:cNvSpPr>
            <a:spLocks/>
          </p:cNvSpPr>
          <p:nvPr/>
        </p:nvSpPr>
        <p:spPr bwMode="auto">
          <a:xfrm>
            <a:off x="1524001" y="2133600"/>
            <a:ext cx="2881313" cy="1404938"/>
          </a:xfrm>
          <a:prstGeom prst="callout2">
            <a:avLst>
              <a:gd name="adj1" fmla="val 33213"/>
              <a:gd name="adj2" fmla="val 85111"/>
              <a:gd name="adj3" fmla="val 47677"/>
              <a:gd name="adj4" fmla="val 92644"/>
              <a:gd name="adj5" fmla="val 11257"/>
              <a:gd name="adj6" fmla="val 146391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Fissure for the ligamentum venosum</a:t>
            </a: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B2E7F19C-D80D-46D9-B826-D46FC1774010}"/>
              </a:ext>
            </a:extLst>
          </p:cNvPr>
          <p:cNvSpPr>
            <a:spLocks/>
          </p:cNvSpPr>
          <p:nvPr/>
        </p:nvSpPr>
        <p:spPr bwMode="auto">
          <a:xfrm>
            <a:off x="1992313" y="4652964"/>
            <a:ext cx="3224212" cy="1125537"/>
          </a:xfrm>
          <a:prstGeom prst="callout2">
            <a:avLst>
              <a:gd name="adj1" fmla="val 25520"/>
              <a:gd name="adj2" fmla="val 82263"/>
              <a:gd name="adj3" fmla="val 9723"/>
              <a:gd name="adj4" fmla="val 89685"/>
              <a:gd name="adj5" fmla="val -25158"/>
              <a:gd name="adj6" fmla="val 112467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Fissure for ligamentum teres </a:t>
            </a:r>
          </a:p>
        </p:txBody>
      </p:sp>
      <p:sp>
        <p:nvSpPr>
          <p:cNvPr id="91139" name="AutoShape 3">
            <a:extLst>
              <a:ext uri="{FF2B5EF4-FFF2-40B4-BE49-F238E27FC236}">
                <a16:creationId xmlns:a16="http://schemas.microsoft.com/office/drawing/2014/main" id="{8B960B05-0C1D-411D-BD1D-5E01FDC2A200}"/>
              </a:ext>
            </a:extLst>
          </p:cNvPr>
          <p:cNvSpPr>
            <a:spLocks/>
          </p:cNvSpPr>
          <p:nvPr/>
        </p:nvSpPr>
        <p:spPr bwMode="auto">
          <a:xfrm flipH="1">
            <a:off x="1180257" y="5661026"/>
            <a:ext cx="3275856" cy="703263"/>
          </a:xfrm>
          <a:prstGeom prst="callout2">
            <a:avLst>
              <a:gd name="adj1" fmla="val 51256"/>
              <a:gd name="adj2" fmla="val 3064"/>
              <a:gd name="adj3" fmla="val 691"/>
              <a:gd name="adj4" fmla="val -22804"/>
              <a:gd name="adj5" fmla="val -186960"/>
              <a:gd name="adj6" fmla="val -55300"/>
            </a:avLst>
          </a:prstGeom>
          <a:noFill/>
          <a:ln w="57150">
            <a:solidFill>
              <a:srgbClr val="9900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Quadrate lobe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758983E7-D030-47A6-9C1E-3BADBD68668D}"/>
              </a:ext>
            </a:extLst>
          </p:cNvPr>
          <p:cNvSpPr>
            <a:spLocks/>
          </p:cNvSpPr>
          <p:nvPr/>
        </p:nvSpPr>
        <p:spPr bwMode="auto">
          <a:xfrm>
            <a:off x="4456112" y="399965"/>
            <a:ext cx="1436801" cy="679534"/>
          </a:xfrm>
          <a:prstGeom prst="callout2">
            <a:avLst>
              <a:gd name="adj1" fmla="val 45183"/>
              <a:gd name="adj2" fmla="val 77112"/>
              <a:gd name="adj3" fmla="val 24169"/>
              <a:gd name="adj4" fmla="val 144114"/>
              <a:gd name="adj5" fmla="val 195617"/>
              <a:gd name="adj6" fmla="val 146707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FF"/>
                </a:solidFill>
                <a:latin typeface="Arial"/>
                <a:cs typeface="Arial"/>
              </a:rPr>
              <a:t>IVC</a:t>
            </a:r>
            <a:endParaRPr lang="en-US" altLang="zh-CN" sz="32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3E666-8A58-4D14-A41D-52E6E19A589D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/>
      <p:bldP spid="91145" grpId="0" animBg="1"/>
      <p:bldP spid="8" grpId="0" animBg="1"/>
      <p:bldP spid="10" grpId="0" animBg="1"/>
      <p:bldP spid="11" grpId="0" animBg="1"/>
      <p:bldP spid="9113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face of liver2"/>
          <p:cNvPicPr>
            <a:picLocks noChangeAspect="1" noChangeArrowheads="1"/>
          </p:cNvPicPr>
          <p:nvPr/>
        </p:nvPicPr>
        <p:blipFill rotWithShape="1">
          <a:blip r:embed="rId2">
            <a:lum bright="-10000" contrast="30000"/>
          </a:blip>
          <a:srcRect l="16233" t="14711" r="22605" b="30550"/>
          <a:stretch/>
        </p:blipFill>
        <p:spPr bwMode="auto">
          <a:xfrm>
            <a:off x="748145" y="416239"/>
            <a:ext cx="6169277" cy="414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Line Callout 1 (No Border) 3"/>
          <p:cNvSpPr/>
          <p:nvPr/>
        </p:nvSpPr>
        <p:spPr>
          <a:xfrm>
            <a:off x="1420091" y="0"/>
            <a:ext cx="3255818" cy="775855"/>
          </a:xfrm>
          <a:prstGeom prst="callout1">
            <a:avLst>
              <a:gd name="adj1" fmla="val 79464"/>
              <a:gd name="adj2" fmla="val 45284"/>
              <a:gd name="adj3" fmla="val 169177"/>
              <a:gd name="adj4" fmla="val 5495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Caudate lobe</a:t>
            </a:r>
          </a:p>
        </p:txBody>
      </p:sp>
      <p:sp>
        <p:nvSpPr>
          <p:cNvPr id="5" name="Line Callout 1 (No Border) 4"/>
          <p:cNvSpPr/>
          <p:nvPr/>
        </p:nvSpPr>
        <p:spPr>
          <a:xfrm>
            <a:off x="0" y="2514600"/>
            <a:ext cx="2299855" cy="914400"/>
          </a:xfrm>
          <a:prstGeom prst="callout1">
            <a:avLst>
              <a:gd name="adj1" fmla="val -56745"/>
              <a:gd name="adj2" fmla="val 140541"/>
              <a:gd name="adj3" fmla="val 21591"/>
              <a:gd name="adj4" fmla="val 845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Papillary process (left)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6468637" y="492287"/>
            <a:ext cx="1856509" cy="900546"/>
          </a:xfrm>
          <a:prstGeom prst="callout1">
            <a:avLst>
              <a:gd name="adj1" fmla="val 23365"/>
              <a:gd name="adj2" fmla="val 3607"/>
              <a:gd name="adj3" fmla="val 178653"/>
              <a:gd name="adj4" fmla="val -14355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Caudate process</a:t>
            </a:r>
          </a:p>
        </p:txBody>
      </p:sp>
      <p:sp>
        <p:nvSpPr>
          <p:cNvPr id="7" name="Line Callout 1 (No Border) 4">
            <a:extLst>
              <a:ext uri="{FF2B5EF4-FFF2-40B4-BE49-F238E27FC236}">
                <a16:creationId xmlns:a16="http://schemas.microsoft.com/office/drawing/2014/main" id="{E2672ED1-4B0F-4117-8924-FF713FF04F1B}"/>
              </a:ext>
            </a:extLst>
          </p:cNvPr>
          <p:cNvSpPr/>
          <p:nvPr/>
        </p:nvSpPr>
        <p:spPr>
          <a:xfrm>
            <a:off x="540327" y="4974385"/>
            <a:ext cx="2299855" cy="914400"/>
          </a:xfrm>
          <a:prstGeom prst="callout1">
            <a:avLst>
              <a:gd name="adj1" fmla="val -270315"/>
              <a:gd name="adj2" fmla="val 129750"/>
              <a:gd name="adj3" fmla="val 21591"/>
              <a:gd name="adj4" fmla="val 845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Porta hepatis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4A474-2480-4C5B-BF1B-DB408025713A}"/>
              </a:ext>
            </a:extLst>
          </p:cNvPr>
          <p:cNvSpPr txBox="1"/>
          <p:nvPr/>
        </p:nvSpPr>
        <p:spPr>
          <a:xfrm>
            <a:off x="6733309" y="1717965"/>
            <a:ext cx="5306291" cy="512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" lvl="0" indent="-171450" algn="justLow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374015" algn="l"/>
                <a:tab pos="507365" algn="l"/>
                <a:tab pos="121920" algn="l"/>
                <a:tab pos="251460" algn="l"/>
                <a:tab pos="374015" algn="l"/>
                <a:tab pos="5073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 hepatis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(hilum of the liver)</a:t>
            </a:r>
          </a:p>
          <a:p>
            <a:pPr marL="222885" lvl="0" algn="justLow">
              <a:lnSpc>
                <a:spcPct val="125000"/>
              </a:lnSpc>
              <a:tabLst>
                <a:tab pos="374015" algn="l"/>
                <a:tab pos="507365" algn="l"/>
                <a:tab pos="121920" algn="l"/>
                <a:tab pos="251460" algn="l"/>
                <a:tab pos="374015" algn="l"/>
                <a:tab pos="507365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Structures passing through the porta hepatis are (VAD):</a:t>
            </a:r>
          </a:p>
          <a:p>
            <a:pPr marL="222885" lvl="0" algn="justLow">
              <a:lnSpc>
                <a:spcPct val="125000"/>
              </a:lnSpc>
              <a:tabLst>
                <a:tab pos="374015" algn="l"/>
                <a:tab pos="507365" algn="l"/>
                <a:tab pos="121920" algn="l"/>
                <a:tab pos="251460" algn="l"/>
                <a:tab pos="374015" algn="l"/>
                <a:tab pos="507365" algn="l"/>
              </a:tabLs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1- 2 branches of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Vein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posterior in position. </a:t>
            </a:r>
          </a:p>
          <a:p>
            <a:pPr marL="222885" lvl="0" algn="justLow">
              <a:lnSpc>
                <a:spcPct val="125000"/>
              </a:lnSpc>
              <a:tabLst>
                <a:tab pos="374015" algn="l"/>
                <a:tab pos="507365" algn="l"/>
                <a:tab pos="121920" algn="l"/>
                <a:tab pos="251460" algn="l"/>
                <a:tab pos="374015" algn="l"/>
                <a:tab pos="507365" algn="l"/>
              </a:tabLs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2- 2 branches of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Hepatic Artery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intermediate in position.</a:t>
            </a:r>
          </a:p>
          <a:p>
            <a:pPr marL="222885" lvl="0" algn="justLow">
              <a:lnSpc>
                <a:spcPct val="125000"/>
              </a:lnSpc>
              <a:tabLst>
                <a:tab pos="374015" algn="l"/>
                <a:tab pos="507365" algn="l"/>
                <a:tab pos="121920" algn="l"/>
                <a:tab pos="251460" algn="l"/>
                <a:tab pos="374015" algn="l"/>
                <a:tab pos="507365" algn="l"/>
              </a:tabLs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3- 2 </a:t>
            </a:r>
            <a:r>
              <a:rPr lang="en-US" sz="24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Hepatic Ducts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in position.</a:t>
            </a:r>
          </a:p>
          <a:p>
            <a:pPr marL="222885" lvl="0" algn="justLow">
              <a:lnSpc>
                <a:spcPct val="125000"/>
              </a:lnSpc>
              <a:tabLst>
                <a:tab pos="374015" algn="l"/>
                <a:tab pos="507365" algn="l"/>
                <a:tab pos="121920" algn="l"/>
                <a:tab pos="251460" algn="l"/>
                <a:tab pos="374015" algn="l"/>
                <a:tab pos="507365" algn="l"/>
              </a:tabLs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Lymphatic nodes and sympathetic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around the artery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4278A-9AFD-41F8-B713-7B1A36831800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43A0C-7EC3-4BF1-8C44-E01A149342E1}"/>
              </a:ext>
            </a:extLst>
          </p:cNvPr>
          <p:cNvSpPr txBox="1"/>
          <p:nvPr/>
        </p:nvSpPr>
        <p:spPr>
          <a:xfrm>
            <a:off x="3087757" y="1392833"/>
            <a:ext cx="43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D70B6-C1AB-487F-A76A-F310AD76CA8C}"/>
              </a:ext>
            </a:extLst>
          </p:cNvPr>
          <p:cNvSpPr txBox="1"/>
          <p:nvPr/>
        </p:nvSpPr>
        <p:spPr>
          <a:xfrm>
            <a:off x="1589960" y="1156343"/>
            <a:ext cx="43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D94CC-53F4-40A7-BCAD-58C67D10C4E2}"/>
              </a:ext>
            </a:extLst>
          </p:cNvPr>
          <p:cNvSpPr txBox="1"/>
          <p:nvPr/>
        </p:nvSpPr>
        <p:spPr>
          <a:xfrm>
            <a:off x="2081194" y="2710190"/>
            <a:ext cx="43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27AD1-F844-460B-935E-772F1174D9D5}"/>
              </a:ext>
            </a:extLst>
          </p:cNvPr>
          <p:cNvSpPr txBox="1"/>
          <p:nvPr/>
        </p:nvSpPr>
        <p:spPr>
          <a:xfrm>
            <a:off x="3306417" y="3167390"/>
            <a:ext cx="43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465E6-EF03-4281-AE7D-5EA53D4BFF24}"/>
              </a:ext>
            </a:extLst>
          </p:cNvPr>
          <p:cNvSpPr txBox="1"/>
          <p:nvPr/>
        </p:nvSpPr>
        <p:spPr>
          <a:xfrm>
            <a:off x="4801202" y="3743756"/>
            <a:ext cx="437321" cy="52322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EE634-7B5D-4DBC-AAED-77E8D47A2D86}"/>
              </a:ext>
            </a:extLst>
          </p:cNvPr>
          <p:cNvSpPr txBox="1"/>
          <p:nvPr/>
        </p:nvSpPr>
        <p:spPr>
          <a:xfrm>
            <a:off x="5737703" y="3429000"/>
            <a:ext cx="43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5EA40-CD3D-490A-99CC-0EEA28515B64}"/>
              </a:ext>
            </a:extLst>
          </p:cNvPr>
          <p:cNvSpPr txBox="1"/>
          <p:nvPr/>
        </p:nvSpPr>
        <p:spPr>
          <a:xfrm>
            <a:off x="5504703" y="1182848"/>
            <a:ext cx="43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1AD1DF-23DC-4E54-9063-84D03A303E21}"/>
              </a:ext>
            </a:extLst>
          </p:cNvPr>
          <p:cNvSpPr txBox="1"/>
          <p:nvPr/>
        </p:nvSpPr>
        <p:spPr>
          <a:xfrm>
            <a:off x="4312344" y="1061317"/>
            <a:ext cx="437321" cy="52322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8B3A5-D98E-47B1-AFFB-7F884BB5C6CA}"/>
              </a:ext>
            </a:extLst>
          </p:cNvPr>
          <p:cNvSpPr txBox="1"/>
          <p:nvPr/>
        </p:nvSpPr>
        <p:spPr>
          <a:xfrm>
            <a:off x="2299855" y="6003235"/>
            <a:ext cx="343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latin typeface="Arial Black" panose="020B0A04020102020204" pitchFamily="34" charset="0"/>
              </a:rPr>
              <a:t>Posterior view</a:t>
            </a:r>
          </a:p>
        </p:txBody>
      </p:sp>
    </p:spTree>
    <p:extLst>
      <p:ext uri="{BB962C8B-B14F-4D97-AF65-F5344CB8AC3E}">
        <p14:creationId xmlns:p14="http://schemas.microsoft.com/office/powerpoint/2010/main" val="12130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28" y="1475612"/>
            <a:ext cx="6656072" cy="50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83" y="37815"/>
            <a:ext cx="5631327" cy="6782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222885" algn="l"/>
                <a:tab pos="25146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The liver is divided into right and left lobes according to the pattern of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portal triad (VAD):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portal vein, hepatic artery and common hepatic duct.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222885" algn="l"/>
                <a:tab pos="25146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demarcation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between the right and left lobes occurs along a line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extending from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gall bladder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inferior vena cava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Caudate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left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Superior segment of left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lobe (lateral segment)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 Inferior segment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lobe proper (lateral segment)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Quadrate lobe of left lobe (medial segment)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 Inferior anterior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 of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 Inferior posterior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 of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 Superior posterior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 of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 Superior anterior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 of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lobe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13764-5071-4D14-9EF4-4BA77266D4FA}"/>
              </a:ext>
            </a:extLst>
          </p:cNvPr>
          <p:cNvSpPr txBox="1"/>
          <p:nvPr/>
        </p:nvSpPr>
        <p:spPr>
          <a:xfrm>
            <a:off x="5910470" y="198783"/>
            <a:ext cx="576469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(surgical) Segmentations of the liver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850CB-56B2-4EFC-9A56-A7D2BED54884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47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face of liver3">
            <a:extLst>
              <a:ext uri="{FF2B5EF4-FFF2-40B4-BE49-F238E27FC236}">
                <a16:creationId xmlns:a16="http://schemas.microsoft.com/office/drawing/2014/main" id="{A73CBFFB-2FE9-4C36-A861-5506CB39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31430" r="61446" b="46539"/>
          <a:stretch>
            <a:fillRect/>
          </a:stretch>
        </p:blipFill>
        <p:spPr bwMode="auto">
          <a:xfrm>
            <a:off x="1825942" y="553157"/>
            <a:ext cx="7518041" cy="50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9">
            <a:extLst>
              <a:ext uri="{FF2B5EF4-FFF2-40B4-BE49-F238E27FC236}">
                <a16:creationId xmlns:a16="http://schemas.microsoft.com/office/drawing/2014/main" id="{39820C2D-E53F-410B-BDCE-0E556402E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63" y="1258711"/>
            <a:ext cx="499365" cy="1925637"/>
          </a:xfrm>
          <a:prstGeom prst="flowChartMagneticDisk">
            <a:avLst/>
          </a:prstGeom>
          <a:solidFill>
            <a:srgbClr val="0000FF"/>
          </a:solidFill>
          <a:ln w="76200">
            <a:solidFill>
              <a:srgbClr val="FFFF99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IVC</a:t>
            </a:r>
          </a:p>
        </p:txBody>
      </p:sp>
      <p:sp>
        <p:nvSpPr>
          <p:cNvPr id="4" name="Line Callout 1 (No Border) 4">
            <a:extLst>
              <a:ext uri="{FF2B5EF4-FFF2-40B4-BE49-F238E27FC236}">
                <a16:creationId xmlns:a16="http://schemas.microsoft.com/office/drawing/2014/main" id="{406C7BE0-5F97-4094-8D93-E2C3DC53BD8C}"/>
              </a:ext>
            </a:extLst>
          </p:cNvPr>
          <p:cNvSpPr/>
          <p:nvPr/>
        </p:nvSpPr>
        <p:spPr>
          <a:xfrm>
            <a:off x="3091445" y="-107244"/>
            <a:ext cx="2743200" cy="884239"/>
          </a:xfrm>
          <a:prstGeom prst="callout1">
            <a:avLst>
              <a:gd name="adj1" fmla="val 92391"/>
              <a:gd name="adj2" fmla="val 52273"/>
              <a:gd name="adj3" fmla="val 145403"/>
              <a:gd name="adj4" fmla="val 66212"/>
            </a:avLst>
          </a:prstGeom>
          <a:noFill/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Falciform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ligament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DF68ED5-9924-4F11-8C48-74A07703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18" y="2983816"/>
            <a:ext cx="444124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SimSun" pitchFamily="2" charset="-122"/>
                <a:cs typeface="+mn-cs"/>
              </a:rPr>
              <a:t> left Triangular ligament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9B487846-7CC4-444B-8D23-AAF8DB6F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2622" y="2171665"/>
            <a:ext cx="22578" cy="97084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22FCFF6-B3CB-4350-B65E-1A458357E734}"/>
              </a:ext>
            </a:extLst>
          </p:cNvPr>
          <p:cNvSpPr>
            <a:spLocks/>
          </p:cNvSpPr>
          <p:nvPr/>
        </p:nvSpPr>
        <p:spPr bwMode="auto">
          <a:xfrm>
            <a:off x="7175499" y="142875"/>
            <a:ext cx="4090811" cy="1054100"/>
          </a:xfrm>
          <a:prstGeom prst="borderCallout2">
            <a:avLst>
              <a:gd name="adj1" fmla="val 9449"/>
              <a:gd name="adj2" fmla="val -2333"/>
              <a:gd name="adj3" fmla="val 9449"/>
              <a:gd name="adj4" fmla="val -12694"/>
              <a:gd name="adj5" fmla="val 133220"/>
              <a:gd name="adj6" fmla="val -10781"/>
            </a:avLst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Upper layer of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Arial" charset="0"/>
              </a:rPr>
              <a:t>coronary ligament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BBE92493-1F97-4FA2-B951-26DE1E145443}"/>
              </a:ext>
            </a:extLst>
          </p:cNvPr>
          <p:cNvSpPr>
            <a:spLocks/>
          </p:cNvSpPr>
          <p:nvPr/>
        </p:nvSpPr>
        <p:spPr bwMode="auto">
          <a:xfrm>
            <a:off x="880534" y="5165237"/>
            <a:ext cx="4114624" cy="1209675"/>
          </a:xfrm>
          <a:prstGeom prst="borderCallout2">
            <a:avLst>
              <a:gd name="adj1" fmla="val 9449"/>
              <a:gd name="adj2" fmla="val 102333"/>
              <a:gd name="adj3" fmla="val 9449"/>
              <a:gd name="adj4" fmla="val 151069"/>
              <a:gd name="adj5" fmla="val -130838"/>
              <a:gd name="adj6" fmla="val 154574"/>
            </a:avLst>
          </a:prstGeom>
          <a:solidFill>
            <a:schemeClr val="bg1"/>
          </a:solidFill>
          <a:ln w="5715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Lower layer of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Arial" charset="0"/>
              </a:rPr>
              <a:t>coronary ligament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4A60C0A-D956-481B-9890-D87FA263EAE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43983" y="3887017"/>
            <a:ext cx="2914385" cy="101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SimSun" pitchFamily="2" charset="-122"/>
                <a:cs typeface="+mn-cs"/>
              </a:rPr>
              <a:t>Right triangular lig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SimSun" pitchFamily="2" charset="-122"/>
                <a:cs typeface="+mn-cs"/>
              </a:rPr>
              <a:t>ament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F69FDF9B-B08D-46F3-9EEC-3ADEF3749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6339" y="3707904"/>
            <a:ext cx="1067644" cy="4292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9831C-9D51-4759-A8CC-D7E0E2675EFD}"/>
              </a:ext>
            </a:extLst>
          </p:cNvPr>
          <p:cNvSpPr txBox="1"/>
          <p:nvPr/>
        </p:nvSpPr>
        <p:spPr>
          <a:xfrm>
            <a:off x="5856870" y="5698809"/>
            <a:ext cx="6155021" cy="1015663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Ligaments of the liver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72151-0A76-4D4C-B101-A9E6A4A2D007}"/>
              </a:ext>
            </a:extLst>
          </p:cNvPr>
          <p:cNvSpPr/>
          <p:nvPr/>
        </p:nvSpPr>
        <p:spPr>
          <a:xfrm rot="20273361">
            <a:off x="-370709" y="2796663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33ACCC0E-782F-4F0B-A049-557C35DAE4CD}"/>
              </a:ext>
            </a:extLst>
          </p:cNvPr>
          <p:cNvSpPr>
            <a:spLocks/>
          </p:cNvSpPr>
          <p:nvPr/>
        </p:nvSpPr>
        <p:spPr bwMode="auto">
          <a:xfrm>
            <a:off x="458283" y="4181580"/>
            <a:ext cx="4114624" cy="579438"/>
          </a:xfrm>
          <a:prstGeom prst="borderCallout2">
            <a:avLst>
              <a:gd name="adj1" fmla="val 9449"/>
              <a:gd name="adj2" fmla="val 102333"/>
              <a:gd name="adj3" fmla="val 10545"/>
              <a:gd name="adj4" fmla="val 102436"/>
              <a:gd name="adj5" fmla="val -59939"/>
              <a:gd name="adj6" fmla="val 113026"/>
            </a:avLst>
          </a:prstGeom>
          <a:solidFill>
            <a:schemeClr val="bg1"/>
          </a:solidFill>
          <a:ln w="5715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Lesser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omentum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12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67" r="21853" b="69316"/>
          <a:stretch/>
        </p:blipFill>
        <p:spPr>
          <a:xfrm>
            <a:off x="110836" y="145473"/>
            <a:ext cx="10706600" cy="656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1055" y="581891"/>
            <a:ext cx="3990109" cy="76944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Falciform ligament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DE934-32E7-4F73-B967-7B487A8AD8F2}"/>
              </a:ext>
            </a:extLst>
          </p:cNvPr>
          <p:cNvSpPr txBox="1"/>
          <p:nvPr/>
        </p:nvSpPr>
        <p:spPr>
          <a:xfrm>
            <a:off x="5056909" y="5795942"/>
            <a:ext cx="62345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Free margin containing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Ligamentum teres and paraumbilical vein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4FA9C-2DD5-4046-8B22-29D4EFE4E890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74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BCEBA5-FE44-4419-8402-E7482D33A701}"/>
              </a:ext>
            </a:extLst>
          </p:cNvPr>
          <p:cNvSpPr/>
          <p:nvPr/>
        </p:nvSpPr>
        <p:spPr>
          <a:xfrm>
            <a:off x="92765" y="145775"/>
            <a:ext cx="11993218" cy="605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3845" algn="l"/>
                <a:tab pos="374015" algn="l"/>
                <a:tab pos="283845" algn="l"/>
                <a:tab pos="374015" algn="l"/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Ligaments (Peritoneal folds) of the liver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37401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Falciform ligament: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sickle-shaped.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Borders,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  <a:tab pos="266065" algn="l"/>
                <a:tab pos="3416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Convex border attached to the diaphragm and anterior abdominal wall.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  <a:tab pos="266065" algn="l"/>
                <a:tab pos="3416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A concave border attached to the liver.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  <a:tab pos="266065" algn="l"/>
                <a:tab pos="3416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c- A straight free border which extends from the umbilicus to the liver.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  <a:tab pos="266065" algn="l"/>
                <a:tab pos="3416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It contains ligamentum teres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paraumblical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vein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Upper layer of coronary ligament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Lower layer of coronary ligament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Right triangular ligament,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6606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meeting of the two coronary ligaments at the apex of the bare area.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Left triangular ligament,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on the superior surface of the left lobe of the liver.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6-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Lesser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omentum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around the porta hepatis.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E5EF5-0B59-4755-9594-AC78B181965D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02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face of liver2">
            <a:extLst>
              <a:ext uri="{FF2B5EF4-FFF2-40B4-BE49-F238E27FC236}">
                <a16:creationId xmlns:a16="http://schemas.microsoft.com/office/drawing/2014/main" id="{8159137C-E9E8-4946-9C56-2E888FC46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2160" r="25103" b="28511"/>
          <a:stretch/>
        </p:blipFill>
        <p:spPr bwMode="auto">
          <a:xfrm>
            <a:off x="2208213" y="862012"/>
            <a:ext cx="7759876" cy="542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4C34081C-9AFD-4C29-BDB5-80B1669A129F}"/>
              </a:ext>
            </a:extLst>
          </p:cNvPr>
          <p:cNvSpPr>
            <a:spLocks/>
          </p:cNvSpPr>
          <p:nvPr/>
        </p:nvSpPr>
        <p:spPr bwMode="auto">
          <a:xfrm>
            <a:off x="287866" y="146789"/>
            <a:ext cx="3872089" cy="1245306"/>
          </a:xfrm>
          <a:prstGeom prst="borderCallout2">
            <a:avLst>
              <a:gd name="adj1" fmla="val 8134"/>
              <a:gd name="adj2" fmla="val 102644"/>
              <a:gd name="adj3" fmla="val 8134"/>
              <a:gd name="adj4" fmla="val 108097"/>
              <a:gd name="adj5" fmla="val 125742"/>
              <a:gd name="adj6" fmla="val 13185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990099"/>
                </a:solidFill>
                <a:latin typeface="Arial" charset="0"/>
                <a:cs typeface="Arial" charset="0"/>
              </a:rPr>
              <a:t>Fissure for the falciform ligament</a:t>
            </a:r>
            <a:r>
              <a:rPr lang="en-US" sz="2800" dirty="0">
                <a:solidFill>
                  <a:srgbClr val="99009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C8C7BDEC-37F5-4524-A7F9-1A8AEC6F64FC}"/>
              </a:ext>
            </a:extLst>
          </p:cNvPr>
          <p:cNvSpPr>
            <a:spLocks/>
          </p:cNvSpPr>
          <p:nvPr/>
        </p:nvSpPr>
        <p:spPr bwMode="auto">
          <a:xfrm>
            <a:off x="8256588" y="3068639"/>
            <a:ext cx="2411412" cy="1042987"/>
          </a:xfrm>
          <a:prstGeom prst="borderCallout2">
            <a:avLst>
              <a:gd name="adj1" fmla="val 10157"/>
              <a:gd name="adj2" fmla="val -3162"/>
              <a:gd name="adj3" fmla="val 19898"/>
              <a:gd name="adj4" fmla="val -54510"/>
              <a:gd name="adj5" fmla="val -48262"/>
              <a:gd name="adj6" fmla="val -65056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Franklin Gothic Book"/>
              </a:rPr>
              <a:t>Fossa for IVC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AE97F290-1B69-47C7-9DC5-85789CBFEC9E}"/>
              </a:ext>
            </a:extLst>
          </p:cNvPr>
          <p:cNvSpPr>
            <a:spLocks/>
          </p:cNvSpPr>
          <p:nvPr/>
        </p:nvSpPr>
        <p:spPr bwMode="auto">
          <a:xfrm>
            <a:off x="10171289" y="1627188"/>
            <a:ext cx="1898562" cy="630590"/>
          </a:xfrm>
          <a:prstGeom prst="borderCallout2">
            <a:avLst>
              <a:gd name="adj1" fmla="val 10157"/>
              <a:gd name="adj2" fmla="val -3162"/>
              <a:gd name="adj3" fmla="val 19898"/>
              <a:gd name="adj4" fmla="val -54510"/>
              <a:gd name="adj5" fmla="val 57941"/>
              <a:gd name="adj6" fmla="val -92353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Franklin Gothic Book"/>
              </a:rPr>
              <a:t>Bare area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8363EFA3-8715-4DF9-A654-A6AE83AAEB68}"/>
              </a:ext>
            </a:extLst>
          </p:cNvPr>
          <p:cNvSpPr>
            <a:spLocks/>
          </p:cNvSpPr>
          <p:nvPr/>
        </p:nvSpPr>
        <p:spPr bwMode="auto">
          <a:xfrm>
            <a:off x="8065294" y="5567804"/>
            <a:ext cx="2794000" cy="1125537"/>
          </a:xfrm>
          <a:prstGeom prst="borderCallout2">
            <a:avLst>
              <a:gd name="adj1" fmla="val 10157"/>
              <a:gd name="adj2" fmla="val -2727"/>
              <a:gd name="adj3" fmla="val 10157"/>
              <a:gd name="adj4" fmla="val -35625"/>
              <a:gd name="adj5" fmla="val -58644"/>
              <a:gd name="adj6" fmla="val -43060"/>
            </a:avLst>
          </a:prstGeom>
          <a:noFill/>
          <a:ln w="57150">
            <a:solidFill>
              <a:srgbClr val="FF33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spc="50" dirty="0">
                <a:ln w="11430">
                  <a:solidFill>
                    <a:srgbClr val="990099"/>
                  </a:solidFill>
                </a:ln>
                <a:solidFill>
                  <a:srgbClr val="990099"/>
                </a:solidFill>
                <a:latin typeface="Arial" charset="0"/>
                <a:cs typeface="Arial" charset="0"/>
              </a:rPr>
              <a:t>Fossa for gall bladder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4097ACD-49B0-4FB6-A8C4-C3D666939E70}"/>
              </a:ext>
            </a:extLst>
          </p:cNvPr>
          <p:cNvSpPr>
            <a:spLocks/>
          </p:cNvSpPr>
          <p:nvPr/>
        </p:nvSpPr>
        <p:spPr bwMode="auto">
          <a:xfrm>
            <a:off x="1682044" y="5744016"/>
            <a:ext cx="3274131" cy="1113984"/>
          </a:xfrm>
          <a:prstGeom prst="borderCallout2">
            <a:avLst>
              <a:gd name="adj1" fmla="val 10157"/>
              <a:gd name="adj2" fmla="val 102361"/>
              <a:gd name="adj3" fmla="val 10157"/>
              <a:gd name="adj4" fmla="val 109898"/>
              <a:gd name="adj5" fmla="val -75037"/>
              <a:gd name="adj6" fmla="val 110389"/>
            </a:avLst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8000"/>
                </a:solidFill>
                <a:latin typeface="Arial" charset="0"/>
                <a:cs typeface="Arial" charset="0"/>
              </a:rPr>
              <a:t>Fissure for </a:t>
            </a:r>
            <a:r>
              <a:rPr lang="en-US" sz="28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ligamentum</a:t>
            </a:r>
            <a:r>
              <a:rPr lang="en-US" sz="28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teres</a:t>
            </a:r>
            <a:r>
              <a:rPr lang="en-US" sz="28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1D0A2B84-7B8F-42C2-9195-72C7534824F5}"/>
              </a:ext>
            </a:extLst>
          </p:cNvPr>
          <p:cNvSpPr>
            <a:spLocks/>
          </p:cNvSpPr>
          <p:nvPr/>
        </p:nvSpPr>
        <p:spPr bwMode="auto">
          <a:xfrm>
            <a:off x="1736725" y="3889375"/>
            <a:ext cx="2897188" cy="763588"/>
          </a:xfrm>
          <a:prstGeom prst="borderCallout2">
            <a:avLst>
              <a:gd name="adj1" fmla="val 14968"/>
              <a:gd name="adj2" fmla="val 102630"/>
              <a:gd name="adj3" fmla="val 14968"/>
              <a:gd name="adj4" fmla="val 127671"/>
              <a:gd name="adj5" fmla="val -45532"/>
              <a:gd name="adj6" fmla="val 153204"/>
            </a:avLst>
          </a:prstGeom>
          <a:noFill/>
          <a:ln w="57150">
            <a:solidFill>
              <a:srgbClr val="FF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Porta hepatis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CED713-01BB-42E7-B60D-E060D5E60656}"/>
              </a:ext>
            </a:extLst>
          </p:cNvPr>
          <p:cNvSpPr/>
          <p:nvPr/>
        </p:nvSpPr>
        <p:spPr>
          <a:xfrm>
            <a:off x="5951537" y="1"/>
            <a:ext cx="5984083" cy="769441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Franklin Gothic Book"/>
                <a:ea typeface="SimSun" pitchFamily="2" charset="-122"/>
              </a:rPr>
              <a:t>7- Bare areas</a:t>
            </a:r>
            <a:r>
              <a:rPr lang="en-US" sz="4400" b="1" dirty="0">
                <a:solidFill>
                  <a:srgbClr val="0000FF"/>
                </a:solidFill>
                <a:latin typeface="Franklin Gothic Book"/>
              </a:rPr>
              <a:t> of the liver </a:t>
            </a:r>
            <a:endParaRPr lang="en-US" sz="4400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C8971AC2-FE2E-4766-903E-29CBF69960C6}"/>
              </a:ext>
            </a:extLst>
          </p:cNvPr>
          <p:cNvSpPr>
            <a:spLocks/>
          </p:cNvSpPr>
          <p:nvPr/>
        </p:nvSpPr>
        <p:spPr bwMode="auto">
          <a:xfrm>
            <a:off x="240682" y="1738578"/>
            <a:ext cx="3872089" cy="1245306"/>
          </a:xfrm>
          <a:prstGeom prst="borderCallout2">
            <a:avLst>
              <a:gd name="adj1" fmla="val 8134"/>
              <a:gd name="adj2" fmla="val 102644"/>
              <a:gd name="adj3" fmla="val 8134"/>
              <a:gd name="adj4" fmla="val 108097"/>
              <a:gd name="adj5" fmla="val 94881"/>
              <a:gd name="adj6" fmla="val 138738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990099"/>
                </a:solidFill>
                <a:latin typeface="Arial" charset="0"/>
                <a:cs typeface="Arial" charset="0"/>
              </a:rPr>
              <a:t>Fissure for the </a:t>
            </a:r>
            <a:r>
              <a:rPr lang="en-US" sz="2800" b="1" dirty="0" err="1">
                <a:solidFill>
                  <a:srgbClr val="990099"/>
                </a:solidFill>
                <a:latin typeface="Arial" charset="0"/>
                <a:cs typeface="Arial" charset="0"/>
              </a:rPr>
              <a:t>ligamentum</a:t>
            </a:r>
            <a:r>
              <a:rPr lang="en-US" sz="2800" b="1" dirty="0">
                <a:solidFill>
                  <a:srgbClr val="990099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990099"/>
                </a:solidFill>
                <a:latin typeface="Arial" charset="0"/>
                <a:cs typeface="Arial" charset="0"/>
              </a:rPr>
              <a:t>venosum</a:t>
            </a:r>
            <a:r>
              <a:rPr lang="en-US" sz="2800" dirty="0">
                <a:solidFill>
                  <a:srgbClr val="99009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168914-C9E4-462B-8390-2F5B86421C29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1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bdomin">
            <a:extLst>
              <a:ext uri="{FF2B5EF4-FFF2-40B4-BE49-F238E27FC236}">
                <a16:creationId xmlns:a16="http://schemas.microsoft.com/office/drawing/2014/main" id="{91DEB7B0-A7C4-4B65-BE8F-CEDE1341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22543" t="16287" r="36234" b="35280"/>
          <a:stretch>
            <a:fillRect/>
          </a:stretch>
        </p:blipFill>
        <p:spPr bwMode="auto">
          <a:xfrm>
            <a:off x="3143251" y="836614"/>
            <a:ext cx="60483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994923-CC28-4595-A6C6-971C3764A40C}"/>
              </a:ext>
            </a:extLst>
          </p:cNvPr>
          <p:cNvGraphicFramePr/>
          <p:nvPr/>
        </p:nvGraphicFramePr>
        <p:xfrm>
          <a:off x="3563938" y="103551"/>
          <a:ext cx="5627688" cy="62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7704" name="Picture 8">
            <a:extLst>
              <a:ext uri="{FF2B5EF4-FFF2-40B4-BE49-F238E27FC236}">
                <a16:creationId xmlns:a16="http://schemas.microsoft.com/office/drawing/2014/main" id="{6DBB21F9-5019-4F55-94C3-BDA0AB4E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6000" contrast="24000"/>
          </a:blip>
          <a:srcRect l="42616" t="19284" r="48941" b="40939"/>
          <a:stretch>
            <a:fillRect/>
          </a:stretch>
        </p:blipFill>
        <p:spPr bwMode="auto">
          <a:xfrm>
            <a:off x="5418138" y="1484314"/>
            <a:ext cx="14668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utoShape 13">
            <a:extLst>
              <a:ext uri="{FF2B5EF4-FFF2-40B4-BE49-F238E27FC236}">
                <a16:creationId xmlns:a16="http://schemas.microsoft.com/office/drawing/2014/main" id="{9C7DF3D6-2FFC-4B81-B594-BFE82088CB45}"/>
              </a:ext>
            </a:extLst>
          </p:cNvPr>
          <p:cNvSpPr>
            <a:spLocks/>
          </p:cNvSpPr>
          <p:nvPr/>
        </p:nvSpPr>
        <p:spPr bwMode="auto">
          <a:xfrm>
            <a:off x="0" y="4880167"/>
            <a:ext cx="3563938" cy="1019175"/>
          </a:xfrm>
          <a:prstGeom prst="callout2">
            <a:avLst>
              <a:gd name="adj1" fmla="val 61320"/>
              <a:gd name="adj2" fmla="val 71245"/>
              <a:gd name="adj3" fmla="val 14380"/>
              <a:gd name="adj4" fmla="val 108010"/>
              <a:gd name="adj5" fmla="val -62330"/>
              <a:gd name="adj6" fmla="val 1809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Anterior abdominal wall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B207A-E406-495D-8D66-C61B1040740E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98DCD5-B354-49F6-A871-1229ADD38572}"/>
              </a:ext>
            </a:extLst>
          </p:cNvPr>
          <p:cNvSpPr/>
          <p:nvPr/>
        </p:nvSpPr>
        <p:spPr>
          <a:xfrm>
            <a:off x="281782" y="833737"/>
            <a:ext cx="3402322" cy="235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3845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Anterior surface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 	a- Anterior abdominal wall.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	b- Diaphragm.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	c- Costal cartilages.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72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1019730">
            <a:extLst>
              <a:ext uri="{FF2B5EF4-FFF2-40B4-BE49-F238E27FC236}">
                <a16:creationId xmlns:a16="http://schemas.microsoft.com/office/drawing/2014/main" id="{08144D8A-FCC9-4F75-848F-5BCCC3D1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9" y="549276"/>
            <a:ext cx="849788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F1DBEA19-66C8-4D3F-8A5D-F9D33588B84B}"/>
              </a:ext>
            </a:extLst>
          </p:cNvPr>
          <p:cNvSpPr>
            <a:spLocks/>
          </p:cNvSpPr>
          <p:nvPr/>
        </p:nvSpPr>
        <p:spPr bwMode="auto">
          <a:xfrm>
            <a:off x="3143251" y="5373688"/>
            <a:ext cx="2555875" cy="1079500"/>
          </a:xfrm>
          <a:prstGeom prst="borderCallout2">
            <a:avLst>
              <a:gd name="adj1" fmla="val -174883"/>
              <a:gd name="adj2" fmla="val 36173"/>
              <a:gd name="adj3" fmla="val -1835"/>
              <a:gd name="adj4" fmla="val 85210"/>
              <a:gd name="adj5" fmla="val -192127"/>
              <a:gd name="adj6" fmla="val 198122"/>
            </a:avLst>
          </a:prstGeom>
          <a:solidFill>
            <a:srgbClr val="FFFF66"/>
          </a:solidFill>
          <a:ln w="57150">
            <a:solidFill>
              <a:srgbClr val="FFFF66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Copula of diaphragm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4FF8A1-3B59-42BB-8C9E-5CB4651508FD}"/>
              </a:ext>
            </a:extLst>
          </p:cNvPr>
          <p:cNvSpPr/>
          <p:nvPr/>
        </p:nvSpPr>
        <p:spPr>
          <a:xfrm>
            <a:off x="7143847" y="2132856"/>
            <a:ext cx="2445096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 Pleura, lung </a:t>
            </a:r>
            <a:endParaRPr lang="en-US" altLang="zh-CN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0A51B-ACA3-4713-A97F-0B6ABF91EA33}"/>
              </a:ext>
            </a:extLst>
          </p:cNvPr>
          <p:cNvSpPr/>
          <p:nvPr/>
        </p:nvSpPr>
        <p:spPr>
          <a:xfrm>
            <a:off x="2567608" y="2492896"/>
            <a:ext cx="266429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Small part of Left  Pleura, lung </a:t>
            </a:r>
            <a:endParaRPr lang="en-US" altLang="zh-CN" sz="3200" b="1" dirty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22E1AC-AC25-4B59-9BDA-75D9DB29D520}"/>
              </a:ext>
            </a:extLst>
          </p:cNvPr>
          <p:cNvSpPr/>
          <p:nvPr/>
        </p:nvSpPr>
        <p:spPr>
          <a:xfrm>
            <a:off x="4367808" y="1487686"/>
            <a:ext cx="2736304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ln w="1905"/>
                <a:solidFill>
                  <a:srgbClr val="99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Heart, pericardium </a:t>
            </a:r>
            <a:endParaRPr lang="en-US" altLang="zh-CN" sz="3200" b="1" dirty="0">
              <a:ln w="1905"/>
              <a:solidFill>
                <a:srgbClr val="99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1383FC-035E-41F6-87F1-68DDA19EE017}"/>
              </a:ext>
            </a:extLst>
          </p:cNvPr>
          <p:cNvSpPr/>
          <p:nvPr/>
        </p:nvSpPr>
        <p:spPr>
          <a:xfrm>
            <a:off x="0" y="191543"/>
            <a:ext cx="4139952" cy="9787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on the superior surface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79B57-D144-4626-8A39-7E87F2FE9EEC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2F170-59C8-42CC-A0C0-992FCBC1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8218"/>
          <a:stretch/>
        </p:blipFill>
        <p:spPr>
          <a:xfrm>
            <a:off x="1233055" y="138546"/>
            <a:ext cx="10716585" cy="6520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44BA30-CA53-4183-823C-BF5FD185019A}"/>
              </a:ext>
            </a:extLst>
          </p:cNvPr>
          <p:cNvSpPr/>
          <p:nvPr/>
        </p:nvSpPr>
        <p:spPr>
          <a:xfrm>
            <a:off x="5508269" y="6000155"/>
            <a:ext cx="5831581" cy="971997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244475" algn="l"/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Relations of the posterior &amp; inferior surfaces of liver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1E2EF-0597-46A5-A059-CE069646822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268CD-E2F6-4AE9-B50B-27E2945F9204}"/>
              </a:ext>
            </a:extLst>
          </p:cNvPr>
          <p:cNvSpPr txBox="1"/>
          <p:nvPr/>
        </p:nvSpPr>
        <p:spPr>
          <a:xfrm>
            <a:off x="543340" y="3644348"/>
            <a:ext cx="124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(Diaphragm)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F3E5E-4A66-4F9A-B300-F60E6F712C78}"/>
              </a:ext>
            </a:extLst>
          </p:cNvPr>
          <p:cNvSpPr txBox="1"/>
          <p:nvPr/>
        </p:nvSpPr>
        <p:spPr>
          <a:xfrm>
            <a:off x="328651" y="2286000"/>
            <a:ext cx="124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(Anterior)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84B57-5C2D-4FF0-9EA3-B9943463FBBD}"/>
              </a:ext>
            </a:extLst>
          </p:cNvPr>
          <p:cNvSpPr txBox="1"/>
          <p:nvPr/>
        </p:nvSpPr>
        <p:spPr>
          <a:xfrm>
            <a:off x="11219612" y="3528209"/>
            <a:ext cx="124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(Anterior)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17BB7-194E-41DF-9DC3-6F6974BC22E9}"/>
              </a:ext>
            </a:extLst>
          </p:cNvPr>
          <p:cNvSpPr txBox="1"/>
          <p:nvPr/>
        </p:nvSpPr>
        <p:spPr>
          <a:xfrm>
            <a:off x="11489634" y="3867474"/>
            <a:ext cx="702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80817-0A6D-4126-B027-4E40B8C1A177}"/>
              </a:ext>
            </a:extLst>
          </p:cNvPr>
          <p:cNvSpPr txBox="1"/>
          <p:nvPr/>
        </p:nvSpPr>
        <p:spPr>
          <a:xfrm>
            <a:off x="10185989" y="5587612"/>
            <a:ext cx="2006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(R. colic flexure)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909ED-E003-4F99-9F1A-142F0B2B979A}"/>
              </a:ext>
            </a:extLst>
          </p:cNvPr>
          <p:cNvSpPr txBox="1"/>
          <p:nvPr/>
        </p:nvSpPr>
        <p:spPr>
          <a:xfrm>
            <a:off x="11105321" y="4206739"/>
            <a:ext cx="108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T. colon)</a:t>
            </a:r>
          </a:p>
        </p:txBody>
      </p:sp>
    </p:spTree>
    <p:extLst>
      <p:ext uri="{BB962C8B-B14F-4D97-AF65-F5344CB8AC3E}">
        <p14:creationId xmlns:p14="http://schemas.microsoft.com/office/powerpoint/2010/main" val="270306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666845" y="1543064"/>
            <a:ext cx="8786843" cy="3886200"/>
          </a:xfrm>
          <a:prstGeom prst="star24">
            <a:avLst>
              <a:gd name="adj" fmla="val 35224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F55DA-1F41-4F7F-8775-322897D52AD7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7070" r="6688"/>
          <a:stretch/>
        </p:blipFill>
        <p:spPr>
          <a:xfrm>
            <a:off x="4315360" y="229171"/>
            <a:ext cx="7876640" cy="5617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5515" y="669123"/>
            <a:ext cx="70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IVC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B0338-EDF3-47A9-A3B4-47AE2CBF5BE3}"/>
              </a:ext>
            </a:extLst>
          </p:cNvPr>
          <p:cNvSpPr txBox="1"/>
          <p:nvPr/>
        </p:nvSpPr>
        <p:spPr>
          <a:xfrm>
            <a:off x="223467" y="229170"/>
            <a:ext cx="4279259" cy="512698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84810" algn="l"/>
                <a:tab pos="118745" algn="l"/>
                <a:tab pos="4572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Blood supply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Hepatic arteries (left and right branches). It carries oxygenated blood.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Hepatic veins → into the inferior vena cava. 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24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Portal vein carries venous blood from the gastrointestinal tract.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24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N.B;- Blood is mixed in the liver sinusoids.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9D333-3F83-404B-8C37-B83BAB23A245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81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40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84810" algn="l"/>
                <a:tab pos="118745" algn="l"/>
                <a:tab pos="457200" algn="l"/>
              </a:tabLst>
            </a:pPr>
            <a:r>
              <a:rPr lang="en-US" sz="2800" b="1" dirty="0">
                <a:solidFill>
                  <a:srgbClr val="00CC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Lymphatic drainage</a:t>
            </a:r>
            <a:endParaRPr lang="en-US" sz="2800" dirty="0">
              <a:solidFill>
                <a:srgbClr val="00CC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tooltip="Fascia Van Treitz Dynamic Radiology"/>
              </a:rPr>
              <a:t>lymphatic drainage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the liver consists of two major pathways: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28384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Superficial lymphatic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end into: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310765" algn="l"/>
                <a:tab pos="251460" algn="l"/>
                <a:tab pos="231076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The lymph nodes </a:t>
            </a:r>
            <a:r>
              <a:rPr lang="en-US" sz="28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around the I.V.C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310765" algn="l"/>
                <a:tab pos="251460" algn="l"/>
                <a:tab pos="231076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Hepatic lymph nodes </a:t>
            </a:r>
            <a:r>
              <a:rPr lang="en-US" sz="28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porta hepatis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310765" algn="l"/>
                <a:tab pos="251460" algn="l"/>
                <a:tab pos="231076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Para-cardiac nodes </a:t>
            </a:r>
            <a:r>
              <a:rPr lang="en-US" sz="28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around the lower part of esophagus</a:t>
            </a:r>
            <a:endParaRPr lang="en-US" sz="28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310765" algn="l"/>
                <a:tab pos="251460" algn="l"/>
                <a:tab pos="231076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d- Coeliac lymph nodes </a:t>
            </a:r>
            <a:r>
              <a:rPr lang="en-US" sz="28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around the coeliac trunk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28384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	Deep lymphatic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divided into ascending and descending trunks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28384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a-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Ascending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end in the lymph nodes </a:t>
            </a:r>
            <a:r>
              <a:rPr lang="en-US" sz="28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around the I.V.C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28384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b-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Descending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drain into hepatic lymph nodes </a:t>
            </a:r>
            <a:r>
              <a:rPr lang="en-US" sz="28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porta hepatis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129540" algn="l"/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These lymph nodes end in the </a:t>
            </a:r>
            <a:r>
              <a:rPr lang="en-US" sz="2800" b="1" dirty="0">
                <a:solidFill>
                  <a:srgbClr val="00CC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intestinal trunk to cisterna chyli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surface of liver2">
            <a:extLst>
              <a:ext uri="{FF2B5EF4-FFF2-40B4-BE49-F238E27FC236}">
                <a16:creationId xmlns:a16="http://schemas.microsoft.com/office/drawing/2014/main" id="{5C3F5B71-F042-41B6-9EF8-5A2CF10C4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16736" r="25103" b="32340"/>
          <a:stretch/>
        </p:blipFill>
        <p:spPr bwMode="auto">
          <a:xfrm>
            <a:off x="9340861" y="967408"/>
            <a:ext cx="2701765" cy="17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330EA8-697B-44AC-B841-F19C1C681F4F}"/>
              </a:ext>
            </a:extLst>
          </p:cNvPr>
          <p:cNvSpPr/>
          <p:nvPr/>
        </p:nvSpPr>
        <p:spPr>
          <a:xfrm rot="20273361">
            <a:off x="29024" y="2960209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82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>
            <a:extLst>
              <a:ext uri="{FF2B5EF4-FFF2-40B4-BE49-F238E27FC236}">
                <a16:creationId xmlns:a16="http://schemas.microsoft.com/office/drawing/2014/main" id="{2764CD19-F6F9-4120-A444-A8416786450F}"/>
              </a:ext>
            </a:extLst>
          </p:cNvPr>
          <p:cNvSpPr/>
          <p:nvPr/>
        </p:nvSpPr>
        <p:spPr bwMode="auto">
          <a:xfrm>
            <a:off x="2351584" y="620688"/>
            <a:ext cx="7164288" cy="5760640"/>
          </a:xfrm>
          <a:prstGeom prst="star32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6C726DD-2F41-4458-8AFF-A0124703A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2564904"/>
            <a:ext cx="5184576" cy="92333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Biliary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D8393-6AF2-4AD6-B06A-9649F0B3FA87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صورة 7" descr="D:\جامعة مؤتة\Integrated Modules\G I T\Images\10 liver\7a.jpg">
            <a:extLst>
              <a:ext uri="{FF2B5EF4-FFF2-40B4-BE49-F238E27FC236}">
                <a16:creationId xmlns:a16="http://schemas.microsoft.com/office/drawing/2014/main" id="{074F70C3-0F6C-4CFF-B588-ECC3C820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62" y="56720"/>
            <a:ext cx="7000084" cy="5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AE05A6-7FFE-4AA8-9C81-116EF2B1B674}"/>
              </a:ext>
            </a:extLst>
          </p:cNvPr>
          <p:cNvSpPr/>
          <p:nvPr/>
        </p:nvSpPr>
        <p:spPr>
          <a:xfrm>
            <a:off x="119268" y="56720"/>
            <a:ext cx="4850297" cy="6511975"/>
          </a:xfrm>
          <a:prstGeom prst="rect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Biliary System</a:t>
            </a:r>
          </a:p>
          <a:p>
            <a:pPr marL="8001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Right and left hepatic ducts from the right and left lobes of the liver unite to form </a:t>
            </a:r>
            <a:r>
              <a:rPr lang="en-US" sz="24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common hepatic duct.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244475" algn="l"/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joins the </a:t>
            </a:r>
            <a:r>
              <a:rPr lang="en-US" sz="240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cystic duct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usually at an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acute angle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to form the </a:t>
            </a:r>
            <a:r>
              <a:rPr lang="en-US" sz="24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common bile duct</a:t>
            </a: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244475" algn="l"/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fuses with </a:t>
            </a:r>
            <a:r>
              <a:rPr lang="en-US" sz="240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main pancreatic duct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forming </a:t>
            </a:r>
            <a:r>
              <a:rPr lang="en-US" sz="24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hepatopancreatic duct that</a:t>
            </a:r>
            <a:r>
              <a:rPr lang="en-US" sz="2400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pens into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major duodenal ampulla (</a:t>
            </a:r>
            <a:r>
              <a:rPr lang="en-US" sz="240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ampulla of </a:t>
            </a:r>
            <a:r>
              <a:rPr lang="en-US" sz="2400" b="1" dirty="0" err="1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Vater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in the 2</a:t>
            </a:r>
            <a:r>
              <a:rPr lang="en-US" sz="2400" b="1" baseline="30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part of the duodenum.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0FEDC-7ADF-4ACA-B136-8CA4E969D08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41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gallblader">
            <a:extLst>
              <a:ext uri="{FF2B5EF4-FFF2-40B4-BE49-F238E27FC236}">
                <a16:creationId xmlns:a16="http://schemas.microsoft.com/office/drawing/2014/main" id="{6009BAA1-7C84-4B54-941F-8AEB985AA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t="13304" r="34337" b="26598"/>
          <a:stretch>
            <a:fillRect/>
          </a:stretch>
        </p:blipFill>
        <p:spPr bwMode="auto">
          <a:xfrm>
            <a:off x="247098" y="532689"/>
            <a:ext cx="5922962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AutoShape 5">
            <a:extLst>
              <a:ext uri="{FF2B5EF4-FFF2-40B4-BE49-F238E27FC236}">
                <a16:creationId xmlns:a16="http://schemas.microsoft.com/office/drawing/2014/main" id="{71B89692-7AD7-4E02-9F3C-C055A97CE7E9}"/>
              </a:ext>
            </a:extLst>
          </p:cNvPr>
          <p:cNvSpPr>
            <a:spLocks/>
          </p:cNvSpPr>
          <p:nvPr/>
        </p:nvSpPr>
        <p:spPr bwMode="auto">
          <a:xfrm>
            <a:off x="5310754" y="3917347"/>
            <a:ext cx="2129137" cy="681039"/>
          </a:xfrm>
          <a:prstGeom prst="borderCallout2">
            <a:avLst>
              <a:gd name="adj1" fmla="val 10213"/>
              <a:gd name="adj2" fmla="val -3250"/>
              <a:gd name="adj3" fmla="val 10213"/>
              <a:gd name="adj4" fmla="val -20310"/>
              <a:gd name="adj5" fmla="val -249608"/>
              <a:gd name="adj6" fmla="val -68722"/>
            </a:avLst>
          </a:prstGeom>
          <a:solidFill>
            <a:srgbClr val="99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 duct</a:t>
            </a:r>
          </a:p>
        </p:txBody>
      </p:sp>
      <p:sp>
        <p:nvSpPr>
          <p:cNvPr id="174087" name="AutoShape 7">
            <a:extLst>
              <a:ext uri="{FF2B5EF4-FFF2-40B4-BE49-F238E27FC236}">
                <a16:creationId xmlns:a16="http://schemas.microsoft.com/office/drawing/2014/main" id="{58009247-42C7-429B-9555-FEDB22A43E6C}"/>
              </a:ext>
            </a:extLst>
          </p:cNvPr>
          <p:cNvSpPr>
            <a:spLocks/>
          </p:cNvSpPr>
          <p:nvPr/>
        </p:nvSpPr>
        <p:spPr bwMode="auto">
          <a:xfrm>
            <a:off x="607725" y="703262"/>
            <a:ext cx="1276493" cy="685800"/>
          </a:xfrm>
          <a:prstGeom prst="borderCallout2">
            <a:avLst>
              <a:gd name="adj1" fmla="val 16667"/>
              <a:gd name="adj2" fmla="val 103440"/>
              <a:gd name="adj3" fmla="val 16667"/>
              <a:gd name="adj4" fmla="val 104296"/>
              <a:gd name="adj5" fmla="val 245307"/>
              <a:gd name="adj6" fmla="val 226792"/>
            </a:avLst>
          </a:prstGeom>
          <a:solidFill>
            <a:srgbClr val="FF33CC"/>
          </a:solidFill>
          <a:ln w="57150">
            <a:solidFill>
              <a:srgbClr val="FF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</a:t>
            </a:r>
            <a:r>
              <a:rPr 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088" name="AutoShape 8">
            <a:extLst>
              <a:ext uri="{FF2B5EF4-FFF2-40B4-BE49-F238E27FC236}">
                <a16:creationId xmlns:a16="http://schemas.microsoft.com/office/drawing/2014/main" id="{84EF3294-83D3-41C5-941A-500038D7B439}"/>
              </a:ext>
            </a:extLst>
          </p:cNvPr>
          <p:cNvSpPr>
            <a:spLocks/>
          </p:cNvSpPr>
          <p:nvPr/>
        </p:nvSpPr>
        <p:spPr bwMode="auto">
          <a:xfrm>
            <a:off x="3700608" y="6023768"/>
            <a:ext cx="2016125" cy="681038"/>
          </a:xfrm>
          <a:prstGeom prst="borderCallout2">
            <a:avLst>
              <a:gd name="adj1" fmla="val 16782"/>
              <a:gd name="adj2" fmla="val -3778"/>
              <a:gd name="adj3" fmla="val 20674"/>
              <a:gd name="adj4" fmla="val -65456"/>
              <a:gd name="adj5" fmla="val -298468"/>
              <a:gd name="adj6" fmla="val -74990"/>
            </a:avLst>
          </a:prstGeom>
          <a:solidFill>
            <a:srgbClr val="FFFF66"/>
          </a:solidFill>
          <a:ln w="5715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089" name="AutoShape 9">
            <a:extLst>
              <a:ext uri="{FF2B5EF4-FFF2-40B4-BE49-F238E27FC236}">
                <a16:creationId xmlns:a16="http://schemas.microsoft.com/office/drawing/2014/main" id="{C39D8AF1-7AC4-4557-9D21-2FC88DAF26F6}"/>
              </a:ext>
            </a:extLst>
          </p:cNvPr>
          <p:cNvSpPr>
            <a:spLocks/>
          </p:cNvSpPr>
          <p:nvPr/>
        </p:nvSpPr>
        <p:spPr bwMode="auto">
          <a:xfrm>
            <a:off x="5480052" y="4849813"/>
            <a:ext cx="1577975" cy="685800"/>
          </a:xfrm>
          <a:prstGeom prst="borderCallout2">
            <a:avLst>
              <a:gd name="adj1" fmla="val 16667"/>
              <a:gd name="adj2" fmla="val -3440"/>
              <a:gd name="adj3" fmla="val 16667"/>
              <a:gd name="adj4" fmla="val -3440"/>
              <a:gd name="adj5" fmla="val -173807"/>
              <a:gd name="adj6" fmla="val -174364"/>
            </a:avLst>
          </a:prstGeom>
          <a:solidFill>
            <a:srgbClr val="FF33CC"/>
          </a:solidFill>
          <a:ln w="57150">
            <a:solidFill>
              <a:srgbClr val="FF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56287-2C0D-41D1-A8E6-BC84ACD6563C}"/>
              </a:ext>
            </a:extLst>
          </p:cNvPr>
          <p:cNvSpPr/>
          <p:nvPr/>
        </p:nvSpPr>
        <p:spPr>
          <a:xfrm>
            <a:off x="4872521" y="57655"/>
            <a:ext cx="5134739" cy="630044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tabLst>
                <a:tab pos="222885" algn="l"/>
                <a:tab pos="374015" algn="l"/>
                <a:tab pos="507365" algn="l"/>
                <a:tab pos="222885" algn="l"/>
                <a:tab pos="251460" algn="l"/>
                <a:tab pos="374015" algn="l"/>
                <a:tab pos="507365" algn="l"/>
              </a:tabLst>
            </a:pP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Parts of the gall bladder</a:t>
            </a:r>
            <a:endParaRPr lang="en-US" sz="3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FC029-4110-4B72-99B5-4F37BC04753B}"/>
              </a:ext>
            </a:extLst>
          </p:cNvPr>
          <p:cNvSpPr txBox="1"/>
          <p:nvPr/>
        </p:nvSpPr>
        <p:spPr>
          <a:xfrm>
            <a:off x="7467599" y="687699"/>
            <a:ext cx="452293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tabLst>
                <a:tab pos="384810" algn="l"/>
              </a:tabLst>
            </a:pP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capacity 50 cc </a:t>
            </a:r>
          </a:p>
          <a:p>
            <a:pPr lvl="0" algn="just">
              <a:lnSpc>
                <a:spcPct val="125000"/>
              </a:lnSpc>
              <a:tabLst>
                <a:tab pos="384810" algn="l"/>
              </a:tabLst>
            </a:pPr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Cystic duct: Its mucosa is twisted and forms a spiral valve (</a:t>
            </a:r>
            <a:r>
              <a:rPr lang="en-US" sz="2400" b="1" dirty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Heister's valve). These spiral folds</a:t>
            </a:r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do not disappear when the duct is distended and helps to keep the cystic duct open</a:t>
            </a:r>
            <a:endParaRPr lang="en-US" sz="2400" b="1" dirty="0">
              <a:solidFill>
                <a:srgbClr val="00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Hartmann’s pouch is a dilatation at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neck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is a common site for impaction of Gallstones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91DB5-0C4B-4504-B645-E7BBF5413928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34" y="0"/>
            <a:ext cx="5772150" cy="6010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0"/>
            <a:ext cx="613323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Surface anatomy of gall bladder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4447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A point close to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 of the right 9th costal cartilage.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447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At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crossing of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transpyloric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plane with the right mid-clavicular plane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Nerve supply of the gall bladder: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Sympathetic from the coeliac trunk.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Parasympathetic from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vagus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nerve.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Sensory from the right phrenic nerve.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Clinical notes</a:t>
            </a:r>
          </a:p>
          <a:p>
            <a:pPr algn="justLow">
              <a:lnSpc>
                <a:spcPct val="125000"/>
              </a:lnSpc>
              <a:tabLst>
                <a:tab pos="25146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Inflammation of  gall bladder leading to referred pain to the right shoulder because  </a:t>
            </a:r>
          </a:p>
          <a:p>
            <a:pPr algn="justLow">
              <a:lnSpc>
                <a:spcPct val="125000"/>
              </a:lnSpc>
              <a:tabLst>
                <a:tab pos="500380" algn="l"/>
                <a:tab pos="17456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a- Right phrenic nerve (C. 3, 4, 5).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b- The skin of the right shoulder is supplied by the supraclavicular nerves (C. 3, 4).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63345" y="138545"/>
            <a:ext cx="166255" cy="38238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05600" y="1620982"/>
            <a:ext cx="4973782" cy="1108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2291" y="3754582"/>
            <a:ext cx="374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Right midclavicular 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2545" y="1731818"/>
            <a:ext cx="290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Transpyloric</a:t>
            </a:r>
            <a:r>
              <a:rPr lang="en-US" sz="2400" b="1" dirty="0">
                <a:solidFill>
                  <a:schemeClr val="bg1"/>
                </a:solidFill>
              </a:rPr>
              <a:t> plane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92291" y="1039091"/>
            <a:ext cx="471054" cy="63730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99564" y="581891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9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CC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3AD81-322D-493C-9151-D15F50C538CA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51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496" y="2635376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496" y="2635376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5717" y="2683597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717" y="2683597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8929" y="2160105"/>
          <a:ext cx="1492020" cy="215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929" y="2160105"/>
                        <a:ext cx="1492020" cy="2159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5074" y="2597427"/>
          <a:ext cx="1105186" cy="159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074" y="2597427"/>
                        <a:ext cx="1105186" cy="159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2846" y="148289"/>
          <a:ext cx="4319680" cy="625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846" y="148289"/>
                        <a:ext cx="4319680" cy="625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166" y="147117"/>
          <a:ext cx="4319680" cy="625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66" y="147117"/>
                        <a:ext cx="4319680" cy="625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069" y="4446148"/>
            <a:ext cx="337542" cy="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31" tIns="14466" rIns="28931" bIns="144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8044944" y="4314097"/>
            <a:ext cx="3712144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342359" y="4812833"/>
            <a:ext cx="5888570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</a:t>
            </a:r>
            <a:r>
              <a:rPr kumimoji="0" lang="en-US" sz="3038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6F84D-6BE7-47B2-9E95-B3840D6E4395}"/>
              </a:ext>
            </a:extLst>
          </p:cNvPr>
          <p:cNvSpPr/>
          <p:nvPr/>
        </p:nvSpPr>
        <p:spPr>
          <a:xfrm rot="20273361">
            <a:off x="-471259" y="3395209"/>
            <a:ext cx="12133951" cy="937579"/>
          </a:xfrm>
          <a:prstGeom prst="rect">
            <a:avLst/>
          </a:prstGeom>
          <a:blipFill dpi="0" rotWithShape="1">
            <a:blip r:embed="rId11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9 0.27408 C -0.7112 0.26528 -0.71576 0.25741 -0.71966 0.24908 C -0.72097 0.24583 -0.72331 0.24283 -0.72422 0.23889 C -0.72604 0.22708 -0.72604 0.21644 -0.72722 0.20463 C -0.72565 0.19097 -0.72995 0.17801 -0.73073 0.16435 C -0.73125 0.15301 -0.7306 0.14097 -0.73125 0.12986 C -0.73242 0.10857 -0.7319 0.13565 -0.73203 0.11968 C -0.73242 0.11505 -0.7319 0.10949 -0.73203 0.10486 C -0.73269 0.10232 -0.73373 0.10139 -0.7336 0.09954 C -0.73425 0.09514 -0.73438 0.09074 -0.73529 0.08519 C -0.73568 0.07593 -0.73373 0.0838 -0.73555 0.07269 C -0.73841 0.05926 -0.73985 0.04676 -0.73933 0.03195 C -0.73347 0.00926 -0.73399 -1.48148E-6 -0.72188 -0.01342 C -0.71693 -0.01852 -0.71511 -0.02083 -0.7086 -0.02129 C -0.69857 -0.02454 -0.69883 -0.02407 -0.68659 -0.02106 C -0.68542 -0.02037 -0.68425 -0.01875 -0.68269 -0.01829 C -0.66914 -0.01319 -0.6737 -0.01551 -0.66862 -0.03241 C -0.66641 -0.04653 -0.66068 -0.06852 -0.66172 -0.08518 C -0.66081 -0.10301 -0.65925 -0.12708 -0.66237 -0.14491 C -0.66211 -0.15393 -0.66263 -0.17292 -0.66615 -0.18079 C -0.66654 -0.18773 -0.66641 -0.19444 -0.66823 -0.20116 C -0.66797 -0.20926 -0.66901 -0.21667 -0.67097 -0.2243 C -0.67058 -0.23704 -0.67331 -0.24977 -0.6724 -0.26227 C -0.67136 -0.26875 -0.66979 -0.28217 -0.67032 -0.28194 C -0.66341 -0.30393 -0.65625 -0.32616 -0.64167 -0.34074 C -0.63633 -0.34583 -0.63282 -0.35023 -0.62657 -0.35301 C -0.62279 -0.35717 -0.6211 -0.35741 -0.61641 -0.35903 C -0.61068 -0.3625 -0.60964 -0.36227 -0.60352 -0.35833 C -0.59922 -0.35417 -0.59388 -0.34745 -0.58985 -0.3419 C -0.58711 -0.34815 -0.58216 -0.3493 -0.57761 -0.35278 C -0.57331 -0.35532 -0.57162 -0.35787 -0.5668 -0.35972 C -0.56328 -0.36273 -0.56055 -0.36528 -0.55625 -0.3669 C -0.55 -0.37268 -0.54206 -0.37639 -0.53529 -0.38079 C -0.5306 -0.38379 -0.52917 -0.38773 -0.52344 -0.38773 C -0.51914 -0.39583 -0.5069 -0.39838 -0.49948 -0.40347 C -0.4944 -0.39907 -0.4944 -0.3919 -0.49089 -0.38634 C -0.48802 -0.37847 -0.48347 -0.37315 -0.48125 -0.36597 C -0.47748 -0.35648 -0.4819 -0.36296 -0.47696 -0.35625 C -0.47487 -0.35023 -0.47383 -0.34745 -0.47058 -0.34259 C -0.46771 -0.33102 -0.4638 -0.31944 -0.46224 -0.30787 C -0.46146 -0.30254 -0.45834 -0.29815 -0.45716 -0.29352 C -0.45612 -0.28866 -0.453 -0.27245 -0.45039 -0.26852 C -0.44922 -0.25787 -0.44675 -0.25972 -0.4431 -0.25023 C -0.4362 -0.23472 -0.44258 -0.24629 -0.43282 -0.23009 C -0.43034 -0.22592 -0.43216 -0.22708 -0.43021 -0.22245 C -0.42696 -0.2162 -0.42474 -0.21042 -0.4211 -0.20602 C -0.41875 -0.19491 -0.42123 -0.20486 -0.4142 -0.19282 C -0.41068 -0.18588 -0.40795 -0.17963 -0.40274 -0.17454 C -0.39688 -0.17639 -0.39584 -0.18125 -0.39284 -0.1875 C -0.39193 -0.18958 -0.3892 -0.19444 -0.38894 -0.19421 C -0.37878 -0.22292 -0.37696 -0.25231 -0.378 -0.28426 C -0.37735 -0.28657 -0.37383 -0.30231 -0.36966 -0.30463 C -0.35964 -0.31134 -0.34961 -0.31852 -0.33737 -0.31759 C -0.33425 -0.31551 -0.33034 -0.31481 -0.32709 -0.31227 C -0.32578 -0.31088 -0.325 -0.30856 -0.32396 -0.30671 C -0.31797 -0.29977 -0.31016 -0.29236 -0.30326 -0.28634 C -0.28959 -0.27384 -0.27162 -0.26736 -0.25651 -0.26088 C -0.25404 -0.25879 -0.25196 -0.25694 -0.24961 -0.25509 C -0.24714 -0.25301 -0.24102 -0.24907 -0.24063 -0.24861 C -0.23438 -0.24074 -0.22539 -0.23842 -0.21615 -0.23704 C -0.21068 -0.24051 -0.2056 -0.24514 -0.19987 -0.24907 C -0.19401 -0.25972 -0.18555 -0.26458 -0.17526 -0.26412 C -0.15612 -0.25579 -0.13841 -0.24467 -0.12019 -0.23565 C -0.11589 -0.23171 -0.11276 -0.22893 -0.10938 -0.2243 C -0.10742 -0.21551 -0.10508 -0.21042 -0.10117 -0.20231 C -0.10026 -0.19884 -0.1 -0.1956 -0.09857 -0.19282 C -0.0974 -0.18935 -0.09701 -0.18634 -0.09597 -0.18356 C -0.09558 -0.18217 -0.09453 -0.1787 -0.09479 -0.17824 C -0.09466 -0.17708 -0.09479 -0.17569 -0.0944 -0.17454 C -0.09427 -0.17245 -0.09375 -0.1706 -0.09362 -0.16875 C -0.09349 -0.1662 -0.09414 -0.16296 -0.09427 -0.16042 C -0.09414 -0.15879 -0.09414 -0.15787 -0.09401 -0.15648 C -0.10248 -0.12292 -0.11446 -0.09329 -0.12474 -0.06111 C -0.128 -0.04838 -0.1319 -0.03958 -0.13529 -0.02847 C -0.13711 -0.02037 -0.1388 -0.01157 -0.13959 -0.00324 C -0.14037 0.0007 -0.13985 0.00903 -0.14011 0.00926 C -0.14245 0.02546 -0.14571 0.04468 -0.14466 0.06158 C -0.14492 0.06991 -0.14571 0.08009 -0.14362 0.08866 C -0.14362 0.09884 -0.14453 0.10926 -0.14492 0.11921 C -0.14779 0.14259 -0.14818 0.17199 -0.16315 0.1875 C -0.16589 0.19283 -0.16758 0.1963 -0.17123 0.20116 C -0.17552 0.21088 -0.18099 0.21875 -0.18542 0.22894 C -0.18828 0.23565 -0.19102 0.24167 -0.19401 0.24769 C -0.19753 0.25324 -0.19987 0.26158 -0.20586 0.26111 C -0.20742 0.25556 -0.20664 0.25023 -0.20703 0.24421 C -0.20209 0.22708 -0.19414 0.19283 -0.18203 0.18033 C -0.17891 0.17338 -0.17644 0.16644 -0.17188 0.16088 C -0.1655 0.14259 -0.15742 0.12454 -0.15013 0.10671 C -0.14649 0.09421 -0.14271 0.08403 -0.13894 0.07222 C -0.13086 0.02963 -0.12539 -0.01412 -0.12188 -0.05787 C -0.1194 -0.07407 -0.11784 -0.10671 -0.12045 -0.12338 C -0.12123 -0.13079 -0.1237 -0.13842 -0.12448 -0.14537 C -0.12578 -0.15486 -0.12552 -0.16412 -0.128 -0.17315 C -0.12761 -0.17708 -0.12761 -0.17893 -0.12826 -0.1831 C -0.12891 -0.18704 -0.12943 -0.19491 -0.12995 -0.19467 C -0.12891 -0.20671 -0.13047 -0.22106 -0.13073 -0.23356 C -0.13073 -0.2419 -0.12891 -0.24861 -0.13138 -0.25625 C -0.13099 -0.26227 -0.13086 -0.26713 -0.13112 -0.27245 C -0.13086 -0.27546 -0.13008 -0.27824 -0.13008 -0.28055 C -0.13047 -0.28217 -0.13203 -0.28287 -0.13255 -0.28449 C -0.13255 -0.28912 -0.13151 -0.29305 -0.13164 -0.29768 C -0.1224 -0.30046 -0.13034 -0.29537 -0.12696 -0.29074 C -0.12657 -0.28889 -0.12474 -0.28819 -0.12331 -0.2875 C -0.11016 -0.28842 -0.11641 -0.28889 -0.10586 -0.28634 C -0.09779 -0.2868 -0.09115 -0.28472 -0.0836 -0.28264 C -0.04792 -0.26805 -0.02162 -0.25856 0.01015 -0.24143 C 0.01836 -0.23565 0.01015 -0.24143 0.0263 -0.2331 C 0.04036 -0.22523 0.05429 -0.21597 0.06862 -0.20879 C 0.07474 -0.20254 0.08112 -0.19676 0.08789 -0.1919 C 0.0914 -0.18842 0.09349 -0.18518 0.097 -0.18217 C 0.10065 -0.17407 0.09583 -0.18472 0.10208 -0.17477 C 0.10325 -0.17338 0.10364 -0.17153 0.10468 -0.17014 C 0.10521 -0.16852 0.10612 -0.16759 0.10755 -0.16597 C 0.11054 -0.15393 0.10586 -0.16944 0.1112 -0.15787 C 0.11315 -0.15347 0.11328 -0.14745 0.11445 -0.14282 C 0.1151 -0.13704 0.11471 -0.13241 0.11458 -0.12754 C 0.11315 -0.12176 0.11146 -0.11551 0.10989 -0.10995 C 0.10716 -0.10185 0.0957 -0.09514 0.08945 -0.09097 C 0.08932 -0.08981 0.08867 -0.08866 0.08802 -0.08796 C 0.08593 -0.08542 0.08346 -0.08403 0.0819 -0.08148 C 0.07617 -0.07129 0.06992 -0.06088 0.06406 -0.05092 C 0.06237 -0.04213 0.06041 -0.03379 0.06002 -0.025 C 0.05937 -0.02199 0.06146 -0.01805 0.06315 -0.01643 C 0.06784 -0.01134 0.07526 -0.00555 0.08034 -0.00162 C 0.08945 0.01088 0.09453 0.02917 0.09531 0.04491 C 0.09231 0.05556 0.09218 0.06158 0.08593 0.06806 C 0.08203 0.07593 0.07513 0.08403 0.06836 0.08634 C 0.06328 0.09144 0.05299 0.09815 0.047 0.10046 C 0.04075 0.10718 0.03008 0.11597 0.02591 0.12477 C 0.02343 0.12917 0.02148 0.1331 0.01862 0.13704 C 0.0151 0.14491 0.01224 0.15371 0.0095 0.1625 C 0.00872 0.17454 0.00911 0.17708 0.00989 0.18727 C 0.00872 0.19769 0.00716 0.20833 0.01002 0.21829 C 0.00989 0.22685 0.0112 0.23426 0.01276 0.24283 C 0.01393 0.24861 0.01237 0.2507 0.01588 0.25602 C 0.01523 0.26435 0.01627 0.27523 0.01836 0.2838 C 0.01862 0.29421 0.01953 0.30371 0.02122 0.31366 C 0.02109 0.31597 0.02096 0.31759 0.02109 0.31921 C 0.02109 0.32107 0.02213 0.32246 0.02252 0.32431 C 0.02304 0.33009 0.02213 0.33496 0.02317 0.34121 C 0.02239 0.34583 0.02161 0.3507 0.02096 0.35556 C 0.02096 0.35833 0.02174 0.36389 0.02174 0.36412 C 0.0194 0.38079 0.0164 0.39722 0.00768 0.41158 C 0.00573 0.41667 0.00442 0.42014 0.00065 0.42384 C -0.00495 0.43426 -0.01446 0.44537 -0.02357 0.45116 C -0.02995 0.45926 -0.04571 0.4706 -0.05443 0.47477 C -0.06328 0.48634 -0.05222 0.47338 -0.06276 0.48056 C -0.07305 0.48704 -0.05782 0.4831 -0.07097 0.48542 L -0.08308 0.49607 C -0.08347 0.49607 -0.08308 0.49607 -0.08347 0.49607 C -0.09037 0.50371 -0.08659 0.50185 -0.09388 0.50301 C -0.11211 0.52222 -0.13854 0.5169 -0.16094 0.51991 C -0.20912 0.49977 -0.1918 0.50741 -0.21823 0.49097 C -0.22617 0.48357 -0.23269 0.47269 -0.24011 0.46597 C -0.26615 0.42871 -0.29271 0.39329 -0.31302 0.35 C -0.31966 0.33542 -0.3263 0.32083 -0.33308 0.30625 C -0.33633 0.29908 -0.33959 0.28773 -0.34466 0.2838 C -0.35378 0.27454 -0.36224 0.28195 -0.37162 0.28079 C -0.37878 0.28333 -0.38737 0.28357 -0.39532 0.28426 C -0.40065 0.28611 -0.40404 0.28681 -0.41003 0.28542 C -0.42513 0.28634 -0.42552 0.26852 -0.42982 0.25463 C -0.43399 0.24121 -0.43464 0.22662 -0.43789 0.21296 C -0.44141 0.19884 -0.44362 0.18588 -0.44701 0.1713 C -0.4474 0.16597 -0.44922 0.16181 -0.45013 0.15671 C -0.45352 0.13912 -0.45482 0.11806 -0.46237 0.10232 C -0.46276 0.09491 -0.46537 0.08588 -0.46667 0.07871 C -0.46615 0.07153 -0.46615 0.0669 -0.46719 0.06019 C -0.46667 0.04884 -0.46615 0.03727 -0.46563 0.02662 C -0.46172 0.01505 -0.46198 0.01065 -0.45183 0.01042 C -0.44623 0.0044 -0.4431 0.00648 -0.43529 0.00718 C -0.43373 0.00741 -0.4306 0.00764 -0.43034 0.00787 C -0.42305 0.00625 -0.41654 0.0044 -0.40886 0.00324 C -0.39375 -0.00764 -0.41979 0.01042 -0.39909 -0.00116 C -0.3905 -0.00602 -0.38412 -0.0162 -0.3793 -0.02569 C -0.37735 -0.04028 -0.37696 -0.05717 -0.37761 -0.07199 C -0.37813 -0.07569 -0.37865 -0.08287 -0.37969 -0.08657 C -0.38034 -0.09004 -0.38203 -0.09583 -0.38203 -0.09583 C -0.38086 -0.11227 -0.37461 -0.13194 -0.37162 -0.14768 C -0.35951 -0.17963 -0.34193 -0.20741 -0.32813 -0.23912 C -0.32709 -0.24329 -0.32565 -0.24722 -0.32448 -0.25162 C -0.32279 -0.25602 -0.31888 -0.26481 -0.3194 -0.26435 C -0.31641 -0.2794 -0.31237 -0.30116 -0.31354 -0.31643 C -0.31237 -0.32778 -0.31146 -0.34074 -0.31172 -0.35208 C -0.31042 -0.35417 -0.31107 -0.35903 -0.30912 -0.35926 C -0.30716 -0.35972 -0.30521 -0.35602 -0.30326 -0.3544 C -0.30065 -0.35231 -0.28724 -0.3456 -0.28594 -0.34514 C -0.2655 -0.33102 -0.24271 -0.32153 -0.22188 -0.30972 C -0.21276 -0.30231 -0.20052 -0.29815 -0.19037 -0.29259 C -0.18477 -0.29074 -0.17227 -0.28704 -0.17253 -0.2868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85 0.27408 C -0.71133 0.26528 -0.71602 0.25718 -0.71966 0.24908 C -0.72096 0.24584 -0.72344 0.24283 -0.72422 0.23889 C -0.7263 0.22686 -0.72604 0.21644 -0.72708 0.2044 C -0.72552 0.19098 -0.72995 0.17801 -0.73073 0.16436 C -0.73138 0.15278 -0.7306 0.14098 -0.73125 0.12963 C -0.73242 0.10834 -0.73203 0.13565 -0.73216 0.11968 C -0.73242 0.11505 -0.7319 0.1095 -0.73229 0.1044 C -0.73268 0.10255 -0.73372 0.10139 -0.73346 0.09931 C -0.73437 0.09468 -0.73464 0.09028 -0.73529 0.08496 C -0.73581 0.07593 -0.73372 0.0838 -0.73581 0.07246 C -0.73841 0.0595 -0.73997 0.04653 -0.73958 0.03172 C -0.73346 0.00926 -0.73411 -4.81481E-6 -0.72187 -0.01342 C -0.71693 -0.01851 -0.7151 -0.02083 -0.70872 -0.02129 C -0.6987 -0.02453 -0.6987 -0.02384 -0.68672 -0.02106 C -0.68529 -0.02037 -0.68437 -0.01875 -0.68281 -0.01828 C -0.66914 -0.01319 -0.67383 -0.0155 -0.66875 -0.03217 C -0.66641 -0.04629 -0.66068 -0.06851 -0.66172 -0.08541 C -0.66081 -0.103 -0.65924 -0.12708 -0.6625 -0.14513 C -0.66224 -0.15416 -0.66276 -0.17291 -0.66615 -0.18055 C -0.66654 -0.1875 -0.66641 -0.19444 -0.66849 -0.20138 C -0.6681 -0.20925 -0.66901 -0.21643 -0.67122 -0.22407 C -0.67083 -0.2375 -0.67331 -0.24976 -0.6724 -0.26226 C -0.67148 -0.26875 -0.67005 -0.2824 -0.67031 -0.28194 C -0.66354 -0.30393 -0.65625 -0.32615 -0.64167 -0.3405 C -0.63659 -0.3456 -0.63307 -0.35046 -0.62656 -0.35277 C -0.62279 -0.35717 -0.62109 -0.3574 -0.61641 -0.35902 C -0.61068 -0.36226 -0.60964 -0.36226 -0.60352 -0.3581 C -0.59922 -0.35416 -0.59388 -0.34722 -0.5901 -0.34166 C -0.58711 -0.34814 -0.58229 -0.34907 -0.5776 -0.35277 C -0.57344 -0.35532 -0.57161 -0.3581 -0.56706 -0.35995 C -0.56328 -0.36273 -0.56055 -0.36527 -0.55625 -0.36689 C -0.54987 -0.37245 -0.54206 -0.37615 -0.53503 -0.38078 C -0.5306 -0.38356 -0.52917 -0.38773 -0.52344 -0.38773 C -0.51914 -0.39583 -0.50703 -0.39837 -0.49948 -0.40347 C -0.4944 -0.39884 -0.49453 -0.39189 -0.49089 -0.38634 C -0.48815 -0.3787 -0.48372 -0.37291 -0.48151 -0.3662 C -0.4776 -0.35671 -0.4819 -0.36296 -0.47695 -0.35601 C -0.475 -0.35 -0.47383 -0.34722 -0.47057 -0.34236 C -0.46745 -0.33101 -0.46393 -0.31967 -0.46211 -0.30787 C -0.46146 -0.30231 -0.45859 -0.29837 -0.45742 -0.29328 C -0.45612 -0.28888 -0.45312 -0.27245 -0.45026 -0.26851 C -0.44935 -0.25787 -0.44674 -0.25972 -0.4431 -0.25046 C -0.4362 -0.23472 -0.44271 -0.24606 -0.43281 -0.23009 C -0.43021 -0.22546 -0.43229 -0.22708 -0.43008 -0.22245 C -0.42708 -0.2162 -0.42474 -0.21018 -0.42109 -0.20625 C -0.41888 -0.1949 -0.42148 -0.20509 -0.41419 -0.19282 C -0.41068 -0.18564 -0.40807 -0.17986 -0.40273 -0.17453 C -0.39687 -0.17662 -0.39583 -0.18125 -0.39284 -0.1875 C -0.39193 -0.18935 -0.38919 -0.19421 -0.38919 -0.19398 C -0.37878 -0.22291 -0.37695 -0.25231 -0.37799 -0.28425 C -0.37734 -0.28657 -0.37383 -0.30231 -0.36966 -0.30462 C -0.3595 -0.31111 -0.34961 -0.31828 -0.33737 -0.31736 C -0.33424 -0.31527 -0.3306 -0.31504 -0.32721 -0.31226 C -0.32578 -0.31087 -0.32513 -0.30856 -0.32396 -0.30671 C -0.31797 -0.29953 -0.31016 -0.29236 -0.30325 -0.28634 C -0.28958 -0.27384 -0.27187 -0.26712 -0.25651 -0.26087 C -0.2543 -0.25902 -0.25208 -0.25694 -0.24974 -0.25509 C -0.24714 -0.253 -0.24115 -0.24907 -0.24075 -0.24861 C -0.23437 -0.2405 -0.22539 -0.23842 -0.21628 -0.23703 C -0.21055 -0.2405 -0.2056 -0.2449 -0.19987 -0.24907 C -0.19427 -0.25995 -0.18555 -0.26458 -0.17526 -0.26412 C -0.15612 -0.25555 -0.13841 -0.24467 -0.12018 -0.23564 C -0.11602 -0.23148 -0.11276 -0.22893 -0.10964 -0.22453 C -0.10729 -0.21527 -0.10508 -0.21041 -0.10117 -0.20231 C -0.10026 -0.19884 -0.1 -0.19537 -0.09857 -0.19282 C -0.0974 -0.18935 -0.097 -0.18634 -0.09596 -0.18356 C -0.09557 -0.18217 -0.09466 -0.17847 -0.09479 -0.17824 C -0.09466 -0.17708 -0.09479 -0.17569 -0.0944 -0.17453 C -0.09427 -0.17222 -0.09375 -0.1706 -0.09362 -0.16851 C -0.09349 -0.1662 -0.09414 -0.16296 -0.09427 -0.16018 C -0.09414 -0.15879 -0.09414 -0.15787 -0.09401 -0.15648 C -0.10247 -0.12291 -0.11445 -0.09328 -0.12474 -0.06087 C -0.12825 -0.04861 -0.1319 -0.03958 -0.13555 -0.0287 C -0.13698 -0.02013 -0.1388 -0.01157 -0.13958 -0.00324 C -0.14036 0.0007 -0.13984 0.00903 -0.1401 0.00926 C -0.14219 0.02524 -0.1457 0.04468 -0.14466 0.06158 C -0.14505 0.07014 -0.1457 0.0801 -0.14362 0.08866 C -0.14375 0.09885 -0.14453 0.10926 -0.14479 0.11945 C -0.14779 0.1426 -0.14818 0.172 -0.16315 0.1875 C -0.16589 0.1926 -0.16758 0.1963 -0.17148 0.20139 C -0.17552 0.21088 -0.18099 0.21875 -0.18542 0.22894 C -0.18828 0.23565 -0.19102 0.24167 -0.19401 0.24769 C -0.19753 0.25301 -0.19987 0.26181 -0.20586 0.26112 C -0.20742 0.25579 -0.20677 0.25024 -0.2069 0.24422 C -0.20234 0.22732 -0.19414 0.19283 -0.1819 0.1801 C -0.17878 0.17315 -0.1763 0.16621 -0.17187 0.16088 C -0.16549 0.14283 -0.15742 0.12477 -0.15013 0.10672 C -0.14648 0.09445 -0.14297 0.0838 -0.1388 0.07223 C -0.13086 0.0294 -0.12539 -0.01412 -0.12187 -0.05787 C -0.11966 -0.0743 -0.11784 -0.10648 -0.12044 -0.12337 C -0.12122 -0.13078 -0.1237 -0.13842 -0.12448 -0.1456 C -0.12578 -0.15486 -0.12552 -0.16412 -0.12799 -0.17314 C -0.1276 -0.17708 -0.1276 -0.17893 -0.12825 -0.1831 C -0.12891 -0.18703 -0.12956 -0.1949 -0.12995 -0.19467 C -0.12891 -0.20671 -0.13047 -0.22106 -0.13073 -0.23379 C -0.13073 -0.24189 -0.12904 -0.24861 -0.13138 -0.25625 C -0.13099 -0.26226 -0.13086 -0.26712 -0.13112 -0.27245 C -0.13086 -0.27546 -0.13034 -0.27847 -0.13021 -0.28078 C -0.13047 -0.28194 -0.13229 -0.28263 -0.13255 -0.28449 C -0.13255 -0.28912 -0.13151 -0.29305 -0.13164 -0.29768 C -0.12214 -0.30069 -0.13034 -0.29513 -0.12708 -0.29097 C -0.1263 -0.28912 -0.12474 -0.28819 -0.12357 -0.28796 C -0.11029 -0.28842 -0.11641 -0.28888 -0.10586 -0.28657 C -0.09779 -0.2868 -0.09115 -0.28472 -0.08359 -0.2824 C -0.04792 -0.26782 -0.02174 -0.25856 0.0099 -0.24166 C 0.01836 -0.23564 0.01016 -0.24143 0.0263 -0.23287 C 0.04036 -0.225 0.0543 -0.21574 0.06862 -0.20879 C 0.07474 -0.20254 0.08112 -0.19652 0.08802 -0.19189 C 0.09115 -0.18888 0.09375 -0.18541 0.09701 -0.1824 C 0.10065 -0.17407 0.0957 -0.18472 0.10221 -0.175 C 0.10339 -0.17337 0.10365 -0.17129 0.10469 -0.17013 C 0.10521 -0.16851 0.10612 -0.16736 0.10729 -0.1662 C 0.11055 -0.15393 0.10586 -0.16921 0.1112 -0.15787 C 0.11315 -0.15347 0.11328 -0.14745 0.11445 -0.14282 C 0.11497 -0.13726 0.11471 -0.13217 0.11458 -0.12754 C 0.11289 -0.12152 0.11146 -0.11527 0.11003 -0.10995 C 0.10716 -0.10162 0.0957 -0.0949 0.08945 -0.09097 C 0.08906 -0.09004 0.08867 -0.08865 0.08802 -0.08773 C 0.08594 -0.08518 0.08346 -0.08379 0.0819 -0.08125 C 0.07617 -0.07129 0.06992 -0.06087 0.06406 -0.05092 C 0.06237 -0.04212 0.06042 -0.03379 0.05977 -0.02523 C 0.05938 -0.02199 0.06146 -0.01805 0.06315 -0.01643 C 0.06784 -0.01111 0.07526 -0.00555 0.08034 -0.00138 C 0.08945 0.01088 0.09453 0.02917 0.09544 0.04514 C 0.09232 0.05579 0.09219 0.06158 0.08594 0.06806 C 0.08203 0.07593 0.07513 0.08403 0.0681 0.08588 C 0.06328 0.09144 0.053 0.09838 0.04701 0.10047 C 0.04076 0.10718 0.03008 0.11575 0.02591 0.125 C 0.02344 0.12917 0.02148 0.13334 0.01862 0.13704 C 0.0151 0.14514 0.01224 0.15394 0.00951 0.1625 C 0.00872 0.17477 0.00911 0.17709 0.0099 0.1875 C 0.00872 0.19792 0.00716 0.20834 0.01003 0.21852 C 0.0099 0.22686 0.0112 0.23426 0.01276 0.24306 C 0.01393 0.24862 0.01237 0.2507 0.01563 0.25579 C 0.01523 0.26413 0.01628 0.27547 0.01836 0.2838 C 0.01862 0.29445 0.01953 0.30371 0.02122 0.31343 C 0.02109 0.31598 0.02096 0.3176 0.02109 0.31922 C 0.02109 0.32107 0.02214 0.32246 0.02227 0.32408 C 0.02305 0.3301 0.02214 0.33496 0.02331 0.34121 C 0.02253 0.34607 0.02161 0.3507 0.02096 0.35556 C 0.02096 0.35834 0.02175 0.36389 0.02175 0.36413 C 0.01953 0.38056 0.01654 0.39746 0.00768 0.41158 C 0.00586 0.41644 0.00443 0.42014 0.00065 0.42385 C -0.00495 0.43426 -0.01445 0.44538 -0.02357 0.45116 C -0.02995 0.45926 -0.0457 0.47038 -0.05456 0.47454 C -0.06328 0.48635 -0.05221 0.47362 -0.06276 0.48079 C -0.07292 0.48681 -0.05794 0.48311 -0.07096 0.48542 L -0.08333 0.49584 C -0.08346 0.49607 -0.08333 0.49584 -0.08346 0.49607 C -0.09023 0.50348 -0.08659 0.50186 -0.09388 0.50301 C -0.11211 0.522 -0.13854 0.5169 -0.16094 0.51991 C -0.20911 0.49977 -0.1918 0.50718 -0.21849 0.49075 C -0.22617 0.48357 -0.23268 0.47269 -0.2401 0.46598 C -0.26615 0.42871 -0.29297 0.39352 -0.31302 0.35 C -0.31992 0.33519 -0.3263 0.32084 -0.33307 0.30649 C -0.33633 0.29908 -0.33932 0.28774 -0.34492 0.28357 C -0.35365 0.27454 -0.36237 0.28195 -0.37161 0.28079 C -0.37878 0.28357 -0.3875 0.2838 -0.39531 0.28403 C -0.40039 0.28588 -0.40404 0.28681 -0.40977 0.28519 C -0.42539 0.28588 -0.42578 0.26852 -0.42982 0.2544 C -0.43385 0.24144 -0.4345 0.22616 -0.43789 0.2132 C -0.44141 0.19885 -0.44388 0.18565 -0.447 0.17176 C -0.4474 0.16598 -0.44922 0.16181 -0.45026 0.15672 C -0.45352 0.13913 -0.45469 0.11783 -0.4625 0.10232 C -0.46276 0.09491 -0.46536 0.08588 -0.46667 0.07871 C -0.46615 0.07153 -0.46628 0.0669 -0.46719 0.06019 C -0.46667 0.04885 -0.46602 0.03774 -0.46562 0.02663 C -0.46172 0.01505 -0.46185 0.01065 -0.45182 0.01042 C -0.44622 0.00463 -0.44323 0.00649 -0.43529 0.00718 C -0.43372 0.00741 -0.4306 0.00764 -0.43047 0.00788 C -0.42318 0.00625 -0.41654 0.0044 -0.40898 0.00325 C -0.39362 -0.0074 -0.41992 0.01065 -0.39935 -0.00138 C -0.39049 -0.00601 -0.38411 -0.01597 -0.3793 -0.02569 C -0.37747 -0.04027 -0.37695 -0.05717 -0.37773 -0.07222 C -0.37839 -0.07592 -0.37865 -0.08263 -0.37943 -0.0868 C -0.38034 -0.09004 -0.38229 -0.0956 -0.38203 -0.09583 C -0.38099 -0.11226 -0.37487 -0.13217 -0.37161 -0.14768 C -0.3595 -0.17962 -0.34193 -0.20717 -0.32812 -0.23912 C -0.32708 -0.24328 -0.32591 -0.24699 -0.32448 -0.25162 C -0.32279 -0.25601 -0.31901 -0.26504 -0.3194 -0.26412 C -0.31654 -0.27939 -0.3125 -0.30115 -0.31367 -0.31643 C -0.31237 -0.32777 -0.31146 -0.3405 -0.31172 -0.35208 C -0.31055 -0.35439 -0.31107 -0.35902 -0.30911 -0.35925 C -0.30716 -0.35949 -0.30521 -0.35601 -0.30325 -0.35416 C -0.30065 -0.35208 -0.28724 -0.34583 -0.28594 -0.34513 C -0.26549 -0.33078 -0.24284 -0.32152 -0.22187 -0.30972 C -0.21289 -0.30208 -0.20065 -0.29837 -0.19036 -0.29259 C -0.18477 -0.29074 -0.17227 -0.28703 -0.17253 -0.2868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2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gallblader2">
            <a:extLst>
              <a:ext uri="{FF2B5EF4-FFF2-40B4-BE49-F238E27FC236}">
                <a16:creationId xmlns:a16="http://schemas.microsoft.com/office/drawing/2014/main" id="{6638BCBB-D9D8-432A-81FA-63702EDF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27426" t="11359" r="41522" b="25354"/>
          <a:stretch>
            <a:fillRect/>
          </a:stretch>
        </p:blipFill>
        <p:spPr bwMode="auto">
          <a:xfrm>
            <a:off x="2566989" y="0"/>
            <a:ext cx="4484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557" name="AutoShape 5">
            <a:extLst>
              <a:ext uri="{FF2B5EF4-FFF2-40B4-BE49-F238E27FC236}">
                <a16:creationId xmlns:a16="http://schemas.microsoft.com/office/drawing/2014/main" id="{C0182574-FB32-497E-81A4-1278EE66EE63}"/>
              </a:ext>
            </a:extLst>
          </p:cNvPr>
          <p:cNvSpPr>
            <a:spLocks/>
          </p:cNvSpPr>
          <p:nvPr/>
        </p:nvSpPr>
        <p:spPr bwMode="auto">
          <a:xfrm>
            <a:off x="7791451" y="206375"/>
            <a:ext cx="2625725" cy="679450"/>
          </a:xfrm>
          <a:prstGeom prst="borderCallout2">
            <a:avLst>
              <a:gd name="adj1" fmla="val 16824"/>
              <a:gd name="adj2" fmla="val -2903"/>
              <a:gd name="adj3" fmla="val 16824"/>
              <a:gd name="adj4" fmla="val -13907"/>
              <a:gd name="adj5" fmla="val 53972"/>
              <a:gd name="adj6" fmla="val -49639"/>
            </a:avLst>
          </a:prstGeom>
          <a:solidFill>
            <a:srgbClr val="FFFF66"/>
          </a:solidFill>
          <a:ln w="57150">
            <a:solidFill>
              <a:srgbClr val="FF33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 ducts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FF9D9ECA-8741-4E0C-B8FC-DE5B06D58657}"/>
              </a:ext>
            </a:extLst>
          </p:cNvPr>
          <p:cNvSpPr>
            <a:spLocks/>
          </p:cNvSpPr>
          <p:nvPr/>
        </p:nvSpPr>
        <p:spPr bwMode="auto">
          <a:xfrm>
            <a:off x="7575551" y="1238250"/>
            <a:ext cx="2881313" cy="1119188"/>
          </a:xfrm>
          <a:prstGeom prst="borderCallout2">
            <a:avLst>
              <a:gd name="adj1" fmla="val 10213"/>
              <a:gd name="adj2" fmla="val -2644"/>
              <a:gd name="adj3" fmla="val 10213"/>
              <a:gd name="adj4" fmla="val -8097"/>
              <a:gd name="adj5" fmla="val 8509"/>
              <a:gd name="adj6" fmla="val -49588"/>
            </a:avLst>
          </a:prstGeom>
          <a:solidFill>
            <a:srgbClr val="99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hepatic duct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571F8907-C375-4FF6-B2F6-8032BD52309F}"/>
              </a:ext>
            </a:extLst>
          </p:cNvPr>
          <p:cNvSpPr>
            <a:spLocks/>
          </p:cNvSpPr>
          <p:nvPr/>
        </p:nvSpPr>
        <p:spPr bwMode="auto">
          <a:xfrm>
            <a:off x="7588251" y="2624138"/>
            <a:ext cx="2549525" cy="546100"/>
          </a:xfrm>
          <a:prstGeom prst="borderCallout2">
            <a:avLst>
              <a:gd name="adj1" fmla="val 20931"/>
              <a:gd name="adj2" fmla="val -2991"/>
              <a:gd name="adj3" fmla="val -157676"/>
              <a:gd name="adj4" fmla="val -36565"/>
              <a:gd name="adj5" fmla="val -161338"/>
              <a:gd name="adj6" fmla="val -74782"/>
            </a:avLst>
          </a:prstGeom>
          <a:solidFill>
            <a:srgbClr val="FFFF66"/>
          </a:solidFill>
          <a:ln w="5715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 duct</a:t>
            </a:r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A8661871-850A-4EEE-9A71-7DC462ADAF0F}"/>
              </a:ext>
            </a:extLst>
          </p:cNvPr>
          <p:cNvSpPr>
            <a:spLocks/>
          </p:cNvSpPr>
          <p:nvPr/>
        </p:nvSpPr>
        <p:spPr bwMode="auto">
          <a:xfrm>
            <a:off x="7791450" y="3429001"/>
            <a:ext cx="2336800" cy="835025"/>
          </a:xfrm>
          <a:prstGeom prst="borderCallout2">
            <a:avLst>
              <a:gd name="adj1" fmla="val 16667"/>
              <a:gd name="adj2" fmla="val -3440"/>
              <a:gd name="adj3" fmla="val 16667"/>
              <a:gd name="adj4" fmla="val -16690"/>
              <a:gd name="adj5" fmla="val 33334"/>
              <a:gd name="adj6" fmla="val -77806"/>
            </a:avLst>
          </a:prstGeom>
          <a:solidFill>
            <a:srgbClr val="FF33CC"/>
          </a:solidFill>
          <a:ln w="57150">
            <a:solidFill>
              <a:srgbClr val="FF33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Bile duct</a:t>
            </a:r>
            <a:endParaRPr lang="en-US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AutoShape 10">
            <a:extLst>
              <a:ext uri="{FF2B5EF4-FFF2-40B4-BE49-F238E27FC236}">
                <a16:creationId xmlns:a16="http://schemas.microsoft.com/office/drawing/2014/main" id="{69931353-55E1-4F15-8C38-186DB07C99D7}"/>
              </a:ext>
            </a:extLst>
          </p:cNvPr>
          <p:cNvSpPr>
            <a:spLocks/>
          </p:cNvSpPr>
          <p:nvPr/>
        </p:nvSpPr>
        <p:spPr bwMode="auto">
          <a:xfrm>
            <a:off x="7011988" y="5627688"/>
            <a:ext cx="3378200" cy="641350"/>
          </a:xfrm>
          <a:prstGeom prst="borderCallout2">
            <a:avLst>
              <a:gd name="adj1" fmla="val 17824"/>
              <a:gd name="adj2" fmla="val -2255"/>
              <a:gd name="adj3" fmla="val 17824"/>
              <a:gd name="adj4" fmla="val -10338"/>
              <a:gd name="adj5" fmla="val -60148"/>
              <a:gd name="adj6" fmla="val -53384"/>
            </a:avLst>
          </a:prstGeom>
          <a:solidFill>
            <a:srgbClr val="FFCCFF"/>
          </a:solidFill>
          <a:ln w="57150">
            <a:solidFill>
              <a:srgbClr val="FF33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Ampulla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3" name="AutoShape 11">
            <a:extLst>
              <a:ext uri="{FF2B5EF4-FFF2-40B4-BE49-F238E27FC236}">
                <a16:creationId xmlns:a16="http://schemas.microsoft.com/office/drawing/2014/main" id="{AC1F4512-BB5F-49FE-B7F1-C8A8F28819D6}"/>
              </a:ext>
            </a:extLst>
          </p:cNvPr>
          <p:cNvSpPr>
            <a:spLocks/>
          </p:cNvSpPr>
          <p:nvPr/>
        </p:nvSpPr>
        <p:spPr bwMode="auto">
          <a:xfrm>
            <a:off x="7104064" y="4437063"/>
            <a:ext cx="3095625" cy="1008062"/>
          </a:xfrm>
          <a:prstGeom prst="borderCallout2">
            <a:avLst>
              <a:gd name="adj1" fmla="val 11338"/>
              <a:gd name="adj2" fmla="val -2463"/>
              <a:gd name="adj3" fmla="val 11338"/>
              <a:gd name="adj4" fmla="val -7384"/>
              <a:gd name="adj5" fmla="val 59213"/>
              <a:gd name="adj6" fmla="val -33694"/>
            </a:avLst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pancreatic duct 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D315DC52-944C-41E8-B32F-4A03F46CFA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66813" y="4643438"/>
            <a:ext cx="3924301" cy="2862262"/>
            <a:chOff x="3072" y="2592"/>
            <a:chExt cx="903" cy="2603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5243" name="Text Box 13">
              <a:extLst>
                <a:ext uri="{FF2B5EF4-FFF2-40B4-BE49-F238E27FC236}">
                  <a16:creationId xmlns:a16="http://schemas.microsoft.com/office/drawing/2014/main" id="{7B407922-2781-4085-8ECB-5B14E65D6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592"/>
              <a:ext cx="903" cy="260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Second part of duodenum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244" name="Line 14">
              <a:extLst>
                <a:ext uri="{FF2B5EF4-FFF2-40B4-BE49-F238E27FC236}">
                  <a16:creationId xmlns:a16="http://schemas.microsoft.com/office/drawing/2014/main" id="{86C08665-F712-48F6-ABC7-AF544CF49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2784"/>
              <a:ext cx="48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973EEFB-D619-4D51-AD96-04E355DDF39A}"/>
              </a:ext>
            </a:extLst>
          </p:cNvPr>
          <p:cNvSpPr/>
          <p:nvPr/>
        </p:nvSpPr>
        <p:spPr>
          <a:xfrm>
            <a:off x="164925" y="153798"/>
            <a:ext cx="2840182" cy="411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  <a:tabLst>
                <a:tab pos="222885" algn="l"/>
                <a:tab pos="374015" algn="l"/>
                <a:tab pos="222885" algn="l"/>
                <a:tab pos="251460" algn="l"/>
                <a:tab pos="374015" algn="l"/>
              </a:tabLst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** Arterial supply,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cystic artery from the right branch of hepatic artery.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374015" algn="l"/>
                <a:tab pos="222885" algn="l"/>
                <a:tab pos="251460" algn="l"/>
                <a:tab pos="374015" algn="l"/>
              </a:tabLst>
            </a:pPr>
            <a:r>
              <a:rPr lang="en-US" b="1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** Venous drainage, </a:t>
            </a:r>
            <a:r>
              <a:rPr lang="en-US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cystic vein end in the right branch of the portal vein.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374015" algn="l"/>
                <a:tab pos="222885" algn="l"/>
                <a:tab pos="251460" algn="l"/>
                <a:tab pos="374015" algn="l"/>
              </a:tabLst>
            </a:pPr>
            <a:r>
              <a:rPr lang="en-US" b="1" dirty="0">
                <a:solidFill>
                  <a:srgbClr val="CC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** Lymphatic: </a:t>
            </a:r>
            <a:r>
              <a:rPr lang="en-US" dirty="0">
                <a:solidFill>
                  <a:srgbClr val="CC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drain into the cystic and hepatic lymph nodes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374015" algn="l"/>
                <a:tab pos="222885" algn="l"/>
                <a:tab pos="251460" algn="l"/>
                <a:tab pos="374015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F5B7B-63CB-4A2A-8D15-804504886BFC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2" grpId="0" animBg="1"/>
      <p:bldP spid="235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55418870-1E97-43ED-86B7-4F99AB72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/>
          <a:stretch>
            <a:fillRect/>
          </a:stretch>
        </p:blipFill>
        <p:spPr bwMode="auto">
          <a:xfrm>
            <a:off x="1289050" y="109538"/>
            <a:ext cx="91440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C0FC8291-3326-4F89-A9F1-D107313E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2" y="122238"/>
            <a:ext cx="4416426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panose="020B0604020202020204" pitchFamily="34" charset="0"/>
              </a:rPr>
              <a:t>Gall Stones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81919B3-3817-410E-A7AD-7BE47462EF9E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3170238"/>
            <a:ext cx="762000" cy="762000"/>
            <a:chOff x="1728" y="2496"/>
            <a:chExt cx="480" cy="480"/>
          </a:xfrm>
        </p:grpSpPr>
        <p:grpSp>
          <p:nvGrpSpPr>
            <p:cNvPr id="141350" name="Group 5">
              <a:extLst>
                <a:ext uri="{FF2B5EF4-FFF2-40B4-BE49-F238E27FC236}">
                  <a16:creationId xmlns:a16="http://schemas.microsoft.com/office/drawing/2014/main" id="{E96A9A90-573C-4237-B27D-ADB3D1718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96"/>
              <a:ext cx="480" cy="480"/>
              <a:chOff x="1728" y="2496"/>
              <a:chExt cx="480" cy="480"/>
            </a:xfrm>
          </p:grpSpPr>
          <p:sp>
            <p:nvSpPr>
              <p:cNvPr id="141356" name="Oval 6">
                <a:extLst>
                  <a:ext uri="{FF2B5EF4-FFF2-40B4-BE49-F238E27FC236}">
                    <a16:creationId xmlns:a16="http://schemas.microsoft.com/office/drawing/2014/main" id="{3834673A-8FBB-4D64-978A-E2CDC07DB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7" name="Oval 7">
                <a:extLst>
                  <a:ext uri="{FF2B5EF4-FFF2-40B4-BE49-F238E27FC236}">
                    <a16:creationId xmlns:a16="http://schemas.microsoft.com/office/drawing/2014/main" id="{582347D1-CF87-447F-966B-969E08A68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8" name="Oval 8">
                <a:extLst>
                  <a:ext uri="{FF2B5EF4-FFF2-40B4-BE49-F238E27FC236}">
                    <a16:creationId xmlns:a16="http://schemas.microsoft.com/office/drawing/2014/main" id="{9C42AEAB-4525-4BDA-85C4-09F75639C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73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9" name="Oval 9">
                <a:extLst>
                  <a:ext uri="{FF2B5EF4-FFF2-40B4-BE49-F238E27FC236}">
                    <a16:creationId xmlns:a16="http://schemas.microsoft.com/office/drawing/2014/main" id="{CF8EA4D2-54F9-4798-A109-C43A05100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0" name="Oval 10">
                <a:extLst>
                  <a:ext uri="{FF2B5EF4-FFF2-40B4-BE49-F238E27FC236}">
                    <a16:creationId xmlns:a16="http://schemas.microsoft.com/office/drawing/2014/main" id="{7F14092B-28FC-4E73-B5E0-2E374A1AF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1" name="Oval 11">
                <a:extLst>
                  <a:ext uri="{FF2B5EF4-FFF2-40B4-BE49-F238E27FC236}">
                    <a16:creationId xmlns:a16="http://schemas.microsoft.com/office/drawing/2014/main" id="{EE6FF2F5-60A0-43E2-8D9E-B685BC86C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2" name="Oval 12">
                <a:extLst>
                  <a:ext uri="{FF2B5EF4-FFF2-40B4-BE49-F238E27FC236}">
                    <a16:creationId xmlns:a16="http://schemas.microsoft.com/office/drawing/2014/main" id="{911B9A8E-B679-46EF-89F3-84B68DF5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3" name="Oval 13">
                <a:extLst>
                  <a:ext uri="{FF2B5EF4-FFF2-40B4-BE49-F238E27FC236}">
                    <a16:creationId xmlns:a16="http://schemas.microsoft.com/office/drawing/2014/main" id="{572A170A-F4AD-47BD-B15E-F384A68EC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4" name="Oval 14">
                <a:extLst>
                  <a:ext uri="{FF2B5EF4-FFF2-40B4-BE49-F238E27FC236}">
                    <a16:creationId xmlns:a16="http://schemas.microsoft.com/office/drawing/2014/main" id="{D0595C31-51A8-4944-9DAD-0C233B3D3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1351" name="Oval 15">
              <a:extLst>
                <a:ext uri="{FF2B5EF4-FFF2-40B4-BE49-F238E27FC236}">
                  <a16:creationId xmlns:a16="http://schemas.microsoft.com/office/drawing/2014/main" id="{70CB275A-9692-4293-B41A-A3C2A435D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52" name="Oval 16">
              <a:extLst>
                <a:ext uri="{FF2B5EF4-FFF2-40B4-BE49-F238E27FC236}">
                  <a16:creationId xmlns:a16="http://schemas.microsoft.com/office/drawing/2014/main" id="{BA16D2AE-E667-4F92-909E-4B676157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53" name="Oval 17">
              <a:extLst>
                <a:ext uri="{FF2B5EF4-FFF2-40B4-BE49-F238E27FC236}">
                  <a16:creationId xmlns:a16="http://schemas.microsoft.com/office/drawing/2014/main" id="{182A5F51-8A4D-4524-8665-C9D9349DA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6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54" name="Oval 18">
              <a:extLst>
                <a:ext uri="{FF2B5EF4-FFF2-40B4-BE49-F238E27FC236}">
                  <a16:creationId xmlns:a16="http://schemas.microsoft.com/office/drawing/2014/main" id="{42215D19-23C5-4FA1-90BD-68F28F25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55" name="Oval 19">
              <a:extLst>
                <a:ext uri="{FF2B5EF4-FFF2-40B4-BE49-F238E27FC236}">
                  <a16:creationId xmlns:a16="http://schemas.microsoft.com/office/drawing/2014/main" id="{37D5EA85-F305-488A-A663-DBFF05C5B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4EE673C3-8585-43D1-B527-41063DBF5F67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1341438"/>
            <a:ext cx="685800" cy="838200"/>
            <a:chOff x="2448" y="1344"/>
            <a:chExt cx="432" cy="528"/>
          </a:xfrm>
        </p:grpSpPr>
        <p:grpSp>
          <p:nvGrpSpPr>
            <p:cNvPr id="141335" name="Group 26">
              <a:extLst>
                <a:ext uri="{FF2B5EF4-FFF2-40B4-BE49-F238E27FC236}">
                  <a16:creationId xmlns:a16="http://schemas.microsoft.com/office/drawing/2014/main" id="{DB7ED5D7-8894-4F40-830A-6A1374C28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344"/>
              <a:ext cx="432" cy="528"/>
              <a:chOff x="2448" y="1344"/>
              <a:chExt cx="432" cy="528"/>
            </a:xfrm>
          </p:grpSpPr>
          <p:sp>
            <p:nvSpPr>
              <p:cNvPr id="141341" name="Oval 27">
                <a:extLst>
                  <a:ext uri="{FF2B5EF4-FFF2-40B4-BE49-F238E27FC236}">
                    <a16:creationId xmlns:a16="http://schemas.microsoft.com/office/drawing/2014/main" id="{E7041056-8AA1-41D2-BB73-99E3A2712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63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2" name="Oval 28">
                <a:extLst>
                  <a:ext uri="{FF2B5EF4-FFF2-40B4-BE49-F238E27FC236}">
                    <a16:creationId xmlns:a16="http://schemas.microsoft.com/office/drawing/2014/main" id="{D4216ECF-A58E-4A6F-AB79-3F9C9CF5F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3" name="Oval 29">
                <a:extLst>
                  <a:ext uri="{FF2B5EF4-FFF2-40B4-BE49-F238E27FC236}">
                    <a16:creationId xmlns:a16="http://schemas.microsoft.com/office/drawing/2014/main" id="{4BA64AE0-5AE1-420F-95CE-211B4006B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63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4" name="Oval 30">
                <a:extLst>
                  <a:ext uri="{FF2B5EF4-FFF2-40B4-BE49-F238E27FC236}">
                    <a16:creationId xmlns:a16="http://schemas.microsoft.com/office/drawing/2014/main" id="{5C5FE040-8073-4A82-A178-69E96589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5" name="Oval 31">
                <a:extLst>
                  <a:ext uri="{FF2B5EF4-FFF2-40B4-BE49-F238E27FC236}">
                    <a16:creationId xmlns:a16="http://schemas.microsoft.com/office/drawing/2014/main" id="{6E6E327A-04E8-40B5-AF15-8DDD1AE2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6" name="Oval 32">
                <a:extLst>
                  <a:ext uri="{FF2B5EF4-FFF2-40B4-BE49-F238E27FC236}">
                    <a16:creationId xmlns:a16="http://schemas.microsoft.com/office/drawing/2014/main" id="{A0F1DC54-DE97-4D47-AD82-6B15E18FF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7" name="Oval 33">
                <a:extLst>
                  <a:ext uri="{FF2B5EF4-FFF2-40B4-BE49-F238E27FC236}">
                    <a16:creationId xmlns:a16="http://schemas.microsoft.com/office/drawing/2014/main" id="{A6DBC3AE-BE93-43BF-9BA5-E1AB1551F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53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8" name="Oval 34">
                <a:extLst>
                  <a:ext uri="{FF2B5EF4-FFF2-40B4-BE49-F238E27FC236}">
                    <a16:creationId xmlns:a16="http://schemas.microsoft.com/office/drawing/2014/main" id="{B880614A-5C66-4270-A523-68F37AA22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9" name="Oval 35">
                <a:extLst>
                  <a:ext uri="{FF2B5EF4-FFF2-40B4-BE49-F238E27FC236}">
                    <a16:creationId xmlns:a16="http://schemas.microsoft.com/office/drawing/2014/main" id="{62C38709-F9B5-48A4-A704-CF97F3CC1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34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1336" name="Oval 36">
              <a:extLst>
                <a:ext uri="{FF2B5EF4-FFF2-40B4-BE49-F238E27FC236}">
                  <a16:creationId xmlns:a16="http://schemas.microsoft.com/office/drawing/2014/main" id="{A1A70EAC-CA59-4641-A752-7AE4C58E2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37" name="Oval 37">
              <a:extLst>
                <a:ext uri="{FF2B5EF4-FFF2-40B4-BE49-F238E27FC236}">
                  <a16:creationId xmlns:a16="http://schemas.microsoft.com/office/drawing/2014/main" id="{29D8EFEE-03D1-4D78-B545-129123B7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38" name="Oval 38">
              <a:extLst>
                <a:ext uri="{FF2B5EF4-FFF2-40B4-BE49-F238E27FC236}">
                  <a16:creationId xmlns:a16="http://schemas.microsoft.com/office/drawing/2014/main" id="{284D6223-091C-42A4-924B-0AC6A9C2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6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39" name="Oval 39">
              <a:extLst>
                <a:ext uri="{FF2B5EF4-FFF2-40B4-BE49-F238E27FC236}">
                  <a16:creationId xmlns:a16="http://schemas.microsoft.com/office/drawing/2014/main" id="{E490843C-BA47-4178-AF59-F01DC7DD7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1340" name="Oval 40">
              <a:extLst>
                <a:ext uri="{FF2B5EF4-FFF2-40B4-BE49-F238E27FC236}">
                  <a16:creationId xmlns:a16="http://schemas.microsoft.com/office/drawing/2014/main" id="{44568754-5D02-49E4-96DB-82CF7426B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47" name="Rectangle 17">
            <a:extLst>
              <a:ext uri="{FF2B5EF4-FFF2-40B4-BE49-F238E27FC236}">
                <a16:creationId xmlns:a16="http://schemas.microsoft.com/office/drawing/2014/main" id="{477D694C-F6E1-4875-A301-240D813B6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1014984"/>
            <a:ext cx="4067944" cy="507831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gallstone is a concretion in the gallbladder, infundibulum cystic duct, or bile duct composed chiefly of cholesterol crystals</a:t>
            </a:r>
          </a:p>
        </p:txBody>
      </p:sp>
      <p:sp>
        <p:nvSpPr>
          <p:cNvPr id="48" name="Rectangle 17">
            <a:extLst>
              <a:ext uri="{FF2B5EF4-FFF2-40B4-BE49-F238E27FC236}">
                <a16:creationId xmlns:a16="http://schemas.microsoft.com/office/drawing/2014/main" id="{668217FA-6255-4E69-BD7A-3B58E921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4391234"/>
            <a:ext cx="4176464" cy="206210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infundibulum of the gallbladder is the common site for stones impaction</a:t>
            </a:r>
          </a:p>
        </p:txBody>
      </p:sp>
      <p:sp>
        <p:nvSpPr>
          <p:cNvPr id="57" name="Rectangle 17">
            <a:extLst>
              <a:ext uri="{FF2B5EF4-FFF2-40B4-BE49-F238E27FC236}">
                <a16:creationId xmlns:a16="http://schemas.microsoft.com/office/drawing/2014/main" id="{CF162FD2-BF4C-4598-B51F-412CC4288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584096"/>
            <a:ext cx="3923928" cy="5509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stone blocks the infundibulum or cystic duct,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cholecystitis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(inflammation of the gallbladder) occurs because of bile accumulation, causing enlargement of the gallbladder.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B8107B6E-D319-4A01-8331-870157A75274}"/>
              </a:ext>
            </a:extLst>
          </p:cNvPr>
          <p:cNvGrpSpPr>
            <a:grpSpLocks/>
          </p:cNvGrpSpPr>
          <p:nvPr/>
        </p:nvGrpSpPr>
        <p:grpSpPr bwMode="auto">
          <a:xfrm>
            <a:off x="1271587" y="1146175"/>
            <a:ext cx="4770438" cy="2859088"/>
            <a:chOff x="-21" y="1216"/>
            <a:chExt cx="3005" cy="1801"/>
          </a:xfrm>
        </p:grpSpPr>
        <p:grpSp>
          <p:nvGrpSpPr>
            <p:cNvPr id="141331" name="Group 43">
              <a:extLst>
                <a:ext uri="{FF2B5EF4-FFF2-40B4-BE49-F238E27FC236}">
                  <a16:creationId xmlns:a16="http://schemas.microsoft.com/office/drawing/2014/main" id="{23B44E06-05BA-4D64-8BB4-5004A7780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" y="1216"/>
              <a:ext cx="3005" cy="1801"/>
              <a:chOff x="-21" y="1216"/>
              <a:chExt cx="3005" cy="1801"/>
            </a:xfrm>
          </p:grpSpPr>
          <p:sp>
            <p:nvSpPr>
              <p:cNvPr id="141333" name="Freeform 44">
                <a:extLst>
                  <a:ext uri="{FF2B5EF4-FFF2-40B4-BE49-F238E27FC236}">
                    <a16:creationId xmlns:a16="http://schemas.microsoft.com/office/drawing/2014/main" id="{312FD02A-BAEF-4DBC-876A-E0C198512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1216"/>
                <a:ext cx="1321" cy="1801"/>
              </a:xfrm>
              <a:custGeom>
                <a:avLst/>
                <a:gdLst>
                  <a:gd name="T0" fmla="*/ 1241 w 1321"/>
                  <a:gd name="T1" fmla="*/ 8 h 1801"/>
                  <a:gd name="T2" fmla="*/ 1169 w 1321"/>
                  <a:gd name="T3" fmla="*/ 8 h 1801"/>
                  <a:gd name="T4" fmla="*/ 1001 w 1321"/>
                  <a:gd name="T5" fmla="*/ 64 h 1801"/>
                  <a:gd name="T6" fmla="*/ 889 w 1321"/>
                  <a:gd name="T7" fmla="*/ 240 h 1801"/>
                  <a:gd name="T8" fmla="*/ 857 w 1321"/>
                  <a:gd name="T9" fmla="*/ 312 h 1801"/>
                  <a:gd name="T10" fmla="*/ 785 w 1321"/>
                  <a:gd name="T11" fmla="*/ 416 h 1801"/>
                  <a:gd name="T12" fmla="*/ 657 w 1321"/>
                  <a:gd name="T13" fmla="*/ 520 h 1801"/>
                  <a:gd name="T14" fmla="*/ 545 w 1321"/>
                  <a:gd name="T15" fmla="*/ 616 h 1801"/>
                  <a:gd name="T16" fmla="*/ 337 w 1321"/>
                  <a:gd name="T17" fmla="*/ 872 h 1801"/>
                  <a:gd name="T18" fmla="*/ 305 w 1321"/>
                  <a:gd name="T19" fmla="*/ 912 h 1801"/>
                  <a:gd name="T20" fmla="*/ 225 w 1321"/>
                  <a:gd name="T21" fmla="*/ 1000 h 1801"/>
                  <a:gd name="T22" fmla="*/ 145 w 1321"/>
                  <a:gd name="T23" fmla="*/ 1080 h 1801"/>
                  <a:gd name="T24" fmla="*/ 25 w 1321"/>
                  <a:gd name="T25" fmla="*/ 1344 h 1801"/>
                  <a:gd name="T26" fmla="*/ 17 w 1321"/>
                  <a:gd name="T27" fmla="*/ 1600 h 1801"/>
                  <a:gd name="T28" fmla="*/ 81 w 1321"/>
                  <a:gd name="T29" fmla="*/ 1728 h 1801"/>
                  <a:gd name="T30" fmla="*/ 321 w 1321"/>
                  <a:gd name="T31" fmla="*/ 1776 h 1801"/>
                  <a:gd name="T32" fmla="*/ 441 w 1321"/>
                  <a:gd name="T33" fmla="*/ 1720 h 1801"/>
                  <a:gd name="T34" fmla="*/ 505 w 1321"/>
                  <a:gd name="T35" fmla="*/ 1672 h 1801"/>
                  <a:gd name="T36" fmla="*/ 569 w 1321"/>
                  <a:gd name="T37" fmla="*/ 1616 h 1801"/>
                  <a:gd name="T38" fmla="*/ 609 w 1321"/>
                  <a:gd name="T39" fmla="*/ 1576 h 1801"/>
                  <a:gd name="T40" fmla="*/ 673 w 1321"/>
                  <a:gd name="T41" fmla="*/ 1456 h 1801"/>
                  <a:gd name="T42" fmla="*/ 721 w 1321"/>
                  <a:gd name="T43" fmla="*/ 1336 h 1801"/>
                  <a:gd name="T44" fmla="*/ 809 w 1321"/>
                  <a:gd name="T45" fmla="*/ 1104 h 1801"/>
                  <a:gd name="T46" fmla="*/ 961 w 1321"/>
                  <a:gd name="T47" fmla="*/ 760 h 1801"/>
                  <a:gd name="T48" fmla="*/ 1081 w 1321"/>
                  <a:gd name="T49" fmla="*/ 600 h 1801"/>
                  <a:gd name="T50" fmla="*/ 1177 w 1321"/>
                  <a:gd name="T51" fmla="*/ 520 h 1801"/>
                  <a:gd name="T52" fmla="*/ 1225 w 1321"/>
                  <a:gd name="T53" fmla="*/ 312 h 1801"/>
                  <a:gd name="T54" fmla="*/ 1089 w 1321"/>
                  <a:gd name="T55" fmla="*/ 304 h 1801"/>
                  <a:gd name="T56" fmla="*/ 1081 w 1321"/>
                  <a:gd name="T57" fmla="*/ 152 h 1801"/>
                  <a:gd name="T58" fmla="*/ 1145 w 1321"/>
                  <a:gd name="T59" fmla="*/ 112 h 1801"/>
                  <a:gd name="T60" fmla="*/ 1225 w 1321"/>
                  <a:gd name="T61" fmla="*/ 144 h 1801"/>
                  <a:gd name="T62" fmla="*/ 1321 w 1321"/>
                  <a:gd name="T63" fmla="*/ 96 h 1801"/>
                  <a:gd name="T64" fmla="*/ 1233 w 1321"/>
                  <a:gd name="T65" fmla="*/ 16 h 18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21"/>
                  <a:gd name="T100" fmla="*/ 0 h 1801"/>
                  <a:gd name="T101" fmla="*/ 1321 w 1321"/>
                  <a:gd name="T102" fmla="*/ 1801 h 18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21" h="1801">
                    <a:moveTo>
                      <a:pt x="1297" y="48"/>
                    </a:moveTo>
                    <a:cubicBezTo>
                      <a:pt x="1284" y="8"/>
                      <a:pt x="1297" y="27"/>
                      <a:pt x="1241" y="8"/>
                    </a:cubicBezTo>
                    <a:cubicBezTo>
                      <a:pt x="1233" y="5"/>
                      <a:pt x="1217" y="0"/>
                      <a:pt x="1217" y="0"/>
                    </a:cubicBezTo>
                    <a:cubicBezTo>
                      <a:pt x="1201" y="3"/>
                      <a:pt x="1184" y="1"/>
                      <a:pt x="1169" y="8"/>
                    </a:cubicBezTo>
                    <a:cubicBezTo>
                      <a:pt x="1152" y="16"/>
                      <a:pt x="1146" y="40"/>
                      <a:pt x="1129" y="48"/>
                    </a:cubicBezTo>
                    <a:cubicBezTo>
                      <a:pt x="1094" y="65"/>
                      <a:pt x="1021" y="62"/>
                      <a:pt x="1001" y="64"/>
                    </a:cubicBezTo>
                    <a:cubicBezTo>
                      <a:pt x="986" y="86"/>
                      <a:pt x="946" y="132"/>
                      <a:pt x="937" y="160"/>
                    </a:cubicBezTo>
                    <a:cubicBezTo>
                      <a:pt x="923" y="203"/>
                      <a:pt x="929" y="227"/>
                      <a:pt x="889" y="240"/>
                    </a:cubicBezTo>
                    <a:cubicBezTo>
                      <a:pt x="884" y="256"/>
                      <a:pt x="882" y="274"/>
                      <a:pt x="873" y="288"/>
                    </a:cubicBezTo>
                    <a:cubicBezTo>
                      <a:pt x="868" y="296"/>
                      <a:pt x="861" y="303"/>
                      <a:pt x="857" y="312"/>
                    </a:cubicBezTo>
                    <a:cubicBezTo>
                      <a:pt x="829" y="375"/>
                      <a:pt x="860" y="347"/>
                      <a:pt x="817" y="376"/>
                    </a:cubicBezTo>
                    <a:cubicBezTo>
                      <a:pt x="797" y="436"/>
                      <a:pt x="826" y="364"/>
                      <a:pt x="785" y="416"/>
                    </a:cubicBezTo>
                    <a:cubicBezTo>
                      <a:pt x="780" y="423"/>
                      <a:pt x="783" y="434"/>
                      <a:pt x="777" y="440"/>
                    </a:cubicBezTo>
                    <a:cubicBezTo>
                      <a:pt x="744" y="473"/>
                      <a:pt x="690" y="487"/>
                      <a:pt x="657" y="520"/>
                    </a:cubicBezTo>
                    <a:cubicBezTo>
                      <a:pt x="642" y="535"/>
                      <a:pt x="633" y="554"/>
                      <a:pt x="617" y="568"/>
                    </a:cubicBezTo>
                    <a:cubicBezTo>
                      <a:pt x="595" y="587"/>
                      <a:pt x="565" y="596"/>
                      <a:pt x="545" y="616"/>
                    </a:cubicBezTo>
                    <a:cubicBezTo>
                      <a:pt x="521" y="640"/>
                      <a:pt x="497" y="664"/>
                      <a:pt x="473" y="688"/>
                    </a:cubicBezTo>
                    <a:cubicBezTo>
                      <a:pt x="419" y="742"/>
                      <a:pt x="402" y="829"/>
                      <a:pt x="337" y="872"/>
                    </a:cubicBezTo>
                    <a:cubicBezTo>
                      <a:pt x="334" y="880"/>
                      <a:pt x="334" y="889"/>
                      <a:pt x="329" y="896"/>
                    </a:cubicBezTo>
                    <a:cubicBezTo>
                      <a:pt x="323" y="904"/>
                      <a:pt x="312" y="906"/>
                      <a:pt x="305" y="912"/>
                    </a:cubicBezTo>
                    <a:cubicBezTo>
                      <a:pt x="279" y="933"/>
                      <a:pt x="269" y="957"/>
                      <a:pt x="241" y="976"/>
                    </a:cubicBezTo>
                    <a:cubicBezTo>
                      <a:pt x="236" y="984"/>
                      <a:pt x="233" y="994"/>
                      <a:pt x="225" y="1000"/>
                    </a:cubicBezTo>
                    <a:cubicBezTo>
                      <a:pt x="218" y="1005"/>
                      <a:pt x="207" y="1002"/>
                      <a:pt x="201" y="1008"/>
                    </a:cubicBezTo>
                    <a:cubicBezTo>
                      <a:pt x="193" y="1016"/>
                      <a:pt x="159" y="1066"/>
                      <a:pt x="145" y="1080"/>
                    </a:cubicBezTo>
                    <a:cubicBezTo>
                      <a:pt x="122" y="1149"/>
                      <a:pt x="78" y="1206"/>
                      <a:pt x="49" y="1272"/>
                    </a:cubicBezTo>
                    <a:cubicBezTo>
                      <a:pt x="49" y="1272"/>
                      <a:pt x="29" y="1332"/>
                      <a:pt x="25" y="1344"/>
                    </a:cubicBezTo>
                    <a:cubicBezTo>
                      <a:pt x="22" y="1352"/>
                      <a:pt x="17" y="1368"/>
                      <a:pt x="17" y="1368"/>
                    </a:cubicBezTo>
                    <a:cubicBezTo>
                      <a:pt x="12" y="1439"/>
                      <a:pt x="0" y="1530"/>
                      <a:pt x="17" y="1600"/>
                    </a:cubicBezTo>
                    <a:cubicBezTo>
                      <a:pt x="21" y="1619"/>
                      <a:pt x="49" y="1648"/>
                      <a:pt x="49" y="1648"/>
                    </a:cubicBezTo>
                    <a:cubicBezTo>
                      <a:pt x="54" y="1669"/>
                      <a:pt x="60" y="1715"/>
                      <a:pt x="81" y="1728"/>
                    </a:cubicBezTo>
                    <a:cubicBezTo>
                      <a:pt x="109" y="1746"/>
                      <a:pt x="163" y="1748"/>
                      <a:pt x="193" y="1752"/>
                    </a:cubicBezTo>
                    <a:cubicBezTo>
                      <a:pt x="226" y="1801"/>
                      <a:pt x="263" y="1782"/>
                      <a:pt x="321" y="1776"/>
                    </a:cubicBezTo>
                    <a:cubicBezTo>
                      <a:pt x="352" y="1766"/>
                      <a:pt x="357" y="1748"/>
                      <a:pt x="393" y="1736"/>
                    </a:cubicBezTo>
                    <a:cubicBezTo>
                      <a:pt x="409" y="1731"/>
                      <a:pt x="425" y="1725"/>
                      <a:pt x="441" y="1720"/>
                    </a:cubicBezTo>
                    <a:cubicBezTo>
                      <a:pt x="449" y="1717"/>
                      <a:pt x="465" y="1712"/>
                      <a:pt x="465" y="1712"/>
                    </a:cubicBezTo>
                    <a:cubicBezTo>
                      <a:pt x="508" y="1648"/>
                      <a:pt x="452" y="1725"/>
                      <a:pt x="505" y="1672"/>
                    </a:cubicBezTo>
                    <a:cubicBezTo>
                      <a:pt x="512" y="1665"/>
                      <a:pt x="514" y="1654"/>
                      <a:pt x="521" y="1648"/>
                    </a:cubicBezTo>
                    <a:cubicBezTo>
                      <a:pt x="535" y="1635"/>
                      <a:pt x="569" y="1616"/>
                      <a:pt x="569" y="1616"/>
                    </a:cubicBezTo>
                    <a:cubicBezTo>
                      <a:pt x="574" y="1608"/>
                      <a:pt x="578" y="1599"/>
                      <a:pt x="585" y="1592"/>
                    </a:cubicBezTo>
                    <a:cubicBezTo>
                      <a:pt x="592" y="1585"/>
                      <a:pt x="603" y="1584"/>
                      <a:pt x="609" y="1576"/>
                    </a:cubicBezTo>
                    <a:cubicBezTo>
                      <a:pt x="623" y="1558"/>
                      <a:pt x="630" y="1525"/>
                      <a:pt x="641" y="1504"/>
                    </a:cubicBezTo>
                    <a:cubicBezTo>
                      <a:pt x="650" y="1487"/>
                      <a:pt x="667" y="1474"/>
                      <a:pt x="673" y="1456"/>
                    </a:cubicBezTo>
                    <a:cubicBezTo>
                      <a:pt x="684" y="1424"/>
                      <a:pt x="694" y="1392"/>
                      <a:pt x="705" y="1360"/>
                    </a:cubicBezTo>
                    <a:cubicBezTo>
                      <a:pt x="708" y="1351"/>
                      <a:pt x="717" y="1345"/>
                      <a:pt x="721" y="1336"/>
                    </a:cubicBezTo>
                    <a:cubicBezTo>
                      <a:pt x="737" y="1305"/>
                      <a:pt x="755" y="1272"/>
                      <a:pt x="769" y="1240"/>
                    </a:cubicBezTo>
                    <a:cubicBezTo>
                      <a:pt x="787" y="1199"/>
                      <a:pt x="798" y="1147"/>
                      <a:pt x="809" y="1104"/>
                    </a:cubicBezTo>
                    <a:cubicBezTo>
                      <a:pt x="831" y="1015"/>
                      <a:pt x="854" y="925"/>
                      <a:pt x="905" y="848"/>
                    </a:cubicBezTo>
                    <a:cubicBezTo>
                      <a:pt x="927" y="815"/>
                      <a:pt x="926" y="783"/>
                      <a:pt x="961" y="760"/>
                    </a:cubicBezTo>
                    <a:cubicBezTo>
                      <a:pt x="979" y="706"/>
                      <a:pt x="954" y="765"/>
                      <a:pt x="993" y="720"/>
                    </a:cubicBezTo>
                    <a:cubicBezTo>
                      <a:pt x="1025" y="684"/>
                      <a:pt x="1047" y="634"/>
                      <a:pt x="1081" y="600"/>
                    </a:cubicBezTo>
                    <a:cubicBezTo>
                      <a:pt x="1097" y="584"/>
                      <a:pt x="1110" y="565"/>
                      <a:pt x="1129" y="552"/>
                    </a:cubicBezTo>
                    <a:cubicBezTo>
                      <a:pt x="1145" y="541"/>
                      <a:pt x="1177" y="520"/>
                      <a:pt x="1177" y="520"/>
                    </a:cubicBezTo>
                    <a:cubicBezTo>
                      <a:pt x="1203" y="481"/>
                      <a:pt x="1234" y="444"/>
                      <a:pt x="1249" y="400"/>
                    </a:cubicBezTo>
                    <a:cubicBezTo>
                      <a:pt x="1247" y="386"/>
                      <a:pt x="1250" y="327"/>
                      <a:pt x="1225" y="312"/>
                    </a:cubicBezTo>
                    <a:cubicBezTo>
                      <a:pt x="1211" y="303"/>
                      <a:pt x="1177" y="296"/>
                      <a:pt x="1177" y="296"/>
                    </a:cubicBezTo>
                    <a:cubicBezTo>
                      <a:pt x="1148" y="299"/>
                      <a:pt x="1118" y="299"/>
                      <a:pt x="1089" y="304"/>
                    </a:cubicBezTo>
                    <a:cubicBezTo>
                      <a:pt x="1072" y="307"/>
                      <a:pt x="1041" y="320"/>
                      <a:pt x="1041" y="320"/>
                    </a:cubicBezTo>
                    <a:cubicBezTo>
                      <a:pt x="1022" y="262"/>
                      <a:pt x="1056" y="203"/>
                      <a:pt x="1081" y="152"/>
                    </a:cubicBezTo>
                    <a:cubicBezTo>
                      <a:pt x="1085" y="143"/>
                      <a:pt x="1089" y="133"/>
                      <a:pt x="1097" y="128"/>
                    </a:cubicBezTo>
                    <a:cubicBezTo>
                      <a:pt x="1111" y="119"/>
                      <a:pt x="1145" y="112"/>
                      <a:pt x="1145" y="112"/>
                    </a:cubicBezTo>
                    <a:cubicBezTo>
                      <a:pt x="1169" y="115"/>
                      <a:pt x="1195" y="111"/>
                      <a:pt x="1217" y="120"/>
                    </a:cubicBezTo>
                    <a:cubicBezTo>
                      <a:pt x="1225" y="123"/>
                      <a:pt x="1218" y="139"/>
                      <a:pt x="1225" y="144"/>
                    </a:cubicBezTo>
                    <a:cubicBezTo>
                      <a:pt x="1239" y="154"/>
                      <a:pt x="1273" y="160"/>
                      <a:pt x="1273" y="160"/>
                    </a:cubicBezTo>
                    <a:cubicBezTo>
                      <a:pt x="1301" y="141"/>
                      <a:pt x="1310" y="128"/>
                      <a:pt x="1321" y="96"/>
                    </a:cubicBezTo>
                    <a:cubicBezTo>
                      <a:pt x="1318" y="85"/>
                      <a:pt x="1320" y="72"/>
                      <a:pt x="1313" y="64"/>
                    </a:cubicBezTo>
                    <a:cubicBezTo>
                      <a:pt x="1283" y="30"/>
                      <a:pt x="1259" y="42"/>
                      <a:pt x="1233" y="16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334" name="Text Box 45">
                <a:extLst>
                  <a:ext uri="{FF2B5EF4-FFF2-40B4-BE49-F238E27FC236}">
                    <a16:creationId xmlns:a16="http://schemas.microsoft.com/office/drawing/2014/main" id="{1B5290D0-0766-434F-A95E-C0B1B1F9B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1" y="2607"/>
                <a:ext cx="172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solidFill>
                      <a:srgbClr val="000000"/>
                    </a:solidFill>
                  </a:rPr>
                  <a:t>Inflammation</a:t>
                </a:r>
              </a:p>
            </p:txBody>
          </p:sp>
        </p:grpSp>
        <p:sp>
          <p:nvSpPr>
            <p:cNvPr id="141332" name="Line 46">
              <a:extLst>
                <a:ext uri="{FF2B5EF4-FFF2-40B4-BE49-F238E27FC236}">
                  <a16:creationId xmlns:a16="http://schemas.microsoft.com/office/drawing/2014/main" id="{1E288748-2EE2-4A35-A006-6D039D2B7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538"/>
              <a:ext cx="455" cy="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 Box 23">
            <a:extLst>
              <a:ext uri="{FF2B5EF4-FFF2-40B4-BE49-F238E27FC236}">
                <a16:creationId xmlns:a16="http://schemas.microsoft.com/office/drawing/2014/main" id="{5DE99F9A-51D5-4C0C-A3EA-773D714E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2620963"/>
            <a:ext cx="24828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Contraction</a:t>
            </a:r>
          </a:p>
        </p:txBody>
      </p:sp>
      <p:sp>
        <p:nvSpPr>
          <p:cNvPr id="64" name="Line 24">
            <a:extLst>
              <a:ext uri="{FF2B5EF4-FFF2-40B4-BE49-F238E27FC236}">
                <a16:creationId xmlns:a16="http://schemas.microsoft.com/office/drawing/2014/main" id="{18B69B87-F687-4E08-8E4B-F580F58DB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2708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41">
            <a:extLst>
              <a:ext uri="{FF2B5EF4-FFF2-40B4-BE49-F238E27FC236}">
                <a16:creationId xmlns:a16="http://schemas.microsoft.com/office/drawing/2014/main" id="{2E32621C-4A5D-4DDD-AB87-42BAE027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6" y="1123950"/>
            <a:ext cx="2005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Blockage</a:t>
            </a:r>
          </a:p>
        </p:txBody>
      </p:sp>
      <p:sp>
        <p:nvSpPr>
          <p:cNvPr id="66" name="Freeform 20">
            <a:extLst>
              <a:ext uri="{FF2B5EF4-FFF2-40B4-BE49-F238E27FC236}">
                <a16:creationId xmlns:a16="http://schemas.microsoft.com/office/drawing/2014/main" id="{31D5FA10-9222-4DD6-8C6A-190A3B664DD5}"/>
              </a:ext>
            </a:extLst>
          </p:cNvPr>
          <p:cNvSpPr>
            <a:spLocks/>
          </p:cNvSpPr>
          <p:nvPr/>
        </p:nvSpPr>
        <p:spPr bwMode="auto">
          <a:xfrm>
            <a:off x="6312025" y="1772816"/>
            <a:ext cx="263525" cy="279400"/>
          </a:xfrm>
          <a:custGeom>
            <a:avLst/>
            <a:gdLst>
              <a:gd name="T0" fmla="*/ 2147483647 w 166"/>
              <a:gd name="T1" fmla="*/ 2147483647 h 176"/>
              <a:gd name="T2" fmla="*/ 2147483647 w 166"/>
              <a:gd name="T3" fmla="*/ 2147483647 h 176"/>
              <a:gd name="T4" fmla="*/ 2147483647 w 166"/>
              <a:gd name="T5" fmla="*/ 2147483647 h 176"/>
              <a:gd name="T6" fmla="*/ 2147483647 w 166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76"/>
              <a:gd name="T14" fmla="*/ 166 w 166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76">
                <a:moveTo>
                  <a:pt x="136" y="28"/>
                </a:moveTo>
                <a:cubicBezTo>
                  <a:pt x="91" y="13"/>
                  <a:pt x="33" y="0"/>
                  <a:pt x="16" y="52"/>
                </a:cubicBezTo>
                <a:cubicBezTo>
                  <a:pt x="26" y="172"/>
                  <a:pt x="0" y="176"/>
                  <a:pt x="112" y="164"/>
                </a:cubicBezTo>
                <a:cubicBezTo>
                  <a:pt x="166" y="128"/>
                  <a:pt x="121" y="87"/>
                  <a:pt x="136" y="28"/>
                </a:cubicBezTo>
                <a:close/>
              </a:path>
            </a:pathLst>
          </a:cu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20">
            <a:extLst>
              <a:ext uri="{FF2B5EF4-FFF2-40B4-BE49-F238E27FC236}">
                <a16:creationId xmlns:a16="http://schemas.microsoft.com/office/drawing/2014/main" id="{89714C1D-3E08-4491-BE20-CADD95C3DAE4}"/>
              </a:ext>
            </a:extLst>
          </p:cNvPr>
          <p:cNvSpPr>
            <a:spLocks/>
          </p:cNvSpPr>
          <p:nvPr/>
        </p:nvSpPr>
        <p:spPr bwMode="auto">
          <a:xfrm>
            <a:off x="6681665" y="2411413"/>
            <a:ext cx="263525" cy="279400"/>
          </a:xfrm>
          <a:custGeom>
            <a:avLst/>
            <a:gdLst>
              <a:gd name="T0" fmla="*/ 2147483647 w 166"/>
              <a:gd name="T1" fmla="*/ 2147483647 h 176"/>
              <a:gd name="T2" fmla="*/ 2147483647 w 166"/>
              <a:gd name="T3" fmla="*/ 2147483647 h 176"/>
              <a:gd name="T4" fmla="*/ 2147483647 w 166"/>
              <a:gd name="T5" fmla="*/ 2147483647 h 176"/>
              <a:gd name="T6" fmla="*/ 2147483647 w 166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76"/>
              <a:gd name="T14" fmla="*/ 166 w 166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76">
                <a:moveTo>
                  <a:pt x="136" y="28"/>
                </a:moveTo>
                <a:cubicBezTo>
                  <a:pt x="91" y="13"/>
                  <a:pt x="33" y="0"/>
                  <a:pt x="16" y="52"/>
                </a:cubicBezTo>
                <a:cubicBezTo>
                  <a:pt x="26" y="172"/>
                  <a:pt x="0" y="176"/>
                  <a:pt x="112" y="164"/>
                </a:cubicBezTo>
                <a:cubicBezTo>
                  <a:pt x="166" y="128"/>
                  <a:pt x="121" y="87"/>
                  <a:pt x="136" y="28"/>
                </a:cubicBezTo>
                <a:close/>
              </a:path>
            </a:pathLst>
          </a:cu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3E6B66-B366-46A4-AA8A-42D927122947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89CDC-B0FD-475C-8068-4D8DB84C9E95}"/>
              </a:ext>
            </a:extLst>
          </p:cNvPr>
          <p:cNvSpPr txBox="1"/>
          <p:nvPr/>
        </p:nvSpPr>
        <p:spPr>
          <a:xfrm>
            <a:off x="8627165" y="6246112"/>
            <a:ext cx="2845970" cy="85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63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>
            <a:extLst>
              <a:ext uri="{FF2B5EF4-FFF2-40B4-BE49-F238E27FC236}">
                <a16:creationId xmlns:a16="http://schemas.microsoft.com/office/drawing/2014/main" id="{EDA1721A-7686-4AB4-B7C5-C2C7AA88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14288" b="7533"/>
          <a:stretch>
            <a:fillRect/>
          </a:stretch>
        </p:blipFill>
        <p:spPr bwMode="auto">
          <a:xfrm>
            <a:off x="1524000" y="404813"/>
            <a:ext cx="889158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D4CE7AE8-8C85-4353-8CA4-615C81660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33376"/>
            <a:ext cx="37909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8000"/>
                </a:solidFill>
                <a:latin typeface="Arial" charset="0"/>
                <a:cs typeface="Arial" panose="020B0604020202020204" pitchFamily="34" charset="0"/>
              </a:rPr>
              <a:t>CHOLESTASIS</a:t>
            </a:r>
          </a:p>
        </p:txBody>
      </p:sp>
      <p:sp>
        <p:nvSpPr>
          <p:cNvPr id="142340" name="Freeform 4">
            <a:extLst>
              <a:ext uri="{FF2B5EF4-FFF2-40B4-BE49-F238E27FC236}">
                <a16:creationId xmlns:a16="http://schemas.microsoft.com/office/drawing/2014/main" id="{F96DA2F0-5013-4836-A2F2-1247AB3C0882}"/>
              </a:ext>
            </a:extLst>
          </p:cNvPr>
          <p:cNvSpPr>
            <a:spLocks/>
          </p:cNvSpPr>
          <p:nvPr/>
        </p:nvSpPr>
        <p:spPr bwMode="auto">
          <a:xfrm>
            <a:off x="5813426" y="4762501"/>
            <a:ext cx="1509713" cy="1712913"/>
          </a:xfrm>
          <a:custGeom>
            <a:avLst/>
            <a:gdLst>
              <a:gd name="T0" fmla="*/ 2147483647 w 951"/>
              <a:gd name="T1" fmla="*/ 2147483647 h 1079"/>
              <a:gd name="T2" fmla="*/ 2147483647 w 951"/>
              <a:gd name="T3" fmla="*/ 2147483647 h 1079"/>
              <a:gd name="T4" fmla="*/ 2147483647 w 951"/>
              <a:gd name="T5" fmla="*/ 2147483647 h 1079"/>
              <a:gd name="T6" fmla="*/ 2147483647 w 951"/>
              <a:gd name="T7" fmla="*/ 2147483647 h 1079"/>
              <a:gd name="T8" fmla="*/ 2147483647 w 951"/>
              <a:gd name="T9" fmla="*/ 2147483647 h 1079"/>
              <a:gd name="T10" fmla="*/ 2147483647 w 951"/>
              <a:gd name="T11" fmla="*/ 2147483647 h 1079"/>
              <a:gd name="T12" fmla="*/ 2147483647 w 951"/>
              <a:gd name="T13" fmla="*/ 2147483647 h 1079"/>
              <a:gd name="T14" fmla="*/ 2147483647 w 951"/>
              <a:gd name="T15" fmla="*/ 2147483647 h 1079"/>
              <a:gd name="T16" fmla="*/ 2147483647 w 951"/>
              <a:gd name="T17" fmla="*/ 2147483647 h 1079"/>
              <a:gd name="T18" fmla="*/ 2147483647 w 951"/>
              <a:gd name="T19" fmla="*/ 2147483647 h 1079"/>
              <a:gd name="T20" fmla="*/ 2147483647 w 951"/>
              <a:gd name="T21" fmla="*/ 2147483647 h 1079"/>
              <a:gd name="T22" fmla="*/ 2147483647 w 951"/>
              <a:gd name="T23" fmla="*/ 2147483647 h 1079"/>
              <a:gd name="T24" fmla="*/ 2147483647 w 951"/>
              <a:gd name="T25" fmla="*/ 2147483647 h 1079"/>
              <a:gd name="T26" fmla="*/ 2147483647 w 951"/>
              <a:gd name="T27" fmla="*/ 2147483647 h 1079"/>
              <a:gd name="T28" fmla="*/ 2147483647 w 951"/>
              <a:gd name="T29" fmla="*/ 2147483647 h 1079"/>
              <a:gd name="T30" fmla="*/ 2147483647 w 951"/>
              <a:gd name="T31" fmla="*/ 2147483647 h 1079"/>
              <a:gd name="T32" fmla="*/ 2147483647 w 951"/>
              <a:gd name="T33" fmla="*/ 2147483647 h 1079"/>
              <a:gd name="T34" fmla="*/ 2147483647 w 951"/>
              <a:gd name="T35" fmla="*/ 2147483647 h 1079"/>
              <a:gd name="T36" fmla="*/ 2147483647 w 951"/>
              <a:gd name="T37" fmla="*/ 2147483647 h 1079"/>
              <a:gd name="T38" fmla="*/ 2147483647 w 951"/>
              <a:gd name="T39" fmla="*/ 2147483647 h 1079"/>
              <a:gd name="T40" fmla="*/ 2147483647 w 951"/>
              <a:gd name="T41" fmla="*/ 2147483647 h 1079"/>
              <a:gd name="T42" fmla="*/ 2147483647 w 951"/>
              <a:gd name="T43" fmla="*/ 2147483647 h 10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51"/>
              <a:gd name="T67" fmla="*/ 0 h 1079"/>
              <a:gd name="T68" fmla="*/ 951 w 951"/>
              <a:gd name="T69" fmla="*/ 1079 h 10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51" h="1079">
                <a:moveTo>
                  <a:pt x="915" y="23"/>
                </a:moveTo>
                <a:cubicBezTo>
                  <a:pt x="846" y="0"/>
                  <a:pt x="798" y="52"/>
                  <a:pt x="731" y="55"/>
                </a:cubicBezTo>
                <a:cubicBezTo>
                  <a:pt x="630" y="60"/>
                  <a:pt x="528" y="60"/>
                  <a:pt x="427" y="63"/>
                </a:cubicBezTo>
                <a:cubicBezTo>
                  <a:pt x="370" y="77"/>
                  <a:pt x="278" y="83"/>
                  <a:pt x="235" y="119"/>
                </a:cubicBezTo>
                <a:cubicBezTo>
                  <a:pt x="193" y="154"/>
                  <a:pt x="177" y="200"/>
                  <a:pt x="131" y="231"/>
                </a:cubicBezTo>
                <a:cubicBezTo>
                  <a:pt x="93" y="287"/>
                  <a:pt x="110" y="330"/>
                  <a:pt x="155" y="375"/>
                </a:cubicBezTo>
                <a:cubicBezTo>
                  <a:pt x="170" y="420"/>
                  <a:pt x="184" y="465"/>
                  <a:pt x="195" y="511"/>
                </a:cubicBezTo>
                <a:cubicBezTo>
                  <a:pt x="190" y="592"/>
                  <a:pt x="204" y="679"/>
                  <a:pt x="131" y="727"/>
                </a:cubicBezTo>
                <a:cubicBezTo>
                  <a:pt x="94" y="782"/>
                  <a:pt x="117" y="769"/>
                  <a:pt x="75" y="783"/>
                </a:cubicBezTo>
                <a:cubicBezTo>
                  <a:pt x="66" y="811"/>
                  <a:pt x="26" y="848"/>
                  <a:pt x="3" y="871"/>
                </a:cubicBezTo>
                <a:cubicBezTo>
                  <a:pt x="10" y="976"/>
                  <a:pt x="0" y="1043"/>
                  <a:pt x="107" y="1079"/>
                </a:cubicBezTo>
                <a:cubicBezTo>
                  <a:pt x="139" y="1076"/>
                  <a:pt x="172" y="1079"/>
                  <a:pt x="203" y="1071"/>
                </a:cubicBezTo>
                <a:cubicBezTo>
                  <a:pt x="231" y="1064"/>
                  <a:pt x="225" y="1041"/>
                  <a:pt x="235" y="1023"/>
                </a:cubicBezTo>
                <a:cubicBezTo>
                  <a:pt x="244" y="1006"/>
                  <a:pt x="267" y="975"/>
                  <a:pt x="267" y="975"/>
                </a:cubicBezTo>
                <a:cubicBezTo>
                  <a:pt x="280" y="909"/>
                  <a:pt x="281" y="842"/>
                  <a:pt x="291" y="775"/>
                </a:cubicBezTo>
                <a:cubicBezTo>
                  <a:pt x="300" y="609"/>
                  <a:pt x="304" y="623"/>
                  <a:pt x="291" y="439"/>
                </a:cubicBezTo>
                <a:cubicBezTo>
                  <a:pt x="288" y="394"/>
                  <a:pt x="271" y="342"/>
                  <a:pt x="227" y="327"/>
                </a:cubicBezTo>
                <a:cubicBezTo>
                  <a:pt x="204" y="292"/>
                  <a:pt x="179" y="250"/>
                  <a:pt x="235" y="231"/>
                </a:cubicBezTo>
                <a:cubicBezTo>
                  <a:pt x="289" y="149"/>
                  <a:pt x="252" y="169"/>
                  <a:pt x="387" y="159"/>
                </a:cubicBezTo>
                <a:cubicBezTo>
                  <a:pt x="473" y="138"/>
                  <a:pt x="547" y="125"/>
                  <a:pt x="635" y="119"/>
                </a:cubicBezTo>
                <a:cubicBezTo>
                  <a:pt x="735" y="86"/>
                  <a:pt x="828" y="99"/>
                  <a:pt x="939" y="95"/>
                </a:cubicBezTo>
                <a:cubicBezTo>
                  <a:pt x="951" y="59"/>
                  <a:pt x="947" y="44"/>
                  <a:pt x="915" y="23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1" name="Text Box 5">
            <a:extLst>
              <a:ext uri="{FF2B5EF4-FFF2-40B4-BE49-F238E27FC236}">
                <a16:creationId xmlns:a16="http://schemas.microsoft.com/office/drawing/2014/main" id="{5548C7A8-B74F-4254-80D0-DDC8B7CC6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4" y="-26988"/>
            <a:ext cx="1533525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00"/>
                </a:solidFill>
              </a:rPr>
              <a:t>Liver</a:t>
            </a:r>
          </a:p>
        </p:txBody>
      </p:sp>
      <p:sp>
        <p:nvSpPr>
          <p:cNvPr id="142342" name="Text Box 6">
            <a:extLst>
              <a:ext uri="{FF2B5EF4-FFF2-40B4-BE49-F238E27FC236}">
                <a16:creationId xmlns:a16="http://schemas.microsoft.com/office/drawing/2014/main" id="{435858B9-5A47-4AF1-ABEE-EC4E987B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4" y="4632326"/>
            <a:ext cx="246538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</a:rPr>
              <a:t>Pancreas</a:t>
            </a:r>
          </a:p>
        </p:txBody>
      </p:sp>
      <p:sp>
        <p:nvSpPr>
          <p:cNvPr id="142343" name="Text Box 8">
            <a:extLst>
              <a:ext uri="{FF2B5EF4-FFF2-40B4-BE49-F238E27FC236}">
                <a16:creationId xmlns:a16="http://schemas.microsoft.com/office/drawing/2014/main" id="{5F9AD7DD-2747-426F-BC83-B15F17AE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5732463"/>
            <a:ext cx="2595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Duodenum</a:t>
            </a:r>
          </a:p>
        </p:txBody>
      </p:sp>
      <p:sp>
        <p:nvSpPr>
          <p:cNvPr id="142344" name="Text Box 9">
            <a:extLst>
              <a:ext uri="{FF2B5EF4-FFF2-40B4-BE49-F238E27FC236}">
                <a16:creationId xmlns:a16="http://schemas.microsoft.com/office/drawing/2014/main" id="{F30486FF-DAD7-442E-9CB0-D3C1F1E0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149701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en-US" sz="3600" b="1">
              <a:solidFill>
                <a:srgbClr val="000000"/>
              </a:solidFill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B5744E47-5CE5-4972-8DC1-703A0956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4" y="3627439"/>
            <a:ext cx="3635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(Hyperbilirubinemia – Jaundice)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42F44C7-CDFE-4FF8-9D6E-FB6D89FDA998}"/>
              </a:ext>
            </a:extLst>
          </p:cNvPr>
          <p:cNvGrpSpPr>
            <a:grpSpLocks/>
          </p:cNvGrpSpPr>
          <p:nvPr/>
        </p:nvGrpSpPr>
        <p:grpSpPr bwMode="auto">
          <a:xfrm>
            <a:off x="6564314" y="1754188"/>
            <a:ext cx="4116387" cy="1314450"/>
            <a:chOff x="3167" y="1554"/>
            <a:chExt cx="2593" cy="828"/>
          </a:xfrm>
        </p:grpSpPr>
        <p:sp>
          <p:nvSpPr>
            <p:cNvPr id="142367" name="Text Box 12">
              <a:extLst>
                <a:ext uri="{FF2B5EF4-FFF2-40B4-BE49-F238E27FC236}">
                  <a16:creationId xmlns:a16="http://schemas.microsoft.com/office/drawing/2014/main" id="{6EA81EBC-A197-41C2-ADC1-BFD1744CB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554"/>
              <a:ext cx="21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- Duct Obstruction</a:t>
              </a:r>
            </a:p>
          </p:txBody>
        </p:sp>
        <p:sp>
          <p:nvSpPr>
            <p:cNvPr id="142368" name="Text Box 13">
              <a:extLst>
                <a:ext uri="{FF2B5EF4-FFF2-40B4-BE49-F238E27FC236}">
                  <a16:creationId xmlns:a16="http://schemas.microsoft.com/office/drawing/2014/main" id="{E439FC55-4653-4CFD-93AF-C8601C0BC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1781"/>
              <a:ext cx="259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- Liver or Pancreatic Disease</a:t>
              </a:r>
            </a:p>
          </p:txBody>
        </p:sp>
      </p:grpSp>
      <p:sp>
        <p:nvSpPr>
          <p:cNvPr id="22542" name="Text Box 14">
            <a:extLst>
              <a:ext uri="{FF2B5EF4-FFF2-40B4-BE49-F238E27FC236}">
                <a16:creationId xmlns:a16="http://schemas.microsoft.com/office/drawing/2014/main" id="{7CD237B2-E68D-41F7-B36F-1ECCEC5F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4" y="2927351"/>
            <a:ext cx="1595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8000"/>
                </a:solidFill>
                <a:latin typeface="Arial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22543" name="Freeform 15">
            <a:extLst>
              <a:ext uri="{FF2B5EF4-FFF2-40B4-BE49-F238E27FC236}">
                <a16:creationId xmlns:a16="http://schemas.microsoft.com/office/drawing/2014/main" id="{78638FE9-48C9-48F6-9B38-F223E45F01D9}"/>
              </a:ext>
            </a:extLst>
          </p:cNvPr>
          <p:cNvSpPr>
            <a:spLocks/>
          </p:cNvSpPr>
          <p:nvPr/>
        </p:nvSpPr>
        <p:spPr bwMode="auto">
          <a:xfrm>
            <a:off x="6668965" y="1338263"/>
            <a:ext cx="263525" cy="279400"/>
          </a:xfrm>
          <a:custGeom>
            <a:avLst/>
            <a:gdLst>
              <a:gd name="T0" fmla="*/ 2147483647 w 166"/>
              <a:gd name="T1" fmla="*/ 2147483647 h 176"/>
              <a:gd name="T2" fmla="*/ 2147483647 w 166"/>
              <a:gd name="T3" fmla="*/ 2147483647 h 176"/>
              <a:gd name="T4" fmla="*/ 2147483647 w 166"/>
              <a:gd name="T5" fmla="*/ 2147483647 h 176"/>
              <a:gd name="T6" fmla="*/ 2147483647 w 166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76"/>
              <a:gd name="T14" fmla="*/ 166 w 166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76">
                <a:moveTo>
                  <a:pt x="136" y="28"/>
                </a:moveTo>
                <a:cubicBezTo>
                  <a:pt x="91" y="13"/>
                  <a:pt x="33" y="0"/>
                  <a:pt x="16" y="52"/>
                </a:cubicBezTo>
                <a:cubicBezTo>
                  <a:pt x="26" y="172"/>
                  <a:pt x="0" y="176"/>
                  <a:pt x="112" y="164"/>
                </a:cubicBezTo>
                <a:cubicBezTo>
                  <a:pt x="166" y="128"/>
                  <a:pt x="121" y="87"/>
                  <a:pt x="136" y="28"/>
                </a:cubicBezTo>
                <a:close/>
              </a:path>
            </a:pathLst>
          </a:cu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5A750586-48D4-49BB-9CF4-DA5714EBB482}"/>
              </a:ext>
            </a:extLst>
          </p:cNvPr>
          <p:cNvGrpSpPr>
            <a:grpSpLocks/>
          </p:cNvGrpSpPr>
          <p:nvPr/>
        </p:nvGrpSpPr>
        <p:grpSpPr bwMode="auto">
          <a:xfrm>
            <a:off x="6923089" y="1125538"/>
            <a:ext cx="3024187" cy="646112"/>
            <a:chOff x="3316" y="1248"/>
            <a:chExt cx="1905" cy="407"/>
          </a:xfrm>
        </p:grpSpPr>
        <p:sp>
          <p:nvSpPr>
            <p:cNvPr id="22545" name="Text Box 17">
              <a:extLst>
                <a:ext uri="{FF2B5EF4-FFF2-40B4-BE49-F238E27FC236}">
                  <a16:creationId xmlns:a16="http://schemas.microsoft.com/office/drawing/2014/main" id="{2BE057B4-3036-4919-8835-3B99D2056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1248"/>
              <a:ext cx="17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 err="1">
                  <a:solidFill>
                    <a:srgbClr val="008000"/>
                  </a:solidFill>
                  <a:latin typeface="Arial" charset="0"/>
                  <a:cs typeface="Arial" panose="020B0604020202020204" pitchFamily="34" charset="0"/>
                </a:rPr>
                <a:t>Cholestasis</a:t>
              </a:r>
              <a:endParaRPr lang="en-US" sz="3600" b="1" dirty="0">
                <a:solidFill>
                  <a:srgbClr val="008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2546" name="Line 18">
              <a:extLst>
                <a:ext uri="{FF2B5EF4-FFF2-40B4-BE49-F238E27FC236}">
                  <a16:creationId xmlns:a16="http://schemas.microsoft.com/office/drawing/2014/main" id="{E85CDA00-C221-44F3-8374-603231A77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6" y="1429"/>
              <a:ext cx="24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22547" name="Freeform 19">
            <a:extLst>
              <a:ext uri="{FF2B5EF4-FFF2-40B4-BE49-F238E27FC236}">
                <a16:creationId xmlns:a16="http://schemas.microsoft.com/office/drawing/2014/main" id="{FEB421C3-19F8-46A7-BDD6-D3A37F44E840}"/>
              </a:ext>
            </a:extLst>
          </p:cNvPr>
          <p:cNvSpPr>
            <a:spLocks/>
          </p:cNvSpPr>
          <p:nvPr/>
        </p:nvSpPr>
        <p:spPr bwMode="auto">
          <a:xfrm>
            <a:off x="6472239" y="620713"/>
            <a:ext cx="1119187" cy="787400"/>
          </a:xfrm>
          <a:custGeom>
            <a:avLst/>
            <a:gdLst>
              <a:gd name="T0" fmla="*/ 2147483647 w 705"/>
              <a:gd name="T1" fmla="*/ 2147483647 h 496"/>
              <a:gd name="T2" fmla="*/ 2147483647 w 705"/>
              <a:gd name="T3" fmla="*/ 2147483647 h 496"/>
              <a:gd name="T4" fmla="*/ 2147483647 w 705"/>
              <a:gd name="T5" fmla="*/ 0 h 496"/>
              <a:gd name="T6" fmla="*/ 2147483647 w 705"/>
              <a:gd name="T7" fmla="*/ 2147483647 h 496"/>
              <a:gd name="T8" fmla="*/ 2147483647 w 705"/>
              <a:gd name="T9" fmla="*/ 2147483647 h 496"/>
              <a:gd name="T10" fmla="*/ 2147483647 w 705"/>
              <a:gd name="T11" fmla="*/ 2147483647 h 496"/>
              <a:gd name="T12" fmla="*/ 2147483647 w 705"/>
              <a:gd name="T13" fmla="*/ 2147483647 h 496"/>
              <a:gd name="T14" fmla="*/ 2147483647 w 705"/>
              <a:gd name="T15" fmla="*/ 2147483647 h 496"/>
              <a:gd name="T16" fmla="*/ 2147483647 w 705"/>
              <a:gd name="T17" fmla="*/ 2147483647 h 496"/>
              <a:gd name="T18" fmla="*/ 2147483647 w 705"/>
              <a:gd name="T19" fmla="*/ 2147483647 h 496"/>
              <a:gd name="T20" fmla="*/ 2147483647 w 705"/>
              <a:gd name="T21" fmla="*/ 2147483647 h 496"/>
              <a:gd name="T22" fmla="*/ 2147483647 w 705"/>
              <a:gd name="T23" fmla="*/ 2147483647 h 496"/>
              <a:gd name="T24" fmla="*/ 2147483647 w 705"/>
              <a:gd name="T25" fmla="*/ 2147483647 h 496"/>
              <a:gd name="T26" fmla="*/ 2147483647 w 705"/>
              <a:gd name="T27" fmla="*/ 2147483647 h 496"/>
              <a:gd name="T28" fmla="*/ 2147483647 w 705"/>
              <a:gd name="T29" fmla="*/ 2147483647 h 496"/>
              <a:gd name="T30" fmla="*/ 2147483647 w 705"/>
              <a:gd name="T31" fmla="*/ 2147483647 h 496"/>
              <a:gd name="T32" fmla="*/ 2147483647 w 705"/>
              <a:gd name="T33" fmla="*/ 2147483647 h 496"/>
              <a:gd name="T34" fmla="*/ 2147483647 w 705"/>
              <a:gd name="T35" fmla="*/ 2147483647 h 496"/>
              <a:gd name="T36" fmla="*/ 2147483647 w 705"/>
              <a:gd name="T37" fmla="*/ 2147483647 h 496"/>
              <a:gd name="T38" fmla="*/ 2147483647 w 705"/>
              <a:gd name="T39" fmla="*/ 2147483647 h 496"/>
              <a:gd name="T40" fmla="*/ 2147483647 w 705"/>
              <a:gd name="T41" fmla="*/ 0 h 496"/>
              <a:gd name="T42" fmla="*/ 2147483647 w 705"/>
              <a:gd name="T43" fmla="*/ 2147483647 h 496"/>
              <a:gd name="T44" fmla="*/ 2147483647 w 705"/>
              <a:gd name="T45" fmla="*/ 2147483647 h 496"/>
              <a:gd name="T46" fmla="*/ 2147483647 w 705"/>
              <a:gd name="T47" fmla="*/ 2147483647 h 496"/>
              <a:gd name="T48" fmla="*/ 2147483647 w 705"/>
              <a:gd name="T49" fmla="*/ 2147483647 h 496"/>
              <a:gd name="T50" fmla="*/ 2147483647 w 705"/>
              <a:gd name="T51" fmla="*/ 2147483647 h 496"/>
              <a:gd name="T52" fmla="*/ 2147483647 w 705"/>
              <a:gd name="T53" fmla="*/ 2147483647 h 496"/>
              <a:gd name="T54" fmla="*/ 2147483647 w 705"/>
              <a:gd name="T55" fmla="*/ 2147483647 h 496"/>
              <a:gd name="T56" fmla="*/ 2147483647 w 705"/>
              <a:gd name="T57" fmla="*/ 2147483647 h 496"/>
              <a:gd name="T58" fmla="*/ 2147483647 w 705"/>
              <a:gd name="T59" fmla="*/ 2147483647 h 496"/>
              <a:gd name="T60" fmla="*/ 2147483647 w 705"/>
              <a:gd name="T61" fmla="*/ 2147483647 h 496"/>
              <a:gd name="T62" fmla="*/ 2147483647 w 705"/>
              <a:gd name="T63" fmla="*/ 2147483647 h 496"/>
              <a:gd name="T64" fmla="*/ 2147483647 w 705"/>
              <a:gd name="T65" fmla="*/ 2147483647 h 4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5"/>
              <a:gd name="T100" fmla="*/ 0 h 496"/>
              <a:gd name="T101" fmla="*/ 705 w 705"/>
              <a:gd name="T102" fmla="*/ 496 h 4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5" h="496">
                <a:moveTo>
                  <a:pt x="108" y="24"/>
                </a:moveTo>
                <a:cubicBezTo>
                  <a:pt x="92" y="21"/>
                  <a:pt x="76" y="20"/>
                  <a:pt x="60" y="16"/>
                </a:cubicBezTo>
                <a:cubicBezTo>
                  <a:pt x="44" y="12"/>
                  <a:pt x="12" y="0"/>
                  <a:pt x="12" y="0"/>
                </a:cubicBezTo>
                <a:cubicBezTo>
                  <a:pt x="0" y="37"/>
                  <a:pt x="13" y="39"/>
                  <a:pt x="28" y="72"/>
                </a:cubicBezTo>
                <a:cubicBezTo>
                  <a:pt x="49" y="120"/>
                  <a:pt x="47" y="155"/>
                  <a:pt x="84" y="192"/>
                </a:cubicBezTo>
                <a:cubicBezTo>
                  <a:pt x="107" y="261"/>
                  <a:pt x="106" y="337"/>
                  <a:pt x="116" y="408"/>
                </a:cubicBezTo>
                <a:cubicBezTo>
                  <a:pt x="128" y="491"/>
                  <a:pt x="103" y="466"/>
                  <a:pt x="148" y="496"/>
                </a:cubicBezTo>
                <a:cubicBezTo>
                  <a:pt x="156" y="488"/>
                  <a:pt x="161" y="475"/>
                  <a:pt x="172" y="472"/>
                </a:cubicBezTo>
                <a:cubicBezTo>
                  <a:pt x="208" y="463"/>
                  <a:pt x="250" y="480"/>
                  <a:pt x="284" y="464"/>
                </a:cubicBezTo>
                <a:cubicBezTo>
                  <a:pt x="306" y="454"/>
                  <a:pt x="289" y="414"/>
                  <a:pt x="300" y="392"/>
                </a:cubicBezTo>
                <a:cubicBezTo>
                  <a:pt x="323" y="346"/>
                  <a:pt x="352" y="317"/>
                  <a:pt x="396" y="288"/>
                </a:cubicBezTo>
                <a:cubicBezTo>
                  <a:pt x="401" y="280"/>
                  <a:pt x="404" y="269"/>
                  <a:pt x="412" y="264"/>
                </a:cubicBezTo>
                <a:cubicBezTo>
                  <a:pt x="426" y="255"/>
                  <a:pt x="444" y="253"/>
                  <a:pt x="460" y="248"/>
                </a:cubicBezTo>
                <a:cubicBezTo>
                  <a:pt x="548" y="219"/>
                  <a:pt x="415" y="265"/>
                  <a:pt x="508" y="224"/>
                </a:cubicBezTo>
                <a:cubicBezTo>
                  <a:pt x="523" y="217"/>
                  <a:pt x="542" y="217"/>
                  <a:pt x="556" y="208"/>
                </a:cubicBezTo>
                <a:cubicBezTo>
                  <a:pt x="572" y="197"/>
                  <a:pt x="604" y="176"/>
                  <a:pt x="604" y="176"/>
                </a:cubicBezTo>
                <a:cubicBezTo>
                  <a:pt x="609" y="168"/>
                  <a:pt x="612" y="157"/>
                  <a:pt x="620" y="152"/>
                </a:cubicBezTo>
                <a:cubicBezTo>
                  <a:pt x="634" y="143"/>
                  <a:pt x="668" y="136"/>
                  <a:pt x="668" y="136"/>
                </a:cubicBezTo>
                <a:cubicBezTo>
                  <a:pt x="679" y="120"/>
                  <a:pt x="705" y="107"/>
                  <a:pt x="700" y="88"/>
                </a:cubicBezTo>
                <a:cubicBezTo>
                  <a:pt x="697" y="77"/>
                  <a:pt x="699" y="64"/>
                  <a:pt x="692" y="56"/>
                </a:cubicBezTo>
                <a:cubicBezTo>
                  <a:pt x="671" y="32"/>
                  <a:pt x="628" y="11"/>
                  <a:pt x="596" y="0"/>
                </a:cubicBezTo>
                <a:cubicBezTo>
                  <a:pt x="549" y="70"/>
                  <a:pt x="576" y="32"/>
                  <a:pt x="516" y="72"/>
                </a:cubicBezTo>
                <a:cubicBezTo>
                  <a:pt x="500" y="119"/>
                  <a:pt x="520" y="76"/>
                  <a:pt x="484" y="112"/>
                </a:cubicBezTo>
                <a:cubicBezTo>
                  <a:pt x="477" y="119"/>
                  <a:pt x="476" y="130"/>
                  <a:pt x="468" y="136"/>
                </a:cubicBezTo>
                <a:cubicBezTo>
                  <a:pt x="454" y="147"/>
                  <a:pt x="435" y="150"/>
                  <a:pt x="420" y="160"/>
                </a:cubicBezTo>
                <a:cubicBezTo>
                  <a:pt x="397" y="195"/>
                  <a:pt x="359" y="208"/>
                  <a:pt x="332" y="240"/>
                </a:cubicBezTo>
                <a:cubicBezTo>
                  <a:pt x="305" y="272"/>
                  <a:pt x="306" y="303"/>
                  <a:pt x="268" y="328"/>
                </a:cubicBezTo>
                <a:cubicBezTo>
                  <a:pt x="261" y="327"/>
                  <a:pt x="208" y="317"/>
                  <a:pt x="204" y="312"/>
                </a:cubicBezTo>
                <a:cubicBezTo>
                  <a:pt x="194" y="298"/>
                  <a:pt x="188" y="264"/>
                  <a:pt x="188" y="264"/>
                </a:cubicBezTo>
                <a:cubicBezTo>
                  <a:pt x="185" y="243"/>
                  <a:pt x="186" y="221"/>
                  <a:pt x="180" y="200"/>
                </a:cubicBezTo>
                <a:cubicBezTo>
                  <a:pt x="177" y="191"/>
                  <a:pt x="168" y="185"/>
                  <a:pt x="164" y="176"/>
                </a:cubicBezTo>
                <a:cubicBezTo>
                  <a:pt x="151" y="146"/>
                  <a:pt x="142" y="111"/>
                  <a:pt x="132" y="80"/>
                </a:cubicBezTo>
                <a:cubicBezTo>
                  <a:pt x="127" y="64"/>
                  <a:pt x="108" y="38"/>
                  <a:pt x="108" y="24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8" name="Freeform 20">
            <a:extLst>
              <a:ext uri="{FF2B5EF4-FFF2-40B4-BE49-F238E27FC236}">
                <a16:creationId xmlns:a16="http://schemas.microsoft.com/office/drawing/2014/main" id="{22C46CD6-883E-4C29-960F-CEFD9204463D}"/>
              </a:ext>
            </a:extLst>
          </p:cNvPr>
          <p:cNvSpPr>
            <a:spLocks/>
          </p:cNvSpPr>
          <p:nvPr/>
        </p:nvSpPr>
        <p:spPr bwMode="auto">
          <a:xfrm>
            <a:off x="6681665" y="2411413"/>
            <a:ext cx="263525" cy="279400"/>
          </a:xfrm>
          <a:custGeom>
            <a:avLst/>
            <a:gdLst>
              <a:gd name="T0" fmla="*/ 2147483647 w 166"/>
              <a:gd name="T1" fmla="*/ 2147483647 h 176"/>
              <a:gd name="T2" fmla="*/ 2147483647 w 166"/>
              <a:gd name="T3" fmla="*/ 2147483647 h 176"/>
              <a:gd name="T4" fmla="*/ 2147483647 w 166"/>
              <a:gd name="T5" fmla="*/ 2147483647 h 176"/>
              <a:gd name="T6" fmla="*/ 2147483647 w 166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76"/>
              <a:gd name="T14" fmla="*/ 166 w 166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76">
                <a:moveTo>
                  <a:pt x="136" y="28"/>
                </a:moveTo>
                <a:cubicBezTo>
                  <a:pt x="91" y="13"/>
                  <a:pt x="33" y="0"/>
                  <a:pt x="16" y="52"/>
                </a:cubicBezTo>
                <a:cubicBezTo>
                  <a:pt x="26" y="172"/>
                  <a:pt x="0" y="176"/>
                  <a:pt x="112" y="164"/>
                </a:cubicBezTo>
                <a:cubicBezTo>
                  <a:pt x="166" y="128"/>
                  <a:pt x="121" y="87"/>
                  <a:pt x="136" y="28"/>
                </a:cubicBezTo>
                <a:close/>
              </a:path>
            </a:pathLst>
          </a:cu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9" name="Freeform 21">
            <a:extLst>
              <a:ext uri="{FF2B5EF4-FFF2-40B4-BE49-F238E27FC236}">
                <a16:creationId xmlns:a16="http://schemas.microsoft.com/office/drawing/2014/main" id="{E8132D25-1603-4EA5-B7ED-1DA050EDCBC3}"/>
              </a:ext>
            </a:extLst>
          </p:cNvPr>
          <p:cNvSpPr>
            <a:spLocks/>
          </p:cNvSpPr>
          <p:nvPr/>
        </p:nvSpPr>
        <p:spPr bwMode="auto">
          <a:xfrm>
            <a:off x="6376865" y="3859213"/>
            <a:ext cx="263525" cy="279400"/>
          </a:xfrm>
          <a:custGeom>
            <a:avLst/>
            <a:gdLst>
              <a:gd name="T0" fmla="*/ 2147483647 w 166"/>
              <a:gd name="T1" fmla="*/ 2147483647 h 176"/>
              <a:gd name="T2" fmla="*/ 2147483647 w 166"/>
              <a:gd name="T3" fmla="*/ 2147483647 h 176"/>
              <a:gd name="T4" fmla="*/ 2147483647 w 166"/>
              <a:gd name="T5" fmla="*/ 2147483647 h 176"/>
              <a:gd name="T6" fmla="*/ 2147483647 w 166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76"/>
              <a:gd name="T14" fmla="*/ 166 w 166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76">
                <a:moveTo>
                  <a:pt x="136" y="28"/>
                </a:moveTo>
                <a:cubicBezTo>
                  <a:pt x="91" y="13"/>
                  <a:pt x="33" y="0"/>
                  <a:pt x="16" y="52"/>
                </a:cubicBezTo>
                <a:cubicBezTo>
                  <a:pt x="26" y="172"/>
                  <a:pt x="0" y="176"/>
                  <a:pt x="112" y="164"/>
                </a:cubicBezTo>
                <a:cubicBezTo>
                  <a:pt x="166" y="128"/>
                  <a:pt x="121" y="87"/>
                  <a:pt x="136" y="28"/>
                </a:cubicBezTo>
                <a:close/>
              </a:path>
            </a:pathLst>
          </a:cu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50" name="Freeform 22">
            <a:extLst>
              <a:ext uri="{FF2B5EF4-FFF2-40B4-BE49-F238E27FC236}">
                <a16:creationId xmlns:a16="http://schemas.microsoft.com/office/drawing/2014/main" id="{1C44BAA9-218B-438E-A478-1888D988A785}"/>
              </a:ext>
            </a:extLst>
          </p:cNvPr>
          <p:cNvSpPr>
            <a:spLocks/>
          </p:cNvSpPr>
          <p:nvPr/>
        </p:nvSpPr>
        <p:spPr bwMode="auto">
          <a:xfrm>
            <a:off x="5919665" y="4849813"/>
            <a:ext cx="263525" cy="279400"/>
          </a:xfrm>
          <a:custGeom>
            <a:avLst/>
            <a:gdLst>
              <a:gd name="T0" fmla="*/ 2147483647 w 166"/>
              <a:gd name="T1" fmla="*/ 2147483647 h 176"/>
              <a:gd name="T2" fmla="*/ 2147483647 w 166"/>
              <a:gd name="T3" fmla="*/ 2147483647 h 176"/>
              <a:gd name="T4" fmla="*/ 2147483647 w 166"/>
              <a:gd name="T5" fmla="*/ 2147483647 h 176"/>
              <a:gd name="T6" fmla="*/ 2147483647 w 166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76"/>
              <a:gd name="T14" fmla="*/ 166 w 166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76">
                <a:moveTo>
                  <a:pt x="136" y="28"/>
                </a:moveTo>
                <a:cubicBezTo>
                  <a:pt x="91" y="13"/>
                  <a:pt x="33" y="0"/>
                  <a:pt x="16" y="52"/>
                </a:cubicBezTo>
                <a:cubicBezTo>
                  <a:pt x="26" y="172"/>
                  <a:pt x="0" y="176"/>
                  <a:pt x="112" y="164"/>
                </a:cubicBezTo>
                <a:cubicBezTo>
                  <a:pt x="166" y="128"/>
                  <a:pt x="121" y="87"/>
                  <a:pt x="136" y="28"/>
                </a:cubicBezTo>
                <a:close/>
              </a:path>
            </a:pathLst>
          </a:cu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17">
            <a:extLst>
              <a:ext uri="{FF2B5EF4-FFF2-40B4-BE49-F238E27FC236}">
                <a16:creationId xmlns:a16="http://schemas.microsoft.com/office/drawing/2014/main" id="{3F2B60CD-5E8B-460E-9A9E-632BBCA74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52736"/>
            <a:ext cx="3635896" cy="1224136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arrest in the flow of bile</a:t>
            </a:r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id="{D72F9801-9F1A-4AA3-86A9-2264D695A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984" y="2276873"/>
            <a:ext cx="4139952" cy="452431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distal end of the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hepatopancreatic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ampulla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the narrowest part of the biliary passages and is another common site for impaction of gallstones</a:t>
            </a:r>
          </a:p>
        </p:txBody>
      </p:sp>
      <p:sp>
        <p:nvSpPr>
          <p:cNvPr id="71" name="Rectangle 17">
            <a:extLst>
              <a:ext uri="{FF2B5EF4-FFF2-40B4-BE49-F238E27FC236}">
                <a16:creationId xmlns:a16="http://schemas.microsoft.com/office/drawing/2014/main" id="{4B3C2607-84B3-45D7-A842-C8228BDD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56993"/>
            <a:ext cx="3923928" cy="255454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bile cannot leave the gallbladder, it enters the blood and causes jaundice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BC68C-3041-444F-9503-BE37BD25F630}"/>
              </a:ext>
            </a:extLst>
          </p:cNvPr>
          <p:cNvSpPr/>
          <p:nvPr/>
        </p:nvSpPr>
        <p:spPr>
          <a:xfrm rot="20273361">
            <a:off x="-20757" y="3046168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60E2A-8471-4334-B827-81032D35F6CA}"/>
              </a:ext>
            </a:extLst>
          </p:cNvPr>
          <p:cNvSpPr txBox="1"/>
          <p:nvPr/>
        </p:nvSpPr>
        <p:spPr>
          <a:xfrm>
            <a:off x="9436101" y="6232860"/>
            <a:ext cx="1244600" cy="463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utoUpdateAnimBg="0"/>
      <p:bldP spid="225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/>
          <a:stretch/>
        </p:blipFill>
        <p:spPr>
          <a:xfrm>
            <a:off x="3900444" y="169817"/>
            <a:ext cx="8060778" cy="5895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F705B-D4B3-465A-A95D-C33116E26A70}"/>
              </a:ext>
            </a:extLst>
          </p:cNvPr>
          <p:cNvSpPr txBox="1"/>
          <p:nvPr/>
        </p:nvSpPr>
        <p:spPr>
          <a:xfrm>
            <a:off x="9475304" y="2409351"/>
            <a:ext cx="192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Subcostal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3915A-353F-47A0-B1B0-73CA1E36A7E6}"/>
              </a:ext>
            </a:extLst>
          </p:cNvPr>
          <p:cNvSpPr txBox="1"/>
          <p:nvPr/>
        </p:nvSpPr>
        <p:spPr>
          <a:xfrm>
            <a:off x="9475304" y="3801091"/>
            <a:ext cx="24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Intertubercular plane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5C5CA-B8BC-42BA-A789-895AD7C30B0C}"/>
              </a:ext>
            </a:extLst>
          </p:cNvPr>
          <p:cNvSpPr txBox="1"/>
          <p:nvPr/>
        </p:nvSpPr>
        <p:spPr>
          <a:xfrm>
            <a:off x="144515" y="399164"/>
            <a:ext cx="3755930" cy="371717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</a:rPr>
              <a:t>Position of the liver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it occupies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the whole of the right hypochondrium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parts of the epigastrium and left hypochondrium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23DDCEC-ECA9-449B-A3DB-BF2B21EA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13" y="4801593"/>
            <a:ext cx="3703931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** Weight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 algn="justLow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30175" algn="l"/>
              </a:tabLst>
              <a:defRPr/>
            </a:pPr>
            <a:r>
              <a:rPr lang="en-US" altLang="en-US" sz="2400" kern="0" dirty="0">
                <a:solidFill>
                  <a:prstClr val="black"/>
                </a:solidFill>
                <a:ea typeface="Times New Roman" panose="02020603050405020304" pitchFamily="18" charset="0"/>
              </a:rPr>
              <a:t>Male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about 1.5 kg</a:t>
            </a:r>
          </a:p>
          <a:p>
            <a:pPr marL="342900" lvl="0" indent="-342900" algn="justLow">
              <a:buFontTx/>
              <a:buChar char="-"/>
              <a:defRPr/>
            </a:pPr>
            <a:r>
              <a:rPr lang="en-US" altLang="en-US" sz="2400" kern="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Female </a:t>
            </a:r>
            <a:r>
              <a:rPr lang="en-US" altLang="en-US" sz="2400" kern="0" dirty="0">
                <a:solidFill>
                  <a:prstClr val="black"/>
                </a:solidFill>
                <a:ea typeface="Times New Roman" panose="02020603050405020304" pitchFamily="18" charset="0"/>
              </a:rPr>
              <a:t>about 1.3 kg. </a:t>
            </a:r>
            <a:endParaRPr lang="en-US" altLang="en-US" sz="2400" kern="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43FC22-E5AB-4A51-BBD7-8162DA12730B}"/>
              </a:ext>
            </a:extLst>
          </p:cNvPr>
          <p:cNvSpPr/>
          <p:nvPr/>
        </p:nvSpPr>
        <p:spPr>
          <a:xfrm rot="20273361">
            <a:off x="-116430" y="2688314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5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rface of liver">
            <a:extLst>
              <a:ext uri="{FF2B5EF4-FFF2-40B4-BE49-F238E27FC236}">
                <a16:creationId xmlns:a16="http://schemas.microsoft.com/office/drawing/2014/main" id="{7AF52C42-8338-49B6-8EEF-DB47D3735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3725" r="27856" b="28797"/>
          <a:stretch/>
        </p:blipFill>
        <p:spPr bwMode="auto">
          <a:xfrm>
            <a:off x="3180522" y="127016"/>
            <a:ext cx="5510836" cy="443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4">
            <a:extLst>
              <a:ext uri="{FF2B5EF4-FFF2-40B4-BE49-F238E27FC236}">
                <a16:creationId xmlns:a16="http://schemas.microsoft.com/office/drawing/2014/main" id="{965F42D2-6C61-48D1-9568-BB22C0B7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281" y="545684"/>
            <a:ext cx="2280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Franklin Gothic Book"/>
                <a:ea typeface="SimSun" pitchFamily="2" charset="-122"/>
              </a:rPr>
              <a:t>    </a:t>
            </a:r>
            <a:r>
              <a:rPr lang="en-US" altLang="zh-CN" sz="3600" b="1" dirty="0">
                <a:solidFill>
                  <a:srgbClr val="FFFFFF"/>
                </a:solidFill>
                <a:latin typeface="Franklin Gothic Book"/>
                <a:ea typeface="SimSun" pitchFamily="2" charset="-122"/>
              </a:rPr>
              <a:t>superior</a:t>
            </a: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2DCC5BE5-66C9-4F06-ABA9-B5244446F4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61777" y="1696551"/>
            <a:ext cx="1695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Franklin Gothic Book"/>
                <a:ea typeface="SimSun" pitchFamily="2" charset="-122"/>
              </a:rPr>
              <a:t>Anterior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BCF2531B-A5DB-4DB9-A355-EEC0860C1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152" y="2485693"/>
            <a:ext cx="1695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Franklin Gothic Book"/>
                <a:ea typeface="SimSun" pitchFamily="2" charset="-122"/>
              </a:rPr>
              <a:t>   Right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9236AD-F0F1-449A-A953-3836E75F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70" y="44312"/>
            <a:ext cx="3381375" cy="4857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990099"/>
                </a:solidFill>
                <a:latin typeface="Franklin Gothic Book"/>
                <a:ea typeface="SimSun" pitchFamily="2" charset="-122"/>
              </a:rPr>
              <a:t>Wedge-shaped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29CF8E-B15A-4D5E-AF4A-F46C7467F462}"/>
              </a:ext>
            </a:extLst>
          </p:cNvPr>
          <p:cNvSpPr/>
          <p:nvPr/>
        </p:nvSpPr>
        <p:spPr>
          <a:xfrm>
            <a:off x="119270" y="530087"/>
            <a:ext cx="25953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/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Surfaces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457200" lvl="0" indent="-457200" algn="justLow"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has 5 surfaces</a:t>
            </a:r>
          </a:p>
          <a:p>
            <a:pPr marL="457200" lvl="0" indent="-457200" algn="justLow"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</a:p>
          <a:p>
            <a:pPr marL="457200" lvl="0" indent="-457200" algn="justLow"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</a:p>
          <a:p>
            <a:pPr marL="457200" lvl="0" indent="-457200" algn="justLow"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uperior</a:t>
            </a:r>
          </a:p>
          <a:p>
            <a:pPr marL="457200" lvl="0" indent="-457200" algn="justLow"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nferior</a:t>
            </a:r>
          </a:p>
          <a:p>
            <a:pPr marL="457200" lvl="0" indent="-457200" algn="justLow"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Right. </a:t>
            </a:r>
          </a:p>
          <a:p>
            <a:pPr lvl="0" algn="justLow"/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</a:rPr>
              <a:t>No sharp borders between them 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4" descr="surface of liver2">
            <a:extLst>
              <a:ext uri="{FF2B5EF4-FFF2-40B4-BE49-F238E27FC236}">
                <a16:creationId xmlns:a16="http://schemas.microsoft.com/office/drawing/2014/main" id="{E6903FFB-6F57-45CE-91C1-289794903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30000"/>
          </a:blip>
          <a:srcRect l="16528" t="15828" r="26611" b="30608"/>
          <a:stretch/>
        </p:blipFill>
        <p:spPr bwMode="auto">
          <a:xfrm>
            <a:off x="7235687" y="3228418"/>
            <a:ext cx="4956313" cy="350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30">
            <a:extLst>
              <a:ext uri="{FF2B5EF4-FFF2-40B4-BE49-F238E27FC236}">
                <a16:creationId xmlns:a16="http://schemas.microsoft.com/office/drawing/2014/main" id="{866EBD7A-1DA1-4D53-83C7-1917740E3F7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691358" y="3775781"/>
            <a:ext cx="2288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Franklin Gothic Book"/>
                <a:ea typeface="SimSun" pitchFamily="2" charset="-122"/>
              </a:rPr>
              <a:t>Posterior</a:t>
            </a: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224378AF-1B51-4879-9786-27547800517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66157" y="5248133"/>
            <a:ext cx="1695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Franklin Gothic Book"/>
                <a:ea typeface="SimSun" pitchFamily="2" charset="-122"/>
              </a:rPr>
              <a:t>Inferior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1EE47-28F6-4806-ADE6-7C49E3E002E8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" b="8507"/>
          <a:stretch/>
        </p:blipFill>
        <p:spPr>
          <a:xfrm>
            <a:off x="1350268" y="1"/>
            <a:ext cx="10347896" cy="6733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988875"/>
            <a:ext cx="429809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 cm below the costal margin at the right midaxillary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3018" y="497378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8thCC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8873" y="5657671"/>
            <a:ext cx="108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9thCC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5569527" y="5888503"/>
            <a:ext cx="2784764" cy="733970"/>
          </a:xfrm>
          <a:prstGeom prst="callout1">
            <a:avLst>
              <a:gd name="adj1" fmla="val -58642"/>
              <a:gd name="adj2" fmla="val 34196"/>
              <a:gd name="adj3" fmla="val 8681"/>
              <a:gd name="adj4" fmla="val 3465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transpyloric</a:t>
            </a:r>
            <a:r>
              <a:rPr lang="en-US" sz="2400" b="1" dirty="0">
                <a:solidFill>
                  <a:srgbClr val="FF0000"/>
                </a:solidFill>
              </a:rPr>
              <a:t>  plane at the median plane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Surface anatomy of the liver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92F63-87B5-4C4B-BD2C-6E425A0AFD64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5B6BC8-7984-4D2A-810C-CC4C3958A267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6524216" y="1"/>
            <a:ext cx="0" cy="5497001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BD0897-945C-49E9-AF70-4CB669F5417A}"/>
              </a:ext>
            </a:extLst>
          </p:cNvPr>
          <p:cNvSpPr txBox="1"/>
          <p:nvPr/>
        </p:nvSpPr>
        <p:spPr>
          <a:xfrm>
            <a:off x="3326299" y="3244334"/>
            <a:ext cx="490323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70130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2947A-8A63-4D51-A9C1-F44E6313D45E}"/>
              </a:ext>
            </a:extLst>
          </p:cNvPr>
          <p:cNvSpPr/>
          <p:nvPr/>
        </p:nvSpPr>
        <p:spPr>
          <a:xfrm>
            <a:off x="79022" y="0"/>
            <a:ext cx="1211297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84810" algn="l"/>
                <a:tab pos="118745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Surface anatomy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Superior border of the liver: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represented by a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line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joining the following points directed to the right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1- A point in the left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5th intercostal space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(in the left mid-clavicular line).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2- A point at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xiphisternal junction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(in the median plane).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3- A point on the right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5th costal cartilage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(the right mid-clavicular line).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4- A point on the right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7th rib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(in the right midaxillary line).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Inferior border: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represented by a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line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joining the following points directed to the right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685800" algn="l"/>
                <a:tab pos="17456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1- A point in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left 5th intercostal space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(left mid-clavicular line).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685800" algn="l"/>
                <a:tab pos="17456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2- The tip of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left 8th costal cartilage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685800" algn="l"/>
                <a:tab pos="174561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transpyloric plane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in the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median plane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(midway between the umbilicus and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xiphisternal junction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685800" algn="l"/>
                <a:tab pos="17456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4- The tip of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right 9th costal cartilage (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right midclavicular line).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858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5- 1 cm below the costal margin at the right midaxillary line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Right border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represented by a line convex to the right between the right 7th rib to 1 cm below the costal margin in the right midaxillary 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A91AF-373B-4539-B5DE-B65B27A5A09F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56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703F49-3287-41B4-AF14-B4BBA3EBC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670055"/>
              </p:ext>
            </p:extLst>
          </p:nvPr>
        </p:nvGraphicFramePr>
        <p:xfrm>
          <a:off x="1814945" y="1339477"/>
          <a:ext cx="7508731" cy="416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DFC3D60-FA25-45F6-946D-789CAE49B91D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rface of liver">
            <a:extLst>
              <a:ext uri="{FF2B5EF4-FFF2-40B4-BE49-F238E27FC236}">
                <a16:creationId xmlns:a16="http://schemas.microsoft.com/office/drawing/2014/main" id="{18096ED6-9597-4881-B55E-61980195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3725" r="26633" b="27022"/>
          <a:stretch>
            <a:fillRect/>
          </a:stretch>
        </p:blipFill>
        <p:spPr bwMode="auto">
          <a:xfrm>
            <a:off x="2711450" y="1"/>
            <a:ext cx="73802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3">
            <a:extLst>
              <a:ext uri="{FF2B5EF4-FFF2-40B4-BE49-F238E27FC236}">
                <a16:creationId xmlns:a16="http://schemas.microsoft.com/office/drawing/2014/main" id="{73067CBF-346D-4C4F-9268-E26EF31F9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9" y="4076701"/>
            <a:ext cx="358775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A8BABC76-BC07-4EDD-B6ED-E480B57DA1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5863" y="4005264"/>
            <a:ext cx="1873250" cy="714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3388B949-FDF0-4AA6-9190-4ECA80F71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9114" y="4005264"/>
            <a:ext cx="358775" cy="7191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C7A575C1-4DA5-4628-A02A-60092DD57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7664" y="4724401"/>
            <a:ext cx="1800225" cy="1444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15412FDB-2B35-4DAE-AE3E-C00D8A9B9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8889" y="4797426"/>
            <a:ext cx="358775" cy="10080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59E64DBF-EB30-4154-BF39-8ABFC12F1A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5501" y="4076701"/>
            <a:ext cx="360363" cy="10080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BD843A53-08B7-4D8E-B4FF-6F0899231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5084764"/>
            <a:ext cx="433388" cy="7207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55BA7958-D260-4059-BC1C-D54DE47D94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8888" y="4724400"/>
            <a:ext cx="2159000" cy="10810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E44ADC92-5577-4E7B-904A-66FA178B097A}"/>
              </a:ext>
            </a:extLst>
          </p:cNvPr>
          <p:cNvSpPr>
            <a:spLocks noChangeArrowheads="1"/>
          </p:cNvSpPr>
          <p:nvPr/>
        </p:nvSpPr>
        <p:spPr bwMode="auto">
          <a:xfrm rot="20969492">
            <a:off x="7024688" y="3860800"/>
            <a:ext cx="2951162" cy="2465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en-US">
              <a:solidFill>
                <a:srgbClr val="000000"/>
              </a:solidFill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39162227-C7DF-425B-98B0-169EEFEA47B3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2924175"/>
            <a:ext cx="3382962" cy="641350"/>
            <a:chOff x="237" y="1732"/>
            <a:chExt cx="1591" cy="38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503" name="Text Box 16">
              <a:extLst>
                <a:ext uri="{FF2B5EF4-FFF2-40B4-BE49-F238E27FC236}">
                  <a16:creationId xmlns:a16="http://schemas.microsoft.com/office/drawing/2014/main" id="{A7BF05B1-559F-45A1-BC62-3A8D10332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" y="1732"/>
              <a:ext cx="1309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rgbClr val="00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  right lobe</a:t>
              </a:r>
            </a:p>
          </p:txBody>
        </p:sp>
        <p:sp>
          <p:nvSpPr>
            <p:cNvPr id="20504" name="Line 17">
              <a:extLst>
                <a:ext uri="{FF2B5EF4-FFF2-40B4-BE49-F238E27FC236}">
                  <a16:creationId xmlns:a16="http://schemas.microsoft.com/office/drawing/2014/main" id="{EA04EF05-A51A-421E-ADAE-8BCFE13BF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8" y="1934"/>
              <a:ext cx="390" cy="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114F4847-7B40-43B4-A84A-7A2703B447EF}"/>
              </a:ext>
            </a:extLst>
          </p:cNvPr>
          <p:cNvGrpSpPr>
            <a:grpSpLocks/>
          </p:cNvGrpSpPr>
          <p:nvPr/>
        </p:nvGrpSpPr>
        <p:grpSpPr bwMode="auto">
          <a:xfrm rot="2067204" flipH="1">
            <a:off x="8121651" y="2657475"/>
            <a:ext cx="2727325" cy="641350"/>
            <a:chOff x="507" y="1783"/>
            <a:chExt cx="1321" cy="38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501" name="Text Box 19">
              <a:extLst>
                <a:ext uri="{FF2B5EF4-FFF2-40B4-BE49-F238E27FC236}">
                  <a16:creationId xmlns:a16="http://schemas.microsoft.com/office/drawing/2014/main" id="{74712CDC-B936-4190-91DD-88665835E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" y="1783"/>
              <a:ext cx="1308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rgbClr val="00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   left lobe</a:t>
              </a:r>
            </a:p>
          </p:txBody>
        </p:sp>
        <p:sp>
          <p:nvSpPr>
            <p:cNvPr id="20502" name="Line 20">
              <a:extLst>
                <a:ext uri="{FF2B5EF4-FFF2-40B4-BE49-F238E27FC236}">
                  <a16:creationId xmlns:a16="http://schemas.microsoft.com/office/drawing/2014/main" id="{3A7A8796-5BF4-4C37-AAE9-2CE14657F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8" y="1934"/>
              <a:ext cx="390" cy="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F3B326BA-EC56-4D79-92B7-CE4A8C933175}"/>
              </a:ext>
            </a:extLst>
          </p:cNvPr>
          <p:cNvGrpSpPr>
            <a:grpSpLocks/>
          </p:cNvGrpSpPr>
          <p:nvPr/>
        </p:nvGrpSpPr>
        <p:grpSpPr bwMode="auto">
          <a:xfrm rot="2067204" flipH="1">
            <a:off x="6619452" y="3765905"/>
            <a:ext cx="5325589" cy="646336"/>
            <a:chOff x="37" y="1778"/>
            <a:chExt cx="1791" cy="1426"/>
          </a:xfrm>
        </p:grpSpPr>
        <p:sp>
          <p:nvSpPr>
            <p:cNvPr id="20499" name="Text Box 26">
              <a:extLst>
                <a:ext uri="{FF2B5EF4-FFF2-40B4-BE49-F238E27FC236}">
                  <a16:creationId xmlns:a16="http://schemas.microsoft.com/office/drawing/2014/main" id="{0BD48FDC-21F7-454A-88F5-50F4D2A30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1778"/>
              <a:ext cx="1791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rgbClr val="00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   falciform ligament.</a:t>
              </a:r>
            </a:p>
          </p:txBody>
        </p:sp>
        <p:sp>
          <p:nvSpPr>
            <p:cNvPr id="11284" name="Line 27">
              <a:extLst>
                <a:ext uri="{FF2B5EF4-FFF2-40B4-BE49-F238E27FC236}">
                  <a16:creationId xmlns:a16="http://schemas.microsoft.com/office/drawing/2014/main" id="{63FAB7F8-A417-4045-856B-D9AD516CF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8" y="1934"/>
              <a:ext cx="39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14C0AB87-65DD-4220-8571-F6BE4F8C500F}"/>
              </a:ext>
            </a:extLst>
          </p:cNvPr>
          <p:cNvGraphicFramePr/>
          <p:nvPr/>
        </p:nvGraphicFramePr>
        <p:xfrm>
          <a:off x="1847851" y="5632450"/>
          <a:ext cx="6264373" cy="82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7BC70C5C-8D25-436D-9CCB-B02D55543B33}"/>
              </a:ext>
            </a:extLst>
          </p:cNvPr>
          <p:cNvGraphicFramePr/>
          <p:nvPr/>
        </p:nvGraphicFramePr>
        <p:xfrm>
          <a:off x="4583114" y="1916113"/>
          <a:ext cx="1438275" cy="79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49160CA4-3D7F-4597-9715-1CAC1DE2BE1C}"/>
              </a:ext>
            </a:extLst>
          </p:cNvPr>
          <p:cNvGraphicFramePr/>
          <p:nvPr/>
        </p:nvGraphicFramePr>
        <p:xfrm>
          <a:off x="7608888" y="1123950"/>
          <a:ext cx="1295400" cy="9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497B65C6-1EF3-4483-B4D1-789D54CE3DE3}"/>
              </a:ext>
            </a:extLst>
          </p:cNvPr>
          <p:cNvGraphicFramePr/>
          <p:nvPr/>
        </p:nvGraphicFramePr>
        <p:xfrm>
          <a:off x="5591175" y="4508500"/>
          <a:ext cx="3348038" cy="63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00F621D4-D1B3-42EC-9FEE-F43AD4E9B400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2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urface of liver2">
            <a:extLst>
              <a:ext uri="{FF2B5EF4-FFF2-40B4-BE49-F238E27FC236}">
                <a16:creationId xmlns:a16="http://schemas.microsoft.com/office/drawing/2014/main" id="{4361A24C-2BBC-4960-BB44-1EACB1A7F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11250" t="13002" r="25748" b="25448"/>
          <a:stretch/>
        </p:blipFill>
        <p:spPr bwMode="auto">
          <a:xfrm>
            <a:off x="2208214" y="862013"/>
            <a:ext cx="7611647" cy="5578544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9093" name="AutoShape 5">
            <a:extLst>
              <a:ext uri="{FF2B5EF4-FFF2-40B4-BE49-F238E27FC236}">
                <a16:creationId xmlns:a16="http://schemas.microsoft.com/office/drawing/2014/main" id="{61F40874-E761-481A-8017-3BA8925FA808}"/>
              </a:ext>
            </a:extLst>
          </p:cNvPr>
          <p:cNvSpPr>
            <a:spLocks/>
          </p:cNvSpPr>
          <p:nvPr/>
        </p:nvSpPr>
        <p:spPr bwMode="auto">
          <a:xfrm>
            <a:off x="222036" y="130175"/>
            <a:ext cx="4434104" cy="1497013"/>
          </a:xfrm>
          <a:prstGeom prst="borderCallout2">
            <a:avLst>
              <a:gd name="adj1" fmla="val 8134"/>
              <a:gd name="adj2" fmla="val 102644"/>
              <a:gd name="adj3" fmla="val 8134"/>
              <a:gd name="adj4" fmla="val 108097"/>
              <a:gd name="adj5" fmla="val 159905"/>
              <a:gd name="adj6" fmla="val 11896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Fissure for the ligamentum venosum (Post)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(obliterated ductus venosus)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89094" name="AutoShape 6">
            <a:extLst>
              <a:ext uri="{FF2B5EF4-FFF2-40B4-BE49-F238E27FC236}">
                <a16:creationId xmlns:a16="http://schemas.microsoft.com/office/drawing/2014/main" id="{EF3259ED-132B-497B-AFB6-FB62E3D49E98}"/>
              </a:ext>
            </a:extLst>
          </p:cNvPr>
          <p:cNvSpPr>
            <a:spLocks/>
          </p:cNvSpPr>
          <p:nvPr/>
        </p:nvSpPr>
        <p:spPr bwMode="auto">
          <a:xfrm>
            <a:off x="222034" y="5528539"/>
            <a:ext cx="7020461" cy="1107211"/>
          </a:xfrm>
          <a:prstGeom prst="borderCallout2">
            <a:avLst>
              <a:gd name="adj1" fmla="val 3901"/>
              <a:gd name="adj2" fmla="val 66746"/>
              <a:gd name="adj3" fmla="val 1398"/>
              <a:gd name="adj4" fmla="val 75698"/>
              <a:gd name="adj5" fmla="val -62633"/>
              <a:gd name="adj6" fmla="val 78284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244475" algn="l"/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Fissure for ligamentum teres or round ligament (Inf)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(obliterated left umbilical vein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9095" name="Oval 7">
            <a:extLst>
              <a:ext uri="{FF2B5EF4-FFF2-40B4-BE49-F238E27FC236}">
                <a16:creationId xmlns:a16="http://schemas.microsoft.com/office/drawing/2014/main" id="{074F90E0-D403-47F5-9825-99FFC08D4465}"/>
              </a:ext>
            </a:extLst>
          </p:cNvPr>
          <p:cNvSpPr>
            <a:spLocks noChangeArrowheads="1"/>
          </p:cNvSpPr>
          <p:nvPr/>
        </p:nvSpPr>
        <p:spPr bwMode="auto">
          <a:xfrm rot="52970" flipH="1">
            <a:off x="3719513" y="2492375"/>
            <a:ext cx="1295400" cy="9350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Lt. 1/5</a:t>
            </a:r>
          </a:p>
        </p:txBody>
      </p:sp>
      <p:sp>
        <p:nvSpPr>
          <p:cNvPr id="89096" name="Oval 8">
            <a:extLst>
              <a:ext uri="{FF2B5EF4-FFF2-40B4-BE49-F238E27FC236}">
                <a16:creationId xmlns:a16="http://schemas.microsoft.com/office/drawing/2014/main" id="{F710483B-FAD5-43C9-AA7E-818C9BDF648E}"/>
              </a:ext>
            </a:extLst>
          </p:cNvPr>
          <p:cNvSpPr>
            <a:spLocks noChangeArrowheads="1"/>
          </p:cNvSpPr>
          <p:nvPr/>
        </p:nvSpPr>
        <p:spPr bwMode="auto">
          <a:xfrm rot="52970" flipH="1">
            <a:off x="7248526" y="2997200"/>
            <a:ext cx="1438275" cy="7937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4/5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3EDDF45-6C89-43FC-9679-BEB0A006BAE7}"/>
              </a:ext>
            </a:extLst>
          </p:cNvPr>
          <p:cNvGraphicFramePr/>
          <p:nvPr/>
        </p:nvGraphicFramePr>
        <p:xfrm>
          <a:off x="6470073" y="130175"/>
          <a:ext cx="5250872" cy="98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1D73D1-9B5F-44EE-A072-91ADECA190D9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9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1562</Words>
  <Application>Microsoft Office PowerPoint</Application>
  <PresentationFormat>Widescreen</PresentationFormat>
  <Paragraphs>249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Franklin Gothic Book</vt:lpstr>
      <vt:lpstr>Monotype Corsiva</vt:lpstr>
      <vt:lpstr>Symbol</vt:lpstr>
      <vt:lpstr>Times New Roman</vt:lpstr>
      <vt:lpstr>Wingdings</vt:lpstr>
      <vt:lpstr>Office Theme</vt:lpstr>
      <vt:lpstr>3_Default Design</vt:lpstr>
      <vt:lpstr>1_Office Theme</vt:lpstr>
      <vt:lpstr>Default Design</vt:lpstr>
      <vt:lpstr>7_Office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99</cp:revision>
  <dcterms:created xsi:type="dcterms:W3CDTF">2018-09-12T11:16:26Z</dcterms:created>
  <dcterms:modified xsi:type="dcterms:W3CDTF">2020-02-22T19:03:01Z</dcterms:modified>
</cp:coreProperties>
</file>