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5" r:id="rId9"/>
    <p:sldId id="263" r:id="rId10"/>
    <p:sldId id="274" r:id="rId11"/>
    <p:sldId id="267" r:id="rId12"/>
    <p:sldId id="268" r:id="rId13"/>
    <p:sldId id="269" r:id="rId14"/>
    <p:sldId id="270" r:id="rId15"/>
    <p:sldId id="271" r:id="rId16"/>
    <p:sldId id="301" r:id="rId17"/>
    <p:sldId id="272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4" r:id="rId27"/>
    <p:sldId id="283" r:id="rId28"/>
    <p:sldId id="284" r:id="rId29"/>
    <p:sldId id="285" r:id="rId30"/>
    <p:sldId id="286" r:id="rId31"/>
    <p:sldId id="312" r:id="rId32"/>
    <p:sldId id="313" r:id="rId33"/>
    <p:sldId id="314" r:id="rId34"/>
    <p:sldId id="315" r:id="rId35"/>
    <p:sldId id="287" r:id="rId36"/>
    <p:sldId id="288" r:id="rId37"/>
    <p:sldId id="289" r:id="rId38"/>
    <p:sldId id="290" r:id="rId39"/>
    <p:sldId id="291" r:id="rId40"/>
    <p:sldId id="293" r:id="rId41"/>
    <p:sldId id="317" r:id="rId42"/>
    <p:sldId id="316" r:id="rId43"/>
    <p:sldId id="311" r:id="rId44"/>
    <p:sldId id="295" r:id="rId45"/>
    <p:sldId id="296" r:id="rId46"/>
    <p:sldId id="302" r:id="rId47"/>
    <p:sldId id="310" r:id="rId48"/>
    <p:sldId id="297" r:id="rId49"/>
    <p:sldId id="299" r:id="rId50"/>
    <p:sldId id="300" r:id="rId51"/>
    <p:sldId id="304" r:id="rId52"/>
    <p:sldId id="305" r:id="rId53"/>
    <p:sldId id="306" r:id="rId54"/>
    <p:sldId id="307" r:id="rId55"/>
    <p:sldId id="308" r:id="rId56"/>
    <p:sldId id="298" r:id="rId57"/>
    <p:sldId id="303" r:id="rId58"/>
    <p:sldId id="309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   </a:t>
            </a:r>
            <a:r>
              <a:rPr lang="en-US" dirty="0" err="1"/>
              <a:t>Locomotor</a:t>
            </a:r>
            <a:r>
              <a:rPr lang="en-US" dirty="0"/>
              <a:t>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6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taking a history for an acute problem always inquire about the mechanism of injury, loss of function, onset of swelling (&lt; 24 hours), and initial treatment </a:t>
            </a:r>
          </a:p>
          <a:p>
            <a:r>
              <a:rPr lang="en-US" dirty="0"/>
              <a:t>When taking a history for a chronic problem always inquire about past injuries, past treatments, effect on function, and current symptoms.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3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of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Fever 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Pain other joint</a:t>
            </a:r>
          </a:p>
          <a:p>
            <a:r>
              <a:rPr lang="en-US" dirty="0"/>
              <a:t>Related positive , other organ as part  of </a:t>
            </a:r>
            <a:r>
              <a:rPr lang="en-US" dirty="0" err="1"/>
              <a:t>rheumatological</a:t>
            </a:r>
            <a:r>
              <a:rPr lang="en-US" dirty="0"/>
              <a:t>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6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 medical history</a:t>
            </a:r>
          </a:p>
          <a:p>
            <a:r>
              <a:rPr lang="en-US" dirty="0"/>
              <a:t>Past surgical history</a:t>
            </a:r>
          </a:p>
          <a:p>
            <a:r>
              <a:rPr lang="en-US" dirty="0"/>
              <a:t>Prior injuries or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Medication and Allergies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NSAIDs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narcotics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9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Family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Rhematological</a:t>
            </a:r>
            <a:r>
              <a:rPr lang="en-US" dirty="0"/>
              <a:t> disorder</a:t>
            </a:r>
          </a:p>
          <a:p>
            <a:r>
              <a:rPr lang="en-US" dirty="0"/>
              <a:t>Pain joints ( OA )</a:t>
            </a:r>
          </a:p>
        </p:txBody>
      </p:sp>
    </p:spTree>
    <p:extLst>
      <p:ext uri="{BB962C8B-B14F-4D97-AF65-F5344CB8AC3E}">
        <p14:creationId xmlns:p14="http://schemas.microsoft.com/office/powerpoint/2010/main" val="1375902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Social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Occupation</a:t>
            </a:r>
          </a:p>
          <a:p>
            <a:pPr marL="114300" indent="0">
              <a:buNone/>
            </a:pPr>
            <a:r>
              <a:rPr lang="en-US" dirty="0"/>
              <a:t>    Working / Retired</a:t>
            </a:r>
          </a:p>
          <a:p>
            <a:pPr marL="114300" indent="0">
              <a:buNone/>
            </a:pPr>
            <a:r>
              <a:rPr lang="en-US" dirty="0"/>
              <a:t>    Manual labor / Desk job</a:t>
            </a:r>
          </a:p>
          <a:p>
            <a:r>
              <a:rPr lang="en-US" dirty="0"/>
              <a:t>Living situation</a:t>
            </a:r>
          </a:p>
          <a:p>
            <a:pPr marL="114300" indent="0">
              <a:buNone/>
            </a:pPr>
            <a:r>
              <a:rPr lang="en-US" dirty="0"/>
              <a:t>    Alone / Spouse / Other supports</a:t>
            </a:r>
          </a:p>
          <a:p>
            <a:r>
              <a:rPr lang="en-US" dirty="0"/>
              <a:t>Ambulatory status</a:t>
            </a:r>
          </a:p>
          <a:p>
            <a:pPr marL="114300" indent="0">
              <a:buNone/>
            </a:pPr>
            <a:r>
              <a:rPr lang="en-US" dirty="0"/>
              <a:t>    How far can they walk</a:t>
            </a:r>
          </a:p>
          <a:p>
            <a:pPr marL="114300" indent="0">
              <a:buNone/>
            </a:pPr>
            <a:r>
              <a:rPr lang="en-US" dirty="0"/>
              <a:t>    Do they use a walker / cane </a:t>
            </a:r>
          </a:p>
          <a:p>
            <a:r>
              <a:rPr lang="en-US" dirty="0"/>
              <a:t>Smoking/ Alcohol/ Drug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9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893118" cy="441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22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Examination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patient should be gowned and exposed as required for the examination</a:t>
            </a:r>
          </a:p>
          <a:p>
            <a:r>
              <a:rPr lang="en-US" dirty="0"/>
              <a:t>Some portions of the examination may not be appropriate depending on the clinical situation (performing range of motion on a fractured leg for example)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78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musculoskeletal exam is all about anatomy</a:t>
            </a:r>
          </a:p>
          <a:p>
            <a:endParaRPr lang="en-US" dirty="0"/>
          </a:p>
          <a:p>
            <a:r>
              <a:rPr lang="en-US" dirty="0"/>
              <a:t>Think of the underlying anatomy as you obtain the history and examine the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6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begin with inspection, palpation and range of motion, regardless of the region you are examining (LOOK,FEEL, MOVE)</a:t>
            </a:r>
          </a:p>
          <a:p>
            <a:r>
              <a:rPr lang="en-US" dirty="0"/>
              <a:t>Specialized tests are often omitted unless a specific abnormality is suspected</a:t>
            </a:r>
          </a:p>
          <a:p>
            <a:r>
              <a:rPr lang="en-US" dirty="0"/>
              <a:t>A complete evaluation will include a focused neurological exam of the effected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229599" cy="3276600"/>
          </a:xfrm>
        </p:spPr>
        <p:txBody>
          <a:bodyPr/>
          <a:lstStyle/>
          <a:p>
            <a:pPr marL="182880" indent="0">
              <a:buNone/>
            </a:pPr>
            <a:r>
              <a:rPr lang="en-US" sz="4800" dirty="0"/>
              <a:t>System that gives humans the ability to move while providing support, stability.</a:t>
            </a:r>
          </a:p>
        </p:txBody>
      </p:sp>
    </p:spTree>
    <p:extLst>
      <p:ext uri="{BB962C8B-B14F-4D97-AF65-F5344CB8AC3E}">
        <p14:creationId xmlns:p14="http://schemas.microsoft.com/office/powerpoint/2010/main" val="350429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scars, rashes, or other lesions like abrasions/open wounds</a:t>
            </a:r>
          </a:p>
          <a:p>
            <a:r>
              <a:rPr lang="en-US" dirty="0"/>
              <a:t>Look for asymmetry, deformity, or atrophy </a:t>
            </a:r>
          </a:p>
          <a:p>
            <a:r>
              <a:rPr lang="en-US" dirty="0"/>
              <a:t>Always compare with the other side</a:t>
            </a:r>
          </a:p>
          <a:p>
            <a:r>
              <a:rPr lang="en-US" dirty="0"/>
              <a:t>Look for swelling</a:t>
            </a:r>
          </a:p>
          <a:p>
            <a:r>
              <a:rPr lang="en-US" dirty="0"/>
              <a:t>Look for erythema (redness)</a:t>
            </a:r>
          </a:p>
          <a:p>
            <a:r>
              <a:rPr lang="en-US" dirty="0"/>
              <a:t>Posture/position of the joint or limb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Typically, we don’t percuss things in orthopedics however the one exception is nerves</a:t>
            </a:r>
          </a:p>
          <a:p>
            <a:r>
              <a:rPr lang="en-US" dirty="0"/>
              <a:t>If tapping over a nerve causes pain or electric shock sensations, this is called </a:t>
            </a:r>
            <a:r>
              <a:rPr lang="en-US" dirty="0" err="1"/>
              <a:t>Tinel’s</a:t>
            </a:r>
            <a:r>
              <a:rPr lang="en-US" dirty="0"/>
              <a:t> sign </a:t>
            </a:r>
          </a:p>
          <a:p>
            <a:r>
              <a:rPr lang="en-US" dirty="0"/>
              <a:t>Present when nerves are compressed or irritated</a:t>
            </a:r>
          </a:p>
          <a:p>
            <a:r>
              <a:rPr lang="en-US" dirty="0"/>
              <a:t>Also used to monitor nerve recovery after injury (in the form of an “advancing </a:t>
            </a:r>
            <a:r>
              <a:rPr lang="en-US" dirty="0" err="1"/>
              <a:t>Tinel’s</a:t>
            </a:r>
            <a:r>
              <a:rPr lang="en-US" dirty="0"/>
              <a:t> sign”)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61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Palpation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each major joint and muscle group in turn</a:t>
            </a:r>
          </a:p>
          <a:p>
            <a:r>
              <a:rPr lang="en-US" dirty="0"/>
              <a:t>Identify any areas of tenderness</a:t>
            </a:r>
          </a:p>
          <a:p>
            <a:r>
              <a:rPr lang="en-US" dirty="0"/>
              <a:t>Joint line</a:t>
            </a:r>
          </a:p>
          <a:p>
            <a:r>
              <a:rPr lang="en-US" dirty="0" err="1"/>
              <a:t>Tendinous</a:t>
            </a:r>
            <a:r>
              <a:rPr lang="en-US" dirty="0"/>
              <a:t> insertions</a:t>
            </a:r>
          </a:p>
          <a:p>
            <a:r>
              <a:rPr lang="en-US" dirty="0"/>
              <a:t>Palpate for any crepitus </a:t>
            </a:r>
          </a:p>
          <a:p>
            <a:r>
              <a:rPr lang="en-US" dirty="0"/>
              <a:t>Identify any areas of deformity</a:t>
            </a:r>
          </a:p>
          <a:p>
            <a:r>
              <a:rPr lang="en-US" dirty="0"/>
              <a:t>Always compare with the other side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0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Palpation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Warm or cold including pulses </a:t>
            </a:r>
          </a:p>
          <a:p>
            <a:r>
              <a:rPr lang="en-US" dirty="0"/>
              <a:t>Fluctuation/fluid collection</a:t>
            </a:r>
          </a:p>
          <a:p>
            <a:r>
              <a:rPr lang="en-US" dirty="0"/>
              <a:t>Compartments – soft or firm and painful</a:t>
            </a:r>
          </a:p>
          <a:p>
            <a:r>
              <a:rPr lang="en-US" dirty="0"/>
              <a:t>Sensation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06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and passive</a:t>
            </a:r>
          </a:p>
          <a:p>
            <a:r>
              <a:rPr lang="en-US" dirty="0"/>
              <a:t>Ask the patient to move each joint through a full range of motion</a:t>
            </a:r>
          </a:p>
          <a:p>
            <a:r>
              <a:rPr lang="en-US" dirty="0"/>
              <a:t>Note the degree and type of any limitations (pain, weakness, etc.) </a:t>
            </a:r>
          </a:p>
          <a:p>
            <a:r>
              <a:rPr lang="en-US" dirty="0"/>
              <a:t>Note any increased range of motion or instability </a:t>
            </a:r>
          </a:p>
          <a:p>
            <a:r>
              <a:rPr lang="en-US" dirty="0"/>
              <a:t>Always compare with the other side </a:t>
            </a:r>
          </a:p>
          <a:p>
            <a:r>
              <a:rPr lang="en-US" dirty="0"/>
              <a:t>Proceed to passive range of motion if abnormalities are found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1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Passive 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the patient to relax and allow you to support the extremity to be examined</a:t>
            </a:r>
          </a:p>
          <a:p>
            <a:r>
              <a:rPr lang="en-US" dirty="0"/>
              <a:t>Gently move each joint through its full range of motion</a:t>
            </a:r>
          </a:p>
          <a:p>
            <a:r>
              <a:rPr lang="en-US" dirty="0"/>
              <a:t>Note the degree and type (pain or mechanical) of any limitation</a:t>
            </a:r>
          </a:p>
          <a:p>
            <a:r>
              <a:rPr lang="en-US" dirty="0"/>
              <a:t>If increased range of motion is detected, perform special tests for instability as appropriate</a:t>
            </a:r>
          </a:p>
          <a:p>
            <a:r>
              <a:rPr lang="en-US" dirty="0"/>
              <a:t>Always compare with the other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0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620000" cy="838200"/>
          </a:xfrm>
        </p:spPr>
        <p:txBody>
          <a:bodyPr/>
          <a:lstStyle/>
          <a:p>
            <a:pPr algn="ctr"/>
            <a:r>
              <a:rPr lang="en-US" dirty="0"/>
              <a:t>Muscle strength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1600200"/>
            <a:ext cx="576072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9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Pulses</a:t>
            </a:r>
          </a:p>
          <a:p>
            <a:r>
              <a:rPr lang="en-US" dirty="0"/>
              <a:t>Upper extremity</a:t>
            </a:r>
          </a:p>
          <a:p>
            <a:r>
              <a:rPr lang="en-US" dirty="0"/>
              <a:t>Check the radial pulses on both sides</a:t>
            </a:r>
          </a:p>
          <a:p>
            <a:r>
              <a:rPr lang="en-US" dirty="0"/>
              <a:t>If the radial pulse is absent or weak, check the brachial pulses</a:t>
            </a:r>
          </a:p>
          <a:p>
            <a:r>
              <a:rPr lang="en-US" dirty="0"/>
              <a:t>Lower extremity</a:t>
            </a:r>
          </a:p>
          <a:p>
            <a:r>
              <a:rPr lang="en-US" dirty="0"/>
              <a:t>Check the posterior </a:t>
            </a:r>
            <a:r>
              <a:rPr lang="en-US" dirty="0" err="1"/>
              <a:t>tibial</a:t>
            </a:r>
            <a:r>
              <a:rPr lang="en-US" dirty="0"/>
              <a:t> and dorsalis </a:t>
            </a:r>
            <a:r>
              <a:rPr lang="en-US" dirty="0" err="1"/>
              <a:t>pedis</a:t>
            </a:r>
            <a:r>
              <a:rPr lang="en-US" dirty="0"/>
              <a:t> pulses on both sides - if these pulses are absent or weak, check the popliteal and femoral pulses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82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Vascular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Capillary Refill</a:t>
            </a:r>
          </a:p>
          <a:p>
            <a:r>
              <a:rPr lang="en-US" dirty="0"/>
              <a:t>Press down firmly on the patient's finger or toe nail so it blanches</a:t>
            </a:r>
          </a:p>
          <a:p>
            <a:r>
              <a:rPr lang="en-US" dirty="0"/>
              <a:t>Release the pressure and observe how long it takes the nail bed to "pink" up </a:t>
            </a:r>
          </a:p>
          <a:p>
            <a:r>
              <a:rPr lang="en-US" dirty="0"/>
              <a:t>Capillary refill times greater than 2 to 3 seconds suggest peripheral vascular disease, arterial blockage, heart failure, or shock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60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Joint and Special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05000" cy="4800600"/>
          </a:xfrm>
        </p:spPr>
        <p:txBody>
          <a:bodyPr/>
          <a:lstStyle/>
          <a:p>
            <a:r>
              <a:rPr lang="en-US" dirty="0"/>
              <a:t>Shoulder </a:t>
            </a:r>
          </a:p>
        </p:txBody>
      </p:sp>
      <p:pic>
        <p:nvPicPr>
          <p:cNvPr id="4" name="Picture 3" descr="D:\My Documents\should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4267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1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7315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443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Shoulder </a:t>
            </a:r>
          </a:p>
        </p:txBody>
      </p:sp>
      <p:pic>
        <p:nvPicPr>
          <p:cNvPr id="4" name="Content Placeholder 3" descr="D:\My Documents\should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82135"/>
            <a:ext cx="3217133" cy="51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75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Muscle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Internal rotation — </a:t>
            </a:r>
            <a:r>
              <a:rPr lang="en-US" dirty="0" err="1"/>
              <a:t>subscapularis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External rotation — infraspinatus, </a:t>
            </a:r>
            <a:r>
              <a:rPr lang="en-US" dirty="0" err="1"/>
              <a:t>teres</a:t>
            </a:r>
            <a:r>
              <a:rPr lang="en-US" dirty="0"/>
              <a:t> minor </a:t>
            </a:r>
          </a:p>
          <a:p>
            <a:endParaRPr lang="en-US" dirty="0"/>
          </a:p>
          <a:p>
            <a:r>
              <a:rPr lang="en-US" dirty="0"/>
              <a:t>Abduction — supraspinatus and deltoid </a:t>
            </a:r>
          </a:p>
          <a:p>
            <a:endParaRPr lang="en-US" dirty="0"/>
          </a:p>
          <a:p>
            <a:r>
              <a:rPr lang="en-US" dirty="0"/>
              <a:t>Abduction with thumbs down and 30° horizontal adduction (“empty can test”) — isolates supraspinatus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82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Biceps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Palms up with elbows bent to 15° flexion and resisted upward motion (Speed’s test) — biceps</a:t>
            </a:r>
          </a:p>
          <a:p>
            <a:endParaRPr lang="en-US" dirty="0"/>
          </a:p>
          <a:p>
            <a:r>
              <a:rPr lang="en-US" dirty="0"/>
              <a:t>Simultaneous resisted supination and elbow flexion (</a:t>
            </a:r>
            <a:r>
              <a:rPr lang="en-US" dirty="0" err="1"/>
              <a:t>Yergason’s</a:t>
            </a:r>
            <a:r>
              <a:rPr lang="en-US" dirty="0"/>
              <a:t> test) — biceps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61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Impingement Signs/Impingement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Neer’s</a:t>
            </a:r>
            <a:r>
              <a:rPr lang="en-US" dirty="0"/>
              <a:t> sign — extreme forward flexion with the forearm pronated 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Hawkin’s</a:t>
            </a:r>
            <a:r>
              <a:rPr lang="en-US" dirty="0"/>
              <a:t> sign — 90° forward flexion of the shoulder with the elbow flexed to 90° then internal and external rotation movements of the shoulder</a:t>
            </a:r>
          </a:p>
        </p:txBody>
      </p:sp>
    </p:spTree>
    <p:extLst>
      <p:ext uri="{BB962C8B-B14F-4D97-AF65-F5344CB8AC3E}">
        <p14:creationId xmlns:p14="http://schemas.microsoft.com/office/powerpoint/2010/main" val="1707046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Instability Tests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Anterior apprehension — performed with shoulder and elbow at 90°; apply an anterior force to the posterior shoulder pushing the humeral head anteriorly</a:t>
            </a:r>
          </a:p>
        </p:txBody>
      </p:sp>
    </p:spTree>
    <p:extLst>
      <p:ext uri="{BB962C8B-B14F-4D97-AF65-F5344CB8AC3E}">
        <p14:creationId xmlns:p14="http://schemas.microsoft.com/office/powerpoint/2010/main" val="3128373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Elbow</a:t>
            </a:r>
          </a:p>
        </p:txBody>
      </p:sp>
      <p:pic>
        <p:nvPicPr>
          <p:cNvPr id="4" name="Content Placeholder 3" descr="D:\My Documents\elbow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71813"/>
            <a:ext cx="3189000" cy="532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98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Elbow</a:t>
            </a:r>
          </a:p>
        </p:txBody>
      </p:sp>
      <p:pic>
        <p:nvPicPr>
          <p:cNvPr id="4" name="Content Placeholder 3" descr="D:\My Documents\elbow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4279"/>
            <a:ext cx="3307080" cy="510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69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Elbow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Varus</a:t>
            </a:r>
            <a:r>
              <a:rPr lang="en-US" dirty="0"/>
              <a:t> test: Tests for ligamentous stability of the lateral collateral ligament</a:t>
            </a:r>
          </a:p>
          <a:p>
            <a:r>
              <a:rPr lang="en-US" dirty="0"/>
              <a:t>Valgus test: Tests the medial collateral ligament</a:t>
            </a:r>
          </a:p>
          <a:p>
            <a:r>
              <a:rPr lang="en-US" dirty="0" err="1"/>
              <a:t>Cozen’s</a:t>
            </a:r>
            <a:r>
              <a:rPr lang="en-US" dirty="0"/>
              <a:t> test: (Lateral Epicondylitis / Tennis elbow test) Patient makes fist and pronates the forearm radially deviates and extends the wrist against resistance. Positive if pain in the lateral epicondyle area. </a:t>
            </a:r>
          </a:p>
          <a:p>
            <a:r>
              <a:rPr lang="en-US" dirty="0"/>
              <a:t>Golfer’s elbow test: While palpating the medial epicondyle, the forearm is supinated and the elbow and wrist are extended.  Positive if pain over the medial epicondyle.</a:t>
            </a:r>
          </a:p>
          <a:p>
            <a:r>
              <a:rPr lang="en-US" dirty="0" err="1"/>
              <a:t>Tinel’s</a:t>
            </a:r>
            <a:r>
              <a:rPr lang="en-US" dirty="0"/>
              <a:t> of the elbow: Percussion of the ulnar nerve in the grove.  Positive if radiating sensation down arm into hand.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608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and wrist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200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22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and wrist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562" y="1371600"/>
            <a:ext cx="31772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en-US" sz="4800" dirty="0"/>
              <a:t>Symptoms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Pain</a:t>
            </a:r>
          </a:p>
          <a:p>
            <a:r>
              <a:rPr lang="en-US" dirty="0"/>
              <a:t>Stiffness</a:t>
            </a:r>
          </a:p>
          <a:p>
            <a:r>
              <a:rPr lang="en-US" dirty="0"/>
              <a:t>Swelling</a:t>
            </a:r>
          </a:p>
          <a:p>
            <a:r>
              <a:rPr lang="en-US" dirty="0"/>
              <a:t>Redness</a:t>
            </a:r>
          </a:p>
          <a:p>
            <a:r>
              <a:rPr lang="en-US" dirty="0"/>
              <a:t>Deformity</a:t>
            </a:r>
          </a:p>
          <a:p>
            <a:r>
              <a:rPr lang="en-US" dirty="0"/>
              <a:t>Weakness</a:t>
            </a:r>
          </a:p>
          <a:p>
            <a:r>
              <a:rPr lang="en-US" dirty="0"/>
              <a:t>Instability</a:t>
            </a:r>
          </a:p>
          <a:p>
            <a:r>
              <a:rPr lang="en-US" dirty="0"/>
              <a:t>Loss of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37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Hand and wrist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168" y="1600200"/>
            <a:ext cx="5084064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48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Phalen’s</a:t>
            </a:r>
            <a:r>
              <a:rPr lang="en-US" dirty="0"/>
              <a:t> test</a:t>
            </a:r>
          </a:p>
        </p:txBody>
      </p:sp>
      <p:pic>
        <p:nvPicPr>
          <p:cNvPr id="1026" name="Picture 2" descr="C:\Users\suhaib_med1999\Desktop\11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083677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70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Tinel</a:t>
            </a:r>
            <a:r>
              <a:rPr lang="en-US" dirty="0"/>
              <a:t> test</a:t>
            </a:r>
          </a:p>
        </p:txBody>
      </p:sp>
      <p:pic>
        <p:nvPicPr>
          <p:cNvPr id="2050" name="Picture 2" descr="C:\Users\suhaib_med1999\Desktop\22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31488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531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Spine</a:t>
            </a:r>
          </a:p>
        </p:txBody>
      </p:sp>
      <p:pic>
        <p:nvPicPr>
          <p:cNvPr id="19458" name="Picture 2" descr="C:\Users\suhaib_med1999\Desktop\eee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7620000" cy="286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53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Spine</a:t>
            </a:r>
          </a:p>
        </p:txBody>
      </p:sp>
      <p:pic>
        <p:nvPicPr>
          <p:cNvPr id="18434" name="Picture 2" descr="C:\Users\suhaib_med1999\Desktop\spine%20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7620000" cy="262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6391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Hip</a:t>
            </a:r>
          </a:p>
        </p:txBody>
      </p:sp>
      <p:pic>
        <p:nvPicPr>
          <p:cNvPr id="7173" name="Picture 5" descr="C:\Users\suhaib_med1999\Desktop\5e8a0828d0b194a885278291556e97d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63" y="1600200"/>
            <a:ext cx="485567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91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Hip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18882" cy="471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581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Patrick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17410" name="Picture 2" descr="C:\Users\suhaib_med1999\Desktop\w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147717" cy="26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431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Knee</a:t>
            </a:r>
          </a:p>
        </p:txBody>
      </p:sp>
      <p:pic>
        <p:nvPicPr>
          <p:cNvPr id="8194" name="Picture 2" descr="C:\Users\suhaib_med1999\Desktop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502006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184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Knee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72" y="1600200"/>
            <a:ext cx="626185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Onset</a:t>
            </a:r>
          </a:p>
          <a:p>
            <a:r>
              <a:rPr lang="en-US" dirty="0"/>
              <a:t>Duration</a:t>
            </a:r>
          </a:p>
          <a:p>
            <a:r>
              <a:rPr lang="en-US" dirty="0"/>
              <a:t>Character</a:t>
            </a:r>
          </a:p>
          <a:p>
            <a:r>
              <a:rPr lang="en-US" dirty="0"/>
              <a:t>Course</a:t>
            </a:r>
          </a:p>
          <a:p>
            <a:r>
              <a:rPr lang="en-US" dirty="0" err="1"/>
              <a:t>Timming</a:t>
            </a:r>
            <a:endParaRPr lang="en-US" dirty="0"/>
          </a:p>
          <a:p>
            <a:r>
              <a:rPr lang="en-US" dirty="0"/>
              <a:t>Severity</a:t>
            </a:r>
          </a:p>
          <a:p>
            <a:r>
              <a:rPr lang="en-US" dirty="0"/>
              <a:t>Aggravating  and relieving factors</a:t>
            </a:r>
          </a:p>
          <a:p>
            <a:r>
              <a:rPr lang="en-US" dirty="0"/>
              <a:t>Location</a:t>
            </a:r>
          </a:p>
          <a:p>
            <a:r>
              <a:rPr lang="en-US" dirty="0" err="1"/>
              <a:t>Radition</a:t>
            </a:r>
            <a:endParaRPr lang="en-US" dirty="0"/>
          </a:p>
          <a:p>
            <a:r>
              <a:rPr lang="en-US" dirty="0"/>
              <a:t>Associated symptoms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78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Knee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002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294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Anterior drawer test</a:t>
            </a:r>
          </a:p>
        </p:txBody>
      </p:sp>
      <p:pic>
        <p:nvPicPr>
          <p:cNvPr id="11267" name="Picture 3" descr="C:\Users\suhaib_med1999\Desktop\222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234814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3323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Lachman</a:t>
            </a:r>
            <a:endParaRPr lang="en-US" dirty="0"/>
          </a:p>
        </p:txBody>
      </p:sp>
      <p:pic>
        <p:nvPicPr>
          <p:cNvPr id="12291" name="Picture 3" descr="C:\Users\suhaib_med1999\Desktop\ACLI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05000"/>
            <a:ext cx="4830326" cy="3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94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Posterior drawer test</a:t>
            </a:r>
          </a:p>
        </p:txBody>
      </p:sp>
      <p:pic>
        <p:nvPicPr>
          <p:cNvPr id="13314" name="Picture 2" descr="C:\Users\suhaib_med1999\Desktop\p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395662" cy="339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4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Varus</a:t>
            </a:r>
            <a:r>
              <a:rPr lang="en-US" dirty="0"/>
              <a:t>/ Valgus stress test</a:t>
            </a:r>
          </a:p>
        </p:txBody>
      </p:sp>
      <p:pic>
        <p:nvPicPr>
          <p:cNvPr id="14338" name="Picture 2" descr="C:\Users\suhaib_med1999\Desktop\sss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4020394" cy="32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111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Mcmurray</a:t>
            </a:r>
            <a:r>
              <a:rPr lang="en-US" dirty="0"/>
              <a:t> test</a:t>
            </a:r>
          </a:p>
        </p:txBody>
      </p:sp>
      <p:pic>
        <p:nvPicPr>
          <p:cNvPr id="15362" name="Picture 2" descr="C:\Users\suhaib_med1999\Desktop\eeee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430537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615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Ankle and foot </a:t>
            </a:r>
          </a:p>
        </p:txBody>
      </p:sp>
      <p:pic>
        <p:nvPicPr>
          <p:cNvPr id="9218" name="Picture 2" descr="C:\Users\suhaib_med1999\Desktop\aa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03006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382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Ankle and foot </a:t>
            </a:r>
          </a:p>
        </p:txBody>
      </p:sp>
      <p:pic>
        <p:nvPicPr>
          <p:cNvPr id="10242" name="Picture 2" descr="C:\Users\suhaib_med1999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856089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2058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Anterior drawer test</a:t>
            </a:r>
          </a:p>
        </p:txBody>
      </p:sp>
      <p:pic>
        <p:nvPicPr>
          <p:cNvPr id="16386" name="Picture 2" descr="C:\Users\suhaib_med1999\Desktop\sssssss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354465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Stiffness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Limited Range of motion</a:t>
            </a:r>
          </a:p>
          <a:p>
            <a:r>
              <a:rPr lang="en-US" dirty="0"/>
              <a:t>Generalized or localized </a:t>
            </a:r>
          </a:p>
          <a:p>
            <a:r>
              <a:rPr lang="en-US" dirty="0"/>
              <a:t>Timing and duration</a:t>
            </a:r>
          </a:p>
          <a:p>
            <a:r>
              <a:rPr lang="en-US" dirty="0"/>
              <a:t>Locking</a:t>
            </a:r>
          </a:p>
        </p:txBody>
      </p:sp>
    </p:spTree>
    <p:extLst>
      <p:ext uri="{BB962C8B-B14F-4D97-AF65-F5344CB8AC3E}">
        <p14:creationId xmlns:p14="http://schemas.microsoft.com/office/powerpoint/2010/main" val="179063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Swelling</a:t>
            </a:r>
          </a:p>
        </p:txBody>
      </p:sp>
      <p:pic>
        <p:nvPicPr>
          <p:cNvPr id="3074" name="Picture 2" descr="C:\Users\suhaib_med1999\Desktop\imagesB2OULGE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1"/>
            <a:ext cx="354232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haib_med1999\Desktop\images4LYM7TQ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6" y="4343400"/>
            <a:ext cx="37973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Redness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C:\Users\suhaib_med1999\Desktop\phototake_photo_of_gout_fing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7" y="2405062"/>
            <a:ext cx="469582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0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Deformity</a:t>
            </a:r>
          </a:p>
        </p:txBody>
      </p:sp>
      <p:pic>
        <p:nvPicPr>
          <p:cNvPr id="5122" name="Picture 2" descr="C:\Users\suhaib_med1999\Desktop\8181837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5" y="1600200"/>
            <a:ext cx="704448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840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10202</TotalTime>
  <Words>997</Words>
  <Application>Microsoft Office PowerPoint</Application>
  <PresentationFormat>On-screen Show (4:3)</PresentationFormat>
  <Paragraphs>169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Cambria</vt:lpstr>
      <vt:lpstr>Adjacency</vt:lpstr>
      <vt:lpstr>   Locomotor System</vt:lpstr>
      <vt:lpstr>System that gives humans the ability to move while providing support, stability.</vt:lpstr>
      <vt:lpstr>PowerPoint Presentation</vt:lpstr>
      <vt:lpstr>Symptoms</vt:lpstr>
      <vt:lpstr>Pain</vt:lpstr>
      <vt:lpstr> Stiffness</vt:lpstr>
      <vt:lpstr>Swelling</vt:lpstr>
      <vt:lpstr>Redness </vt:lpstr>
      <vt:lpstr>Deformity</vt:lpstr>
      <vt:lpstr>PowerPoint Presentation</vt:lpstr>
      <vt:lpstr>Review of system</vt:lpstr>
      <vt:lpstr>Past History</vt:lpstr>
      <vt:lpstr>Medication and Allergies</vt:lpstr>
      <vt:lpstr>Family history</vt:lpstr>
      <vt:lpstr>Social History</vt:lpstr>
      <vt:lpstr>Examination</vt:lpstr>
      <vt:lpstr>Examination </vt:lpstr>
      <vt:lpstr>PowerPoint Presentation</vt:lpstr>
      <vt:lpstr>PowerPoint Presentation</vt:lpstr>
      <vt:lpstr>Inspection</vt:lpstr>
      <vt:lpstr>Percussion</vt:lpstr>
      <vt:lpstr>Palpation</vt:lpstr>
      <vt:lpstr>Palpation</vt:lpstr>
      <vt:lpstr>Move</vt:lpstr>
      <vt:lpstr>Passive ROM</vt:lpstr>
      <vt:lpstr>Muscle strength </vt:lpstr>
      <vt:lpstr>Vascular</vt:lpstr>
      <vt:lpstr>Vascular</vt:lpstr>
      <vt:lpstr>Special Joint and Special Test</vt:lpstr>
      <vt:lpstr>Shoulder </vt:lpstr>
      <vt:lpstr>Muscle strength</vt:lpstr>
      <vt:lpstr>Biceps</vt:lpstr>
      <vt:lpstr>Impingement Signs/Impingement Test</vt:lpstr>
      <vt:lpstr>Instability Tests </vt:lpstr>
      <vt:lpstr>Elbow</vt:lpstr>
      <vt:lpstr>Elbow</vt:lpstr>
      <vt:lpstr>Elbow</vt:lpstr>
      <vt:lpstr>Hand and wrist</vt:lpstr>
      <vt:lpstr>Hand and wrist</vt:lpstr>
      <vt:lpstr>Hand and wrist</vt:lpstr>
      <vt:lpstr>Phalen’s test</vt:lpstr>
      <vt:lpstr>Tinel test</vt:lpstr>
      <vt:lpstr>Spine</vt:lpstr>
      <vt:lpstr>Spine</vt:lpstr>
      <vt:lpstr>Hip</vt:lpstr>
      <vt:lpstr>Hip </vt:lpstr>
      <vt:lpstr>Patrick test</vt:lpstr>
      <vt:lpstr>Knee</vt:lpstr>
      <vt:lpstr>Knee</vt:lpstr>
      <vt:lpstr>Knee</vt:lpstr>
      <vt:lpstr>Anterior drawer test</vt:lpstr>
      <vt:lpstr>Lachman</vt:lpstr>
      <vt:lpstr>Posterior drawer test</vt:lpstr>
      <vt:lpstr>Varus/ Valgus stress test</vt:lpstr>
      <vt:lpstr>Mcmurray test</vt:lpstr>
      <vt:lpstr>Ankle and foot </vt:lpstr>
      <vt:lpstr>Ankle and foot </vt:lpstr>
      <vt:lpstr>Anterior drawer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Locomotor System</dc:title>
  <dc:creator>suhaib_med1999</dc:creator>
  <cp:lastModifiedBy>User</cp:lastModifiedBy>
  <cp:revision>36</cp:revision>
  <dcterms:created xsi:type="dcterms:W3CDTF">2006-08-16T00:00:00Z</dcterms:created>
  <dcterms:modified xsi:type="dcterms:W3CDTF">2022-07-22T10:13:55Z</dcterms:modified>
</cp:coreProperties>
</file>