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59" r:id="rId4"/>
    <p:sldId id="257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BBB5C3-37FA-47F2-A8D8-E29F36DDC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7CFD56-C595-4674-AA8F-AB889F724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924113-17DD-479B-B95F-933A514B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7B02-C797-4477-9182-F8566D3049A9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F00B5F-F25A-49BA-B3AE-017450FC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E988E7-303B-4F05-86CB-3614A397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E355-DD89-4AAC-87FB-9526110046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1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D3FEFA-396D-4273-8BBB-EA62F491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4F3A72-1F52-47E5-8C09-E6F8DF118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400133-D9CA-45FC-8C71-B0159A66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7B02-C797-4477-9182-F8566D3049A9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89764D-C732-47D2-A61D-EBF2FAA4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25C5C7-4942-4FED-B659-27E40342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E355-DD89-4AAC-87FB-9526110046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2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E796C5-FAEA-4D3E-B548-B8D9FD8A6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D67ADD-C542-4A7B-B0F9-81A937361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233FDD-B235-4314-98BC-9D692154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7B02-C797-4477-9182-F8566D3049A9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9B0ED4-68A5-4D2C-BD19-64D4EBBE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EA16E-BC99-4A34-A3AA-8D8B649B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E355-DD89-4AAC-87FB-9526110046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3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E7DC01-B709-4376-8AE1-1306DA60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6F8FFB-BE94-44EA-BB7F-01E56B735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F3A6E4-7C6D-41C3-98C9-8EF5BD796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7B02-C797-4477-9182-F8566D3049A9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8C5DD-4726-4DCC-B9BE-12896744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DDC1C6-A937-45A0-B153-2E67A145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E355-DD89-4AAC-87FB-9526110046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15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B87FA-9412-4B64-B93A-B46ED392E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B88F05-A31B-4C47-A02A-83E441383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223CEC-3353-4ECA-9AAE-2327C6AF4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7B02-C797-4477-9182-F8566D3049A9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D911DA-10A3-4E90-A835-B8CB49DA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E5D8C5-317E-48BC-A57B-A93009BA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E355-DD89-4AAC-87FB-9526110046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2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8B8DF9-DDD4-411A-9786-2DBC83CC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3A5E9-ABBA-4B05-8BF5-8DC9CC65E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63C385-F088-43BA-B5AC-80539DB66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147557-382A-4847-A245-564071D1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7B02-C797-4477-9182-F8566D3049A9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4F628-A90E-4449-B64C-9EC340BA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F270A5-AA03-4967-907C-E99CA2E5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E355-DD89-4AAC-87FB-9526110046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7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556F8D-6428-47CF-9E8B-AB3E0038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E5FDAF-A02B-4AB5-894C-C999F6608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D39783-5789-487A-99C9-5099E3030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679FC3F-4EB0-4B72-8499-9F5BCAA2E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915D94-C283-4B95-A2E7-0DAC86126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FBC2A5-B7CD-41EC-B6F9-012F5824D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7B02-C797-4477-9182-F8566D3049A9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D2F578-FAC6-4D0B-B482-ADBABFD04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DB56AEE-2006-46F0-AF92-C75C2103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E355-DD89-4AAC-87FB-9526110046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7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740C04-A28C-4349-9F81-C008E826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ECE96F7-CFD8-4A43-9065-8ACAEF331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7B02-C797-4477-9182-F8566D3049A9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7A09B8-C2B1-49AF-BD4E-EAB10AB0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8AD4C8-9D4B-458C-B407-D98AD2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E355-DD89-4AAC-87FB-9526110046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9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C80D5AD-C06A-468D-AE22-FACA0A4AC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7B02-C797-4477-9182-F8566D3049A9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2D0AA2-B200-423F-B2D0-0702A767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B74337-2325-428E-9EE5-CDF01422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E355-DD89-4AAC-87FB-9526110046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06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5DD31F-A334-46A7-8886-B906B261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1CB517-4318-4117-9604-786C969E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FB9F7E-50FA-4ED6-BF40-A491660EC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95862A-34CF-478B-AACF-AF681D05D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7B02-C797-4477-9182-F8566D3049A9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B25DF7-F34C-4A32-A960-315BF84F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E264D2-F10F-4F45-9477-B414BC01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E355-DD89-4AAC-87FB-9526110046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8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9958E4-C0CC-4C1A-9335-9044F763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C0EA1E-16FD-481F-AC2C-02648B4CAC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4FA977-E789-4166-9DD3-83F7C8E6D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4F6664-76A0-430E-B3E3-C3C1F588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7B02-C797-4477-9182-F8566D3049A9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CB752C-18BA-409F-AF3B-4D51DD05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7F1166-C8F3-4786-A5DC-4B988CC6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E355-DD89-4AAC-87FB-9526110046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34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7188095-265F-47EB-BF73-55E9B60B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5E3E52-21A8-4CD6-87C2-744CAD08E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23D6D4-3E6E-4B1A-84FA-2613A5A8E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37B02-C797-4477-9182-F8566D3049A9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DA9141-09F5-40FE-AC58-48D8FE12E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3FD9CC-8D3F-4717-9551-0849C92EF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6E355-DD89-4AAC-87FB-9526110046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90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عنوان 1">
            <a:extLst>
              <a:ext uri="{FF2B5EF4-FFF2-40B4-BE49-F238E27FC236}">
                <a16:creationId xmlns:a16="http://schemas.microsoft.com/office/drawing/2014/main" xmlns="" id="{B557CA8B-932E-4083-8873-AF756C264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07" y="640081"/>
            <a:ext cx="3377183" cy="3681976"/>
          </a:xfrm>
          <a:noFill/>
        </p:spPr>
        <p:txBody>
          <a:bodyPr>
            <a:normAutofit/>
          </a:bodyPr>
          <a:lstStyle/>
          <a:p>
            <a:pPr algn="l" rtl="0" eaLnBrk="1" hangingPunct="1"/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Lower Limb</a:t>
            </a:r>
            <a:b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alt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Muscules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/ Part II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C67ACC92-238E-4766-8345-D9390C75A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307" y="4460487"/>
            <a:ext cx="3377184" cy="1757433"/>
          </a:xfrm>
          <a:noFill/>
        </p:spPr>
        <p:txBody>
          <a:bodyPr rtlCol="1">
            <a:normAutofit/>
          </a:bodyPr>
          <a:lstStyle/>
          <a:p>
            <a:pPr algn="l">
              <a:defRPr/>
            </a:pPr>
            <a:r>
              <a:rPr lang="ar-JO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Dr  Amal Albtoosh </a:t>
            </a:r>
          </a:p>
          <a:p>
            <a:pPr algn="l">
              <a:defRPr/>
            </a:pPr>
            <a:r>
              <a:rPr lang="en-US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Al-Rawashdeh</a:t>
            </a:r>
            <a:endParaRPr lang="ar-JO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050" name="Picture 5" descr="Image result for leg diagram">
            <a:extLst>
              <a:ext uri="{FF2B5EF4-FFF2-40B4-BE49-F238E27FC236}">
                <a16:creationId xmlns:a16="http://schemas.microsoft.com/office/drawing/2014/main" xmlns="" id="{BF693137-0C97-4167-A855-F5156489E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26424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Dorsal Aspect/ Foot</a:t>
            </a:r>
            <a:endParaRPr lang="ar-JO" dirty="0"/>
          </a:p>
        </p:txBody>
      </p:sp>
      <p:sp>
        <p:nvSpPr>
          <p:cNvPr id="3" name="مستطيل 2"/>
          <p:cNvSpPr/>
          <p:nvPr/>
        </p:nvSpPr>
        <p:spPr>
          <a:xfrm>
            <a:off x="431409" y="183656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Whilst many of the extrinsic muscles attach to the dorsum of the foot, there are only one intrinsic muscles located in this compartment – the </a:t>
            </a:r>
            <a:r>
              <a:rPr lang="en-US" sz="2400" b="1" dirty="0"/>
              <a:t>EXTENSOR DIGITORUM BREVIS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mainly responsible for assisting some of the extrinsic muscles in their actions. Both muscles are innervated by the </a:t>
            </a:r>
            <a:r>
              <a:rPr lang="en-US" sz="2400" b="1" dirty="0"/>
              <a:t>DEEP FIBULAR NERVE</a:t>
            </a:r>
            <a:endParaRPr lang="ar-JO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AF4B1FB-69A8-4171-83F1-DEE87D618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5" r="31161" b="3470"/>
          <a:stretch>
            <a:fillRect/>
          </a:stretch>
        </p:blipFill>
        <p:spPr bwMode="auto">
          <a:xfrm>
            <a:off x="8110814" y="731950"/>
            <a:ext cx="23034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Planter muscles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3187" y="1690688"/>
            <a:ext cx="43188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10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intrinsic muscles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located in the sole of the foot.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act collectively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arches of the foot, and individually to control movement of the digits.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muscles are innervated either by the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plantar nerve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or the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lateral plantar nerve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are both branches of the tibial nerve.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muscles of the plantar aspect are described in four layers (superficial to deep).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Plantar muscles">
            <a:extLst>
              <a:ext uri="{FF2B5EF4-FFF2-40B4-BE49-F238E27FC236}">
                <a16:creationId xmlns:a16="http://schemas.microsoft.com/office/drawing/2014/main" xmlns="" id="{DD3F6206-D839-4B32-BB2B-B38928164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87" y="1478653"/>
            <a:ext cx="5742726" cy="461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3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keep asking why">
            <a:extLst>
              <a:ext uri="{FF2B5EF4-FFF2-40B4-BE49-F238E27FC236}">
                <a16:creationId xmlns:a16="http://schemas.microsoft.com/office/drawing/2014/main" xmlns="" id="{6FFE2E6C-B227-44FB-A8F9-E19E5E77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14" y="643467"/>
            <a:ext cx="784657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62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7F97556F-221F-4C37-A66C-2E4E35A0B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274638"/>
            <a:ext cx="3816350" cy="2578100"/>
          </a:xfrm>
        </p:spPr>
        <p:txBody>
          <a:bodyPr/>
          <a:lstStyle/>
          <a:p>
            <a:r>
              <a:rPr lang="en-GB" altLang="en-US"/>
              <a:t>Leg compartments </a:t>
            </a: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54646CF1-7DFB-4EE4-813B-FD63CBCAC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/>
              <a:t>   </a:t>
            </a:r>
            <a:endParaRPr lang="en-US" altLang="en-US"/>
          </a:p>
        </p:txBody>
      </p:sp>
      <p:pic>
        <p:nvPicPr>
          <p:cNvPr id="3076" name="Picture 4" descr="calf - transverse ">
            <a:extLst>
              <a:ext uri="{FF2B5EF4-FFF2-40B4-BE49-F238E27FC236}">
                <a16:creationId xmlns:a16="http://schemas.microsoft.com/office/drawing/2014/main" xmlns="" id="{2F899C5E-474D-4C87-BB1E-1AD895F0F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188913"/>
            <a:ext cx="4416425" cy="63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47F5D9-1F13-4FC9-A2CA-A6DC8C384ADA}"/>
              </a:ext>
            </a:extLst>
          </p:cNvPr>
          <p:cNvSpPr/>
          <p:nvPr/>
        </p:nvSpPr>
        <p:spPr>
          <a:xfrm>
            <a:off x="1314733" y="2108749"/>
            <a:ext cx="92213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400" b="0" i="0" dirty="0">
                <a:effectLst/>
                <a:latin typeface="Montserrat"/>
                <a:cs typeface="+mj-cs"/>
              </a:rPr>
              <a:t>The posterior compartment of the leg contains </a:t>
            </a:r>
            <a:r>
              <a:rPr lang="en-GB" sz="2400" b="1" i="0" dirty="0">
                <a:effectLst/>
                <a:latin typeface="Montserrat"/>
                <a:cs typeface="+mj-cs"/>
              </a:rPr>
              <a:t>SEVEN MUSCLES</a:t>
            </a:r>
          </a:p>
          <a:p>
            <a:pPr algn="just">
              <a:buFont typeface="Wingdings" pitchFamily="2" charset="2"/>
              <a:buChar char="q"/>
            </a:pPr>
            <a:r>
              <a:rPr lang="en-GB" sz="2400" b="1" i="0" dirty="0">
                <a:effectLst/>
                <a:latin typeface="Montserrat"/>
                <a:cs typeface="+mj-cs"/>
              </a:rPr>
              <a:t> </a:t>
            </a:r>
            <a:r>
              <a:rPr lang="en-GB" sz="2400" i="0" dirty="0">
                <a:effectLst/>
                <a:latin typeface="Montserrat"/>
                <a:cs typeface="+mj-cs"/>
              </a:rPr>
              <a:t>They</a:t>
            </a:r>
            <a:r>
              <a:rPr lang="en-GB" sz="2400" b="1" i="0" dirty="0">
                <a:effectLst/>
                <a:latin typeface="Montserrat"/>
                <a:cs typeface="+mj-cs"/>
              </a:rPr>
              <a:t> </a:t>
            </a:r>
            <a:r>
              <a:rPr lang="en-GB" sz="2400" b="0" i="0" dirty="0">
                <a:effectLst/>
                <a:latin typeface="Montserrat"/>
                <a:cs typeface="+mj-cs"/>
              </a:rPr>
              <a:t>organised into two layers – </a:t>
            </a:r>
            <a:r>
              <a:rPr lang="en-GB" sz="2400" b="1" i="0" dirty="0">
                <a:effectLst/>
                <a:latin typeface="Montserrat"/>
                <a:cs typeface="+mj-cs"/>
              </a:rPr>
              <a:t>SUPERFICIAL</a:t>
            </a:r>
            <a:r>
              <a:rPr lang="en-GB" sz="2400" b="0" i="0" dirty="0">
                <a:effectLst/>
                <a:latin typeface="Montserrat"/>
                <a:cs typeface="+mj-cs"/>
              </a:rPr>
              <a:t> and </a:t>
            </a:r>
            <a:r>
              <a:rPr lang="en-GB" sz="2400" b="1" i="0" dirty="0">
                <a:effectLst/>
                <a:latin typeface="Montserrat"/>
                <a:cs typeface="+mj-cs"/>
              </a:rPr>
              <a:t>DEEP</a:t>
            </a:r>
            <a:r>
              <a:rPr lang="en-GB" sz="2400" b="0" i="0" dirty="0">
                <a:effectLst/>
                <a:latin typeface="Montserrat"/>
                <a:cs typeface="+mj-cs"/>
              </a:rPr>
              <a:t>. The two layers are separated by a band of fascia.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400" b="0" i="0" dirty="0">
                <a:effectLst/>
                <a:latin typeface="Montserrat"/>
                <a:cs typeface="+mj-cs"/>
              </a:rPr>
              <a:t>The posterior leg is the largest of the three compartments. </a:t>
            </a:r>
          </a:p>
          <a:p>
            <a:pPr algn="just">
              <a:buFont typeface="Wingdings" pitchFamily="2" charset="2"/>
              <a:buChar char="q"/>
            </a:pPr>
            <a:r>
              <a:rPr lang="en-GB" sz="2400" b="0" i="0" dirty="0">
                <a:effectLst/>
                <a:latin typeface="Montserrat"/>
                <a:cs typeface="+mj-cs"/>
              </a:rPr>
              <a:t>Collectively, the muscles in this area </a:t>
            </a:r>
            <a:r>
              <a:rPr lang="en-GB" sz="2400" b="1" i="0" dirty="0">
                <a:effectLst/>
                <a:latin typeface="Montserrat"/>
                <a:cs typeface="+mj-cs"/>
              </a:rPr>
              <a:t>PLANTARFLEX</a:t>
            </a:r>
            <a:r>
              <a:rPr lang="en-GB" sz="2400" b="0" i="0" dirty="0">
                <a:effectLst/>
                <a:latin typeface="Montserrat"/>
                <a:cs typeface="+mj-cs"/>
              </a:rPr>
              <a:t> and </a:t>
            </a:r>
            <a:r>
              <a:rPr lang="en-GB" sz="2400" b="1" i="0" dirty="0">
                <a:effectLst/>
                <a:latin typeface="Montserrat"/>
                <a:cs typeface="+mj-cs"/>
              </a:rPr>
              <a:t>INVERT</a:t>
            </a:r>
            <a:r>
              <a:rPr lang="en-GB" sz="2400" b="0" i="0" dirty="0">
                <a:effectLst/>
                <a:latin typeface="Montserrat"/>
                <a:cs typeface="+mj-cs"/>
              </a:rPr>
              <a:t> the foot. </a:t>
            </a:r>
          </a:p>
          <a:p>
            <a:pPr algn="just">
              <a:buFont typeface="Wingdings" pitchFamily="2" charset="2"/>
              <a:buChar char="q"/>
            </a:pPr>
            <a:r>
              <a:rPr lang="en-GB" sz="2400" b="0" i="0" dirty="0">
                <a:effectLst/>
                <a:latin typeface="Montserrat"/>
                <a:cs typeface="+mj-cs"/>
              </a:rPr>
              <a:t>They are innervated by the </a:t>
            </a:r>
            <a:r>
              <a:rPr lang="en-GB" sz="2400" b="1" i="0" dirty="0">
                <a:effectLst/>
                <a:latin typeface="Montserrat"/>
                <a:cs typeface="+mj-cs"/>
              </a:rPr>
              <a:t>TIBIAL NERVE</a:t>
            </a:r>
            <a:r>
              <a:rPr lang="en-GB" sz="2400" b="0" i="0" dirty="0">
                <a:effectLst/>
                <a:latin typeface="Montserrat"/>
                <a:cs typeface="+mj-cs"/>
              </a:rPr>
              <a:t>, a terminal branch of the sciatic nerve</a:t>
            </a:r>
            <a:r>
              <a:rPr lang="en-GB" sz="2400" b="1" i="0" dirty="0">
                <a:effectLst/>
                <a:latin typeface="Montserrat"/>
                <a:cs typeface="+mj-cs"/>
              </a:rPr>
              <a:t>.</a:t>
            </a:r>
            <a:endParaRPr lang="en-GB" sz="2400" b="0" i="0" dirty="0">
              <a:effectLst/>
              <a:latin typeface="Montserrat"/>
              <a:cs typeface="+mj-cs"/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6666"/>
                </a:solidFill>
                <a:latin typeface="Montserrat"/>
              </a:rPr>
              <a:t>The posterior compartment of the leg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626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8A5A5A7-BD55-45E6-9984-269D15B8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7AE3-F203-4E6E-B00F-0490308B1C7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84614597-EAC3-4A1F-B30D-3226C0685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25125"/>
            <a:ext cx="6946710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altLang="en-US" dirty="0"/>
              <a:t> </a:t>
            </a:r>
            <a:r>
              <a:rPr lang="en-GB" b="1" dirty="0">
                <a:solidFill>
                  <a:srgbClr val="62AFAC"/>
                </a:solidFill>
                <a:latin typeface="Montserrat"/>
              </a:rPr>
              <a:t>Superficial Posterior Muscles</a:t>
            </a:r>
          </a:p>
          <a:p>
            <a:pPr algn="just">
              <a:buFont typeface="Wingdings" pitchFamily="2" charset="2"/>
              <a:buChar char="v"/>
            </a:pPr>
            <a:r>
              <a:rPr lang="en-GB" sz="2600" dirty="0">
                <a:latin typeface="Montserrat"/>
              </a:rPr>
              <a:t>The superficial muscles form the characteristic ‘calf’ shape of the posterior leg. </a:t>
            </a:r>
          </a:p>
          <a:p>
            <a:pPr algn="just">
              <a:buFont typeface="Wingdings" pitchFamily="2" charset="2"/>
              <a:buChar char="v"/>
            </a:pPr>
            <a:r>
              <a:rPr lang="en-GB" sz="2600" dirty="0">
                <a:latin typeface="Montserrat"/>
              </a:rPr>
              <a:t>They all insert into the </a:t>
            </a:r>
            <a:r>
              <a:rPr lang="en-GB" sz="2600" dirty="0" err="1">
                <a:latin typeface="Montserrat"/>
              </a:rPr>
              <a:t>calcaneus</a:t>
            </a:r>
            <a:r>
              <a:rPr lang="en-GB" sz="2600" dirty="0">
                <a:latin typeface="Montserrat"/>
              </a:rPr>
              <a:t> of the foot (the heel bone), via the </a:t>
            </a:r>
            <a:r>
              <a:rPr lang="en-GB" sz="2600" b="1" dirty="0" err="1">
                <a:latin typeface="Montserrat"/>
              </a:rPr>
              <a:t>calcaneal</a:t>
            </a:r>
            <a:r>
              <a:rPr lang="en-GB" sz="2600" b="1" dirty="0">
                <a:latin typeface="Montserrat"/>
              </a:rPr>
              <a:t> tendon</a:t>
            </a:r>
            <a:r>
              <a:rPr lang="en-GB" sz="2600" dirty="0">
                <a:latin typeface="Montserrat"/>
              </a:rPr>
              <a:t>.</a:t>
            </a:r>
          </a:p>
          <a:p>
            <a:pPr algn="just"/>
            <a:r>
              <a:rPr lang="en-GB" sz="2600" dirty="0">
                <a:latin typeface="Montserrat"/>
              </a:rPr>
              <a:t>To minimise friction during movement, there are two </a:t>
            </a:r>
            <a:r>
              <a:rPr lang="en-GB" sz="2600" dirty="0" err="1">
                <a:latin typeface="Montserrat"/>
              </a:rPr>
              <a:t>bursae</a:t>
            </a:r>
            <a:r>
              <a:rPr lang="en-GB" sz="2600" dirty="0">
                <a:latin typeface="Montserrat"/>
              </a:rPr>
              <a:t> (fluid filled sacs) associated with the </a:t>
            </a:r>
            <a:r>
              <a:rPr lang="en-GB" sz="2600" dirty="0" err="1">
                <a:latin typeface="Montserrat"/>
              </a:rPr>
              <a:t>calcaneal</a:t>
            </a:r>
            <a:r>
              <a:rPr lang="en-GB" sz="2600" dirty="0">
                <a:latin typeface="Montserrat"/>
              </a:rPr>
              <a:t> tendon:</a:t>
            </a:r>
          </a:p>
          <a:p>
            <a:r>
              <a:rPr lang="en-GB" sz="2600" b="1" dirty="0">
                <a:latin typeface="Montserrat"/>
              </a:rPr>
              <a:t>Subcutaneous </a:t>
            </a:r>
            <a:r>
              <a:rPr lang="en-GB" sz="2600" b="1" dirty="0" err="1">
                <a:latin typeface="Montserrat"/>
              </a:rPr>
              <a:t>calcaneal</a:t>
            </a:r>
            <a:r>
              <a:rPr lang="en-GB" sz="2600" b="1" dirty="0">
                <a:latin typeface="Montserrat"/>
              </a:rPr>
              <a:t> bursa </a:t>
            </a:r>
            <a:r>
              <a:rPr lang="en-GB" sz="2600" dirty="0">
                <a:latin typeface="Montserrat"/>
              </a:rPr>
              <a:t>– lies between the skin and the </a:t>
            </a:r>
            <a:r>
              <a:rPr lang="en-GB" sz="2600" dirty="0" err="1">
                <a:latin typeface="Montserrat"/>
              </a:rPr>
              <a:t>calcaneal</a:t>
            </a:r>
            <a:r>
              <a:rPr lang="en-GB" sz="2600" dirty="0">
                <a:latin typeface="Montserrat"/>
              </a:rPr>
              <a:t> tendon.</a:t>
            </a:r>
          </a:p>
          <a:p>
            <a:r>
              <a:rPr lang="en-GB" sz="2600" b="1" dirty="0">
                <a:latin typeface="Montserrat"/>
              </a:rPr>
              <a:t>Deep bursa of the </a:t>
            </a:r>
            <a:r>
              <a:rPr lang="en-GB" sz="2600" b="1" dirty="0" err="1">
                <a:latin typeface="Montserrat"/>
              </a:rPr>
              <a:t>calcaneal</a:t>
            </a:r>
            <a:r>
              <a:rPr lang="en-GB" sz="2600" b="1" dirty="0">
                <a:latin typeface="Montserrat"/>
              </a:rPr>
              <a:t> tendon </a:t>
            </a:r>
            <a:r>
              <a:rPr lang="en-GB" sz="2600" dirty="0">
                <a:latin typeface="Montserrat"/>
              </a:rPr>
              <a:t>– lies between the tendon and the </a:t>
            </a:r>
            <a:r>
              <a:rPr lang="en-GB" sz="2600" dirty="0" err="1">
                <a:latin typeface="Montserrat"/>
              </a:rPr>
              <a:t>calcaneus</a:t>
            </a:r>
            <a:endParaRPr lang="en-GB" sz="2600" dirty="0">
              <a:latin typeface="Montserrat"/>
            </a:endParaRP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3076" name="Picture 4" descr="posterior superficial">
            <a:extLst>
              <a:ext uri="{FF2B5EF4-FFF2-40B4-BE49-F238E27FC236}">
                <a16:creationId xmlns:a16="http://schemas.microsoft.com/office/drawing/2014/main" xmlns="" id="{EE510D25-94F4-4E76-8699-9FA978F5B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7" y="0"/>
            <a:ext cx="5103813" cy="64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65BD8-07A3-4AE9-B144-96579090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43863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62AFAC"/>
                </a:solidFill>
                <a:latin typeface="Montserrat"/>
              </a:rPr>
              <a:t>Superficial Posterior Muscles of the leg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650173-4FAB-4450-A5DF-386D715FB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19203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cs typeface="+mj-cs"/>
              </a:rPr>
              <a:t>GASTROCNEMIUS: </a:t>
            </a:r>
            <a:r>
              <a:rPr lang="en-GB" sz="2400" dirty="0">
                <a:cs typeface="+mj-cs"/>
              </a:rPr>
              <a:t>is the most superficial of all the muscles in the posterior leg. It has two heads –  medial and lateral, which converge to form a single muscle belly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latin typeface="Montserrat"/>
                <a:cs typeface="+mj-cs"/>
              </a:rPr>
              <a:t>PLANTARIS</a:t>
            </a:r>
            <a:r>
              <a:rPr lang="en-GB" sz="2400" dirty="0">
                <a:latin typeface="Montserrat"/>
                <a:cs typeface="+mj-cs"/>
              </a:rPr>
              <a:t>: is a small muscle with a long tendon, which can be mistaken for a nerve as it descends down the leg. It is absent in 10% of people.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latin typeface="Montserrat"/>
                <a:cs typeface="+mj-cs"/>
              </a:rPr>
              <a:t>SOLEUS</a:t>
            </a:r>
            <a:r>
              <a:rPr lang="en-GB" sz="2400" dirty="0">
                <a:latin typeface="Montserrat"/>
                <a:cs typeface="+mj-cs"/>
              </a:rPr>
              <a:t> is located deep to the </a:t>
            </a:r>
            <a:r>
              <a:rPr lang="en-GB" sz="2400" dirty="0" err="1">
                <a:latin typeface="Montserrat"/>
                <a:cs typeface="+mj-cs"/>
              </a:rPr>
              <a:t>gastrocnemius</a:t>
            </a:r>
            <a:r>
              <a:rPr lang="en-GB" sz="2400" dirty="0">
                <a:latin typeface="Montserrat"/>
                <a:cs typeface="+mj-cs"/>
              </a:rPr>
              <a:t>. It is large and flat, named </a:t>
            </a:r>
            <a:r>
              <a:rPr lang="en-GB" sz="2400" dirty="0" err="1">
                <a:latin typeface="Montserrat"/>
                <a:cs typeface="+mj-cs"/>
              </a:rPr>
              <a:t>soleus</a:t>
            </a:r>
            <a:r>
              <a:rPr lang="en-GB" sz="2400" dirty="0">
                <a:latin typeface="Montserrat"/>
                <a:cs typeface="+mj-cs"/>
              </a:rPr>
              <a:t> due to its resemblance of a sole – a flat fish.</a:t>
            </a:r>
          </a:p>
          <a:p>
            <a:pPr algn="just"/>
            <a:endParaRPr lang="en-GB" sz="1800" dirty="0">
              <a:solidFill>
                <a:srgbClr val="666666"/>
              </a:solidFill>
              <a:latin typeface="Montserrat"/>
              <a:cs typeface="+mj-cs"/>
            </a:endParaRPr>
          </a:p>
          <a:p>
            <a:pPr algn="just"/>
            <a:endParaRPr lang="en-GB" dirty="0"/>
          </a:p>
          <a:p>
            <a:pPr>
              <a:buFont typeface="Wingdings" pitchFamily="2" charset="2"/>
              <a:buChar char="v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206" y="132070"/>
            <a:ext cx="5102794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3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0CD587-EF91-4E47-8ABE-D05B11793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0"/>
            <a:ext cx="5589104" cy="1325563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4000" b="1" dirty="0">
                <a:solidFill>
                  <a:srgbClr val="62AFAC"/>
                </a:solidFill>
                <a:latin typeface="Montserrat"/>
              </a:rPr>
              <a:t>Deep posterior Muscles of the leg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F24AE5-9DB2-49DB-9372-3746CD585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3" y="1259648"/>
            <a:ext cx="7089913" cy="5598352"/>
          </a:xfrm>
        </p:spPr>
        <p:txBody>
          <a:bodyPr>
            <a:normAutofit fontScale="25000" lnSpcReduction="20000"/>
          </a:bodyPr>
          <a:lstStyle/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MUSCLES </a:t>
            </a:r>
            <a:r>
              <a:rPr lang="en-US" alt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deep compartment of the posterior leg.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muscle, the </a:t>
            </a:r>
            <a:r>
              <a:rPr lang="en-US" alt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popliteus</a:t>
            </a:r>
            <a:r>
              <a:rPr lang="en-US" alt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acts only on the knee joint. The remaining three muscles (tibialis posterior, flexor hallucis longus and flexor digitorum longus) act on the ankle and foot.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POPLITEUS:</a:t>
            </a:r>
            <a:r>
              <a:rPr lang="en-US" alt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located superiorly in the leg. It lies behind the knee joint, forming the base of the </a:t>
            </a:r>
            <a:r>
              <a:rPr lang="en-US" alt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popliteal</a:t>
            </a:r>
            <a:r>
              <a:rPr lang="en-US" alt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fossa. It Laterally rotates the femur on the tibia – ‘unlocking’ the knee joint so that flexion can occur.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TIBIALIS POSTERIOR: </a:t>
            </a:r>
            <a:r>
              <a:rPr lang="en-US" alt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deepest out of the four muscles. It lies between the flexor </a:t>
            </a:r>
            <a:r>
              <a:rPr lang="en-US" alt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digitorum</a:t>
            </a:r>
            <a:r>
              <a:rPr lang="en-US" alt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longus and the flexor </a:t>
            </a:r>
            <a:r>
              <a:rPr lang="en-US" alt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hallucis</a:t>
            </a:r>
            <a:r>
              <a:rPr lang="en-US" alt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longus.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FLEXOR DIGITORUM LONGUS:</a:t>
            </a:r>
            <a:r>
              <a:rPr lang="en-US" alt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FDL is (surprisingly) a smaller muscle than the flexor </a:t>
            </a:r>
            <a:r>
              <a:rPr lang="en-US" alt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hallucis</a:t>
            </a:r>
            <a:r>
              <a:rPr lang="en-US" alt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longus. It is located medially in the posterior leg.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FLEXOR HALLUCIS LONGUS:</a:t>
            </a:r>
            <a:r>
              <a:rPr lang="en-US" alt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found on the lateral side of leg. This is slightly counter-intuitive, as it is opposite the great toe, which it acts on</a:t>
            </a:r>
            <a:endParaRPr lang="en-US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4" descr="posterior deep">
            <a:extLst>
              <a:ext uri="{FF2B5EF4-FFF2-40B4-BE49-F238E27FC236}">
                <a16:creationId xmlns:a16="http://schemas.microsoft.com/office/drawing/2014/main" xmlns="" id="{4D7A9AB4-F53F-45C2-A438-BD2CD0AE1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87" y="354013"/>
            <a:ext cx="4118113" cy="65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7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CD0C2C-E7A6-4941-A7F5-2B0958F56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56" y="1782993"/>
            <a:ext cx="7960480" cy="45858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 typeface="Wingdings" pitchFamily="2" charset="2"/>
              <a:buChar char="v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Montserrat"/>
              </a:rPr>
              <a:t>There are two muscles in the lateral compartment of the leg; </a:t>
            </a:r>
          </a:p>
          <a:p>
            <a:pPr lvl="0">
              <a:buFont typeface="Wingdings" pitchFamily="2" charset="2"/>
              <a:buChar char="ü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Montserrat"/>
              </a:rPr>
              <a:t>the </a:t>
            </a:r>
            <a:r>
              <a:rPr lang="en-US" altLang="en-US" sz="2400" dirty="0">
                <a:latin typeface="Montserrat"/>
              </a:rPr>
              <a:t> </a:t>
            </a:r>
            <a:r>
              <a:rPr lang="en-US" altLang="en-US" sz="2400" b="1" dirty="0" err="1">
                <a:latin typeface="Montserrat"/>
              </a:rPr>
              <a:t>Peroneal</a:t>
            </a:r>
            <a:r>
              <a:rPr lang="en-US" altLang="en-US" sz="2400" b="1" dirty="0">
                <a:latin typeface="Montserrat"/>
              </a:rPr>
              <a:t> </a:t>
            </a:r>
            <a:r>
              <a:rPr lang="en-US" altLang="en-US" sz="2400" dirty="0">
                <a:latin typeface="Montserrat"/>
              </a:rPr>
              <a:t>(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Montserrat"/>
              </a:rPr>
              <a:t>fibularis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Montserrat"/>
              </a:rPr>
              <a:t> )longus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Montserrat"/>
              </a:rPr>
              <a:t> </a:t>
            </a:r>
            <a:endParaRPr lang="en-US" altLang="en-US" sz="2400" dirty="0">
              <a:latin typeface="Montserrat"/>
            </a:endParaRPr>
          </a:p>
          <a:p>
            <a:pPr lvl="0">
              <a:buFont typeface="Wingdings" pitchFamily="2" charset="2"/>
              <a:buChar char="ü"/>
            </a:pPr>
            <a:r>
              <a:rPr lang="en-US" altLang="en-US" sz="2400" b="1" dirty="0" err="1">
                <a:latin typeface="Montserrat"/>
              </a:rPr>
              <a:t>Peroneal</a:t>
            </a:r>
            <a:r>
              <a:rPr lang="en-US" altLang="en-US" sz="2400" b="1" dirty="0">
                <a:latin typeface="Montserrat"/>
              </a:rPr>
              <a:t> </a:t>
            </a:r>
            <a:r>
              <a:rPr lang="en-US" altLang="en-US" sz="2400" dirty="0">
                <a:latin typeface="Montserrat"/>
              </a:rPr>
              <a:t>(</a:t>
            </a:r>
            <a:r>
              <a:rPr lang="en-US" altLang="en-US" sz="2400" b="1" dirty="0" err="1">
                <a:latin typeface="Montserrat"/>
              </a:rPr>
              <a:t>fibularis</a:t>
            </a:r>
            <a:r>
              <a:rPr lang="en-US" altLang="en-US" sz="2400" b="1" dirty="0">
                <a:latin typeface="Montserrat"/>
              </a:rPr>
              <a:t> ) brevis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Montserrat"/>
              </a:rPr>
              <a:t> 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Montserrat"/>
              </a:rPr>
              <a:t>The common function of the muscles is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Montserrat"/>
              </a:rPr>
              <a:t>eversion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Montserrat"/>
              </a:rPr>
              <a:t>– turning the sole of the foot outwards.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Montserrat"/>
              </a:rPr>
              <a:t>They are both innervated by the superficial fibular nerve.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Montserrat"/>
              </a:rPr>
              <a:t>From the anatomical position, only a few degrees of eversion are possible. In reality, the job of these muscles is to ‘fix’ the medial margin of the foot during running, and prevent excessive inversion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Montserrat"/>
              </a:rPr>
              <a:t>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effectLst/>
              <a:latin typeface="Montserra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Montserra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0" y="117228"/>
            <a:ext cx="683305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62AFAC"/>
                </a:solidFill>
                <a:latin typeface="Montserrat"/>
              </a:rPr>
              <a:t>Lateral compartment of the leg</a:t>
            </a:r>
            <a:endParaRPr lang="ar-JO" dirty="0"/>
          </a:p>
        </p:txBody>
      </p:sp>
      <p:pic>
        <p:nvPicPr>
          <p:cNvPr id="4" name="Picture 3" descr="lateral ">
            <a:extLst>
              <a:ext uri="{FF2B5EF4-FFF2-40B4-BE49-F238E27FC236}">
                <a16:creationId xmlns:a16="http://schemas.microsoft.com/office/drawing/2014/main" xmlns="" id="{82AA3194-0AC9-4FEB-8A1C-FC7F581C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250" y="365125"/>
            <a:ext cx="4148137" cy="644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9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5C9A27-407B-4AFF-8A18-410089C9F662}"/>
              </a:ext>
            </a:extLst>
          </p:cNvPr>
          <p:cNvSpPr/>
          <p:nvPr/>
        </p:nvSpPr>
        <p:spPr>
          <a:xfrm>
            <a:off x="1205132" y="1845273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GB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are four muscles in the anterior compartment of the leg;</a:t>
            </a:r>
          </a:p>
          <a:p>
            <a:pPr algn="just">
              <a:buFont typeface="Wingdings" pitchFamily="2" charset="2"/>
              <a:buChar char="ü"/>
            </a:pPr>
            <a:r>
              <a:rPr lang="en-GB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Tibialis</a:t>
            </a:r>
            <a:r>
              <a:rPr lang="en-GB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Anterior, </a:t>
            </a:r>
          </a:p>
          <a:p>
            <a:pPr algn="just">
              <a:buFont typeface="Wingdings" pitchFamily="2" charset="2"/>
              <a:buChar char="ü"/>
            </a:pPr>
            <a:r>
              <a:rPr lang="en-GB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Extensor Digitorum Longus,</a:t>
            </a:r>
          </a:p>
          <a:p>
            <a:pPr algn="just">
              <a:buFont typeface="Wingdings" pitchFamily="2" charset="2"/>
              <a:buChar char="ü"/>
            </a:pPr>
            <a:r>
              <a:rPr lang="en-GB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Extensor </a:t>
            </a:r>
            <a:r>
              <a:rPr lang="en-GB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Hallucis</a:t>
            </a:r>
            <a:r>
              <a:rPr lang="en-GB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Longus And </a:t>
            </a:r>
          </a:p>
          <a:p>
            <a:pPr algn="just">
              <a:buFont typeface="Wingdings" pitchFamily="2" charset="2"/>
              <a:buChar char="ü"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Peroneal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Fibularis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Tertius.</a:t>
            </a:r>
          </a:p>
          <a:p>
            <a:pPr algn="just">
              <a:buFont typeface="Wingdings" pitchFamily="2" charset="2"/>
              <a:buChar char="v"/>
            </a:pPr>
            <a:r>
              <a:rPr lang="en-GB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Collectively, they act to: </a:t>
            </a:r>
            <a:r>
              <a:rPr lang="en-GB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DORSIFLEX</a:t>
            </a:r>
            <a:r>
              <a:rPr lang="en-GB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GB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Invert</a:t>
            </a:r>
            <a:r>
              <a:rPr lang="en-GB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foot at the ankle joint.  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extensor </a:t>
            </a:r>
            <a:r>
              <a:rPr lang="en-GB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digitorum</a:t>
            </a:r>
            <a:r>
              <a:rPr lang="en-GB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longus </a:t>
            </a:r>
            <a:r>
              <a:rPr lang="en-GB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extensor </a:t>
            </a:r>
            <a:r>
              <a:rPr lang="en-GB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hallucis</a:t>
            </a:r>
            <a:r>
              <a:rPr lang="en-GB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longus</a:t>
            </a:r>
            <a:r>
              <a:rPr lang="en-GB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also extend the toes. </a:t>
            </a:r>
          </a:p>
          <a:p>
            <a:pPr algn="just">
              <a:buFont typeface="Wingdings" pitchFamily="2" charset="2"/>
              <a:buChar char="v"/>
            </a:pPr>
            <a:r>
              <a:rPr lang="en-GB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muscles in this compartment are innervated by the </a:t>
            </a:r>
            <a:r>
              <a:rPr lang="en-GB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deep fibular nerve</a:t>
            </a:r>
            <a:r>
              <a:rPr lang="en-GB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blood is supplied via the </a:t>
            </a:r>
            <a:r>
              <a:rPr lang="en-GB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anterior </a:t>
            </a:r>
            <a:r>
              <a:rPr lang="en-GB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artery</a:t>
            </a:r>
            <a:r>
              <a:rPr lang="en-GB" sz="2000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6666"/>
                </a:solidFill>
                <a:latin typeface="Montserrat"/>
              </a:rPr>
              <a:t> Anterior Compartment Of </a:t>
            </a:r>
            <a:br>
              <a:rPr lang="en-GB" dirty="0">
                <a:solidFill>
                  <a:srgbClr val="666666"/>
                </a:solidFill>
                <a:latin typeface="Montserrat"/>
              </a:rPr>
            </a:br>
            <a:r>
              <a:rPr lang="en-GB" dirty="0">
                <a:solidFill>
                  <a:srgbClr val="666666"/>
                </a:solidFill>
                <a:latin typeface="Montserrat"/>
              </a:rPr>
              <a:t>The Leg</a:t>
            </a:r>
            <a:endParaRPr lang="ar-JO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D67C457-8C4A-4514-A738-CE7AA5C02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0"/>
            <a:ext cx="3857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41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Muscles of the foot</a:t>
            </a:r>
            <a:endParaRPr lang="ar-JO" dirty="0"/>
          </a:p>
        </p:txBody>
      </p:sp>
      <p:sp>
        <p:nvSpPr>
          <p:cNvPr id="3" name="مستطيل 2"/>
          <p:cNvSpPr/>
          <p:nvPr/>
        </p:nvSpPr>
        <p:spPr>
          <a:xfrm>
            <a:off x="1331743" y="1388745"/>
            <a:ext cx="67712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 The muscles acting on the foot can be divided into two distinct groups; </a:t>
            </a:r>
            <a:r>
              <a:rPr lang="en-US" sz="2400" b="1" dirty="0"/>
              <a:t>extrinsic</a:t>
            </a:r>
            <a:r>
              <a:rPr lang="en-US" sz="2400" dirty="0"/>
              <a:t> and </a:t>
            </a:r>
            <a:r>
              <a:rPr lang="en-US" sz="2400" b="1" dirty="0" err="1"/>
              <a:t>intrinsic</a:t>
            </a:r>
            <a:r>
              <a:rPr lang="en-US" sz="2400" dirty="0" err="1"/>
              <a:t>muscles</a:t>
            </a:r>
            <a:r>
              <a:rPr lang="en-US" sz="2400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The </a:t>
            </a:r>
            <a:r>
              <a:rPr lang="en-US" sz="2400" b="1" dirty="0"/>
              <a:t>extrinsic</a:t>
            </a:r>
            <a:r>
              <a:rPr lang="en-US" sz="2400" dirty="0"/>
              <a:t> muscles arise from the anterior, posterior and lateral compartments of the leg.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They are mainly responsible for actions such as </a:t>
            </a:r>
            <a:r>
              <a:rPr lang="en-US" sz="2400" dirty="0" err="1"/>
              <a:t>eversion</a:t>
            </a:r>
            <a:r>
              <a:rPr lang="en-US" sz="2400" dirty="0"/>
              <a:t>, inversion, </a:t>
            </a:r>
            <a:r>
              <a:rPr lang="en-US" sz="2400" dirty="0" err="1"/>
              <a:t>plantarflexion</a:t>
            </a:r>
            <a:r>
              <a:rPr lang="en-US" sz="2400" dirty="0"/>
              <a:t> and </a:t>
            </a:r>
            <a:r>
              <a:rPr lang="en-US" sz="2400" dirty="0" err="1"/>
              <a:t>dorsiflexion</a:t>
            </a:r>
            <a:r>
              <a:rPr lang="en-US" sz="2400" dirty="0"/>
              <a:t> of the foot.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The</a:t>
            </a:r>
            <a:r>
              <a:rPr lang="en-US" sz="2400" b="1" dirty="0"/>
              <a:t> intrinsic</a:t>
            </a:r>
            <a:r>
              <a:rPr lang="en-US" sz="2400" dirty="0"/>
              <a:t> muscles are located within the foot and are responsible for the fine motor actions of the foot, for example movement of individual digits.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the intrinsic muscles of the foot can be divided into those situated on the </a:t>
            </a:r>
            <a:r>
              <a:rPr lang="en-US" sz="2400" b="1" dirty="0"/>
              <a:t>dorsum</a:t>
            </a:r>
            <a:r>
              <a:rPr lang="en-US" sz="2400" dirty="0"/>
              <a:t> of the foot, and those in the </a:t>
            </a:r>
            <a:r>
              <a:rPr lang="en-US" sz="2400" b="1" dirty="0"/>
              <a:t>sole</a:t>
            </a:r>
            <a:r>
              <a:rPr lang="en-US" sz="2400" dirty="0"/>
              <a:t> of the foot.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286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Times New Roman</vt:lpstr>
      <vt:lpstr>Wingdings</vt:lpstr>
      <vt:lpstr>Office Theme</vt:lpstr>
      <vt:lpstr>Lower Limb Muscules/ Part II</vt:lpstr>
      <vt:lpstr>Leg compartments </vt:lpstr>
      <vt:lpstr>The posterior compartment of the leg</vt:lpstr>
      <vt:lpstr>PowerPoint Presentation</vt:lpstr>
      <vt:lpstr>Superficial Posterior Muscles of the leg</vt:lpstr>
      <vt:lpstr>Deep posterior Muscles of the leg </vt:lpstr>
      <vt:lpstr>Lateral compartment of the leg</vt:lpstr>
      <vt:lpstr> Anterior Compartment Of  The Leg</vt:lpstr>
      <vt:lpstr>Muscles of the foot</vt:lpstr>
      <vt:lpstr>Dorsal Aspect/ Foot</vt:lpstr>
      <vt:lpstr>Planter muscles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Limb Muscules/ Part II</dc:title>
  <dc:creator>Amal Albtoosh</dc:creator>
  <cp:lastModifiedBy>Windows User</cp:lastModifiedBy>
  <cp:revision>10</cp:revision>
  <dcterms:created xsi:type="dcterms:W3CDTF">2019-02-20T17:45:25Z</dcterms:created>
  <dcterms:modified xsi:type="dcterms:W3CDTF">2019-02-21T06:01:32Z</dcterms:modified>
</cp:coreProperties>
</file>