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sldIdLst>
    <p:sldId id="256" r:id="rId2"/>
    <p:sldId id="257" r:id="rId3"/>
    <p:sldId id="259" r:id="rId4"/>
    <p:sldId id="260" r:id="rId5"/>
    <p:sldId id="341" r:id="rId6"/>
    <p:sldId id="261" r:id="rId7"/>
    <p:sldId id="262" r:id="rId8"/>
    <p:sldId id="293" r:id="rId9"/>
    <p:sldId id="263" r:id="rId10"/>
    <p:sldId id="299" r:id="rId11"/>
    <p:sldId id="264" r:id="rId12"/>
    <p:sldId id="352" r:id="rId13"/>
    <p:sldId id="265" r:id="rId14"/>
    <p:sldId id="296" r:id="rId15"/>
    <p:sldId id="266" r:id="rId16"/>
    <p:sldId id="342" r:id="rId17"/>
    <p:sldId id="267" r:id="rId18"/>
    <p:sldId id="300" r:id="rId19"/>
    <p:sldId id="345" r:id="rId20"/>
    <p:sldId id="346" r:id="rId21"/>
    <p:sldId id="301" r:id="rId22"/>
    <p:sldId id="302" r:id="rId23"/>
    <p:sldId id="303" r:id="rId24"/>
    <p:sldId id="304" r:id="rId25"/>
    <p:sldId id="269" r:id="rId26"/>
    <p:sldId id="348" r:id="rId27"/>
    <p:sldId id="347" r:id="rId28"/>
    <p:sldId id="271" r:id="rId29"/>
    <p:sldId id="295" r:id="rId30"/>
    <p:sldId id="344" r:id="rId31"/>
    <p:sldId id="349" r:id="rId32"/>
    <p:sldId id="276" r:id="rId33"/>
    <p:sldId id="351" r:id="rId34"/>
    <p:sldId id="350" r:id="rId35"/>
    <p:sldId id="277" r:id="rId36"/>
    <p:sldId id="279" r:id="rId37"/>
    <p:sldId id="281" r:id="rId38"/>
    <p:sldId id="283" r:id="rId39"/>
    <p:sldId id="343" r:id="rId40"/>
    <p:sldId id="284" r:id="rId4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877546-45DD-4756-B5EA-7F1E91AE8C23}" v="2" dt="2020-09-29T03:58:45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6" autoAdjust="0"/>
    <p:restoredTop sz="90929" autoAdjust="0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m obeidat" userId="87890f01d574c845" providerId="Windows Live" clId="Web-{D9877546-45DD-4756-B5EA-7F1E91AE8C23}"/>
    <pc:docChg chg="modSld">
      <pc:chgData name="mariam obeidat" userId="87890f01d574c845" providerId="Windows Live" clId="Web-{D9877546-45DD-4756-B5EA-7F1E91AE8C23}" dt="2020-09-29T03:58:45.641" v="1" actId="1076"/>
      <pc:docMkLst>
        <pc:docMk/>
      </pc:docMkLst>
      <pc:sldChg chg="modSp">
        <pc:chgData name="mariam obeidat" userId="87890f01d574c845" providerId="Windows Live" clId="Web-{D9877546-45DD-4756-B5EA-7F1E91AE8C23}" dt="2020-09-29T03:58:45.641" v="1" actId="1076"/>
        <pc:sldMkLst>
          <pc:docMk/>
          <pc:sldMk cId="0" sldId="344"/>
        </pc:sldMkLst>
        <pc:spChg chg="mod">
          <ac:chgData name="mariam obeidat" userId="87890f01d574c845" providerId="Windows Live" clId="Web-{D9877546-45DD-4756-B5EA-7F1E91AE8C23}" dt="2020-09-29T03:58:41.657" v="0" actId="1076"/>
          <ac:spMkLst>
            <pc:docMk/>
            <pc:sldMk cId="0" sldId="344"/>
            <ac:spMk id="46084" creationId="{DBD5866E-13F3-471F-A1E3-21035123EDCD}"/>
          </ac:spMkLst>
        </pc:spChg>
        <pc:spChg chg="mod">
          <ac:chgData name="mariam obeidat" userId="87890f01d574c845" providerId="Windows Live" clId="Web-{D9877546-45DD-4756-B5EA-7F1E91AE8C23}" dt="2020-09-29T03:58:45.641" v="1" actId="1076"/>
          <ac:spMkLst>
            <pc:docMk/>
            <pc:sldMk cId="0" sldId="344"/>
            <ac:spMk id="59394" creationId="{C8FCE86A-7491-41DD-84A3-8B16B18035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1DFFCA8-4ACD-4D67-9329-790786EA5A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CB57C57-8DE8-4840-B054-7B18927E29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F0E46705-7EA7-4E19-A757-50122C3755DF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AAB496CE-A8C5-4A61-BE6E-D0C5B1745C8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IE" noProof="0"/>
              <a:t>Click to edit Master text styles</a:t>
            </a:r>
          </a:p>
          <a:p>
            <a:pPr lvl="1"/>
            <a:r>
              <a:rPr lang="en-IE" noProof="0"/>
              <a:t>Second level</a:t>
            </a:r>
          </a:p>
          <a:p>
            <a:pPr lvl="2"/>
            <a:r>
              <a:rPr lang="en-IE" noProof="0"/>
              <a:t>Third level</a:t>
            </a:r>
          </a:p>
          <a:p>
            <a:pPr lvl="3"/>
            <a:r>
              <a:rPr lang="en-IE" noProof="0"/>
              <a:t>Fourth level</a:t>
            </a:r>
          </a:p>
          <a:p>
            <a:pPr lvl="4"/>
            <a:r>
              <a:rPr lang="en-IE" noProof="0"/>
              <a:t>Fifth level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BF1653D0-2CE8-47EE-82CD-B7EFFAC757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ABE6822B-4331-44C5-9E43-3A0DB7CF7F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88138852-8974-4745-8406-B0266EFAB1AE}" type="slidenum">
              <a:rPr lang="ar-SA" altLang="fr-FR"/>
              <a:pPr/>
              <a:t>‹#›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857BB13-2FAB-4ACE-9686-073351A704C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AF244F2-109C-41B5-8A48-37D82D4BABE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1F486024-DCDB-4009-BCD1-8BC8922B86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rtl="1" eaLnBrk="1" hangingPunct="1"/>
            <a:fld id="{2AD3E1D6-C9BC-495B-B627-52606B507FCE}" type="slidenum">
              <a:rPr lang="ar-SA" altLang="fr-FR" sz="1200">
                <a:latin typeface="Arial" panose="020B0604020202020204" pitchFamily="34" charset="0"/>
              </a:rPr>
              <a:pPr rtl="1" eaLnBrk="1" hangingPunct="1"/>
              <a:t>22</a:t>
            </a:fld>
            <a:endParaRPr lang="en-US" altLang="fr-FR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716D3F0C-6C91-4483-90CB-A8A77942C8A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2F76D1A5-DD85-4BCB-A736-2A6D5DD6D0A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z="1400">
                <a:solidFill>
                  <a:srgbClr val="3366CC"/>
                </a:solidFill>
                <a:latin typeface="Arial" panose="020B0604020202020204" pitchFamily="34" charset="0"/>
              </a:rPr>
              <a:t>Linear Fracture- A fracture that is parallel to the bone's long axis.</a:t>
            </a:r>
            <a:endParaRPr lang="en-US" altLang="fr-FR" sz="140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0E6CEDE-E843-4584-B3E8-E03324EB1676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EECD438-2FD9-4B8D-A8D5-DF895B5B243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3961BD69-6CEF-45CB-8CAE-74CE2FE32ED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853BF20-FBB6-49F9-A2A6-4A82A56164E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5DBE8C1-1E1B-48E2-BE38-66593890D0FC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F2B8761-DD57-47D8-A7E9-C3D7D2276F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62C2E18C-DDB9-42CF-9041-BEDDEC96F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901753CD-F22B-40DF-A5D4-28D192DB1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8EA0064-68EF-4459-B351-50F2F12618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74DDEA25-1AD0-4951-B67B-278D6A1E5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1DF15A7C-42B8-4388-875E-46BD5B0B7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3B7703-99A5-49E9-ABFF-267BCADA8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B51527-711A-4218-9915-83D1F3A69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6A9467-31AE-43B1-9713-9847C7A62F0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71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B50E441A-A517-471E-9DDB-0FC87EFE19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ECE41247-A76F-4CD0-A446-9C82D18A19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446C3F97-E19C-4F47-8F32-454C4E8DE8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255D6B-D5A1-4FCC-9D16-1D36EF255669}" type="slidenum">
              <a:rPr lang="ar-SA" altLang="fr-FR"/>
              <a:pPr/>
              <a:t>‹#›</a:t>
            </a:fld>
            <a:endParaRPr lang="en-US" altLang="fr-FR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0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ar-JO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ar-JO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3EE54-4A98-4D44-9F0D-D575B38E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45B18-E8A4-4D0C-A3FB-C5E83DE7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A71-2575-4794-BB38-4869294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FD303-4A0B-4098-A537-C9DE85123D6E}" type="slidenum">
              <a:rPr lang="ar-SA" altLang="fr-FR"/>
              <a:pPr/>
              <a:t>‹#›</a:t>
            </a:fld>
            <a:endParaRPr lang="en-US" altLang="fr-FR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5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ar-JO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ar-JO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375E1-1253-4BB6-87C0-338B3FBF0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63543-43B0-4115-AA61-027E26C0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DA76C-E0D5-421A-A08D-D6911C84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65742-04DC-424E-A407-6B124CBE9162}" type="slidenum">
              <a:rPr lang="ar-SA" altLang="fr-FR"/>
              <a:pPr/>
              <a:t>‹#›</a:t>
            </a:fld>
            <a:endParaRPr lang="en-US" altLang="fr-FR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02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ar-JO" noProof="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99D40-B5C5-4977-B06C-492833618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CB4A0-3211-4D6A-A089-1D47966A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74F8E-E5A7-4564-B49E-8BE191C9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C841F-C89C-4D8C-ABC8-A7E466BD6941}" type="slidenum">
              <a:rPr lang="ar-SA" altLang="fr-FR"/>
              <a:pPr/>
              <a:t>‹#›</a:t>
            </a:fld>
            <a:endParaRPr lang="en-US" altLang="fr-FR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20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ar-JO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ar-JO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ar-JO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ar-JO" noProof="1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5E89C18-7B52-4C13-9008-2ED7A39A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4B05AE-4DF3-4119-B81C-1FAC7F77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37D9A5-E476-4F03-ACFE-21478CD8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BD115-0267-4C8A-9EDD-ABDCE78C0EBE}" type="slidenum">
              <a:rPr lang="ar-SA" altLang="fr-FR"/>
              <a:pPr/>
              <a:t>‹#›</a:t>
            </a:fld>
            <a:endParaRPr lang="en-US" altLang="fr-FR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6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ar-JO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ar-JO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ar-JO" noProof="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73428-1119-462C-8D08-E817741C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88E20-6008-423A-B50D-5656CCBA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D7937-1587-4497-A299-79F82DD1F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CCABC-B7CF-4463-BC3E-879226EE11B3}" type="slidenum">
              <a:rPr lang="ar-SA" altLang="fr-FR"/>
              <a:pPr/>
              <a:t>‹#›</a:t>
            </a:fld>
            <a:endParaRPr lang="en-US" altLang="fr-FR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ar-JO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ar-JO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36E80-2A00-40DB-ACEC-DF8774C4F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760A3-B600-4D59-B143-3B727675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26294-1AB2-4CED-8878-C8F2CCFE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4DFDC-DE2C-4000-BF96-A577BD132E8C}" type="slidenum">
              <a:rPr lang="ar-SA" altLang="fr-FR"/>
              <a:pPr/>
              <a:t>‹#›</a:t>
            </a:fld>
            <a:endParaRPr lang="en-US" altLang="fr-FR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8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noProof="1"/>
              <a:t>Click to edit Master title style</a:t>
            </a:r>
            <a:endParaRPr lang="ar-JO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960D4-8FB6-4C74-84B6-3286BFE7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519E0-B845-4E1B-93A5-4B60FB98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2B63F-D243-41E2-ACC2-703DE9E9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E1008-3569-4EA0-B0CF-CC1B7D342370}" type="slidenum">
              <a:rPr lang="ar-SA" altLang="fr-FR"/>
              <a:pPr/>
              <a:t>‹#›</a:t>
            </a:fld>
            <a:endParaRPr lang="en-US" altLang="fr-FR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3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ar-JO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ar-JO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ar-JO" noProof="1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31279-1258-4E15-A2A9-8EC81E294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83A1B-BF99-43E9-891D-D649CFC7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A9588-52B9-4ADB-B412-90125A44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4D9D7-D091-490C-BD71-2D28490F4CEE}" type="slidenum">
              <a:rPr lang="ar-SA" altLang="fr-FR"/>
              <a:pPr/>
              <a:t>‹#›</a:t>
            </a:fld>
            <a:endParaRPr lang="en-US" altLang="fr-FR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ar-JO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ar-JO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ar-JO" noProof="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5B4E58-1ADF-4DA3-BCC3-7786EEB82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AD321-55FD-4428-B4D4-C9BCBFB3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9CF43-7CA4-428D-8A10-5821D9BB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460C8-8392-43AA-B3F9-9D41065A492D}" type="slidenum">
              <a:rPr lang="ar-SA" altLang="fr-FR"/>
              <a:pPr/>
              <a:t>‹#›</a:t>
            </a:fld>
            <a:endParaRPr lang="en-US" altLang="fr-FR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2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ar-JO" noProof="1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C4751-E4A4-4B6B-99A8-C44768C8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AE95E-5124-4A49-B729-9618E878D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4B593-4133-4D2F-984E-8EC247D97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8CD3F-D8BE-4A1F-96E6-200855229F10}" type="slidenum">
              <a:rPr lang="ar-SA" altLang="fr-FR"/>
              <a:pPr/>
              <a:t>‹#›</a:t>
            </a:fld>
            <a:endParaRPr lang="en-US" altLang="fr-FR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5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385F9-C02D-4086-9B8E-99F07B5E1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26370-D9B1-4672-95F5-9C2226B3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317ED-0BCB-4C57-AEE7-0FB51519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38923-7607-476B-85A6-4D4D6CE07545}" type="slidenum">
              <a:rPr lang="ar-SA" altLang="fr-FR"/>
              <a:pPr/>
              <a:t>‹#›</a:t>
            </a:fld>
            <a:endParaRPr lang="en-US" altLang="fr-FR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ar-JO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ar-JO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06E5A-7517-4DA6-B4CD-72C9583F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1CB2F-9B9F-48D5-A9E4-A282EB6C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2EF9B-4040-4408-9DB5-0FF999BC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47886-6EA7-4C55-B73E-BA3AC2FF5C46}" type="slidenum">
              <a:rPr lang="ar-SA" altLang="fr-FR"/>
              <a:pPr/>
              <a:t>‹#›</a:t>
            </a:fld>
            <a:endParaRPr lang="en-US" altLang="fr-FR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8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ar-JO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6D89B-2A09-4099-9C72-00E1818A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FFE88-778D-4880-9CA1-0E443237B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6C13B-C7F6-4F44-B35D-4FBB4C1C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B5FEA-7729-4859-9F52-E3247E74E8BD}" type="slidenum">
              <a:rPr lang="ar-SA" altLang="fr-FR"/>
              <a:pPr/>
              <a:t>‹#›</a:t>
            </a:fld>
            <a:endParaRPr lang="en-US" altLang="fr-FR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5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9D0CD8-7880-4B90-B195-A0F6C578E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F1B2EF-7824-41EF-ADC2-3E0ECC630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31BC1E0-032E-4563-86D8-2C29DEA27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75FC1E-C0B1-4A9F-B52E-C69EB483E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4F9370-D34B-42D9-861B-B2F6EEFB5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624D82B7-0B6A-4F07-9CC7-8CEC9487B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DC1ED5D4-1084-4617-B9AA-FAB299145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AB87AC03-11BB-4BE4-8FC8-2DAC73F4810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19DE6E31-F8CF-49E8-AB45-228B8603DAC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6091" name="Rectangle 11">
            <a:extLst>
              <a:ext uri="{FF2B5EF4-FFF2-40B4-BE49-F238E27FC236}">
                <a16:creationId xmlns:a16="http://schemas.microsoft.com/office/drawing/2014/main" id="{55CFC11A-ACF9-4A01-B086-EB2B27E258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92" name="Rectangle 12">
            <a:extLst>
              <a:ext uri="{FF2B5EF4-FFF2-40B4-BE49-F238E27FC236}">
                <a16:creationId xmlns:a16="http://schemas.microsoft.com/office/drawing/2014/main" id="{2050C670-37F5-4C49-A37F-BF22DA2261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93" name="Rectangle 13">
            <a:extLst>
              <a:ext uri="{FF2B5EF4-FFF2-40B4-BE49-F238E27FC236}">
                <a16:creationId xmlns:a16="http://schemas.microsoft.com/office/drawing/2014/main" id="{DC56190F-3567-414F-A7A1-D83B48A174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59F728-BA20-4A0B-A005-1FDC23938CDA}" type="slidenum">
              <a:rPr lang="ar-SA" altLang="fr-FR"/>
              <a:pPr/>
              <a:t>‹#›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7720CAC-EF71-4797-A131-75DFF64396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1447800"/>
            <a:ext cx="6553200" cy="1143000"/>
          </a:xfrm>
        </p:spPr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Principles of fractures</a:t>
            </a:r>
          </a:p>
        </p:txBody>
      </p:sp>
      <p:sp>
        <p:nvSpPr>
          <p:cNvPr id="16387" name="Slide Number Placeholder 1">
            <a:extLst>
              <a:ext uri="{FF2B5EF4-FFF2-40B4-BE49-F238E27FC236}">
                <a16:creationId xmlns:a16="http://schemas.microsoft.com/office/drawing/2014/main" id="{312E32F3-399D-46D6-8F72-A9E12A286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2E19711-A2EF-4964-A9EC-D10AC911589D}" type="slidenum">
              <a:rPr lang="ar-SA" altLang="fr-FR" sz="1400">
                <a:solidFill>
                  <a:schemeClr val="bg2"/>
                </a:solidFill>
              </a:rPr>
              <a:pPr eaLnBrk="1" hangingPunct="1"/>
              <a:t>1</a:t>
            </a:fld>
            <a:endParaRPr lang="en-US" altLang="fr-FR" sz="1400">
              <a:solidFill>
                <a:schemeClr val="bg2"/>
              </a:solidFill>
              <a:cs typeface="Tahoma" panose="020B0604030504040204" pitchFamily="34" charset="0"/>
            </a:endParaRPr>
          </a:p>
        </p:txBody>
      </p:sp>
      <p:sp>
        <p:nvSpPr>
          <p:cNvPr id="16388" name="Subtitle 1">
            <a:extLst>
              <a:ext uri="{FF2B5EF4-FFF2-40B4-BE49-F238E27FC236}">
                <a16:creationId xmlns:a16="http://schemas.microsoft.com/office/drawing/2014/main" id="{7D4EDAB4-8901-4CE3-8C97-859CEB0C770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fr-FR"/>
              <a:t>Dr Mohammad Abu Hilal</a:t>
            </a:r>
          </a:p>
          <a:p>
            <a:r>
              <a:rPr lang="en-US" altLang="fr-FR"/>
              <a:t>Ass. Prof Muta University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stress fracture 4th mt">
            <a:extLst>
              <a:ext uri="{FF2B5EF4-FFF2-40B4-BE49-F238E27FC236}">
                <a16:creationId xmlns:a16="http://schemas.microsoft.com/office/drawing/2014/main" id="{8E89532A-07D3-4F4B-8F2E-B19B445E6AA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3" name="Slide Number Placeholder 1">
            <a:extLst>
              <a:ext uri="{FF2B5EF4-FFF2-40B4-BE49-F238E27FC236}">
                <a16:creationId xmlns:a16="http://schemas.microsoft.com/office/drawing/2014/main" id="{0301A1FF-8F9E-4643-B333-202FF62DA9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3C3155C-3DF2-4F42-B1B3-5F7148D43934}" type="slidenum">
              <a:rPr lang="ar-SA" altLang="fr-FR" sz="1400"/>
              <a:pPr eaLnBrk="1" hangingPunct="1"/>
              <a:t>10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819A2F1-31F0-4932-BD29-11A031D92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762000"/>
          </a:xfrm>
        </p:spPr>
        <p:txBody>
          <a:bodyPr/>
          <a:lstStyle/>
          <a:p>
            <a:pPr eaLnBrk="1" hangingPunct="1"/>
            <a:r>
              <a:rPr lang="en-US" altLang="zh-CN" sz="3600">
                <a:ea typeface="SimSun" panose="02010600030101010101" pitchFamily="2" charset="-122"/>
              </a:rPr>
              <a:t>Classification by anatomical location</a:t>
            </a:r>
            <a:r>
              <a:rPr lang="en-US" altLang="zh-CN"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E535E7C-53E5-46A1-813F-3DD3279A71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Epiphysis: Articular surface+ Capsule</a:t>
            </a:r>
          </a:p>
          <a:p>
            <a:pPr eaLnBrk="1" hangingPunct="1"/>
            <a:endParaRPr lang="en-US" altLang="zh-CN">
              <a:ea typeface="SimSun" panose="02010600030101010101" pitchFamily="2" charset="-122"/>
            </a:endParaRP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Metaphysis.</a:t>
            </a:r>
          </a:p>
          <a:p>
            <a:pPr eaLnBrk="1" hangingPunct="1"/>
            <a:endParaRPr lang="en-US" altLang="zh-CN">
              <a:ea typeface="SimSun" panose="02010600030101010101" pitchFamily="2" charset="-122"/>
            </a:endParaRP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Diaphysis.</a:t>
            </a:r>
          </a:p>
          <a:p>
            <a:pPr eaLnBrk="1" hangingPunct="1"/>
            <a:endParaRPr lang="en-US" altLang="zh-CN">
              <a:ea typeface="SimSun" panose="02010600030101010101" pitchFamily="2" charset="-122"/>
            </a:endParaRP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Growth plate.</a:t>
            </a:r>
          </a:p>
        </p:txBody>
      </p:sp>
      <p:sp>
        <p:nvSpPr>
          <p:cNvPr id="26628" name="Slide Number Placeholder 1">
            <a:extLst>
              <a:ext uri="{FF2B5EF4-FFF2-40B4-BE49-F238E27FC236}">
                <a16:creationId xmlns:a16="http://schemas.microsoft.com/office/drawing/2014/main" id="{33A20070-7D6C-4A40-81F7-6E1D26B14D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CDCE541-0637-4C41-92EB-5623E3EC8535}" type="slidenum">
              <a:rPr lang="ar-SA" altLang="fr-FR" sz="1400"/>
              <a:pPr eaLnBrk="1" hangingPunct="1"/>
              <a:t>11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diaphyseal fracture">
            <a:extLst>
              <a:ext uri="{FF2B5EF4-FFF2-40B4-BE49-F238E27FC236}">
                <a16:creationId xmlns:a16="http://schemas.microsoft.com/office/drawing/2014/main" id="{B0B6C67C-960B-415F-8390-69AE48BAE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714375"/>
            <a:ext cx="3786187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D53E33D-8B58-4506-926C-C0E997F45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304800"/>
          </a:xfrm>
        </p:spPr>
        <p:txBody>
          <a:bodyPr/>
          <a:lstStyle/>
          <a:p>
            <a:pPr eaLnBrk="1" hangingPunct="1"/>
            <a:endParaRPr lang="en-IE" altLang="fr-FR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B9AB490-6B5A-4AD7-A8F4-A617C989C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noProof="1"/>
              <a:t> </a:t>
            </a:r>
            <a:r>
              <a:rPr lang="en-US" sz="2400" b="1" noProof="1"/>
              <a:t>Epiphysial fractures</a:t>
            </a:r>
            <a:r>
              <a:rPr lang="en-US" sz="2400" noProof="1"/>
              <a:t>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intraarticular: difficult reduction, joint stiffness</a:t>
            </a:r>
            <a:r>
              <a:rPr lang="en-US" sz="2400" noProof="1"/>
              <a:t>  and arthritis</a:t>
            </a:r>
            <a:endParaRPr lang="en-US" sz="24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noProof="1"/>
              <a:t>2-Intracapsular: haemarthrosis that affects union,, tamponade leads to pain and necrosis, blood supply.</a:t>
            </a:r>
          </a:p>
          <a:p>
            <a:pPr eaLnBrk="1" hangingPunct="1">
              <a:defRPr/>
            </a:pPr>
            <a:r>
              <a:rPr lang="en-US" altLang="zh-CN" sz="2400" dirty="0">
                <a:solidFill>
                  <a:srgbClr val="FF0000"/>
                </a:solidFill>
                <a:ea typeface="SimSun" pitchFamily="2" charset="-122"/>
              </a:rPr>
              <a:t>AO principles: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solidFill>
                  <a:srgbClr val="FF0000"/>
                </a:solidFill>
                <a:ea typeface="SimSun" pitchFamily="2" charset="-122"/>
              </a:rPr>
              <a:t>1-Anatomic reduction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solidFill>
                  <a:srgbClr val="FF0000"/>
                </a:solidFill>
                <a:ea typeface="SimSun" pitchFamily="2" charset="-122"/>
              </a:rPr>
              <a:t>2- rigid stability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solidFill>
                  <a:srgbClr val="FF0000"/>
                </a:solidFill>
                <a:ea typeface="SimSun" pitchFamily="2" charset="-122"/>
              </a:rPr>
              <a:t>3-soft tissue preservation and early ROM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b="1" noProof="1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b="1" noProof="1"/>
          </a:p>
        </p:txBody>
      </p:sp>
      <p:sp>
        <p:nvSpPr>
          <p:cNvPr id="28676" name="Slide Number Placeholder 1">
            <a:extLst>
              <a:ext uri="{FF2B5EF4-FFF2-40B4-BE49-F238E27FC236}">
                <a16:creationId xmlns:a16="http://schemas.microsoft.com/office/drawing/2014/main" id="{A94C461F-84C6-43FC-8115-63BEA23E99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64FB617-92A8-47DE-8070-B1C386558D2B}" type="slidenum">
              <a:rPr lang="ar-SA" altLang="fr-FR" sz="1400"/>
              <a:pPr eaLnBrk="1" hangingPunct="1"/>
              <a:t>13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>
            <a:extLst>
              <a:ext uri="{FF2B5EF4-FFF2-40B4-BE49-F238E27FC236}">
                <a16:creationId xmlns:a16="http://schemas.microsoft.com/office/drawing/2014/main" id="{5FFBB484-A6A0-4B1F-A664-7D6E9C9627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14C39B5-18CE-438F-A6FE-C52711A12ED7}" type="slidenum">
              <a:rPr lang="ar-SA" altLang="fr-FR" sz="1400"/>
              <a:pPr eaLnBrk="1" hangingPunct="1"/>
              <a:t>14</a:t>
            </a:fld>
            <a:endParaRPr lang="en-US" altLang="fr-FR" sz="1400">
              <a:cs typeface="Tahoma" panose="020B0604030504040204" pitchFamily="34" charset="0"/>
            </a:endParaRPr>
          </a:p>
        </p:txBody>
      </p:sp>
      <p:pic>
        <p:nvPicPr>
          <p:cNvPr id="29699" name="Picture 7" descr="Image result for intra articular fracture">
            <a:extLst>
              <a:ext uri="{FF2B5EF4-FFF2-40B4-BE49-F238E27FC236}">
                <a16:creationId xmlns:a16="http://schemas.microsoft.com/office/drawing/2014/main" id="{585BBFED-DA2A-47FD-8273-FFEAFD53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AutoShape 13" descr="Image result for intra articular fracture">
            <a:extLst>
              <a:ext uri="{FF2B5EF4-FFF2-40B4-BE49-F238E27FC236}">
                <a16:creationId xmlns:a16="http://schemas.microsoft.com/office/drawing/2014/main" id="{8220F743-AFC3-4E55-BE2B-668ECB96D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73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29701" name="AutoShape 15" descr="Image result for intra articular fracture">
            <a:extLst>
              <a:ext uri="{FF2B5EF4-FFF2-40B4-BE49-F238E27FC236}">
                <a16:creationId xmlns:a16="http://schemas.microsoft.com/office/drawing/2014/main" id="{D917CA98-D350-460E-A5BF-942AEBC7C6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73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pic>
        <p:nvPicPr>
          <p:cNvPr id="29702" name="Picture 19" descr="Image result for intra articular fracture">
            <a:extLst>
              <a:ext uri="{FF2B5EF4-FFF2-40B4-BE49-F238E27FC236}">
                <a16:creationId xmlns:a16="http://schemas.microsoft.com/office/drawing/2014/main" id="{414C4EAC-F50A-4950-84B6-C5AE8C51B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1571625"/>
            <a:ext cx="29781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9750408-0234-4F4B-9FC1-ED89D1670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617538"/>
            <a:ext cx="7419975" cy="906462"/>
          </a:xfrm>
        </p:spPr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metaphysis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9D567C6-4C4E-429B-B838-E8FB9601A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noProof="1"/>
              <a:t>Good blood supply.</a:t>
            </a:r>
          </a:p>
          <a:p>
            <a:pPr eaLnBrk="1" hangingPunct="1">
              <a:defRPr/>
            </a:pPr>
            <a:r>
              <a:rPr lang="en-US" b="1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noProof="1"/>
              <a:t>alunion rather than nonunion.</a:t>
            </a:r>
          </a:p>
          <a:p>
            <a:pPr eaLnBrk="1" hangingPunct="1">
              <a:defRPr/>
            </a:pPr>
            <a:r>
              <a:rPr lang="en-US" altLang="zh-CN" dirty="0">
                <a:ea typeface="SimSun" pitchFamily="2" charset="-122"/>
              </a:rPr>
              <a:t>AO principles:</a:t>
            </a:r>
          </a:p>
          <a:p>
            <a:pPr eaLnBrk="1" hangingPunct="1">
              <a:defRPr/>
            </a:pPr>
            <a:endParaRPr lang="en-US" altLang="zh-CN" dirty="0">
              <a:solidFill>
                <a:srgbClr val="FF0000"/>
              </a:solidFill>
              <a:ea typeface="SimSun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solidFill>
                  <a:srgbClr val="FF0000"/>
                </a:solidFill>
                <a:ea typeface="SimSun" pitchFamily="2" charset="-122"/>
              </a:rPr>
              <a:t>1-Restoration of length ,alignment and rotation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solidFill>
                  <a:srgbClr val="FF0000"/>
                </a:solidFill>
                <a:ea typeface="SimSun" pitchFamily="2" charset="-122"/>
              </a:rPr>
              <a:t>2-relative stability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solidFill>
                  <a:srgbClr val="FF0000"/>
                </a:solidFill>
                <a:ea typeface="SimSun" pitchFamily="2" charset="-122"/>
              </a:rPr>
              <a:t>3-soft tissue preservation and early ROM</a:t>
            </a:r>
          </a:p>
          <a:p>
            <a:pPr eaLnBrk="1" hangingPunct="1">
              <a:defRPr/>
            </a:pPr>
            <a:endParaRPr lang="en-US" noProof="1"/>
          </a:p>
        </p:txBody>
      </p:sp>
      <p:sp>
        <p:nvSpPr>
          <p:cNvPr id="30724" name="Slide Number Placeholder 1">
            <a:extLst>
              <a:ext uri="{FF2B5EF4-FFF2-40B4-BE49-F238E27FC236}">
                <a16:creationId xmlns:a16="http://schemas.microsoft.com/office/drawing/2014/main" id="{80010F75-0497-497B-808F-2A2577D0E6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E2082AD-6DCA-4831-9BB5-57A2CA1433CF}" type="slidenum">
              <a:rPr lang="ar-SA" altLang="fr-FR" sz="1400"/>
              <a:pPr eaLnBrk="1" hangingPunct="1"/>
              <a:t>15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 descr="Image result for subtrochanteric fracture">
            <a:extLst>
              <a:ext uri="{FF2B5EF4-FFF2-40B4-BE49-F238E27FC236}">
                <a16:creationId xmlns:a16="http://schemas.microsoft.com/office/drawing/2014/main" id="{AB81225B-A949-4201-B529-8D155A86AC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732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pic>
        <p:nvPicPr>
          <p:cNvPr id="31747" name="Picture 4" descr="Image result for metaphyseal femur  fracture">
            <a:extLst>
              <a:ext uri="{FF2B5EF4-FFF2-40B4-BE49-F238E27FC236}">
                <a16:creationId xmlns:a16="http://schemas.microsoft.com/office/drawing/2014/main" id="{34220A12-4F20-47D7-B399-7088404A9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28750"/>
            <a:ext cx="4000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Image result for subtrochanteric fracture">
            <a:extLst>
              <a:ext uri="{FF2B5EF4-FFF2-40B4-BE49-F238E27FC236}">
                <a16:creationId xmlns:a16="http://schemas.microsoft.com/office/drawing/2014/main" id="{961A5FB4-A385-4743-8A0D-A372CFB0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571625"/>
            <a:ext cx="33242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E57FD60-E992-4CF3-9007-F804F755F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diaphysis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11B5B70-EFF4-4E05-8292-5DE8443EF2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Proximal, middle, distal 1/3.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Extra-articular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Easier to reduce and Better results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AO principles: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rgbClr val="FF0000"/>
                </a:solidFill>
                <a:ea typeface="SimSun" panose="02010600030101010101" pitchFamily="2" charset="-122"/>
              </a:rPr>
              <a:t>1-Restoration of length ,alignment and rotation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rgbClr val="FF0000"/>
                </a:solidFill>
                <a:ea typeface="SimSun" panose="02010600030101010101" pitchFamily="2" charset="-122"/>
              </a:rPr>
              <a:t>2-relative stability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rgbClr val="FF0000"/>
                </a:solidFill>
                <a:ea typeface="SimSun" panose="02010600030101010101" pitchFamily="2" charset="-122"/>
              </a:rPr>
              <a:t>3-soft tissue preservation and early ROM</a:t>
            </a:r>
          </a:p>
        </p:txBody>
      </p:sp>
      <p:sp>
        <p:nvSpPr>
          <p:cNvPr id="32772" name="Slide Number Placeholder 1">
            <a:extLst>
              <a:ext uri="{FF2B5EF4-FFF2-40B4-BE49-F238E27FC236}">
                <a16:creationId xmlns:a16="http://schemas.microsoft.com/office/drawing/2014/main" id="{53EAF6E8-ABED-4065-9454-312EA6C4F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4BF0DB1-29E4-4579-98C1-FF4E826643C9}" type="slidenum">
              <a:rPr lang="ar-SA" altLang="fr-FR" sz="1400"/>
              <a:pPr eaLnBrk="1" hangingPunct="1"/>
              <a:t>17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femur shaft fracture IMN3">
            <a:extLst>
              <a:ext uri="{FF2B5EF4-FFF2-40B4-BE49-F238E27FC236}">
                <a16:creationId xmlns:a16="http://schemas.microsoft.com/office/drawing/2014/main" id="{41E1517E-F1A2-42F2-A91D-42BFB08F4A5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9988" y="0"/>
            <a:ext cx="5145087" cy="6858000"/>
          </a:xfrm>
        </p:spPr>
      </p:pic>
      <p:sp>
        <p:nvSpPr>
          <p:cNvPr id="33795" name="Slide Number Placeholder 1">
            <a:extLst>
              <a:ext uri="{FF2B5EF4-FFF2-40B4-BE49-F238E27FC236}">
                <a16:creationId xmlns:a16="http://schemas.microsoft.com/office/drawing/2014/main" id="{36DEDF4A-0EAA-4240-9B4D-139D87DB0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49ACFE0-CEA8-47FC-BFE6-A489CC1624E6}" type="slidenum">
              <a:rPr lang="ar-SA" altLang="fr-FR" sz="1400"/>
              <a:pPr eaLnBrk="1" hangingPunct="1"/>
              <a:t>18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746A6D0-AC0F-4738-B37A-2C0A4A496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Growth plate injury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B5E602E-4606-471C-BF56-E9443E286B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ea typeface="SimSun" panose="02010600030101010101" pitchFamily="2" charset="-122"/>
              </a:rPr>
              <a:t>Salter-Harris classification.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>
              <a:ea typeface="SimSun" panose="02010600030101010101" pitchFamily="2" charset="-122"/>
            </a:endParaRP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A paediatric fractures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Deformity.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Growth disturbance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fr-FR"/>
          </a:p>
        </p:txBody>
      </p:sp>
      <p:sp>
        <p:nvSpPr>
          <p:cNvPr id="34820" name="Slide Number Placeholder 1">
            <a:extLst>
              <a:ext uri="{FF2B5EF4-FFF2-40B4-BE49-F238E27FC236}">
                <a16:creationId xmlns:a16="http://schemas.microsoft.com/office/drawing/2014/main" id="{DDBAA2DD-731F-43B1-95F4-4A2AE162C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EE4F0BEC-9B1D-4456-A7D5-FC2796D81833}" type="slidenum">
              <a:rPr lang="ar-SA" altLang="fr-FR" sz="1400"/>
              <a:pPr eaLnBrk="1" hangingPunct="1"/>
              <a:t>19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1CDCCA9-F74B-4231-9A87-F825DFEB2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8200"/>
          </a:xfrm>
        </p:spPr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Introduction: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0EE4976-EDA0-40BA-AC48-CE3B8A15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93913"/>
            <a:ext cx="7772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r-FR" noProof="1"/>
              <a:t>Trauma remains the leading cause of death in the first four decades of life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fr-FR" noProof="1"/>
              <a:t>   (1-44 years).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fr-FR" noProof="1"/>
          </a:p>
          <a:p>
            <a:pPr eaLnBrk="1" hangingPunct="1">
              <a:lnSpc>
                <a:spcPct val="90000"/>
              </a:lnSpc>
            </a:pPr>
            <a:r>
              <a:rPr lang="en-US" altLang="fr-FR" noProof="1"/>
              <a:t>Surpassed only by cancer and atherosclerosis as the major cause of death in all age groups in general.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fr-FR" noProof="1"/>
              <a:t> </a:t>
            </a:r>
          </a:p>
        </p:txBody>
      </p:sp>
      <p:sp>
        <p:nvSpPr>
          <p:cNvPr id="17412" name="Slide Number Placeholder 1">
            <a:extLst>
              <a:ext uri="{FF2B5EF4-FFF2-40B4-BE49-F238E27FC236}">
                <a16:creationId xmlns:a16="http://schemas.microsoft.com/office/drawing/2014/main" id="{7E4F1854-08CB-4B97-81AD-866F5D11EE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4D46103-980D-4092-9017-E23109D6ABBB}" type="slidenum">
              <a:rPr lang="ar-SA" altLang="fr-FR" sz="1400"/>
              <a:pPr eaLnBrk="1" hangingPunct="1"/>
              <a:t>2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>
            <a:extLst>
              <a:ext uri="{FF2B5EF4-FFF2-40B4-BE49-F238E27FC236}">
                <a16:creationId xmlns:a16="http://schemas.microsoft.com/office/drawing/2014/main" id="{BD7EB13D-8268-42E2-B733-29D5658D9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8B00C44-50C5-4D74-AC7E-FEAC5320218E}" type="slidenum">
              <a:rPr lang="ar-SA" altLang="fr-FR" sz="1400"/>
              <a:pPr eaLnBrk="1" hangingPunct="1"/>
              <a:t>20</a:t>
            </a:fld>
            <a:endParaRPr lang="en-US" altLang="fr-FR" sz="1400">
              <a:cs typeface="Tahoma" panose="020B0604030504040204" pitchFamily="34" charset="0"/>
            </a:endParaRPr>
          </a:p>
        </p:txBody>
      </p:sp>
      <p:pic>
        <p:nvPicPr>
          <p:cNvPr id="35843" name="Picture 6" descr="Image result for salter harris classification">
            <a:extLst>
              <a:ext uri="{FF2B5EF4-FFF2-40B4-BE49-F238E27FC236}">
                <a16:creationId xmlns:a16="http://schemas.microsoft.com/office/drawing/2014/main" id="{BBE9EBCF-5873-40CC-A78F-9F1DB800E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642938"/>
            <a:ext cx="5851525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609E6E2-C9E5-405C-A399-5343EE173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US" sz="41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</a:br>
            <a:r>
              <a:rPr lang="en-US" sz="4000" dirty="0">
                <a:solidFill>
                  <a:schemeClr val="tx1"/>
                </a:solidFill>
                <a:cs typeface="Majalla UI"/>
              </a:rPr>
              <a:t>Classification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6909A88-A265-4875-B2A6-B169980AAF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>
                <a:latin typeface="+mj-lt"/>
                <a:ea typeface="Majalla UI"/>
                <a:cs typeface="Majalla UI"/>
              </a:rPr>
              <a:t>Simple</a:t>
            </a:r>
            <a:r>
              <a:rPr lang="en-US" sz="2800" dirty="0">
                <a:latin typeface="+mj-lt"/>
                <a:ea typeface="Majalla UI"/>
                <a:cs typeface="Majalla UI"/>
              </a:rPr>
              <a:t> fractures are fractures that only occur along one line, splitting the bone into two pieces.</a:t>
            </a:r>
          </a:p>
          <a:p>
            <a:pPr>
              <a:defRPr/>
            </a:pPr>
            <a:endParaRPr lang="en-US" sz="2800" dirty="0">
              <a:latin typeface="+mj-lt"/>
              <a:ea typeface="Majalla UI"/>
              <a:cs typeface="Majalla UI"/>
            </a:endParaRPr>
          </a:p>
          <a:p>
            <a:pPr>
              <a:defRPr/>
            </a:pPr>
            <a:r>
              <a:rPr lang="en-US" sz="2800" b="1" dirty="0">
                <a:latin typeface="+mj-lt"/>
                <a:ea typeface="Majalla UI"/>
                <a:cs typeface="Majalla UI"/>
              </a:rPr>
              <a:t>multi-fragmentary</a:t>
            </a:r>
            <a:r>
              <a:rPr lang="en-US" sz="2800" dirty="0">
                <a:latin typeface="+mj-lt"/>
                <a:ea typeface="Majalla UI"/>
                <a:cs typeface="Majalla UI"/>
              </a:rPr>
              <a:t> fractures involve the bone splitting into multiple pieces.</a:t>
            </a:r>
          </a:p>
          <a:p>
            <a:pPr>
              <a:defRPr/>
            </a:pPr>
            <a:endParaRPr lang="en-US" sz="2800" dirty="0">
              <a:latin typeface="+mj-lt"/>
              <a:ea typeface="Majalla UI"/>
              <a:cs typeface="Majalla UI"/>
            </a:endParaRPr>
          </a:p>
          <a:p>
            <a:pPr>
              <a:defRPr/>
            </a:pPr>
            <a:r>
              <a:rPr lang="en-US" altLang="x-none" sz="2800" b="1" noProof="1">
                <a:latin typeface="+mj-lt"/>
                <a:ea typeface="Majalla UI"/>
                <a:cs typeface="Sylfaen" panose="010A0502050306030303" charset="0"/>
              </a:rPr>
              <a:t>Comminuted Fracture: </a:t>
            </a:r>
            <a:r>
              <a:rPr lang="en-US" altLang="x-none" sz="2800" noProof="1">
                <a:latin typeface="+mj-lt"/>
                <a:ea typeface="Majalla UI"/>
                <a:cs typeface="Sylfaen" panose="010A0502050306030303" charset="0"/>
              </a:rPr>
              <a:t>very small peaces, difficult to reduce and fix</a:t>
            </a:r>
          </a:p>
          <a:p>
            <a:pPr>
              <a:defRPr/>
            </a:pPr>
            <a:endParaRPr lang="en-US" sz="2400" dirty="0">
              <a:ea typeface="Majalla UI"/>
              <a:cs typeface="Majalla UI"/>
            </a:endParaRPr>
          </a:p>
          <a:p>
            <a:pPr>
              <a:defRPr/>
            </a:pPr>
            <a:endParaRPr lang="en-US" sz="2400" dirty="0">
              <a:ea typeface="Majalla UI"/>
              <a:cs typeface="Majalla U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FB30C52-D3A6-4904-AF22-E975F9F64C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n-US" sz="3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Description 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44A668B2-7324-4E6B-9B31-C56E7D49A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63" y="2149475"/>
            <a:ext cx="8647112" cy="419417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x-none" sz="2400" noProof="1">
                <a:latin typeface="Sylfaen" panose="010A0502050306030303" charset="0"/>
                <a:ea typeface="Majalla UI"/>
                <a:cs typeface="Sylfaen" panose="010A0502050306030303" charset="0"/>
              </a:rPr>
              <a:t>Transverse Fracture- A fracture that is at a </a:t>
            </a:r>
            <a:r>
              <a:rPr lang="en-US" altLang="x-none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charset="0"/>
                <a:ea typeface="Majalla UI"/>
                <a:cs typeface="Sylfaen" panose="010A0502050306030303" charset="0"/>
              </a:rPr>
              <a:t>right angle</a:t>
            </a:r>
            <a:r>
              <a:rPr lang="en-US" altLang="x-none" sz="2400" noProof="1">
                <a:latin typeface="Sylfaen" panose="010A0502050306030303" charset="0"/>
                <a:ea typeface="Majalla UI"/>
                <a:cs typeface="Sylfaen" panose="010A0502050306030303" charset="0"/>
              </a:rPr>
              <a:t> to the bone's long axis. </a:t>
            </a:r>
          </a:p>
          <a:p>
            <a:pPr>
              <a:lnSpc>
                <a:spcPct val="80000"/>
              </a:lnSpc>
              <a:defRPr/>
            </a:pPr>
            <a:endParaRPr lang="en-US" altLang="x-none" sz="2400" noProof="1">
              <a:latin typeface="Sylfaen" panose="010A0502050306030303" charset="0"/>
              <a:ea typeface="Majalla UI"/>
              <a:cs typeface="Sylfaen" panose="010A0502050306030303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x-none" sz="2400" noProof="1">
                <a:latin typeface="Sylfaen" panose="010A0502050306030303" charset="0"/>
                <a:ea typeface="Majalla UI"/>
                <a:cs typeface="Sylfaen" panose="010A0502050306030303" charset="0"/>
              </a:rPr>
              <a:t>Oblique Fracture- A fracture that is </a:t>
            </a:r>
            <a:r>
              <a:rPr lang="en-US" altLang="x-none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charset="0"/>
                <a:ea typeface="Majalla UI"/>
                <a:cs typeface="Sylfaen" panose="010A0502050306030303" charset="0"/>
              </a:rPr>
              <a:t>diagonal</a:t>
            </a:r>
            <a:r>
              <a:rPr lang="en-US" altLang="x-none" sz="2400" noProof="1">
                <a:latin typeface="Sylfaen" panose="010A0502050306030303" charset="0"/>
                <a:ea typeface="Majalla UI"/>
                <a:cs typeface="Sylfaen" panose="010A0502050306030303" charset="0"/>
              </a:rPr>
              <a:t> to a bone's long axis. </a:t>
            </a:r>
          </a:p>
          <a:p>
            <a:pPr>
              <a:lnSpc>
                <a:spcPct val="80000"/>
              </a:lnSpc>
              <a:defRPr/>
            </a:pPr>
            <a:endParaRPr lang="en-US" altLang="x-none" sz="2400" noProof="1">
              <a:latin typeface="Sylfaen" panose="010A0502050306030303" charset="0"/>
              <a:ea typeface="Majalla UI"/>
              <a:cs typeface="Sylfaen" panose="010A0502050306030303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x-none" sz="2400" noProof="1">
                <a:latin typeface="Sylfaen" panose="010A0502050306030303" charset="0"/>
                <a:ea typeface="Majalla UI"/>
                <a:cs typeface="Sylfaen" panose="010A0502050306030303" charset="0"/>
              </a:rPr>
              <a:t>Spiral Fracture- A fracture where at least one part of the bone has been </a:t>
            </a:r>
            <a:r>
              <a:rPr lang="en-US" altLang="x-none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charset="0"/>
                <a:ea typeface="Majalla UI"/>
                <a:cs typeface="Sylfaen" panose="010A0502050306030303" charset="0"/>
              </a:rPr>
              <a:t>twisted</a:t>
            </a:r>
            <a:r>
              <a:rPr lang="en-US" altLang="x-none" sz="2400" noProof="1">
                <a:latin typeface="Sylfaen" panose="010A0502050306030303" charset="0"/>
                <a:ea typeface="Majalla UI"/>
                <a:cs typeface="Sylfaen" panose="010A0502050306030303" charset="0"/>
              </a:rPr>
              <a:t>. Two plans fracture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x-none" sz="2400" noProof="1">
              <a:latin typeface="Sylfaen" panose="010A0502050306030303" charset="0"/>
              <a:ea typeface="Majalla UI"/>
              <a:cs typeface="Sylfaen" panose="010A0502050306030303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x-none" sz="2400" noProof="1">
              <a:latin typeface="Sylfaen" panose="010A0502050306030303" charset="0"/>
              <a:ea typeface="Majalla UI"/>
              <a:cs typeface="Sylfaen" panose="010A0502050306030303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x-none" sz="2400" noProof="1">
              <a:latin typeface="Sylfaen" panose="010A0502050306030303" charset="0"/>
              <a:ea typeface="Majalla UI"/>
              <a:cs typeface="Sylfaen" panose="010A0502050306030303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382E4AB8-919C-4AD8-9578-961DA57A6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C98CF62-27E9-41F5-AB9C-5AC7314534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fr-FR">
              <a:ea typeface="Majalla UI"/>
              <a:cs typeface="Majalla UI"/>
            </a:endParaRPr>
          </a:p>
        </p:txBody>
      </p:sp>
      <p:pic>
        <p:nvPicPr>
          <p:cNvPr id="38916" name="Picture 4" descr="ya">
            <a:extLst>
              <a:ext uri="{FF2B5EF4-FFF2-40B4-BE49-F238E27FC236}">
                <a16:creationId xmlns:a16="http://schemas.microsoft.com/office/drawing/2014/main" id="{64B48EFB-A188-4117-9823-51AD12C6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A2CD87D-F540-4A96-8584-BF7871BEF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7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Principles of fractures</a:t>
            </a:r>
            <a:br>
              <a:rPr lang="en-US" sz="37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</a:br>
            <a:r>
              <a:rPr 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Description</a:t>
            </a:r>
            <a:r>
              <a:rPr lang="en-US" sz="37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ajalla UI"/>
              </a:rPr>
              <a:t> 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55801177-FCF1-432B-BD07-8F6EC6EA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8" y="1995488"/>
            <a:ext cx="8504237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en-US" altLang="x-none" sz="2000" noProof="1">
              <a:ea typeface="Majalla UI"/>
            </a:endParaRPr>
          </a:p>
          <a:p>
            <a:pPr>
              <a:defRPr/>
            </a:pPr>
            <a:r>
              <a:rPr lang="en-US" altLang="x-none" sz="2000" noProof="1">
                <a:latin typeface="+mj-lt"/>
                <a:ea typeface="Majalla UI"/>
                <a:cs typeface="Sylfaen" panose="010A0502050306030303" charset="0"/>
              </a:rPr>
              <a:t>Complete Fracture- A fracture in which bone fragments separate completely. </a:t>
            </a:r>
            <a:endParaRPr lang="en-US" altLang="x-none" sz="2000" noProof="1">
              <a:latin typeface="+mj-lt"/>
              <a:ea typeface="Majalla UI"/>
            </a:endParaRPr>
          </a:p>
          <a:p>
            <a:pPr>
              <a:defRPr/>
            </a:pPr>
            <a:r>
              <a:rPr lang="en-US" altLang="x-none" sz="2000" noProof="1">
                <a:latin typeface="+mj-lt"/>
                <a:ea typeface="Majalla UI"/>
              </a:rPr>
              <a:t>Incomplete Fracture- A fracture in which the bone fragments are still partially joined.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x-none" sz="2000" noProof="1">
                <a:latin typeface="+mj-lt"/>
                <a:ea typeface="Majalla UI"/>
              </a:rPr>
              <a:t>      Greenstick fractures in children and </a:t>
            </a:r>
            <a:r>
              <a:rPr lang="en-US" altLang="x-none" sz="20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ajalla UI"/>
              </a:rPr>
              <a:t>buckle </a:t>
            </a:r>
          </a:p>
          <a:p>
            <a:pPr>
              <a:defRPr/>
            </a:pPr>
            <a:r>
              <a:rPr lang="en-US" altLang="x-none" sz="2000" noProof="1">
                <a:latin typeface="+mj-lt"/>
                <a:ea typeface="Majalla UI"/>
              </a:rPr>
              <a:t>Fissure Fracture – This is a light fracture that involves minimal damage. The fracture is mostly stable and displaces no bone. </a:t>
            </a:r>
          </a:p>
          <a:p>
            <a:pPr>
              <a:defRPr/>
            </a:pPr>
            <a:r>
              <a:rPr lang="en-US" altLang="x-none" sz="2000" noProof="1">
                <a:latin typeface="+mj-lt"/>
                <a:ea typeface="Majalla UI"/>
              </a:rPr>
              <a:t>a compression fracture, an example of a compression fracture is when the front portion of a vertebra in the spine collapses due to osteoporosis. </a:t>
            </a:r>
          </a:p>
          <a:p>
            <a:pPr lvl="1">
              <a:defRPr/>
            </a:pPr>
            <a:endParaRPr lang="en-US" altLang="x-none" sz="2000" noProof="1">
              <a:ea typeface="Majalla UI"/>
              <a:cs typeface="+mn-ea"/>
            </a:endParaRPr>
          </a:p>
          <a:p>
            <a:pPr>
              <a:defRPr/>
            </a:pPr>
            <a:endParaRPr lang="en-US" altLang="x-none" sz="2000" noProof="1">
              <a:ea typeface="Majalla U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1FE7998-4090-4527-9E0C-028066FB8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914400"/>
          </a:xfrm>
        </p:spPr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Mechanism of injury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61B66DBB-8DC6-46EE-A33F-F9FA6B89A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41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noProof="1"/>
          </a:p>
          <a:p>
            <a:pPr eaLnBrk="1" hangingPunct="1">
              <a:defRPr/>
            </a:pPr>
            <a:r>
              <a:rPr lang="en-US" sz="2800" noProof="1"/>
              <a:t>Direct trauma: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noProof="1"/>
              <a:t>  1- Tapping #: target force acting on small area, </a:t>
            </a:r>
            <a:r>
              <a:rPr lang="en-US" sz="2800" noProof="1">
                <a:solidFill>
                  <a:srgbClr val="FF0000"/>
                </a:solidFill>
              </a:rPr>
              <a:t>transverse</a:t>
            </a:r>
            <a:r>
              <a:rPr lang="en-US" sz="2800" noProof="1"/>
              <a:t> # of one bon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noProof="1"/>
              <a:t>   2-Crush #: large force acting on small area.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extensive soft tissue damage, and </a:t>
            </a:r>
            <a:r>
              <a:rPr lang="en-US" sz="2800" noProof="1">
                <a:solidFill>
                  <a:srgbClr val="FF0000"/>
                </a:solidFill>
              </a:rPr>
              <a:t>comminuted.</a:t>
            </a:r>
          </a:p>
          <a:p>
            <a:pPr eaLnBrk="1" hangingPunct="1">
              <a:defRPr/>
            </a:pPr>
            <a:r>
              <a:rPr lang="en-US" sz="2800" noProof="1">
                <a:solidFill>
                  <a:srgbClr val="FF0000"/>
                </a:solidFill>
              </a:rPr>
              <a:t>   </a:t>
            </a:r>
            <a:r>
              <a:rPr lang="en-US" sz="2800" noProof="1"/>
              <a:t>3-</a:t>
            </a:r>
            <a:r>
              <a:rPr lang="en-US" altLang="zh-CN" sz="2800" dirty="0">
                <a:ea typeface="SimSun" pitchFamily="2" charset="-122"/>
              </a:rPr>
              <a:t>Penetrating #: large force acting on small area. low velocity, high velocity. velocity more important than mass.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noProof="1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noProof="1">
              <a:solidFill>
                <a:srgbClr val="FF0000"/>
              </a:solidFill>
            </a:endParaRPr>
          </a:p>
        </p:txBody>
      </p:sp>
      <p:sp>
        <p:nvSpPr>
          <p:cNvPr id="40964" name="Slide Number Placeholder 1">
            <a:extLst>
              <a:ext uri="{FF2B5EF4-FFF2-40B4-BE49-F238E27FC236}">
                <a16:creationId xmlns:a16="http://schemas.microsoft.com/office/drawing/2014/main" id="{08DB06E1-7502-4A6A-A487-CF1F929801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D9BA351-8281-4DDA-BB39-91EB6FDA5A5B}" type="slidenum">
              <a:rPr lang="ar-SA" altLang="fr-FR" sz="1400"/>
              <a:pPr eaLnBrk="1" hangingPunct="1"/>
              <a:t>25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simple transverse fracture xray">
            <a:extLst>
              <a:ext uri="{FF2B5EF4-FFF2-40B4-BE49-F238E27FC236}">
                <a16:creationId xmlns:a16="http://schemas.microsoft.com/office/drawing/2014/main" id="{5EF0A00A-0BC6-40EF-B02D-5A2C1B88A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6075362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5" descr="Image result for crush injury">
            <a:extLst>
              <a:ext uri="{FF2B5EF4-FFF2-40B4-BE49-F238E27FC236}">
                <a16:creationId xmlns:a16="http://schemas.microsoft.com/office/drawing/2014/main" id="{F91A0C19-DCE8-4D14-98F3-BA91BA4B0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88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7" descr="Image result for crush injury">
            <a:extLst>
              <a:ext uri="{FF2B5EF4-FFF2-40B4-BE49-F238E27FC236}">
                <a16:creationId xmlns:a16="http://schemas.microsoft.com/office/drawing/2014/main" id="{BB216242-796F-4312-910B-ABB44BB2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140075"/>
            <a:ext cx="4738688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age result for gunshot xray">
            <a:extLst>
              <a:ext uri="{FF2B5EF4-FFF2-40B4-BE49-F238E27FC236}">
                <a16:creationId xmlns:a16="http://schemas.microsoft.com/office/drawing/2014/main" id="{444F9118-085F-43E1-BD34-CA3C0B91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43063"/>
            <a:ext cx="42100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AB7BDFC-92F3-420F-A775-64AFEC161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685800"/>
          </a:xfrm>
        </p:spPr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Indirect trauma: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FDC55A5-C03F-4889-B830-8CEF9579C0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SimSun" panose="02010600030101010101" pitchFamily="2" charset="-122"/>
              </a:rPr>
              <a:t>Traction: avulsion fracture, patella, olecranon,  and medial malleolus.</a:t>
            </a:r>
          </a:p>
          <a:p>
            <a:pPr eaLnBrk="1" hangingPunct="1"/>
            <a:r>
              <a:rPr lang="en-US" altLang="zh-CN" sz="2800">
                <a:ea typeface="SimSun" panose="02010600030101010101" pitchFamily="2" charset="-122"/>
              </a:rPr>
              <a:t>Angulation: transverse or with triangular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ea typeface="SimSun" panose="02010600030101010101" pitchFamily="2" charset="-122"/>
              </a:rPr>
              <a:t>   fragment. </a:t>
            </a:r>
            <a:r>
              <a:rPr lang="en-US" altLang="zh-CN" sz="2800" u="sng">
                <a:ea typeface="SimSun" panose="02010600030101010101" pitchFamily="2" charset="-122"/>
              </a:rPr>
              <a:t>convexity under tension</a:t>
            </a:r>
            <a:r>
              <a:rPr lang="en-US" altLang="zh-CN" sz="2800">
                <a:ea typeface="SimSun" panose="02010600030101010101" pitchFamily="2" charset="-122"/>
              </a:rPr>
              <a:t>, concavity under compression.</a:t>
            </a:r>
          </a:p>
          <a:p>
            <a:pPr eaLnBrk="1" hangingPunct="1"/>
            <a:r>
              <a:rPr lang="en-US" altLang="zh-CN" sz="2800">
                <a:ea typeface="SimSun" panose="02010600030101010101" pitchFamily="2" charset="-122"/>
              </a:rPr>
              <a:t>Rotational: complete rotation around the  circumference joined by vertical line.  </a:t>
            </a:r>
          </a:p>
          <a:p>
            <a:pPr eaLnBrk="1" hangingPunct="1"/>
            <a:r>
              <a:rPr lang="en-US" altLang="zh-CN" sz="2800">
                <a:ea typeface="SimSun" panose="02010600030101010101" pitchFamily="2" charset="-122"/>
              </a:rPr>
              <a:t>Compression fracture: axial loading</a:t>
            </a:r>
          </a:p>
        </p:txBody>
      </p:sp>
      <p:sp>
        <p:nvSpPr>
          <p:cNvPr id="44036" name="Slide Number Placeholder 1">
            <a:extLst>
              <a:ext uri="{FF2B5EF4-FFF2-40B4-BE49-F238E27FC236}">
                <a16:creationId xmlns:a16="http://schemas.microsoft.com/office/drawing/2014/main" id="{107C27AD-E31F-43A4-B2AC-DB22ED7B0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FF30415-2324-485E-A5BA-765CF5BA8615}" type="slidenum">
              <a:rPr lang="ar-SA" altLang="fr-FR" sz="1400"/>
              <a:pPr eaLnBrk="1" hangingPunct="1"/>
              <a:t>28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>
            <a:extLst>
              <a:ext uri="{FF2B5EF4-FFF2-40B4-BE49-F238E27FC236}">
                <a16:creationId xmlns:a16="http://schemas.microsoft.com/office/drawing/2014/main" id="{F21E9956-4156-4732-9895-8E03C031B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F8C0AE5-6E5D-486B-9C1D-E7055F785D8B}" type="slidenum">
              <a:rPr lang="ar-SA" altLang="fr-FR" sz="1400"/>
              <a:pPr eaLnBrk="1" hangingPunct="1"/>
              <a:t>29</a:t>
            </a:fld>
            <a:endParaRPr lang="en-US" altLang="fr-FR" sz="1400">
              <a:cs typeface="Tahoma" panose="020B0604030504040204" pitchFamily="34" charset="0"/>
            </a:endParaRPr>
          </a:p>
        </p:txBody>
      </p:sp>
      <p:pic>
        <p:nvPicPr>
          <p:cNvPr id="45059" name="Picture 5" descr="Related image">
            <a:extLst>
              <a:ext uri="{FF2B5EF4-FFF2-40B4-BE49-F238E27FC236}">
                <a16:creationId xmlns:a16="http://schemas.microsoft.com/office/drawing/2014/main" id="{D50196B2-17BE-4B16-B11F-66736CE8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t="19048" r="20741" b="17857"/>
          <a:stretch>
            <a:fillRect/>
          </a:stretch>
        </p:blipFill>
        <p:spPr bwMode="auto">
          <a:xfrm>
            <a:off x="0" y="285750"/>
            <a:ext cx="39290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7" descr="Image result for spiral fracture xray">
            <a:extLst>
              <a:ext uri="{FF2B5EF4-FFF2-40B4-BE49-F238E27FC236}">
                <a16:creationId xmlns:a16="http://schemas.microsoft.com/office/drawing/2014/main" id="{A0EFB1DF-6CD8-4304-A467-2BEA462FE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9" t="2841" r="16644"/>
          <a:stretch>
            <a:fillRect/>
          </a:stretch>
        </p:blipFill>
        <p:spPr bwMode="auto">
          <a:xfrm>
            <a:off x="6643688" y="0"/>
            <a:ext cx="250031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9" descr="Image result for butterfly fracture x ray">
            <a:extLst>
              <a:ext uri="{FF2B5EF4-FFF2-40B4-BE49-F238E27FC236}">
                <a16:creationId xmlns:a16="http://schemas.microsoft.com/office/drawing/2014/main" id="{9D077D32-B6A0-464E-AE78-6611145A9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14313"/>
            <a:ext cx="35274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1" descr="Image result for compression fracture xray">
            <a:extLst>
              <a:ext uri="{FF2B5EF4-FFF2-40B4-BE49-F238E27FC236}">
                <a16:creationId xmlns:a16="http://schemas.microsoft.com/office/drawing/2014/main" id="{CE764CDA-588E-4F86-9125-9A17944B7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14813"/>
            <a:ext cx="24669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B70DF95-0A6B-47E9-990E-A205EEFFE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93038" cy="1295400"/>
          </a:xfrm>
        </p:spPr>
        <p:txBody>
          <a:bodyPr/>
          <a:lstStyle/>
          <a:p>
            <a:pPr eaLnBrk="1" hangingPunct="1"/>
            <a:endParaRPr lang="en-US" altLang="zh-CN" sz="3600" b="1">
              <a:ea typeface="SimSun" panose="02010600030101010101" pitchFamily="2" charset="-122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39563CC-3DAB-4A62-A3DB-7C102CEABF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>
              <a:ea typeface="SimSun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3600">
                <a:ea typeface="SimSun" panose="02010600030101010101" pitchFamily="2" charset="-122"/>
              </a:rPr>
              <a:t>Life then limb then wound then fracture.</a:t>
            </a:r>
            <a:r>
              <a:rPr lang="en-US" altLang="zh-CN" sz="3600" b="1">
                <a:ea typeface="SimSun" panose="02010600030101010101" pitchFamily="2" charset="-122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zh-CN" sz="3600" b="1">
              <a:ea typeface="SimSun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ea typeface="SimSun" panose="02010600030101010101" pitchFamily="2" charset="-122"/>
              </a:rPr>
              <a:t>No patient ever died of a broken bone as cause</a:t>
            </a:r>
            <a:endParaRPr lang="en-US" altLang="zh-CN" sz="3600">
              <a:ea typeface="SimSun" panose="02010600030101010101" pitchFamily="2" charset="-122"/>
            </a:endParaRPr>
          </a:p>
        </p:txBody>
      </p:sp>
      <p:sp>
        <p:nvSpPr>
          <p:cNvPr id="18436" name="Slide Number Placeholder 1">
            <a:extLst>
              <a:ext uri="{FF2B5EF4-FFF2-40B4-BE49-F238E27FC236}">
                <a16:creationId xmlns:a16="http://schemas.microsoft.com/office/drawing/2014/main" id="{1DF062F9-F751-4DA5-AFA8-E930DE37A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C5A8B35E-1EF0-49C8-8F33-610E8E0B2554}" type="slidenum">
              <a:rPr lang="ar-SA" altLang="fr-FR" sz="1400"/>
              <a:pPr eaLnBrk="1" hangingPunct="1"/>
              <a:t>3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EAD76DC-AD05-4C87-B122-D811CFC36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85750"/>
            <a:ext cx="7793037" cy="1093788"/>
          </a:xfrm>
        </p:spPr>
        <p:txBody>
          <a:bodyPr/>
          <a:lstStyle/>
          <a:p>
            <a:pPr eaLnBrk="1" hangingPunct="1"/>
            <a:r>
              <a:rPr lang="en-US" altLang="zh-CN" sz="3200" b="1">
                <a:ea typeface="SimSun" panose="02010600030101010101" pitchFamily="2" charset="-122"/>
              </a:rPr>
              <a:t>The condition of the surrounding soft tissue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C8FCE86A-7491-41DD-84A3-8B16B1803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310" y="1866634"/>
            <a:ext cx="8161337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noProof="1"/>
              <a:t>Closed fracture: intact soft tissue</a:t>
            </a:r>
          </a:p>
          <a:p>
            <a:pPr eaLnBrk="1" hangingPunct="1">
              <a:defRPr/>
            </a:pPr>
            <a:r>
              <a:rPr lang="en-US" sz="2400" noProof="1"/>
              <a:t>Open fractures by definition </a:t>
            </a:r>
            <a:r>
              <a:rPr lang="en-US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communicate bt bone  through traumatic wound to outer environment.</a:t>
            </a:r>
          </a:p>
          <a:p>
            <a:pPr eaLnBrk="1" hangingPunct="1">
              <a:defRPr/>
            </a:pPr>
            <a:r>
              <a:rPr lang="en-US" sz="24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As: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1-analgesia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noProof="1"/>
              <a:t>2-Anti-tetanus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noProof="1"/>
              <a:t>3-Adequate Irrigation and debridement within 4-8 hrs.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noProof="1"/>
              <a:t>4-Antibiotic prophylaxis:  first or second generation cephalosporine + aminoglycoside (high energy) +penicillin (barnyard).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noProof="1"/>
              <a:t>-</a:t>
            </a:r>
            <a:r>
              <a:rPr lang="en-US" sz="2400" noProof="1">
                <a:solidFill>
                  <a:srgbClr val="FF0000"/>
                </a:solidFill>
              </a:rPr>
              <a:t>not all skin injuries mean open fracture</a:t>
            </a:r>
          </a:p>
        </p:txBody>
      </p:sp>
      <p:sp>
        <p:nvSpPr>
          <p:cNvPr id="46084" name="Slide Number Placeholder 1">
            <a:extLst>
              <a:ext uri="{FF2B5EF4-FFF2-40B4-BE49-F238E27FC236}">
                <a16:creationId xmlns:a16="http://schemas.microsoft.com/office/drawing/2014/main" id="{DBD5866E-13F3-471F-A1E3-21035123ED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2794" y="477693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3F879B1-7F18-4747-862B-74FE26170E5E}" type="slidenum">
              <a:rPr lang="ar-SA" altLang="fr-FR" sz="1400"/>
              <a:pPr eaLnBrk="1" hangingPunct="1"/>
              <a:t>30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87DD9A4-2DFE-46A3-ABB0-F309FA1B5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642938"/>
            <a:ext cx="7793038" cy="928687"/>
          </a:xfrm>
        </p:spPr>
        <p:txBody>
          <a:bodyPr/>
          <a:lstStyle/>
          <a:p>
            <a:pPr eaLnBrk="1" hangingPunct="1"/>
            <a:br>
              <a:rPr lang="en-US" altLang="zh-CN" sz="3200" noProof="1"/>
            </a:br>
            <a:br>
              <a:rPr lang="en-US" altLang="zh-CN" sz="3200" noProof="1"/>
            </a:br>
            <a:br>
              <a:rPr lang="en-US" altLang="zh-CN" sz="3200" noProof="1"/>
            </a:br>
            <a:br>
              <a:rPr lang="en-US" altLang="zh-CN" sz="3200" noProof="1"/>
            </a:br>
            <a:br>
              <a:rPr lang="en-US" altLang="zh-CN" sz="3200" noProof="1"/>
            </a:br>
            <a:r>
              <a:rPr lang="en-US" altLang="zh-CN" sz="3200" noProof="1"/>
              <a:t>Gustilo and Anderson(1976, 1984):</a:t>
            </a:r>
            <a:br>
              <a:rPr lang="en-US" altLang="zh-CN" sz="3200" noProof="1"/>
            </a:br>
            <a:endParaRPr lang="en-US" altLang="zh-CN" sz="3200" b="1">
              <a:ea typeface="SimSun" panose="02010600030101010101" pitchFamily="2" charset="-122"/>
            </a:endParaRP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3200DFBE-A0F9-4889-8A97-CAE3A7E31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95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400" noProof="1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400" noProof="1"/>
              <a:t> I    : clean wound &lt; 1 cm.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400" noProof="1"/>
              <a:t> II    : 1-10 cm without extensive soft tissue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400" noProof="1"/>
              <a:t>         damage, skin flaps, or avulsion.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400" noProof="1"/>
              <a:t>IIIA : &gt;10 cm ,extensive soft tissue damage or any high      energy trama , </a:t>
            </a:r>
            <a:r>
              <a:rPr lang="en-US" altLang="zh-CN" sz="24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maintains adequate coverage.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4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No need for plastic or vascular surgeon</a:t>
            </a:r>
            <a:endParaRPr lang="en-US" altLang="zh-CN" sz="2400" noProof="1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400" noProof="1"/>
              <a:t>III</a:t>
            </a:r>
            <a:r>
              <a:rPr lang="en-US" altLang="zh-CN" sz="2400" noProof="1">
                <a:solidFill>
                  <a:srgbClr val="FF0000"/>
                </a:solidFill>
              </a:rPr>
              <a:t>B</a:t>
            </a:r>
            <a:r>
              <a:rPr lang="en-US" altLang="zh-CN" sz="2400" noProof="1"/>
              <a:t> : </a:t>
            </a:r>
            <a:r>
              <a:rPr lang="en-US" altLang="zh-CN" sz="2400" noProof="1">
                <a:solidFill>
                  <a:srgbClr val="FF0000"/>
                </a:solidFill>
              </a:rPr>
              <a:t>p</a:t>
            </a:r>
            <a:r>
              <a:rPr lang="en-US" altLang="zh-CN" sz="2400" noProof="1"/>
              <a:t>eriosteal stripping and bony exposure. </a:t>
            </a:r>
            <a:r>
              <a:rPr lang="en-US" altLang="zh-CN" sz="2400" noProof="1">
                <a:solidFill>
                  <a:srgbClr val="FF0000"/>
                </a:solidFill>
              </a:rPr>
              <a:t>P</a:t>
            </a:r>
            <a:r>
              <a:rPr lang="en-US" altLang="zh-CN" sz="2400" noProof="1"/>
              <a:t>lastic surgeon for flao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400" noProof="1"/>
              <a:t>III</a:t>
            </a:r>
            <a:r>
              <a:rPr lang="en-US" altLang="zh-CN" sz="2400" noProof="1">
                <a:solidFill>
                  <a:srgbClr val="FF0000"/>
                </a:solidFill>
              </a:rPr>
              <a:t>C</a:t>
            </a:r>
            <a:r>
              <a:rPr lang="en-US" altLang="zh-CN" sz="2400" noProof="1"/>
              <a:t> : vas</a:t>
            </a:r>
            <a:r>
              <a:rPr lang="en-US" altLang="zh-CN" sz="2400" noProof="1">
                <a:solidFill>
                  <a:srgbClr val="FF0000"/>
                </a:solidFill>
              </a:rPr>
              <a:t>c</a:t>
            </a:r>
            <a:r>
              <a:rPr lang="en-US" altLang="zh-CN" sz="2400" noProof="1"/>
              <a:t>ular injury and vas</a:t>
            </a:r>
            <a:r>
              <a:rPr lang="en-US" altLang="zh-CN" sz="2400" noProof="1">
                <a:solidFill>
                  <a:srgbClr val="FF0000"/>
                </a:solidFill>
              </a:rPr>
              <a:t>c</a:t>
            </a:r>
            <a:r>
              <a:rPr lang="en-US" altLang="zh-CN" sz="2400" noProof="1"/>
              <a:t>ular surgeon</a:t>
            </a:r>
          </a:p>
        </p:txBody>
      </p:sp>
      <p:sp>
        <p:nvSpPr>
          <p:cNvPr id="47108" name="Slide Number Placeholder 1">
            <a:extLst>
              <a:ext uri="{FF2B5EF4-FFF2-40B4-BE49-F238E27FC236}">
                <a16:creationId xmlns:a16="http://schemas.microsoft.com/office/drawing/2014/main" id="{D72AF299-72E5-4F64-AD39-C10360D5D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C110E5E-E0D0-4329-94DE-1195CD178931}" type="slidenum">
              <a:rPr lang="ar-SA" altLang="fr-FR" sz="1400"/>
              <a:pPr eaLnBrk="1" hangingPunct="1"/>
              <a:t>31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9EB7152-7DD5-45CD-ADEF-9C4F46651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762000"/>
          </a:xfrm>
        </p:spPr>
        <p:txBody>
          <a:bodyPr/>
          <a:lstStyle/>
          <a:p>
            <a:pPr eaLnBrk="1" hangingPunct="1"/>
            <a:r>
              <a:rPr lang="en-US" altLang="zh-CN" sz="3200">
                <a:ea typeface="SimSun" panose="02010600030101010101" pitchFamily="2" charset="-122"/>
              </a:rPr>
              <a:t>Description of the deformity on XR: </a:t>
            </a:r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5B4C7744-D5C6-4D04-91E2-4781EFCD2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071688"/>
            <a:ext cx="7772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Distal segment in relation to proximal </a:t>
            </a:r>
          </a:p>
          <a:p>
            <a:pPr eaLnBrk="1" hangingPunct="1">
              <a:defRPr/>
            </a:pPr>
            <a:endParaRPr lang="en-US" sz="28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28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planes: axial, Sagittal, coronal.</a:t>
            </a:r>
          </a:p>
          <a:p>
            <a:pPr eaLnBrk="1" hangingPunct="1">
              <a:defRPr/>
            </a:pPr>
            <a:endParaRPr lang="en-US" sz="28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28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Displacement and angulation and traslation</a:t>
            </a:r>
          </a:p>
          <a:p>
            <a:pPr eaLnBrk="1" hangingPunct="1">
              <a:defRPr/>
            </a:pPr>
            <a:endParaRPr lang="en-US" sz="28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28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views, 2 joints, 2 limbs, 2 positions,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 occasions.</a:t>
            </a:r>
          </a:p>
        </p:txBody>
      </p:sp>
      <p:sp>
        <p:nvSpPr>
          <p:cNvPr id="48132" name="Slide Number Placeholder 1">
            <a:extLst>
              <a:ext uri="{FF2B5EF4-FFF2-40B4-BE49-F238E27FC236}">
                <a16:creationId xmlns:a16="http://schemas.microsoft.com/office/drawing/2014/main" id="{72DBFFAE-6607-4DAF-A28E-023E4AFBF2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BBFF6B5-1395-4024-85BF-CEFD53AB9ADB}" type="slidenum">
              <a:rPr lang="ar-SA" altLang="fr-FR" sz="1400"/>
              <a:pPr eaLnBrk="1" hangingPunct="1"/>
              <a:t>32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e result for translation of fracture">
            <a:extLst>
              <a:ext uri="{FF2B5EF4-FFF2-40B4-BE49-F238E27FC236}">
                <a16:creationId xmlns:a16="http://schemas.microsoft.com/office/drawing/2014/main" id="{1C8DE7CD-26D5-48B1-8297-F9FDF7BFC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Related image">
            <a:extLst>
              <a:ext uri="{FF2B5EF4-FFF2-40B4-BE49-F238E27FC236}">
                <a16:creationId xmlns:a16="http://schemas.microsoft.com/office/drawing/2014/main" id="{0D03E249-2B9F-49CF-88C4-DDB45C49C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0063"/>
            <a:ext cx="5578475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4" descr="Image result for translation of fracture">
            <a:extLst>
              <a:ext uri="{FF2B5EF4-FFF2-40B4-BE49-F238E27FC236}">
                <a16:creationId xmlns:a16="http://schemas.microsoft.com/office/drawing/2014/main" id="{4DAEC55B-9FD7-4015-87A4-5A7C6D2E4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4" t="7291" r="12498" b="7291"/>
          <a:stretch>
            <a:fillRect/>
          </a:stretch>
        </p:blipFill>
        <p:spPr bwMode="auto">
          <a:xfrm>
            <a:off x="6643688" y="642938"/>
            <a:ext cx="2071687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0916A85-3194-435F-9506-6FCD1FCBFD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762000"/>
          </a:xfrm>
        </p:spPr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Clinical features of fractures: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118268A-E499-4978-84FC-85BCBF9C1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Pain and tenderness.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Loss of function.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Deformity.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Attitude( the position taken by the pt).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Abnormal mobility and crepitus.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Neurovascular injury.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X-ray findings.</a:t>
            </a:r>
          </a:p>
        </p:txBody>
      </p:sp>
      <p:sp>
        <p:nvSpPr>
          <p:cNvPr id="51204" name="Slide Number Placeholder 1">
            <a:extLst>
              <a:ext uri="{FF2B5EF4-FFF2-40B4-BE49-F238E27FC236}">
                <a16:creationId xmlns:a16="http://schemas.microsoft.com/office/drawing/2014/main" id="{20543A04-7ADD-4EF7-97DD-A18C5D2E2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BBFE235-61AE-479F-BA36-25EEA3906C12}" type="slidenum">
              <a:rPr lang="ar-SA" altLang="fr-FR" sz="1400"/>
              <a:pPr eaLnBrk="1" hangingPunct="1"/>
              <a:t>35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612769E-EBC0-463D-8FC1-F47802591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838200"/>
          </a:xfrm>
        </p:spPr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Emergency management of #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F83569A-21DC-426C-9872-195FDC5FB3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SimSun" panose="02010600030101010101" pitchFamily="2" charset="-122"/>
              </a:rPr>
              <a:t>Pain relief by analgesia </a:t>
            </a:r>
          </a:p>
          <a:p>
            <a:pPr eaLnBrk="1" hangingPunct="1"/>
            <a:r>
              <a:rPr lang="en-US" altLang="zh-CN" sz="2800">
                <a:ea typeface="SimSun" panose="02010600030101010101" pitchFamily="2" charset="-122"/>
              </a:rPr>
              <a:t>Splint the patient 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ea typeface="SimSun" panose="02010600030101010101" pitchFamily="2" charset="-122"/>
              </a:rPr>
              <a:t>1-Prevent further soft tissue or NV damage.</a:t>
            </a:r>
          </a:p>
          <a:p>
            <a:pPr eaLnBrk="1" hangingPunct="1"/>
            <a:endParaRPr lang="en-US" altLang="zh-CN" sz="2800">
              <a:ea typeface="SimSun" panose="02010600030101010101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ea typeface="SimSun" panose="02010600030101010101" pitchFamily="2" charset="-122"/>
              </a:rPr>
              <a:t>2-Decrease the incidence of clinical fat emboli  by decreasing manipulation and movement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800">
                <a:ea typeface="SimSun" panose="02010600030101010101" pitchFamily="2" charset="-122"/>
              </a:rPr>
              <a:t>3-Facilitates patient transport and radiographic studies.</a:t>
            </a:r>
          </a:p>
          <a:p>
            <a:pPr eaLnBrk="1" hangingPunct="1"/>
            <a:endParaRPr lang="en-US" altLang="zh-CN" sz="2800">
              <a:ea typeface="SimSun" panose="02010600030101010101" pitchFamily="2" charset="-122"/>
            </a:endParaRPr>
          </a:p>
        </p:txBody>
      </p:sp>
      <p:sp>
        <p:nvSpPr>
          <p:cNvPr id="52228" name="Slide Number Placeholder 1">
            <a:extLst>
              <a:ext uri="{FF2B5EF4-FFF2-40B4-BE49-F238E27FC236}">
                <a16:creationId xmlns:a16="http://schemas.microsoft.com/office/drawing/2014/main" id="{08642CA0-2BF6-4D14-B18A-E8A91B2722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B2E1219-42CE-40AA-BDA8-EA32D8ADA073}" type="slidenum">
              <a:rPr lang="ar-SA" altLang="fr-FR" sz="1400"/>
              <a:pPr eaLnBrk="1" hangingPunct="1"/>
              <a:t>36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9FCB307-AB1B-4B43-947E-4C342880D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685800"/>
          </a:xfrm>
        </p:spPr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Treatment for any fracture 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5FB8CE2A-2AC0-4A02-9054-868DF47AE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5000"/>
            <a:ext cx="7772400" cy="44958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zh-CN" sz="2800" noProof="1"/>
              <a:t>Reduction :closed or open.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800" noProof="1"/>
              <a:t>Closed better ? Why?</a:t>
            </a:r>
          </a:p>
          <a:p>
            <a:pPr eaLnBrk="1" hangingPunct="1">
              <a:defRPr/>
            </a:pPr>
            <a:r>
              <a:rPr lang="en-US" altLang="zh-CN" sz="2800" noProof="1"/>
              <a:t>Immobilization: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800" noProof="1"/>
              <a:t>   traction, cast and splint, external fixation and internal fixation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2800" b="1" noProof="1">
              <a:ln w="22225">
                <a:solidFill>
                  <a:schemeClr val="accent2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altLang="zh-CN" sz="2800" noProof="1"/>
              <a:t>Rehabilitation and early ROM </a:t>
            </a:r>
          </a:p>
        </p:txBody>
      </p:sp>
      <p:sp>
        <p:nvSpPr>
          <p:cNvPr id="53252" name="Slide Number Placeholder 1">
            <a:extLst>
              <a:ext uri="{FF2B5EF4-FFF2-40B4-BE49-F238E27FC236}">
                <a16:creationId xmlns:a16="http://schemas.microsoft.com/office/drawing/2014/main" id="{A65AF442-000B-4E64-9731-2A1DA18CF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FC6A9ED-CD6B-4A40-8A02-D9319A492546}" type="slidenum">
              <a:rPr lang="ar-SA" altLang="fr-FR" sz="1400"/>
              <a:pPr eaLnBrk="1" hangingPunct="1"/>
              <a:t>37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A1170DB-30D9-4424-961B-3B5B2DA14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Healing calendar.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F7684BB-52AC-4C5F-A921-0C46AE351B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2362200"/>
            <a:ext cx="7772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ea typeface="SimSun" panose="02010600030101010101" pitchFamily="2" charset="-122"/>
              </a:rPr>
              <a:t>Upper limb,child:   3 weeks.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ea typeface="SimSun" panose="02010600030101010101" pitchFamily="2" charset="-122"/>
              </a:rPr>
              <a:t>lower limb, child:   3X2=6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ea typeface="SimSun" panose="02010600030101010101" pitchFamily="2" charset="-122"/>
              </a:rPr>
              <a:t> Upper limb,adult:   3X2=6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ea typeface="SimSun" panose="02010600030101010101" pitchFamily="2" charset="-122"/>
              </a:rPr>
              <a:t>lower limb, adult :   3X2X2=12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ea typeface="SimSun" panose="02010600030101010101" pitchFamily="2" charset="-122"/>
              </a:rPr>
              <a:t>       </a:t>
            </a:r>
          </a:p>
        </p:txBody>
      </p:sp>
      <p:sp>
        <p:nvSpPr>
          <p:cNvPr id="54276" name="Slide Number Placeholder 1">
            <a:extLst>
              <a:ext uri="{FF2B5EF4-FFF2-40B4-BE49-F238E27FC236}">
                <a16:creationId xmlns:a16="http://schemas.microsoft.com/office/drawing/2014/main" id="{B9D58DC7-1357-4A6A-87A9-B52510F179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F5F838D-5EF4-4DBF-9235-1D6198F91171}" type="slidenum">
              <a:rPr lang="ar-SA" altLang="fr-FR" sz="1400"/>
              <a:pPr eaLnBrk="1" hangingPunct="1"/>
              <a:t>38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271F115-6A83-4295-8566-8BAD9427D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838200"/>
          </a:xfrm>
        </p:spPr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Complications : early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320F7870-0A01-4195-9E9F-471B66279B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572000"/>
          </a:xfrm>
        </p:spPr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Soft tissue injuries: arterial, nerve injuries, compartment syndrome.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Pulmonary complications: PE and ARDS.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DVT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Bleeding and shock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Infection.</a:t>
            </a:r>
          </a:p>
          <a:p>
            <a:pPr eaLnBrk="1" hangingPunct="1"/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55300" name="Slide Number Placeholder 1">
            <a:extLst>
              <a:ext uri="{FF2B5EF4-FFF2-40B4-BE49-F238E27FC236}">
                <a16:creationId xmlns:a16="http://schemas.microsoft.com/office/drawing/2014/main" id="{1AB4E97F-17FF-4E5D-B6F1-8A03C8E52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E31E82E-D143-433E-98EC-D35287D48116}" type="slidenum">
              <a:rPr lang="ar-SA" altLang="fr-FR" sz="1400"/>
              <a:pPr eaLnBrk="1" hangingPunct="1"/>
              <a:t>39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12A72BD-197E-4CAA-94D0-238E7D874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762000"/>
          </a:xfrm>
        </p:spPr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ATLS program.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27B6B39-C687-46B2-9663-A755289864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7772400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ea typeface="SimSun" panose="02010600030101010101" pitchFamily="2" charset="-122"/>
              </a:rPr>
              <a:t>Primary survey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C then ABC : C-spine stabilization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Detailed history was not essential to begin the evaluation and treatment.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Two large bore canulla and fluids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Primary survey XR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ea typeface="SimSun" panose="02010600030101010101" pitchFamily="2" charset="-122"/>
              </a:rPr>
              <a:t> C-spine lateral, CXR AP and pelvis</a:t>
            </a:r>
          </a:p>
          <a:p>
            <a:pPr eaLnBrk="1" hangingPunct="1"/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19460" name="Slide Number Placeholder 1">
            <a:extLst>
              <a:ext uri="{FF2B5EF4-FFF2-40B4-BE49-F238E27FC236}">
                <a16:creationId xmlns:a16="http://schemas.microsoft.com/office/drawing/2014/main" id="{C63EC3A3-BCFE-4255-809B-89C8836129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CB1CFFE-F7C8-46B6-ADD8-7F575181D9C7}" type="slidenum">
              <a:rPr lang="ar-SA" altLang="fr-FR" sz="1400"/>
              <a:pPr eaLnBrk="1" hangingPunct="1"/>
              <a:t>4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7A40117-4DC2-43E2-A884-2C84AE4A0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914400"/>
          </a:xfrm>
        </p:spPr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Complications : late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5A1623B6-14E2-49E6-AE9B-D1C3133D9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41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noProof="1"/>
              <a:t>  -Delayed union: more time to heal than expected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noProof="1"/>
              <a:t>  -Nonunion: no radiographic evidence of union with clinical motion &amp; pain</a:t>
            </a:r>
            <a:r>
              <a:rPr 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6 mo.</a:t>
            </a:r>
            <a:endParaRPr lang="en-US" sz="2400" noProof="1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noProof="1"/>
              <a:t>  -Malunion: bony healing in an unacceptable position in any plane.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noProof="1"/>
              <a:t>  -AVN: disruption of blood supply lead to </a:t>
            </a:r>
            <a:r>
              <a:rPr lang="en-US" sz="24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collapse,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ea typeface="SimSun" pitchFamily="2" charset="-122"/>
              </a:rPr>
              <a:t>  - CRPS: chronic regional pain syndrome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ea typeface="SimSun" pitchFamily="2" charset="-122"/>
              </a:rPr>
              <a:t>  -Stiffness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ea typeface="SimSun" pitchFamily="2" charset="-122"/>
              </a:rPr>
              <a:t>  -O.A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400" dirty="0">
                <a:ea typeface="SimSun" pitchFamily="2" charset="-122"/>
              </a:rPr>
              <a:t>  -Infection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CN" sz="2400" dirty="0">
              <a:ea typeface="SimSun" pitchFamily="2" charset="-12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4" name="Slide Number Placeholder 1">
            <a:extLst>
              <a:ext uri="{FF2B5EF4-FFF2-40B4-BE49-F238E27FC236}">
                <a16:creationId xmlns:a16="http://schemas.microsoft.com/office/drawing/2014/main" id="{C16423F4-A9AD-4B64-A686-3B5C90995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5C68F0C-0F95-4A69-BCE2-59A67CE6291D}" type="slidenum">
              <a:rPr lang="ar-SA" altLang="fr-FR" sz="1400"/>
              <a:pPr eaLnBrk="1" hangingPunct="1"/>
              <a:t>40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F77FE4A-86BB-4F2D-A913-F701551C1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fr-FR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A2A51926-211C-41CB-A200-035D2B52A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/>
              <a:t>Secondary survey : </a:t>
            </a:r>
          </a:p>
          <a:p>
            <a:endParaRPr lang="en-US" altLang="fr-FR"/>
          </a:p>
          <a:p>
            <a:pPr>
              <a:buFont typeface="Wingdings" panose="05000000000000000000" pitchFamily="2" charset="2"/>
              <a:buNone/>
            </a:pPr>
            <a:r>
              <a:rPr lang="en-US" altLang="fr-FR"/>
              <a:t>1-After stability of patient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fr-FR"/>
              <a:t>2-Examination from head to toe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fr-FR"/>
              <a:t>3-Done multiple times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fr-FR"/>
              <a:t>4-XR according to findings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1BCF4AD-1443-4C01-8B55-3153E1F16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914400"/>
          </a:xfrm>
        </p:spPr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Description of fractures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FE7360B-1DAC-48DF-B17D-8CAFDB5EE4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2688" y="2093913"/>
            <a:ext cx="7772400" cy="4038600"/>
          </a:xfrm>
        </p:spPr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Fracture: discontinuity of bone cortex .</a:t>
            </a:r>
          </a:p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Fractures can be categorized 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>
                <a:ea typeface="SimSun" panose="02010600030101010101" pitchFamily="2" charset="-122"/>
              </a:rPr>
              <a:t> -traumatic, pathological or stress</a:t>
            </a:r>
          </a:p>
          <a:p>
            <a:pPr eaLnBrk="1" hangingPunct="1">
              <a:buFontTx/>
              <a:buChar char="-"/>
            </a:pPr>
            <a:r>
              <a:rPr lang="en-US" altLang="zh-CN">
                <a:ea typeface="SimSun" panose="02010600030101010101" pitchFamily="2" charset="-122"/>
              </a:rPr>
              <a:t>location in bone</a:t>
            </a:r>
          </a:p>
          <a:p>
            <a:pPr eaLnBrk="1" hangingPunct="1">
              <a:buFontTx/>
              <a:buChar char="-"/>
            </a:pPr>
            <a:r>
              <a:rPr lang="en-US" altLang="zh-CN">
                <a:ea typeface="SimSun" panose="02010600030101010101" pitchFamily="2" charset="-122"/>
              </a:rPr>
              <a:t> mechanism of injury: direct or indirect </a:t>
            </a:r>
          </a:p>
          <a:p>
            <a:pPr eaLnBrk="1" hangingPunct="1">
              <a:buFontTx/>
              <a:buChar char="-"/>
            </a:pPr>
            <a:r>
              <a:rPr lang="en-US" altLang="zh-CN">
                <a:ea typeface="SimSun" panose="02010600030101010101" pitchFamily="2" charset="-122"/>
              </a:rPr>
              <a:t> status of soft tissue : open or closed</a:t>
            </a:r>
          </a:p>
        </p:txBody>
      </p:sp>
      <p:sp>
        <p:nvSpPr>
          <p:cNvPr id="21508" name="Slide Number Placeholder 1">
            <a:extLst>
              <a:ext uri="{FF2B5EF4-FFF2-40B4-BE49-F238E27FC236}">
                <a16:creationId xmlns:a16="http://schemas.microsoft.com/office/drawing/2014/main" id="{0964B52E-0225-41AA-800F-AFA1E786C5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750DDA79-754E-4CC0-99FF-D8BEB7922BA2}" type="slidenum">
              <a:rPr lang="ar-SA" altLang="fr-FR" sz="1400"/>
              <a:pPr eaLnBrk="1" hangingPunct="1"/>
              <a:t>6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BC06029-4513-49F5-81D5-7B07C07DF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914400"/>
          </a:xfrm>
        </p:spPr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Pathologic fractures.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B894B229-38C4-426C-933F-5837B3761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noProof="1"/>
              <a:t>A bone is broken through an area weakened by pre existing disease, by a degree of stress that would not affect normal bone.</a:t>
            </a:r>
          </a:p>
          <a:p>
            <a:pPr eaLnBrk="1" hangingPunct="1">
              <a:defRPr/>
            </a:pPr>
            <a:r>
              <a:rPr lang="en-US" altLang="zh-CN" sz="2800" b="1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Osteoporosis, metabolic, infection, malignancy…etc.</a:t>
            </a:r>
          </a:p>
          <a:p>
            <a:pPr eaLnBrk="1" hangingPunct="1">
              <a:defRPr/>
            </a:pPr>
            <a:endParaRPr lang="en-US" altLang="zh-CN" sz="2800" b="1" noProof="1">
              <a:ln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eaLnBrk="1" hangingPunct="1">
              <a:defRPr/>
            </a:pPr>
            <a:r>
              <a:rPr lang="en-US" altLang="zh-CN" sz="2800" noProof="1"/>
              <a:t>Insufficiency fracture??</a:t>
            </a:r>
          </a:p>
        </p:txBody>
      </p:sp>
      <p:sp>
        <p:nvSpPr>
          <p:cNvPr id="22532" name="Slide Number Placeholder 1">
            <a:extLst>
              <a:ext uri="{FF2B5EF4-FFF2-40B4-BE49-F238E27FC236}">
                <a16:creationId xmlns:a16="http://schemas.microsoft.com/office/drawing/2014/main" id="{1069A3E5-854B-4FB2-ADD5-F1523DB074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44056BF-9110-45F0-9B9D-E61FE0E37F7E}" type="slidenum">
              <a:rPr lang="ar-SA" altLang="fr-FR" sz="1400"/>
              <a:pPr eaLnBrk="1" hangingPunct="1"/>
              <a:t>7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>
            <a:extLst>
              <a:ext uri="{FF2B5EF4-FFF2-40B4-BE49-F238E27FC236}">
                <a16:creationId xmlns:a16="http://schemas.microsoft.com/office/drawing/2014/main" id="{6914CE05-CB6C-4941-9331-98287ECA9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95013FC-253B-436D-8265-2B92ED8A3ED7}" type="slidenum">
              <a:rPr lang="ar-SA" altLang="fr-FR" sz="1400"/>
              <a:pPr eaLnBrk="1" hangingPunct="1"/>
              <a:t>8</a:t>
            </a:fld>
            <a:endParaRPr lang="en-US" altLang="fr-FR" sz="1400">
              <a:cs typeface="Tahoma" panose="020B0604030504040204" pitchFamily="34" charset="0"/>
            </a:endParaRPr>
          </a:p>
        </p:txBody>
      </p:sp>
      <p:pic>
        <p:nvPicPr>
          <p:cNvPr id="23555" name="Picture 4" descr="Image result for pathological fracture">
            <a:extLst>
              <a:ext uri="{FF2B5EF4-FFF2-40B4-BE49-F238E27FC236}">
                <a16:creationId xmlns:a16="http://schemas.microsoft.com/office/drawing/2014/main" id="{03B029EF-5DDA-4719-84B8-0C9FAFD8A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-3219450"/>
            <a:ext cx="63912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Image result for pathological fracture">
            <a:extLst>
              <a:ext uri="{FF2B5EF4-FFF2-40B4-BE49-F238E27FC236}">
                <a16:creationId xmlns:a16="http://schemas.microsoft.com/office/drawing/2014/main" id="{158F938E-D78F-4CD5-99DF-B498CA437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-3219450"/>
            <a:ext cx="63912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C:\Users\dell\Desktop\838e52ea618c6b21707487c28bbe06b6.jpg">
            <a:extLst>
              <a:ext uri="{FF2B5EF4-FFF2-40B4-BE49-F238E27FC236}">
                <a16:creationId xmlns:a16="http://schemas.microsoft.com/office/drawing/2014/main" id="{2229BD75-07F3-49F1-A797-7258EAED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381000"/>
            <a:ext cx="35687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28642AC-E56B-4367-BBCD-F93823678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7315200" cy="1066800"/>
          </a:xfrm>
        </p:spPr>
        <p:txBody>
          <a:bodyPr/>
          <a:lstStyle/>
          <a:p>
            <a:pPr eaLnBrk="1" hangingPunct="1"/>
            <a:r>
              <a:rPr lang="en-US" altLang="zh-CN">
                <a:ea typeface="SimSun" panose="02010600030101010101" pitchFamily="2" charset="-122"/>
              </a:rPr>
              <a:t>Stress fractures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A0C169F6-15AD-4C75-B1F8-7EC0A342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25" y="1900238"/>
            <a:ext cx="8207375" cy="47577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noProof="1"/>
              <a:t>Bone reacts to</a:t>
            </a:r>
            <a:r>
              <a:rPr lang="en-US" sz="2400" b="1" u="sng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repeated minor loading or trauma </a:t>
            </a:r>
          </a:p>
          <a:p>
            <a:pPr eaLnBrk="1" hangingPunct="1">
              <a:defRPr/>
            </a:pPr>
            <a:endParaRPr lang="en-US" sz="2400" b="1" u="sng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24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single trauma or load is not strong enough to harm the bone </a:t>
            </a:r>
          </a:p>
          <a:p>
            <a:pPr eaLnBrk="1" hangingPunct="1">
              <a:defRPr/>
            </a:pPr>
            <a:endParaRPr lang="en-US" sz="2400" noProof="1"/>
          </a:p>
          <a:p>
            <a:pPr eaLnBrk="1" hangingPunct="1">
              <a:defRPr/>
            </a:pPr>
            <a:r>
              <a:rPr lang="en-US" sz="2400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Military installations, ballet dancers, athletes.</a:t>
            </a:r>
          </a:p>
          <a:p>
            <a:pPr eaLnBrk="1" hangingPunct="1">
              <a:defRPr/>
            </a:pPr>
            <a:r>
              <a:rPr lang="en-US" sz="2400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Lower limbs more than upper limbs </a:t>
            </a:r>
          </a:p>
          <a:p>
            <a:pPr eaLnBrk="1" hangingPunct="1">
              <a:defRPr/>
            </a:pPr>
            <a:r>
              <a:rPr lang="en-US" sz="2400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XR may be noraml initially  …….</a:t>
            </a:r>
            <a:r>
              <a:rPr lang="en-US" sz="240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MRI</a:t>
            </a:r>
            <a:endParaRPr lang="en-US" sz="2400" noProof="1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2400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Metatarsal bone are most common beside tibia and femur neck</a:t>
            </a:r>
          </a:p>
        </p:txBody>
      </p:sp>
      <p:sp>
        <p:nvSpPr>
          <p:cNvPr id="24580" name="Slide Number Placeholder 1">
            <a:extLst>
              <a:ext uri="{FF2B5EF4-FFF2-40B4-BE49-F238E27FC236}">
                <a16:creationId xmlns:a16="http://schemas.microsoft.com/office/drawing/2014/main" id="{679886A9-95C6-4736-BB1F-0082630094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A503A06E-6F54-4E90-8A22-67332665CB27}" type="slidenum">
              <a:rPr lang="ar-SA" altLang="fr-FR" sz="1400"/>
              <a:pPr eaLnBrk="1" hangingPunct="1"/>
              <a:t>9</a:t>
            </a:fld>
            <a:endParaRPr lang="en-US" altLang="fr-FR" sz="1400"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D:\MSOffice\Templates\Presentation Designs\Blends.pot</Template>
  <TotalTime>185</TotalTime>
  <Words>1151</Words>
  <Application>Microsoft Office PowerPoint</Application>
  <PresentationFormat>On-screen Show (4:3)</PresentationFormat>
  <Paragraphs>219</Paragraphs>
  <Slides>40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Blends</vt:lpstr>
      <vt:lpstr>Principles of fractures</vt:lpstr>
      <vt:lpstr>Introduction:</vt:lpstr>
      <vt:lpstr>PowerPoint Presentation</vt:lpstr>
      <vt:lpstr>ATLS program.</vt:lpstr>
      <vt:lpstr>PowerPoint Presentation</vt:lpstr>
      <vt:lpstr>Description of fractures</vt:lpstr>
      <vt:lpstr>Pathologic fractures.</vt:lpstr>
      <vt:lpstr>PowerPoint Presentation</vt:lpstr>
      <vt:lpstr>Stress fractures</vt:lpstr>
      <vt:lpstr>PowerPoint Presentation</vt:lpstr>
      <vt:lpstr>Classification by anatomical location.</vt:lpstr>
      <vt:lpstr>PowerPoint Presentation</vt:lpstr>
      <vt:lpstr>PowerPoint Presentation</vt:lpstr>
      <vt:lpstr>PowerPoint Presentation</vt:lpstr>
      <vt:lpstr>metaphysis</vt:lpstr>
      <vt:lpstr>PowerPoint Presentation</vt:lpstr>
      <vt:lpstr>diaphysis</vt:lpstr>
      <vt:lpstr>PowerPoint Presentation</vt:lpstr>
      <vt:lpstr>Growth plate injury</vt:lpstr>
      <vt:lpstr>PowerPoint Presentation</vt:lpstr>
      <vt:lpstr> Classification</vt:lpstr>
      <vt:lpstr> Description </vt:lpstr>
      <vt:lpstr>PowerPoint Presentation</vt:lpstr>
      <vt:lpstr>Principles of fractures Description </vt:lpstr>
      <vt:lpstr>Mechanism of injury</vt:lpstr>
      <vt:lpstr>PowerPoint Presentation</vt:lpstr>
      <vt:lpstr>PowerPoint Presentation</vt:lpstr>
      <vt:lpstr>Indirect trauma:</vt:lpstr>
      <vt:lpstr>PowerPoint Presentation</vt:lpstr>
      <vt:lpstr>The condition of the surrounding soft tissue</vt:lpstr>
      <vt:lpstr>     Gustilo and Anderson(1976, 1984): </vt:lpstr>
      <vt:lpstr>Description of the deformity on XR: </vt:lpstr>
      <vt:lpstr>PowerPoint Presentation</vt:lpstr>
      <vt:lpstr>PowerPoint Presentation</vt:lpstr>
      <vt:lpstr>Clinical features of fractures:</vt:lpstr>
      <vt:lpstr>Emergency management of #</vt:lpstr>
      <vt:lpstr>Treatment for any fracture </vt:lpstr>
      <vt:lpstr>Healing calendar.</vt:lpstr>
      <vt:lpstr>Complications : early</vt:lpstr>
      <vt:lpstr>Complications : late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fractures</dc:title>
  <dc:creator>jihad</dc:creator>
  <cp:lastModifiedBy>dell</cp:lastModifiedBy>
  <cp:revision>83</cp:revision>
  <dcterms:created xsi:type="dcterms:W3CDTF">2002-01-03T23:19:47Z</dcterms:created>
  <dcterms:modified xsi:type="dcterms:W3CDTF">2020-09-29T03:58:47Z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1033-11.2.0.8934</vt:lpwstr>
  </property>
</Properties>
</file>