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4" r:id="rId4"/>
    <p:sldId id="321" r:id="rId5"/>
    <p:sldId id="322" r:id="rId6"/>
    <p:sldId id="323" r:id="rId7"/>
    <p:sldId id="266" r:id="rId8"/>
    <p:sldId id="282" r:id="rId9"/>
    <p:sldId id="267" r:id="rId10"/>
    <p:sldId id="268" r:id="rId11"/>
    <p:sldId id="269" r:id="rId12"/>
    <p:sldId id="283" r:id="rId13"/>
    <p:sldId id="284" r:id="rId14"/>
    <p:sldId id="325" r:id="rId15"/>
    <p:sldId id="326" r:id="rId16"/>
    <p:sldId id="288" r:id="rId17"/>
    <p:sldId id="285" r:id="rId18"/>
    <p:sldId id="286" r:id="rId19"/>
    <p:sldId id="287" r:id="rId20"/>
    <p:sldId id="289" r:id="rId21"/>
    <p:sldId id="290" r:id="rId22"/>
    <p:sldId id="292" r:id="rId23"/>
    <p:sldId id="293" r:id="rId24"/>
    <p:sldId id="320"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19"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4660"/>
  </p:normalViewPr>
  <p:slideViewPr>
    <p:cSldViewPr snapToGrid="0">
      <p:cViewPr varScale="1">
        <p:scale>
          <a:sx n="70" d="100"/>
          <a:sy n="70" d="100"/>
        </p:scale>
        <p:origin x="88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363BD321-5B2E-492E-B604-4843EF30A51E}" type="datetimeFigureOut">
              <a:rPr lang="en-US" smtClean="0"/>
              <a:t>10/7/2024</a:t>
            </a:fld>
            <a:endParaRPr lang="en-US"/>
          </a:p>
        </p:txBody>
      </p:sp>
      <p:sp>
        <p:nvSpPr>
          <p:cNvPr id="18" name="عنصر نائب للتذييل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a:p>
        </p:txBody>
      </p:sp>
      <p:sp>
        <p:nvSpPr>
          <p:cNvPr id="29" name="عنصر نائب لرقم الشريحة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FDC7F173-E36A-4C7F-A2B4-5FFEB25208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63BD321-5B2E-492E-B604-4843EF30A51E}" type="datetimeFigureOut">
              <a:rPr lang="en-US" smtClean="0"/>
              <a:t>10/7/2024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37600" y="274956"/>
            <a:ext cx="2032000" cy="5851525"/>
          </a:xfrm>
        </p:spPr>
        <p:txBody>
          <a:bodyPr vert="eaVert" ancho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43"/>
            <a:ext cx="8026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5657088" y="6557946"/>
            <a:ext cx="2669952" cy="226902"/>
          </a:xfrm>
        </p:spPr>
        <p:txBody>
          <a:bodyPr/>
          <a:lstStyle/>
          <a:p>
            <a:fld id="{363BD321-5B2E-492E-B604-4843EF30A51E}" type="datetimeFigureOut">
              <a:rPr lang="en-US" smtClean="0"/>
              <a:t>10/7/2024</a:t>
            </a:fld>
            <a:endParaRPr lang="en-US"/>
          </a:p>
        </p:txBody>
      </p:sp>
      <p:sp>
        <p:nvSpPr>
          <p:cNvPr id="5" name="عنصر نائب للتذييل 4"/>
          <p:cNvSpPr>
            <a:spLocks noGrp="1"/>
          </p:cNvSpPr>
          <p:nvPr>
            <p:ph type="ftr" sz="quarter" idx="11"/>
          </p:nvPr>
        </p:nvSpPr>
        <p:spPr>
          <a:xfrm>
            <a:off x="609600" y="6556248"/>
            <a:ext cx="4876800" cy="228600"/>
          </a:xfrm>
        </p:spPr>
        <p:txBody>
          <a:bodyPr/>
          <a:lstStyle/>
          <a:p>
            <a:endParaRPr lang="en-US"/>
          </a:p>
        </p:txBody>
      </p:sp>
      <p:sp>
        <p:nvSpPr>
          <p:cNvPr id="6" name="عنصر نائب لرقم الشريحة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FDC7F173-E36A-4C7F-A2B4-5FFEB25208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63BD321-5B2E-492E-B604-4843EF30A51E}" type="datetimeFigureOut">
              <a:rPr lang="en-US" smtClean="0"/>
              <a:t>10/7/2024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363BD321-5B2E-492E-B604-4843EF30A51E}" type="datetimeFigureOut">
              <a:rPr lang="en-US" smtClean="0"/>
              <a:t>10/7/2024</a:t>
            </a:fld>
            <a:endParaRPr lang="en-US"/>
          </a:p>
        </p:txBody>
      </p:sp>
      <p:sp>
        <p:nvSpPr>
          <p:cNvPr id="5" name="عنصر نائب للتذييل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a:p>
        </p:txBody>
      </p:sp>
      <p:sp>
        <p:nvSpPr>
          <p:cNvPr id="6" name="عنصر نائب لرقم الشريحة 5"/>
          <p:cNvSpPr>
            <a:spLocks noGrp="1"/>
          </p:cNvSpPr>
          <p:nvPr>
            <p:ph type="sldNum" sz="quarter" idx="12"/>
          </p:nvPr>
        </p:nvSpPr>
        <p:spPr>
          <a:xfrm>
            <a:off x="8978603" y="6555112"/>
            <a:ext cx="784448" cy="228600"/>
          </a:xfrm>
        </p:spPr>
        <p:txBody>
          <a:bodyPr/>
          <a:lstStyle/>
          <a:p>
            <a:fld id="{FDC7F173-E36A-4C7F-A2B4-5FFEB25208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20040"/>
            <a:ext cx="9656064"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363BD321-5B2E-492E-B604-4843EF30A51E}" type="datetimeFigureOut">
              <a:rPr lang="en-US" smtClean="0"/>
              <a:t>10/7/2024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20040"/>
            <a:ext cx="9656064"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363BD321-5B2E-492E-B604-4843EF30A51E}" type="datetimeFigureOut">
              <a:rPr lang="en-US" smtClean="0"/>
              <a:t>10/7/2024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20040"/>
            <a:ext cx="9656064" cy="11430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363BD321-5B2E-492E-B604-4843EF30A51E}" type="datetimeFigureOut">
              <a:rPr lang="en-US" smtClean="0"/>
              <a:t>10/7/2024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363BD321-5B2E-492E-B604-4843EF30A51E}" type="datetimeFigureOut">
              <a:rPr lang="en-US" smtClean="0"/>
              <a:t>10/7/2024</a:t>
            </a:fld>
            <a:endParaRPr lang="en-US"/>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en-US"/>
          </a:p>
        </p:txBody>
      </p:sp>
      <p:sp>
        <p:nvSpPr>
          <p:cNvPr id="4" name="عنصر نائب لرقم الشريحة 3"/>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363BD321-5B2E-492E-B604-4843EF30A51E}" type="datetimeFigureOut">
              <a:rPr lang="en-US" smtClean="0"/>
              <a:t>10/7/2024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63BD321-5B2E-492E-B604-4843EF30A51E}" type="datetimeFigureOut">
              <a:rPr lang="en-US" smtClean="0"/>
              <a:t>10/7/2024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DC7F173-E36A-4C7F-A2B4-5FFEB2520893}" type="slidenum">
              <a:rPr lang="en-US" smtClean="0"/>
              <a:t>‹#›</a:t>
            </a:fld>
            <a:endParaRPr lang="en-US"/>
          </a:p>
        </p:txBody>
      </p:sp>
      <p:sp>
        <p:nvSpPr>
          <p:cNvPr id="10" name="عنصر نائب للصورة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الأيقونة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عنوان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363BD321-5B2E-492E-B604-4843EF30A51E}" type="datetimeFigureOut">
              <a:rPr lang="en-US" smtClean="0"/>
              <a:t>10/7/2024</a:t>
            </a:fld>
            <a:endParaRPr lang="en-US"/>
          </a:p>
        </p:txBody>
      </p:sp>
      <p:sp>
        <p:nvSpPr>
          <p:cNvPr id="4" name="عنصر نائب للتذييل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عنصر نائب لرقم الشريحة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DC7F173-E36A-4C7F-A2B4-5FFEB25208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884" y="392751"/>
            <a:ext cx="10065655" cy="2387600"/>
          </a:xfrm>
        </p:spPr>
        <p:txBody>
          <a:bodyPr>
            <a:normAutofit fontScale="90000"/>
          </a:bodyPr>
          <a:lstStyle/>
          <a:p>
            <a:pPr algn="ctr"/>
            <a:r>
              <a:rPr lang="en-US" sz="8000" dirty="0" smtClean="0">
                <a:solidFill>
                  <a:schemeClr val="bg1"/>
                </a:solidFill>
                <a:latin typeface="Arabic Typesetting" panose="03020402040406030203" pitchFamily="66" charset="-78"/>
                <a:cs typeface="Arabic Typesetting" panose="03020402040406030203" pitchFamily="66" charset="-78"/>
              </a:rPr>
              <a:t>Diabetic ketoacidosis</a:t>
            </a:r>
            <a:br>
              <a:rPr lang="en-US" sz="8000" dirty="0" smtClean="0">
                <a:solidFill>
                  <a:schemeClr val="bg1"/>
                </a:solidFill>
                <a:latin typeface="Arabic Typesetting" panose="03020402040406030203" pitchFamily="66" charset="-78"/>
                <a:cs typeface="Arabic Typesetting" panose="03020402040406030203" pitchFamily="66" charset="-78"/>
              </a:rPr>
            </a:br>
            <a:r>
              <a:rPr lang="en-US" sz="8000" dirty="0" smtClean="0">
                <a:solidFill>
                  <a:schemeClr val="bg1"/>
                </a:solidFill>
                <a:latin typeface="Arabic Typesetting" panose="03020402040406030203" pitchFamily="66" charset="-78"/>
                <a:cs typeface="Arabic Typesetting" panose="03020402040406030203" pitchFamily="66" charset="-78"/>
              </a:rPr>
              <a:t>(DKA)</a:t>
            </a:r>
            <a:endParaRPr lang="en-US" sz="8000" dirty="0">
              <a:solidFill>
                <a:schemeClr val="bg1"/>
              </a:solidFill>
              <a:latin typeface="Arabic Typesetting" panose="03020402040406030203" pitchFamily="66" charset="-78"/>
              <a:cs typeface="Arabic Typesetting" panose="03020402040406030203" pitchFamily="66" charset="-78"/>
            </a:endParaRPr>
          </a:p>
        </p:txBody>
      </p:sp>
      <p:sp>
        <p:nvSpPr>
          <p:cNvPr id="3" name="Subtitle 2"/>
          <p:cNvSpPr>
            <a:spLocks noGrp="1"/>
          </p:cNvSpPr>
          <p:nvPr>
            <p:ph type="subTitle" idx="1"/>
          </p:nvPr>
        </p:nvSpPr>
        <p:spPr>
          <a:xfrm>
            <a:off x="0" y="4219653"/>
            <a:ext cx="11990535" cy="1621588"/>
          </a:xfrm>
        </p:spPr>
        <p:txBody>
          <a:bodyPr>
            <a:noAutofit/>
          </a:bodyPr>
          <a:lstStyle/>
          <a:p>
            <a:pPr algn="ctr"/>
            <a:r>
              <a:rPr lang="en-US" sz="4000" dirty="0" smtClean="0">
                <a:solidFill>
                  <a:schemeClr val="bg1"/>
                </a:solidFill>
                <a:latin typeface="Arabic Typesetting" panose="03020402040406030203" pitchFamily="66" charset="-78"/>
                <a:ea typeface="+mj-ea"/>
                <a:cs typeface="Arabic Typesetting" panose="03020402040406030203" pitchFamily="66" charset="-78"/>
              </a:rPr>
              <a:t>Presented by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Fuad</a:t>
            </a:r>
            <a:r>
              <a:rPr lang="en-US" sz="4000" dirty="0" smtClean="0">
                <a:solidFill>
                  <a:schemeClr val="bg1"/>
                </a:solidFill>
                <a:latin typeface="Arabic Typesetting" panose="03020402040406030203" pitchFamily="66" charset="-78"/>
                <a:ea typeface="+mj-ea"/>
                <a:cs typeface="Arabic Typesetting" panose="03020402040406030203" pitchFamily="66" charset="-78"/>
              </a:rPr>
              <a:t> k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jawazneh</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t>
            </a:r>
            <a:r>
              <a:rPr lang="en-US" sz="4000" dirty="0">
                <a:solidFill>
                  <a:schemeClr val="bg1"/>
                </a:solidFill>
                <a:latin typeface="Arabic Typesetting" panose="03020402040406030203" pitchFamily="66" charset="-78"/>
                <a:ea typeface="+mj-ea"/>
                <a:cs typeface="Arabic Typesetting" panose="03020402040406030203" pitchFamily="66" charset="-78"/>
              </a:rPr>
              <a:t>M</a:t>
            </a:r>
            <a:r>
              <a:rPr lang="en-US" sz="4000" dirty="0" smtClean="0">
                <a:solidFill>
                  <a:schemeClr val="bg1"/>
                </a:solidFill>
                <a:latin typeface="Arabic Typesetting" panose="03020402040406030203" pitchFamily="66" charset="-78"/>
                <a:ea typeface="+mj-ea"/>
                <a:cs typeface="Arabic Typesetting" panose="03020402040406030203" pitchFamily="66" charset="-78"/>
              </a:rPr>
              <a:t>ohammed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magableh</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Abdalleh</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abu</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aladas</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&amp; </a:t>
            </a:r>
            <a:r>
              <a:rPr lang="en-US" sz="4000" dirty="0" smtClean="0">
                <a:solidFill>
                  <a:schemeClr val="bg1"/>
                </a:solidFill>
                <a:latin typeface="Arabic Typesetting" panose="03020402040406030203" pitchFamily="66" charset="-78"/>
                <a:ea typeface="+mj-ea"/>
                <a:cs typeface="Arabic Typesetting" panose="03020402040406030203" pitchFamily="66" charset="-78"/>
              </a:rPr>
              <a:t>Shahd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abdallat</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t>
            </a:r>
            <a:r>
              <a:rPr lang="en-US" sz="4000" dirty="0">
                <a:solidFill>
                  <a:schemeClr val="bg1"/>
                </a:solidFill>
                <a:latin typeface="Arabic Typesetting" panose="03020402040406030203" pitchFamily="66" charset="-78"/>
                <a:ea typeface="+mj-ea"/>
                <a:cs typeface="Arabic Typesetting" panose="03020402040406030203" pitchFamily="66" charset="-78"/>
              </a:rPr>
              <a:t>M</a:t>
            </a:r>
            <a:r>
              <a:rPr lang="en-US" sz="4000" dirty="0" smtClean="0">
                <a:solidFill>
                  <a:schemeClr val="bg1"/>
                </a:solidFill>
                <a:latin typeface="Arabic Typesetting" panose="03020402040406030203" pitchFamily="66" charset="-78"/>
                <a:ea typeface="+mj-ea"/>
                <a:cs typeface="Arabic Typesetting" panose="03020402040406030203" pitchFamily="66" charset="-78"/>
              </a:rPr>
              <a:t>ohammed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mohawesh</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Ahmed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talat</a:t>
            </a:r>
            <a:endParaRPr lang="en-US" sz="4000" dirty="0" smtClean="0">
              <a:solidFill>
                <a:schemeClr val="bg1"/>
              </a:solidFill>
              <a:latin typeface="Arabic Typesetting" panose="03020402040406030203" pitchFamily="66" charset="-78"/>
              <a:ea typeface="+mj-ea"/>
              <a:cs typeface="Arabic Typesetting" panose="03020402040406030203" pitchFamily="66" charset="-78"/>
            </a:endParaRPr>
          </a:p>
          <a:p>
            <a:pPr algn="ctr"/>
            <a:r>
              <a:rPr lang="en-US" sz="4000" dirty="0" smtClean="0">
                <a:solidFill>
                  <a:schemeClr val="bg1"/>
                </a:solidFill>
                <a:latin typeface="Arabic Typesetting" panose="03020402040406030203" pitchFamily="66" charset="-78"/>
                <a:ea typeface="+mj-ea"/>
                <a:cs typeface="Arabic Typesetting" panose="03020402040406030203" pitchFamily="66" charset="-78"/>
              </a:rPr>
              <a:t>Supervised by Dr.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Randa</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Al-</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Qaisi</a:t>
            </a:r>
            <a:endParaRPr lang="en-US" sz="4000" dirty="0">
              <a:solidFill>
                <a:schemeClr val="bg1"/>
              </a:solidFill>
              <a:latin typeface="Arabic Typesetting" panose="03020402040406030203" pitchFamily="66" charset="-78"/>
              <a:ea typeface="+mj-ea"/>
              <a:cs typeface="Arabic Typesetting" panose="03020402040406030203" pitchFamily="66" charset="-78"/>
            </a:endParaRPr>
          </a:p>
        </p:txBody>
      </p:sp>
    </p:spTree>
    <p:extLst>
      <p:ext uri="{BB962C8B-B14F-4D97-AF65-F5344CB8AC3E}">
        <p14:creationId xmlns:p14="http://schemas.microsoft.com/office/powerpoint/2010/main" val="4122833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9652000" cy="777922"/>
          </a:xfrm>
        </p:spPr>
        <p:txBody>
          <a:bodyPr/>
          <a:lstStyle/>
          <a:p>
            <a:r>
              <a:rPr lang="en-US" dirty="0"/>
              <a:t>S</a:t>
            </a:r>
            <a:r>
              <a:rPr lang="en-US" dirty="0" smtClean="0"/>
              <a:t>igns &amp; symptoms</a:t>
            </a:r>
            <a:endParaRPr lang="en-US" dirty="0"/>
          </a:p>
        </p:txBody>
      </p:sp>
      <p:sp>
        <p:nvSpPr>
          <p:cNvPr id="3" name="Content Placeholder 2"/>
          <p:cNvSpPr>
            <a:spLocks noGrp="1"/>
          </p:cNvSpPr>
          <p:nvPr>
            <p:ph idx="1"/>
          </p:nvPr>
        </p:nvSpPr>
        <p:spPr>
          <a:xfrm>
            <a:off x="816863" y="1132764"/>
            <a:ext cx="10851973" cy="3480179"/>
          </a:xfrm>
        </p:spPr>
        <p:txBody>
          <a:bodyPr>
            <a:noAutofit/>
          </a:bodyPr>
          <a:lstStyle/>
          <a:p>
            <a:pPr marL="514350" indent="-514350">
              <a:buFont typeface="+mj-lt"/>
              <a:buAutoNum type="arabicPeriod"/>
            </a:pPr>
            <a:r>
              <a:rPr lang="en-US" sz="2400" dirty="0" smtClean="0"/>
              <a:t>Polyuria (early symptoms); due to glucose induced osmotic diuresis</a:t>
            </a:r>
          </a:p>
          <a:p>
            <a:pPr marL="514350" indent="-514350">
              <a:buFont typeface="+mj-lt"/>
              <a:buAutoNum type="arabicPeriod"/>
            </a:pPr>
            <a:r>
              <a:rPr lang="en-US" sz="2400" dirty="0" smtClean="0"/>
              <a:t>Polydipsia (early symptom); due to increased urinary water loss.</a:t>
            </a:r>
          </a:p>
          <a:p>
            <a:pPr marL="514350" indent="-514350">
              <a:buFont typeface="+mj-lt"/>
              <a:buAutoNum type="arabicPeriod"/>
            </a:pPr>
            <a:r>
              <a:rPr lang="en-US" sz="2400" dirty="0" smtClean="0"/>
              <a:t>Fatigue.</a:t>
            </a:r>
          </a:p>
          <a:p>
            <a:pPr marL="514350" indent="-514350">
              <a:buFont typeface="+mj-lt"/>
              <a:buAutoNum type="arabicPeriod"/>
            </a:pPr>
            <a:r>
              <a:rPr lang="en-US" sz="2400" dirty="0" smtClean="0"/>
              <a:t>Weight loss.</a:t>
            </a:r>
          </a:p>
          <a:p>
            <a:pPr marL="514350" indent="-514350">
              <a:buFont typeface="+mj-lt"/>
              <a:buAutoNum type="arabicPeriod"/>
            </a:pPr>
            <a:r>
              <a:rPr lang="en-US" sz="2400" dirty="0" err="1" smtClean="0"/>
              <a:t>Nocturia</a:t>
            </a:r>
            <a:r>
              <a:rPr lang="en-US" sz="2400" dirty="0" smtClean="0"/>
              <a:t>, enuresis.</a:t>
            </a:r>
          </a:p>
          <a:p>
            <a:pPr marL="514350" indent="-514350">
              <a:buFont typeface="+mj-lt"/>
              <a:buAutoNum type="arabicPeriod"/>
            </a:pPr>
            <a:r>
              <a:rPr lang="en-US" sz="2400" dirty="0" smtClean="0"/>
              <a:t>Fruity smell breathing; due to breaking down of acetoacetate will lead to the production of byproducts called “Acetone” which is exhaled by the lung giving the breath a fruity smell.</a:t>
            </a:r>
          </a:p>
          <a:p>
            <a:pPr marL="514350" indent="-514350">
              <a:buFont typeface="+mj-lt"/>
              <a:buAutoNum type="arabicPeriod"/>
            </a:pPr>
            <a:r>
              <a:rPr lang="en-US" sz="2400" dirty="0" smtClean="0"/>
              <a:t>Polyphagia may be present early in the course of the illness. However, once insulin deficiency becomes more severe and ketoacidosis develops, appetite is suppressed.</a:t>
            </a:r>
          </a:p>
          <a:p>
            <a:pPr marL="514350" indent="-514350">
              <a:buFont typeface="+mj-lt"/>
              <a:buAutoNum type="arabicPeriod"/>
            </a:pPr>
            <a:endParaRPr lang="en-US" sz="2400" dirty="0" smtClean="0"/>
          </a:p>
        </p:txBody>
      </p:sp>
    </p:spTree>
    <p:extLst>
      <p:ext uri="{BB962C8B-B14F-4D97-AF65-F5344CB8AC3E}">
        <p14:creationId xmlns:p14="http://schemas.microsoft.com/office/powerpoint/2010/main" val="3863873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linical manifestations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Dehydration</a:t>
            </a:r>
          </a:p>
          <a:p>
            <a:pPr marL="514350" indent="-514350">
              <a:buFont typeface="+mj-lt"/>
              <a:buAutoNum type="arabicPeriod"/>
            </a:pPr>
            <a:r>
              <a:rPr lang="en-US" sz="2800" dirty="0" smtClean="0"/>
              <a:t>Tachypnea; deep, sighing (Kussmaul) respiration</a:t>
            </a:r>
          </a:p>
          <a:p>
            <a:pPr marL="514350" indent="-514350">
              <a:buFont typeface="+mj-lt"/>
              <a:buAutoNum type="arabicPeriod"/>
            </a:pPr>
            <a:r>
              <a:rPr lang="en-US" sz="2800" dirty="0" smtClean="0"/>
              <a:t>Nausea, vomiting, and abdominal pain that may mimic an acute abdominal condition.</a:t>
            </a:r>
          </a:p>
          <a:p>
            <a:pPr marL="514350" indent="-514350">
              <a:buFont typeface="+mj-lt"/>
              <a:buAutoNum type="arabicPeriod"/>
            </a:pPr>
            <a:r>
              <a:rPr lang="en-US" sz="2800" dirty="0" smtClean="0"/>
              <a:t>Confusion, drowsiness, altered mental status can occur, ranging from disorientation to coma.</a:t>
            </a:r>
          </a:p>
          <a:p>
            <a:pPr marL="514350" indent="-514350">
              <a:buFont typeface="+mj-lt"/>
              <a:buAutoNum type="arabicPeriod"/>
            </a:pPr>
            <a:endParaRPr lang="en-US" sz="2800" dirty="0"/>
          </a:p>
        </p:txBody>
      </p:sp>
    </p:spTree>
    <p:extLst>
      <p:ext uri="{BB962C8B-B14F-4D97-AF65-F5344CB8AC3E}">
        <p14:creationId xmlns:p14="http://schemas.microsoft.com/office/powerpoint/2010/main" val="3768550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p:cNvSpPr>
            <a:spLocks noGrp="1"/>
          </p:cNvSpPr>
          <p:nvPr>
            <p:ph type="ctrTitle"/>
          </p:nvPr>
        </p:nvSpPr>
        <p:spPr>
          <a:xfrm>
            <a:off x="1636008" y="941299"/>
            <a:ext cx="7772400" cy="2167881"/>
          </a:xfrm>
        </p:spPr>
        <p:txBody>
          <a:bodyPr>
            <a:normAutofit/>
          </a:bodyPr>
          <a:lstStyle/>
          <a:p>
            <a:r>
              <a:rPr lang="en-GB" sz="8000" dirty="0" smtClean="0">
                <a:latin typeface="Algerian" panose="04020705040A02060702" pitchFamily="82" charset="0"/>
              </a:rPr>
              <a:t>DIAGNOSIS</a:t>
            </a:r>
            <a:endParaRPr lang="en-GB" sz="8000" dirty="0">
              <a:latin typeface="Algerian" panose="04020705040A02060702" pitchFamily="82" charset="0"/>
            </a:endParaRPr>
          </a:p>
        </p:txBody>
      </p:sp>
    </p:spTree>
    <p:extLst>
      <p:ext uri="{BB962C8B-B14F-4D97-AF65-F5344CB8AC3E}">
        <p14:creationId xmlns:p14="http://schemas.microsoft.com/office/powerpoint/2010/main" val="1789102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593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855639" y="5947513"/>
            <a:ext cx="6480720" cy="923330"/>
          </a:xfrm>
          <a:prstGeom prst="rect">
            <a:avLst/>
          </a:prstGeom>
          <a:noFill/>
        </p:spPr>
        <p:txBody>
          <a:bodyPr wrap="square" rtlCol="1">
            <a:spAutoFit/>
          </a:bodyPr>
          <a:lstStyle/>
          <a:p>
            <a:pPr algn="ctr"/>
            <a:r>
              <a:rPr lang="en-GB" sz="5400" dirty="0">
                <a:effectLst>
                  <a:outerShdw blurRad="50800" dist="38100" dir="2700000" algn="tl" rotWithShape="0">
                    <a:prstClr val="black">
                      <a:alpha val="40000"/>
                    </a:prstClr>
                  </a:outerShdw>
                </a:effectLst>
              </a:rPr>
              <a:t>Clinical Evaluation </a:t>
            </a:r>
          </a:p>
        </p:txBody>
      </p:sp>
    </p:spTree>
    <p:extLst>
      <p:ext uri="{BB962C8B-B14F-4D97-AF65-F5344CB8AC3E}">
        <p14:creationId xmlns:p14="http://schemas.microsoft.com/office/powerpoint/2010/main" val="2966248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320040"/>
            <a:ext cx="9652000" cy="11430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dirty="0" smtClean="0"/>
              <a:t>History:</a:t>
            </a:r>
          </a:p>
          <a:p>
            <a:endParaRPr lang="en-US" dirty="0"/>
          </a:p>
        </p:txBody>
      </p:sp>
      <p:sp>
        <p:nvSpPr>
          <p:cNvPr id="4" name="TextBox 3"/>
          <p:cNvSpPr txBox="1"/>
          <p:nvPr/>
        </p:nvSpPr>
        <p:spPr>
          <a:xfrm>
            <a:off x="609600" y="1463040"/>
            <a:ext cx="9652000" cy="4154984"/>
          </a:xfrm>
          <a:prstGeom prst="rect">
            <a:avLst/>
          </a:prstGeom>
          <a:noFill/>
        </p:spPr>
        <p:txBody>
          <a:bodyPr wrap="square" rtlCol="0">
            <a:spAutoFit/>
          </a:bodyPr>
          <a:lstStyle/>
          <a:p>
            <a:pPr marL="342900" indent="-342900">
              <a:buAutoNum type="arabicPeriod"/>
            </a:pPr>
            <a:r>
              <a:rPr lang="en-US" sz="2400" dirty="0" smtClean="0">
                <a:solidFill>
                  <a:schemeClr val="tx2"/>
                </a:solidFill>
              </a:rPr>
              <a:t>Ask about the symptoms : </a:t>
            </a:r>
            <a:r>
              <a:rPr lang="en-US" sz="2400" dirty="0" err="1" smtClean="0">
                <a:solidFill>
                  <a:schemeClr val="tx2"/>
                </a:solidFill>
              </a:rPr>
              <a:t>polyuria,polydipsia,Nausea</a:t>
            </a:r>
            <a:r>
              <a:rPr lang="en-US" sz="2400" dirty="0" smtClean="0">
                <a:solidFill>
                  <a:schemeClr val="tx2"/>
                </a:solidFill>
              </a:rPr>
              <a:t> and </a:t>
            </a:r>
            <a:r>
              <a:rPr lang="en-US" sz="2400" dirty="0" err="1" smtClean="0">
                <a:solidFill>
                  <a:schemeClr val="tx2"/>
                </a:solidFill>
              </a:rPr>
              <a:t>vomiting,abdominal</a:t>
            </a:r>
            <a:r>
              <a:rPr lang="en-US" sz="2400" dirty="0" smtClean="0">
                <a:solidFill>
                  <a:schemeClr val="tx2"/>
                </a:solidFill>
              </a:rPr>
              <a:t> pain etc..</a:t>
            </a:r>
          </a:p>
          <a:p>
            <a:pPr marL="342900" indent="-342900">
              <a:buAutoNum type="arabicPeriod"/>
            </a:pPr>
            <a:endParaRPr lang="en-US" sz="2400" dirty="0">
              <a:solidFill>
                <a:schemeClr val="tx2"/>
              </a:solidFill>
            </a:endParaRPr>
          </a:p>
          <a:p>
            <a:pPr marL="342900" indent="-342900">
              <a:buAutoNum type="arabicPeriod"/>
            </a:pPr>
            <a:r>
              <a:rPr lang="en-US" sz="2400" dirty="0" smtClean="0">
                <a:solidFill>
                  <a:schemeClr val="tx2"/>
                </a:solidFill>
              </a:rPr>
              <a:t> Past medical : Known case of DM , previous attacks of DKA , history of neonatal diabetes</a:t>
            </a:r>
          </a:p>
          <a:p>
            <a:pPr marL="342900" indent="-342900">
              <a:buAutoNum type="arabicPeriod"/>
            </a:pPr>
            <a:endParaRPr lang="en-US" sz="2400" dirty="0">
              <a:solidFill>
                <a:schemeClr val="tx2"/>
              </a:solidFill>
            </a:endParaRPr>
          </a:p>
          <a:p>
            <a:pPr marL="342900" indent="-342900">
              <a:buAutoNum type="arabicPeriod"/>
            </a:pPr>
            <a:r>
              <a:rPr lang="en-US" sz="2400" dirty="0" smtClean="0">
                <a:solidFill>
                  <a:schemeClr val="tx2"/>
                </a:solidFill>
              </a:rPr>
              <a:t>Nutritional : Compliance to diet </a:t>
            </a:r>
          </a:p>
          <a:p>
            <a:pPr marL="342900" indent="-342900">
              <a:buAutoNum type="arabicPeriod"/>
            </a:pPr>
            <a:endParaRPr lang="en-US" sz="2400" dirty="0">
              <a:solidFill>
                <a:schemeClr val="tx2"/>
              </a:solidFill>
            </a:endParaRPr>
          </a:p>
          <a:p>
            <a:pPr marL="342900" indent="-342900">
              <a:buAutoNum type="arabicPeriod"/>
            </a:pPr>
            <a:r>
              <a:rPr lang="en-US" sz="2400" dirty="0" smtClean="0">
                <a:solidFill>
                  <a:schemeClr val="tx2"/>
                </a:solidFill>
              </a:rPr>
              <a:t>Drug history : compliance to medications</a:t>
            </a:r>
          </a:p>
          <a:p>
            <a:pPr marL="342900" indent="-342900">
              <a:buAutoNum type="arabicPeriod"/>
            </a:pPr>
            <a:endParaRPr lang="en-US" sz="2400" dirty="0">
              <a:solidFill>
                <a:schemeClr val="tx2"/>
              </a:solidFill>
            </a:endParaRPr>
          </a:p>
          <a:p>
            <a:pPr marL="342900" indent="-342900">
              <a:buAutoNum type="arabicPeriod"/>
            </a:pPr>
            <a:r>
              <a:rPr lang="en-US" sz="2400" dirty="0" smtClean="0">
                <a:solidFill>
                  <a:schemeClr val="tx2"/>
                </a:solidFill>
              </a:rPr>
              <a:t>Family history : type 1 or type 2 DM , any autoimmune diseases</a:t>
            </a:r>
            <a:endParaRPr lang="en-US" sz="2400" dirty="0">
              <a:solidFill>
                <a:schemeClr val="tx2"/>
              </a:solidFill>
            </a:endParaRPr>
          </a:p>
        </p:txBody>
      </p:sp>
    </p:spTree>
    <p:extLst>
      <p:ext uri="{BB962C8B-B14F-4D97-AF65-F5344CB8AC3E}">
        <p14:creationId xmlns:p14="http://schemas.microsoft.com/office/powerpoint/2010/main" val="50347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1236" y="333688"/>
            <a:ext cx="9652000" cy="11430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dirty="0" smtClean="0"/>
              <a:t>Physical Examination :</a:t>
            </a:r>
            <a:endParaRPr lang="en-US" dirty="0"/>
          </a:p>
        </p:txBody>
      </p:sp>
      <p:sp>
        <p:nvSpPr>
          <p:cNvPr id="3" name="Content Placeholder 2"/>
          <p:cNvSpPr txBox="1">
            <a:spLocks/>
          </p:cNvSpPr>
          <p:nvPr/>
        </p:nvSpPr>
        <p:spPr>
          <a:xfrm>
            <a:off x="838200" y="1177047"/>
            <a:ext cx="10515600" cy="4999916"/>
          </a:xfrm>
          <a:prstGeom prst="rect">
            <a:avLst/>
          </a:prstGeom>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General look : -Level of consciousness </a:t>
            </a:r>
            <a:r>
              <a:rPr lang="en-US" dirty="0" smtClean="0">
                <a:solidFill>
                  <a:schemeClr val="tx2"/>
                </a:solidFill>
                <a:ea typeface="Calibri"/>
                <a:cs typeface="Calibri"/>
                <a:sym typeface="Wingdings" panose="05000000000000000000" pitchFamily="2" charset="2"/>
              </a:rPr>
              <a:t></a:t>
            </a:r>
            <a:r>
              <a:rPr lang="en-US" dirty="0" smtClean="0">
                <a:solidFill>
                  <a:schemeClr val="tx2"/>
                </a:solidFill>
                <a:ea typeface="Calibri"/>
                <a:cs typeface="Calibri"/>
                <a:sym typeface="Calibri"/>
              </a:rPr>
              <a:t> GCS </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                           - signs of dehydration </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                           -  respiratory distress (</a:t>
            </a:r>
            <a:r>
              <a:rPr lang="en-US" dirty="0" err="1" smtClean="0">
                <a:solidFill>
                  <a:schemeClr val="tx2"/>
                </a:solidFill>
                <a:ea typeface="Calibri"/>
                <a:cs typeface="Calibri"/>
                <a:sym typeface="Calibri"/>
              </a:rPr>
              <a:t>kussmaul</a:t>
            </a:r>
            <a:r>
              <a:rPr lang="en-US" dirty="0" smtClean="0">
                <a:solidFill>
                  <a:schemeClr val="tx2"/>
                </a:solidFill>
                <a:ea typeface="Calibri"/>
                <a:cs typeface="Calibri"/>
                <a:sym typeface="Calibri"/>
              </a:rPr>
              <a:t> ) .</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                            - fruity odor (acetone odor )</a:t>
            </a:r>
          </a:p>
          <a:p>
            <a:pPr marL="624078" indent="-514350">
              <a:spcBef>
                <a:spcPts val="0"/>
              </a:spcBef>
              <a:buClr>
                <a:schemeClr val="accent1"/>
              </a:buClr>
              <a:buSzPts val="2960"/>
              <a:buFont typeface="Wingdings 2"/>
              <a:buNone/>
            </a:pPr>
            <a:endParaRPr lang="en-US" dirty="0" smtClean="0">
              <a:solidFill>
                <a:schemeClr val="tx2"/>
              </a:solidFill>
              <a:ea typeface="Calibri"/>
              <a:cs typeface="Calibri"/>
              <a:sym typeface="Calibri"/>
            </a:endParaRP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Vital signs : HR , RR , BP , TEMPRATURE ,pulse oximetry  </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 </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Growth parameter : weight , height , HC .</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Examine the site of insulin injection.</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Abdominal exam might reveal abdominal tenderness </a:t>
            </a:r>
          </a:p>
        </p:txBody>
      </p:sp>
    </p:spTree>
    <p:extLst>
      <p:ext uri="{BB962C8B-B14F-4D97-AF65-F5344CB8AC3E}">
        <p14:creationId xmlns:p14="http://schemas.microsoft.com/office/powerpoint/2010/main" val="336221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7162" y="0"/>
            <a:ext cx="8229600" cy="710683"/>
          </a:xfrm>
        </p:spPr>
        <p:txBody>
          <a:bodyPr/>
          <a:lstStyle/>
          <a:p>
            <a:r>
              <a:rPr lang="en-GB" dirty="0" smtClean="0"/>
              <a:t>Laboratory Tests</a:t>
            </a:r>
            <a:endParaRPr lang="en-GB" dirty="0"/>
          </a:p>
        </p:txBody>
      </p:sp>
      <p:sp>
        <p:nvSpPr>
          <p:cNvPr id="3" name="عنصر نائب للمحتوى 2"/>
          <p:cNvSpPr>
            <a:spLocks noGrp="1"/>
          </p:cNvSpPr>
          <p:nvPr>
            <p:ph idx="1"/>
          </p:nvPr>
        </p:nvSpPr>
        <p:spPr>
          <a:xfrm>
            <a:off x="127162" y="915400"/>
            <a:ext cx="10900229" cy="4925144"/>
          </a:xfrm>
        </p:spPr>
        <p:txBody>
          <a:bodyPr>
            <a:noAutofit/>
          </a:bodyPr>
          <a:lstStyle/>
          <a:p>
            <a:r>
              <a:rPr lang="en-GB" sz="2000" b="1" dirty="0">
                <a:solidFill>
                  <a:srgbClr val="FF0000"/>
                </a:solidFill>
                <a:latin typeface="Calibri Light" panose="020F0302020204030204" pitchFamily="34" charset="0"/>
                <a:cs typeface="Calibri Light" panose="020F0302020204030204" pitchFamily="34" charset="0"/>
              </a:rPr>
              <a:t>Glucose level  </a:t>
            </a:r>
            <a:endParaRPr lang="en-GB" sz="2000" b="1" dirty="0" smtClean="0">
              <a:solidFill>
                <a:srgbClr val="FF0000"/>
              </a:solidFill>
              <a:latin typeface="Calibri Light" panose="020F0302020204030204" pitchFamily="34" charset="0"/>
              <a:cs typeface="Calibri Light" panose="020F0302020204030204" pitchFamily="34" charset="0"/>
            </a:endParaRPr>
          </a:p>
          <a:p>
            <a:r>
              <a:rPr lang="en-GB" sz="2000" b="1" dirty="0" smtClean="0">
                <a:solidFill>
                  <a:srgbClr val="FF0000"/>
                </a:solidFill>
                <a:latin typeface="Calibri Light" panose="020F0302020204030204" pitchFamily="34" charset="0"/>
                <a:cs typeface="Calibri Light" panose="020F0302020204030204" pitchFamily="34" charset="0"/>
              </a:rPr>
              <a:t>Electrolytes : </a:t>
            </a:r>
          </a:p>
          <a:p>
            <a:r>
              <a:rPr lang="en-GB" sz="2000" b="1" dirty="0" smtClean="0">
                <a:solidFill>
                  <a:schemeClr val="tx2"/>
                </a:solidFill>
                <a:latin typeface="Calibri Light" panose="020F0302020204030204" pitchFamily="34" charset="0"/>
                <a:cs typeface="Calibri Light" panose="020F0302020204030204" pitchFamily="34" charset="0"/>
              </a:rPr>
              <a:t>Sodium: </a:t>
            </a:r>
            <a:r>
              <a:rPr lang="en-GB" sz="2000" dirty="0" smtClean="0">
                <a:solidFill>
                  <a:schemeClr val="tx2"/>
                </a:solidFill>
                <a:latin typeface="Calibri Light" panose="020F0302020204030204" pitchFamily="34" charset="0"/>
                <a:cs typeface="Calibri Light" panose="020F0302020204030204" pitchFamily="34" charset="0"/>
              </a:rPr>
              <a:t>Hyponatremia </a:t>
            </a:r>
            <a:r>
              <a:rPr lang="en-GB" sz="2000" dirty="0">
                <a:solidFill>
                  <a:schemeClr val="tx2"/>
                </a:solidFill>
                <a:latin typeface="Calibri Light" panose="020F0302020204030204" pitchFamily="34" charset="0"/>
                <a:cs typeface="Calibri Light" panose="020F0302020204030204" pitchFamily="34" charset="0"/>
              </a:rPr>
              <a:t>is </a:t>
            </a:r>
            <a:r>
              <a:rPr lang="en-GB" sz="2000" dirty="0" smtClean="0">
                <a:solidFill>
                  <a:schemeClr val="tx2"/>
                </a:solidFill>
                <a:latin typeface="Calibri Light" panose="020F0302020204030204" pitchFamily="34" charset="0"/>
                <a:cs typeface="Calibri Light" panose="020F0302020204030204" pitchFamily="34" charset="0"/>
              </a:rPr>
              <a:t>common in DKA </a:t>
            </a:r>
            <a:r>
              <a:rPr lang="en-GB" sz="2000" dirty="0">
                <a:solidFill>
                  <a:schemeClr val="tx2"/>
                </a:solidFill>
                <a:latin typeface="Calibri Light" panose="020F0302020204030204" pitchFamily="34" charset="0"/>
                <a:cs typeface="Calibri Light" panose="020F0302020204030204" pitchFamily="34" charset="0"/>
              </a:rPr>
              <a:t>and </a:t>
            </a:r>
            <a:r>
              <a:rPr lang="en-GB" sz="2000" dirty="0" smtClean="0">
                <a:solidFill>
                  <a:schemeClr val="tx2"/>
                </a:solidFill>
                <a:latin typeface="Calibri Light" panose="020F0302020204030204" pitchFamily="34" charset="0"/>
                <a:cs typeface="Calibri Light" panose="020F0302020204030204" pitchFamily="34" charset="0"/>
              </a:rPr>
              <a:t> </a:t>
            </a:r>
            <a:r>
              <a:rPr lang="en-GB" sz="2000" dirty="0" smtClean="0">
                <a:solidFill>
                  <a:schemeClr val="tx2"/>
                </a:solidFill>
                <a:latin typeface="Calibri Light" panose="020F0302020204030204" pitchFamily="34" charset="0"/>
                <a:cs typeface="Calibri Light" panose="020F0302020204030204" pitchFamily="34" charset="0"/>
              </a:rPr>
              <a:t>HHS </a:t>
            </a:r>
          </a:p>
          <a:p>
            <a:pPr lvl="0">
              <a:buClr>
                <a:srgbClr val="B13F9A"/>
              </a:buClr>
            </a:pPr>
            <a:r>
              <a:rPr lang="en-US" sz="1600" dirty="0">
                <a:solidFill>
                  <a:srgbClr val="B13F9A"/>
                </a:solidFill>
                <a:latin typeface="Arial" panose="020B0604020202020204" pitchFamily="34" charset="0"/>
                <a:cs typeface="Arial" panose="020B0604020202020204" pitchFamily="34" charset="0"/>
              </a:rPr>
              <a:t>Serum sodium concentrations may be elevated, normal, or low, depending on the balance of sodium and free water losses. The measured serum sodium concentration is artificially low, however, because of </a:t>
            </a:r>
            <a:r>
              <a:rPr lang="en-US" sz="1600" dirty="0" err="1">
                <a:solidFill>
                  <a:srgbClr val="B13F9A"/>
                </a:solidFill>
                <a:latin typeface="Arial" panose="020B0604020202020204" pitchFamily="34" charset="0"/>
                <a:cs typeface="Arial" panose="020B0604020202020204" pitchFamily="34" charset="0"/>
              </a:rPr>
              <a:t>hyperglycemia.The</a:t>
            </a:r>
            <a:r>
              <a:rPr lang="en-US" sz="1600" dirty="0">
                <a:solidFill>
                  <a:srgbClr val="B13F9A"/>
                </a:solidFill>
                <a:latin typeface="Arial" panose="020B0604020202020204" pitchFamily="34" charset="0"/>
                <a:cs typeface="Arial" panose="020B0604020202020204" pitchFamily="34" charset="0"/>
              </a:rPr>
              <a:t> corrected Na can be calculated using the </a:t>
            </a:r>
            <a:r>
              <a:rPr lang="en-US" sz="1600" dirty="0" err="1">
                <a:solidFill>
                  <a:srgbClr val="B13F9A"/>
                </a:solidFill>
                <a:latin typeface="Arial" panose="020B0604020202020204" pitchFamily="34" charset="0"/>
                <a:cs typeface="Arial" panose="020B0604020202020204" pitchFamily="34" charset="0"/>
              </a:rPr>
              <a:t>equation:Corrected</a:t>
            </a:r>
            <a:r>
              <a:rPr lang="en-US" sz="1600" dirty="0">
                <a:solidFill>
                  <a:srgbClr val="B13F9A"/>
                </a:solidFill>
                <a:latin typeface="Arial" panose="020B0604020202020204" pitchFamily="34" charset="0"/>
                <a:cs typeface="Arial" panose="020B0604020202020204" pitchFamily="34" charset="0"/>
              </a:rPr>
              <a:t> Na = measured Na + [1.6(glucose –100)/100]</a:t>
            </a:r>
          </a:p>
          <a:p>
            <a:r>
              <a:rPr lang="en-GB" sz="2000" b="1" dirty="0" smtClean="0">
                <a:solidFill>
                  <a:schemeClr val="tx2"/>
                </a:solidFill>
                <a:latin typeface="Calibri Light" panose="020F0302020204030204" pitchFamily="34" charset="0"/>
                <a:cs typeface="Calibri Light" panose="020F0302020204030204" pitchFamily="34" charset="0"/>
              </a:rPr>
              <a:t>Potassium</a:t>
            </a:r>
            <a:endParaRPr lang="en-GB" sz="2000" dirty="0">
              <a:solidFill>
                <a:schemeClr val="tx2"/>
              </a:solidFill>
              <a:latin typeface="Calibri Light" panose="020F0302020204030204" pitchFamily="34" charset="0"/>
              <a:cs typeface="Calibri Light" panose="020F0302020204030204" pitchFamily="34" charset="0"/>
            </a:endParaRPr>
          </a:p>
          <a:p>
            <a:r>
              <a:rPr lang="en-GB" sz="2000" b="1" dirty="0" smtClean="0">
                <a:solidFill>
                  <a:schemeClr val="tx2"/>
                </a:solidFill>
                <a:latin typeface="Calibri Light" panose="020F0302020204030204" pitchFamily="34" charset="0"/>
                <a:cs typeface="Calibri Light" panose="020F0302020204030204" pitchFamily="34" charset="0"/>
              </a:rPr>
              <a:t>Phosphorus </a:t>
            </a:r>
            <a:r>
              <a:rPr lang="en-GB" sz="2000" b="1" dirty="0">
                <a:solidFill>
                  <a:schemeClr val="tx2"/>
                </a:solidFill>
                <a:latin typeface="Calibri Light" panose="020F0302020204030204" pitchFamily="34" charset="0"/>
                <a:cs typeface="Calibri Light" panose="020F0302020204030204" pitchFamily="34" charset="0"/>
              </a:rPr>
              <a:t>levels</a:t>
            </a:r>
            <a:r>
              <a:rPr lang="en-GB" sz="2000" dirty="0">
                <a:solidFill>
                  <a:schemeClr val="tx2"/>
                </a:solidFill>
                <a:latin typeface="Calibri Light" panose="020F0302020204030204" pitchFamily="34" charset="0"/>
                <a:cs typeface="Calibri Light" panose="020F0302020204030204" pitchFamily="34" charset="0"/>
              </a:rPr>
              <a:t> may be </a:t>
            </a:r>
            <a:r>
              <a:rPr lang="en-GB" sz="2000" dirty="0" smtClean="0">
                <a:solidFill>
                  <a:schemeClr val="tx2"/>
                </a:solidFill>
                <a:latin typeface="Calibri Light" panose="020F0302020204030204" pitchFamily="34" charset="0"/>
                <a:cs typeface="Calibri Light" panose="020F0302020204030204" pitchFamily="34" charset="0"/>
              </a:rPr>
              <a:t>depleted</a:t>
            </a:r>
            <a:endParaRPr lang="en-GB" sz="2000" dirty="0">
              <a:solidFill>
                <a:schemeClr val="tx2"/>
              </a:solidFill>
              <a:latin typeface="Calibri Light" panose="020F0302020204030204" pitchFamily="34" charset="0"/>
              <a:cs typeface="Calibri Light" panose="020F0302020204030204" pitchFamily="34" charset="0"/>
            </a:endParaRPr>
          </a:p>
          <a:p>
            <a:r>
              <a:rPr lang="en-GB" sz="2000" b="1" dirty="0">
                <a:solidFill>
                  <a:srgbClr val="FF0000"/>
                </a:solidFill>
                <a:latin typeface="Calibri Light" panose="020F0302020204030204" pitchFamily="34" charset="0"/>
                <a:cs typeface="Calibri Light" panose="020F0302020204030204" pitchFamily="34" charset="0"/>
              </a:rPr>
              <a:t>R</a:t>
            </a:r>
            <a:r>
              <a:rPr lang="en-GB" sz="2000" b="1" dirty="0" smtClean="0">
                <a:solidFill>
                  <a:srgbClr val="FF0000"/>
                </a:solidFill>
                <a:latin typeface="Calibri Light" panose="020F0302020204030204" pitchFamily="34" charset="0"/>
                <a:cs typeface="Calibri Light" panose="020F0302020204030204" pitchFamily="34" charset="0"/>
              </a:rPr>
              <a:t>enal </a:t>
            </a:r>
            <a:r>
              <a:rPr lang="en-GB" sz="2000" b="1" dirty="0">
                <a:solidFill>
                  <a:srgbClr val="FF0000"/>
                </a:solidFill>
                <a:latin typeface="Calibri Light" panose="020F0302020204030204" pitchFamily="34" charset="0"/>
                <a:cs typeface="Calibri Light" panose="020F0302020204030204" pitchFamily="34" charset="0"/>
              </a:rPr>
              <a:t>function </a:t>
            </a:r>
            <a:r>
              <a:rPr lang="en-GB" sz="2000" b="1" dirty="0" smtClean="0">
                <a:solidFill>
                  <a:srgbClr val="FF0000"/>
                </a:solidFill>
                <a:latin typeface="Calibri Light" panose="020F0302020204030204" pitchFamily="34" charset="0"/>
                <a:cs typeface="Calibri Light" panose="020F0302020204030204" pitchFamily="34" charset="0"/>
              </a:rPr>
              <a:t>:</a:t>
            </a:r>
            <a:r>
              <a:rPr lang="en-GB" sz="2000" b="1" dirty="0" smtClean="0">
                <a:solidFill>
                  <a:schemeClr val="tx2"/>
                </a:solidFill>
                <a:latin typeface="Calibri Light" panose="020F0302020204030204" pitchFamily="34" charset="0"/>
                <a:cs typeface="Calibri Light" panose="020F0302020204030204" pitchFamily="34" charset="0"/>
              </a:rPr>
              <a:t>BUN </a:t>
            </a:r>
            <a:r>
              <a:rPr lang="en-GB" sz="2000" b="1" dirty="0">
                <a:solidFill>
                  <a:schemeClr val="tx2"/>
                </a:solidFill>
                <a:latin typeface="Calibri Light" panose="020F0302020204030204" pitchFamily="34" charset="0"/>
                <a:cs typeface="Calibri Light" panose="020F0302020204030204" pitchFamily="34" charset="0"/>
              </a:rPr>
              <a:t>and creatinine</a:t>
            </a:r>
            <a:r>
              <a:rPr lang="en-GB" sz="2000" dirty="0">
                <a:solidFill>
                  <a:schemeClr val="tx2"/>
                </a:solidFill>
                <a:latin typeface="Calibri Light" panose="020F0302020204030204" pitchFamily="34" charset="0"/>
                <a:cs typeface="Calibri Light" panose="020F0302020204030204" pitchFamily="34" charset="0"/>
              </a:rPr>
              <a:t> are often elevated.</a:t>
            </a:r>
          </a:p>
          <a:p>
            <a:r>
              <a:rPr lang="en-GB" sz="2000" b="1" dirty="0">
                <a:solidFill>
                  <a:schemeClr val="tx2"/>
                </a:solidFill>
                <a:latin typeface="Calibri Light" panose="020F0302020204030204" pitchFamily="34" charset="0"/>
                <a:cs typeface="Calibri Light" panose="020F0302020204030204" pitchFamily="34" charset="0"/>
              </a:rPr>
              <a:t>Blood beta-</a:t>
            </a:r>
            <a:r>
              <a:rPr lang="en-GB" sz="2000" b="1" dirty="0" err="1">
                <a:solidFill>
                  <a:schemeClr val="tx2"/>
                </a:solidFill>
                <a:latin typeface="Calibri Light" panose="020F0302020204030204" pitchFamily="34" charset="0"/>
                <a:cs typeface="Calibri Light" panose="020F0302020204030204" pitchFamily="34" charset="0"/>
              </a:rPr>
              <a:t>hydroxybutyrate</a:t>
            </a:r>
            <a:r>
              <a:rPr lang="en-GB" sz="2000" b="1" dirty="0">
                <a:solidFill>
                  <a:schemeClr val="tx2"/>
                </a:solidFill>
                <a:latin typeface="Calibri Light" panose="020F0302020204030204" pitchFamily="34" charset="0"/>
                <a:cs typeface="Calibri Light" panose="020F0302020204030204" pitchFamily="34" charset="0"/>
              </a:rPr>
              <a:t> (BOHB) </a:t>
            </a:r>
            <a:r>
              <a:rPr lang="en-GB" sz="2000" dirty="0">
                <a:solidFill>
                  <a:schemeClr val="tx2"/>
                </a:solidFill>
                <a:latin typeface="Calibri Light" panose="020F0302020204030204" pitchFamily="34" charset="0"/>
                <a:cs typeface="Calibri Light" panose="020F0302020204030204" pitchFamily="34" charset="0"/>
              </a:rPr>
              <a:t>≥3 </a:t>
            </a:r>
            <a:r>
              <a:rPr lang="en-GB" sz="2000" dirty="0" err="1" smtClean="0">
                <a:solidFill>
                  <a:schemeClr val="tx2"/>
                </a:solidFill>
                <a:latin typeface="Calibri Light" panose="020F0302020204030204" pitchFamily="34" charset="0"/>
                <a:cs typeface="Calibri Light" panose="020F0302020204030204" pitchFamily="34" charset="0"/>
              </a:rPr>
              <a:t>mmol</a:t>
            </a:r>
            <a:r>
              <a:rPr lang="en-GB" sz="2000" dirty="0" smtClean="0">
                <a:solidFill>
                  <a:schemeClr val="tx2"/>
                </a:solidFill>
                <a:latin typeface="Calibri Light" panose="020F0302020204030204" pitchFamily="34" charset="0"/>
                <a:cs typeface="Calibri Light" panose="020F0302020204030204" pitchFamily="34" charset="0"/>
              </a:rPr>
              <a:t>/L</a:t>
            </a:r>
          </a:p>
          <a:p>
            <a:r>
              <a:rPr lang="en-GB" sz="2000" b="1" dirty="0">
                <a:solidFill>
                  <a:srgbClr val="FF0000"/>
                </a:solidFill>
                <a:latin typeface="Calibri Light" panose="020F0302020204030204" pitchFamily="34" charset="0"/>
                <a:cs typeface="Calibri Light" panose="020F0302020204030204" pitchFamily="34" charset="0"/>
              </a:rPr>
              <a:t>ABG/ Calculate the anion gap</a:t>
            </a:r>
            <a:endParaRPr lang="en-GB" sz="2000" dirty="0">
              <a:solidFill>
                <a:srgbClr val="FF0000"/>
              </a:solidFill>
              <a:latin typeface="Calibri Light" panose="020F0302020204030204" pitchFamily="34" charset="0"/>
              <a:cs typeface="Calibri Light" panose="020F0302020204030204" pitchFamily="34" charset="0"/>
            </a:endParaRPr>
          </a:p>
          <a:p>
            <a:r>
              <a:rPr lang="en-GB" sz="2000" b="1" dirty="0" smtClean="0">
                <a:solidFill>
                  <a:schemeClr val="tx2"/>
                </a:solidFill>
                <a:latin typeface="Calibri Light" panose="020F0302020204030204" pitchFamily="34" charset="0"/>
                <a:cs typeface="Calibri Light" panose="020F0302020204030204" pitchFamily="34" charset="0"/>
              </a:rPr>
              <a:t>Bicarbonate</a:t>
            </a:r>
            <a:r>
              <a:rPr lang="en-GB" sz="2000" dirty="0" smtClean="0">
                <a:solidFill>
                  <a:schemeClr val="tx2"/>
                </a:solidFill>
                <a:latin typeface="Calibri Light" panose="020F0302020204030204" pitchFamily="34" charset="0"/>
                <a:cs typeface="Calibri Light" panose="020F0302020204030204" pitchFamily="34" charset="0"/>
              </a:rPr>
              <a:t> </a:t>
            </a:r>
            <a:r>
              <a:rPr lang="en-GB" sz="2000" dirty="0">
                <a:solidFill>
                  <a:schemeClr val="tx2"/>
                </a:solidFill>
                <a:latin typeface="Calibri Light" panose="020F0302020204030204" pitchFamily="34" charset="0"/>
                <a:cs typeface="Calibri Light" panose="020F0302020204030204" pitchFamily="34" charset="0"/>
              </a:rPr>
              <a:t>&lt;</a:t>
            </a:r>
            <a:r>
              <a:rPr lang="en-GB" sz="2000" dirty="0" smtClean="0">
                <a:solidFill>
                  <a:schemeClr val="tx2"/>
                </a:solidFill>
                <a:latin typeface="Calibri Light" panose="020F0302020204030204" pitchFamily="34" charset="0"/>
                <a:cs typeface="Calibri Light" panose="020F0302020204030204" pitchFamily="34" charset="0"/>
              </a:rPr>
              <a:t>15 </a:t>
            </a:r>
            <a:r>
              <a:rPr lang="en-GB" sz="2000" dirty="0" err="1">
                <a:solidFill>
                  <a:schemeClr val="tx2"/>
                </a:solidFill>
                <a:latin typeface="Calibri Light" panose="020F0302020204030204" pitchFamily="34" charset="0"/>
                <a:cs typeface="Calibri Light" panose="020F0302020204030204" pitchFamily="34" charset="0"/>
              </a:rPr>
              <a:t>mEq</a:t>
            </a:r>
            <a:r>
              <a:rPr lang="en-GB" sz="2000" dirty="0">
                <a:solidFill>
                  <a:schemeClr val="tx2"/>
                </a:solidFill>
                <a:latin typeface="Calibri Light" panose="020F0302020204030204" pitchFamily="34" charset="0"/>
                <a:cs typeface="Calibri Light" panose="020F0302020204030204" pitchFamily="34" charset="0"/>
              </a:rPr>
              <a:t>/L</a:t>
            </a:r>
          </a:p>
          <a:p>
            <a:r>
              <a:rPr lang="en-GB" sz="2000" b="1" dirty="0" smtClean="0">
                <a:solidFill>
                  <a:schemeClr val="tx2"/>
                </a:solidFill>
                <a:latin typeface="Calibri Light" panose="020F0302020204030204" pitchFamily="34" charset="0"/>
                <a:cs typeface="Calibri Light" panose="020F0302020204030204" pitchFamily="34" charset="0"/>
              </a:rPr>
              <a:t>Urine Ketones/ Serum Ketones </a:t>
            </a:r>
            <a:endParaRPr lang="en-GB" sz="2000" b="1" dirty="0" smtClean="0">
              <a:solidFill>
                <a:srgbClr val="FF0000"/>
              </a:solidFill>
              <a:latin typeface="Calibri Light" panose="020F0302020204030204" pitchFamily="34" charset="0"/>
              <a:cs typeface="Calibri Light" panose="020F0302020204030204" pitchFamily="34" charset="0"/>
            </a:endParaRPr>
          </a:p>
          <a:p>
            <a:r>
              <a:rPr lang="en-GB" sz="2000" b="1" dirty="0" smtClean="0">
                <a:solidFill>
                  <a:srgbClr val="FF0000"/>
                </a:solidFill>
                <a:latin typeface="Calibri Light" panose="020F0302020204030204" pitchFamily="34" charset="0"/>
                <a:cs typeface="Calibri Light" panose="020F0302020204030204" pitchFamily="34" charset="0"/>
              </a:rPr>
              <a:t>ECG</a:t>
            </a:r>
          </a:p>
          <a:p>
            <a:r>
              <a:rPr lang="en-GB" sz="2000" b="1" dirty="0" smtClean="0">
                <a:solidFill>
                  <a:schemeClr val="tx2"/>
                </a:solidFill>
                <a:latin typeface="Calibri Light" panose="020F0302020204030204" pitchFamily="34" charset="0"/>
                <a:cs typeface="Calibri Light" panose="020F0302020204030204" pitchFamily="34" charset="0"/>
              </a:rPr>
              <a:t>WBC elevated</a:t>
            </a:r>
            <a:endParaRPr lang="en-GB" sz="2000" b="1" dirty="0" smtClean="0">
              <a:solidFill>
                <a:schemeClr val="tx2"/>
              </a:solidFill>
              <a:latin typeface="Calibri Light" panose="020F0302020204030204" pitchFamily="34" charset="0"/>
              <a:cs typeface="Calibri Light" panose="020F0302020204030204" pitchFamily="34" charset="0"/>
            </a:endParaRPr>
          </a:p>
        </p:txBody>
      </p:sp>
      <p:sp>
        <p:nvSpPr>
          <p:cNvPr id="4" name="Vertical Scroll 3"/>
          <p:cNvSpPr/>
          <p:nvPr/>
        </p:nvSpPr>
        <p:spPr>
          <a:xfrm>
            <a:off x="7115033" y="3622631"/>
            <a:ext cx="3084394" cy="256577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of diagnosis:</a:t>
            </a:r>
          </a:p>
          <a:p>
            <a:pPr marL="342900" indent="-342900" algn="ctr">
              <a:buAutoNum type="arabicPeriod"/>
            </a:pPr>
            <a:r>
              <a:rPr lang="en-US" dirty="0" smtClean="0"/>
              <a:t>Hyperglycemia</a:t>
            </a:r>
          </a:p>
          <a:p>
            <a:pPr marL="342900" indent="-342900" algn="ctr">
              <a:buAutoNum type="arabicPeriod"/>
            </a:pPr>
            <a:r>
              <a:rPr lang="en-US" dirty="0" smtClean="0"/>
              <a:t>Metabolic Acidosis</a:t>
            </a:r>
          </a:p>
          <a:p>
            <a:pPr marL="342900" indent="-342900" algn="ctr">
              <a:buAutoNum type="arabicPeriod"/>
            </a:pPr>
            <a:r>
              <a:rPr lang="en-US" dirty="0" smtClean="0"/>
              <a:t>Ketosis</a:t>
            </a:r>
            <a:endParaRPr lang="en-US" dirty="0"/>
          </a:p>
        </p:txBody>
      </p:sp>
    </p:spTree>
    <p:extLst>
      <p:ext uri="{BB962C8B-B14F-4D97-AF65-F5344CB8AC3E}">
        <p14:creationId xmlns:p14="http://schemas.microsoft.com/office/powerpoint/2010/main" val="1071739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6345" y="2986434"/>
            <a:ext cx="10972800" cy="2145124"/>
          </a:xfrm>
        </p:spPr>
        <p:txBody>
          <a:bodyPr>
            <a:noAutofit/>
          </a:bodyPr>
          <a:lstStyle/>
          <a:p>
            <a:endParaRPr lang="en-GB" sz="2000" b="1" dirty="0">
              <a:solidFill>
                <a:schemeClr val="tx2"/>
              </a:solidFill>
              <a:latin typeface="Arial" panose="020B0604020202020204" pitchFamily="34" charset="0"/>
              <a:cs typeface="Arial" panose="020B0604020202020204" pitchFamily="34" charset="0"/>
            </a:endParaRPr>
          </a:p>
          <a:p>
            <a:pPr marL="0" indent="0">
              <a:buNone/>
            </a:pPr>
            <a:endParaRPr lang="en-GB" sz="2000" b="1" dirty="0">
              <a:solidFill>
                <a:schemeClr val="tx2"/>
              </a:solidFill>
              <a:latin typeface="Arial" panose="020B0604020202020204" pitchFamily="34" charset="0"/>
              <a:cs typeface="Arial" panose="020B0604020202020204" pitchFamily="34" charset="0"/>
            </a:endParaRPr>
          </a:p>
          <a:p>
            <a:r>
              <a:rPr lang="en-GB" sz="2000" b="1" u="sng" dirty="0" smtClean="0">
                <a:solidFill>
                  <a:schemeClr val="tx2"/>
                </a:solidFill>
                <a:latin typeface="Arial" panose="020B0604020202020204" pitchFamily="34" charset="0"/>
                <a:cs typeface="Arial" panose="020B0604020202020204" pitchFamily="34" charset="0"/>
              </a:rPr>
              <a:t>Other</a:t>
            </a:r>
            <a:r>
              <a:rPr lang="en-GB" sz="2000" b="1" u="sng" dirty="0" smtClean="0">
                <a:solidFill>
                  <a:schemeClr val="tx2"/>
                </a:solidFill>
                <a:latin typeface="Arial" panose="020B0604020202020204" pitchFamily="34" charset="0"/>
                <a:cs typeface="Arial" panose="020B0604020202020204" pitchFamily="34" charset="0"/>
              </a:rPr>
              <a:t>:</a:t>
            </a:r>
          </a:p>
          <a:p>
            <a:r>
              <a:rPr lang="en-GB" sz="2000" dirty="0" err="1" smtClean="0">
                <a:solidFill>
                  <a:schemeClr val="tx2"/>
                </a:solidFill>
                <a:latin typeface="Arial" panose="020B0604020202020204" pitchFamily="34" charset="0"/>
                <a:cs typeface="Arial" panose="020B0604020202020204" pitchFamily="34" charset="0"/>
              </a:rPr>
              <a:t>Hyperlipidemia</a:t>
            </a:r>
            <a:endParaRPr lang="en-GB" sz="2400" dirty="0">
              <a:solidFill>
                <a:schemeClr val="tx2"/>
              </a:solidFill>
              <a:latin typeface="Arial" panose="020B0604020202020204" pitchFamily="34" charset="0"/>
              <a:cs typeface="Arial" panose="020B0604020202020204" pitchFamily="34" charset="0"/>
            </a:endParaRPr>
          </a:p>
          <a:p>
            <a:r>
              <a:rPr lang="en-GB" sz="2400" b="1" dirty="0">
                <a:solidFill>
                  <a:srgbClr val="FF0000"/>
                </a:solidFill>
                <a:latin typeface="Calibri Light" panose="020F0302020204030204" pitchFamily="34" charset="0"/>
                <a:cs typeface="Calibri Light" panose="020F0302020204030204" pitchFamily="34" charset="0"/>
              </a:rPr>
              <a:t>Infection screen</a:t>
            </a:r>
            <a:r>
              <a:rPr lang="en-GB" sz="2400" b="1" dirty="0">
                <a:solidFill>
                  <a:srgbClr val="B13F9A"/>
                </a:solidFill>
                <a:latin typeface="Calibri Light" panose="020F0302020204030204" pitchFamily="34" charset="0"/>
                <a:cs typeface="Calibri Light" panose="020F0302020204030204" pitchFamily="34" charset="0"/>
              </a:rPr>
              <a:t>: CBC, Blood and urine cultures, CRP, ESR. Chest x-ray</a:t>
            </a:r>
            <a:endParaRPr lang="en-GB" sz="2400" dirty="0">
              <a:solidFill>
                <a:schemeClr val="tx2"/>
              </a:solidFill>
              <a:latin typeface="Arial" panose="020B0604020202020204" pitchFamily="34" charset="0"/>
              <a:cs typeface="Arial" panose="020B0604020202020204" pitchFamily="34" charset="0"/>
            </a:endParaRPr>
          </a:p>
        </p:txBody>
      </p:sp>
      <p:sp>
        <p:nvSpPr>
          <p:cNvPr id="4" name="عنصر نائب للمحتوى 2"/>
          <p:cNvSpPr txBox="1">
            <a:spLocks/>
          </p:cNvSpPr>
          <p:nvPr/>
        </p:nvSpPr>
        <p:spPr>
          <a:xfrm>
            <a:off x="236345" y="450376"/>
            <a:ext cx="10445087" cy="341194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US" sz="2000" smtClean="0">
                <a:solidFill>
                  <a:schemeClr val="tx2"/>
                </a:solidFill>
                <a:latin typeface="Arial" panose="020B0604020202020204" pitchFamily="34" charset="0"/>
                <a:cs typeface="Arial" panose="020B0604020202020204" pitchFamily="34" charset="0"/>
              </a:rPr>
              <a:t>Urine ketone testing detects acetoacetate and acetone but not BOHB, the main ketone in DKA. Therefore, reliance on urine testing alone may underestimate the severity of ketonemia</a:t>
            </a:r>
          </a:p>
          <a:p>
            <a:endParaRPr lang="en-US" sz="2000" smtClean="0">
              <a:solidFill>
                <a:schemeClr val="tx2"/>
              </a:solidFill>
              <a:latin typeface="Arial" panose="020B0604020202020204" pitchFamily="34" charset="0"/>
              <a:cs typeface="Arial" panose="020B0604020202020204" pitchFamily="34" charset="0"/>
            </a:endParaRPr>
          </a:p>
          <a:p>
            <a:r>
              <a:rPr lang="en-US" sz="2000" smtClean="0">
                <a:solidFill>
                  <a:schemeClr val="tx2"/>
                </a:solidFill>
                <a:latin typeface="Arial" panose="020B0604020202020204" pitchFamily="34" charset="0"/>
                <a:cs typeface="Arial" panose="020B0604020202020204" pitchFamily="34" charset="0"/>
              </a:rPr>
              <a:t>Beta-hydroxybutyrate (BOHB) in blood or serum is the most accurate measure of ketosis andshould be used whenever available. Serum BOHB concentrations ≥3 mmol/L are present in most children with DKA . Furthermore, BOHB ≥5.3 mmol/L is a strong indicator of DKA </a:t>
            </a:r>
          </a:p>
          <a:p>
            <a:endParaRPr lang="en-US" sz="2000" smtClean="0"/>
          </a:p>
          <a:p>
            <a:endParaRPr lang="en-US" sz="2000" dirty="0"/>
          </a:p>
        </p:txBody>
      </p:sp>
    </p:spTree>
    <p:extLst>
      <p:ext uri="{BB962C8B-B14F-4D97-AF65-F5344CB8AC3E}">
        <p14:creationId xmlns:p14="http://schemas.microsoft.com/office/powerpoint/2010/main" val="248095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49086" y="746454"/>
            <a:ext cx="8229600" cy="1051520"/>
          </a:xfrm>
        </p:spPr>
        <p:txBody>
          <a:bodyPr/>
          <a:lstStyle/>
          <a:p>
            <a:r>
              <a:rPr lang="en-GB" dirty="0" smtClean="0"/>
              <a:t>Assessment </a:t>
            </a:r>
            <a:r>
              <a:rPr lang="en-GB" dirty="0"/>
              <a:t>of severity</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3541" y="2118252"/>
            <a:ext cx="8364117" cy="382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908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7690" y="317886"/>
            <a:ext cx="10210132" cy="907504"/>
          </a:xfrm>
        </p:spPr>
        <p:txBody>
          <a:bodyPr>
            <a:normAutofit fontScale="90000"/>
          </a:bodyPr>
          <a:lstStyle/>
          <a:p>
            <a:r>
              <a:rPr lang="en-US" sz="3600" dirty="0"/>
              <a:t>Hyperosmolar hyperglycemic </a:t>
            </a:r>
            <a:r>
              <a:rPr lang="en-US" sz="3600" dirty="0" err="1"/>
              <a:t>Nonketotic</a:t>
            </a:r>
            <a:r>
              <a:rPr lang="en-US" sz="3600" dirty="0"/>
              <a:t> syndrome  </a:t>
            </a:r>
            <a:endParaRPr lang="en-GB" sz="3600" dirty="0"/>
          </a:p>
        </p:txBody>
      </p:sp>
      <p:sp>
        <p:nvSpPr>
          <p:cNvPr id="3" name="عنصر نائب للمحتوى 2"/>
          <p:cNvSpPr>
            <a:spLocks noGrp="1"/>
          </p:cNvSpPr>
          <p:nvPr>
            <p:ph idx="1"/>
          </p:nvPr>
        </p:nvSpPr>
        <p:spPr>
          <a:xfrm>
            <a:off x="267756" y="1457402"/>
            <a:ext cx="11234057" cy="4997152"/>
          </a:xfrm>
        </p:spPr>
        <p:txBody>
          <a:bodyPr>
            <a:normAutofit lnSpcReduction="10000"/>
          </a:bodyPr>
          <a:lstStyle/>
          <a:p>
            <a:r>
              <a:rPr lang="en-US" dirty="0" smtClean="0">
                <a:solidFill>
                  <a:schemeClr val="tx2"/>
                </a:solidFill>
                <a:latin typeface="Arial" panose="020B0604020202020204" pitchFamily="34" charset="0"/>
                <a:cs typeface="Arial" panose="020B0604020202020204" pitchFamily="34" charset="0"/>
              </a:rPr>
              <a:t>HHS </a:t>
            </a:r>
            <a:r>
              <a:rPr lang="en-US" dirty="0">
                <a:solidFill>
                  <a:schemeClr val="tx2"/>
                </a:solidFill>
                <a:latin typeface="Arial" panose="020B0604020202020204" pitchFamily="34" charset="0"/>
                <a:cs typeface="Arial" panose="020B0604020202020204" pitchFamily="34" charset="0"/>
              </a:rPr>
              <a:t>occurs most commonly in adults with poorly controlled </a:t>
            </a:r>
            <a:r>
              <a:rPr lang="en-US" dirty="0" smtClean="0">
                <a:solidFill>
                  <a:schemeClr val="tx2"/>
                </a:solidFill>
                <a:latin typeface="Arial" panose="020B0604020202020204" pitchFamily="34" charset="0"/>
                <a:cs typeface="Arial" panose="020B0604020202020204" pitchFamily="34" charset="0"/>
              </a:rPr>
              <a:t> type </a:t>
            </a:r>
            <a:r>
              <a:rPr lang="en-US" dirty="0">
                <a:solidFill>
                  <a:schemeClr val="tx2"/>
                </a:solidFill>
                <a:latin typeface="Arial" panose="020B0604020202020204" pitchFamily="34" charset="0"/>
                <a:cs typeface="Arial" panose="020B0604020202020204" pitchFamily="34" charset="0"/>
              </a:rPr>
              <a:t>2 diabetes but has also been reported in </a:t>
            </a:r>
            <a:r>
              <a:rPr lang="en-US" dirty="0" smtClean="0">
                <a:solidFill>
                  <a:schemeClr val="tx2"/>
                </a:solidFill>
                <a:latin typeface="Arial" panose="020B0604020202020204" pitchFamily="34" charset="0"/>
                <a:cs typeface="Arial" panose="020B0604020202020204" pitchFamily="34" charset="0"/>
              </a:rPr>
              <a:t>children.</a:t>
            </a:r>
          </a:p>
          <a:p>
            <a:r>
              <a:rPr lang="en-US" dirty="0" smtClean="0">
                <a:solidFill>
                  <a:schemeClr val="tx2"/>
                </a:solidFill>
                <a:latin typeface="Arial" panose="020B0604020202020204" pitchFamily="34" charset="0"/>
                <a:cs typeface="Arial" panose="020B0604020202020204" pitchFamily="34" charset="0"/>
              </a:rPr>
              <a:t>Recognition </a:t>
            </a:r>
            <a:r>
              <a:rPr lang="en-US" dirty="0">
                <a:solidFill>
                  <a:schemeClr val="tx2"/>
                </a:solidFill>
                <a:latin typeface="Arial" panose="020B0604020202020204" pitchFamily="34" charset="0"/>
                <a:cs typeface="Arial" panose="020B0604020202020204" pitchFamily="34" charset="0"/>
              </a:rPr>
              <a:t>of HHS is important because it is associated with </a:t>
            </a:r>
            <a:r>
              <a:rPr lang="en-US" dirty="0" smtClean="0">
                <a:solidFill>
                  <a:schemeClr val="tx2"/>
                </a:solidFill>
                <a:latin typeface="Arial" panose="020B0604020202020204" pitchFamily="34" charset="0"/>
                <a:cs typeface="Arial" panose="020B0604020202020204" pitchFamily="34" charset="0"/>
              </a:rPr>
              <a:t>more </a:t>
            </a:r>
            <a:r>
              <a:rPr lang="en-US" dirty="0">
                <a:solidFill>
                  <a:schemeClr val="tx2"/>
                </a:solidFill>
                <a:latin typeface="Arial" panose="020B0604020202020204" pitchFamily="34" charset="0"/>
                <a:cs typeface="Arial" panose="020B0604020202020204" pitchFamily="34" charset="0"/>
              </a:rPr>
              <a:t>severe dehydration and a higher frequency of </a:t>
            </a:r>
            <a:r>
              <a:rPr lang="en-US" dirty="0" smtClean="0">
                <a:solidFill>
                  <a:schemeClr val="tx2"/>
                </a:solidFill>
                <a:latin typeface="Arial" panose="020B0604020202020204" pitchFamily="34" charset="0"/>
                <a:cs typeface="Arial" panose="020B0604020202020204" pitchFamily="34" charset="0"/>
              </a:rPr>
              <a:t>complications </a:t>
            </a:r>
            <a:r>
              <a:rPr lang="en-US" dirty="0">
                <a:solidFill>
                  <a:schemeClr val="tx2"/>
                </a:solidFill>
                <a:latin typeface="Arial" panose="020B0604020202020204" pitchFamily="34" charset="0"/>
                <a:cs typeface="Arial" panose="020B0604020202020204" pitchFamily="34" charset="0"/>
              </a:rPr>
              <a:t>than is typical of DKA</a:t>
            </a:r>
            <a:r>
              <a:rPr lang="en-US" dirty="0" smtClean="0">
                <a:solidFill>
                  <a:schemeClr val="tx2"/>
                </a:solidFill>
                <a:latin typeface="Arial" panose="020B0604020202020204" pitchFamily="34" charset="0"/>
                <a:cs typeface="Arial" panose="020B0604020202020204" pitchFamily="34" charset="0"/>
              </a:rPr>
              <a:t>.</a:t>
            </a:r>
          </a:p>
          <a:p>
            <a:r>
              <a:rPr lang="en-US" dirty="0" smtClean="0">
                <a:solidFill>
                  <a:schemeClr val="tx2"/>
                </a:solidFill>
                <a:latin typeface="Arial" panose="020B0604020202020204" pitchFamily="34" charset="0"/>
                <a:cs typeface="Arial" panose="020B0604020202020204" pitchFamily="34" charset="0"/>
              </a:rPr>
              <a:t>Characterized </a:t>
            </a:r>
            <a:r>
              <a:rPr lang="en-US" dirty="0">
                <a:solidFill>
                  <a:schemeClr val="tx2"/>
                </a:solidFill>
                <a:latin typeface="Arial" panose="020B0604020202020204" pitchFamily="34" charset="0"/>
                <a:cs typeface="Arial" panose="020B0604020202020204" pitchFamily="34" charset="0"/>
              </a:rPr>
              <a:t>by</a:t>
            </a:r>
            <a:r>
              <a:rPr lang="en-US" dirty="0" smtClean="0">
                <a:solidFill>
                  <a:schemeClr val="tx2"/>
                </a:solidFill>
                <a:latin typeface="Arial" panose="020B0604020202020204" pitchFamily="34" charset="0"/>
                <a:cs typeface="Arial" panose="020B0604020202020204" pitchFamily="34" charset="0"/>
              </a:rPr>
              <a:t>:</a:t>
            </a:r>
            <a:endParaRPr lang="en-US"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Marked hyperglycemia </a:t>
            </a:r>
            <a:r>
              <a:rPr lang="en-US" dirty="0">
                <a:solidFill>
                  <a:schemeClr val="tx2"/>
                </a:solidFill>
                <a:latin typeface="Arial" panose="020B0604020202020204" pitchFamily="34" charset="0"/>
                <a:cs typeface="Arial" panose="020B0604020202020204" pitchFamily="34" charset="0"/>
              </a:rPr>
              <a:t>(blood glucose &gt;600 mg/</a:t>
            </a:r>
            <a:r>
              <a:rPr lang="en-US" dirty="0" err="1">
                <a:solidFill>
                  <a:schemeClr val="tx2"/>
                </a:solidFill>
                <a:latin typeface="Arial" panose="020B0604020202020204" pitchFamily="34" charset="0"/>
                <a:cs typeface="Arial" panose="020B0604020202020204" pitchFamily="34" charset="0"/>
              </a:rPr>
              <a:t>dL</a:t>
            </a:r>
            <a:r>
              <a:rPr lang="en-US" dirty="0">
                <a:solidFill>
                  <a:schemeClr val="tx2"/>
                </a:solidFill>
                <a:latin typeface="Arial" panose="020B0604020202020204" pitchFamily="34" charset="0"/>
                <a:cs typeface="Arial" panose="020B0604020202020204" pitchFamily="34" charset="0"/>
              </a:rPr>
              <a:t> </a:t>
            </a:r>
            <a:endParaRPr lang="en-US" dirty="0" smtClean="0">
              <a:solidFill>
                <a:schemeClr val="tx2"/>
              </a:solidFill>
              <a:latin typeface="Arial" panose="020B0604020202020204" pitchFamily="34" charset="0"/>
              <a:cs typeface="Arial" panose="020B0604020202020204" pitchFamily="34" charset="0"/>
            </a:endParaRPr>
          </a:p>
          <a:p>
            <a:r>
              <a:rPr lang="en-US" b="1" dirty="0" smtClean="0">
                <a:solidFill>
                  <a:schemeClr val="tx2"/>
                </a:solidFill>
                <a:latin typeface="Arial" panose="020B0604020202020204" pitchFamily="34" charset="0"/>
                <a:cs typeface="Arial" panose="020B0604020202020204" pitchFamily="34" charset="0"/>
              </a:rPr>
              <a:t>Minimal acidosis</a:t>
            </a:r>
            <a:endParaRPr lang="en-US" dirty="0">
              <a:solidFill>
                <a:schemeClr val="tx2"/>
              </a:solidFill>
              <a:latin typeface="Arial" panose="020B0604020202020204" pitchFamily="34" charset="0"/>
              <a:cs typeface="Arial" panose="020B0604020202020204" pitchFamily="34" charset="0"/>
            </a:endParaRPr>
          </a:p>
          <a:p>
            <a:r>
              <a:rPr lang="en-US" b="1" dirty="0" smtClean="0">
                <a:solidFill>
                  <a:schemeClr val="tx2"/>
                </a:solidFill>
                <a:latin typeface="Arial" panose="020B0604020202020204" pitchFamily="34" charset="0"/>
                <a:cs typeface="Arial" panose="020B0604020202020204" pitchFamily="34" charset="0"/>
              </a:rPr>
              <a:t>Absent </a:t>
            </a:r>
            <a:r>
              <a:rPr lang="en-US" b="1" dirty="0">
                <a:solidFill>
                  <a:schemeClr val="tx2"/>
                </a:solidFill>
                <a:latin typeface="Arial" panose="020B0604020202020204" pitchFamily="34" charset="0"/>
                <a:cs typeface="Arial" panose="020B0604020202020204" pitchFamily="34" charset="0"/>
              </a:rPr>
              <a:t>to mild ketosis</a:t>
            </a:r>
          </a:p>
          <a:p>
            <a:r>
              <a:rPr lang="en-US" dirty="0" smtClean="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Marked elevation in serum osmolality </a:t>
            </a:r>
            <a:r>
              <a:rPr lang="en-US" dirty="0">
                <a:solidFill>
                  <a:schemeClr val="tx2"/>
                </a:solidFill>
                <a:latin typeface="Arial" panose="020B0604020202020204" pitchFamily="34" charset="0"/>
                <a:cs typeface="Arial" panose="020B0604020202020204" pitchFamily="34" charset="0"/>
              </a:rPr>
              <a:t>(effective osmolality </a:t>
            </a:r>
            <a:r>
              <a:rPr lang="en-US" dirty="0" smtClean="0">
                <a:solidFill>
                  <a:schemeClr val="tx2"/>
                </a:solidFill>
                <a:latin typeface="Arial" panose="020B0604020202020204" pitchFamily="34" charset="0"/>
                <a:cs typeface="Arial" panose="020B0604020202020204" pitchFamily="34" charset="0"/>
              </a:rPr>
              <a:t>&gt;</a:t>
            </a:r>
            <a:r>
              <a:rPr lang="en-US" dirty="0">
                <a:solidFill>
                  <a:schemeClr val="tx2"/>
                </a:solidFill>
                <a:latin typeface="Arial" panose="020B0604020202020204" pitchFamily="34" charset="0"/>
                <a:cs typeface="Arial" panose="020B0604020202020204" pitchFamily="34" charset="0"/>
              </a:rPr>
              <a:t>320 </a:t>
            </a:r>
            <a:r>
              <a:rPr lang="en-US" dirty="0" err="1" smtClean="0">
                <a:solidFill>
                  <a:schemeClr val="tx2"/>
                </a:solidFill>
                <a:latin typeface="Arial" panose="020B0604020202020204" pitchFamily="34" charset="0"/>
                <a:cs typeface="Arial" panose="020B0604020202020204" pitchFamily="34" charset="0"/>
              </a:rPr>
              <a:t>mOsm</a:t>
            </a:r>
            <a:r>
              <a:rPr lang="en-US" dirty="0" smtClean="0">
                <a:solidFill>
                  <a:schemeClr val="tx2"/>
                </a:solidFill>
                <a:latin typeface="Arial" panose="020B0604020202020204" pitchFamily="34" charset="0"/>
                <a:cs typeface="Arial" panose="020B0604020202020204" pitchFamily="34" charset="0"/>
              </a:rPr>
              <a:t>/kg) </a:t>
            </a:r>
          </a:p>
          <a:p>
            <a:r>
              <a:rPr lang="en-US" b="1" dirty="0" smtClean="0">
                <a:solidFill>
                  <a:schemeClr val="tx2"/>
                </a:solidFill>
                <a:latin typeface="Arial" panose="020B0604020202020204" pitchFamily="34" charset="0"/>
                <a:cs typeface="Arial" panose="020B0604020202020204" pitchFamily="34" charset="0"/>
              </a:rPr>
              <a:t>Polyuria, polydipsia, lethargy, weakness, confusion, seizures .</a:t>
            </a:r>
            <a:endParaRPr lang="en-GB"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601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926" y="204714"/>
            <a:ext cx="9720072" cy="776285"/>
          </a:xfrm>
        </p:spPr>
        <p:txBody>
          <a:bodyPr/>
          <a:lstStyle/>
          <a:p>
            <a:r>
              <a:rPr lang="en-US" dirty="0" smtClean="0"/>
              <a:t>Definition</a:t>
            </a:r>
            <a:endParaRPr lang="en-US" dirty="0"/>
          </a:p>
        </p:txBody>
      </p:sp>
      <p:sp>
        <p:nvSpPr>
          <p:cNvPr id="6" name="Content Placeholder 5"/>
          <p:cNvSpPr>
            <a:spLocks noGrp="1"/>
          </p:cNvSpPr>
          <p:nvPr>
            <p:ph idx="1"/>
          </p:nvPr>
        </p:nvSpPr>
        <p:spPr>
          <a:xfrm>
            <a:off x="0" y="1030909"/>
            <a:ext cx="11410178" cy="5390866"/>
          </a:xfrm>
        </p:spPr>
        <p:txBody>
          <a:bodyPr>
            <a:normAutofit/>
          </a:bodyPr>
          <a:lstStyle/>
          <a:p>
            <a:r>
              <a:rPr lang="en-US" sz="2400" dirty="0" smtClean="0"/>
              <a:t>Metabolic disorders due to acute insulin insufficiency.</a:t>
            </a:r>
          </a:p>
          <a:p>
            <a:r>
              <a:rPr lang="en-US" sz="2400" dirty="0" smtClean="0"/>
              <a:t>A life-threatening medical emergency requiring immediate evaluation and treatment.</a:t>
            </a:r>
          </a:p>
          <a:p>
            <a:r>
              <a:rPr lang="en-US" sz="2400" dirty="0" smtClean="0"/>
              <a:t>It’s defined by the presence of all the following In a patient with diabetes:</a:t>
            </a:r>
          </a:p>
          <a:p>
            <a:pPr marL="514350" indent="-514350">
              <a:buClr>
                <a:srgbClr val="FF99CC"/>
              </a:buClr>
              <a:buFont typeface="+mj-lt"/>
              <a:buAutoNum type="arabicPeriod"/>
            </a:pPr>
            <a:r>
              <a:rPr lang="en-US" sz="2400" dirty="0"/>
              <a:t>Hyperglycemia – Blood glucose of &gt;200 mg/</a:t>
            </a:r>
            <a:r>
              <a:rPr lang="en-US" sz="2400" dirty="0" err="1"/>
              <a:t>dL</a:t>
            </a:r>
            <a:r>
              <a:rPr lang="en-US" sz="2400" dirty="0"/>
              <a:t> (11 </a:t>
            </a:r>
            <a:r>
              <a:rPr lang="en-US" sz="2400" dirty="0" err="1"/>
              <a:t>mmol</a:t>
            </a:r>
            <a:r>
              <a:rPr lang="en-US" sz="2400" dirty="0"/>
              <a:t>/L</a:t>
            </a:r>
            <a:r>
              <a:rPr lang="en-US" sz="2400" dirty="0" smtClean="0"/>
              <a:t>).</a:t>
            </a:r>
            <a:endParaRPr lang="en-US" sz="2400" dirty="0"/>
          </a:p>
          <a:p>
            <a:pPr marL="514350" indent="-514350">
              <a:buClr>
                <a:srgbClr val="FF99CC"/>
              </a:buClr>
              <a:buFont typeface="+mj-lt"/>
              <a:buAutoNum type="arabicPeriod"/>
            </a:pPr>
            <a:r>
              <a:rPr lang="en-US" sz="2400" dirty="0"/>
              <a:t>Metabolic acidosis – Venous pH &lt;7.3 or a plasma bicarbonate </a:t>
            </a:r>
            <a:r>
              <a:rPr lang="en-US" sz="2400" dirty="0" smtClean="0"/>
              <a:t>&lt;15 </a:t>
            </a:r>
            <a:r>
              <a:rPr lang="en-US" sz="2400" dirty="0" err="1" smtClean="0"/>
              <a:t>mEq</a:t>
            </a:r>
            <a:r>
              <a:rPr lang="en-US" sz="2400" dirty="0" smtClean="0"/>
              <a:t>/L and decrease in Paco2).</a:t>
            </a:r>
            <a:endParaRPr lang="en-US" sz="2400" dirty="0"/>
          </a:p>
          <a:p>
            <a:pPr marL="514350" indent="-514350">
              <a:buClr>
                <a:srgbClr val="FF99CC"/>
              </a:buClr>
              <a:buFont typeface="+mj-lt"/>
              <a:buAutoNum type="arabicPeriod"/>
            </a:pPr>
            <a:r>
              <a:rPr lang="en-US" sz="2400" dirty="0"/>
              <a:t>Ketosis – Determined by the presence of ketones in the blood (blood ß-hydroxybutyrate≥3 </a:t>
            </a:r>
            <a:r>
              <a:rPr lang="en-US" sz="2400" dirty="0" err="1"/>
              <a:t>mmol</a:t>
            </a:r>
            <a:r>
              <a:rPr lang="en-US" sz="2400" dirty="0"/>
              <a:t>/L) or moderate-large </a:t>
            </a:r>
            <a:r>
              <a:rPr lang="en-US" sz="2400" dirty="0" err="1"/>
              <a:t>ketonuria</a:t>
            </a:r>
            <a:r>
              <a:rPr lang="en-US" sz="2400" dirty="0"/>
              <a:t> urine ketones are typical≥2+ (“moderate or large</a:t>
            </a:r>
            <a:r>
              <a:rPr lang="en-US" sz="2400" dirty="0" smtClean="0"/>
              <a:t>”).</a:t>
            </a:r>
            <a:endParaRPr lang="en-US" sz="2400" dirty="0"/>
          </a:p>
          <a:p>
            <a:r>
              <a:rPr lang="en-US" sz="2400" dirty="0" err="1" smtClean="0"/>
              <a:t>Fingerstick</a:t>
            </a:r>
            <a:r>
              <a:rPr lang="en-US" sz="2400" dirty="0" smtClean="0"/>
              <a:t> blood glucose measurements should be considered for all children presenting with rapid breathing or with vomiting and abdominal pain without diarrhea.</a:t>
            </a:r>
            <a:endParaRPr lang="en-US" sz="2400" dirty="0"/>
          </a:p>
        </p:txBody>
      </p:sp>
    </p:spTree>
    <p:extLst>
      <p:ext uri="{BB962C8B-B14F-4D97-AF65-F5344CB8AC3E}">
        <p14:creationId xmlns:p14="http://schemas.microsoft.com/office/powerpoint/2010/main" val="494271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04572" y="622378"/>
            <a:ext cx="8229600" cy="1600200"/>
          </a:xfrm>
        </p:spPr>
        <p:txBody>
          <a:bodyPr/>
          <a:lstStyle/>
          <a:p>
            <a:r>
              <a:rPr lang="en-GB" dirty="0"/>
              <a:t>Newly diagnosed case:</a:t>
            </a:r>
          </a:p>
        </p:txBody>
      </p:sp>
      <p:sp>
        <p:nvSpPr>
          <p:cNvPr id="3" name="عنصر نائب للمحتوى 2"/>
          <p:cNvSpPr>
            <a:spLocks noGrp="1"/>
          </p:cNvSpPr>
          <p:nvPr>
            <p:ph idx="1"/>
          </p:nvPr>
        </p:nvSpPr>
        <p:spPr>
          <a:xfrm>
            <a:off x="636082" y="2665119"/>
            <a:ext cx="10022819" cy="3217067"/>
          </a:xfrm>
        </p:spPr>
        <p:txBody>
          <a:bodyPr>
            <a:normAutofit/>
          </a:bodyPr>
          <a:lstStyle/>
          <a:p>
            <a:pPr algn="ctr"/>
            <a:r>
              <a:rPr lang="en-GB" sz="2800" dirty="0">
                <a:solidFill>
                  <a:schemeClr val="tx2"/>
                </a:solidFill>
                <a:latin typeface="Bahnschrift Light" panose="020B0502040204020203" pitchFamily="34" charset="0"/>
              </a:rPr>
              <a:t>Thyroid </a:t>
            </a:r>
            <a:r>
              <a:rPr lang="en-GB" sz="2800" dirty="0" smtClean="0">
                <a:solidFill>
                  <a:schemeClr val="tx2"/>
                </a:solidFill>
                <a:latin typeface="Bahnschrift Light" panose="020B0502040204020203" pitchFamily="34" charset="0"/>
              </a:rPr>
              <a:t>, </a:t>
            </a:r>
            <a:r>
              <a:rPr lang="en-GB" sz="2800" dirty="0" smtClean="0">
                <a:solidFill>
                  <a:schemeClr val="tx2"/>
                </a:solidFill>
                <a:latin typeface="Bahnschrift Light" panose="020B0502040204020203" pitchFamily="34" charset="0"/>
              </a:rPr>
              <a:t>celiac </a:t>
            </a:r>
            <a:r>
              <a:rPr lang="en-GB" sz="2800" dirty="0">
                <a:solidFill>
                  <a:schemeClr val="tx2"/>
                </a:solidFill>
                <a:latin typeface="Bahnschrift Light" panose="020B0502040204020203" pitchFamily="34" charset="0"/>
              </a:rPr>
              <a:t>disease antibody </a:t>
            </a:r>
            <a:r>
              <a:rPr lang="en-GB" sz="2800" dirty="0" smtClean="0">
                <a:solidFill>
                  <a:schemeClr val="tx2"/>
                </a:solidFill>
                <a:latin typeface="Bahnschrift Light" panose="020B0502040204020203" pitchFamily="34" charset="0"/>
              </a:rPr>
              <a:t>screen and anti insulin antibodies :</a:t>
            </a:r>
            <a:endParaRPr lang="en-GB" sz="2800" dirty="0">
              <a:solidFill>
                <a:schemeClr val="tx2"/>
              </a:solidFill>
              <a:latin typeface="Bahnschrift Light" panose="020B0502040204020203" pitchFamily="34" charset="0"/>
            </a:endParaRPr>
          </a:p>
          <a:p>
            <a:pPr algn="ctr"/>
            <a:r>
              <a:rPr lang="en-GB" sz="2800" dirty="0">
                <a:solidFill>
                  <a:schemeClr val="tx2"/>
                </a:solidFill>
                <a:latin typeface="Bahnschrift Light" panose="020B0502040204020203" pitchFamily="34" charset="0"/>
              </a:rPr>
              <a:t> Islet cell antibodies</a:t>
            </a:r>
          </a:p>
          <a:p>
            <a:pPr algn="ctr"/>
            <a:r>
              <a:rPr lang="en-GB" sz="2800" dirty="0">
                <a:solidFill>
                  <a:schemeClr val="tx2"/>
                </a:solidFill>
                <a:latin typeface="Bahnschrift Light" panose="020B0502040204020203" pitchFamily="34" charset="0"/>
              </a:rPr>
              <a:t> GAD antibodies</a:t>
            </a:r>
          </a:p>
          <a:p>
            <a:pPr algn="ctr"/>
            <a:r>
              <a:rPr lang="en-GB" sz="2800" dirty="0">
                <a:solidFill>
                  <a:schemeClr val="tx2"/>
                </a:solidFill>
                <a:latin typeface="Bahnschrift Light" panose="020B0502040204020203" pitchFamily="34" charset="0"/>
              </a:rPr>
              <a:t>Thyroid function tests, TSH, T4</a:t>
            </a:r>
          </a:p>
          <a:p>
            <a:pPr algn="ctr"/>
            <a:r>
              <a:rPr lang="en-GB" sz="2800" dirty="0">
                <a:solidFill>
                  <a:schemeClr val="tx2"/>
                </a:solidFill>
                <a:latin typeface="Bahnschrift Light" panose="020B0502040204020203" pitchFamily="34" charset="0"/>
              </a:rPr>
              <a:t> Immunoglobulin A</a:t>
            </a:r>
          </a:p>
          <a:p>
            <a:endParaRPr lang="en-GB" sz="2800" dirty="0">
              <a:solidFill>
                <a:schemeClr val="tx2"/>
              </a:solidFill>
            </a:endParaRPr>
          </a:p>
        </p:txBody>
      </p:sp>
    </p:spTree>
    <p:extLst>
      <p:ext uri="{BB962C8B-B14F-4D97-AF65-F5344CB8AC3E}">
        <p14:creationId xmlns:p14="http://schemas.microsoft.com/office/powerpoint/2010/main" val="1283242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175460" y="-627797"/>
            <a:ext cx="4122378" cy="1499616"/>
          </a:xfrm>
        </p:spPr>
        <p:txBody>
          <a:bodyPr/>
          <a:lstStyle/>
          <a:p>
            <a:r>
              <a:rPr lang="en-GB" dirty="0" smtClean="0"/>
              <a:t>Management </a:t>
            </a:r>
            <a:endParaRPr lang="en-GB"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308" y="1217467"/>
            <a:ext cx="11464118" cy="5308978"/>
          </a:xfrm>
        </p:spPr>
      </p:pic>
    </p:spTree>
    <p:extLst>
      <p:ext uri="{BB962C8B-B14F-4D97-AF65-F5344CB8AC3E}">
        <p14:creationId xmlns:p14="http://schemas.microsoft.com/office/powerpoint/2010/main" val="1292650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6663" y="0"/>
            <a:ext cx="8229600" cy="908869"/>
          </a:xfrm>
        </p:spPr>
        <p:txBody>
          <a:bodyPr/>
          <a:lstStyle/>
          <a:p>
            <a:r>
              <a:rPr lang="en-US" dirty="0" smtClean="0"/>
              <a:t>Emergency assessment </a:t>
            </a:r>
            <a:endParaRPr lang="en-GB" dirty="0"/>
          </a:p>
        </p:txBody>
      </p:sp>
      <p:sp>
        <p:nvSpPr>
          <p:cNvPr id="3" name="عنصر نائب للمحتوى 2"/>
          <p:cNvSpPr>
            <a:spLocks noGrp="1"/>
          </p:cNvSpPr>
          <p:nvPr>
            <p:ph idx="1"/>
          </p:nvPr>
        </p:nvSpPr>
        <p:spPr>
          <a:xfrm>
            <a:off x="0" y="1287642"/>
            <a:ext cx="11742057" cy="4997152"/>
          </a:xfrm>
        </p:spPr>
        <p:txBody>
          <a:bodyPr>
            <a:noAutofit/>
          </a:bodyPr>
          <a:lstStyle/>
          <a:p>
            <a:r>
              <a:rPr lang="en-US" sz="2400" dirty="0">
                <a:solidFill>
                  <a:srgbClr val="00B050"/>
                </a:solidFill>
                <a:latin typeface="Arial Rounded MT Bold" panose="020F0704030504030204" pitchFamily="34" charset="0"/>
              </a:rPr>
              <a:t>Acute management should follow the following: </a:t>
            </a:r>
            <a:r>
              <a:rPr lang="en-US" sz="2400" dirty="0" smtClean="0">
                <a:solidFill>
                  <a:srgbClr val="00B050"/>
                </a:solidFill>
                <a:latin typeface="Arial Rounded MT Bold" panose="020F0704030504030204" pitchFamily="34" charset="0"/>
              </a:rPr>
              <a:t>ABC</a:t>
            </a:r>
            <a:endParaRPr lang="en-US" sz="2400" dirty="0">
              <a:solidFill>
                <a:schemeClr val="tx2"/>
              </a:solidFill>
              <a:latin typeface="Arial Rounded MT Bold" panose="020F0704030504030204" pitchFamily="34" charset="0"/>
            </a:endParaRPr>
          </a:p>
          <a:p>
            <a:r>
              <a:rPr lang="en-US" sz="2400" dirty="0">
                <a:solidFill>
                  <a:schemeClr val="tx2"/>
                </a:solidFill>
                <a:latin typeface="Arial Rounded MT Bold" panose="020F0704030504030204" pitchFamily="34" charset="0"/>
              </a:rPr>
              <a:t>Obtain vital signs and measure weight - If body surface area is used for fluid therapy calculations, measure height or length to determine surface area. </a:t>
            </a:r>
          </a:p>
          <a:p>
            <a:r>
              <a:rPr lang="en-US" sz="2400" dirty="0">
                <a:solidFill>
                  <a:schemeClr val="tx2"/>
                </a:solidFill>
                <a:latin typeface="Arial Rounded MT Bold" panose="020F0704030504030204" pitchFamily="34" charset="0"/>
              </a:rPr>
              <a:t> Insert peripheral intravenous line, obtain blood for laboratory evaluation and start intravenous fluid therapy</a:t>
            </a:r>
            <a:r>
              <a:rPr lang="en-US" sz="2400" dirty="0" smtClean="0">
                <a:solidFill>
                  <a:schemeClr val="tx2"/>
                </a:solidFill>
                <a:latin typeface="Arial Rounded MT Bold" panose="020F0704030504030204" pitchFamily="34" charset="0"/>
              </a:rPr>
              <a:t>.</a:t>
            </a:r>
            <a:endParaRPr lang="en-US" sz="2400" dirty="0">
              <a:solidFill>
                <a:schemeClr val="tx2"/>
              </a:solidFill>
              <a:latin typeface="Arial Rounded MT Bold" panose="020F0704030504030204" pitchFamily="34" charset="0"/>
            </a:endParaRPr>
          </a:p>
          <a:p>
            <a:r>
              <a:rPr lang="en-US" sz="2400" dirty="0">
                <a:solidFill>
                  <a:schemeClr val="tx2"/>
                </a:solidFill>
                <a:latin typeface="Arial Rounded MT Bold" panose="020F0704030504030204" pitchFamily="34" charset="0"/>
              </a:rPr>
              <a:t> Immediately measure blood glucose and blood BOHB levels ,Measurement of blood BOHB concentration with a point-of-care meter, is very useful to confirm ketoacidosis </a:t>
            </a:r>
            <a:r>
              <a:rPr lang="en-US" sz="2400" dirty="0" smtClean="0">
                <a:solidFill>
                  <a:schemeClr val="tx2"/>
                </a:solidFill>
                <a:latin typeface="Arial Rounded MT Bold" panose="020F0704030504030204" pitchFamily="34" charset="0"/>
              </a:rPr>
              <a:t>and </a:t>
            </a:r>
            <a:r>
              <a:rPr lang="en-US" sz="2400" dirty="0">
                <a:solidFill>
                  <a:schemeClr val="tx2"/>
                </a:solidFill>
                <a:latin typeface="Arial Rounded MT Bold" panose="020F0704030504030204" pitchFamily="34" charset="0"/>
              </a:rPr>
              <a:t>to monitor the response to treatment</a:t>
            </a:r>
            <a:r>
              <a:rPr lang="en-US" sz="2400" dirty="0" smtClean="0">
                <a:solidFill>
                  <a:schemeClr val="tx2"/>
                </a:solidFill>
                <a:latin typeface="Arial Rounded MT Bold" panose="020F0704030504030204" pitchFamily="34" charset="0"/>
              </a:rPr>
              <a:t>.</a:t>
            </a:r>
            <a:endParaRPr lang="en-US" sz="2400" dirty="0">
              <a:solidFill>
                <a:schemeClr val="tx2"/>
              </a:solidFill>
              <a:latin typeface="Arial Rounded MT Bold" panose="020F0704030504030204" pitchFamily="34" charset="0"/>
            </a:endParaRPr>
          </a:p>
          <a:p>
            <a:r>
              <a:rPr lang="en-US" sz="2400" dirty="0">
                <a:solidFill>
                  <a:schemeClr val="tx2"/>
                </a:solidFill>
                <a:latin typeface="Arial Rounded MT Bold" panose="020F0704030504030204" pitchFamily="34" charset="0"/>
              </a:rPr>
              <a:t>Measure venous or arterial pH, pCO2, glucose, electrolytes (including serum bicarbonate), serum urea nitrogen and creatinine</a:t>
            </a:r>
            <a:r>
              <a:rPr lang="en-US" sz="2400" dirty="0" smtClean="0">
                <a:solidFill>
                  <a:schemeClr val="tx2"/>
                </a:solidFill>
                <a:latin typeface="Arial Rounded MT Bold" panose="020F0704030504030204" pitchFamily="34" charset="0"/>
              </a:rPr>
              <a:t>.</a:t>
            </a:r>
            <a:endParaRPr lang="en-US" sz="2400" dirty="0">
              <a:solidFill>
                <a:schemeClr val="tx2"/>
              </a:solidFill>
              <a:latin typeface="Arial Rounded MT Bold" panose="020F0704030504030204" pitchFamily="34" charset="0"/>
            </a:endParaRPr>
          </a:p>
          <a:p>
            <a:r>
              <a:rPr lang="en-US" sz="2400" dirty="0">
                <a:solidFill>
                  <a:schemeClr val="tx2"/>
                </a:solidFill>
                <a:latin typeface="Arial Rounded MT Bold" panose="020F0704030504030204" pitchFamily="34" charset="0"/>
              </a:rPr>
              <a:t> Perform a detailed history and physical exam with particular attention to mental status and any possible source of infection.</a:t>
            </a:r>
            <a:endParaRPr lang="en-GB" sz="2400" dirty="0">
              <a:solidFill>
                <a:schemeClr val="tx2"/>
              </a:solidFill>
              <a:latin typeface="Arial Rounded MT Bold" panose="020F0704030504030204" pitchFamily="34" charset="0"/>
            </a:endParaRPr>
          </a:p>
        </p:txBody>
      </p:sp>
    </p:spTree>
    <p:extLst>
      <p:ext uri="{BB962C8B-B14F-4D97-AF65-F5344CB8AC3E}">
        <p14:creationId xmlns:p14="http://schemas.microsoft.com/office/powerpoint/2010/main" val="2076949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2257" y="163887"/>
            <a:ext cx="11669610" cy="6408712"/>
          </a:xfrm>
        </p:spPr>
        <p:txBody>
          <a:bodyPr>
            <a:noAutofit/>
          </a:bodyPr>
          <a:lstStyle/>
          <a:p>
            <a:r>
              <a:rPr lang="en-US" sz="2000" dirty="0">
                <a:solidFill>
                  <a:schemeClr val="tx2"/>
                </a:solidFill>
                <a:latin typeface="Arial Rounded MT Bold" panose="020F0704030504030204" pitchFamily="34" charset="0"/>
                <a:cs typeface="Farsi Simple Bold" panose="02010400000000000000" pitchFamily="2" charset="-78"/>
              </a:rPr>
              <a:t>Assess Severity of dehydration: </a:t>
            </a:r>
          </a:p>
          <a:p>
            <a:r>
              <a:rPr lang="en-US" sz="2000" dirty="0">
                <a:solidFill>
                  <a:schemeClr val="tx2"/>
                </a:solidFill>
                <a:latin typeface="Arial Rounded MT Bold" panose="020F0704030504030204" pitchFamily="34" charset="0"/>
                <a:cs typeface="Farsi Simple Bold" panose="02010400000000000000" pitchFamily="2" charset="-78"/>
              </a:rPr>
              <a:t>- prolonged capillary refill time ( &gt;2 seconds) /abnormal skin turgor dry mucus membranes/ sunken eyes/ absent tears/ weak pulses/ cool extremities </a:t>
            </a:r>
          </a:p>
          <a:p>
            <a:r>
              <a:rPr lang="en-US" sz="2000" dirty="0">
                <a:solidFill>
                  <a:schemeClr val="tx2"/>
                </a:solidFill>
                <a:latin typeface="Arial Rounded MT Bold" panose="020F0704030504030204" pitchFamily="34" charset="0"/>
                <a:cs typeface="Farsi Simple Bold" panose="02010400000000000000" pitchFamily="2" charset="-78"/>
              </a:rPr>
              <a:t>- Laboratory measures have been found to be better predictors of dehydration severity than clinical signs. These include: Higher serum urea nitrogen (&gt;20 mg/</a:t>
            </a:r>
            <a:r>
              <a:rPr lang="en-US" sz="2000" dirty="0" err="1">
                <a:solidFill>
                  <a:schemeClr val="tx2"/>
                </a:solidFill>
                <a:latin typeface="Arial Rounded MT Bold" panose="020F0704030504030204" pitchFamily="34" charset="0"/>
                <a:cs typeface="Farsi Simple Bold" panose="02010400000000000000" pitchFamily="2" charset="-78"/>
              </a:rPr>
              <a:t>dL</a:t>
            </a:r>
            <a:r>
              <a:rPr lang="en-US" sz="2000" dirty="0">
                <a:solidFill>
                  <a:schemeClr val="tx2"/>
                </a:solidFill>
                <a:latin typeface="Arial Rounded MT Bold" panose="020F0704030504030204" pitchFamily="34" charset="0"/>
                <a:cs typeface="Farsi Simple Bold" panose="02010400000000000000" pitchFamily="2" charset="-78"/>
              </a:rPr>
              <a:t>) and Lower pH (&lt;7.1</a:t>
            </a:r>
            <a:r>
              <a:rPr lang="en-US" sz="2000" dirty="0" smtClean="0">
                <a:solidFill>
                  <a:schemeClr val="tx2"/>
                </a:solidFill>
                <a:latin typeface="Arial Rounded MT Bold" panose="020F0704030504030204" pitchFamily="34" charset="0"/>
                <a:cs typeface="Farsi Simple Bold" panose="02010400000000000000" pitchFamily="2" charset="-78"/>
              </a:rPr>
              <a:t>)</a:t>
            </a:r>
            <a:endParaRPr lang="en-US" sz="2000" dirty="0">
              <a:solidFill>
                <a:schemeClr val="tx2"/>
              </a:solidFill>
              <a:latin typeface="Arial Rounded MT Bold" panose="020F0704030504030204" pitchFamily="34" charset="0"/>
              <a:cs typeface="Farsi Simple Bold" panose="02010400000000000000" pitchFamily="2" charset="-78"/>
            </a:endParaRPr>
          </a:p>
          <a:p>
            <a:r>
              <a:rPr lang="en-US" sz="2000" dirty="0">
                <a:solidFill>
                  <a:schemeClr val="tx2"/>
                </a:solidFill>
                <a:latin typeface="Arial Rounded MT Bold" panose="020F0704030504030204" pitchFamily="34" charset="0"/>
                <a:cs typeface="Farsi Simple Bold" panose="02010400000000000000" pitchFamily="2" charset="-78"/>
              </a:rPr>
              <a:t> Assess level of </a:t>
            </a:r>
            <a:r>
              <a:rPr lang="en-US" sz="2000" dirty="0" smtClean="0">
                <a:solidFill>
                  <a:schemeClr val="tx2"/>
                </a:solidFill>
                <a:latin typeface="Arial Rounded MT Bold" panose="020F0704030504030204" pitchFamily="34" charset="0"/>
                <a:cs typeface="Farsi Simple Bold" panose="02010400000000000000" pitchFamily="2" charset="-78"/>
              </a:rPr>
              <a:t>consciousness GCS</a:t>
            </a:r>
            <a:endParaRPr lang="en-US" sz="2000" dirty="0">
              <a:solidFill>
                <a:schemeClr val="tx2"/>
              </a:solidFill>
              <a:latin typeface="Arial Rounded MT Bold" panose="020F0704030504030204" pitchFamily="34" charset="0"/>
              <a:cs typeface="Farsi Simple Bold" panose="02010400000000000000" pitchFamily="2" charset="-78"/>
            </a:endParaRPr>
          </a:p>
          <a:p>
            <a:r>
              <a:rPr lang="en-US" sz="2000" dirty="0">
                <a:solidFill>
                  <a:schemeClr val="tx2"/>
                </a:solidFill>
                <a:latin typeface="Arial Rounded MT Bold" panose="020F0704030504030204" pitchFamily="34" charset="0"/>
                <a:cs typeface="Farsi Simple Bold" panose="02010400000000000000" pitchFamily="2" charset="-78"/>
              </a:rPr>
              <a:t>Give oxygen to patients with circulatory </a:t>
            </a:r>
            <a:r>
              <a:rPr lang="en-US" sz="2000" dirty="0" smtClean="0">
                <a:solidFill>
                  <a:schemeClr val="tx2"/>
                </a:solidFill>
                <a:latin typeface="Arial Rounded MT Bold" panose="020F0704030504030204" pitchFamily="34" charset="0"/>
                <a:cs typeface="Farsi Simple Bold" panose="02010400000000000000" pitchFamily="2" charset="-78"/>
              </a:rPr>
              <a:t>impairment </a:t>
            </a:r>
            <a:r>
              <a:rPr lang="en-US" sz="2000" dirty="0">
                <a:solidFill>
                  <a:schemeClr val="tx2"/>
                </a:solidFill>
                <a:latin typeface="Arial Rounded MT Bold" panose="020F0704030504030204" pitchFamily="34" charset="0"/>
                <a:cs typeface="Farsi Simple Bold" panose="02010400000000000000" pitchFamily="2" charset="-78"/>
              </a:rPr>
              <a:t>or shock</a:t>
            </a:r>
            <a:r>
              <a:rPr lang="en-US" sz="2000" dirty="0" smtClean="0">
                <a:solidFill>
                  <a:schemeClr val="tx2"/>
                </a:solidFill>
                <a:latin typeface="Arial Rounded MT Bold" panose="020F0704030504030204" pitchFamily="34" charset="0"/>
                <a:cs typeface="Farsi Simple Bold" panose="02010400000000000000" pitchFamily="2" charset="-78"/>
              </a:rPr>
              <a:t>.</a:t>
            </a:r>
            <a:endParaRPr lang="en-US" sz="2000" dirty="0">
              <a:solidFill>
                <a:schemeClr val="tx2"/>
              </a:solidFill>
              <a:latin typeface="Arial Rounded MT Bold" panose="020F0704030504030204" pitchFamily="34" charset="0"/>
              <a:cs typeface="Farsi Simple Bold" panose="02010400000000000000" pitchFamily="2" charset="-78"/>
            </a:endParaRPr>
          </a:p>
          <a:p>
            <a:r>
              <a:rPr lang="en-US" sz="2000" dirty="0">
                <a:solidFill>
                  <a:schemeClr val="tx2"/>
                </a:solidFill>
                <a:latin typeface="Arial Rounded MT Bold" panose="020F0704030504030204" pitchFamily="34" charset="0"/>
                <a:cs typeface="Farsi Simple Bold" panose="02010400000000000000" pitchFamily="2" charset="-78"/>
              </a:rPr>
              <a:t> A continuous cardiac monitor should be used to assess degree of tachycardia, monitor for arrhythmias, and assess T-waves for evidence of hyper or hypokalemia</a:t>
            </a:r>
            <a:r>
              <a:rPr lang="en-US" sz="2000" dirty="0" smtClean="0">
                <a:solidFill>
                  <a:schemeClr val="tx2"/>
                </a:solidFill>
                <a:latin typeface="Arial Rounded MT Bold" panose="020F0704030504030204" pitchFamily="34" charset="0"/>
                <a:cs typeface="Farsi Simple Bold" panose="02010400000000000000" pitchFamily="2" charset="-78"/>
              </a:rPr>
              <a:t>.</a:t>
            </a:r>
          </a:p>
          <a:p>
            <a:r>
              <a:rPr lang="en-US" sz="2000" dirty="0">
                <a:solidFill>
                  <a:schemeClr val="tx2"/>
                </a:solidFill>
                <a:latin typeface="Arial Rounded MT Bold" panose="020F0704030504030204" pitchFamily="34" charset="0"/>
                <a:cs typeface="Farsi Simple Bold" panose="02010400000000000000" pitchFamily="2" charset="-78"/>
              </a:rPr>
              <a:t>Prolonged </a:t>
            </a:r>
            <a:r>
              <a:rPr lang="en-US" sz="2000" dirty="0" err="1">
                <a:solidFill>
                  <a:schemeClr val="tx2"/>
                </a:solidFill>
                <a:latin typeface="Arial Rounded MT Bold" panose="020F0704030504030204" pitchFamily="34" charset="0"/>
                <a:cs typeface="Farsi Simple Bold" panose="02010400000000000000" pitchFamily="2" charset="-78"/>
              </a:rPr>
              <a:t>QTc</a:t>
            </a:r>
            <a:r>
              <a:rPr lang="en-US" sz="2000" dirty="0">
                <a:solidFill>
                  <a:schemeClr val="tx2"/>
                </a:solidFill>
                <a:latin typeface="Arial Rounded MT Bold" panose="020F0704030504030204" pitchFamily="34" charset="0"/>
                <a:cs typeface="Farsi Simple Bold" panose="02010400000000000000" pitchFamily="2" charset="-78"/>
              </a:rPr>
              <a:t> has also been found to occur frequently in children with DKA and is correlated with DKA severity and anion gap. </a:t>
            </a:r>
          </a:p>
          <a:p>
            <a:r>
              <a:rPr lang="en-US" sz="2000" dirty="0">
                <a:solidFill>
                  <a:schemeClr val="tx2"/>
                </a:solidFill>
                <a:latin typeface="Arial Rounded MT Bold" panose="020F0704030504030204" pitchFamily="34" charset="0"/>
                <a:cs typeface="Farsi Simple Bold" panose="02010400000000000000" pitchFamily="2" charset="-78"/>
              </a:rPr>
              <a:t>Patients with prolonged </a:t>
            </a:r>
            <a:r>
              <a:rPr lang="en-US" sz="2000" dirty="0" err="1">
                <a:solidFill>
                  <a:schemeClr val="tx2"/>
                </a:solidFill>
                <a:latin typeface="Arial Rounded MT Bold" panose="020F0704030504030204" pitchFamily="34" charset="0"/>
                <a:cs typeface="Farsi Simple Bold" panose="02010400000000000000" pitchFamily="2" charset="-78"/>
              </a:rPr>
              <a:t>QTc</a:t>
            </a:r>
            <a:r>
              <a:rPr lang="en-US" sz="2000" dirty="0">
                <a:solidFill>
                  <a:schemeClr val="tx2"/>
                </a:solidFill>
                <a:latin typeface="Arial Rounded MT Bold" panose="020F0704030504030204" pitchFamily="34" charset="0"/>
                <a:cs typeface="Farsi Simple Bold" panose="02010400000000000000" pitchFamily="2" charset="-78"/>
              </a:rPr>
              <a:t> interval (&gt;460 </a:t>
            </a:r>
            <a:r>
              <a:rPr lang="en-US" sz="2000" dirty="0" err="1">
                <a:solidFill>
                  <a:schemeClr val="tx2"/>
                </a:solidFill>
                <a:latin typeface="Arial Rounded MT Bold" panose="020F0704030504030204" pitchFamily="34" charset="0"/>
                <a:cs typeface="Farsi Simple Bold" panose="02010400000000000000" pitchFamily="2" charset="-78"/>
              </a:rPr>
              <a:t>msec</a:t>
            </a:r>
            <a:r>
              <a:rPr lang="en-US" sz="2000" dirty="0">
                <a:solidFill>
                  <a:schemeClr val="tx2"/>
                </a:solidFill>
                <a:latin typeface="Arial Rounded MT Bold" panose="020F0704030504030204" pitchFamily="34" charset="0"/>
                <a:cs typeface="Farsi Simple Bold" panose="02010400000000000000" pitchFamily="2" charset="-78"/>
              </a:rPr>
              <a:t>) should have continuous monitoring of heart rhythm during DKA treatment because of possible increased risk for arrhythmias</a:t>
            </a:r>
            <a:r>
              <a:rPr lang="en-US" sz="2000" dirty="0" smtClean="0">
                <a:solidFill>
                  <a:schemeClr val="tx2"/>
                </a:solidFill>
                <a:latin typeface="Arial Rounded MT Bold" panose="020F0704030504030204" pitchFamily="34" charset="0"/>
                <a:cs typeface="Farsi Simple Bold" panose="02010400000000000000" pitchFamily="2" charset="-78"/>
              </a:rPr>
              <a:t>.</a:t>
            </a:r>
          </a:p>
          <a:p>
            <a:endParaRPr lang="en-US" sz="2000" dirty="0">
              <a:solidFill>
                <a:schemeClr val="tx2"/>
              </a:solidFill>
              <a:latin typeface="Arial Rounded MT Bold" panose="020F0704030504030204" pitchFamily="34" charset="0"/>
              <a:cs typeface="Farsi Simple Bold" panose="02010400000000000000" pitchFamily="2" charset="-78"/>
            </a:endParaRPr>
          </a:p>
          <a:p>
            <a:r>
              <a:rPr lang="en-US" sz="2000" dirty="0">
                <a:solidFill>
                  <a:schemeClr val="tx2"/>
                </a:solidFill>
                <a:latin typeface="Arial Rounded MT Bold" panose="020F0704030504030204" pitchFamily="34" charset="0"/>
                <a:cs typeface="Farsi Simple Bold" panose="02010400000000000000" pitchFamily="2" charset="-78"/>
              </a:rPr>
              <a:t>Antibiotics may be required for patients with evidence of infection after obtaining appropriate cultures such as blood, urine, spinal fluid, throat or tracheal aspirate as indicated.</a:t>
            </a:r>
            <a:endParaRPr lang="en-GB" sz="2000" dirty="0">
              <a:solidFill>
                <a:schemeClr val="tx2"/>
              </a:solidFill>
              <a:latin typeface="Arial Rounded MT Bold" panose="020F0704030504030204" pitchFamily="34" charset="0"/>
              <a:cs typeface="Farsi Simple Bold" panose="02010400000000000000" pitchFamily="2" charset="-78"/>
            </a:endParaRPr>
          </a:p>
        </p:txBody>
      </p:sp>
    </p:spTree>
    <p:extLst>
      <p:ext uri="{BB962C8B-B14F-4D97-AF65-F5344CB8AC3E}">
        <p14:creationId xmlns:p14="http://schemas.microsoft.com/office/powerpoint/2010/main" val="2898673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6496" y="1066800"/>
            <a:ext cx="9865760" cy="457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756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A86C830-5984-4A28-9A00-0EDFBC68D2B0}"/>
              </a:ext>
            </a:extLst>
          </p:cNvPr>
          <p:cNvSpPr>
            <a:spLocks noGrp="1"/>
          </p:cNvSpPr>
          <p:nvPr>
            <p:ph type="ctrTitle"/>
          </p:nvPr>
        </p:nvSpPr>
        <p:spPr>
          <a:xfrm>
            <a:off x="4419600" y="5394960"/>
            <a:ext cx="7772400" cy="1463040"/>
          </a:xfrm>
        </p:spPr>
        <p:txBody>
          <a:bodyPr/>
          <a:lstStyle/>
          <a:p>
            <a:r>
              <a:rPr lang="en-US" dirty="0">
                <a:latin typeface="Algerian" panose="04020705040A02060702" pitchFamily="82" charset="0"/>
              </a:rPr>
              <a:t>Management</a:t>
            </a:r>
          </a:p>
        </p:txBody>
      </p:sp>
    </p:spTree>
    <p:extLst>
      <p:ext uri="{BB962C8B-B14F-4D97-AF65-F5344CB8AC3E}">
        <p14:creationId xmlns:p14="http://schemas.microsoft.com/office/powerpoint/2010/main" val="1562766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4E40-3CD7-4F45-BEB8-3E5160E0C566}"/>
              </a:ext>
            </a:extLst>
          </p:cNvPr>
          <p:cNvSpPr>
            <a:spLocks noGrp="1"/>
          </p:cNvSpPr>
          <p:nvPr>
            <p:ph type="title"/>
          </p:nvPr>
        </p:nvSpPr>
        <p:spPr>
          <a:xfrm>
            <a:off x="838200" y="960437"/>
            <a:ext cx="10515600" cy="1325563"/>
          </a:xfrm>
        </p:spPr>
        <p:txBody>
          <a:bodyPr/>
          <a:lstStyle/>
          <a:p>
            <a:r>
              <a:rPr lang="en-US" dirty="0"/>
              <a:t>Goals of therapy </a:t>
            </a:r>
            <a:br>
              <a:rPr lang="en-US" dirty="0"/>
            </a:br>
            <a:endParaRPr lang="en-US" dirty="0"/>
          </a:p>
        </p:txBody>
      </p:sp>
      <p:sp>
        <p:nvSpPr>
          <p:cNvPr id="3" name="Content Placeholder 2">
            <a:extLst>
              <a:ext uri="{FF2B5EF4-FFF2-40B4-BE49-F238E27FC236}">
                <a16:creationId xmlns:a16="http://schemas.microsoft.com/office/drawing/2014/main" id="{AFE68D22-0AF1-4381-8702-8F92FA430BC0}"/>
              </a:ext>
            </a:extLst>
          </p:cNvPr>
          <p:cNvSpPr>
            <a:spLocks noGrp="1"/>
          </p:cNvSpPr>
          <p:nvPr>
            <p:ph idx="1"/>
          </p:nvPr>
        </p:nvSpPr>
        <p:spPr/>
        <p:txBody>
          <a:bodyPr>
            <a:normAutofit/>
          </a:bodyPr>
          <a:lstStyle/>
          <a:p>
            <a:r>
              <a:rPr lang="en-US" sz="2800" dirty="0"/>
              <a:t>Correct acidosis and reverse ketosis </a:t>
            </a:r>
          </a:p>
          <a:p>
            <a:r>
              <a:rPr lang="en-US" sz="2800" dirty="0"/>
              <a:t>Correct dehydration </a:t>
            </a:r>
          </a:p>
          <a:p>
            <a:r>
              <a:rPr lang="en-US" sz="2800" dirty="0"/>
              <a:t>Restore blood glucose to near normal </a:t>
            </a:r>
          </a:p>
          <a:p>
            <a:r>
              <a:rPr lang="en-US" sz="2800" dirty="0"/>
              <a:t>Monitor for complications of DKA and its treatment </a:t>
            </a:r>
          </a:p>
          <a:p>
            <a:r>
              <a:rPr lang="en-US" sz="2800" dirty="0"/>
              <a:t>Identify and treat any precipitating event</a:t>
            </a:r>
          </a:p>
        </p:txBody>
      </p:sp>
    </p:spTree>
    <p:extLst>
      <p:ext uri="{BB962C8B-B14F-4D97-AF65-F5344CB8AC3E}">
        <p14:creationId xmlns:p14="http://schemas.microsoft.com/office/powerpoint/2010/main" val="1174698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030834-7748-477E-8906-6F2E19A98184}"/>
              </a:ext>
            </a:extLst>
          </p:cNvPr>
          <p:cNvSpPr>
            <a:spLocks noGrp="1"/>
          </p:cNvSpPr>
          <p:nvPr>
            <p:ph idx="1"/>
          </p:nvPr>
        </p:nvSpPr>
        <p:spPr>
          <a:xfrm>
            <a:off x="1096700" y="1071639"/>
            <a:ext cx="9720073" cy="4023360"/>
          </a:xfrm>
        </p:spPr>
        <p:txBody>
          <a:bodyPr>
            <a:normAutofit fontScale="92500" lnSpcReduction="10000"/>
          </a:bodyPr>
          <a:lstStyle/>
          <a:p>
            <a:r>
              <a:rPr lang="en-US" sz="3200" dirty="0"/>
              <a:t>Management of DKA is not complete until an attempt has been made to identify and treat the cause. DKA without a preceding illness in a child with known diabetes is almost always the result of failure to appropriately administer insulin injections or interruption of insulin delivery, most often as a result of insulin pump infusion set dysfunction. In new onset diabetes, DKA is frequently the consequence of a delay in diagnosis</a:t>
            </a:r>
          </a:p>
        </p:txBody>
      </p:sp>
    </p:spTree>
    <p:extLst>
      <p:ext uri="{BB962C8B-B14F-4D97-AF65-F5344CB8AC3E}">
        <p14:creationId xmlns:p14="http://schemas.microsoft.com/office/powerpoint/2010/main" val="118886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03AE55-D7BF-401F-B237-389584E7FABA}"/>
              </a:ext>
            </a:extLst>
          </p:cNvPr>
          <p:cNvSpPr>
            <a:spLocks noGrp="1"/>
          </p:cNvSpPr>
          <p:nvPr>
            <p:ph idx="1"/>
          </p:nvPr>
        </p:nvSpPr>
        <p:spPr>
          <a:xfrm>
            <a:off x="948266" y="1286934"/>
            <a:ext cx="10744201" cy="4023360"/>
          </a:xfrm>
        </p:spPr>
        <p:txBody>
          <a:bodyPr>
            <a:normAutofit lnSpcReduction="10000"/>
          </a:bodyPr>
          <a:lstStyle/>
          <a:p>
            <a:r>
              <a:rPr lang="en-US" sz="4000" dirty="0"/>
              <a:t>The principles described below are based on consensus statements from panels of expert physicians representing the Pediatric Endocrine Society (PES), the European Society for Pediatric Endocrinology (ESPE), and the International Society for Pediatric and Adolescent Diabetes (ISPAD).</a:t>
            </a:r>
          </a:p>
        </p:txBody>
      </p:sp>
    </p:spTree>
    <p:extLst>
      <p:ext uri="{BB962C8B-B14F-4D97-AF65-F5344CB8AC3E}">
        <p14:creationId xmlns:p14="http://schemas.microsoft.com/office/powerpoint/2010/main" val="1841633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28F0-9682-41D1-BD19-18A423319021}"/>
              </a:ext>
            </a:extLst>
          </p:cNvPr>
          <p:cNvSpPr>
            <a:spLocks noGrp="1"/>
          </p:cNvSpPr>
          <p:nvPr>
            <p:ph type="title"/>
          </p:nvPr>
        </p:nvSpPr>
        <p:spPr/>
        <p:txBody>
          <a:bodyPr/>
          <a:lstStyle/>
          <a:p>
            <a:r>
              <a:rPr lang="en-US" dirty="0"/>
              <a:t>Resuscitation fluids</a:t>
            </a:r>
          </a:p>
        </p:txBody>
      </p:sp>
      <p:sp>
        <p:nvSpPr>
          <p:cNvPr id="3" name="Content Placeholder 2">
            <a:extLst>
              <a:ext uri="{FF2B5EF4-FFF2-40B4-BE49-F238E27FC236}">
                <a16:creationId xmlns:a16="http://schemas.microsoft.com/office/drawing/2014/main" id="{3E4BCF70-60BA-4971-A595-7B5AC953A1FE}"/>
              </a:ext>
            </a:extLst>
          </p:cNvPr>
          <p:cNvSpPr>
            <a:spLocks noGrp="1"/>
          </p:cNvSpPr>
          <p:nvPr>
            <p:ph idx="1"/>
          </p:nvPr>
        </p:nvSpPr>
        <p:spPr>
          <a:xfrm>
            <a:off x="1024128" y="2286000"/>
            <a:ext cx="10829205" cy="4023360"/>
          </a:xfrm>
        </p:spPr>
        <p:txBody>
          <a:bodyPr>
            <a:noAutofit/>
          </a:bodyPr>
          <a:lstStyle/>
          <a:p>
            <a:r>
              <a:rPr lang="en-US" sz="2800" dirty="0"/>
              <a:t>For children who are volume depleted but not in shock, volume expansion (resuscitation) should begin immediately with 0.9% saline, 10 to 20 ml/kg infused over 20–30 min to restore the peripheral circulation. If tissue perfusion is poor the initial fluid bolus volume should be 20 ml/kg.</a:t>
            </a:r>
          </a:p>
          <a:p>
            <a:r>
              <a:rPr lang="en-US" sz="2800" dirty="0"/>
              <a:t>Repeat as necessary to maintain adequate circulation. </a:t>
            </a:r>
          </a:p>
          <a:p>
            <a:r>
              <a:rPr lang="en-US" sz="2800" dirty="0"/>
              <a:t>Unless the patient is in shock, do not give more than 40 mL/kg in bolus fluids in the first 4 hours. </a:t>
            </a:r>
          </a:p>
          <a:p>
            <a:r>
              <a:rPr lang="en-US" sz="2800" dirty="0"/>
              <a:t>Use crystalloid not colloid. There are no data to support the use of colloid in preference to crystalloid in the treatment of DKA.</a:t>
            </a:r>
          </a:p>
        </p:txBody>
      </p:sp>
    </p:spTree>
    <p:extLst>
      <p:ext uri="{BB962C8B-B14F-4D97-AF65-F5344CB8AC3E}">
        <p14:creationId xmlns:p14="http://schemas.microsoft.com/office/powerpoint/2010/main" val="173315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96" y="163773"/>
            <a:ext cx="9720072" cy="843752"/>
          </a:xfrm>
        </p:spPr>
        <p:txBody>
          <a:bodyPr/>
          <a:lstStyle/>
          <a:p>
            <a:r>
              <a:rPr lang="en-US" dirty="0" smtClean="0"/>
              <a:t>Pathophysiology</a:t>
            </a:r>
            <a:endParaRPr lang="en-US" dirty="0"/>
          </a:p>
        </p:txBody>
      </p:sp>
      <p:sp>
        <p:nvSpPr>
          <p:cNvPr id="3" name="Content Placeholder 2"/>
          <p:cNvSpPr>
            <a:spLocks noGrp="1"/>
          </p:cNvSpPr>
          <p:nvPr>
            <p:ph idx="1"/>
          </p:nvPr>
        </p:nvSpPr>
        <p:spPr>
          <a:xfrm>
            <a:off x="377372" y="1050879"/>
            <a:ext cx="10022222" cy="5650172"/>
          </a:xfrm>
        </p:spPr>
        <p:txBody>
          <a:bodyPr>
            <a:normAutofit lnSpcReduction="10000"/>
          </a:bodyPr>
          <a:lstStyle/>
          <a:p>
            <a:r>
              <a:rPr lang="en-US" sz="2800" dirty="0" smtClean="0"/>
              <a:t>Insulin deficiency due to absence of adequate insulin </a:t>
            </a:r>
            <a:r>
              <a:rPr lang="en-US" sz="2800" dirty="0"/>
              <a:t>secretion </a:t>
            </a:r>
            <a:r>
              <a:rPr lang="en-US" sz="2800" dirty="0" smtClean="0"/>
              <a:t>&gt;&gt;&gt; </a:t>
            </a:r>
            <a:r>
              <a:rPr lang="en-US" sz="2800" dirty="0"/>
              <a:t>increased levels of the </a:t>
            </a:r>
            <a:r>
              <a:rPr lang="en-US" sz="2800" dirty="0" err="1"/>
              <a:t>counterregulatory</a:t>
            </a:r>
            <a:r>
              <a:rPr lang="en-US" sz="2800" dirty="0"/>
              <a:t> hormones: glucagon, </a:t>
            </a:r>
            <a:r>
              <a:rPr lang="en-US" sz="2800" dirty="0" err="1"/>
              <a:t>catecholamines</a:t>
            </a:r>
            <a:r>
              <a:rPr lang="en-US" sz="2800" dirty="0"/>
              <a:t>, cortisol, and growth </a:t>
            </a:r>
            <a:r>
              <a:rPr lang="en-US" sz="2800" dirty="0" smtClean="0"/>
              <a:t>hormone)and peripheral insulin resistance lead to&gt;&gt;</a:t>
            </a:r>
            <a:r>
              <a:rPr lang="en-US" sz="2800" dirty="0" smtClean="0">
                <a:solidFill>
                  <a:srgbClr val="FF0000"/>
                </a:solidFill>
              </a:rPr>
              <a:t>Hyperglycemia,Dehydration,ketosis,electrolyte imbalance.</a:t>
            </a:r>
          </a:p>
          <a:p>
            <a:r>
              <a:rPr lang="en-US" sz="4300" dirty="0" smtClean="0"/>
              <a:t>                        </a:t>
            </a:r>
            <a:r>
              <a:rPr lang="en-US" sz="4300" dirty="0" smtClean="0">
                <a:latin typeface="Algerian" panose="04020705040A02060702" pitchFamily="82" charset="0"/>
              </a:rPr>
              <a:t>Hyperglycemia</a:t>
            </a:r>
          </a:p>
          <a:p>
            <a:r>
              <a:rPr lang="en-US" sz="2800" dirty="0" smtClean="0"/>
              <a:t>Inadequate insulin secretion causes an accelerated catabolic state with increased glucose production by the liver and kidney (via </a:t>
            </a:r>
            <a:r>
              <a:rPr lang="en-US" sz="2800" dirty="0" err="1" smtClean="0"/>
              <a:t>glycogenolysis</a:t>
            </a:r>
            <a:r>
              <a:rPr lang="en-US" sz="2800" dirty="0" smtClean="0"/>
              <a:t> and gluconeogenesis) and impaired peripheral glucose utilization, which results in hyperglycemia that cause osmatic diuresis, that is initially compensated for by increased fluid intake.</a:t>
            </a:r>
          </a:p>
        </p:txBody>
      </p:sp>
    </p:spTree>
    <p:extLst>
      <p:ext uri="{BB962C8B-B14F-4D97-AF65-F5344CB8AC3E}">
        <p14:creationId xmlns:p14="http://schemas.microsoft.com/office/powerpoint/2010/main" val="1985089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6B71-50BB-4AE6-8C21-69819C3AABC4}"/>
              </a:ext>
            </a:extLst>
          </p:cNvPr>
          <p:cNvSpPr>
            <a:spLocks noGrp="1"/>
          </p:cNvSpPr>
          <p:nvPr>
            <p:ph type="title"/>
          </p:nvPr>
        </p:nvSpPr>
        <p:spPr/>
        <p:txBody>
          <a:bodyPr/>
          <a:lstStyle/>
          <a:p>
            <a:r>
              <a:rPr lang="en-US" dirty="0"/>
              <a:t>Replacement fluids</a:t>
            </a:r>
          </a:p>
        </p:txBody>
      </p:sp>
      <p:sp>
        <p:nvSpPr>
          <p:cNvPr id="3" name="Content Placeholder 2">
            <a:extLst>
              <a:ext uri="{FF2B5EF4-FFF2-40B4-BE49-F238E27FC236}">
                <a16:creationId xmlns:a16="http://schemas.microsoft.com/office/drawing/2014/main" id="{9CE03904-329E-4FA6-A6FA-8CB53D35E8B6}"/>
              </a:ext>
            </a:extLst>
          </p:cNvPr>
          <p:cNvSpPr>
            <a:spLocks noGrp="1"/>
          </p:cNvSpPr>
          <p:nvPr>
            <p:ph idx="1"/>
          </p:nvPr>
        </p:nvSpPr>
        <p:spPr>
          <a:xfrm>
            <a:off x="694268" y="2286000"/>
            <a:ext cx="11311466" cy="4023360"/>
          </a:xfrm>
        </p:spPr>
        <p:txBody>
          <a:bodyPr>
            <a:noAutofit/>
          </a:bodyPr>
          <a:lstStyle/>
          <a:p>
            <a:r>
              <a:rPr lang="en-US" sz="2800" dirty="0"/>
              <a:t>Fluid therapy should begin with deficit replacement plus maintenance fluid requirements (minus initial fluid bolus amount) over 24–48 h.</a:t>
            </a:r>
          </a:p>
          <a:p>
            <a:r>
              <a:rPr lang="en-US" sz="2800" dirty="0"/>
              <a:t>Deficit replacement should be with a solution that has a tonicity in the range of 0.45%–0.9% saline, with added potassium chloride, potassium phosphate or potassium acetate.</a:t>
            </a:r>
          </a:p>
          <a:p>
            <a:r>
              <a:rPr lang="en-US" sz="2800" dirty="0"/>
              <a:t>Now how to calculate Deficit? </a:t>
            </a:r>
          </a:p>
          <a:p>
            <a:pPr marL="0" indent="0">
              <a:buNone/>
            </a:pPr>
            <a:r>
              <a:rPr lang="en-US" sz="2800" dirty="0"/>
              <a:t>         Fluids = Weight *the percentage of dehydration *10 </a:t>
            </a:r>
          </a:p>
          <a:p>
            <a:pPr marL="0" indent="0">
              <a:buNone/>
            </a:pPr>
            <a:r>
              <a:rPr lang="en-US" sz="2800" dirty="0"/>
              <a:t>(remember for any Child: 5% mild, 7% moderate, 10% severe.)</a:t>
            </a:r>
          </a:p>
          <a:p>
            <a:endParaRPr lang="en-US" sz="2800" dirty="0"/>
          </a:p>
        </p:txBody>
      </p:sp>
    </p:spTree>
    <p:extLst>
      <p:ext uri="{BB962C8B-B14F-4D97-AF65-F5344CB8AC3E}">
        <p14:creationId xmlns:p14="http://schemas.microsoft.com/office/powerpoint/2010/main" val="2435239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6B17CE-A40A-4AA7-826B-F41D56DCC80B}"/>
              </a:ext>
            </a:extLst>
          </p:cNvPr>
          <p:cNvSpPr>
            <a:spLocks noGrp="1"/>
          </p:cNvSpPr>
          <p:nvPr>
            <p:ph idx="1"/>
          </p:nvPr>
        </p:nvSpPr>
        <p:spPr>
          <a:xfrm>
            <a:off x="990600" y="885371"/>
            <a:ext cx="10515600" cy="5850392"/>
          </a:xfrm>
        </p:spPr>
        <p:txBody>
          <a:bodyPr>
            <a:normAutofit/>
          </a:bodyPr>
          <a:lstStyle/>
          <a:p>
            <a:r>
              <a:rPr lang="en-US" sz="3200" dirty="0"/>
              <a:t>How to calculate Maintenance? </a:t>
            </a:r>
          </a:p>
          <a:p>
            <a:pPr marL="0" indent="0">
              <a:buNone/>
            </a:pPr>
            <a:r>
              <a:rPr lang="en-US" sz="3200" dirty="0"/>
              <a:t>For fluids: </a:t>
            </a:r>
          </a:p>
          <a:p>
            <a:pPr marL="0" indent="0">
              <a:buNone/>
            </a:pPr>
            <a:r>
              <a:rPr lang="en-US" sz="3200" dirty="0"/>
              <a:t>First 10 Kg ….100 ml/Kg</a:t>
            </a:r>
          </a:p>
          <a:p>
            <a:pPr marL="0" indent="0">
              <a:buNone/>
            </a:pPr>
            <a:r>
              <a:rPr lang="en-US" sz="3200" dirty="0"/>
              <a:t> Second 10 Kg…. 50 ml/Kg </a:t>
            </a:r>
          </a:p>
          <a:p>
            <a:pPr marL="0" indent="0">
              <a:buNone/>
            </a:pPr>
            <a:r>
              <a:rPr lang="en-US" sz="3200" dirty="0"/>
              <a:t>The rest Kg…. 20 ml/Kg </a:t>
            </a:r>
          </a:p>
          <a:p>
            <a:pPr marL="0" indent="0">
              <a:buNone/>
            </a:pPr>
            <a:r>
              <a:rPr lang="en-US" sz="3200" dirty="0"/>
              <a:t>For Sodium: 2-3 </a:t>
            </a:r>
            <a:r>
              <a:rPr lang="en-US" sz="3200" dirty="0" err="1" smtClean="0"/>
              <a:t>meq</a:t>
            </a:r>
            <a:r>
              <a:rPr lang="en-US" sz="3200" dirty="0" smtClean="0"/>
              <a:t>/Kg</a:t>
            </a:r>
            <a:endParaRPr lang="en-US" sz="3200" dirty="0"/>
          </a:p>
        </p:txBody>
      </p:sp>
    </p:spTree>
    <p:extLst>
      <p:ext uri="{BB962C8B-B14F-4D97-AF65-F5344CB8AC3E}">
        <p14:creationId xmlns:p14="http://schemas.microsoft.com/office/powerpoint/2010/main" val="37046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239F-5E08-4835-AEF9-688BD84ED503}"/>
              </a:ext>
            </a:extLst>
          </p:cNvPr>
          <p:cNvSpPr>
            <a:spLocks noGrp="1"/>
          </p:cNvSpPr>
          <p:nvPr>
            <p:ph type="title"/>
          </p:nvPr>
        </p:nvSpPr>
        <p:spPr/>
        <p:txBody>
          <a:bodyPr/>
          <a:lstStyle/>
          <a:p>
            <a:r>
              <a:rPr lang="en-US" dirty="0"/>
              <a:t>Potassium</a:t>
            </a:r>
          </a:p>
        </p:txBody>
      </p:sp>
      <p:sp>
        <p:nvSpPr>
          <p:cNvPr id="3" name="Content Placeholder 2">
            <a:extLst>
              <a:ext uri="{FF2B5EF4-FFF2-40B4-BE49-F238E27FC236}">
                <a16:creationId xmlns:a16="http://schemas.microsoft.com/office/drawing/2014/main" id="{1822B16E-2B88-4D31-9627-327801D33E3A}"/>
              </a:ext>
            </a:extLst>
          </p:cNvPr>
          <p:cNvSpPr>
            <a:spLocks noGrp="1"/>
          </p:cNvSpPr>
          <p:nvPr>
            <p:ph idx="1"/>
          </p:nvPr>
        </p:nvSpPr>
        <p:spPr>
          <a:xfrm>
            <a:off x="1024128" y="2286000"/>
            <a:ext cx="10490539" cy="4023360"/>
          </a:xfrm>
        </p:spPr>
        <p:txBody>
          <a:bodyPr>
            <a:noAutofit/>
          </a:bodyPr>
          <a:lstStyle/>
          <a:p>
            <a:r>
              <a:rPr lang="en-US" sz="3200" dirty="0"/>
              <a:t>In spite of total body depletion, serum potassium levels may be normal, increased, or decreased at presentation.</a:t>
            </a:r>
          </a:p>
          <a:p>
            <a:r>
              <a:rPr lang="en-US" sz="3200" dirty="0"/>
              <a:t>Administration of insulin and the correction of acidosis drives potassium back into the cells, decreasing serum potassium levels during DKA treatment.</a:t>
            </a:r>
          </a:p>
          <a:p>
            <a:r>
              <a:rPr lang="en-US" sz="3200" dirty="0"/>
              <a:t>Potassium replacement is required regardless of the serum potassium concentration, except if renal failure is present.</a:t>
            </a:r>
          </a:p>
          <a:p>
            <a:endParaRPr lang="en-US" sz="3200" dirty="0"/>
          </a:p>
        </p:txBody>
      </p:sp>
    </p:spTree>
    <p:extLst>
      <p:ext uri="{BB962C8B-B14F-4D97-AF65-F5344CB8AC3E}">
        <p14:creationId xmlns:p14="http://schemas.microsoft.com/office/powerpoint/2010/main" val="2754589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393F-6A15-473B-85D6-C463B81BF42C}"/>
              </a:ext>
            </a:extLst>
          </p:cNvPr>
          <p:cNvSpPr>
            <a:spLocks noGrp="1"/>
          </p:cNvSpPr>
          <p:nvPr>
            <p:ph type="title"/>
          </p:nvPr>
        </p:nvSpPr>
        <p:spPr/>
        <p:txBody>
          <a:bodyPr/>
          <a:lstStyle/>
          <a:p>
            <a:r>
              <a:rPr lang="en-US" dirty="0"/>
              <a:t>Potassium (cont.)</a:t>
            </a:r>
          </a:p>
        </p:txBody>
      </p:sp>
      <p:graphicFrame>
        <p:nvGraphicFramePr>
          <p:cNvPr id="4" name="Content Placeholder 3">
            <a:extLst>
              <a:ext uri="{FF2B5EF4-FFF2-40B4-BE49-F238E27FC236}">
                <a16:creationId xmlns:a16="http://schemas.microsoft.com/office/drawing/2014/main" id="{5C0BEEA4-D0D7-44FC-A48D-468652D3ED69}"/>
              </a:ext>
            </a:extLst>
          </p:cNvPr>
          <p:cNvGraphicFramePr>
            <a:graphicFrameLocks noGrp="1"/>
          </p:cNvGraphicFramePr>
          <p:nvPr>
            <p:ph idx="1"/>
            <p:extLst>
              <p:ext uri="{D42A27DB-BD31-4B8C-83A1-F6EECF244321}">
                <p14:modId xmlns:p14="http://schemas.microsoft.com/office/powerpoint/2010/main" val="831343705"/>
              </p:ext>
            </p:extLst>
          </p:nvPr>
        </p:nvGraphicFramePr>
        <p:xfrm>
          <a:off x="1024128" y="2084832"/>
          <a:ext cx="10515600" cy="3388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345078722"/>
                    </a:ext>
                  </a:extLst>
                </a:gridCol>
                <a:gridCol w="5257800">
                  <a:extLst>
                    <a:ext uri="{9D8B030D-6E8A-4147-A177-3AD203B41FA5}">
                      <a16:colId xmlns:a16="http://schemas.microsoft.com/office/drawing/2014/main" val="1758292804"/>
                    </a:ext>
                  </a:extLst>
                </a:gridCol>
              </a:tblGrid>
              <a:tr h="370840">
                <a:tc>
                  <a:txBody>
                    <a:bodyPr/>
                    <a:lstStyle/>
                    <a:p>
                      <a:r>
                        <a:rPr lang="en-US" dirty="0"/>
                        <a:t>Serum Potassium</a:t>
                      </a:r>
                    </a:p>
                  </a:txBody>
                  <a:tcPr/>
                </a:tc>
                <a:tc>
                  <a:txBody>
                    <a:bodyPr/>
                    <a:lstStyle/>
                    <a:p>
                      <a:endParaRPr lang="en-US"/>
                    </a:p>
                  </a:txBody>
                  <a:tcPr/>
                </a:tc>
                <a:extLst>
                  <a:ext uri="{0D108BD9-81ED-4DB2-BD59-A6C34878D82A}">
                    <a16:rowId xmlns:a16="http://schemas.microsoft.com/office/drawing/2014/main" val="2489921115"/>
                  </a:ext>
                </a:extLst>
              </a:tr>
              <a:tr h="370840">
                <a:tc>
                  <a:txBody>
                    <a:bodyPr/>
                    <a:lstStyle/>
                    <a:p>
                      <a:r>
                        <a:rPr lang="en-US" dirty="0"/>
                        <a:t>&lt;3.5</a:t>
                      </a:r>
                    </a:p>
                  </a:txBody>
                  <a:tcPr/>
                </a:tc>
                <a:tc>
                  <a:txBody>
                    <a:bodyPr/>
                    <a:lstStyle/>
                    <a:p>
                      <a:r>
                        <a:rPr lang="en-US" dirty="0"/>
                        <a:t>Hold insulin. Give a bolus of potassium (not to exceed 0.5 mmol/ Kg/h), along with cardiac monitoring.</a:t>
                      </a:r>
                    </a:p>
                  </a:txBody>
                  <a:tcPr/>
                </a:tc>
                <a:extLst>
                  <a:ext uri="{0D108BD9-81ED-4DB2-BD59-A6C34878D82A}">
                    <a16:rowId xmlns:a16="http://schemas.microsoft.com/office/drawing/2014/main" val="1011549561"/>
                  </a:ext>
                </a:extLst>
              </a:tr>
              <a:tr h="370840">
                <a:tc>
                  <a:txBody>
                    <a:bodyPr/>
                    <a:lstStyle/>
                    <a:p>
                      <a:r>
                        <a:rPr lang="en-US" dirty="0"/>
                        <a:t>3.5-5.5</a:t>
                      </a:r>
                    </a:p>
                  </a:txBody>
                  <a:tcPr/>
                </a:tc>
                <a:tc>
                  <a:txBody>
                    <a:bodyPr/>
                    <a:lstStyle/>
                    <a:p>
                      <a:r>
                        <a:rPr lang="en-US" dirty="0"/>
                        <a:t>Start replacing potassium after initial volume expansion and concurrent with starting insulin therapy.</a:t>
                      </a:r>
                    </a:p>
                  </a:txBody>
                  <a:tcPr/>
                </a:tc>
                <a:extLst>
                  <a:ext uri="{0D108BD9-81ED-4DB2-BD59-A6C34878D82A}">
                    <a16:rowId xmlns:a16="http://schemas.microsoft.com/office/drawing/2014/main" val="1994701391"/>
                  </a:ext>
                </a:extLst>
              </a:tr>
              <a:tr h="370840">
                <a:tc>
                  <a:txBody>
                    <a:bodyPr/>
                    <a:lstStyle/>
                    <a:p>
                      <a:r>
                        <a:rPr lang="en-US" dirty="0"/>
                        <a:t>&gt;5.5</a:t>
                      </a:r>
                    </a:p>
                  </a:txBody>
                  <a:tcPr/>
                </a:tc>
                <a:tc>
                  <a:txBody>
                    <a:bodyPr/>
                    <a:lstStyle/>
                    <a:p>
                      <a:r>
                        <a:rPr lang="en-US" dirty="0"/>
                        <a:t>Begin infusion with non-potassium fluids, remeasure potassium hourly, and begin potassium infusion when serum potassium is below 5.5 mmol/L.</a:t>
                      </a:r>
                    </a:p>
                  </a:txBody>
                  <a:tcPr/>
                </a:tc>
                <a:extLst>
                  <a:ext uri="{0D108BD9-81ED-4DB2-BD59-A6C34878D82A}">
                    <a16:rowId xmlns:a16="http://schemas.microsoft.com/office/drawing/2014/main" val="4031849280"/>
                  </a:ext>
                </a:extLst>
              </a:tr>
            </a:tbl>
          </a:graphicData>
        </a:graphic>
      </p:graphicFrame>
      <p:sp>
        <p:nvSpPr>
          <p:cNvPr id="5" name="TextBox 4">
            <a:extLst>
              <a:ext uri="{FF2B5EF4-FFF2-40B4-BE49-F238E27FC236}">
                <a16:creationId xmlns:a16="http://schemas.microsoft.com/office/drawing/2014/main" id="{22036120-57E7-4A3F-94F0-7A2B26E7F0A2}"/>
              </a:ext>
            </a:extLst>
          </p:cNvPr>
          <p:cNvSpPr txBox="1"/>
          <p:nvPr/>
        </p:nvSpPr>
        <p:spPr>
          <a:xfrm>
            <a:off x="1079240" y="4886782"/>
            <a:ext cx="11112760" cy="1631216"/>
          </a:xfrm>
          <a:prstGeom prst="rect">
            <a:avLst/>
          </a:prstGeom>
          <a:noFill/>
        </p:spPr>
        <p:txBody>
          <a:bodyPr wrap="square" rtlCol="0">
            <a:spAutoFit/>
          </a:bodyPr>
          <a:lstStyle/>
          <a:p>
            <a:r>
              <a:rPr lang="en-US" sz="2000" dirty="0"/>
              <a:t>*The starting potassium concentration in the infusion should be 40 mmol/L. </a:t>
            </a:r>
          </a:p>
          <a:p>
            <a:r>
              <a:rPr lang="en-US" sz="2000" dirty="0"/>
              <a:t>*Subsequent potassium replacement therapy should be based on serum potassium measurements.</a:t>
            </a:r>
          </a:p>
          <a:p>
            <a:r>
              <a:rPr lang="en-US" sz="2000" dirty="0"/>
              <a:t>*Potassium phosphate may be used together with potassium chloride or acetate. </a:t>
            </a:r>
          </a:p>
          <a:p>
            <a:r>
              <a:rPr lang="en-US" sz="2000" dirty="0"/>
              <a:t>*The maximum recommended rate of intravenous potassium replacement is usually 0.5 mmol/kg/h.</a:t>
            </a:r>
          </a:p>
          <a:p>
            <a:r>
              <a:rPr lang="en-US" sz="2000" dirty="0"/>
              <a:t>*As you observed we give potassium in all case scenarios. </a:t>
            </a:r>
          </a:p>
        </p:txBody>
      </p:sp>
    </p:spTree>
    <p:extLst>
      <p:ext uri="{BB962C8B-B14F-4D97-AF65-F5344CB8AC3E}">
        <p14:creationId xmlns:p14="http://schemas.microsoft.com/office/powerpoint/2010/main" val="1751099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016AE079-8075-4664-BE40-F4A8EA240409}"/>
              </a:ext>
            </a:extLst>
          </p:cNvPr>
          <p:cNvSpPr>
            <a:spLocks noGrp="1"/>
          </p:cNvSpPr>
          <p:nvPr>
            <p:ph type="title"/>
          </p:nvPr>
        </p:nvSpPr>
        <p:spPr/>
        <p:txBody>
          <a:bodyPr/>
          <a:lstStyle/>
          <a:p>
            <a:r>
              <a:rPr lang="en-US" dirty="0"/>
              <a:t>Insulin</a:t>
            </a:r>
          </a:p>
        </p:txBody>
      </p:sp>
      <p:sp>
        <p:nvSpPr>
          <p:cNvPr id="3" name="Content Placeholder 2">
            <a:extLst>
              <a:ext uri="{FF2B5EF4-FFF2-40B4-BE49-F238E27FC236}">
                <a16:creationId xmlns:a16="http://schemas.microsoft.com/office/drawing/2014/main" id="{4B1D68FD-6698-41B1-A115-44352ECA9E8A}"/>
              </a:ext>
            </a:extLst>
          </p:cNvPr>
          <p:cNvSpPr>
            <a:spLocks noGrp="1"/>
          </p:cNvSpPr>
          <p:nvPr>
            <p:ph idx="1"/>
          </p:nvPr>
        </p:nvSpPr>
        <p:spPr>
          <a:xfrm>
            <a:off x="1024128" y="1862667"/>
            <a:ext cx="10761472" cy="4446693"/>
          </a:xfrm>
        </p:spPr>
        <p:txBody>
          <a:bodyPr>
            <a:normAutofit fontScale="92500" lnSpcReduction="10000"/>
          </a:bodyPr>
          <a:lstStyle/>
          <a:p>
            <a:r>
              <a:rPr lang="en-US" sz="2800" dirty="0"/>
              <a:t>Begin with </a:t>
            </a:r>
            <a:r>
              <a:rPr lang="en-US" sz="2800" dirty="0">
                <a:solidFill>
                  <a:srgbClr val="00B050"/>
                </a:solidFill>
              </a:rPr>
              <a:t>0.05 to 0.1 U/kg/h </a:t>
            </a:r>
            <a:r>
              <a:rPr lang="en-US" sz="2800" dirty="0"/>
              <a:t>of </a:t>
            </a:r>
            <a:r>
              <a:rPr lang="en-US" sz="2800" dirty="0">
                <a:solidFill>
                  <a:srgbClr val="FF0000"/>
                </a:solidFill>
              </a:rPr>
              <a:t>regular insulin </a:t>
            </a:r>
            <a:r>
              <a:rPr lang="en-US" sz="2800" dirty="0"/>
              <a:t>at least 1 hour AFTER starting fluid replacement therapy. </a:t>
            </a:r>
          </a:p>
          <a:p>
            <a:r>
              <a:rPr lang="en-US" sz="2800" dirty="0"/>
              <a:t>The lower dosage (0.05 U/ kg/h) can be considered for children with pH &gt; 7.15.</a:t>
            </a:r>
          </a:p>
          <a:p>
            <a:r>
              <a:rPr lang="en-US" sz="2800" dirty="0"/>
              <a:t>An IV bolus should not be used at the start of therapy; it is unnecessary, may increase the risk of cerebral edema, can precipitate shock by rapidly decreasing osmotic pressure, and can exacerbate hypokalemia</a:t>
            </a:r>
            <a:r>
              <a:rPr lang="en-US" sz="2800" dirty="0" smtClean="0"/>
              <a:t>.</a:t>
            </a:r>
          </a:p>
          <a:p>
            <a:r>
              <a:rPr lang="en-US" sz="2800" dirty="0"/>
              <a:t>Adding dextrose to intravenous fluids: When the serum glucose concentration decreases to 250 to 300 mg/</a:t>
            </a:r>
            <a:r>
              <a:rPr lang="en-US" sz="2800" dirty="0" err="1"/>
              <a:t>dL</a:t>
            </a:r>
            <a:r>
              <a:rPr lang="en-US" sz="2800" dirty="0"/>
              <a:t>, dextrose should be added to the IV fluid infusion</a:t>
            </a:r>
          </a:p>
          <a:p>
            <a:endParaRPr lang="en-US" sz="2800" dirty="0"/>
          </a:p>
        </p:txBody>
      </p:sp>
    </p:spTree>
    <p:extLst>
      <p:ext uri="{BB962C8B-B14F-4D97-AF65-F5344CB8AC3E}">
        <p14:creationId xmlns:p14="http://schemas.microsoft.com/office/powerpoint/2010/main" val="3681224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CA53-8526-4C63-8E7F-55F1A951A6A0}"/>
              </a:ext>
            </a:extLst>
          </p:cNvPr>
          <p:cNvSpPr>
            <a:spLocks noGrp="1"/>
          </p:cNvSpPr>
          <p:nvPr>
            <p:ph type="title"/>
          </p:nvPr>
        </p:nvSpPr>
        <p:spPr/>
        <p:txBody>
          <a:bodyPr/>
          <a:lstStyle/>
          <a:p>
            <a:r>
              <a:rPr lang="en-US" dirty="0"/>
              <a:t>Insulin (cont.)</a:t>
            </a:r>
          </a:p>
        </p:txBody>
      </p:sp>
      <p:sp>
        <p:nvSpPr>
          <p:cNvPr id="3" name="Content Placeholder 2">
            <a:extLst>
              <a:ext uri="{FF2B5EF4-FFF2-40B4-BE49-F238E27FC236}">
                <a16:creationId xmlns:a16="http://schemas.microsoft.com/office/drawing/2014/main" id="{15D6C836-73ED-41E3-9386-0301FF6DE65B}"/>
              </a:ext>
            </a:extLst>
          </p:cNvPr>
          <p:cNvSpPr>
            <a:spLocks noGrp="1"/>
          </p:cNvSpPr>
          <p:nvPr>
            <p:ph idx="1"/>
          </p:nvPr>
        </p:nvSpPr>
        <p:spPr>
          <a:xfrm>
            <a:off x="1024128" y="2286000"/>
            <a:ext cx="10913872" cy="4023360"/>
          </a:xfrm>
        </p:spPr>
        <p:txBody>
          <a:bodyPr>
            <a:normAutofit/>
          </a:bodyPr>
          <a:lstStyle/>
          <a:p>
            <a:r>
              <a:rPr lang="en-US" sz="2800" dirty="0"/>
              <a:t>Route of administration: Intravenous (IV)</a:t>
            </a:r>
          </a:p>
          <a:p>
            <a:pPr lvl="1"/>
            <a:r>
              <a:rPr lang="en-US" sz="2400" dirty="0"/>
              <a:t>If IV cannulation is not possible due to severe dehydration, insulin can be administered IM. </a:t>
            </a:r>
          </a:p>
          <a:p>
            <a:pPr lvl="1"/>
            <a:r>
              <a:rPr lang="en-US" sz="2400" dirty="0"/>
              <a:t>Central venous catheters should not be used for insulin administration because the large dead space may cause erratic insulin delivery</a:t>
            </a:r>
          </a:p>
          <a:p>
            <a:pPr marL="0" indent="0">
              <a:buNone/>
            </a:pPr>
            <a:endParaRPr lang="en-US" sz="2800" dirty="0"/>
          </a:p>
          <a:p>
            <a:r>
              <a:rPr lang="en-US" sz="2800" dirty="0"/>
              <a:t>The dose of insulin should usually remain at 0.05-0.1 unit/kg/hour at least until resolution of DKA. </a:t>
            </a:r>
          </a:p>
          <a:p>
            <a:endParaRPr lang="en-US" sz="2800" dirty="0"/>
          </a:p>
          <a:p>
            <a:pPr marL="457200" lvl="1" indent="0">
              <a:buNone/>
            </a:pPr>
            <a:endParaRPr lang="en-US" sz="2400" dirty="0"/>
          </a:p>
        </p:txBody>
      </p:sp>
    </p:spTree>
    <p:extLst>
      <p:ext uri="{BB962C8B-B14F-4D97-AF65-F5344CB8AC3E}">
        <p14:creationId xmlns:p14="http://schemas.microsoft.com/office/powerpoint/2010/main" val="121845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BE0DD-77C9-4E89-99B2-7D77697CAFFA}"/>
              </a:ext>
            </a:extLst>
          </p:cNvPr>
          <p:cNvSpPr>
            <a:spLocks noGrp="1"/>
          </p:cNvSpPr>
          <p:nvPr>
            <p:ph idx="1"/>
          </p:nvPr>
        </p:nvSpPr>
        <p:spPr>
          <a:xfrm>
            <a:off x="838200" y="1231641"/>
            <a:ext cx="10515600" cy="4945322"/>
          </a:xfrm>
        </p:spPr>
        <p:txBody>
          <a:bodyPr>
            <a:normAutofit lnSpcReduction="10000"/>
          </a:bodyPr>
          <a:lstStyle/>
          <a:p>
            <a:endParaRPr lang="en-US" sz="2800" dirty="0"/>
          </a:p>
          <a:p>
            <a:r>
              <a:rPr lang="en-US" sz="2800" dirty="0"/>
              <a:t> If biochemical parameters of DKA (venous pH, anion gap, BOHB concentration) do not improve, reassess the patient, review insulin therapy, and consider other possible causes of impaired response to insulin; e.g. infection, errors in insulin preparation or route of administration. </a:t>
            </a:r>
          </a:p>
          <a:p>
            <a:endParaRPr lang="en-US" sz="2800" dirty="0"/>
          </a:p>
          <a:p>
            <a:r>
              <a:rPr lang="en-US" sz="2800" dirty="0"/>
              <a:t> In circumstances where continuous IV administration is not possible and in patients with uncomplicated mild to moderate DKA, hourly or 2-hourly SC rapid acting insulin analog (insulin lispro or insulin </a:t>
            </a:r>
            <a:r>
              <a:rPr lang="en-US" sz="2800" dirty="0" err="1"/>
              <a:t>aspart</a:t>
            </a:r>
            <a:r>
              <a:rPr lang="en-US" sz="2800" dirty="0"/>
              <a:t>) is safe and may be as effective as IV regular insulin infusion</a:t>
            </a:r>
          </a:p>
        </p:txBody>
      </p:sp>
      <p:sp>
        <p:nvSpPr>
          <p:cNvPr id="4" name="TextBox 3">
            <a:extLst>
              <a:ext uri="{FF2B5EF4-FFF2-40B4-BE49-F238E27FC236}">
                <a16:creationId xmlns:a16="http://schemas.microsoft.com/office/drawing/2014/main" id="{F685DA2D-CD82-4744-881C-350CF971F1DF}"/>
              </a:ext>
            </a:extLst>
          </p:cNvPr>
          <p:cNvSpPr txBox="1"/>
          <p:nvPr/>
        </p:nvSpPr>
        <p:spPr>
          <a:xfrm>
            <a:off x="838200" y="681037"/>
            <a:ext cx="6643396" cy="769441"/>
          </a:xfrm>
          <a:prstGeom prst="rect">
            <a:avLst/>
          </a:prstGeom>
          <a:noFill/>
        </p:spPr>
        <p:txBody>
          <a:bodyPr wrap="square" rtlCol="0">
            <a:spAutoFit/>
          </a:bodyPr>
          <a:lstStyle/>
          <a:p>
            <a:r>
              <a:rPr lang="en-US" sz="4400" dirty="0">
                <a:latin typeface="+mj-lt"/>
                <a:ea typeface="+mj-ea"/>
                <a:cs typeface="+mj-cs"/>
              </a:rPr>
              <a:t>Insulin</a:t>
            </a:r>
            <a:r>
              <a:rPr lang="en-US" dirty="0"/>
              <a:t> </a:t>
            </a:r>
            <a:r>
              <a:rPr lang="en-US" sz="4400" dirty="0">
                <a:latin typeface="+mj-lt"/>
                <a:ea typeface="+mj-ea"/>
                <a:cs typeface="+mj-cs"/>
              </a:rPr>
              <a:t>(cont.)</a:t>
            </a:r>
            <a:endParaRPr lang="en-US" dirty="0"/>
          </a:p>
        </p:txBody>
      </p:sp>
    </p:spTree>
    <p:extLst>
      <p:ext uri="{BB962C8B-B14F-4D97-AF65-F5344CB8AC3E}">
        <p14:creationId xmlns:p14="http://schemas.microsoft.com/office/powerpoint/2010/main" val="3622637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64E0-AF1F-4F40-AF22-C249D642A009}"/>
              </a:ext>
            </a:extLst>
          </p:cNvPr>
          <p:cNvSpPr>
            <a:spLocks noGrp="1"/>
          </p:cNvSpPr>
          <p:nvPr>
            <p:ph type="title"/>
          </p:nvPr>
        </p:nvSpPr>
        <p:spPr>
          <a:xfrm>
            <a:off x="770128" y="382016"/>
            <a:ext cx="9720072" cy="1499616"/>
          </a:xfrm>
        </p:spPr>
        <p:txBody>
          <a:bodyPr/>
          <a:lstStyle/>
          <a:p>
            <a:r>
              <a:rPr lang="en-US" dirty="0"/>
              <a:t>Electrolytes:</a:t>
            </a:r>
          </a:p>
        </p:txBody>
      </p:sp>
      <p:sp>
        <p:nvSpPr>
          <p:cNvPr id="3" name="Content Placeholder 2">
            <a:extLst>
              <a:ext uri="{FF2B5EF4-FFF2-40B4-BE49-F238E27FC236}">
                <a16:creationId xmlns:a16="http://schemas.microsoft.com/office/drawing/2014/main" id="{753FAAA7-068C-4769-AFBD-E939660ED9B5}"/>
              </a:ext>
            </a:extLst>
          </p:cNvPr>
          <p:cNvSpPr>
            <a:spLocks noGrp="1"/>
          </p:cNvSpPr>
          <p:nvPr>
            <p:ph idx="1"/>
          </p:nvPr>
        </p:nvSpPr>
        <p:spPr>
          <a:xfrm>
            <a:off x="338667" y="1548882"/>
            <a:ext cx="11853333" cy="5309118"/>
          </a:xfrm>
        </p:spPr>
        <p:txBody>
          <a:bodyPr>
            <a:normAutofit fontScale="92500" lnSpcReduction="20000"/>
          </a:bodyPr>
          <a:lstStyle/>
          <a:p>
            <a:r>
              <a:rPr lang="en-US" b="1" i="1" dirty="0"/>
              <a:t>Bicarbonate</a:t>
            </a:r>
            <a:r>
              <a:rPr lang="en-US" dirty="0"/>
              <a:t>: Bicarbonate therapy generally </a:t>
            </a:r>
            <a:r>
              <a:rPr lang="en-US" dirty="0">
                <a:solidFill>
                  <a:srgbClr val="FF0000"/>
                </a:solidFill>
              </a:rPr>
              <a:t>should not</a:t>
            </a:r>
            <a:r>
              <a:rPr lang="en-US" dirty="0"/>
              <a:t> be used in children with DKA unless in special cases like severe acidosis               (PH &lt;6.9) and life-threatening hyperkalemia.</a:t>
            </a:r>
          </a:p>
          <a:p>
            <a:r>
              <a:rPr lang="pt-BR" b="1" i="1" dirty="0"/>
              <a:t>Sodium</a:t>
            </a:r>
            <a:r>
              <a:rPr lang="pt-BR" dirty="0"/>
              <a:t>: Calculate corrected sodium. </a:t>
            </a:r>
          </a:p>
          <a:p>
            <a:pPr marL="0" indent="0">
              <a:buNone/>
            </a:pPr>
            <a:r>
              <a:rPr lang="pt-BR" dirty="0"/>
              <a:t>Corrected NA+= Na + 1.6([plasma glucose – 100]/100)</a:t>
            </a:r>
          </a:p>
          <a:p>
            <a:r>
              <a:rPr lang="en-US" b="1" i="1" dirty="0"/>
              <a:t>Phosphate</a:t>
            </a:r>
            <a:r>
              <a:rPr lang="en-US" dirty="0"/>
              <a:t>: </a:t>
            </a:r>
          </a:p>
          <a:p>
            <a:pPr>
              <a:buFont typeface="Wingdings" panose="05000000000000000000" pitchFamily="2" charset="2"/>
              <a:buChar char="ü"/>
            </a:pPr>
            <a:r>
              <a:rPr lang="en-US" sz="2600" dirty="0"/>
              <a:t>phosphate depletion is common in uncontrolled diabetes.</a:t>
            </a:r>
          </a:p>
          <a:p>
            <a:pPr>
              <a:buFont typeface="Wingdings" panose="05000000000000000000" pitchFamily="2" charset="2"/>
              <a:buChar char="ü"/>
            </a:pPr>
            <a:r>
              <a:rPr lang="en-US" sz="2600" dirty="0"/>
              <a:t> Phosphate should be replaced during DKA treatment (typically by including potassium phosphate in IV fluid.)</a:t>
            </a:r>
          </a:p>
          <a:p>
            <a:pPr>
              <a:buFont typeface="Wingdings" panose="05000000000000000000" pitchFamily="2" charset="2"/>
              <a:buChar char="ü"/>
            </a:pPr>
            <a:r>
              <a:rPr lang="en-US" sz="2600" dirty="0"/>
              <a:t> Manifestation of severe hypophosphatemia include: metabolic encephalopathy, seizures, impaired myocardial contractility, ventricular arrhythmia, respiratory failure, hemolytic anemia, muscle dysfunction with proximal myopathy, dysphagia, ileus, and rhabdomyolysis.</a:t>
            </a:r>
          </a:p>
          <a:p>
            <a:pPr>
              <a:buFont typeface="Wingdings" panose="05000000000000000000" pitchFamily="2" charset="2"/>
              <a:buChar char="ü"/>
            </a:pPr>
            <a:r>
              <a:rPr lang="en-US" sz="2600" dirty="0"/>
              <a:t>Severe hypophosphatemia (1 mg/dl) with or without symptoms should be managed.</a:t>
            </a:r>
            <a:endParaRPr lang="pt-BR" sz="2600" dirty="0"/>
          </a:p>
          <a:p>
            <a:pPr marL="0" indent="0">
              <a:buNone/>
            </a:pPr>
            <a:endParaRPr lang="en-US" dirty="0"/>
          </a:p>
        </p:txBody>
      </p:sp>
    </p:spTree>
    <p:extLst>
      <p:ext uri="{BB962C8B-B14F-4D97-AF65-F5344CB8AC3E}">
        <p14:creationId xmlns:p14="http://schemas.microsoft.com/office/powerpoint/2010/main" val="187554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978769"/>
          </a:xfrm>
        </p:spPr>
      </p:pic>
      <p:sp>
        <p:nvSpPr>
          <p:cNvPr id="4" name="Title 1"/>
          <p:cNvSpPr txBox="1">
            <a:spLocks/>
          </p:cNvSpPr>
          <p:nvPr/>
        </p:nvSpPr>
        <p:spPr>
          <a:xfrm>
            <a:off x="5720841" y="5274422"/>
            <a:ext cx="6057091" cy="132556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6000" dirty="0" smtClean="0">
                <a:latin typeface="Algerian" panose="04020705040A02060702" pitchFamily="82" charset="0"/>
              </a:rPr>
              <a:t>Complications</a:t>
            </a:r>
            <a:endParaRPr lang="en-US" sz="6000" dirty="0">
              <a:latin typeface="Algerian" panose="04020705040A02060702" pitchFamily="82" charset="0"/>
            </a:endParaRPr>
          </a:p>
        </p:txBody>
      </p:sp>
    </p:spTree>
    <p:extLst>
      <p:ext uri="{BB962C8B-B14F-4D97-AF65-F5344CB8AC3E}">
        <p14:creationId xmlns:p14="http://schemas.microsoft.com/office/powerpoint/2010/main" val="205160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109" y="1010067"/>
            <a:ext cx="10515600" cy="4351338"/>
          </a:xfrm>
        </p:spPr>
        <p:txBody>
          <a:bodyPr>
            <a:noAutofit/>
          </a:bodyPr>
          <a:lstStyle/>
          <a:p>
            <a:pPr marL="0" indent="0">
              <a:buNone/>
            </a:pPr>
            <a:r>
              <a:rPr lang="en-US" sz="2800" dirty="0" smtClean="0"/>
              <a:t>1- Cerebral Edema (Most serious).</a:t>
            </a:r>
          </a:p>
          <a:p>
            <a:pPr marL="0" indent="0">
              <a:buNone/>
            </a:pPr>
            <a:r>
              <a:rPr lang="en-US" sz="2800" dirty="0" smtClean="0"/>
              <a:t>2- Hypokalemia. </a:t>
            </a:r>
          </a:p>
          <a:p>
            <a:pPr marL="0" indent="0">
              <a:buNone/>
            </a:pPr>
            <a:r>
              <a:rPr lang="en-US" sz="2800" dirty="0" smtClean="0"/>
              <a:t>3- Hypoglycemia (Most common).</a:t>
            </a:r>
          </a:p>
          <a:p>
            <a:pPr marL="0" indent="0">
              <a:buNone/>
            </a:pPr>
            <a:r>
              <a:rPr lang="en-US" sz="2800" dirty="0" smtClean="0"/>
              <a:t> 4- Intracranial thrombosis or infarction. </a:t>
            </a:r>
          </a:p>
          <a:p>
            <a:pPr marL="0" indent="0">
              <a:buNone/>
            </a:pPr>
            <a:r>
              <a:rPr lang="en-US" sz="2800" dirty="0" smtClean="0"/>
              <a:t> 5- Acute kidney injury with acute renal failure caused by severe dehydration.</a:t>
            </a:r>
          </a:p>
          <a:p>
            <a:pPr marL="0" indent="0">
              <a:buNone/>
            </a:pPr>
            <a:r>
              <a:rPr lang="en-US" sz="2800" dirty="0" smtClean="0"/>
              <a:t> 6- Pancreatitis. </a:t>
            </a:r>
          </a:p>
          <a:p>
            <a:pPr marL="0" indent="0">
              <a:buNone/>
            </a:pPr>
            <a:r>
              <a:rPr lang="en-US" sz="2800" dirty="0" smtClean="0"/>
              <a:t>7- Arrhythmias caused by electrolyte abnormalities.</a:t>
            </a:r>
          </a:p>
          <a:p>
            <a:pPr marL="0" indent="0">
              <a:buNone/>
            </a:pPr>
            <a:r>
              <a:rPr lang="en-US" sz="2800" dirty="0" smtClean="0"/>
              <a:t> 8- Pulmonary Edema.</a:t>
            </a:r>
            <a:endParaRPr lang="en-US" sz="2800" dirty="0"/>
          </a:p>
        </p:txBody>
      </p:sp>
    </p:spTree>
    <p:extLst>
      <p:ext uri="{BB962C8B-B14F-4D97-AF65-F5344CB8AC3E}">
        <p14:creationId xmlns:p14="http://schemas.microsoft.com/office/powerpoint/2010/main" val="1836120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10931858" cy="6332561"/>
          </a:xfrm>
        </p:spPr>
        <p:txBody>
          <a:bodyPr>
            <a:normAutofit/>
          </a:bodyPr>
          <a:lstStyle/>
          <a:p>
            <a:r>
              <a:rPr lang="en-US" sz="4400" dirty="0" smtClean="0"/>
              <a:t>                   </a:t>
            </a:r>
            <a:r>
              <a:rPr lang="en-US" sz="4400" dirty="0" smtClean="0">
                <a:latin typeface="Algerian" panose="04020705040A02060702" pitchFamily="82" charset="0"/>
              </a:rPr>
              <a:t>Ketosis</a:t>
            </a:r>
          </a:p>
          <a:p>
            <a:pPr lvl="8"/>
            <a:r>
              <a:rPr lang="en-US" sz="2400" dirty="0"/>
              <a:t>Insulin deficiency and high </a:t>
            </a:r>
            <a:r>
              <a:rPr lang="en-US" sz="2400" dirty="0" err="1"/>
              <a:t>counterregulatory</a:t>
            </a:r>
            <a:r>
              <a:rPr lang="en-US" sz="2400" dirty="0"/>
              <a:t> hormone concentrations also increase lipolysis and </a:t>
            </a:r>
            <a:r>
              <a:rPr lang="en-US" sz="2400" dirty="0" err="1"/>
              <a:t>ketogenesis</a:t>
            </a:r>
            <a:r>
              <a:rPr lang="en-US" sz="2400" dirty="0"/>
              <a:t> and decrease </a:t>
            </a:r>
            <a:r>
              <a:rPr lang="en-US" sz="2400" dirty="0" err="1" smtClean="0"/>
              <a:t>lipogenesis,abundant</a:t>
            </a:r>
            <a:r>
              <a:rPr lang="en-US" sz="2400" dirty="0" smtClean="0"/>
              <a:t> free fatty acids are converted to </a:t>
            </a:r>
            <a:r>
              <a:rPr lang="en-US" sz="2400" dirty="0" smtClean="0">
                <a:solidFill>
                  <a:srgbClr val="FF0000"/>
                </a:solidFill>
              </a:rPr>
              <a:t>Ketone bodies</a:t>
            </a:r>
            <a:r>
              <a:rPr lang="en-US" sz="2400" dirty="0" smtClean="0"/>
              <a:t> (B-</a:t>
            </a:r>
            <a:r>
              <a:rPr lang="en-US" sz="2400" dirty="0" err="1" smtClean="0"/>
              <a:t>hydroxybutrate</a:t>
            </a:r>
            <a:r>
              <a:rPr lang="en-US" sz="2400" dirty="0"/>
              <a:t>,</a:t>
            </a:r>
            <a:r>
              <a:rPr lang="en-US" sz="2400" dirty="0" smtClean="0"/>
              <a:t> acetoacetate and acetone)cause </a:t>
            </a:r>
            <a:r>
              <a:rPr lang="en-US" sz="2400" dirty="0" err="1" smtClean="0"/>
              <a:t>ketonemia</a:t>
            </a:r>
            <a:r>
              <a:rPr lang="en-US" sz="2400" dirty="0" smtClean="0"/>
              <a:t> and </a:t>
            </a:r>
            <a:r>
              <a:rPr lang="en-US" sz="2400" dirty="0" err="1" smtClean="0"/>
              <a:t>ketonuria</a:t>
            </a:r>
            <a:r>
              <a:rPr lang="en-US" sz="2400" dirty="0" smtClean="0"/>
              <a:t> </a:t>
            </a:r>
            <a:r>
              <a:rPr lang="en-US" sz="2400" dirty="0"/>
              <a:t>and metabolic </a:t>
            </a:r>
            <a:r>
              <a:rPr lang="en-US" sz="2400" dirty="0" smtClean="0"/>
              <a:t>acidosis, Acetone cause acetone odor of breath.</a:t>
            </a:r>
          </a:p>
          <a:p>
            <a:pPr lvl="8"/>
            <a:r>
              <a:rPr lang="en-US" sz="2400" dirty="0" smtClean="0"/>
              <a:t>  </a:t>
            </a:r>
            <a:r>
              <a:rPr lang="en-US" sz="2400" dirty="0" err="1" smtClean="0"/>
              <a:t>Ketonemia</a:t>
            </a:r>
            <a:r>
              <a:rPr lang="en-US" sz="2400" dirty="0" smtClean="0"/>
              <a:t> cause </a:t>
            </a:r>
            <a:r>
              <a:rPr lang="en-US" sz="2400" dirty="0" smtClean="0">
                <a:solidFill>
                  <a:srgbClr val="FF0000"/>
                </a:solidFill>
              </a:rPr>
              <a:t>acidosis</a:t>
            </a:r>
            <a:r>
              <a:rPr lang="en-US" sz="2400" dirty="0" smtClean="0"/>
              <a:t> &gt;&gt;&gt;&gt;&gt; vomiting , increase insensible fluid loss(caused by tachypnea </a:t>
            </a:r>
            <a:r>
              <a:rPr lang="en-US" sz="2400" dirty="0" err="1" smtClean="0"/>
              <a:t>Kussmul</a:t>
            </a:r>
            <a:r>
              <a:rPr lang="en-US" sz="2400" dirty="0" smtClean="0"/>
              <a:t> breathing) , hyperkalemia ,renal potassium and phosphate loss.</a:t>
            </a:r>
            <a:endParaRPr lang="en-US" sz="4400" dirty="0"/>
          </a:p>
          <a:p>
            <a:endParaRPr lang="en-US" sz="4400" dirty="0"/>
          </a:p>
        </p:txBody>
      </p:sp>
      <p:sp>
        <p:nvSpPr>
          <p:cNvPr id="4" name="عنوان 3"/>
          <p:cNvSpPr>
            <a:spLocks noGrp="1"/>
          </p:cNvSpPr>
          <p:nvPr>
            <p:ph type="title"/>
          </p:nvPr>
        </p:nvSpPr>
        <p:spPr>
          <a:xfrm flipV="1">
            <a:off x="11705230" y="275685"/>
            <a:ext cx="263857" cy="502238"/>
          </a:xfrm>
        </p:spPr>
        <p:txBody>
          <a:bodyPr>
            <a:normAutofit fontScale="90000"/>
          </a:bodyPr>
          <a:lstStyle/>
          <a:p>
            <a:r>
              <a:rPr lang="en-US" dirty="0" smtClean="0"/>
              <a:t>  </a:t>
            </a:r>
            <a:endParaRPr lang="en-US" dirty="0"/>
          </a:p>
        </p:txBody>
      </p:sp>
    </p:spTree>
    <p:extLst>
      <p:ext uri="{BB962C8B-B14F-4D97-AF65-F5344CB8AC3E}">
        <p14:creationId xmlns:p14="http://schemas.microsoft.com/office/powerpoint/2010/main" val="1401669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86" y="655607"/>
            <a:ext cx="6873321" cy="1325563"/>
          </a:xfrm>
        </p:spPr>
        <p:txBody>
          <a:bodyPr/>
          <a:lstStyle/>
          <a:p>
            <a:r>
              <a:rPr lang="en-US" dirty="0" smtClean="0"/>
              <a:t>CEREBRAL EDEMA</a:t>
            </a:r>
            <a:endParaRPr lang="en-US" dirty="0"/>
          </a:p>
        </p:txBody>
      </p:sp>
      <p:sp>
        <p:nvSpPr>
          <p:cNvPr id="3" name="Content Placeholder 2"/>
          <p:cNvSpPr>
            <a:spLocks noGrp="1"/>
          </p:cNvSpPr>
          <p:nvPr>
            <p:ph idx="1"/>
          </p:nvPr>
        </p:nvSpPr>
        <p:spPr>
          <a:xfrm>
            <a:off x="481148" y="2133763"/>
            <a:ext cx="11155188" cy="5621383"/>
          </a:xfrm>
        </p:spPr>
        <p:txBody>
          <a:bodyPr>
            <a:normAutofit/>
          </a:bodyPr>
          <a:lstStyle/>
          <a:p>
            <a:pPr marL="0" indent="0">
              <a:buNone/>
            </a:pPr>
            <a:r>
              <a:rPr lang="en-US" sz="2800" dirty="0" smtClean="0"/>
              <a:t>• Cerebral edema is the most serious complication of DKA, occurring in 1-5% of cases of DKA, with a mortality rate of 20-80%.</a:t>
            </a:r>
          </a:p>
          <a:p>
            <a:pPr marL="0" indent="0">
              <a:buNone/>
            </a:pPr>
            <a:r>
              <a:rPr lang="en-US" sz="2800" dirty="0" smtClean="0"/>
              <a:t> • Cerebral edema usually develops within first 12 hours after therapy for DKA is begun, often following a period of apparent clinical improvement.</a:t>
            </a:r>
          </a:p>
          <a:p>
            <a:pPr marL="0" indent="0">
              <a:buNone/>
            </a:pPr>
            <a:r>
              <a:rPr lang="en-US" sz="2800" dirty="0" smtClean="0"/>
              <a:t> • Pathophysiology: Cerebral edema occurs from rapid lowering of glucose levels and an ensuing rapid drop in plasma osmolality. Brain cells, which trap osmotically active particles, preferentially absorb water (osmotic shifting) and swell during rapid rehydration ,Cerebral edema follows, and given the constraints of the cranium, </a:t>
            </a:r>
            <a:r>
              <a:rPr lang="en-US" sz="2800" dirty="0" err="1" smtClean="0"/>
              <a:t>uncal</a:t>
            </a:r>
            <a:r>
              <a:rPr lang="en-US" sz="2800" dirty="0" smtClean="0"/>
              <a:t> herniation may be the cause of death in persons with DKA. </a:t>
            </a:r>
            <a:endParaRPr lang="en-US" sz="2800" dirty="0"/>
          </a:p>
        </p:txBody>
      </p:sp>
    </p:spTree>
    <p:extLst>
      <p:ext uri="{BB962C8B-B14F-4D97-AF65-F5344CB8AC3E}">
        <p14:creationId xmlns:p14="http://schemas.microsoft.com/office/powerpoint/2010/main" val="2871706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358" y="412688"/>
            <a:ext cx="9720072" cy="1499616"/>
          </a:xfrm>
        </p:spPr>
        <p:txBody>
          <a:bodyPr/>
          <a:lstStyle/>
          <a:p>
            <a:r>
              <a:rPr lang="en-US" dirty="0" smtClean="0"/>
              <a:t>Factors That Correlate With Increased Risk For Cerebral Edema:</a:t>
            </a:r>
            <a:endParaRPr lang="en-US" dirty="0"/>
          </a:p>
        </p:txBody>
      </p:sp>
      <p:sp>
        <p:nvSpPr>
          <p:cNvPr id="3" name="Content Placeholder 2"/>
          <p:cNvSpPr>
            <a:spLocks noGrp="1"/>
          </p:cNvSpPr>
          <p:nvPr>
            <p:ph idx="1"/>
          </p:nvPr>
        </p:nvSpPr>
        <p:spPr>
          <a:xfrm>
            <a:off x="1024128" y="1912304"/>
            <a:ext cx="10949336" cy="4397056"/>
          </a:xfrm>
        </p:spPr>
        <p:txBody>
          <a:bodyPr>
            <a:noAutofit/>
          </a:bodyPr>
          <a:lstStyle/>
          <a:p>
            <a:pPr marL="514350" indent="-514350">
              <a:buFont typeface="+mj-lt"/>
              <a:buAutoNum type="arabicPeriod"/>
            </a:pPr>
            <a:r>
              <a:rPr lang="en-US" sz="2400" dirty="0" smtClean="0"/>
              <a:t>High blood urea nitrogen at presentation.</a:t>
            </a:r>
          </a:p>
          <a:p>
            <a:pPr marL="514350" indent="-514350">
              <a:buFont typeface="+mj-lt"/>
              <a:buAutoNum type="arabicPeriod"/>
            </a:pPr>
            <a:r>
              <a:rPr lang="en-US" sz="2400" dirty="0" smtClean="0"/>
              <a:t>Lower initial PCO2( </a:t>
            </a:r>
            <a:r>
              <a:rPr lang="en-US" sz="2400" dirty="0" err="1" smtClean="0"/>
              <a:t>Hypocapnia</a:t>
            </a:r>
            <a:r>
              <a:rPr lang="en-US" sz="2400" dirty="0" smtClean="0"/>
              <a:t> at presentation). </a:t>
            </a:r>
          </a:p>
          <a:p>
            <a:pPr marL="514350" indent="-514350">
              <a:buFont typeface="+mj-lt"/>
              <a:buAutoNum type="arabicPeriod"/>
            </a:pPr>
            <a:r>
              <a:rPr lang="en-US" sz="2400" dirty="0" smtClean="0"/>
              <a:t>Failure of the serum sodium concentration to increase as glucose concentration decreases during treatment.</a:t>
            </a:r>
          </a:p>
          <a:p>
            <a:pPr marL="514350" indent="-514350">
              <a:buFont typeface="+mj-lt"/>
              <a:buAutoNum type="arabicPeriod"/>
            </a:pPr>
            <a:r>
              <a:rPr lang="en-US" sz="2400" dirty="0" smtClean="0"/>
              <a:t>Severe acidosis at presentation.</a:t>
            </a:r>
          </a:p>
          <a:p>
            <a:pPr marL="514350" indent="-514350">
              <a:buFont typeface="+mj-lt"/>
              <a:buAutoNum type="arabicPeriod"/>
            </a:pPr>
            <a:r>
              <a:rPr lang="en-US" sz="2400" dirty="0" smtClean="0"/>
              <a:t>Treatment with bicarbonate( for acidosis correction).</a:t>
            </a:r>
          </a:p>
          <a:p>
            <a:pPr marL="514350" indent="-514350">
              <a:buFont typeface="+mj-lt"/>
              <a:buAutoNum type="arabicPeriod"/>
            </a:pPr>
            <a:r>
              <a:rPr lang="en-US" sz="2400" dirty="0" smtClean="0"/>
              <a:t>Age less than 5 years.</a:t>
            </a:r>
          </a:p>
          <a:p>
            <a:pPr marL="514350" indent="-514350">
              <a:buFont typeface="+mj-lt"/>
              <a:buAutoNum type="arabicPeriod"/>
            </a:pPr>
            <a:r>
              <a:rPr lang="en-US" sz="2400" dirty="0" smtClean="0"/>
              <a:t>  New onset DM.</a:t>
            </a:r>
          </a:p>
          <a:p>
            <a:pPr marL="514350" indent="-514350">
              <a:buFont typeface="+mj-lt"/>
              <a:buAutoNum type="arabicPeriod"/>
            </a:pPr>
            <a:r>
              <a:rPr lang="en-US" sz="2400" dirty="0" smtClean="0"/>
              <a:t>High volumes of fluid given in the first 4 hours.</a:t>
            </a:r>
          </a:p>
          <a:p>
            <a:pPr marL="514350" indent="-514350">
              <a:buFont typeface="+mj-lt"/>
              <a:buAutoNum type="arabicPeriod"/>
            </a:pPr>
            <a:r>
              <a:rPr lang="en-US" sz="2400" dirty="0" smtClean="0"/>
              <a:t>Administration of insulin in the first hour of fluid treatment.</a:t>
            </a:r>
          </a:p>
        </p:txBody>
      </p:sp>
    </p:spTree>
    <p:extLst>
      <p:ext uri="{BB962C8B-B14F-4D97-AF65-F5344CB8AC3E}">
        <p14:creationId xmlns:p14="http://schemas.microsoft.com/office/powerpoint/2010/main" val="3498401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Signs &amp; Symptoms of Cerebral Edema: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smtClean="0"/>
              <a:t>Onset of headache after beginning treatment or progressively worsening or severe headache.</a:t>
            </a:r>
          </a:p>
          <a:p>
            <a:pPr marL="514350" indent="-514350">
              <a:buFont typeface="+mj-lt"/>
              <a:buAutoNum type="arabicPeriod"/>
            </a:pPr>
            <a:r>
              <a:rPr lang="en-US" sz="2400" dirty="0" smtClean="0"/>
              <a:t>Change in neurological status (irritability, confusion, increased drowsiness, incontinence)</a:t>
            </a:r>
          </a:p>
          <a:p>
            <a:pPr marL="514350" indent="-514350">
              <a:buFont typeface="+mj-lt"/>
              <a:buAutoNum type="arabicPeriod"/>
            </a:pPr>
            <a:r>
              <a:rPr lang="en-US" sz="2400" dirty="0" smtClean="0"/>
              <a:t> Specific neurological signs (e.g. cranial nerve palsies, papilledema)</a:t>
            </a:r>
          </a:p>
          <a:p>
            <a:pPr marL="514350" indent="-514350">
              <a:buFont typeface="+mj-lt"/>
              <a:buAutoNum type="arabicPeriod"/>
            </a:pPr>
            <a:r>
              <a:rPr lang="en-US" sz="2400" dirty="0" smtClean="0"/>
              <a:t> Cushing’s triad (rising blood pressure, bradycardia, and respiratory depression) is a late but important sign of increased intracranial pressure.</a:t>
            </a:r>
            <a:endParaRPr lang="en-US" sz="2400" dirty="0"/>
          </a:p>
          <a:p>
            <a:pPr marL="514350" indent="-514350">
              <a:buFont typeface="+mj-lt"/>
              <a:buAutoNum type="arabicPeriod"/>
            </a:pPr>
            <a:r>
              <a:rPr lang="en-US" sz="2400" dirty="0" smtClean="0"/>
              <a:t>Decreased O2 saturation.</a:t>
            </a:r>
            <a:endParaRPr lang="en-US" sz="2400" dirty="0"/>
          </a:p>
        </p:txBody>
      </p:sp>
    </p:spTree>
    <p:extLst>
      <p:ext uri="{BB962C8B-B14F-4D97-AF65-F5344CB8AC3E}">
        <p14:creationId xmlns:p14="http://schemas.microsoft.com/office/powerpoint/2010/main" val="4245152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1- Rapid use of IV mannitol.</a:t>
            </a:r>
          </a:p>
          <a:p>
            <a:pPr marL="0" indent="0">
              <a:buNone/>
            </a:pPr>
            <a:r>
              <a:rPr lang="en-US" sz="3600" dirty="0" smtClean="0"/>
              <a:t> 2- Endotracheal intubation. </a:t>
            </a:r>
          </a:p>
          <a:p>
            <a:pPr marL="0" indent="0">
              <a:buNone/>
            </a:pPr>
            <a:r>
              <a:rPr lang="en-US" sz="3600" dirty="0" smtClean="0"/>
              <a:t>3- Hyperventilation.</a:t>
            </a:r>
          </a:p>
          <a:p>
            <a:pPr marL="0" indent="0">
              <a:buNone/>
            </a:pPr>
            <a:r>
              <a:rPr lang="en-US" sz="3600" dirty="0" smtClean="0"/>
              <a:t> </a:t>
            </a:r>
            <a:endParaRPr lang="en-US" sz="3600" dirty="0"/>
          </a:p>
        </p:txBody>
      </p:sp>
    </p:spTree>
    <p:extLst>
      <p:ext uri="{BB962C8B-B14F-4D97-AF65-F5344CB8AC3E}">
        <p14:creationId xmlns:p14="http://schemas.microsoft.com/office/powerpoint/2010/main" val="1901643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124" y="520236"/>
            <a:ext cx="3524794" cy="1325563"/>
          </a:xfrm>
        </p:spPr>
        <p:txBody>
          <a:bodyPr/>
          <a:lstStyle/>
          <a:p>
            <a:pPr algn="ctr"/>
            <a:r>
              <a:rPr lang="en-US" dirty="0" smtClean="0"/>
              <a:t>Hypokalemia</a:t>
            </a:r>
            <a:endParaRPr lang="en-US" dirty="0"/>
          </a:p>
        </p:txBody>
      </p:sp>
      <p:sp>
        <p:nvSpPr>
          <p:cNvPr id="3" name="Content Placeholder 2"/>
          <p:cNvSpPr>
            <a:spLocks noGrp="1"/>
          </p:cNvSpPr>
          <p:nvPr>
            <p:ph idx="1"/>
          </p:nvPr>
        </p:nvSpPr>
        <p:spPr>
          <a:xfrm>
            <a:off x="920611" y="1845799"/>
            <a:ext cx="11271389" cy="4023360"/>
          </a:xfrm>
        </p:spPr>
        <p:txBody>
          <a:bodyPr>
            <a:noAutofit/>
          </a:bodyPr>
          <a:lstStyle/>
          <a:p>
            <a:pPr>
              <a:buFont typeface="Wingdings" panose="05000000000000000000" pitchFamily="2" charset="2"/>
              <a:buChar char="Ø"/>
            </a:pPr>
            <a:r>
              <a:rPr lang="en-US" sz="2400" dirty="0" smtClean="0"/>
              <a:t>Low or high serum potassium levels can be a cause of cardiac arrhythmias, which can be fatal. </a:t>
            </a:r>
          </a:p>
          <a:p>
            <a:pPr>
              <a:buFont typeface="Wingdings" panose="05000000000000000000" pitchFamily="2" charset="2"/>
              <a:buChar char="Ø"/>
            </a:pPr>
            <a:r>
              <a:rPr lang="en-US" sz="2400" dirty="0" smtClean="0"/>
              <a:t>Potassium must never be given until the serum potassium level is known.</a:t>
            </a:r>
          </a:p>
          <a:p>
            <a:pPr>
              <a:buFont typeface="Wingdings" panose="05000000000000000000" pitchFamily="2" charset="2"/>
              <a:buChar char="Ø"/>
            </a:pPr>
            <a:r>
              <a:rPr lang="en-US" sz="2400" dirty="0" smtClean="0"/>
              <a:t>Once the serum potassium is known to be normal or low, and after voiding is observed, generally after the first hour of fluid resuscitation, all IV fluids should include 20-40 </a:t>
            </a:r>
            <a:r>
              <a:rPr lang="en-US" sz="2400" dirty="0" err="1" smtClean="0"/>
              <a:t>mmol</a:t>
            </a:r>
            <a:r>
              <a:rPr lang="en-US" sz="2400" dirty="0" smtClean="0"/>
              <a:t>/L of potassium.</a:t>
            </a:r>
          </a:p>
          <a:p>
            <a:pPr>
              <a:buFont typeface="Wingdings" panose="05000000000000000000" pitchFamily="2" charset="2"/>
              <a:buChar char="Ø"/>
            </a:pPr>
            <a:r>
              <a:rPr lang="en-US" sz="2400" dirty="0" smtClean="0"/>
              <a:t>If the serum potassium is high, it is best to wait to add K+ to the IV until the K+ begins to decrease. </a:t>
            </a:r>
          </a:p>
          <a:p>
            <a:pPr>
              <a:buFont typeface="Wingdings" panose="05000000000000000000" pitchFamily="2" charset="2"/>
              <a:buChar char="Ø"/>
            </a:pPr>
            <a:r>
              <a:rPr lang="en-US" sz="2400" dirty="0" smtClean="0"/>
              <a:t>Do not give K+ as a rapid IV bolus or cardiac arrest may result.</a:t>
            </a:r>
          </a:p>
          <a:p>
            <a:pPr>
              <a:buFont typeface="Wingdings" panose="05000000000000000000" pitchFamily="2" charset="2"/>
              <a:buChar char="Ø"/>
            </a:pPr>
            <a:r>
              <a:rPr lang="en-US" sz="2400" dirty="0" smtClean="0"/>
              <a:t>Severe hypokalemia may lead to respiratory arrest due to muscle dysfunction.</a:t>
            </a:r>
            <a:endParaRPr lang="en-US" sz="2400" dirty="0"/>
          </a:p>
        </p:txBody>
      </p:sp>
    </p:spTree>
    <p:extLst>
      <p:ext uri="{BB962C8B-B14F-4D97-AF65-F5344CB8AC3E}">
        <p14:creationId xmlns:p14="http://schemas.microsoft.com/office/powerpoint/2010/main" val="35921365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Hypoglycemia</a:t>
            </a:r>
            <a:endParaRPr lang="en-US" dirty="0"/>
          </a:p>
        </p:txBody>
      </p:sp>
      <p:sp>
        <p:nvSpPr>
          <p:cNvPr id="3" name="Content Placeholder 2"/>
          <p:cNvSpPr>
            <a:spLocks noGrp="1"/>
          </p:cNvSpPr>
          <p:nvPr>
            <p:ph idx="1"/>
          </p:nvPr>
        </p:nvSpPr>
        <p:spPr/>
        <p:txBody>
          <a:bodyPr>
            <a:normAutofit/>
          </a:bodyPr>
          <a:lstStyle/>
          <a:p>
            <a:r>
              <a:rPr lang="en-US" sz="3600" dirty="0" smtClean="0"/>
              <a:t>Hypoglycemia may result from inadequate monitoring of glucose levels during insulin therapy. Insulin sensitivity improves after clearance of ketones (after </a:t>
            </a:r>
            <a:r>
              <a:rPr lang="en-US" sz="3600" dirty="0" err="1" smtClean="0"/>
              <a:t>tx</a:t>
            </a:r>
            <a:r>
              <a:rPr lang="en-US" sz="3600" dirty="0" smtClean="0"/>
              <a:t>). </a:t>
            </a:r>
          </a:p>
          <a:p>
            <a:r>
              <a:rPr lang="en-US" sz="3600" dirty="0" smtClean="0"/>
              <a:t>Give 2-5 ml/kg D10% bolus, hold insulin for 15- 30 min then repeat Blood Glucose.</a:t>
            </a:r>
            <a:endParaRPr lang="en-US" sz="3600" dirty="0"/>
          </a:p>
        </p:txBody>
      </p:sp>
    </p:spTree>
    <p:extLst>
      <p:ext uri="{BB962C8B-B14F-4D97-AF65-F5344CB8AC3E}">
        <p14:creationId xmlns:p14="http://schemas.microsoft.com/office/powerpoint/2010/main" val="1739941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impairment </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DKA may be associated with subtle neurocognitive dysfunction after recovery, even in patients who did not have clinical evidence of cerebral injury during DKA treatment Subtle alterations in memory, attention, and IQ and changes in cerebral microstructure .</a:t>
            </a:r>
            <a:endParaRPr lang="en-US" sz="4000" dirty="0"/>
          </a:p>
        </p:txBody>
      </p:sp>
    </p:spTree>
    <p:extLst>
      <p:ext uri="{BB962C8B-B14F-4D97-AF65-F5344CB8AC3E}">
        <p14:creationId xmlns:p14="http://schemas.microsoft.com/office/powerpoint/2010/main" val="686510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Pancreatic enzyme elevations</a:t>
            </a:r>
            <a:endParaRPr lang="en-US" dirty="0"/>
          </a:p>
        </p:txBody>
      </p:sp>
      <p:sp>
        <p:nvSpPr>
          <p:cNvPr id="3" name="Content Placeholder 2"/>
          <p:cNvSpPr>
            <a:spLocks noGrp="1"/>
          </p:cNvSpPr>
          <p:nvPr>
            <p:ph idx="1"/>
          </p:nvPr>
        </p:nvSpPr>
        <p:spPr/>
        <p:txBody>
          <a:bodyPr>
            <a:normAutofit/>
          </a:bodyPr>
          <a:lstStyle/>
          <a:p>
            <a:r>
              <a:rPr lang="en-US" sz="4400" dirty="0" smtClean="0"/>
              <a:t>Mild elevations in serum amylase and lipase are seen in approximately 40% of children with DKA In most cases, this does not reflect acute pancreatitis.</a:t>
            </a:r>
            <a:endParaRPr lang="en-US" sz="4400" dirty="0"/>
          </a:p>
        </p:txBody>
      </p:sp>
    </p:spTree>
    <p:extLst>
      <p:ext uri="{BB962C8B-B14F-4D97-AF65-F5344CB8AC3E}">
        <p14:creationId xmlns:p14="http://schemas.microsoft.com/office/powerpoint/2010/main" val="11689189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kidney injury</a:t>
            </a:r>
            <a:endParaRPr lang="en-US" dirty="0"/>
          </a:p>
        </p:txBody>
      </p:sp>
      <p:sp>
        <p:nvSpPr>
          <p:cNvPr id="3" name="Content Placeholder 2"/>
          <p:cNvSpPr>
            <a:spLocks noGrp="1"/>
          </p:cNvSpPr>
          <p:nvPr>
            <p:ph idx="1"/>
          </p:nvPr>
        </p:nvSpPr>
        <p:spPr/>
        <p:txBody>
          <a:bodyPr>
            <a:normAutofit/>
          </a:bodyPr>
          <a:lstStyle/>
          <a:p>
            <a:r>
              <a:rPr lang="en-US" sz="3600" dirty="0" smtClean="0"/>
              <a:t>high frequency of acute kidney injury (AKI) in children with DKA (approximately 50%) Many of these children have stage 2 or 3 AKI, suggesting intrinsic tubular injury beyond pre-renal dysfunction. Kidney failure can also occur but is rare. Renal function generally returns to normal after recovery from DKA.</a:t>
            </a:r>
            <a:endParaRPr lang="en-US" sz="3600" dirty="0"/>
          </a:p>
        </p:txBody>
      </p:sp>
    </p:spTree>
    <p:extLst>
      <p:ext uri="{BB962C8B-B14F-4D97-AF65-F5344CB8AC3E}">
        <p14:creationId xmlns:p14="http://schemas.microsoft.com/office/powerpoint/2010/main" val="2517703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Complications</a:t>
            </a:r>
            <a:endParaRPr lang="en-US" dirty="0"/>
          </a:p>
        </p:txBody>
      </p:sp>
      <p:sp>
        <p:nvSpPr>
          <p:cNvPr id="3" name="Content Placeholder 2"/>
          <p:cNvSpPr>
            <a:spLocks noGrp="1"/>
          </p:cNvSpPr>
          <p:nvPr>
            <p:ph idx="1"/>
          </p:nvPr>
        </p:nvSpPr>
        <p:spPr>
          <a:xfrm>
            <a:off x="1024128" y="2216989"/>
            <a:ext cx="10690544" cy="4023360"/>
          </a:xfrm>
        </p:spPr>
        <p:txBody>
          <a:bodyPr>
            <a:noAutofit/>
          </a:bodyPr>
          <a:lstStyle/>
          <a:p>
            <a:r>
              <a:rPr lang="en-US" sz="3200" dirty="0" smtClean="0"/>
              <a:t>Rare complications of pediatric DKA include: </a:t>
            </a:r>
          </a:p>
          <a:p>
            <a:pPr>
              <a:buFont typeface="Wingdings" panose="05000000000000000000" pitchFamily="2" charset="2"/>
              <a:buChar char="ü"/>
            </a:pPr>
            <a:r>
              <a:rPr lang="en-US" sz="3200" dirty="0" smtClean="0"/>
              <a:t> cardiac arrhythmias resulting from electrolyte derangements.</a:t>
            </a:r>
          </a:p>
          <a:p>
            <a:pPr>
              <a:buFont typeface="Wingdings" panose="05000000000000000000" pitchFamily="2" charset="2"/>
              <a:buChar char="ü"/>
            </a:pPr>
            <a:r>
              <a:rPr lang="en-US" sz="3200" dirty="0" smtClean="0"/>
              <a:t> pulmonary edema.</a:t>
            </a:r>
          </a:p>
          <a:p>
            <a:pPr>
              <a:buFont typeface="Wingdings" panose="05000000000000000000" pitchFamily="2" charset="2"/>
              <a:buChar char="ü"/>
            </a:pPr>
            <a:r>
              <a:rPr lang="en-US" sz="3200" dirty="0" smtClean="0"/>
              <a:t> venous thrombosis.</a:t>
            </a:r>
          </a:p>
          <a:p>
            <a:pPr>
              <a:buFont typeface="Wingdings" panose="05000000000000000000" pitchFamily="2" charset="2"/>
              <a:buChar char="ü"/>
            </a:pPr>
            <a:r>
              <a:rPr lang="en-US" sz="3200" dirty="0" smtClean="0"/>
              <a:t>multiple organ dysfunction syndrome.</a:t>
            </a:r>
          </a:p>
          <a:p>
            <a:pPr>
              <a:buFont typeface="Wingdings" panose="05000000000000000000" pitchFamily="2" charset="2"/>
              <a:buChar char="ü"/>
            </a:pPr>
            <a:r>
              <a:rPr lang="en-US" sz="3200" dirty="0" smtClean="0"/>
              <a:t>intestinal necrosis.</a:t>
            </a:r>
          </a:p>
          <a:p>
            <a:pPr>
              <a:buFont typeface="Wingdings" panose="05000000000000000000" pitchFamily="2" charset="2"/>
              <a:buChar char="ü"/>
            </a:pPr>
            <a:r>
              <a:rPr lang="en-US" sz="3200" dirty="0" smtClean="0"/>
              <a:t>acute pancreatitis .</a:t>
            </a:r>
            <a:endParaRPr lang="en-US" sz="3200" dirty="0"/>
          </a:p>
        </p:txBody>
      </p:sp>
    </p:spTree>
    <p:extLst>
      <p:ext uri="{BB962C8B-B14F-4D97-AF65-F5344CB8AC3E}">
        <p14:creationId xmlns:p14="http://schemas.microsoft.com/office/powerpoint/2010/main" val="1761972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flipV="1">
            <a:off x="12719714" y="0"/>
            <a:ext cx="873456" cy="122830"/>
          </a:xfrm>
        </p:spPr>
        <p:txBody>
          <a:bodyPr>
            <a:normAutofit fontScale="90000"/>
          </a:bodyPr>
          <a:lstStyle/>
          <a:p>
            <a:endParaRPr lang="en-US" dirty="0"/>
          </a:p>
        </p:txBody>
      </p:sp>
      <p:sp>
        <p:nvSpPr>
          <p:cNvPr id="3" name="عنصر نائب للمحتوى 2"/>
          <p:cNvSpPr>
            <a:spLocks noGrp="1"/>
          </p:cNvSpPr>
          <p:nvPr>
            <p:ph idx="1"/>
          </p:nvPr>
        </p:nvSpPr>
        <p:spPr>
          <a:xfrm>
            <a:off x="286604" y="245661"/>
            <a:ext cx="7983940" cy="6210076"/>
          </a:xfrm>
        </p:spPr>
        <p:txBody>
          <a:bodyPr/>
          <a:lstStyle/>
          <a:p>
            <a:r>
              <a:rPr lang="en-US" dirty="0" smtClean="0"/>
              <a:t>                                </a:t>
            </a:r>
            <a:r>
              <a:rPr lang="en-US" sz="4400" dirty="0" smtClean="0">
                <a:latin typeface="Algerian" panose="04020705040A02060702" pitchFamily="82" charset="0"/>
              </a:rPr>
              <a:t>Dehydration</a:t>
            </a:r>
          </a:p>
          <a:p>
            <a:r>
              <a:rPr lang="en-US" sz="2400" dirty="0" smtClean="0"/>
              <a:t>Hyperglycemia </a:t>
            </a:r>
            <a:r>
              <a:rPr lang="en-US" sz="2400" dirty="0"/>
              <a:t>exceeding the usual renal threshold of approximately 10 </a:t>
            </a:r>
            <a:r>
              <a:rPr lang="en-US" sz="2400" dirty="0" err="1"/>
              <a:t>mmol</a:t>
            </a:r>
            <a:r>
              <a:rPr lang="en-US" sz="2400" dirty="0"/>
              <a:t>/L (180 mg/dl) together with hyperketonemia causes osmotic diuresis and obligatory loss of electrolytes (sodium, potassium, phosphate, magnesium) leading to dehydration, often aggravated by vomiting associated with severe ketosis</a:t>
            </a:r>
            <a:r>
              <a:rPr lang="en-US" sz="2400" dirty="0" smtClean="0"/>
              <a:t>.</a:t>
            </a:r>
          </a:p>
          <a:p>
            <a:r>
              <a:rPr lang="en-US" sz="2400" dirty="0" smtClean="0"/>
              <a:t>Most patients are unable to maintain the large fluid intake and thus dehydration </a:t>
            </a:r>
            <a:r>
              <a:rPr lang="en-US" sz="2400" dirty="0" err="1" smtClean="0"/>
              <a:t>occures</a:t>
            </a:r>
            <a:r>
              <a:rPr lang="en-US" sz="2400" dirty="0" smtClean="0"/>
              <a:t>.</a:t>
            </a:r>
            <a:endParaRPr lang="en-US" sz="2400" dirty="0"/>
          </a:p>
          <a:p>
            <a:r>
              <a:rPr lang="en-US" sz="2400" dirty="0"/>
              <a:t>These changes stimulate further stress hormone production, which induces more severe insulin resistance and worsening hyperglycemia and hyperketonemia</a:t>
            </a:r>
            <a:r>
              <a:rPr lang="en-US" sz="2400" dirty="0" smtClean="0"/>
              <a:t>.</a:t>
            </a:r>
          </a:p>
          <a:p>
            <a:r>
              <a:rPr lang="en-US" sz="2400" dirty="0" smtClean="0"/>
              <a:t>Dehydration along with metabolic acidosis      coma</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475" y="259307"/>
            <a:ext cx="4112525" cy="622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سهم إلى اليمين 3"/>
          <p:cNvSpPr/>
          <p:nvPr/>
        </p:nvSpPr>
        <p:spPr>
          <a:xfrm>
            <a:off x="6550925" y="6141491"/>
            <a:ext cx="382138" cy="204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075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ctrTitle" idx="4294967295"/>
          </p:nvPr>
        </p:nvSpPr>
        <p:spPr>
          <a:xfrm>
            <a:off x="8655050" y="5667375"/>
            <a:ext cx="3536950" cy="1463675"/>
          </a:xfrm>
        </p:spPr>
        <p:txBody>
          <a:bodyPr/>
          <a:lstStyle/>
          <a:p>
            <a:r>
              <a:rPr lang="en-US" dirty="0" smtClean="0">
                <a:solidFill>
                  <a:schemeClr val="bg1"/>
                </a:solidFill>
              </a:rPr>
              <a:t>Thank you &lt;3</a:t>
            </a:r>
            <a:endParaRPr lang="en-US" dirty="0">
              <a:solidFill>
                <a:schemeClr val="bg1"/>
              </a:solidFill>
            </a:endParaRPr>
          </a:p>
        </p:txBody>
      </p:sp>
    </p:spTree>
    <p:extLst>
      <p:ext uri="{BB962C8B-B14F-4D97-AF65-F5344CB8AC3E}">
        <p14:creationId xmlns:p14="http://schemas.microsoft.com/office/powerpoint/2010/main" val="1148543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51391" y="109183"/>
            <a:ext cx="1574042" cy="412162"/>
          </a:xfrm>
        </p:spPr>
        <p:txBody>
          <a:bodyPr>
            <a:normAutofit fontScale="90000"/>
          </a:bodyPr>
          <a:lstStyle/>
          <a:p>
            <a:endParaRPr lang="en-US" dirty="0"/>
          </a:p>
        </p:txBody>
      </p:sp>
      <p:sp>
        <p:nvSpPr>
          <p:cNvPr id="3" name="عنصر نائب للمحتوى 2"/>
          <p:cNvSpPr>
            <a:spLocks noGrp="1"/>
          </p:cNvSpPr>
          <p:nvPr>
            <p:ph idx="1"/>
          </p:nvPr>
        </p:nvSpPr>
        <p:spPr>
          <a:xfrm>
            <a:off x="0" y="436728"/>
            <a:ext cx="10261600" cy="6019008"/>
          </a:xfrm>
        </p:spPr>
        <p:txBody>
          <a:bodyPr>
            <a:normAutofit fontScale="55000" lnSpcReduction="20000"/>
          </a:bodyPr>
          <a:lstStyle/>
          <a:p>
            <a:r>
              <a:rPr lang="en-US" sz="7000" dirty="0" smtClean="0">
                <a:latin typeface="Algerian" panose="04020705040A02060702" pitchFamily="82" charset="0"/>
              </a:rPr>
              <a:t>           Electrolyte abnormalities</a:t>
            </a:r>
            <a:endParaRPr lang="en-US" sz="7000" dirty="0">
              <a:latin typeface="Algerian" panose="04020705040A02060702" pitchFamily="82" charset="0"/>
            </a:endParaRPr>
          </a:p>
          <a:p>
            <a:r>
              <a:rPr lang="en-US" sz="4400" dirty="0" smtClean="0"/>
              <a:t>Electrolyte </a:t>
            </a:r>
            <a:r>
              <a:rPr lang="en-US" sz="4400" dirty="0"/>
              <a:t>abnormalities occur through a loss of electrolytes in the urine and transmembrane alterations </a:t>
            </a:r>
            <a:r>
              <a:rPr lang="en-US" sz="4400" dirty="0" smtClean="0"/>
              <a:t>resulting from </a:t>
            </a:r>
            <a:r>
              <a:rPr lang="en-US" sz="4400" dirty="0"/>
              <a:t>acidosis</a:t>
            </a:r>
            <a:r>
              <a:rPr lang="en-US" sz="4400" dirty="0" smtClean="0"/>
              <a:t>.</a:t>
            </a:r>
          </a:p>
          <a:p>
            <a:r>
              <a:rPr lang="en-US" sz="4400" dirty="0" smtClean="0"/>
              <a:t> </a:t>
            </a:r>
            <a:r>
              <a:rPr lang="en-US" sz="4400" dirty="0"/>
              <a:t>As hydrogen ions accumulate as a result of ketoacidosis, intracellular potassium is exchanged for </a:t>
            </a:r>
            <a:r>
              <a:rPr lang="en-US" sz="4400" dirty="0" err="1"/>
              <a:t>hydrogenions</a:t>
            </a:r>
            <a:r>
              <a:rPr lang="en-US" sz="4400" dirty="0"/>
              <a:t>. Serum concentrations of potassium increase initially with acidosis then decrease as serum potassium is cleared by the kidney. Depending on the duration of ketoacidosis, serum potassium concentrations at diagnosis may be increased, </a:t>
            </a:r>
            <a:r>
              <a:rPr lang="en-US" sz="4400" dirty="0" err="1"/>
              <a:t>normal,or</a:t>
            </a:r>
            <a:r>
              <a:rPr lang="en-US" sz="4400" dirty="0"/>
              <a:t> decreased, but intracellular potassium concentrations are depleted. A decreased serum potassium concentration is an ominous sign of total body potassium depletion. </a:t>
            </a:r>
            <a:endParaRPr lang="en-US" sz="4400" dirty="0" smtClean="0"/>
          </a:p>
          <a:p>
            <a:r>
              <a:rPr lang="en-US" sz="4400" dirty="0" smtClean="0"/>
              <a:t>Phosphate </a:t>
            </a:r>
            <a:r>
              <a:rPr lang="en-US" sz="4400" dirty="0"/>
              <a:t>depletion also can occur as a result of the increased renal phosphate excretion required for elimination of excess </a:t>
            </a:r>
            <a:r>
              <a:rPr lang="en-US" sz="4400" dirty="0" err="1"/>
              <a:t>hydrogenions</a:t>
            </a:r>
            <a:r>
              <a:rPr lang="en-US" sz="4400" dirty="0"/>
              <a:t>. </a:t>
            </a:r>
            <a:endParaRPr lang="en-US" sz="4400" dirty="0" smtClean="0"/>
          </a:p>
          <a:p>
            <a:r>
              <a:rPr lang="en-US" sz="4400" dirty="0" smtClean="0"/>
              <a:t>Sodium </a:t>
            </a:r>
            <a:r>
              <a:rPr lang="en-US" sz="4400" dirty="0"/>
              <a:t>depletion is also common in ketoacidosis resulting from renal losses of sodium caused by osmotic </a:t>
            </a:r>
            <a:r>
              <a:rPr lang="en-US" sz="4400" dirty="0" err="1"/>
              <a:t>diuresisand</a:t>
            </a:r>
            <a:r>
              <a:rPr lang="en-US" sz="4400" dirty="0"/>
              <a:t> from gastrointestinal losses </a:t>
            </a:r>
            <a:r>
              <a:rPr lang="en-US" sz="4400" dirty="0" smtClean="0"/>
              <a:t>from gastrointestinal loss from vomiting.</a:t>
            </a:r>
            <a:endParaRPr lang="en-US" sz="4400" dirty="0"/>
          </a:p>
        </p:txBody>
      </p:sp>
    </p:spTree>
    <p:extLst>
      <p:ext uri="{BB962C8B-B14F-4D97-AF65-F5344CB8AC3E}">
        <p14:creationId xmlns:p14="http://schemas.microsoft.com/office/powerpoint/2010/main" val="1868900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1269"/>
            <a:ext cx="12192000" cy="6386730"/>
          </a:xfrm>
          <a:prstGeom prst="rect">
            <a:avLst/>
          </a:prstGeom>
        </p:spPr>
      </p:pic>
      <p:sp>
        <p:nvSpPr>
          <p:cNvPr id="3" name="مربع نص 2"/>
          <p:cNvSpPr txBox="1"/>
          <p:nvPr/>
        </p:nvSpPr>
        <p:spPr>
          <a:xfrm>
            <a:off x="272955" y="101937"/>
            <a:ext cx="2600385" cy="369332"/>
          </a:xfrm>
          <a:prstGeom prst="rect">
            <a:avLst/>
          </a:prstGeom>
          <a:noFill/>
        </p:spPr>
        <p:txBody>
          <a:bodyPr wrap="square" rtlCol="0">
            <a:spAutoFit/>
          </a:bodyPr>
          <a:lstStyle/>
          <a:p>
            <a:r>
              <a:rPr lang="en-US" dirty="0" smtClean="0"/>
              <a:t>Lipolysis of </a:t>
            </a:r>
            <a:r>
              <a:rPr lang="en-US" dirty="0" err="1"/>
              <a:t>T</a:t>
            </a:r>
            <a:r>
              <a:rPr lang="en-US" dirty="0" err="1" smtClean="0"/>
              <a:t>riglceride</a:t>
            </a:r>
            <a:endParaRPr lang="en-US" dirty="0"/>
          </a:p>
        </p:txBody>
      </p:sp>
      <p:cxnSp>
        <p:nvCxnSpPr>
          <p:cNvPr id="6" name="رابط كسهم مستقيم 5"/>
          <p:cNvCxnSpPr/>
          <p:nvPr/>
        </p:nvCxnSpPr>
        <p:spPr>
          <a:xfrm flipV="1">
            <a:off x="272955" y="101937"/>
            <a:ext cx="0" cy="369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a:stCxn id="3" idx="2"/>
          </p:cNvCxnSpPr>
          <p:nvPr/>
        </p:nvCxnSpPr>
        <p:spPr>
          <a:xfrm>
            <a:off x="1573148" y="471269"/>
            <a:ext cx="392130" cy="374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a:off x="832513" y="471269"/>
            <a:ext cx="354842" cy="374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1965278" y="846161"/>
            <a:ext cx="1042273" cy="369332"/>
          </a:xfrm>
          <a:prstGeom prst="rect">
            <a:avLst/>
          </a:prstGeom>
          <a:noFill/>
        </p:spPr>
        <p:txBody>
          <a:bodyPr wrap="none" rtlCol="0">
            <a:spAutoFit/>
          </a:bodyPr>
          <a:lstStyle/>
          <a:p>
            <a:r>
              <a:rPr lang="en-US" dirty="0" smtClean="0"/>
              <a:t>Glycerol</a:t>
            </a:r>
            <a:endParaRPr lang="en-US" dirty="0"/>
          </a:p>
        </p:txBody>
      </p:sp>
      <p:cxnSp>
        <p:nvCxnSpPr>
          <p:cNvPr id="14" name="رابط كسهم مستقيم 13"/>
          <p:cNvCxnSpPr/>
          <p:nvPr/>
        </p:nvCxnSpPr>
        <p:spPr>
          <a:xfrm>
            <a:off x="3007551" y="1215493"/>
            <a:ext cx="527219" cy="272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مربع نص 14"/>
          <p:cNvSpPr txBox="1"/>
          <p:nvPr/>
        </p:nvSpPr>
        <p:spPr>
          <a:xfrm>
            <a:off x="297335" y="846161"/>
            <a:ext cx="1540806" cy="369332"/>
          </a:xfrm>
          <a:prstGeom prst="rect">
            <a:avLst/>
          </a:prstGeom>
          <a:noFill/>
        </p:spPr>
        <p:txBody>
          <a:bodyPr wrap="none" rtlCol="0">
            <a:spAutoFit/>
          </a:bodyPr>
          <a:lstStyle/>
          <a:p>
            <a:r>
              <a:rPr lang="en-US" dirty="0" smtClean="0"/>
              <a:t>3 Fatty </a:t>
            </a:r>
            <a:r>
              <a:rPr lang="en-US" dirty="0" err="1" smtClean="0"/>
              <a:t>acide</a:t>
            </a:r>
            <a:endParaRPr lang="en-US" dirty="0"/>
          </a:p>
        </p:txBody>
      </p:sp>
      <p:cxnSp>
        <p:nvCxnSpPr>
          <p:cNvPr id="17" name="رابط كسهم مستقيم 16"/>
          <p:cNvCxnSpPr/>
          <p:nvPr/>
        </p:nvCxnSpPr>
        <p:spPr>
          <a:xfrm>
            <a:off x="1187355" y="1215493"/>
            <a:ext cx="259308" cy="272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567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normAutofit/>
          </a:bodyPr>
          <a:lstStyle/>
          <a:p>
            <a:r>
              <a:rPr lang="en-US" sz="3200" b="1" dirty="0" smtClean="0"/>
              <a:t>Newly diagnosis DM</a:t>
            </a:r>
          </a:p>
          <a:p>
            <a:pPr marL="514350" indent="-514350">
              <a:buFont typeface="+mj-lt"/>
              <a:buAutoNum type="arabicPeriod"/>
            </a:pPr>
            <a:r>
              <a:rPr lang="en-US" sz="3200" dirty="0" smtClean="0"/>
              <a:t>Infants &lt;2 years of age.</a:t>
            </a:r>
          </a:p>
          <a:p>
            <a:pPr marL="514350" indent="-514350">
              <a:buFont typeface="+mj-lt"/>
              <a:buAutoNum type="arabicPeriod"/>
            </a:pPr>
            <a:r>
              <a:rPr lang="en-US" sz="3200" dirty="0" smtClean="0"/>
              <a:t>History of transient or permanent neonatal diabetes.</a:t>
            </a:r>
          </a:p>
          <a:p>
            <a:pPr marL="514350" indent="-514350">
              <a:buFont typeface="+mj-lt"/>
              <a:buAutoNum type="arabicPeriod"/>
            </a:pPr>
            <a:r>
              <a:rPr lang="en-US" sz="3200" dirty="0" smtClean="0"/>
              <a:t>low social or economic status.</a:t>
            </a:r>
            <a:endParaRPr lang="en-US" sz="3200" dirty="0"/>
          </a:p>
        </p:txBody>
      </p:sp>
    </p:spTree>
    <p:extLst>
      <p:ext uri="{BB962C8B-B14F-4D97-AF65-F5344CB8AC3E}">
        <p14:creationId xmlns:p14="http://schemas.microsoft.com/office/powerpoint/2010/main" val="3610944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143" y="367501"/>
            <a:ext cx="9720072" cy="1038218"/>
          </a:xfrm>
        </p:spPr>
        <p:txBody>
          <a:bodyPr/>
          <a:lstStyle/>
          <a:p>
            <a:r>
              <a:rPr lang="en-US" dirty="0" smtClean="0"/>
              <a:t>Risk factors</a:t>
            </a:r>
            <a:endParaRPr lang="en-US" dirty="0"/>
          </a:p>
        </p:txBody>
      </p:sp>
      <p:sp>
        <p:nvSpPr>
          <p:cNvPr id="3" name="Content Placeholder 2"/>
          <p:cNvSpPr>
            <a:spLocks noGrp="1"/>
          </p:cNvSpPr>
          <p:nvPr>
            <p:ph idx="1"/>
          </p:nvPr>
        </p:nvSpPr>
        <p:spPr>
          <a:xfrm>
            <a:off x="780143" y="1448252"/>
            <a:ext cx="11411857" cy="5032375"/>
          </a:xfrm>
        </p:spPr>
        <p:txBody>
          <a:bodyPr>
            <a:noAutofit/>
          </a:bodyPr>
          <a:lstStyle/>
          <a:p>
            <a:r>
              <a:rPr lang="en-US" sz="2000" b="1" dirty="0" smtClean="0"/>
              <a:t>Known cases of DM</a:t>
            </a:r>
          </a:p>
          <a:p>
            <a:pPr marL="514350" indent="-514350">
              <a:buFont typeface="+mj-lt"/>
              <a:buAutoNum type="arabicPeriod"/>
            </a:pPr>
            <a:r>
              <a:rPr lang="en-US" sz="2000" dirty="0" smtClean="0"/>
              <a:t>Children who omit insulin.</a:t>
            </a:r>
          </a:p>
          <a:p>
            <a:pPr marL="514350" indent="-514350">
              <a:buFont typeface="+mj-lt"/>
              <a:buAutoNum type="arabicPeriod"/>
            </a:pPr>
            <a:r>
              <a:rPr lang="en-US" sz="2000" dirty="0" smtClean="0"/>
              <a:t>Children with poor metabolic control.</a:t>
            </a:r>
          </a:p>
          <a:p>
            <a:pPr marL="514350" indent="-514350">
              <a:buFont typeface="+mj-lt"/>
              <a:buAutoNum type="arabicPeriod"/>
            </a:pPr>
            <a:r>
              <a:rPr lang="en-US" sz="2000" dirty="0" smtClean="0"/>
              <a:t>Previous episodes of DKA.</a:t>
            </a:r>
          </a:p>
          <a:p>
            <a:pPr marL="514350" indent="-514350">
              <a:buFont typeface="+mj-lt"/>
              <a:buAutoNum type="arabicPeriod"/>
            </a:pPr>
            <a:r>
              <a:rPr lang="en-US" sz="2000" dirty="0" smtClean="0"/>
              <a:t>During an </a:t>
            </a:r>
            <a:r>
              <a:rPr lang="en-US" sz="2000" dirty="0" err="1" smtClean="0"/>
              <a:t>intercurrent</a:t>
            </a:r>
            <a:r>
              <a:rPr lang="en-US" sz="2000" dirty="0" smtClean="0"/>
              <a:t> illness when greater insulin requirements are needed in the presence of elevated concentrations of the counter-regulatory and stress hormones (glucagon, growth hormone [GH], cortisol, and </a:t>
            </a:r>
            <a:r>
              <a:rPr lang="en-US" sz="2000" dirty="0" err="1" smtClean="0"/>
              <a:t>catecholamines</a:t>
            </a:r>
            <a:r>
              <a:rPr lang="en-US" sz="2000" dirty="0" smtClean="0"/>
              <a:t>).</a:t>
            </a:r>
          </a:p>
          <a:p>
            <a:pPr marL="514350" indent="-514350">
              <a:buFont typeface="+mj-lt"/>
              <a:buAutoNum type="arabicPeriod"/>
            </a:pPr>
            <a:r>
              <a:rPr lang="en-US" sz="2000" dirty="0" smtClean="0"/>
              <a:t>Gastroenteritis with persistent vomiting and inability to maintain hydration.</a:t>
            </a:r>
          </a:p>
          <a:p>
            <a:pPr marL="514350" indent="-514350">
              <a:buFont typeface="+mj-lt"/>
              <a:buAutoNum type="arabicPeriod"/>
            </a:pPr>
            <a:r>
              <a:rPr lang="en-US" sz="2000" dirty="0" smtClean="0"/>
              <a:t>Children with psychiatric disorders, including those with eating disorders.</a:t>
            </a:r>
          </a:p>
          <a:p>
            <a:pPr marL="514350" indent="-514350">
              <a:buFont typeface="+mj-lt"/>
              <a:buAutoNum type="arabicPeriod"/>
            </a:pPr>
            <a:r>
              <a:rPr lang="en-US" sz="2000" dirty="0" smtClean="0"/>
              <a:t>Children with difficult or unstable family circumstances (</a:t>
            </a:r>
            <a:r>
              <a:rPr lang="en-US" sz="2000" dirty="0" err="1" smtClean="0"/>
              <a:t>eg</a:t>
            </a:r>
            <a:r>
              <a:rPr lang="en-US" sz="2000" dirty="0" smtClean="0"/>
              <a:t>, parental abuse).</a:t>
            </a:r>
          </a:p>
          <a:p>
            <a:pPr marL="514350" indent="-514350">
              <a:buFont typeface="+mj-lt"/>
              <a:buAutoNum type="arabicPeriod"/>
            </a:pPr>
            <a:r>
              <a:rPr lang="en-US" sz="2000" dirty="0" err="1" smtClean="0"/>
              <a:t>Peripubertal</a:t>
            </a:r>
            <a:r>
              <a:rPr lang="en-US" sz="2000" dirty="0" smtClean="0"/>
              <a:t> and adolescent girls.</a:t>
            </a:r>
          </a:p>
          <a:p>
            <a:pPr marL="514350" indent="-514350">
              <a:buFont typeface="+mj-lt"/>
              <a:buAutoNum type="arabicPeriod"/>
            </a:pPr>
            <a:r>
              <a:rPr lang="en-US" sz="2000" dirty="0" smtClean="0"/>
              <a:t>Binge alcohol consumption.</a:t>
            </a:r>
          </a:p>
          <a:p>
            <a:pPr marL="514350" indent="-514350">
              <a:buFont typeface="+mj-lt"/>
              <a:buAutoNum type="arabicPeriod"/>
            </a:pPr>
            <a:r>
              <a:rPr lang="en-US" sz="2000" dirty="0" smtClean="0"/>
              <a:t>Children with limited access to medical services .</a:t>
            </a:r>
          </a:p>
          <a:p>
            <a:pPr marL="514350" indent="-514350">
              <a:buFont typeface="+mj-lt"/>
              <a:buAutoNum type="arabicPeriod"/>
            </a:pPr>
            <a:endParaRPr lang="en-US" sz="2000" dirty="0"/>
          </a:p>
        </p:txBody>
      </p:sp>
    </p:spTree>
    <p:extLst>
      <p:ext uri="{BB962C8B-B14F-4D97-AF65-F5344CB8AC3E}">
        <p14:creationId xmlns:p14="http://schemas.microsoft.com/office/powerpoint/2010/main" val="3978749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423</TotalTime>
  <Words>3302</Words>
  <Application>Microsoft Office PowerPoint</Application>
  <PresentationFormat>Widescreen</PresentationFormat>
  <Paragraphs>272</Paragraphs>
  <Slides>50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Algerian</vt:lpstr>
      <vt:lpstr>Arabic Typesetting</vt:lpstr>
      <vt:lpstr>Arial</vt:lpstr>
      <vt:lpstr>Arial Rounded MT Bold</vt:lpstr>
      <vt:lpstr>Bahnschrift Light</vt:lpstr>
      <vt:lpstr>Calibri</vt:lpstr>
      <vt:lpstr>Calibri Light</vt:lpstr>
      <vt:lpstr>Farsi Simple Bold</vt:lpstr>
      <vt:lpstr>Tahoma</vt:lpstr>
      <vt:lpstr>Trebuchet MS</vt:lpstr>
      <vt:lpstr>Wingdings</vt:lpstr>
      <vt:lpstr>Wingdings 2</vt:lpstr>
      <vt:lpstr>وافر</vt:lpstr>
      <vt:lpstr>Diabetic ketoacidosis (DKA)</vt:lpstr>
      <vt:lpstr>Definition</vt:lpstr>
      <vt:lpstr>Pathophysiology</vt:lpstr>
      <vt:lpstr>  </vt:lpstr>
      <vt:lpstr>PowerPoint Presentation</vt:lpstr>
      <vt:lpstr>PowerPoint Presentation</vt:lpstr>
      <vt:lpstr>PowerPoint Presentation</vt:lpstr>
      <vt:lpstr>Risk factors</vt:lpstr>
      <vt:lpstr>Risk factors</vt:lpstr>
      <vt:lpstr>Signs &amp; symptoms</vt:lpstr>
      <vt:lpstr>Clinical manifestations</vt:lpstr>
      <vt:lpstr>DIAGNOSIS</vt:lpstr>
      <vt:lpstr>PowerPoint Presentation</vt:lpstr>
      <vt:lpstr>PowerPoint Presentation</vt:lpstr>
      <vt:lpstr>PowerPoint Presentation</vt:lpstr>
      <vt:lpstr>Laboratory Tests</vt:lpstr>
      <vt:lpstr>PowerPoint Presentation</vt:lpstr>
      <vt:lpstr>Assessment of severity</vt:lpstr>
      <vt:lpstr>Hyperosmolar hyperglycemic Nonketotic syndrome  </vt:lpstr>
      <vt:lpstr>Newly diagnosed case:</vt:lpstr>
      <vt:lpstr>Management </vt:lpstr>
      <vt:lpstr>Emergency assessment </vt:lpstr>
      <vt:lpstr>PowerPoint Presentation</vt:lpstr>
      <vt:lpstr>PowerPoint Presentation</vt:lpstr>
      <vt:lpstr>Management</vt:lpstr>
      <vt:lpstr>Goals of therapy  </vt:lpstr>
      <vt:lpstr>PowerPoint Presentation</vt:lpstr>
      <vt:lpstr>PowerPoint Presentation</vt:lpstr>
      <vt:lpstr>Resuscitation fluids</vt:lpstr>
      <vt:lpstr>Replacement fluids</vt:lpstr>
      <vt:lpstr>PowerPoint Presentation</vt:lpstr>
      <vt:lpstr>Potassium</vt:lpstr>
      <vt:lpstr>Potassium (cont.)</vt:lpstr>
      <vt:lpstr>Insulin</vt:lpstr>
      <vt:lpstr>Insulin (cont.)</vt:lpstr>
      <vt:lpstr>PowerPoint Presentation</vt:lpstr>
      <vt:lpstr>Electrolytes:</vt:lpstr>
      <vt:lpstr>PowerPoint Presentation</vt:lpstr>
      <vt:lpstr>PowerPoint Presentation</vt:lpstr>
      <vt:lpstr>CEREBRAL EDEMA</vt:lpstr>
      <vt:lpstr>Factors That Correlate With Increased Risk For Cerebral Edema:</vt:lpstr>
      <vt:lpstr>Signs &amp; Symptoms of Cerebral Edema: </vt:lpstr>
      <vt:lpstr>Management</vt:lpstr>
      <vt:lpstr>Hypokalemia</vt:lpstr>
      <vt:lpstr>Hypoglycemia</vt:lpstr>
      <vt:lpstr>Cognitive impairment </vt:lpstr>
      <vt:lpstr>Pancreatic enzyme elevations</vt:lpstr>
      <vt:lpstr>Acute kidney injury</vt:lpstr>
      <vt:lpstr>Other Complications</vt:lpstr>
      <vt:lpstr>Thank you &lt;3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ketoacidosis (DKA)</dc:title>
  <dc:creator>Microsoft account</dc:creator>
  <cp:lastModifiedBy>Shahd</cp:lastModifiedBy>
  <cp:revision>49</cp:revision>
  <dcterms:created xsi:type="dcterms:W3CDTF">2024-01-30T16:50:15Z</dcterms:created>
  <dcterms:modified xsi:type="dcterms:W3CDTF">2024-10-07T10:47:49Z</dcterms:modified>
</cp:coreProperties>
</file>