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6"/>
  </p:notesMasterIdLst>
  <p:sldIdLst>
    <p:sldId id="256" r:id="rId2"/>
    <p:sldId id="258" r:id="rId3"/>
    <p:sldId id="259" r:id="rId4"/>
    <p:sldId id="260" r:id="rId5"/>
    <p:sldId id="312" r:id="rId6"/>
    <p:sldId id="313" r:id="rId7"/>
    <p:sldId id="314" r:id="rId8"/>
    <p:sldId id="261"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0" r:id="rId26"/>
    <p:sldId id="281" r:id="rId27"/>
    <p:sldId id="282" r:id="rId28"/>
    <p:sldId id="283" r:id="rId29"/>
    <p:sldId id="284" r:id="rId30"/>
    <p:sldId id="285" r:id="rId31"/>
    <p:sldId id="286" r:id="rId32"/>
    <p:sldId id="287" r:id="rId33"/>
    <p:sldId id="315" r:id="rId34"/>
    <p:sldId id="316" r:id="rId3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5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E0309F5-197C-410F-A2DB-2FCD02C29BDC}" type="datetimeFigureOut">
              <a:rPr lang="ar-JO" smtClean="0"/>
              <a:pPr/>
              <a:t>28/05/1440</a:t>
            </a:fld>
            <a:endParaRPr lang="ar-JO"/>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CD40AC4-42E4-4FB1-9F2D-5A491B050054}" type="slidenum">
              <a:rPr lang="ar-JO" smtClean="0"/>
              <a:pPr/>
              <a:t>‹#›</a:t>
            </a:fld>
            <a:endParaRPr lang="ar-JO"/>
          </a:p>
        </p:txBody>
      </p:sp>
    </p:spTree>
    <p:extLst>
      <p:ext uri="{BB962C8B-B14F-4D97-AF65-F5344CB8AC3E}">
        <p14:creationId xmlns:p14="http://schemas.microsoft.com/office/powerpoint/2010/main" val="220640773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7D1E83-06C7-477E-A9B5-02C40A1D800C}" type="slidenum">
              <a:rPr lang="ar-SA"/>
              <a:pPr/>
              <a:t>13</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42782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7791F9-7057-4176-B807-DEED5EB788E5}" type="slidenum">
              <a:rPr lang="ar-SA"/>
              <a:pPr/>
              <a:t>17</a:t>
            </a:fld>
            <a:endParaRPr lang="en-US" dirty="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234128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C7C901-36CC-4DBB-81A9-4D08D8F52442}" type="slidenum">
              <a:rPr lang="ar-SA"/>
              <a:pPr/>
              <a:t>24</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36595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28/05/1440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28/05/1440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28/05/1440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عنوان، وقصاصة فنية، ونص">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609600"/>
            <a:ext cx="7772400" cy="1143000"/>
          </a:xfrm>
        </p:spPr>
        <p:txBody>
          <a:bodyPr/>
          <a:lstStyle/>
          <a:p>
            <a:r>
              <a:rPr lang="ar-SA" smtClean="0"/>
              <a:t>انقر لتحرير نمط العنوان الرئيسي</a:t>
            </a:r>
            <a:endParaRPr lang="ar-JO"/>
          </a:p>
        </p:txBody>
      </p:sp>
      <p:sp>
        <p:nvSpPr>
          <p:cNvPr id="3" name="عنصر نائب للقصاصة الفنية 2"/>
          <p:cNvSpPr>
            <a:spLocks noGrp="1"/>
          </p:cNvSpPr>
          <p:nvPr>
            <p:ph type="clipArt" sz="half" idx="1"/>
          </p:nvPr>
        </p:nvSpPr>
        <p:spPr>
          <a:xfrm>
            <a:off x="685800" y="1981200"/>
            <a:ext cx="3810000" cy="4114800"/>
          </a:xfrm>
        </p:spPr>
        <p:txBody>
          <a:bodyPr/>
          <a:lstStyle/>
          <a:p>
            <a:endParaRPr lang="ar-JO"/>
          </a:p>
        </p:txBody>
      </p:sp>
      <p:sp>
        <p:nvSpPr>
          <p:cNvPr id="4" name="عنصر نائب للنص 3"/>
          <p:cNvSpPr>
            <a:spLocks noGrp="1"/>
          </p:cNvSpPr>
          <p:nvPr>
            <p:ph type="body" sz="half" idx="2"/>
          </p:nvPr>
        </p:nvSpPr>
        <p:spPr>
          <a:xfrm>
            <a:off x="4648200" y="1981200"/>
            <a:ext cx="38100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5" name="عنصر نائب للتاريخ 4"/>
          <p:cNvSpPr>
            <a:spLocks noGrp="1"/>
          </p:cNvSpPr>
          <p:nvPr>
            <p:ph type="dt" sz="half" idx="10"/>
          </p:nvPr>
        </p:nvSpPr>
        <p:spPr>
          <a:xfrm>
            <a:off x="685800" y="6248400"/>
            <a:ext cx="1905000" cy="457200"/>
          </a:xfrm>
        </p:spPr>
        <p:txBody>
          <a:bodyPr/>
          <a:lstStyle>
            <a:lvl1pPr>
              <a:defRPr/>
            </a:lvl1pPr>
          </a:lstStyle>
          <a:p>
            <a:endParaRPr lang="en-US"/>
          </a:p>
        </p:txBody>
      </p:sp>
      <p:sp>
        <p:nvSpPr>
          <p:cNvPr id="6" name="عنصر نائب للتذييل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عنصر نائب لرقم الشريحة 6"/>
          <p:cNvSpPr>
            <a:spLocks noGrp="1"/>
          </p:cNvSpPr>
          <p:nvPr>
            <p:ph type="sldNum" sz="quarter" idx="12"/>
          </p:nvPr>
        </p:nvSpPr>
        <p:spPr>
          <a:xfrm>
            <a:off x="6553200" y="6248400"/>
            <a:ext cx="1905000" cy="457200"/>
          </a:xfrm>
        </p:spPr>
        <p:txBody>
          <a:bodyPr/>
          <a:lstStyle>
            <a:lvl1pPr>
              <a:defRPr/>
            </a:lvl1pPr>
          </a:lstStyle>
          <a:p>
            <a:fld id="{C7EA904A-C740-4B0E-8804-6E48F8C1EBC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28/05/1440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28/05/1440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28/05/1440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28/05/1440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28/05/1440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28/05/1440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28/05/1440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28/05/1440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28/05/1440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en.wikipedia.org/wiki/Androgen-binding_protein" TargetMode="External"/><Relationship Id="rId2" Type="http://schemas.openxmlformats.org/officeDocument/2006/relationships/hyperlink" Target="http://en.wikipedia.org/wiki/Blood-testis_barrier" TargetMode="External"/><Relationship Id="rId1" Type="http://schemas.openxmlformats.org/officeDocument/2006/relationships/slideLayout" Target="../slideLayouts/slideLayout2.xml"/><Relationship Id="rId5" Type="http://schemas.openxmlformats.org/officeDocument/2006/relationships/hyperlink" Target="http://en.wikipedia.org/wiki/Inhibin" TargetMode="External"/><Relationship Id="rId4" Type="http://schemas.openxmlformats.org/officeDocument/2006/relationships/hyperlink" Target="http://en.wikipedia.org/wiki/Testosterone"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hyperlink" Target="http://en.wikipedia.org/wiki/Male_reproductive_system" TargetMode="External"/><Relationship Id="rId3" Type="http://schemas.openxmlformats.org/officeDocument/2006/relationships/hyperlink" Target="http://en.wikipedia.org/wiki/Seminiferous_tubule" TargetMode="External"/><Relationship Id="rId7" Type="http://schemas.openxmlformats.org/officeDocument/2006/relationships/hyperlink" Target="http://en.wikipedia.org/wiki/Peristalsis" TargetMode="External"/><Relationship Id="rId2" Type="http://schemas.openxmlformats.org/officeDocument/2006/relationships/hyperlink" Target="http://en.wikipedia.org/wiki/Sertoli_cell" TargetMode="External"/><Relationship Id="rId1" Type="http://schemas.openxmlformats.org/officeDocument/2006/relationships/slideLayout" Target="../slideLayouts/slideLayout2.xml"/><Relationship Id="rId6" Type="http://schemas.openxmlformats.org/officeDocument/2006/relationships/hyperlink" Target="http://en.wikipedia.org/wiki/Epididymis" TargetMode="External"/><Relationship Id="rId5" Type="http://schemas.openxmlformats.org/officeDocument/2006/relationships/hyperlink" Target="http://en.wikipedia.org/wiki/Organelles" TargetMode="External"/><Relationship Id="rId4" Type="http://schemas.openxmlformats.org/officeDocument/2006/relationships/hyperlink" Target="http://en.wikipedia.org/wiki/Cytoplas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a:bodyPr>
          <a:lstStyle/>
          <a:p>
            <a:pPr rtl="0"/>
            <a:r>
              <a:rPr lang="en-US" sz="8800" b="1" dirty="0" err="1" smtClean="0"/>
              <a:t>Gametogenesis</a:t>
            </a:r>
            <a:r>
              <a:rPr lang="en-US" sz="8800" b="1" dirty="0" smtClean="0"/>
              <a:t> </a:t>
            </a:r>
            <a:endParaRPr lang="ar-JO" sz="88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457200" y="304800"/>
            <a:ext cx="8229600" cy="5821363"/>
          </a:xfrm>
        </p:spPr>
        <p:txBody>
          <a:bodyPr/>
          <a:lstStyle/>
          <a:p>
            <a:pPr marL="0" indent="0" algn="just" rtl="0">
              <a:lnSpc>
                <a:spcPct val="90000"/>
              </a:lnSpc>
              <a:buNone/>
            </a:pPr>
            <a:r>
              <a:rPr lang="en-US" sz="2800" b="1" dirty="0" smtClean="0">
                <a:solidFill>
                  <a:srgbClr val="FF3300"/>
                </a:solidFill>
                <a:latin typeface="Times New Roman" pitchFamily="18" charset="0"/>
                <a:cs typeface="Times New Roman" pitchFamily="18" charset="0"/>
              </a:rPr>
              <a:t>3.Period </a:t>
            </a:r>
            <a:r>
              <a:rPr lang="en-US" sz="2800" b="1" dirty="0">
                <a:solidFill>
                  <a:srgbClr val="FF3300"/>
                </a:solidFill>
                <a:latin typeface="Times New Roman" pitchFamily="18" charset="0"/>
                <a:cs typeface="Times New Roman" pitchFamily="18" charset="0"/>
              </a:rPr>
              <a:t>of maturation</a:t>
            </a:r>
            <a:r>
              <a:rPr lang="en-US" sz="2800" b="1" dirty="0">
                <a:latin typeface="Times New Roman" pitchFamily="18" charset="0"/>
                <a:cs typeface="Times New Roman" pitchFamily="18" charset="0"/>
              </a:rPr>
              <a:t>: In case of </a:t>
            </a:r>
            <a:r>
              <a:rPr lang="en-US" sz="2800" b="1" dirty="0">
                <a:solidFill>
                  <a:srgbClr val="FF3300"/>
                </a:solidFill>
                <a:latin typeface="Times New Roman" pitchFamily="18" charset="0"/>
                <a:cs typeface="Times New Roman" pitchFamily="18" charset="0"/>
              </a:rPr>
              <a:t>female</a:t>
            </a:r>
            <a:r>
              <a:rPr lang="en-US" sz="2800" b="1" dirty="0">
                <a:latin typeface="Times New Roman" pitchFamily="18" charset="0"/>
                <a:cs typeface="Times New Roman" pitchFamily="18" charset="0"/>
              </a:rPr>
              <a:t>, the primary oocyte undergoes two meiotic cell division, the first gives rise to secondary oocyte and primary polar body. The secondary undergoes second meiotic division giving rise to mature ova and secondary polar body (mature ova </a:t>
            </a:r>
            <a:r>
              <a:rPr lang="ar-SA" sz="2800" b="1" dirty="0" smtClean="0">
                <a:latin typeface="Times New Roman" pitchFamily="18" charset="0"/>
                <a:cs typeface="Times New Roman" pitchFamily="18" charset="0"/>
              </a:rPr>
              <a:t>/</a:t>
            </a:r>
            <a:r>
              <a:rPr lang="en-US" sz="2800" b="1" dirty="0" smtClean="0">
                <a:latin typeface="Times New Roman" pitchFamily="18" charset="0"/>
                <a:cs typeface="Times New Roman" pitchFamily="18" charset="0"/>
              </a:rPr>
              <a:t>each </a:t>
            </a:r>
            <a:r>
              <a:rPr lang="en-US" sz="2800" b="1" dirty="0" err="1">
                <a:latin typeface="Times New Roman" pitchFamily="18" charset="0"/>
                <a:cs typeface="Times New Roman" pitchFamily="18" charset="0"/>
              </a:rPr>
              <a:t>oogonia</a:t>
            </a:r>
            <a:r>
              <a:rPr lang="en-US" sz="2800" b="1" dirty="0">
                <a:latin typeface="Times New Roman" pitchFamily="18" charset="0"/>
                <a:cs typeface="Times New Roman" pitchFamily="18" charset="0"/>
              </a:rPr>
              <a:t>).</a:t>
            </a:r>
          </a:p>
          <a:p>
            <a:pPr marL="609600" indent="-609600" algn="just" rtl="0">
              <a:lnSpc>
                <a:spcPct val="90000"/>
              </a:lnSpc>
              <a:buFontTx/>
              <a:buNone/>
            </a:pPr>
            <a:r>
              <a:rPr lang="en-US" sz="2800" b="1" dirty="0" smtClean="0">
                <a:latin typeface="Times New Roman" pitchFamily="18" charset="0"/>
                <a:cs typeface="Times New Roman" pitchFamily="18" charset="0"/>
              </a:rPr>
              <a:t> </a:t>
            </a:r>
            <a:r>
              <a:rPr lang="en-US" sz="2800" b="1" dirty="0">
                <a:latin typeface="Times New Roman" pitchFamily="18" charset="0"/>
                <a:cs typeface="Times New Roman" pitchFamily="18" charset="0"/>
              </a:rPr>
              <a:t>In case of </a:t>
            </a:r>
            <a:r>
              <a:rPr lang="en-US" sz="2800" b="1" dirty="0">
                <a:solidFill>
                  <a:srgbClr val="FF3300"/>
                </a:solidFill>
                <a:latin typeface="Times New Roman" pitchFamily="18" charset="0"/>
                <a:cs typeface="Times New Roman" pitchFamily="18" charset="0"/>
              </a:rPr>
              <a:t>male</a:t>
            </a:r>
            <a:r>
              <a:rPr lang="en-US" sz="2800" b="1" dirty="0">
                <a:latin typeface="Times New Roman" pitchFamily="18" charset="0"/>
                <a:cs typeface="Times New Roman" pitchFamily="18" charset="0"/>
              </a:rPr>
              <a:t>, each primary spermatocyte </a:t>
            </a:r>
            <a:r>
              <a:rPr lang="en-US" sz="2800" b="1" dirty="0" smtClean="0">
                <a:latin typeface="Times New Roman" pitchFamily="18" charset="0"/>
                <a:cs typeface="Times New Roman" pitchFamily="18" charset="0"/>
              </a:rPr>
              <a:t>divides </a:t>
            </a:r>
            <a:r>
              <a:rPr lang="en-US" sz="2800" b="1" dirty="0" err="1" smtClean="0">
                <a:latin typeface="Times New Roman" pitchFamily="18" charset="0"/>
                <a:cs typeface="Times New Roman" pitchFamily="18" charset="0"/>
              </a:rPr>
              <a:t>meiotically</a:t>
            </a:r>
            <a:r>
              <a:rPr lang="en-US" sz="2800" b="1" dirty="0" smtClean="0">
                <a:latin typeface="Times New Roman" pitchFamily="18" charset="0"/>
                <a:cs typeface="Times New Roman" pitchFamily="18" charset="0"/>
              </a:rPr>
              <a:t> </a:t>
            </a:r>
            <a:r>
              <a:rPr lang="en-US" sz="2800" b="1" dirty="0">
                <a:latin typeface="Times New Roman" pitchFamily="18" charset="0"/>
                <a:cs typeface="Times New Roman" pitchFamily="18" charset="0"/>
              </a:rPr>
              <a:t>into secondary spermatocytes and intern to spermatid (4 </a:t>
            </a:r>
            <a:r>
              <a:rPr lang="en-US" sz="2800" b="1" dirty="0" smtClean="0">
                <a:latin typeface="Times New Roman" pitchFamily="18" charset="0"/>
                <a:cs typeface="Times New Roman" pitchFamily="18" charset="0"/>
              </a:rPr>
              <a:t>spermatids </a:t>
            </a:r>
            <a:r>
              <a:rPr lang="ar-SA" sz="2800" b="1" dirty="0" smtClean="0">
                <a:latin typeface="Times New Roman" pitchFamily="18" charset="0"/>
                <a:cs typeface="Times New Roman" pitchFamily="18" charset="0"/>
              </a:rPr>
              <a:t>/</a:t>
            </a:r>
            <a:r>
              <a:rPr lang="en-US" sz="2800" b="1" dirty="0" smtClean="0">
                <a:latin typeface="Times New Roman" pitchFamily="18" charset="0"/>
                <a:cs typeface="Times New Roman" pitchFamily="18" charset="0"/>
              </a:rPr>
              <a:t> </a:t>
            </a:r>
            <a:r>
              <a:rPr lang="en-US" sz="2800" b="1" dirty="0">
                <a:latin typeface="Times New Roman" pitchFamily="18" charset="0"/>
                <a:cs typeface="Times New Roman" pitchFamily="18" charset="0"/>
              </a:rPr>
              <a:t>each primary </a:t>
            </a:r>
            <a:r>
              <a:rPr lang="en-US" sz="2800" b="1" dirty="0" err="1">
                <a:latin typeface="Times New Roman" pitchFamily="18" charset="0"/>
                <a:cs typeface="Times New Roman" pitchFamily="18" charset="0"/>
              </a:rPr>
              <a:t>spermatocyte</a:t>
            </a:r>
            <a:r>
              <a:rPr lang="en-US" sz="2800" b="1" dirty="0">
                <a:latin typeface="Times New Roman" pitchFamily="18" charset="0"/>
                <a:cs typeface="Times New Roman" pitchFamily="18" charset="0"/>
              </a:rPr>
              <a:t>).  </a:t>
            </a:r>
          </a:p>
          <a:p>
            <a:pPr marL="609600" indent="-609600" algn="just" rtl="0">
              <a:lnSpc>
                <a:spcPct val="90000"/>
              </a:lnSpc>
            </a:pPr>
            <a:endParaRPr lang="en-US" sz="2800" dirty="0">
              <a:latin typeface="Times New Roman" pitchFamily="18" charset="0"/>
              <a:cs typeface="Times New Roman" pitchFamily="18" charset="0"/>
            </a:endParaRPr>
          </a:p>
          <a:p>
            <a:pPr marL="609600" indent="-609600">
              <a:lnSpc>
                <a:spcPct val="90000"/>
              </a:lnSpc>
            </a:pP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457200" y="228600"/>
            <a:ext cx="8229600" cy="6248400"/>
          </a:xfrm>
        </p:spPr>
        <p:txBody>
          <a:bodyPr/>
          <a:lstStyle/>
          <a:p>
            <a:endParaRPr lang="en-US"/>
          </a:p>
        </p:txBody>
      </p:sp>
      <p:pic>
        <p:nvPicPr>
          <p:cNvPr id="10244" name="Picture 4" descr="oogen"/>
          <p:cNvPicPr>
            <a:picLocks noChangeAspect="1" noChangeArrowheads="1"/>
          </p:cNvPicPr>
          <p:nvPr/>
        </p:nvPicPr>
        <p:blipFill>
          <a:blip r:embed="rId2"/>
          <a:srcRect/>
          <a:stretch>
            <a:fillRect/>
          </a:stretch>
        </p:blipFill>
        <p:spPr bwMode="auto">
          <a:xfrm>
            <a:off x="457200" y="304800"/>
            <a:ext cx="8229600" cy="61722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scan"/>
          <p:cNvPicPr>
            <a:picLocks noGrp="1" noChangeAspect="1" noChangeArrowheads="1"/>
          </p:cNvPicPr>
          <p:nvPr>
            <p:ph type="body" idx="1"/>
          </p:nvPr>
        </p:nvPicPr>
        <p:blipFill>
          <a:blip r:embed="rId2"/>
          <a:srcRect/>
          <a:stretch>
            <a:fillRect/>
          </a:stretch>
        </p:blipFill>
        <p:spPr>
          <a:xfrm>
            <a:off x="31368" y="764704"/>
            <a:ext cx="6629400" cy="6629400"/>
          </a:xfrm>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ig39_3"/>
          <p:cNvPicPr>
            <a:picLocks noGrp="1" noChangeAspect="1" noChangeArrowheads="1"/>
          </p:cNvPicPr>
          <p:nvPr>
            <p:ph idx="1"/>
          </p:nvPr>
        </p:nvPicPr>
        <p:blipFill>
          <a:blip r:embed="rId3">
            <a:lum bright="-42000"/>
          </a:blip>
          <a:srcRect/>
          <a:stretch>
            <a:fillRect/>
          </a:stretch>
        </p:blipFill>
        <p:spPr>
          <a:xfrm>
            <a:off x="0" y="0"/>
            <a:ext cx="9144000" cy="6858000"/>
          </a:xfrm>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t>Male Genital System</a:t>
            </a:r>
          </a:p>
        </p:txBody>
      </p:sp>
      <p:pic>
        <p:nvPicPr>
          <p:cNvPr id="55300" name="Picture 4" descr="male-reproductive-system"/>
          <p:cNvPicPr>
            <a:picLocks noChangeAspect="1" noChangeArrowheads="1"/>
          </p:cNvPicPr>
          <p:nvPr/>
        </p:nvPicPr>
        <p:blipFill>
          <a:blip r:embed="rId2"/>
          <a:srcRect/>
          <a:stretch>
            <a:fillRect/>
          </a:stretch>
        </p:blipFill>
        <p:spPr bwMode="auto">
          <a:xfrm>
            <a:off x="2286000" y="1752600"/>
            <a:ext cx="4724400" cy="39624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a:xfrm>
            <a:off x="228600" y="457200"/>
            <a:ext cx="8610600" cy="6172200"/>
          </a:xfrm>
        </p:spPr>
        <p:txBody>
          <a:bodyPr/>
          <a:lstStyle/>
          <a:p>
            <a:pPr algn="l" rtl="0">
              <a:lnSpc>
                <a:spcPct val="80000"/>
              </a:lnSpc>
              <a:buFont typeface="Wingdings" pitchFamily="2" charset="2"/>
              <a:buNone/>
            </a:pPr>
            <a:r>
              <a:rPr lang="en-US" sz="2400" b="1">
                <a:solidFill>
                  <a:srgbClr val="FF3300"/>
                </a:solidFill>
                <a:latin typeface="Times New Roman" pitchFamily="18" charset="0"/>
                <a:cs typeface="Times New Roman" pitchFamily="18" charset="0"/>
              </a:rPr>
              <a:t>Overview of Gross Anatomy of Male Reproductive System:</a:t>
            </a:r>
          </a:p>
          <a:p>
            <a:pPr lvl="1" algn="l" rtl="0">
              <a:lnSpc>
                <a:spcPct val="80000"/>
              </a:lnSpc>
            </a:pPr>
            <a:r>
              <a:rPr lang="en-US" sz="2400" b="1">
                <a:solidFill>
                  <a:srgbClr val="FF3300"/>
                </a:solidFill>
                <a:latin typeface="Times New Roman" pitchFamily="18" charset="0"/>
                <a:cs typeface="Times New Roman" pitchFamily="18" charset="0"/>
              </a:rPr>
              <a:t>Testis </a:t>
            </a:r>
          </a:p>
          <a:p>
            <a:pPr lvl="2" algn="l" rtl="0">
              <a:lnSpc>
                <a:spcPct val="80000"/>
              </a:lnSpc>
            </a:pPr>
            <a:r>
              <a:rPr lang="en-US" b="1">
                <a:latin typeface="Times New Roman" pitchFamily="18" charset="0"/>
                <a:cs typeface="Times New Roman" pitchFamily="18" charset="0"/>
              </a:rPr>
              <a:t> Male sex gland, Located in the Scrotum. </a:t>
            </a:r>
          </a:p>
          <a:p>
            <a:pPr lvl="2" algn="l" rtl="0">
              <a:lnSpc>
                <a:spcPct val="80000"/>
              </a:lnSpc>
            </a:pPr>
            <a:r>
              <a:rPr lang="en-US" b="1">
                <a:latin typeface="Times New Roman" pitchFamily="18" charset="0"/>
                <a:cs typeface="Times New Roman" pitchFamily="18" charset="0"/>
              </a:rPr>
              <a:t>Produce Sperm and Androgens.</a:t>
            </a:r>
          </a:p>
          <a:p>
            <a:pPr lvl="2" algn="l" rtl="0">
              <a:lnSpc>
                <a:spcPct val="80000"/>
              </a:lnSpc>
            </a:pPr>
            <a:r>
              <a:rPr lang="en-US" b="1">
                <a:latin typeface="Times New Roman" pitchFamily="18" charset="0"/>
                <a:cs typeface="Times New Roman" pitchFamily="18" charset="0"/>
              </a:rPr>
              <a:t>Have also the interstitial cells (leydeg cells) that produce male sex hormone (testosterone)  </a:t>
            </a:r>
          </a:p>
          <a:p>
            <a:pPr lvl="2" algn="l" rtl="0">
              <a:lnSpc>
                <a:spcPct val="80000"/>
              </a:lnSpc>
            </a:pPr>
            <a:r>
              <a:rPr lang="en-US" b="1">
                <a:latin typeface="Times New Roman" pitchFamily="18" charset="0"/>
                <a:cs typeface="Times New Roman" pitchFamily="18" charset="0"/>
              </a:rPr>
              <a:t>Seminiferous tubules is the structural unit of testes., it have the developmental phases of sperms in addition to </a:t>
            </a:r>
            <a:r>
              <a:rPr lang="en-US" b="1">
                <a:solidFill>
                  <a:srgbClr val="0000FF"/>
                </a:solidFill>
                <a:latin typeface="Times New Roman" pitchFamily="18" charset="0"/>
                <a:cs typeface="Times New Roman" pitchFamily="18" charset="0"/>
              </a:rPr>
              <a:t>Sertoli cells</a:t>
            </a:r>
            <a:r>
              <a:rPr lang="en-US" b="1">
                <a:latin typeface="Times New Roman" pitchFamily="18" charset="0"/>
                <a:cs typeface="Times New Roman" pitchFamily="18" charset="0"/>
              </a:rPr>
              <a:t>. </a:t>
            </a:r>
          </a:p>
          <a:p>
            <a:pPr lvl="1" algn="l" rtl="0">
              <a:lnSpc>
                <a:spcPct val="80000"/>
              </a:lnSpc>
            </a:pPr>
            <a:r>
              <a:rPr lang="en-US" sz="2400" b="1">
                <a:solidFill>
                  <a:srgbClr val="FF3300"/>
                </a:solidFill>
                <a:latin typeface="Times New Roman" pitchFamily="18" charset="0"/>
                <a:cs typeface="Times New Roman" pitchFamily="18" charset="0"/>
              </a:rPr>
              <a:t>Epididymis </a:t>
            </a:r>
          </a:p>
          <a:p>
            <a:pPr lvl="2" algn="l" rtl="0">
              <a:lnSpc>
                <a:spcPct val="80000"/>
              </a:lnSpc>
            </a:pPr>
            <a:r>
              <a:rPr lang="en-US" b="1">
                <a:latin typeface="Times New Roman" pitchFamily="18" charset="0"/>
                <a:cs typeface="Times New Roman" pitchFamily="18" charset="0"/>
              </a:rPr>
              <a:t>Sperm Storage </a:t>
            </a:r>
          </a:p>
          <a:p>
            <a:pPr lvl="2" algn="l" rtl="0">
              <a:lnSpc>
                <a:spcPct val="80000"/>
              </a:lnSpc>
            </a:pPr>
            <a:r>
              <a:rPr lang="en-US" b="1">
                <a:latin typeface="Times New Roman" pitchFamily="18" charset="0"/>
                <a:cs typeface="Times New Roman" pitchFamily="18" charset="0"/>
              </a:rPr>
              <a:t>Complete of sperm maturation.</a:t>
            </a:r>
          </a:p>
          <a:p>
            <a:pPr lvl="1" algn="l" rtl="0">
              <a:lnSpc>
                <a:spcPct val="80000"/>
              </a:lnSpc>
            </a:pPr>
            <a:r>
              <a:rPr lang="en-US" sz="2400" b="1">
                <a:solidFill>
                  <a:srgbClr val="FF3300"/>
                </a:solidFill>
                <a:latin typeface="Times New Roman" pitchFamily="18" charset="0"/>
                <a:cs typeface="Times New Roman" pitchFamily="18" charset="0"/>
              </a:rPr>
              <a:t>Vas Deferens</a:t>
            </a:r>
            <a:r>
              <a:rPr lang="en-US" sz="2400" b="1">
                <a:latin typeface="Times New Roman" pitchFamily="18" charset="0"/>
                <a:cs typeface="Times New Roman" pitchFamily="18" charset="0"/>
              </a:rPr>
              <a:t> </a:t>
            </a:r>
          </a:p>
          <a:p>
            <a:pPr algn="l" rtl="0">
              <a:lnSpc>
                <a:spcPct val="80000"/>
              </a:lnSpc>
            </a:pPr>
            <a:r>
              <a:rPr lang="en-US" sz="2400" b="1">
                <a:latin typeface="Times New Roman" pitchFamily="18" charset="0"/>
                <a:cs typeface="Times New Roman" pitchFamily="18" charset="0"/>
              </a:rPr>
              <a:t>Duct that transports the Sperm from the Scrotum to the Prostate Gland</a:t>
            </a:r>
          </a:p>
          <a:p>
            <a:pPr lvl="1" algn="l" rtl="0">
              <a:lnSpc>
                <a:spcPct val="80000"/>
              </a:lnSpc>
            </a:pPr>
            <a:r>
              <a:rPr lang="en-US" sz="2400" b="1">
                <a:solidFill>
                  <a:srgbClr val="FF3300"/>
                </a:solidFill>
                <a:latin typeface="Times New Roman" pitchFamily="18" charset="0"/>
                <a:cs typeface="Times New Roman" pitchFamily="18" charset="0"/>
              </a:rPr>
              <a:t>Seminal Vessicle</a:t>
            </a:r>
            <a:r>
              <a:rPr lang="en-US" sz="2400" b="1">
                <a:latin typeface="Times New Roman" pitchFamily="18" charset="0"/>
                <a:cs typeface="Times New Roman" pitchFamily="18" charset="0"/>
              </a:rPr>
              <a:t> </a:t>
            </a:r>
          </a:p>
          <a:p>
            <a:pPr algn="l" rtl="0">
              <a:lnSpc>
                <a:spcPct val="80000"/>
              </a:lnSpc>
            </a:pPr>
            <a:r>
              <a:rPr lang="en-US" sz="2400" b="1">
                <a:latin typeface="Times New Roman" pitchFamily="18" charset="0"/>
                <a:cs typeface="Times New Roman" pitchFamily="18" charset="0"/>
              </a:rPr>
              <a:t>Secrets Fluid, rich in Fructose, to Semen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a:xfrm>
            <a:off x="457200" y="304800"/>
            <a:ext cx="8229600" cy="5821363"/>
          </a:xfrm>
        </p:spPr>
        <p:txBody>
          <a:bodyPr/>
          <a:lstStyle/>
          <a:p>
            <a:pPr lvl="1" algn="l" rtl="0"/>
            <a:r>
              <a:rPr lang="en-US" b="1" dirty="0">
                <a:solidFill>
                  <a:srgbClr val="FF3300"/>
                </a:solidFill>
                <a:latin typeface="Times New Roman" pitchFamily="18" charset="0"/>
                <a:cs typeface="Times New Roman" pitchFamily="18" charset="0"/>
              </a:rPr>
              <a:t>Prostate Gland (Ejaculatory Duct)</a:t>
            </a:r>
            <a:r>
              <a:rPr lang="en-US" b="1" dirty="0">
                <a:latin typeface="Times New Roman" pitchFamily="18" charset="0"/>
                <a:cs typeface="Times New Roman" pitchFamily="18" charset="0"/>
              </a:rPr>
              <a:t> </a:t>
            </a:r>
          </a:p>
          <a:p>
            <a:pPr algn="l" rtl="0"/>
            <a:r>
              <a:rPr lang="en-US" sz="2800" b="1" dirty="0">
                <a:latin typeface="Times New Roman" pitchFamily="18" charset="0"/>
                <a:cs typeface="Times New Roman" pitchFamily="18" charset="0"/>
              </a:rPr>
              <a:t>Contributes Milky Alkaline Fluid that assists Sperm Activation</a:t>
            </a:r>
          </a:p>
          <a:p>
            <a:pPr lvl="1" algn="l" rtl="0"/>
            <a:r>
              <a:rPr lang="en-US" b="1" dirty="0" err="1" smtClean="0">
                <a:solidFill>
                  <a:srgbClr val="FF3300"/>
                </a:solidFill>
                <a:latin typeface="Times New Roman" pitchFamily="18" charset="0"/>
                <a:cs typeface="Times New Roman" pitchFamily="18" charset="0"/>
              </a:rPr>
              <a:t>Cowpers</a:t>
            </a:r>
            <a:r>
              <a:rPr lang="en-US" b="1" dirty="0" smtClean="0">
                <a:solidFill>
                  <a:srgbClr val="FF3300"/>
                </a:solidFill>
                <a:latin typeface="Times New Roman" pitchFamily="18" charset="0"/>
                <a:cs typeface="Times New Roman" pitchFamily="18" charset="0"/>
              </a:rPr>
              <a:t> </a:t>
            </a:r>
            <a:r>
              <a:rPr lang="en-US" b="1" dirty="0">
                <a:solidFill>
                  <a:srgbClr val="FF3300"/>
                </a:solidFill>
                <a:latin typeface="Times New Roman" pitchFamily="18" charset="0"/>
                <a:cs typeface="Times New Roman" pitchFamily="18" charset="0"/>
              </a:rPr>
              <a:t>Gland [</a:t>
            </a:r>
            <a:r>
              <a:rPr lang="en-US" b="1" dirty="0" err="1" smtClean="0">
                <a:solidFill>
                  <a:srgbClr val="FF3300"/>
                </a:solidFill>
                <a:latin typeface="Times New Roman" pitchFamily="18" charset="0"/>
                <a:cs typeface="Times New Roman" pitchFamily="18" charset="0"/>
              </a:rPr>
              <a:t>Bulbourethral</a:t>
            </a:r>
            <a:r>
              <a:rPr lang="en-US" b="1" dirty="0" smtClean="0">
                <a:solidFill>
                  <a:srgbClr val="FF3300"/>
                </a:solidFill>
                <a:latin typeface="Times New Roman" pitchFamily="18" charset="0"/>
                <a:cs typeface="Times New Roman" pitchFamily="18" charset="0"/>
              </a:rPr>
              <a:t> </a:t>
            </a:r>
            <a:r>
              <a:rPr lang="en-US" b="1" dirty="0">
                <a:solidFill>
                  <a:srgbClr val="FF3300"/>
                </a:solidFill>
                <a:latin typeface="Times New Roman" pitchFamily="18" charset="0"/>
                <a:cs typeface="Times New Roman" pitchFamily="18" charset="0"/>
              </a:rPr>
              <a:t>Gland]</a:t>
            </a:r>
            <a:r>
              <a:rPr lang="en-US" b="1" dirty="0">
                <a:latin typeface="Times New Roman" pitchFamily="18" charset="0"/>
                <a:cs typeface="Times New Roman" pitchFamily="18" charset="0"/>
              </a:rPr>
              <a:t> </a:t>
            </a:r>
          </a:p>
          <a:p>
            <a:pPr algn="l" rtl="0"/>
            <a:r>
              <a:rPr lang="en-US" sz="2800" b="1" dirty="0">
                <a:latin typeface="Times New Roman" pitchFamily="18" charset="0"/>
                <a:cs typeface="Times New Roman" pitchFamily="18" charset="0"/>
              </a:rPr>
              <a:t>Contributes </a:t>
            </a:r>
            <a:r>
              <a:rPr lang="en-US" sz="2800" b="1" dirty="0" smtClean="0">
                <a:latin typeface="Times New Roman" pitchFamily="18" charset="0"/>
                <a:cs typeface="Times New Roman" pitchFamily="18" charset="0"/>
              </a:rPr>
              <a:t>Mucous </a:t>
            </a:r>
            <a:r>
              <a:rPr lang="en-US" sz="2800" b="1" dirty="0">
                <a:latin typeface="Times New Roman" pitchFamily="18" charset="0"/>
                <a:cs typeface="Times New Roman" pitchFamily="18" charset="0"/>
              </a:rPr>
              <a:t>to Semen</a:t>
            </a:r>
          </a:p>
          <a:p>
            <a:pPr lvl="1" algn="l" rtl="0"/>
            <a:r>
              <a:rPr lang="en-US" b="1" dirty="0">
                <a:solidFill>
                  <a:srgbClr val="FF3300"/>
                </a:solidFill>
                <a:latin typeface="Times New Roman" pitchFamily="18" charset="0"/>
                <a:cs typeface="Times New Roman" pitchFamily="18" charset="0"/>
              </a:rPr>
              <a:t>Urethra (Penis)</a:t>
            </a:r>
            <a:r>
              <a:rPr lang="en-US" b="1" dirty="0">
                <a:latin typeface="Times New Roman" pitchFamily="18" charset="0"/>
                <a:cs typeface="Times New Roman" pitchFamily="18" charset="0"/>
              </a:rPr>
              <a:t> </a:t>
            </a:r>
          </a:p>
          <a:p>
            <a:pPr algn="l" rtl="0"/>
            <a:r>
              <a:rPr lang="en-US" sz="2800" b="1" dirty="0">
                <a:latin typeface="Times New Roman" pitchFamily="18" charset="0"/>
                <a:cs typeface="Times New Roman" pitchFamily="18" charset="0"/>
              </a:rPr>
              <a:t>Organ of Copulation </a:t>
            </a:r>
            <a:br>
              <a:rPr lang="en-US" sz="2800" b="1" dirty="0">
                <a:latin typeface="Times New Roman" pitchFamily="18" charset="0"/>
                <a:cs typeface="Times New Roman" pitchFamily="18" charset="0"/>
              </a:rPr>
            </a:br>
            <a:endParaRPr lang="en-US" sz="2800" b="1" dirty="0">
              <a:latin typeface="Times New Roman" pitchFamily="18" charset="0"/>
              <a:cs typeface="Times New Roman" pitchFamily="18" charset="0"/>
            </a:endParaRPr>
          </a:p>
          <a:p>
            <a:pPr algn="l" rtl="0"/>
            <a:endParaRPr lang="en-US" sz="2800" b="1" dirty="0">
              <a:latin typeface="Times New Roman" pitchFamily="18" charset="0"/>
              <a:cs typeface="Times New Roman" pitchFamily="18" charset="0"/>
            </a:endParaRP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img004"/>
          <p:cNvPicPr>
            <a:picLocks noGrp="1" noChangeAspect="1" noChangeArrowheads="1"/>
          </p:cNvPicPr>
          <p:nvPr>
            <p:ph idx="1"/>
          </p:nvPr>
        </p:nvPicPr>
        <p:blipFill>
          <a:blip r:embed="rId3"/>
          <a:srcRect/>
          <a:stretch>
            <a:fillRect/>
          </a:stretch>
        </p:blipFill>
        <p:spPr>
          <a:xfrm>
            <a:off x="0" y="3175"/>
            <a:ext cx="9144000" cy="6854825"/>
          </a:xfrm>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3" descr="testis02"/>
          <p:cNvPicPr>
            <a:picLocks noGrp="1" noChangeAspect="1" noChangeArrowheads="1"/>
          </p:cNvPicPr>
          <p:nvPr>
            <p:ph sz="half" idx="1"/>
          </p:nvPr>
        </p:nvPicPr>
        <p:blipFill>
          <a:blip r:embed="rId2">
            <a:lum bright="-18000"/>
          </a:blip>
          <a:srcRect/>
          <a:stretch>
            <a:fillRect/>
          </a:stretch>
        </p:blipFill>
        <p:spPr>
          <a:xfrm>
            <a:off x="0" y="0"/>
            <a:ext cx="4038600" cy="2735263"/>
          </a:xfrm>
          <a:noFill/>
          <a:ln/>
        </p:spPr>
      </p:pic>
      <p:pic>
        <p:nvPicPr>
          <p:cNvPr id="60420" name="Picture 4" descr="RE028b"/>
          <p:cNvPicPr>
            <a:picLocks noGrp="1" noChangeAspect="1" noChangeArrowheads="1"/>
          </p:cNvPicPr>
          <p:nvPr>
            <p:ph type="body" sz="half" idx="2"/>
          </p:nvPr>
        </p:nvPicPr>
        <p:blipFill>
          <a:blip r:embed="rId3">
            <a:lum bright="-18000"/>
          </a:blip>
          <a:srcRect/>
          <a:stretch>
            <a:fillRect/>
          </a:stretch>
        </p:blipFill>
        <p:spPr>
          <a:xfrm>
            <a:off x="3505200" y="2803525"/>
            <a:ext cx="5486400" cy="3851275"/>
          </a:xfrm>
          <a:noFill/>
          <a:ln/>
        </p:spPr>
      </p:pic>
      <p:pic>
        <p:nvPicPr>
          <p:cNvPr id="60421" name="Picture 5" descr="1"/>
          <p:cNvPicPr>
            <a:picLocks noChangeAspect="1" noChangeArrowheads="1"/>
          </p:cNvPicPr>
          <p:nvPr/>
        </p:nvPicPr>
        <p:blipFill>
          <a:blip r:embed="rId4"/>
          <a:srcRect/>
          <a:stretch>
            <a:fillRect/>
          </a:stretch>
        </p:blipFill>
        <p:spPr bwMode="auto">
          <a:xfrm>
            <a:off x="4038600" y="152400"/>
            <a:ext cx="4600575" cy="238125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457200"/>
            <a:ext cx="8229600" cy="858838"/>
          </a:xfrm>
        </p:spPr>
        <p:txBody>
          <a:bodyPr/>
          <a:lstStyle/>
          <a:p>
            <a:r>
              <a:rPr lang="en-US" sz="4000" b="1" dirty="0" err="1">
                <a:solidFill>
                  <a:srgbClr val="FF3300"/>
                </a:solidFill>
                <a:latin typeface="Times New Roman" pitchFamily="18" charset="0"/>
                <a:cs typeface="Times New Roman" pitchFamily="18" charset="0"/>
              </a:rPr>
              <a:t>Sertoli</a:t>
            </a:r>
            <a:r>
              <a:rPr lang="en-US" sz="4000" b="1" dirty="0">
                <a:solidFill>
                  <a:srgbClr val="FF3300"/>
                </a:solidFill>
                <a:latin typeface="Times New Roman" pitchFamily="18" charset="0"/>
                <a:cs typeface="Times New Roman" pitchFamily="18" charset="0"/>
              </a:rPr>
              <a:t> Cells</a:t>
            </a:r>
          </a:p>
        </p:txBody>
      </p:sp>
      <p:sp>
        <p:nvSpPr>
          <p:cNvPr id="66563" name="Rectangle 3"/>
          <p:cNvSpPr>
            <a:spLocks noGrp="1" noChangeArrowheads="1"/>
          </p:cNvSpPr>
          <p:nvPr>
            <p:ph type="body" idx="1"/>
          </p:nvPr>
        </p:nvSpPr>
        <p:spPr>
          <a:xfrm>
            <a:off x="228600" y="1371600"/>
            <a:ext cx="8686800" cy="5257800"/>
          </a:xfrm>
        </p:spPr>
        <p:txBody>
          <a:bodyPr/>
          <a:lstStyle/>
          <a:p>
            <a:pPr algn="just" rtl="0">
              <a:lnSpc>
                <a:spcPct val="90000"/>
              </a:lnSpc>
            </a:pPr>
            <a:r>
              <a:rPr lang="ar-JO" sz="2800" b="1">
                <a:latin typeface="Times New Roman" pitchFamily="18" charset="0"/>
                <a:cs typeface="Times New Roman" pitchFamily="18" charset="0"/>
              </a:rPr>
              <a:t>At all stages of differentiation, the spermatogenic cells are in close contact with Sertoli cells which are  provide structural and metabolic support to the developing sperm cells. </a:t>
            </a:r>
          </a:p>
          <a:p>
            <a:pPr algn="just" rtl="0">
              <a:lnSpc>
                <a:spcPct val="90000"/>
              </a:lnSpc>
            </a:pPr>
            <a:r>
              <a:rPr lang="ar-JO" sz="2800" b="1">
                <a:latin typeface="Times New Roman" pitchFamily="18" charset="0"/>
                <a:cs typeface="Times New Roman" pitchFamily="18" charset="0"/>
              </a:rPr>
              <a:t>A single Sertoli cell extends from the basement membrane to the lumen of the seminiferous tubule.</a:t>
            </a:r>
          </a:p>
          <a:p>
            <a:pPr algn="just" rtl="0">
              <a:lnSpc>
                <a:spcPct val="90000"/>
              </a:lnSpc>
              <a:buFont typeface="Wingdings" pitchFamily="2" charset="2"/>
              <a:buNone/>
            </a:pPr>
            <a:endParaRPr lang="ar-JO" sz="2800" b="1">
              <a:latin typeface="Times New Roman" pitchFamily="18" charset="0"/>
              <a:cs typeface="Times New Roman" pitchFamily="18" charset="0"/>
            </a:endParaRPr>
          </a:p>
          <a:p>
            <a:pPr algn="just" rtl="0">
              <a:lnSpc>
                <a:spcPct val="90000"/>
              </a:lnSpc>
            </a:pPr>
            <a:r>
              <a:rPr lang="ar-JO" sz="2800" b="1">
                <a:latin typeface="Times New Roman" pitchFamily="18" charset="0"/>
                <a:cs typeface="Times New Roman" pitchFamily="18" charset="0"/>
              </a:rPr>
              <a:t>Sertoli cells serve a number of functions during spermatogenesis</a:t>
            </a:r>
            <a:r>
              <a:rPr lang="en-US" sz="2800"/>
              <a:t> </a:t>
            </a:r>
            <a:r>
              <a:rPr lang="en-US" sz="2800" b="1">
                <a:latin typeface="Times New Roman" pitchFamily="18" charset="0"/>
                <a:cs typeface="Times New Roman" pitchFamily="18" charset="0"/>
              </a:rPr>
              <a:t>like providing the cells with nourishment and molecular signals.</a:t>
            </a:r>
            <a:r>
              <a:rPr lang="ar-JO" sz="2800" b="1">
                <a:latin typeface="Times New Roman" pitchFamily="18" charset="0"/>
                <a:cs typeface="Times New Roman" pitchFamily="18" charset="0"/>
              </a:rPr>
              <a:t> , they support the developing gametes in the following ways:</a:t>
            </a:r>
          </a:p>
          <a:p>
            <a:pPr algn="just" rtl="0">
              <a:lnSpc>
                <a:spcPct val="90000"/>
              </a:lnSpc>
            </a:pPr>
            <a:endParaRPr lang="en-US" sz="2800" b="1">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685800" y="242888"/>
            <a:ext cx="6001964" cy="3693319"/>
          </a:xfrm>
          <a:prstGeom prst="rect">
            <a:avLst/>
          </a:prstGeom>
          <a:noFill/>
          <a:ln w="9525">
            <a:noFill/>
            <a:miter lim="800000"/>
            <a:headEnd/>
            <a:tailEnd/>
          </a:ln>
          <a:effectLst/>
        </p:spPr>
        <p:txBody>
          <a:bodyPr wrap="none">
            <a:spAutoFit/>
          </a:bodyPr>
          <a:lstStyle/>
          <a:p>
            <a:pPr algn="l" rtl="0"/>
            <a:endParaRPr lang="en-US" dirty="0">
              <a:latin typeface="Comic Sans MS" pitchFamily="66" charset="0"/>
            </a:endParaRPr>
          </a:p>
          <a:p>
            <a:pPr algn="l" rtl="0"/>
            <a:r>
              <a:rPr lang="en-US" dirty="0">
                <a:latin typeface="Comic Sans MS" pitchFamily="66" charset="0"/>
              </a:rPr>
              <a:t>SOME TERMS</a:t>
            </a:r>
          </a:p>
          <a:p>
            <a:pPr algn="l" rtl="0"/>
            <a:endParaRPr lang="en-US" dirty="0">
              <a:latin typeface="Comic Sans MS" pitchFamily="66" charset="0"/>
            </a:endParaRPr>
          </a:p>
          <a:p>
            <a:pPr algn="l" rtl="0"/>
            <a:r>
              <a:rPr lang="en-US" dirty="0">
                <a:latin typeface="Comic Sans MS" pitchFamily="66" charset="0"/>
              </a:rPr>
              <a:t>Gamete:  egg or sperm</a:t>
            </a:r>
          </a:p>
          <a:p>
            <a:pPr algn="l" rtl="0"/>
            <a:r>
              <a:rPr lang="en-US" dirty="0" err="1">
                <a:latin typeface="Comic Sans MS" pitchFamily="66" charset="0"/>
              </a:rPr>
              <a:t>Gametogenesis</a:t>
            </a:r>
            <a:r>
              <a:rPr lang="en-US" dirty="0">
                <a:latin typeface="Comic Sans MS" pitchFamily="66" charset="0"/>
              </a:rPr>
              <a:t>:  production of eggs or sperm</a:t>
            </a:r>
          </a:p>
          <a:p>
            <a:pPr algn="l" rtl="0"/>
            <a:r>
              <a:rPr lang="en-US" dirty="0" err="1">
                <a:latin typeface="Comic Sans MS" pitchFamily="66" charset="0"/>
              </a:rPr>
              <a:t>Oogenesis</a:t>
            </a:r>
            <a:r>
              <a:rPr lang="en-US" dirty="0">
                <a:latin typeface="Comic Sans MS" pitchFamily="66" charset="0"/>
              </a:rPr>
              <a:t>:  production of eggs</a:t>
            </a:r>
          </a:p>
          <a:p>
            <a:pPr algn="l" rtl="0"/>
            <a:r>
              <a:rPr lang="en-US" dirty="0">
                <a:latin typeface="Comic Sans MS" pitchFamily="66" charset="0"/>
              </a:rPr>
              <a:t>Spermatogenesis: production of sperm</a:t>
            </a:r>
          </a:p>
          <a:p>
            <a:pPr algn="l" rtl="0"/>
            <a:r>
              <a:rPr lang="en-US" dirty="0" err="1">
                <a:latin typeface="Comic Sans MS" pitchFamily="66" charset="0"/>
              </a:rPr>
              <a:t>Spermiogenesis</a:t>
            </a:r>
            <a:r>
              <a:rPr lang="en-US" dirty="0">
                <a:latin typeface="Comic Sans MS" pitchFamily="66" charset="0"/>
              </a:rPr>
              <a:t>:  differentiation of sperm morphology</a:t>
            </a:r>
          </a:p>
          <a:p>
            <a:pPr algn="l" rtl="0"/>
            <a:r>
              <a:rPr lang="en-US" dirty="0">
                <a:latin typeface="Comic Sans MS" pitchFamily="66" charset="0"/>
              </a:rPr>
              <a:t>Follicle:  where eggs mature in the ovary</a:t>
            </a:r>
          </a:p>
          <a:p>
            <a:pPr algn="l" rtl="0"/>
            <a:r>
              <a:rPr lang="en-US" dirty="0">
                <a:latin typeface="Comic Sans MS" pitchFamily="66" charset="0"/>
              </a:rPr>
              <a:t>Ovulation:  release of egg from follicle</a:t>
            </a:r>
          </a:p>
          <a:p>
            <a:pPr algn="l" rtl="0"/>
            <a:r>
              <a:rPr lang="en-US" dirty="0">
                <a:latin typeface="Comic Sans MS" pitchFamily="66" charset="0"/>
              </a:rPr>
              <a:t>Polar body: nonfunctional product of meiotic </a:t>
            </a:r>
          </a:p>
          <a:p>
            <a:pPr algn="l" rtl="0"/>
            <a:r>
              <a:rPr lang="en-US" dirty="0">
                <a:latin typeface="Comic Sans MS" pitchFamily="66" charset="0"/>
              </a:rPr>
              <a:t>	        divisions in </a:t>
            </a:r>
            <a:r>
              <a:rPr lang="en-US" dirty="0" err="1">
                <a:latin typeface="Comic Sans MS" pitchFamily="66" charset="0"/>
              </a:rPr>
              <a:t>oogenesis</a:t>
            </a:r>
            <a:endParaRPr lang="en-US" dirty="0">
              <a:latin typeface="Comic Sans MS" pitchFamily="66" charset="0"/>
            </a:endParaRPr>
          </a:p>
          <a:p>
            <a:pPr algn="l" rtl="0"/>
            <a:r>
              <a:rPr lang="en-US" dirty="0">
                <a:latin typeface="Comic Sans MS" pitchFamily="66" charset="0"/>
              </a:rPr>
              <a:t>Zygote: Fertilized egg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type="body" idx="1"/>
          </p:nvPr>
        </p:nvSpPr>
        <p:spPr>
          <a:xfrm>
            <a:off x="304800" y="304800"/>
            <a:ext cx="8534400" cy="6248400"/>
          </a:xfrm>
        </p:spPr>
        <p:txBody>
          <a:bodyPr/>
          <a:lstStyle/>
          <a:p>
            <a:pPr marL="533400" indent="-533400" algn="just" rtl="0">
              <a:buFontTx/>
              <a:buAutoNum type="arabicPeriod"/>
            </a:pPr>
            <a:r>
              <a:rPr lang="ar-JO" sz="2800" b="1" dirty="0">
                <a:latin typeface="Times New Roman" pitchFamily="18" charset="0"/>
                <a:cs typeface="Times New Roman" pitchFamily="18" charset="0"/>
              </a:rPr>
              <a:t>Maintain the environment necessary for development and maturation via the </a:t>
            </a:r>
            <a:r>
              <a:rPr lang="ar-JO" sz="2800" b="1" dirty="0">
                <a:latin typeface="Times New Roman" pitchFamily="18" charset="0"/>
                <a:cs typeface="Times New Roman" pitchFamily="18" charset="0"/>
                <a:hlinkClick r:id="rId2" tooltip="Blood-testis barrier"/>
              </a:rPr>
              <a:t>blood-testis barrier</a:t>
            </a:r>
            <a:r>
              <a:rPr lang="ar-JO" sz="2800" b="1" dirty="0">
                <a:latin typeface="Times New Roman" pitchFamily="18" charset="0"/>
                <a:cs typeface="Times New Roman" pitchFamily="18" charset="0"/>
              </a:rPr>
              <a:t> .</a:t>
            </a:r>
          </a:p>
          <a:p>
            <a:pPr marL="533400" indent="-533400" algn="just" rtl="0">
              <a:buFontTx/>
              <a:buAutoNum type="arabicPeriod"/>
            </a:pPr>
            <a:r>
              <a:rPr lang="ar-JO" sz="2800" b="1" dirty="0">
                <a:latin typeface="Times New Roman" pitchFamily="18" charset="0"/>
                <a:cs typeface="Times New Roman" pitchFamily="18" charset="0"/>
              </a:rPr>
              <a:t>Secrete substances initiating meiosis. </a:t>
            </a:r>
          </a:p>
          <a:p>
            <a:pPr marL="533400" indent="-533400" algn="just" rtl="0">
              <a:buFontTx/>
              <a:buAutoNum type="arabicPeriod"/>
            </a:pPr>
            <a:r>
              <a:rPr lang="ar-JO" sz="2800" b="1" dirty="0">
                <a:latin typeface="Times New Roman" pitchFamily="18" charset="0"/>
                <a:cs typeface="Times New Roman" pitchFamily="18" charset="0"/>
              </a:rPr>
              <a:t>Secrete supporting testicular fluid .</a:t>
            </a:r>
          </a:p>
          <a:p>
            <a:pPr marL="533400" indent="-533400" algn="just" rtl="0">
              <a:buFontTx/>
              <a:buAutoNum type="arabicPeriod"/>
            </a:pPr>
            <a:r>
              <a:rPr lang="ar-JO" sz="2800" b="1" dirty="0">
                <a:latin typeface="Times New Roman" pitchFamily="18" charset="0"/>
                <a:cs typeface="Times New Roman" pitchFamily="18" charset="0"/>
              </a:rPr>
              <a:t>Secrete </a:t>
            </a:r>
            <a:r>
              <a:rPr lang="ar-JO" sz="2800" b="1" dirty="0">
                <a:latin typeface="Times New Roman" pitchFamily="18" charset="0"/>
                <a:cs typeface="Times New Roman" pitchFamily="18" charset="0"/>
                <a:hlinkClick r:id="rId3" tooltip="Androgen-binding protein"/>
              </a:rPr>
              <a:t>androgen-binding protein</a:t>
            </a:r>
            <a:r>
              <a:rPr lang="ar-JO" sz="2800" b="1" dirty="0">
                <a:latin typeface="Times New Roman" pitchFamily="18" charset="0"/>
                <a:cs typeface="Times New Roman" pitchFamily="18" charset="0"/>
              </a:rPr>
              <a:t>, which concentrates </a:t>
            </a:r>
            <a:r>
              <a:rPr lang="ar-JO" sz="2800" b="1" dirty="0">
                <a:latin typeface="Times New Roman" pitchFamily="18" charset="0"/>
                <a:cs typeface="Times New Roman" pitchFamily="18" charset="0"/>
                <a:hlinkClick r:id="rId4" tooltip="Testosterone"/>
              </a:rPr>
              <a:t>testosterone</a:t>
            </a:r>
            <a:r>
              <a:rPr lang="ar-JO" sz="2800" b="1" dirty="0">
                <a:latin typeface="Times New Roman" pitchFamily="18" charset="0"/>
                <a:cs typeface="Times New Roman" pitchFamily="18" charset="0"/>
              </a:rPr>
              <a:t> in close proximity to the developing gametes. </a:t>
            </a:r>
          </a:p>
          <a:p>
            <a:pPr marL="533400" indent="-533400" algn="just" rtl="0">
              <a:buFontTx/>
              <a:buAutoNum type="arabicPeriod"/>
            </a:pPr>
            <a:r>
              <a:rPr lang="ar-JO" sz="2800" b="1" dirty="0">
                <a:latin typeface="Times New Roman" pitchFamily="18" charset="0"/>
                <a:cs typeface="Times New Roman" pitchFamily="18" charset="0"/>
              </a:rPr>
              <a:t>Secrete hormones </a:t>
            </a:r>
            <a:r>
              <a:rPr lang="en-US" sz="2800" b="1" dirty="0" smtClean="0">
                <a:latin typeface="Times New Roman" pitchFamily="18" charset="0"/>
                <a:cs typeface="Times New Roman" pitchFamily="18" charset="0"/>
              </a:rPr>
              <a:t>a</a:t>
            </a:r>
            <a:r>
              <a:rPr lang="ar-JO" sz="2800" b="1" dirty="0" smtClean="0">
                <a:latin typeface="Times New Roman" pitchFamily="18" charset="0"/>
                <a:cs typeface="Times New Roman" pitchFamily="18" charset="0"/>
              </a:rPr>
              <a:t>ffecting </a:t>
            </a:r>
            <a:r>
              <a:rPr lang="ar-JO" sz="2800" b="1" dirty="0">
                <a:latin typeface="Times New Roman" pitchFamily="18" charset="0"/>
                <a:cs typeface="Times New Roman" pitchFamily="18" charset="0"/>
              </a:rPr>
              <a:t>pituitary gland control of spermatogenesis, particularly the polypeptide hormone, </a:t>
            </a:r>
            <a:r>
              <a:rPr lang="ar-JO" sz="2800" b="1" dirty="0">
                <a:latin typeface="Times New Roman" pitchFamily="18" charset="0"/>
                <a:cs typeface="Times New Roman" pitchFamily="18" charset="0"/>
                <a:hlinkClick r:id="rId5" tooltip="Inhibin"/>
              </a:rPr>
              <a:t>inhibin</a:t>
            </a:r>
            <a:r>
              <a:rPr lang="ar-JO" sz="2800" b="1" dirty="0">
                <a:latin typeface="Times New Roman" pitchFamily="18" charset="0"/>
                <a:cs typeface="Times New Roman" pitchFamily="18" charset="0"/>
              </a:rPr>
              <a:t> .</a:t>
            </a:r>
          </a:p>
          <a:p>
            <a:pPr marL="533400" indent="-533400" algn="just" rtl="0">
              <a:buFontTx/>
              <a:buAutoNum type="arabicPeriod"/>
            </a:pPr>
            <a:r>
              <a:rPr lang="ar-JO" sz="2800" b="1" dirty="0">
                <a:latin typeface="Times New Roman" pitchFamily="18" charset="0"/>
                <a:cs typeface="Times New Roman" pitchFamily="18" charset="0"/>
              </a:rPr>
              <a:t>Phagocytose residual cytoplasm left over from spermiogenesis</a:t>
            </a:r>
            <a:r>
              <a:rPr lang="en-US" sz="2800" b="1" dirty="0">
                <a:latin typeface="Times New Roman" pitchFamily="18" charset="0"/>
                <a:cs typeface="Times New Roman" pitchFamily="18" charset="0"/>
              </a:rPr>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4" descr="410px-Germinal_epithelium_testicle_svg"/>
          <p:cNvPicPr>
            <a:picLocks noChangeAspect="1" noChangeArrowheads="1"/>
          </p:cNvPicPr>
          <p:nvPr/>
        </p:nvPicPr>
        <p:blipFill>
          <a:blip r:embed="rId2"/>
          <a:srcRect/>
          <a:stretch>
            <a:fillRect/>
          </a:stretch>
        </p:blipFill>
        <p:spPr bwMode="auto">
          <a:xfrm>
            <a:off x="1981200" y="1154113"/>
            <a:ext cx="4953000" cy="434975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solidFill>
                  <a:srgbClr val="FF3300"/>
                </a:solidFill>
              </a:rPr>
              <a:t>SPERMATOGENESIS</a:t>
            </a:r>
          </a:p>
        </p:txBody>
      </p:sp>
      <p:sp>
        <p:nvSpPr>
          <p:cNvPr id="11267" name="Rectangle 3"/>
          <p:cNvSpPr>
            <a:spLocks noGrp="1" noChangeArrowheads="1"/>
          </p:cNvSpPr>
          <p:nvPr>
            <p:ph type="body" idx="1"/>
          </p:nvPr>
        </p:nvSpPr>
        <p:spPr>
          <a:xfrm>
            <a:off x="457200" y="1295400"/>
            <a:ext cx="8229600" cy="5334000"/>
          </a:xfrm>
        </p:spPr>
        <p:txBody>
          <a:bodyPr/>
          <a:lstStyle/>
          <a:p>
            <a:pPr marL="609600" indent="-609600" algn="just" rtl="0"/>
            <a:r>
              <a:rPr lang="en-US" sz="2400" b="1" dirty="0">
                <a:latin typeface="Times New Roman" pitchFamily="18" charset="0"/>
                <a:cs typeface="Times New Roman" pitchFamily="18" charset="0"/>
              </a:rPr>
              <a:t>The process of development of </a:t>
            </a:r>
            <a:r>
              <a:rPr lang="en-US" sz="2400" b="1" dirty="0" err="1">
                <a:latin typeface="Times New Roman" pitchFamily="18" charset="0"/>
                <a:cs typeface="Times New Roman" pitchFamily="18" charset="0"/>
              </a:rPr>
              <a:t>spermatids</a:t>
            </a:r>
            <a:r>
              <a:rPr lang="en-US" sz="2400" b="1" dirty="0">
                <a:latin typeface="Times New Roman" pitchFamily="18" charset="0"/>
                <a:cs typeface="Times New Roman" pitchFamily="18" charset="0"/>
              </a:rPr>
              <a:t> from the male  primordial  germ cells and their differentiation into spermatozoa.</a:t>
            </a:r>
          </a:p>
          <a:p>
            <a:pPr marL="609600" indent="-609600" algn="just" rtl="0"/>
            <a:r>
              <a:rPr lang="en-US" sz="2400" b="1" dirty="0">
                <a:latin typeface="Times New Roman" pitchFamily="18" charset="0"/>
                <a:cs typeface="Times New Roman" pitchFamily="18" charset="0"/>
              </a:rPr>
              <a:t>Under stimulation </a:t>
            </a:r>
            <a:r>
              <a:rPr lang="en-US" sz="2400" b="1" dirty="0" smtClean="0">
                <a:latin typeface="Times New Roman" pitchFamily="18" charset="0"/>
                <a:cs typeface="Times New Roman" pitchFamily="18" charset="0"/>
              </a:rPr>
              <a:t>of  anterior </a:t>
            </a:r>
            <a:r>
              <a:rPr lang="en-US" sz="2400" b="1" dirty="0">
                <a:latin typeface="Times New Roman" pitchFamily="18" charset="0"/>
                <a:cs typeface="Times New Roman" pitchFamily="18" charset="0"/>
              </a:rPr>
              <a:t>pituitary </a:t>
            </a:r>
            <a:r>
              <a:rPr lang="en-US" sz="2400" b="1" dirty="0" err="1">
                <a:latin typeface="Times New Roman" pitchFamily="18" charset="0"/>
                <a:cs typeface="Times New Roman" pitchFamily="18" charset="0"/>
              </a:rPr>
              <a:t>gonadotropic</a:t>
            </a:r>
            <a:r>
              <a:rPr lang="en-US" sz="2400" b="1" dirty="0">
                <a:latin typeface="Times New Roman" pitchFamily="18" charset="0"/>
                <a:cs typeface="Times New Roman" pitchFamily="18" charset="0"/>
              </a:rPr>
              <a:t> hormones.</a:t>
            </a:r>
          </a:p>
          <a:p>
            <a:pPr marL="609600" indent="-609600" algn="just" rtl="0"/>
            <a:r>
              <a:rPr lang="en-US" sz="2800" dirty="0">
                <a:latin typeface="Times New Roman" pitchFamily="18" charset="0"/>
                <a:cs typeface="Times New Roman" pitchFamily="18" charset="0"/>
              </a:rPr>
              <a:t>PROCESS :</a:t>
            </a:r>
          </a:p>
          <a:p>
            <a:pPr marL="609600" indent="-609600" algn="just" rtl="0">
              <a:buFontTx/>
              <a:buAutoNum type="arabicPeriod"/>
            </a:pPr>
            <a:r>
              <a:rPr lang="en-US" sz="2400" b="1" dirty="0">
                <a:latin typeface="Times New Roman" pitchFamily="18" charset="0"/>
                <a:cs typeface="Times New Roman" pitchFamily="18" charset="0"/>
              </a:rPr>
              <a:t>The </a:t>
            </a:r>
            <a:r>
              <a:rPr lang="en-US" sz="2400" b="1" dirty="0">
                <a:solidFill>
                  <a:srgbClr val="FF3300"/>
                </a:solidFill>
                <a:latin typeface="Times New Roman" pitchFamily="18" charset="0"/>
                <a:cs typeface="Times New Roman" pitchFamily="18" charset="0"/>
              </a:rPr>
              <a:t>Primordial germ cells</a:t>
            </a:r>
            <a:r>
              <a:rPr lang="en-US" sz="2400" b="1" dirty="0">
                <a:latin typeface="Times New Roman" pitchFamily="18" charset="0"/>
                <a:cs typeface="Times New Roman" pitchFamily="18" charset="0"/>
              </a:rPr>
              <a:t> develop into </a:t>
            </a:r>
            <a:r>
              <a:rPr lang="en-US" sz="2400" b="1" dirty="0" err="1">
                <a:solidFill>
                  <a:srgbClr val="FF3300"/>
                </a:solidFill>
                <a:latin typeface="Times New Roman" pitchFamily="18" charset="0"/>
                <a:cs typeface="Times New Roman" pitchFamily="18" charset="0"/>
              </a:rPr>
              <a:t>spermatogonia</a:t>
            </a:r>
            <a:r>
              <a:rPr lang="en-US" sz="2400" b="1" dirty="0">
                <a:latin typeface="Times New Roman" pitchFamily="18" charset="0"/>
                <a:cs typeface="Times New Roman" pitchFamily="18" charset="0"/>
              </a:rPr>
              <a:t>.</a:t>
            </a:r>
          </a:p>
          <a:p>
            <a:pPr marL="609600" indent="-609600" algn="just" rtl="0">
              <a:buFont typeface="Wingdings" pitchFamily="2" charset="2"/>
              <a:buNone/>
            </a:pPr>
            <a:r>
              <a:rPr lang="en-US" sz="2400" b="1" dirty="0">
                <a:latin typeface="Times New Roman" pitchFamily="18" charset="0"/>
                <a:cs typeface="Times New Roman" pitchFamily="18" charset="0"/>
              </a:rPr>
              <a:t>There are two types of </a:t>
            </a:r>
            <a:r>
              <a:rPr lang="en-US" sz="2400" b="1" dirty="0" err="1">
                <a:latin typeface="Times New Roman" pitchFamily="18" charset="0"/>
                <a:cs typeface="Times New Roman" pitchFamily="18" charset="0"/>
              </a:rPr>
              <a:t>spermatogonia</a:t>
            </a:r>
            <a:r>
              <a:rPr lang="en-US" sz="2400" b="1" dirty="0">
                <a:latin typeface="Times New Roman" pitchFamily="18" charset="0"/>
                <a:cs typeface="Times New Roman" pitchFamily="18" charset="0"/>
              </a:rPr>
              <a:t>:</a:t>
            </a:r>
          </a:p>
          <a:p>
            <a:pPr marL="609600" indent="-609600" algn="just" rtl="0">
              <a:buFont typeface="Wingdings" pitchFamily="2" charset="2"/>
              <a:buNone/>
            </a:pPr>
            <a:r>
              <a:rPr lang="en-US" sz="2400" b="1" dirty="0">
                <a:latin typeface="Times New Roman" pitchFamily="18" charset="0"/>
                <a:cs typeface="Times New Roman" pitchFamily="18" charset="0"/>
              </a:rPr>
              <a:t>Type A: that divide by mitosis to provide a continuous reserve of type B.</a:t>
            </a:r>
          </a:p>
          <a:p>
            <a:pPr marL="609600" indent="-609600" algn="just" rtl="0">
              <a:buFont typeface="Wingdings" pitchFamily="2" charset="2"/>
              <a:buNone/>
            </a:pPr>
            <a:r>
              <a:rPr lang="en-US" sz="2400" b="1" dirty="0">
                <a:latin typeface="Times New Roman" pitchFamily="18" charset="0"/>
                <a:cs typeface="Times New Roman" pitchFamily="18" charset="0"/>
              </a:rPr>
              <a:t>Type B: that enter spermatogenesis. </a:t>
            </a:r>
          </a:p>
          <a:p>
            <a:pPr marL="609600" indent="-609600" algn="just" rtl="0"/>
            <a:endParaRPr lang="en-US" sz="2400" b="1" dirty="0">
              <a:latin typeface="Times New Roman" pitchFamily="18" charset="0"/>
              <a:cs typeface="Times New Roman" pitchFamily="18" charset="0"/>
            </a:endParaRPr>
          </a:p>
          <a:p>
            <a:pPr marL="609600" indent="-609600" algn="just" rtl="0">
              <a:buFont typeface="Wingdings" pitchFamily="2" charset="2"/>
              <a:buNone/>
            </a:pPr>
            <a:endParaRPr lang="en-US" sz="2400" b="1" dirty="0">
              <a:latin typeface="Times New Roman" pitchFamily="18" charset="0"/>
              <a:cs typeface="Times New Roman" pitchFamily="18" charset="0"/>
            </a:endParaRPr>
          </a:p>
          <a:p>
            <a:pPr marL="609600" indent="-609600" algn="just" rtl="0">
              <a:buFontTx/>
              <a:buAutoNum type="arabicPeriod"/>
            </a:pP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type="body" idx="1"/>
          </p:nvPr>
        </p:nvSpPr>
        <p:spPr>
          <a:xfrm>
            <a:off x="0" y="381000"/>
            <a:ext cx="9144000" cy="6477000"/>
          </a:xfrm>
        </p:spPr>
        <p:txBody>
          <a:bodyPr/>
          <a:lstStyle/>
          <a:p>
            <a:pPr algn="just" rtl="0">
              <a:buFont typeface="Wingdings" pitchFamily="2" charset="2"/>
              <a:buNone/>
            </a:pPr>
            <a:r>
              <a:rPr lang="en-US" sz="2400" b="1" dirty="0">
                <a:latin typeface="Times New Roman" pitchFamily="18" charset="0"/>
                <a:cs typeface="Times New Roman" pitchFamily="18" charset="0"/>
              </a:rPr>
              <a:t>2.This occurs after puberty, and they remain in the wall of the </a:t>
            </a:r>
            <a:r>
              <a:rPr lang="en-US" sz="2400" b="1" dirty="0" err="1">
                <a:latin typeface="Times New Roman" pitchFamily="18" charset="0"/>
                <a:cs typeface="Times New Roman" pitchFamily="18" charset="0"/>
              </a:rPr>
              <a:t>Seminiferous</a:t>
            </a:r>
            <a:r>
              <a:rPr lang="en-US" sz="2400" b="1" dirty="0">
                <a:latin typeface="Times New Roman" pitchFamily="18" charset="0"/>
                <a:cs typeface="Times New Roman" pitchFamily="18" charset="0"/>
              </a:rPr>
              <a:t> Tubule .</a:t>
            </a:r>
          </a:p>
          <a:p>
            <a:pPr algn="just" rtl="0">
              <a:buFont typeface="Wingdings" pitchFamily="2" charset="2"/>
              <a:buNone/>
            </a:pPr>
            <a:r>
              <a:rPr lang="en-US" sz="2400" b="1" dirty="0">
                <a:latin typeface="Times New Roman" pitchFamily="18" charset="0"/>
                <a:cs typeface="Times New Roman" pitchFamily="18" charset="0"/>
              </a:rPr>
              <a:t>3.Spermatogonia  form primary </a:t>
            </a:r>
            <a:r>
              <a:rPr lang="en-US" sz="2400" b="1" dirty="0" err="1">
                <a:latin typeface="Times New Roman" pitchFamily="18" charset="0"/>
                <a:cs typeface="Times New Roman" pitchFamily="18" charset="0"/>
              </a:rPr>
              <a:t>spermatocytes</a:t>
            </a:r>
            <a:r>
              <a:rPr lang="en-US" sz="2400" b="1" dirty="0">
                <a:latin typeface="Times New Roman" pitchFamily="18" charset="0"/>
                <a:cs typeface="Times New Roman" pitchFamily="18" charset="0"/>
              </a:rPr>
              <a:t>. </a:t>
            </a:r>
          </a:p>
          <a:p>
            <a:pPr algn="just" rtl="0">
              <a:buFont typeface="Wingdings" pitchFamily="2" charset="2"/>
              <a:buNone/>
            </a:pPr>
            <a:r>
              <a:rPr lang="en-US" sz="2400" b="1" dirty="0">
                <a:latin typeface="Times New Roman" pitchFamily="18" charset="0"/>
                <a:cs typeface="Times New Roman" pitchFamily="18" charset="0"/>
              </a:rPr>
              <a:t>4.They remain in the prophase of 1</a:t>
            </a:r>
            <a:r>
              <a:rPr lang="en-US" sz="2400" b="1" baseline="30000" dirty="0">
                <a:latin typeface="Times New Roman" pitchFamily="18" charset="0"/>
                <a:cs typeface="Times New Roman" pitchFamily="18" charset="0"/>
              </a:rPr>
              <a:t>st</a:t>
            </a:r>
            <a:r>
              <a:rPr lang="en-US" sz="2400" b="1" dirty="0">
                <a:latin typeface="Times New Roman" pitchFamily="18" charset="0"/>
                <a:cs typeface="Times New Roman" pitchFamily="18" charset="0"/>
              </a:rPr>
              <a:t> meiotic  division for 16 days.</a:t>
            </a:r>
          </a:p>
          <a:p>
            <a:pPr algn="just" rtl="0">
              <a:buFont typeface="Wingdings" pitchFamily="2" charset="2"/>
              <a:buNone/>
            </a:pPr>
            <a:r>
              <a:rPr lang="en-US" sz="2400" b="1" dirty="0">
                <a:latin typeface="Times New Roman" pitchFamily="18" charset="0"/>
                <a:cs typeface="Times New Roman" pitchFamily="18" charset="0"/>
              </a:rPr>
              <a:t>5. Each contains 22 pairs of </a:t>
            </a:r>
            <a:r>
              <a:rPr lang="en-US" sz="2400" b="1" dirty="0" err="1">
                <a:latin typeface="Times New Roman" pitchFamily="18" charset="0"/>
                <a:cs typeface="Times New Roman" pitchFamily="18" charset="0"/>
              </a:rPr>
              <a:t>autosomes</a:t>
            </a:r>
            <a:r>
              <a:rPr lang="en-US" sz="2400" b="1" dirty="0">
                <a:latin typeface="Times New Roman" pitchFamily="18" charset="0"/>
                <a:cs typeface="Times New Roman" pitchFamily="18" charset="0"/>
              </a:rPr>
              <a:t> and one pair of sex chromosome XY.</a:t>
            </a:r>
          </a:p>
          <a:p>
            <a:pPr algn="just" rtl="0">
              <a:buFont typeface="Wingdings" pitchFamily="2" charset="2"/>
              <a:buNone/>
            </a:pPr>
            <a:r>
              <a:rPr lang="en-US" sz="2400" b="1" dirty="0">
                <a:latin typeface="Times New Roman" pitchFamily="18" charset="0"/>
                <a:cs typeface="Times New Roman" pitchFamily="18" charset="0"/>
              </a:rPr>
              <a:t>6.Then divides into two secondary </a:t>
            </a:r>
            <a:r>
              <a:rPr lang="en-US" sz="2400" b="1" dirty="0" err="1">
                <a:latin typeface="Times New Roman" pitchFamily="18" charset="0"/>
                <a:cs typeface="Times New Roman" pitchFamily="18" charset="0"/>
              </a:rPr>
              <a:t>spermatocytes</a:t>
            </a:r>
            <a:r>
              <a:rPr lang="en-US" sz="2400" b="1" dirty="0">
                <a:latin typeface="Times New Roman" pitchFamily="18" charset="0"/>
                <a:cs typeface="Times New Roman" pitchFamily="18" charset="0"/>
              </a:rPr>
              <a:t>. (Meiotic div. completed).</a:t>
            </a:r>
          </a:p>
          <a:p>
            <a:pPr algn="just" rtl="0">
              <a:buFont typeface="Wingdings" pitchFamily="2" charset="2"/>
              <a:buNone/>
            </a:pPr>
            <a:r>
              <a:rPr lang="en-US" sz="2400" b="1" dirty="0">
                <a:latin typeface="Times New Roman" pitchFamily="18" charset="0"/>
                <a:cs typeface="Times New Roman" pitchFamily="18" charset="0"/>
              </a:rPr>
              <a:t>7.Each secondary </a:t>
            </a:r>
            <a:r>
              <a:rPr lang="en-US" sz="2400" b="1" dirty="0" err="1">
                <a:latin typeface="Times New Roman" pitchFamily="18" charset="0"/>
                <a:cs typeface="Times New Roman" pitchFamily="18" charset="0"/>
              </a:rPr>
              <a:t>spermatocyte</a:t>
            </a:r>
            <a:r>
              <a:rPr lang="en-US" sz="2400" b="1" dirty="0">
                <a:latin typeface="Times New Roman" pitchFamily="18" charset="0"/>
                <a:cs typeface="Times New Roman" pitchFamily="18" charset="0"/>
              </a:rPr>
              <a:t> has equal </a:t>
            </a:r>
            <a:r>
              <a:rPr lang="en-US" sz="2400" b="1" dirty="0" smtClean="0">
                <a:latin typeface="Times New Roman" pitchFamily="18" charset="0"/>
                <a:cs typeface="Times New Roman" pitchFamily="18" charset="0"/>
              </a:rPr>
              <a:t>chromosomes</a:t>
            </a:r>
            <a:r>
              <a:rPr lang="en-US" sz="2400" b="1" dirty="0">
                <a:latin typeface="Times New Roman" pitchFamily="18" charset="0"/>
                <a:cs typeface="Times New Roman" pitchFamily="18" charset="0"/>
              </a:rPr>
              <a:t>.(22+X)   or  (22+Y).</a:t>
            </a:r>
          </a:p>
          <a:p>
            <a:pPr algn="just" rtl="0">
              <a:buFont typeface="Wingdings" pitchFamily="2" charset="2"/>
              <a:buNone/>
            </a:pPr>
            <a:r>
              <a:rPr lang="en-US" sz="2400" b="1" dirty="0">
                <a:latin typeface="Times New Roman" pitchFamily="18" charset="0"/>
                <a:cs typeface="Times New Roman" pitchFamily="18" charset="0"/>
              </a:rPr>
              <a:t>8.Each of these divides again(2</a:t>
            </a:r>
            <a:r>
              <a:rPr lang="en-US" sz="2400" b="1" baseline="30000" dirty="0">
                <a:latin typeface="Times New Roman" pitchFamily="18" charset="0"/>
                <a:cs typeface="Times New Roman" pitchFamily="18" charset="0"/>
              </a:rPr>
              <a:t>nd</a:t>
            </a:r>
            <a:r>
              <a:rPr lang="en-US" sz="2400" b="1" dirty="0">
                <a:latin typeface="Times New Roman" pitchFamily="18" charset="0"/>
                <a:cs typeface="Times New Roman" pitchFamily="18" charset="0"/>
              </a:rPr>
              <a:t> meiotic div), thus forming  4 </a:t>
            </a:r>
            <a:r>
              <a:rPr lang="en-US" sz="2400" b="1" dirty="0" err="1">
                <a:latin typeface="Times New Roman" pitchFamily="18" charset="0"/>
                <a:cs typeface="Times New Roman" pitchFamily="18" charset="0"/>
              </a:rPr>
              <a:t>Spermatids</a:t>
            </a:r>
            <a:r>
              <a:rPr lang="en-US" sz="2400" b="1" dirty="0">
                <a:latin typeface="Times New Roman" pitchFamily="18" charset="0"/>
                <a:cs typeface="Times New Roman" pitchFamily="18" charset="0"/>
              </a:rPr>
              <a:t>.</a:t>
            </a:r>
          </a:p>
          <a:p>
            <a:pPr algn="l" rtl="0">
              <a:buFont typeface="Wingdings" pitchFamily="2" charset="2"/>
              <a:buNone/>
            </a:pPr>
            <a:r>
              <a:rPr lang="en-US" sz="2400" b="1" dirty="0">
                <a:latin typeface="Times New Roman" pitchFamily="18" charset="0"/>
                <a:cs typeface="Times New Roman" pitchFamily="18" charset="0"/>
              </a:rPr>
              <a:t>9.Each containing equal cytoplasm and, HAPLOID chromosomes….</a:t>
            </a:r>
          </a:p>
          <a:p>
            <a:pPr algn="l" rtl="0">
              <a:buFont typeface="Wingdings" pitchFamily="2" charset="2"/>
              <a:buNone/>
            </a:pPr>
            <a:r>
              <a:rPr lang="en-US" sz="2400" b="1" dirty="0">
                <a:latin typeface="Times New Roman" pitchFamily="18" charset="0"/>
                <a:cs typeface="Times New Roman" pitchFamily="18" charset="0"/>
              </a:rPr>
              <a:t>TWO with 23X    &amp;     TWO with 23Y</a:t>
            </a:r>
          </a:p>
          <a:p>
            <a:pPr algn="just" rtl="0">
              <a:buFont typeface="Wingdings" pitchFamily="2" charset="2"/>
              <a:buNone/>
            </a:pPr>
            <a:endParaRPr lang="en-US" sz="2400" b="1" dirty="0">
              <a:latin typeface="Times New Roman" pitchFamily="18" charset="0"/>
              <a:cs typeface="Times New Roman" pitchFamily="18" charset="0"/>
            </a:endParaRPr>
          </a:p>
          <a:p>
            <a:pPr algn="just" rtl="0">
              <a:buFont typeface="Wingdings" pitchFamily="2" charset="2"/>
              <a:buNone/>
            </a:pPr>
            <a:endParaRPr lang="en-US" sz="2400" b="1" dirty="0">
              <a:latin typeface="Times New Roman" pitchFamily="18" charset="0"/>
              <a:cs typeface="Times New Roman" pitchFamily="18" charset="0"/>
            </a:endParaRPr>
          </a:p>
          <a:p>
            <a:pPr algn="just" rtl="0">
              <a:buFont typeface="Wingdings" pitchFamily="2" charset="2"/>
              <a:buNone/>
            </a:pPr>
            <a:endParaRPr lang="en-US" sz="2400" b="1" dirty="0">
              <a:latin typeface="Times New Roman" pitchFamily="18" charset="0"/>
              <a:cs typeface="Times New Roman" pitchFamily="18" charset="0"/>
            </a:endParaRPr>
          </a:p>
          <a:p>
            <a:pPr algn="l" rtl="0"/>
            <a:endParaRPr lang="en-U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457200"/>
            <a:ext cx="8458200" cy="838200"/>
          </a:xfrm>
        </p:spPr>
        <p:txBody>
          <a:bodyPr>
            <a:normAutofit fontScale="90000"/>
          </a:bodyPr>
          <a:lstStyle/>
          <a:p>
            <a:pPr rtl="0"/>
            <a:r>
              <a:rPr lang="en-US" sz="3600">
                <a:solidFill>
                  <a:srgbClr val="FF3300"/>
                </a:solidFill>
              </a:rPr>
              <a:t>Spermiogenesis</a:t>
            </a:r>
            <a:r>
              <a:rPr lang="en-US" sz="3600"/>
              <a:t> </a:t>
            </a:r>
            <a:br>
              <a:rPr lang="en-US" sz="3600"/>
            </a:br>
            <a:r>
              <a:rPr lang="en-US" sz="2000"/>
              <a:t>Spermatids undergo morphological changes to form spermatozoa</a:t>
            </a:r>
          </a:p>
        </p:txBody>
      </p:sp>
      <p:sp>
        <p:nvSpPr>
          <p:cNvPr id="69635" name="Rectangle 3"/>
          <p:cNvSpPr>
            <a:spLocks noGrp="1" noChangeArrowheads="1"/>
          </p:cNvSpPr>
          <p:nvPr>
            <p:ph type="body" idx="1"/>
          </p:nvPr>
        </p:nvSpPr>
        <p:spPr>
          <a:xfrm>
            <a:off x="457200" y="1447800"/>
            <a:ext cx="8229600" cy="4953000"/>
          </a:xfrm>
        </p:spPr>
        <p:txBody>
          <a:bodyPr/>
          <a:lstStyle/>
          <a:p>
            <a:endParaRPr lang="en-US" dirty="0"/>
          </a:p>
        </p:txBody>
      </p:sp>
      <p:pic>
        <p:nvPicPr>
          <p:cNvPr id="4" name="Picture 2" descr="sperm golgi"/>
          <p:cNvPicPr>
            <a:picLocks noChangeAspect="1" noChangeArrowheads="1"/>
          </p:cNvPicPr>
          <p:nvPr/>
        </p:nvPicPr>
        <p:blipFill>
          <a:blip r:embed="rId3"/>
          <a:srcRect/>
          <a:stretch>
            <a:fillRect/>
          </a:stretch>
        </p:blipFill>
        <p:spPr bwMode="auto">
          <a:xfrm>
            <a:off x="0" y="1571612"/>
            <a:ext cx="9144000" cy="528638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sperm cap"/>
          <p:cNvPicPr>
            <a:picLocks noChangeAspect="1" noChangeArrowheads="1"/>
          </p:cNvPicPr>
          <p:nvPr/>
        </p:nvPicPr>
        <p:blipFill>
          <a:blip r:embed="rId2"/>
          <a:srcRect/>
          <a:stretch>
            <a:fillRect/>
          </a:stretch>
        </p:blipFill>
        <p:spPr bwMode="auto">
          <a:xfrm>
            <a:off x="0" y="1524000"/>
            <a:ext cx="9144000" cy="291782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sperm acro"/>
          <p:cNvPicPr>
            <a:picLocks noChangeAspect="1" noChangeArrowheads="1"/>
          </p:cNvPicPr>
          <p:nvPr/>
        </p:nvPicPr>
        <p:blipFill>
          <a:blip r:embed="rId2"/>
          <a:srcRect/>
          <a:stretch>
            <a:fillRect/>
          </a:stretch>
        </p:blipFill>
        <p:spPr bwMode="auto">
          <a:xfrm>
            <a:off x="0" y="1066800"/>
            <a:ext cx="9144000" cy="3681413"/>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sperm matur"/>
          <p:cNvPicPr>
            <a:picLocks noChangeAspect="1" noChangeArrowheads="1"/>
          </p:cNvPicPr>
          <p:nvPr/>
        </p:nvPicPr>
        <p:blipFill>
          <a:blip r:embed="rId2"/>
          <a:srcRect/>
          <a:stretch>
            <a:fillRect/>
          </a:stretch>
        </p:blipFill>
        <p:spPr bwMode="auto">
          <a:xfrm>
            <a:off x="0" y="1066800"/>
            <a:ext cx="9144000" cy="467677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52400" y="152400"/>
            <a:ext cx="8534400" cy="381000"/>
          </a:xfrm>
        </p:spPr>
        <p:txBody>
          <a:bodyPr>
            <a:normAutofit fontScale="90000"/>
          </a:bodyPr>
          <a:lstStyle/>
          <a:p>
            <a:r>
              <a:rPr lang="en-US" sz="4000">
                <a:solidFill>
                  <a:srgbClr val="FF3300"/>
                </a:solidFill>
              </a:rPr>
              <a:t>Spermiation</a:t>
            </a:r>
          </a:p>
        </p:txBody>
      </p:sp>
      <p:sp>
        <p:nvSpPr>
          <p:cNvPr id="75779" name="Rectangle 3"/>
          <p:cNvSpPr>
            <a:spLocks noGrp="1" noChangeArrowheads="1"/>
          </p:cNvSpPr>
          <p:nvPr>
            <p:ph type="body" idx="1"/>
          </p:nvPr>
        </p:nvSpPr>
        <p:spPr>
          <a:xfrm>
            <a:off x="228600" y="762000"/>
            <a:ext cx="8610600" cy="5791200"/>
          </a:xfrm>
        </p:spPr>
        <p:txBody>
          <a:bodyPr/>
          <a:lstStyle/>
          <a:p>
            <a:pPr algn="just" rtl="0">
              <a:lnSpc>
                <a:spcPct val="80000"/>
              </a:lnSpc>
            </a:pPr>
            <a:r>
              <a:rPr lang="en-US" sz="2800" b="1">
                <a:latin typeface="Times New Roman" pitchFamily="18" charset="0"/>
                <a:cs typeface="Times New Roman" pitchFamily="18" charset="0"/>
              </a:rPr>
              <a:t>The mature spermatozoa released from the protective </a:t>
            </a:r>
            <a:r>
              <a:rPr lang="en-US" sz="2800" b="1">
                <a:latin typeface="Times New Roman" pitchFamily="18" charset="0"/>
                <a:cs typeface="Times New Roman" pitchFamily="18" charset="0"/>
                <a:hlinkClick r:id="rId2" tooltip="Sertoli cell"/>
              </a:rPr>
              <a:t>Sertoli cells</a:t>
            </a:r>
            <a:r>
              <a:rPr lang="en-US" sz="2800" b="1">
                <a:latin typeface="Times New Roman" pitchFamily="18" charset="0"/>
                <a:cs typeface="Times New Roman" pitchFamily="18" charset="0"/>
              </a:rPr>
              <a:t> into the lumen of the </a:t>
            </a:r>
            <a:r>
              <a:rPr lang="en-US" sz="2800" b="1">
                <a:latin typeface="Times New Roman" pitchFamily="18" charset="0"/>
                <a:cs typeface="Times New Roman" pitchFamily="18" charset="0"/>
                <a:hlinkClick r:id="rId3" tooltip="Seminiferous tubule"/>
              </a:rPr>
              <a:t>seminiferous tubule</a:t>
            </a:r>
            <a:r>
              <a:rPr lang="en-US" sz="2800" b="1">
                <a:latin typeface="Times New Roman" pitchFamily="18" charset="0"/>
                <a:cs typeface="Times New Roman" pitchFamily="18" charset="0"/>
              </a:rPr>
              <a:t> and a process called </a:t>
            </a:r>
            <a:r>
              <a:rPr lang="en-US" sz="2800" b="1" i="1">
                <a:latin typeface="Times New Roman" pitchFamily="18" charset="0"/>
                <a:cs typeface="Times New Roman" pitchFamily="18" charset="0"/>
              </a:rPr>
              <a:t>spermiation</a:t>
            </a:r>
            <a:r>
              <a:rPr lang="en-US" sz="2800" b="1">
                <a:latin typeface="Times New Roman" pitchFamily="18" charset="0"/>
                <a:cs typeface="Times New Roman" pitchFamily="18" charset="0"/>
              </a:rPr>
              <a:t> then takes place, which removes the remaining unnecessary </a:t>
            </a:r>
            <a:r>
              <a:rPr lang="en-US" sz="2800" b="1">
                <a:latin typeface="Times New Roman" pitchFamily="18" charset="0"/>
                <a:cs typeface="Times New Roman" pitchFamily="18" charset="0"/>
                <a:hlinkClick r:id="rId4" tooltip="Cytoplasm"/>
              </a:rPr>
              <a:t>cytoplasm</a:t>
            </a:r>
            <a:r>
              <a:rPr lang="en-US" sz="2800" b="1">
                <a:latin typeface="Times New Roman" pitchFamily="18" charset="0"/>
                <a:cs typeface="Times New Roman" pitchFamily="18" charset="0"/>
              </a:rPr>
              <a:t> and </a:t>
            </a:r>
            <a:r>
              <a:rPr lang="en-US" sz="2800" b="1">
                <a:latin typeface="Times New Roman" pitchFamily="18" charset="0"/>
                <a:cs typeface="Times New Roman" pitchFamily="18" charset="0"/>
                <a:hlinkClick r:id="rId5" tooltip="Organelles"/>
              </a:rPr>
              <a:t>organelles</a:t>
            </a:r>
            <a:r>
              <a:rPr lang="en-US" sz="2800" b="1">
                <a:latin typeface="Times New Roman" pitchFamily="18" charset="0"/>
                <a:cs typeface="Times New Roman" pitchFamily="18" charset="0"/>
              </a:rPr>
              <a:t>.</a:t>
            </a:r>
          </a:p>
          <a:p>
            <a:pPr algn="just" rtl="0">
              <a:lnSpc>
                <a:spcPct val="80000"/>
              </a:lnSpc>
            </a:pPr>
            <a:r>
              <a:rPr lang="en-US" sz="2800" b="1">
                <a:latin typeface="Times New Roman" pitchFamily="18" charset="0"/>
                <a:cs typeface="Times New Roman" pitchFamily="18" charset="0"/>
              </a:rPr>
              <a:t>The resulting spermatozoa are now mature but lack motility, rendering them sterile. The non-motile spermatozoa are transported to the </a:t>
            </a:r>
            <a:r>
              <a:rPr lang="en-US" sz="2800" b="1">
                <a:latin typeface="Times New Roman" pitchFamily="18" charset="0"/>
                <a:cs typeface="Times New Roman" pitchFamily="18" charset="0"/>
                <a:hlinkClick r:id="rId6" tooltip="Epididymis"/>
              </a:rPr>
              <a:t>epididymis</a:t>
            </a:r>
            <a:r>
              <a:rPr lang="en-US" sz="2800" b="1">
                <a:latin typeface="Times New Roman" pitchFamily="18" charset="0"/>
                <a:cs typeface="Times New Roman" pitchFamily="18" charset="0"/>
              </a:rPr>
              <a:t> in </a:t>
            </a:r>
            <a:r>
              <a:rPr lang="en-US" sz="2800" b="1" i="1">
                <a:latin typeface="Times New Roman" pitchFamily="18" charset="0"/>
                <a:cs typeface="Times New Roman" pitchFamily="18" charset="0"/>
              </a:rPr>
              <a:t>testicular fluid</a:t>
            </a:r>
            <a:r>
              <a:rPr lang="en-US" sz="2800" b="1">
                <a:latin typeface="Times New Roman" pitchFamily="18" charset="0"/>
                <a:cs typeface="Times New Roman" pitchFamily="18" charset="0"/>
              </a:rPr>
              <a:t> secreted by the Sertoli cells with the aid of </a:t>
            </a:r>
            <a:r>
              <a:rPr lang="en-US" sz="2800" b="1">
                <a:latin typeface="Times New Roman" pitchFamily="18" charset="0"/>
                <a:cs typeface="Times New Roman" pitchFamily="18" charset="0"/>
                <a:hlinkClick r:id="rId7" tooltip="Peristalsis"/>
              </a:rPr>
              <a:t>peristaltic contraction</a:t>
            </a:r>
            <a:r>
              <a:rPr lang="en-US" sz="2800" b="1">
                <a:latin typeface="Times New Roman" pitchFamily="18" charset="0"/>
                <a:cs typeface="Times New Roman" pitchFamily="18" charset="0"/>
              </a:rPr>
              <a:t>.</a:t>
            </a:r>
          </a:p>
          <a:p>
            <a:pPr algn="just" rtl="0">
              <a:lnSpc>
                <a:spcPct val="80000"/>
              </a:lnSpc>
            </a:pPr>
            <a:r>
              <a:rPr lang="en-US" sz="2800" b="1">
                <a:latin typeface="Times New Roman" pitchFamily="18" charset="0"/>
                <a:cs typeface="Times New Roman" pitchFamily="18" charset="0"/>
              </a:rPr>
              <a:t> In the epididymis they acquire motility and become capable of fertilization. However, transport of the mature spermatozoa through the remainder of the </a:t>
            </a:r>
            <a:r>
              <a:rPr lang="en-US" sz="2800" b="1">
                <a:latin typeface="Times New Roman" pitchFamily="18" charset="0"/>
                <a:cs typeface="Times New Roman" pitchFamily="18" charset="0"/>
                <a:hlinkClick r:id="rId8" tooltip="Male reproductive system"/>
              </a:rPr>
              <a:t>male reproductive system</a:t>
            </a:r>
            <a:r>
              <a:rPr lang="en-US" sz="2800" b="1">
                <a:latin typeface="Times New Roman" pitchFamily="18" charset="0"/>
                <a:cs typeface="Times New Roman" pitchFamily="18" charset="0"/>
              </a:rPr>
              <a:t> is achieved via muscle contraction rather than the spermatozoon's recently acquired motility.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body" idx="1"/>
          </p:nvPr>
        </p:nvSpPr>
        <p:spPr>
          <a:xfrm>
            <a:off x="457200" y="381000"/>
            <a:ext cx="8229600" cy="5745163"/>
          </a:xfrm>
        </p:spPr>
        <p:txBody>
          <a:bodyPr/>
          <a:lstStyle/>
          <a:p>
            <a:pPr algn="just" rtl="0">
              <a:lnSpc>
                <a:spcPct val="80000"/>
              </a:lnSpc>
              <a:buFont typeface="Wingdings" pitchFamily="2" charset="2"/>
              <a:buNone/>
            </a:pPr>
            <a:r>
              <a:rPr lang="en-US" b="1" dirty="0">
                <a:solidFill>
                  <a:srgbClr val="FF3300"/>
                </a:solidFill>
                <a:latin typeface="Times New Roman" pitchFamily="18" charset="0"/>
                <a:cs typeface="Times New Roman" pitchFamily="18" charset="0"/>
              </a:rPr>
              <a:t>Structure Of The Sperm</a:t>
            </a:r>
          </a:p>
          <a:p>
            <a:pPr algn="just" rtl="0">
              <a:lnSpc>
                <a:spcPct val="80000"/>
              </a:lnSpc>
              <a:buFont typeface="Wingdings" pitchFamily="2" charset="2"/>
              <a:buNone/>
            </a:pPr>
            <a:r>
              <a:rPr lang="en-US" b="1" dirty="0">
                <a:solidFill>
                  <a:srgbClr val="FF3300"/>
                </a:solidFill>
                <a:latin typeface="Times New Roman" pitchFamily="18" charset="0"/>
                <a:cs typeface="Times New Roman" pitchFamily="18" charset="0"/>
              </a:rPr>
              <a:t>The Head</a:t>
            </a:r>
          </a:p>
          <a:p>
            <a:pPr algn="just" rtl="0">
              <a:lnSpc>
                <a:spcPct val="80000"/>
              </a:lnSpc>
              <a:buFont typeface="Wingdings" pitchFamily="2" charset="2"/>
              <a:buNone/>
            </a:pPr>
            <a:endParaRPr lang="en-US" sz="1800" b="1" dirty="0"/>
          </a:p>
          <a:p>
            <a:pPr algn="just" rtl="0">
              <a:lnSpc>
                <a:spcPct val="80000"/>
              </a:lnSpc>
            </a:pPr>
            <a:r>
              <a:rPr lang="en-US" sz="2400" b="1" dirty="0">
                <a:latin typeface="Times New Roman" pitchFamily="18" charset="0"/>
                <a:cs typeface="Times New Roman" pitchFamily="18" charset="0"/>
              </a:rPr>
              <a:t>has two important features. </a:t>
            </a:r>
          </a:p>
          <a:p>
            <a:pPr algn="just" rtl="0">
              <a:lnSpc>
                <a:spcPct val="80000"/>
              </a:lnSpc>
              <a:buFontTx/>
              <a:buAutoNum type="arabicPeriod"/>
            </a:pPr>
            <a:r>
              <a:rPr lang="en-US" sz="2400" b="1" dirty="0">
                <a:solidFill>
                  <a:srgbClr val="00FF00"/>
                </a:solidFill>
                <a:latin typeface="Times New Roman" pitchFamily="18" charset="0"/>
                <a:cs typeface="Times New Roman" pitchFamily="18" charset="0"/>
              </a:rPr>
              <a:t>The </a:t>
            </a:r>
            <a:r>
              <a:rPr lang="en-US" sz="2400" b="1" dirty="0" err="1">
                <a:solidFill>
                  <a:srgbClr val="00FF00"/>
                </a:solidFill>
                <a:latin typeface="Times New Roman" pitchFamily="18" charset="0"/>
                <a:cs typeface="Times New Roman" pitchFamily="18" charset="0"/>
              </a:rPr>
              <a:t>acrosome</a:t>
            </a:r>
            <a:r>
              <a:rPr lang="en-US" sz="2400" b="1" dirty="0">
                <a:latin typeface="Times New Roman" pitchFamily="18" charset="0"/>
                <a:cs typeface="Times New Roman" pitchFamily="18" charset="0"/>
              </a:rPr>
              <a:t> (derived from Golgi apparatus) contains </a:t>
            </a:r>
            <a:r>
              <a:rPr lang="en-US" sz="2400" b="1" dirty="0">
                <a:solidFill>
                  <a:srgbClr val="FF3300"/>
                </a:solidFill>
                <a:latin typeface="Times New Roman" pitchFamily="18" charset="0"/>
                <a:cs typeface="Times New Roman" pitchFamily="18" charset="0"/>
              </a:rPr>
              <a:t>hydrolytic enzymes</a:t>
            </a:r>
            <a:r>
              <a:rPr lang="en-US" sz="2400" b="1" dirty="0">
                <a:latin typeface="Times New Roman" pitchFamily="18" charset="0"/>
                <a:cs typeface="Times New Roman" pitchFamily="18" charset="0"/>
              </a:rPr>
              <a:t> which are released when the sperm reaches an ovum. These enzymes digest the outer membrane of the egg (proteins and complex sugars) , allowing penetration of the sperm. </a:t>
            </a:r>
          </a:p>
          <a:p>
            <a:pPr algn="just" rtl="0">
              <a:lnSpc>
                <a:spcPct val="80000"/>
              </a:lnSpc>
              <a:buFontTx/>
              <a:buAutoNum type="arabicPeriod"/>
            </a:pPr>
            <a:r>
              <a:rPr lang="en-US" sz="2400" b="1" dirty="0">
                <a:solidFill>
                  <a:srgbClr val="00FF00"/>
                </a:solidFill>
                <a:latin typeface="Times New Roman" pitchFamily="18" charset="0"/>
                <a:cs typeface="Times New Roman" pitchFamily="18" charset="0"/>
              </a:rPr>
              <a:t>The nucleus</a:t>
            </a:r>
            <a:r>
              <a:rPr lang="en-US" sz="2400" b="1" dirty="0">
                <a:latin typeface="Times New Roman" pitchFamily="18" charset="0"/>
                <a:cs typeface="Times New Roman" pitchFamily="18" charset="0"/>
              </a:rPr>
              <a:t> (haploid) contains a single set of </a:t>
            </a:r>
            <a:r>
              <a:rPr lang="en-US" sz="2400" b="1" dirty="0">
                <a:solidFill>
                  <a:srgbClr val="FF3300"/>
                </a:solidFill>
                <a:latin typeface="Times New Roman" pitchFamily="18" charset="0"/>
                <a:cs typeface="Times New Roman" pitchFamily="18" charset="0"/>
              </a:rPr>
              <a:t>chromosomes</a:t>
            </a:r>
            <a:r>
              <a:rPr lang="en-US" sz="2400" b="1" dirty="0">
                <a:latin typeface="Times New Roman" pitchFamily="18" charset="0"/>
                <a:cs typeface="Times New Roman" pitchFamily="18" charset="0"/>
              </a:rPr>
              <a:t> derived from the male. This will include either an 'X' or 'Y' chromosome, because of the way the XY separate during meiosis. </a:t>
            </a:r>
          </a:p>
          <a:p>
            <a:pPr algn="just" rtl="0">
              <a:lnSpc>
                <a:spcPct val="80000"/>
              </a:lnSpc>
              <a:buFontTx/>
              <a:buNone/>
            </a:pPr>
            <a:r>
              <a:rPr lang="en-US" sz="2400" b="1" dirty="0">
                <a:latin typeface="Times New Roman" pitchFamily="18" charset="0"/>
                <a:cs typeface="Times New Roman" pitchFamily="18" charset="0"/>
              </a:rPr>
              <a:t>      In many species, a region of </a:t>
            </a:r>
            <a:r>
              <a:rPr lang="en-US" sz="2400" b="1" dirty="0">
                <a:solidFill>
                  <a:srgbClr val="FF3300"/>
                </a:solidFill>
                <a:latin typeface="Times New Roman" pitchFamily="18" charset="0"/>
                <a:cs typeface="Times New Roman" pitchFamily="18" charset="0"/>
              </a:rPr>
              <a:t>globular </a:t>
            </a:r>
            <a:r>
              <a:rPr lang="en-US" sz="2400" b="1" dirty="0" err="1">
                <a:solidFill>
                  <a:srgbClr val="FF3300"/>
                </a:solidFill>
                <a:latin typeface="Times New Roman" pitchFamily="18" charset="0"/>
                <a:cs typeface="Times New Roman" pitchFamily="18" charset="0"/>
              </a:rPr>
              <a:t>actin</a:t>
            </a:r>
            <a:r>
              <a:rPr lang="en-US" sz="2400" b="1" dirty="0">
                <a:latin typeface="Times New Roman" pitchFamily="18" charset="0"/>
                <a:cs typeface="Times New Roman" pitchFamily="18" charset="0"/>
              </a:rPr>
              <a:t> molecules lies between 1&amp;2 that used to extend a finger-like process during early stages of Fertilization. </a:t>
            </a:r>
          </a:p>
          <a:p>
            <a:pPr algn="just" rtl="0">
              <a:lnSpc>
                <a:spcPct val="80000"/>
              </a:lnSpc>
              <a:buFontTx/>
              <a:buNone/>
            </a:pPr>
            <a:endParaRPr lang="en-US" sz="2400" b="1" dirty="0">
              <a:latin typeface="Times New Roman" pitchFamily="18" charset="0"/>
              <a:cs typeface="Times New Roman" pitchFamily="18" charset="0"/>
            </a:endParaRPr>
          </a:p>
          <a:p>
            <a:pPr algn="just" rtl="0">
              <a:lnSpc>
                <a:spcPct val="80000"/>
              </a:lnSpc>
            </a:pP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81000" y="0"/>
            <a:ext cx="6495689" cy="4524315"/>
          </a:xfrm>
          <a:prstGeom prst="rect">
            <a:avLst/>
          </a:prstGeom>
          <a:noFill/>
          <a:ln w="9525">
            <a:noFill/>
            <a:miter lim="800000"/>
            <a:headEnd/>
            <a:tailEnd/>
          </a:ln>
          <a:effectLst/>
        </p:spPr>
        <p:txBody>
          <a:bodyPr wrap="none">
            <a:spAutoFit/>
          </a:bodyPr>
          <a:lstStyle/>
          <a:p>
            <a:pPr algn="l" rtl="0"/>
            <a:endParaRPr lang="en-US" dirty="0">
              <a:latin typeface="Comic Sans MS" pitchFamily="66" charset="0"/>
            </a:endParaRPr>
          </a:p>
          <a:p>
            <a:pPr algn="l" rtl="0"/>
            <a:r>
              <a:rPr lang="en-US" dirty="0">
                <a:latin typeface="Comic Sans MS" pitchFamily="66" charset="0"/>
              </a:rPr>
              <a:t>SOME  MORE TERMS</a:t>
            </a:r>
          </a:p>
          <a:p>
            <a:pPr algn="l" rtl="0"/>
            <a:r>
              <a:rPr lang="en-US" dirty="0" err="1">
                <a:latin typeface="Comic Sans MS" pitchFamily="66" charset="0"/>
              </a:rPr>
              <a:t>Oogonia</a:t>
            </a:r>
            <a:r>
              <a:rPr lang="en-US" dirty="0">
                <a:latin typeface="Comic Sans MS" pitchFamily="66" charset="0"/>
              </a:rPr>
              <a:t>: </a:t>
            </a:r>
            <a:r>
              <a:rPr lang="en-US" dirty="0" err="1">
                <a:latin typeface="Comic Sans MS" pitchFamily="66" charset="0"/>
              </a:rPr>
              <a:t>mitotically</a:t>
            </a:r>
            <a:r>
              <a:rPr lang="en-US" dirty="0">
                <a:latin typeface="Comic Sans MS" pitchFamily="66" charset="0"/>
              </a:rPr>
              <a:t> dividing cells in the ovary, will become</a:t>
            </a:r>
          </a:p>
          <a:p>
            <a:pPr algn="l" rtl="0"/>
            <a:r>
              <a:rPr lang="en-US" dirty="0" err="1">
                <a:latin typeface="Comic Sans MS" pitchFamily="66" charset="0"/>
              </a:rPr>
              <a:t>Oocytes</a:t>
            </a:r>
            <a:endParaRPr lang="en-US" dirty="0">
              <a:latin typeface="Comic Sans MS" pitchFamily="66" charset="0"/>
            </a:endParaRPr>
          </a:p>
          <a:p>
            <a:pPr algn="l" rtl="0"/>
            <a:endParaRPr lang="en-US" dirty="0">
              <a:latin typeface="Comic Sans MS" pitchFamily="66" charset="0"/>
            </a:endParaRPr>
          </a:p>
          <a:p>
            <a:pPr algn="l" rtl="0"/>
            <a:r>
              <a:rPr lang="en-US" dirty="0">
                <a:latin typeface="Comic Sans MS" pitchFamily="66" charset="0"/>
              </a:rPr>
              <a:t>Primary </a:t>
            </a:r>
            <a:r>
              <a:rPr lang="en-US" dirty="0" err="1">
                <a:latin typeface="Comic Sans MS" pitchFamily="66" charset="0"/>
              </a:rPr>
              <a:t>oocyte</a:t>
            </a:r>
            <a:r>
              <a:rPr lang="en-US" dirty="0">
                <a:latin typeface="Comic Sans MS" pitchFamily="66" charset="0"/>
              </a:rPr>
              <a:t>:  decision has been made to undergo </a:t>
            </a:r>
          </a:p>
          <a:p>
            <a:pPr algn="l" rtl="0"/>
            <a:r>
              <a:rPr lang="en-US" dirty="0">
                <a:latin typeface="Comic Sans MS" pitchFamily="66" charset="0"/>
              </a:rPr>
              <a:t>meiosis, cell has grown.  Cells are arrested at this stage</a:t>
            </a:r>
          </a:p>
          <a:p>
            <a:pPr algn="l" rtl="0"/>
            <a:r>
              <a:rPr lang="en-US" dirty="0">
                <a:latin typeface="Comic Sans MS" pitchFamily="66" charset="0"/>
              </a:rPr>
              <a:t>until puberty.</a:t>
            </a:r>
          </a:p>
          <a:p>
            <a:pPr algn="l" rtl="0"/>
            <a:endParaRPr lang="en-US" dirty="0">
              <a:latin typeface="Comic Sans MS" pitchFamily="66" charset="0"/>
            </a:endParaRPr>
          </a:p>
          <a:p>
            <a:pPr algn="l" rtl="0"/>
            <a:r>
              <a:rPr lang="en-US" dirty="0">
                <a:latin typeface="Comic Sans MS" pitchFamily="66" charset="0"/>
              </a:rPr>
              <a:t>Secondary </a:t>
            </a:r>
            <a:r>
              <a:rPr lang="en-US" dirty="0" err="1">
                <a:latin typeface="Comic Sans MS" pitchFamily="66" charset="0"/>
              </a:rPr>
              <a:t>oocyte</a:t>
            </a:r>
            <a:r>
              <a:rPr lang="en-US" dirty="0">
                <a:latin typeface="Comic Sans MS" pitchFamily="66" charset="0"/>
              </a:rPr>
              <a:t>:  has completed first meiotic division</a:t>
            </a:r>
          </a:p>
          <a:p>
            <a:pPr algn="l" rtl="0"/>
            <a:r>
              <a:rPr lang="en-US" dirty="0">
                <a:latin typeface="Comic Sans MS" pitchFamily="66" charset="0"/>
              </a:rPr>
              <a:t>the division was unequal in terms of cytoplasm</a:t>
            </a:r>
          </a:p>
          <a:p>
            <a:pPr algn="l" rtl="0"/>
            <a:endParaRPr lang="en-US" dirty="0">
              <a:latin typeface="Comic Sans MS" pitchFamily="66" charset="0"/>
            </a:endParaRPr>
          </a:p>
          <a:p>
            <a:pPr algn="l" rtl="0"/>
            <a:r>
              <a:rPr lang="en-US" dirty="0">
                <a:latin typeface="Comic Sans MS" pitchFamily="66" charset="0"/>
              </a:rPr>
              <a:t>Ovum:  Ovulated egg, ready to be fertilized.  If fertilized,</a:t>
            </a:r>
          </a:p>
          <a:p>
            <a:pPr algn="l" rtl="0"/>
            <a:r>
              <a:rPr lang="en-US" dirty="0">
                <a:latin typeface="Comic Sans MS" pitchFamily="66" charset="0"/>
              </a:rPr>
              <a:t>the second </a:t>
            </a:r>
            <a:r>
              <a:rPr lang="en-US" dirty="0" err="1">
                <a:latin typeface="Comic Sans MS" pitchFamily="66" charset="0"/>
              </a:rPr>
              <a:t>meitoic</a:t>
            </a:r>
            <a:r>
              <a:rPr lang="en-US" dirty="0">
                <a:latin typeface="Comic Sans MS" pitchFamily="66" charset="0"/>
              </a:rPr>
              <a:t> division will occur, another polar body</a:t>
            </a:r>
          </a:p>
          <a:p>
            <a:pPr algn="l" rtl="0"/>
            <a:r>
              <a:rPr lang="en-US" dirty="0">
                <a:latin typeface="Comic Sans MS" pitchFamily="66" charset="0"/>
              </a:rPr>
              <a:t>will be given off.</a:t>
            </a:r>
          </a:p>
          <a:p>
            <a:pPr algn="l" rtl="0"/>
            <a:endParaRPr lang="en-US" dirty="0">
              <a:latin typeface="Comic Sans MS" pitchFamily="66"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457200" y="533400"/>
            <a:ext cx="8229600" cy="5592763"/>
          </a:xfrm>
        </p:spPr>
        <p:txBody>
          <a:bodyPr/>
          <a:lstStyle/>
          <a:p>
            <a:pPr algn="just" rtl="0">
              <a:lnSpc>
                <a:spcPct val="90000"/>
              </a:lnSpc>
              <a:buFont typeface="Wingdings" pitchFamily="2" charset="2"/>
              <a:buNone/>
            </a:pPr>
            <a:r>
              <a:rPr lang="en-US" sz="2800" b="1" dirty="0">
                <a:solidFill>
                  <a:srgbClr val="FF3300"/>
                </a:solidFill>
                <a:latin typeface="Times New Roman" pitchFamily="18" charset="0"/>
                <a:cs typeface="Times New Roman" pitchFamily="18" charset="0"/>
              </a:rPr>
              <a:t>The Middle Section</a:t>
            </a:r>
            <a:r>
              <a:rPr lang="en-US" sz="2800" b="1" dirty="0">
                <a:latin typeface="Times New Roman" pitchFamily="18" charset="0"/>
                <a:cs typeface="Times New Roman" pitchFamily="18" charset="0"/>
              </a:rPr>
              <a:t> </a:t>
            </a:r>
          </a:p>
          <a:p>
            <a:pPr algn="just" rtl="0">
              <a:lnSpc>
                <a:spcPct val="90000"/>
              </a:lnSpc>
            </a:pPr>
            <a:r>
              <a:rPr lang="en-US" sz="2800" b="1" dirty="0">
                <a:latin typeface="Times New Roman" pitchFamily="18" charset="0"/>
                <a:cs typeface="Times New Roman" pitchFamily="18" charset="0"/>
              </a:rPr>
              <a:t> behind the head, contains numerous </a:t>
            </a:r>
            <a:r>
              <a:rPr lang="en-US" sz="2800" b="1" dirty="0">
                <a:solidFill>
                  <a:srgbClr val="FF3300"/>
                </a:solidFill>
                <a:latin typeface="Times New Roman" pitchFamily="18" charset="0"/>
                <a:cs typeface="Times New Roman" pitchFamily="18" charset="0"/>
              </a:rPr>
              <a:t>mitochondria</a:t>
            </a:r>
            <a:r>
              <a:rPr lang="en-US" sz="2800" b="1" dirty="0">
                <a:latin typeface="Times New Roman" pitchFamily="18" charset="0"/>
                <a:cs typeface="Times New Roman" pitchFamily="18" charset="0"/>
              </a:rPr>
              <a:t>. These respire sugars in the semen to generate ATP in order to provide the </a:t>
            </a:r>
            <a:r>
              <a:rPr lang="en-US" sz="2800" b="1" dirty="0">
                <a:solidFill>
                  <a:srgbClr val="FF3300"/>
                </a:solidFill>
                <a:latin typeface="Times New Roman" pitchFamily="18" charset="0"/>
                <a:cs typeface="Times New Roman" pitchFamily="18" charset="0"/>
              </a:rPr>
              <a:t>energy</a:t>
            </a:r>
            <a:r>
              <a:rPr lang="en-US" sz="2800" b="1" dirty="0">
                <a:latin typeface="Times New Roman" pitchFamily="18" charset="0"/>
                <a:cs typeface="Times New Roman" pitchFamily="18" charset="0"/>
              </a:rPr>
              <a:t> for movement of the tail. </a:t>
            </a:r>
          </a:p>
          <a:p>
            <a:pPr algn="just" rtl="0">
              <a:lnSpc>
                <a:spcPct val="90000"/>
              </a:lnSpc>
              <a:buFont typeface="Wingdings" pitchFamily="2" charset="2"/>
              <a:buNone/>
            </a:pPr>
            <a:endParaRPr lang="en-US" sz="2800" b="1" dirty="0">
              <a:latin typeface="Times New Roman" pitchFamily="18" charset="0"/>
              <a:cs typeface="Times New Roman" pitchFamily="18" charset="0"/>
            </a:endParaRPr>
          </a:p>
          <a:p>
            <a:pPr algn="just" rtl="0">
              <a:lnSpc>
                <a:spcPct val="90000"/>
              </a:lnSpc>
              <a:buFont typeface="Wingdings" pitchFamily="2" charset="2"/>
              <a:buNone/>
            </a:pPr>
            <a:r>
              <a:rPr lang="en-US" sz="2800" b="1" dirty="0">
                <a:solidFill>
                  <a:srgbClr val="FF3300"/>
                </a:solidFill>
                <a:latin typeface="Times New Roman" pitchFamily="18" charset="0"/>
                <a:cs typeface="Times New Roman" pitchFamily="18" charset="0"/>
              </a:rPr>
              <a:t>The Tail</a:t>
            </a:r>
            <a:r>
              <a:rPr lang="en-US" sz="2800" b="1" dirty="0">
                <a:latin typeface="Times New Roman" pitchFamily="18" charset="0"/>
                <a:cs typeface="Times New Roman" pitchFamily="18" charset="0"/>
              </a:rPr>
              <a:t> </a:t>
            </a:r>
          </a:p>
          <a:p>
            <a:pPr algn="just" rtl="0">
              <a:lnSpc>
                <a:spcPct val="90000"/>
              </a:lnSpc>
            </a:pPr>
            <a:r>
              <a:rPr lang="en-US" sz="2800" b="1" dirty="0">
                <a:latin typeface="Times New Roman" pitchFamily="18" charset="0"/>
                <a:cs typeface="Times New Roman" pitchFamily="18" charset="0"/>
              </a:rPr>
              <a:t> (Flagellum) contains microfilaments running the length of the </a:t>
            </a:r>
            <a:r>
              <a:rPr lang="en-US" sz="2800" b="1" dirty="0" smtClean="0">
                <a:latin typeface="Times New Roman" pitchFamily="18" charset="0"/>
                <a:cs typeface="Times New Roman" pitchFamily="18" charset="0"/>
              </a:rPr>
              <a:t>tail. </a:t>
            </a:r>
            <a:r>
              <a:rPr lang="en-US" sz="2800" b="1" dirty="0">
                <a:latin typeface="Times New Roman" pitchFamily="18" charset="0"/>
                <a:cs typeface="Times New Roman" pitchFamily="18" charset="0"/>
              </a:rPr>
              <a:t>Rhythmic contraction of the filaments causes the tail to wave and move against the fluid environment, providing forward </a:t>
            </a:r>
            <a:r>
              <a:rPr lang="en-US" sz="2800" b="1" dirty="0">
                <a:solidFill>
                  <a:srgbClr val="FF3300"/>
                </a:solidFill>
                <a:latin typeface="Times New Roman" pitchFamily="18" charset="0"/>
                <a:cs typeface="Times New Roman" pitchFamily="18" charset="0"/>
              </a:rPr>
              <a:t>motion</a:t>
            </a:r>
            <a:r>
              <a:rPr lang="en-US" sz="2800" b="1" dirty="0">
                <a:latin typeface="Times New Roman" pitchFamily="18" charset="0"/>
                <a:cs typeface="Times New Roman" pitchFamily="18" charset="0"/>
              </a:rPr>
              <a:t>.</a:t>
            </a:r>
            <a:r>
              <a:rPr lang="en-US" sz="2800" dirty="0">
                <a:latin typeface="Times New Roman" pitchFamily="18" charset="0"/>
                <a:cs typeface="Times New Roman" pitchFamily="18" charset="0"/>
              </a:rPr>
              <a:t> </a:t>
            </a:r>
            <a:endParaRPr lang="en-US" sz="2800" b="1" dirty="0">
              <a:latin typeface="Times New Roman" pitchFamily="18" charset="0"/>
              <a:cs typeface="Times New Roman" pitchFamily="18" charset="0"/>
            </a:endParaRPr>
          </a:p>
          <a:p>
            <a:pPr algn="just" rtl="0">
              <a:lnSpc>
                <a:spcPct val="90000"/>
              </a:lnSpc>
            </a:pPr>
            <a:endParaRPr lang="en-US" sz="2800" dirty="0">
              <a:latin typeface="Times New Roman" pitchFamily="18" charset="0"/>
              <a:cs typeface="Times New Roman" pitchFamily="18" charset="0"/>
            </a:endParaRPr>
          </a:p>
          <a:p>
            <a:pPr algn="just" rtl="0">
              <a:lnSpc>
                <a:spcPct val="90000"/>
              </a:lnSpc>
            </a:pP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Picture 4" descr="722px-Simplified_spermatozoon_diagram_svg"/>
          <p:cNvPicPr>
            <a:picLocks noChangeAspect="1" noChangeArrowheads="1"/>
          </p:cNvPicPr>
          <p:nvPr/>
        </p:nvPicPr>
        <p:blipFill>
          <a:blip r:embed="rId2"/>
          <a:srcRect/>
          <a:stretch>
            <a:fillRect/>
          </a:stretch>
        </p:blipFill>
        <p:spPr bwMode="auto">
          <a:xfrm>
            <a:off x="0" y="1981200"/>
            <a:ext cx="8763000" cy="2786063"/>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457200"/>
            <a:ext cx="8229600" cy="768350"/>
          </a:xfrm>
        </p:spPr>
        <p:txBody>
          <a:bodyPr/>
          <a:lstStyle/>
          <a:p>
            <a:r>
              <a:rPr lang="en-US" sz="3200" b="1">
                <a:latin typeface="Times New Roman" pitchFamily="18" charset="0"/>
                <a:cs typeface="Times New Roman" pitchFamily="18" charset="0"/>
              </a:rPr>
              <a:t>Abnormalities of sperms</a:t>
            </a:r>
          </a:p>
        </p:txBody>
      </p:sp>
      <p:sp>
        <p:nvSpPr>
          <p:cNvPr id="81923" name="Rectangle 3"/>
          <p:cNvSpPr>
            <a:spLocks noGrp="1" noChangeArrowheads="1"/>
          </p:cNvSpPr>
          <p:nvPr>
            <p:ph type="body" idx="1"/>
          </p:nvPr>
        </p:nvSpPr>
        <p:spPr>
          <a:xfrm>
            <a:off x="457200" y="990600"/>
            <a:ext cx="8229600" cy="5410200"/>
          </a:xfrm>
        </p:spPr>
        <p:txBody>
          <a:bodyPr/>
          <a:lstStyle/>
          <a:p>
            <a:pPr marL="609600" indent="-609600" algn="l" rtl="0">
              <a:buFontTx/>
              <a:buAutoNum type="arabicPeriod"/>
            </a:pPr>
            <a:r>
              <a:rPr lang="en-US" sz="2800" b="1">
                <a:solidFill>
                  <a:srgbClr val="FF3300"/>
                </a:solidFill>
                <a:latin typeface="Times New Roman" pitchFamily="18" charset="0"/>
                <a:cs typeface="Times New Roman" pitchFamily="18" charset="0"/>
              </a:rPr>
              <a:t>Morphological Abnormalities:</a:t>
            </a:r>
          </a:p>
          <a:p>
            <a:pPr marL="609600" indent="-609600" algn="l" rtl="0"/>
            <a:r>
              <a:rPr lang="en-US" sz="2800" b="1">
                <a:solidFill>
                  <a:srgbClr val="0000FF"/>
                </a:solidFill>
                <a:latin typeface="Times New Roman" pitchFamily="18" charset="0"/>
                <a:cs typeface="Times New Roman" pitchFamily="18" charset="0"/>
              </a:rPr>
              <a:t>The head &amp; tail may be abnormal, they may be:</a:t>
            </a:r>
          </a:p>
          <a:p>
            <a:pPr marL="609600" indent="-609600" algn="l" rtl="0">
              <a:buFontTx/>
              <a:buAutoNum type="alphaLcParenR"/>
            </a:pPr>
            <a:r>
              <a:rPr lang="en-US" sz="2800" b="1">
                <a:solidFill>
                  <a:srgbClr val="0000FF"/>
                </a:solidFill>
                <a:latin typeface="Times New Roman" pitchFamily="18" charset="0"/>
                <a:cs typeface="Times New Roman" pitchFamily="18" charset="0"/>
              </a:rPr>
              <a:t>giants.</a:t>
            </a:r>
          </a:p>
          <a:p>
            <a:pPr marL="609600" indent="-609600" algn="l" rtl="0">
              <a:buFontTx/>
              <a:buAutoNum type="alphaLcParenR"/>
            </a:pPr>
            <a:r>
              <a:rPr lang="en-US" sz="2800" b="1">
                <a:solidFill>
                  <a:srgbClr val="0000FF"/>
                </a:solidFill>
                <a:latin typeface="Times New Roman" pitchFamily="18" charset="0"/>
                <a:cs typeface="Times New Roman" pitchFamily="18" charset="0"/>
              </a:rPr>
              <a:t>Dwarfs.</a:t>
            </a:r>
          </a:p>
          <a:p>
            <a:pPr marL="609600" indent="-609600" algn="l" rtl="0">
              <a:buFontTx/>
              <a:buAutoNum type="alphaLcParenR"/>
            </a:pPr>
            <a:r>
              <a:rPr lang="en-US" sz="2800" b="1">
                <a:solidFill>
                  <a:srgbClr val="0000FF"/>
                </a:solidFill>
                <a:latin typeface="Times New Roman" pitchFamily="18" charset="0"/>
                <a:cs typeface="Times New Roman" pitchFamily="18" charset="0"/>
              </a:rPr>
              <a:t>Joined in head or in tail.</a:t>
            </a:r>
          </a:p>
          <a:p>
            <a:pPr marL="609600" indent="-609600" algn="l" rtl="0"/>
            <a:r>
              <a:rPr lang="en-US" sz="2800" b="1">
                <a:solidFill>
                  <a:srgbClr val="0000FF"/>
                </a:solidFill>
                <a:latin typeface="Times New Roman" pitchFamily="18" charset="0"/>
                <a:cs typeface="Times New Roman" pitchFamily="18" charset="0"/>
              </a:rPr>
              <a:t>Lack motility and don’t fertilize the egg.</a:t>
            </a:r>
          </a:p>
          <a:p>
            <a:pPr marL="609600" indent="-609600" algn="l" rtl="0">
              <a:buFont typeface="Wingdings" pitchFamily="2" charset="2"/>
              <a:buNone/>
            </a:pPr>
            <a:r>
              <a:rPr lang="en-US" sz="2800" b="1">
                <a:solidFill>
                  <a:srgbClr val="FF3300"/>
                </a:solidFill>
                <a:latin typeface="Times New Roman" pitchFamily="18" charset="0"/>
                <a:cs typeface="Times New Roman" pitchFamily="18" charset="0"/>
              </a:rPr>
              <a:t>2.</a:t>
            </a:r>
            <a:r>
              <a:rPr lang="en-US" sz="2800" b="1">
                <a:solidFill>
                  <a:srgbClr val="0000FF"/>
                </a:solidFill>
                <a:latin typeface="Times New Roman" pitchFamily="18" charset="0"/>
                <a:cs typeface="Times New Roman" pitchFamily="18" charset="0"/>
              </a:rPr>
              <a:t> </a:t>
            </a:r>
            <a:r>
              <a:rPr lang="en-US" sz="2800" b="1">
                <a:solidFill>
                  <a:srgbClr val="FF3300"/>
                </a:solidFill>
                <a:latin typeface="Times New Roman" pitchFamily="18" charset="0"/>
                <a:cs typeface="Times New Roman" pitchFamily="18" charset="0"/>
              </a:rPr>
              <a:t>Numerical Abnormalities:</a:t>
            </a:r>
          </a:p>
          <a:p>
            <a:pPr marL="609600" indent="-609600" algn="l" rtl="0"/>
            <a:r>
              <a:rPr lang="en-US" sz="2800" b="1">
                <a:solidFill>
                  <a:srgbClr val="0000FF"/>
                </a:solidFill>
                <a:latin typeface="Times New Roman" pitchFamily="18" charset="0"/>
                <a:cs typeface="Times New Roman" pitchFamily="18" charset="0"/>
              </a:rPr>
              <a:t>Oligospermia: few number of sperms in semen.</a:t>
            </a:r>
          </a:p>
          <a:p>
            <a:pPr marL="609600" indent="-609600" algn="l" rtl="0"/>
            <a:r>
              <a:rPr lang="en-US" sz="2800" b="1">
                <a:solidFill>
                  <a:srgbClr val="0000FF"/>
                </a:solidFill>
                <a:latin typeface="Times New Roman" pitchFamily="18" charset="0"/>
                <a:cs typeface="Times New Roman" pitchFamily="18" charset="0"/>
              </a:rPr>
              <a:t>Aspermia: no sperms at all in semen.</a:t>
            </a:r>
          </a:p>
          <a:p>
            <a:pPr marL="609600" indent="-609600" algn="l" rtl="0"/>
            <a:r>
              <a:rPr lang="en-US" sz="2800" b="1">
                <a:solidFill>
                  <a:srgbClr val="0000FF"/>
                </a:solidFill>
                <a:latin typeface="Times New Roman" pitchFamily="18" charset="0"/>
                <a:cs typeface="Times New Roman" pitchFamily="18" charset="0"/>
              </a:rPr>
              <a:t>Necrospermia: sperms found dead.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8816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156706967rb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282" y="0"/>
            <a:ext cx="8380445" cy="6289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582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r>
              <a:rPr lang="en-US" b="1">
                <a:solidFill>
                  <a:srgbClr val="0000FF"/>
                </a:solidFill>
                <a:latin typeface="Algerian" pitchFamily="82" charset="0"/>
              </a:rPr>
              <a:t>Gametogenesis</a:t>
            </a:r>
          </a:p>
        </p:txBody>
      </p:sp>
      <p:sp>
        <p:nvSpPr>
          <p:cNvPr id="7171" name="Rectangle 3"/>
          <p:cNvSpPr>
            <a:spLocks noGrp="1" noChangeArrowheads="1"/>
          </p:cNvSpPr>
          <p:nvPr>
            <p:ph type="subTitle" idx="1"/>
          </p:nvPr>
        </p:nvSpPr>
        <p:spPr>
          <a:xfrm>
            <a:off x="457200" y="4343400"/>
            <a:ext cx="7924800" cy="1905000"/>
          </a:xfrm>
        </p:spPr>
        <p:txBody>
          <a:bodyPr/>
          <a:lstStyle/>
          <a:p>
            <a:pPr rtl="0"/>
            <a:r>
              <a:rPr lang="en-US" b="1" dirty="0">
                <a:solidFill>
                  <a:schemeClr val="tx1"/>
                </a:solidFill>
                <a:latin typeface="Times New Roman" pitchFamily="18" charset="0"/>
                <a:cs typeface="Times New Roman" pitchFamily="18" charset="0"/>
              </a:rPr>
              <a:t>The creation of highly specialized sex cells through a process called MEIOSIS</a:t>
            </a:r>
          </a:p>
          <a:p>
            <a:pPr rtl="0"/>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457200"/>
            <a:ext cx="8229600" cy="676275"/>
          </a:xfrm>
        </p:spPr>
        <p:txBody>
          <a:bodyPr>
            <a:normAutofit fontScale="90000"/>
          </a:bodyPr>
          <a:lstStyle/>
          <a:p>
            <a:r>
              <a:rPr lang="en-US" sz="4000" b="1">
                <a:solidFill>
                  <a:srgbClr val="FF0000"/>
                </a:solidFill>
                <a:latin typeface="Times New Roman" pitchFamily="18" charset="0"/>
                <a:cs typeface="Times New Roman" pitchFamily="18" charset="0"/>
              </a:rPr>
              <a:t>Primordial germ cells</a:t>
            </a:r>
          </a:p>
        </p:txBody>
      </p:sp>
      <p:sp>
        <p:nvSpPr>
          <p:cNvPr id="74755" name="Rectangle 3"/>
          <p:cNvSpPr>
            <a:spLocks noGrp="1" noChangeArrowheads="1"/>
          </p:cNvSpPr>
          <p:nvPr>
            <p:ph type="body" idx="1"/>
          </p:nvPr>
        </p:nvSpPr>
        <p:spPr>
          <a:xfrm>
            <a:off x="457200" y="1295400"/>
            <a:ext cx="8229600" cy="5211763"/>
          </a:xfrm>
        </p:spPr>
        <p:txBody>
          <a:bodyPr/>
          <a:lstStyle/>
          <a:p>
            <a:pPr algn="just" rtl="0"/>
            <a:r>
              <a:rPr lang="en-US" sz="2800" b="1" dirty="0">
                <a:solidFill>
                  <a:srgbClr val="3333CC"/>
                </a:solidFill>
                <a:latin typeface="Times New Roman" pitchFamily="18" charset="0"/>
                <a:cs typeface="Times New Roman" pitchFamily="18" charset="0"/>
              </a:rPr>
              <a:t>Appears in the wall of the endodermal layer of the yolk sac due to their large size and high content of alkaline phosphatase , and migrate by amoeboid movement toward the hind gut epithelium and then through dorsal mesentery reach to  the primordia of the gonads ( primitive sex glands).</a:t>
            </a:r>
          </a:p>
          <a:p>
            <a:pPr algn="just" rtl="0"/>
            <a:r>
              <a:rPr lang="en-US" sz="2800" b="1" dirty="0">
                <a:solidFill>
                  <a:srgbClr val="008000"/>
                </a:solidFill>
                <a:latin typeface="Times New Roman" pitchFamily="18" charset="0"/>
                <a:cs typeface="Times New Roman" pitchFamily="18" charset="0"/>
              </a:rPr>
              <a:t>Become recognizable at 24 days post-fertilization.</a:t>
            </a:r>
          </a:p>
          <a:p>
            <a:pPr algn="just" rtl="0"/>
            <a:r>
              <a:rPr lang="en-US" sz="2800" b="1" dirty="0">
                <a:solidFill>
                  <a:srgbClr val="008000"/>
                </a:solidFill>
                <a:latin typeface="Times New Roman" pitchFamily="18" charset="0"/>
                <a:cs typeface="Times New Roman" pitchFamily="18" charset="0"/>
              </a:rPr>
              <a:t>Invading the genital ridges in the 6</a:t>
            </a:r>
            <a:r>
              <a:rPr lang="en-US" sz="2800" b="1" baseline="30000" dirty="0">
                <a:solidFill>
                  <a:srgbClr val="008000"/>
                </a:solidFill>
                <a:latin typeface="Times New Roman" pitchFamily="18" charset="0"/>
                <a:cs typeface="Times New Roman" pitchFamily="18" charset="0"/>
              </a:rPr>
              <a:t>th</a:t>
            </a:r>
            <a:r>
              <a:rPr lang="en-US" sz="2800" b="1" dirty="0">
                <a:solidFill>
                  <a:srgbClr val="008000"/>
                </a:solidFill>
                <a:latin typeface="Times New Roman" pitchFamily="18" charset="0"/>
                <a:cs typeface="Times New Roman" pitchFamily="18" charset="0"/>
              </a:rPr>
              <a:t> week of development.</a:t>
            </a:r>
          </a:p>
          <a:p>
            <a:pPr algn="just" rtl="0"/>
            <a:r>
              <a:rPr lang="en-US" sz="2800" b="1" dirty="0">
                <a:solidFill>
                  <a:srgbClr val="008000"/>
                </a:solidFill>
                <a:latin typeface="Times New Roman" pitchFamily="18" charset="0"/>
                <a:cs typeface="Times New Roman" pitchFamily="18" charset="0"/>
              </a:rPr>
              <a:t>The primordia of the gonads give a </a:t>
            </a:r>
            <a:r>
              <a:rPr lang="en-US" sz="2800" b="1" dirty="0" err="1">
                <a:solidFill>
                  <a:srgbClr val="008000"/>
                </a:solidFill>
                <a:latin typeface="Times New Roman" pitchFamily="18" charset="0"/>
                <a:cs typeface="Times New Roman" pitchFamily="18" charset="0"/>
              </a:rPr>
              <a:t>chemostatic</a:t>
            </a:r>
            <a:r>
              <a:rPr lang="en-US" sz="2800" b="1" dirty="0">
                <a:solidFill>
                  <a:srgbClr val="008000"/>
                </a:solidFill>
                <a:latin typeface="Times New Roman" pitchFamily="18" charset="0"/>
                <a:cs typeface="Times New Roman" pitchFamily="18" charset="0"/>
              </a:rPr>
              <a:t> attractant for the germ cells.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a:xfrm>
            <a:off x="457200" y="609600"/>
            <a:ext cx="8229600" cy="5516563"/>
          </a:xfrm>
        </p:spPr>
        <p:txBody>
          <a:bodyPr>
            <a:normAutofit lnSpcReduction="10000"/>
          </a:bodyPr>
          <a:lstStyle/>
          <a:p>
            <a:pPr algn="just" rtl="0">
              <a:lnSpc>
                <a:spcPct val="90000"/>
              </a:lnSpc>
            </a:pPr>
            <a:r>
              <a:rPr lang="en-US" sz="2800" b="1" dirty="0">
                <a:solidFill>
                  <a:srgbClr val="008000"/>
                </a:solidFill>
                <a:latin typeface="Times New Roman" pitchFamily="18" charset="0"/>
                <a:cs typeface="Times New Roman" pitchFamily="18" charset="0"/>
              </a:rPr>
              <a:t>Also may be the germ cells directed toward the gonads by the mature of cellular and non-cellular microenvironment that surround them.</a:t>
            </a:r>
          </a:p>
          <a:p>
            <a:pPr algn="just" rtl="0">
              <a:lnSpc>
                <a:spcPct val="90000"/>
              </a:lnSpc>
            </a:pPr>
            <a:r>
              <a:rPr lang="en-US" sz="2800" b="1" dirty="0">
                <a:solidFill>
                  <a:srgbClr val="008000"/>
                </a:solidFill>
                <a:latin typeface="Times New Roman" pitchFamily="18" charset="0"/>
                <a:cs typeface="Times New Roman" pitchFamily="18" charset="0"/>
              </a:rPr>
              <a:t>Or by tissue rearrangement that occur in the early embryos.</a:t>
            </a:r>
          </a:p>
          <a:p>
            <a:pPr algn="just" rtl="0">
              <a:lnSpc>
                <a:spcPct val="90000"/>
              </a:lnSpc>
            </a:pPr>
            <a:r>
              <a:rPr lang="en-US" sz="2800" b="1" dirty="0">
                <a:solidFill>
                  <a:srgbClr val="008000"/>
                </a:solidFill>
                <a:latin typeface="Times New Roman" pitchFamily="18" charset="0"/>
                <a:cs typeface="Times New Roman" pitchFamily="18" charset="0"/>
              </a:rPr>
              <a:t>If they fail to reach the ridges, the gonads will not develop.</a:t>
            </a:r>
          </a:p>
          <a:p>
            <a:pPr algn="just" rtl="0">
              <a:lnSpc>
                <a:spcPct val="90000"/>
              </a:lnSpc>
            </a:pPr>
            <a:r>
              <a:rPr lang="en-US" sz="2800" b="1" dirty="0">
                <a:solidFill>
                  <a:srgbClr val="3333CC"/>
                </a:solidFill>
                <a:latin typeface="Times New Roman" pitchFamily="18" charset="0"/>
                <a:cs typeface="Times New Roman" pitchFamily="18" charset="0"/>
              </a:rPr>
              <a:t>So, it have the inductive influence on the development of gonads into ovary and testes.</a:t>
            </a:r>
          </a:p>
          <a:p>
            <a:pPr algn="just" rtl="0">
              <a:lnSpc>
                <a:spcPct val="90000"/>
              </a:lnSpc>
            </a:pPr>
            <a:r>
              <a:rPr lang="en-US" sz="2800" b="1" dirty="0">
                <a:solidFill>
                  <a:srgbClr val="3333CC"/>
                </a:solidFill>
                <a:latin typeface="Times New Roman" pitchFamily="18" charset="0"/>
                <a:cs typeface="Times New Roman" pitchFamily="18" charset="0"/>
              </a:rPr>
              <a:t>Determine sex of the embryo.</a:t>
            </a:r>
          </a:p>
          <a:p>
            <a:pPr algn="just" rtl="0">
              <a:lnSpc>
                <a:spcPct val="90000"/>
              </a:lnSpc>
            </a:pPr>
            <a:r>
              <a:rPr lang="en-US" sz="2800" b="1" dirty="0">
                <a:solidFill>
                  <a:srgbClr val="3333CC"/>
                </a:solidFill>
                <a:latin typeface="Times New Roman" pitchFamily="18" charset="0"/>
                <a:cs typeface="Times New Roman" pitchFamily="18" charset="0"/>
              </a:rPr>
              <a:t>They will form different stages of spermatogenesis and oogenesis in the future.</a:t>
            </a:r>
          </a:p>
          <a:p>
            <a:pPr algn="just" rtl="0">
              <a:lnSpc>
                <a:spcPct val="90000"/>
              </a:lnSpc>
            </a:pPr>
            <a:r>
              <a:rPr lang="en-US" sz="2800" b="1" dirty="0">
                <a:solidFill>
                  <a:srgbClr val="3333CC"/>
                </a:solidFill>
                <a:latin typeface="Times New Roman" pitchFamily="18" charset="0"/>
                <a:cs typeface="Times New Roman" pitchFamily="18" charset="0"/>
              </a:rPr>
              <a:t>Found in adult in gonads (testes and ovary)</a:t>
            </a:r>
          </a:p>
          <a:p>
            <a:pPr>
              <a:lnSpc>
                <a:spcPct val="90000"/>
              </a:lnSpc>
            </a:pPr>
            <a:endParaRPr lang="en-US" sz="2800" b="1" dirty="0">
              <a:solidFill>
                <a:srgbClr val="3333CC"/>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457200"/>
            <a:ext cx="8229600" cy="127000"/>
          </a:xfrm>
        </p:spPr>
        <p:txBody>
          <a:bodyPr>
            <a:normAutofit fontScale="90000"/>
          </a:bodyPr>
          <a:lstStyle/>
          <a:p>
            <a:endParaRPr lang="en-US" sz="4000"/>
          </a:p>
        </p:txBody>
      </p:sp>
      <p:sp>
        <p:nvSpPr>
          <p:cNvPr id="76803" name="Rectangle 3"/>
          <p:cNvSpPr>
            <a:spLocks noGrp="1" noChangeArrowheads="1"/>
          </p:cNvSpPr>
          <p:nvPr>
            <p:ph type="body" idx="1"/>
          </p:nvPr>
        </p:nvSpPr>
        <p:spPr>
          <a:xfrm>
            <a:off x="457200" y="457200"/>
            <a:ext cx="8229600" cy="5668963"/>
          </a:xfrm>
        </p:spPr>
        <p:txBody>
          <a:bodyPr/>
          <a:lstStyle/>
          <a:p>
            <a:endParaRPr lang="en-US"/>
          </a:p>
        </p:txBody>
      </p:sp>
      <p:pic>
        <p:nvPicPr>
          <p:cNvPr id="76805" name="Picture 5" descr="art-u3010"/>
          <p:cNvPicPr>
            <a:picLocks noChangeAspect="1" noChangeArrowheads="1"/>
          </p:cNvPicPr>
          <p:nvPr/>
        </p:nvPicPr>
        <p:blipFill>
          <a:blip r:embed="rId2"/>
          <a:srcRect/>
          <a:stretch>
            <a:fillRect/>
          </a:stretch>
        </p:blipFill>
        <p:spPr bwMode="auto">
          <a:xfrm>
            <a:off x="228600" y="307975"/>
            <a:ext cx="8610600" cy="624522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 </a:t>
            </a:r>
            <a:r>
              <a:rPr lang="en-US" b="1">
                <a:latin typeface="Times New Roman" pitchFamily="18" charset="0"/>
                <a:cs typeface="Times New Roman" pitchFamily="18" charset="0"/>
              </a:rPr>
              <a:t>MEIOSIS</a:t>
            </a:r>
          </a:p>
        </p:txBody>
      </p:sp>
      <p:sp>
        <p:nvSpPr>
          <p:cNvPr id="30723" name="Rectangle 3"/>
          <p:cNvSpPr>
            <a:spLocks noGrp="1" noChangeArrowheads="1"/>
          </p:cNvSpPr>
          <p:nvPr>
            <p:ph type="body" idx="1"/>
          </p:nvPr>
        </p:nvSpPr>
        <p:spPr/>
        <p:txBody>
          <a:bodyPr/>
          <a:lstStyle/>
          <a:p>
            <a:pPr algn="just" rtl="0"/>
            <a:r>
              <a:rPr lang="en-US" sz="2800" b="1">
                <a:solidFill>
                  <a:srgbClr val="0000FF"/>
                </a:solidFill>
                <a:latin typeface="Times New Roman" pitchFamily="18" charset="0"/>
                <a:cs typeface="Times New Roman" pitchFamily="18" charset="0"/>
              </a:rPr>
              <a:t>The process where one diploid germ cells divides in order to create either 1 or 4 haploid cells ( 23 chromosomes).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5"/>
          <p:cNvSpPr>
            <a:spLocks noGrp="1" noChangeArrowheads="1"/>
          </p:cNvSpPr>
          <p:nvPr>
            <p:ph type="body" idx="1"/>
          </p:nvPr>
        </p:nvSpPr>
        <p:spPr>
          <a:xfrm>
            <a:off x="457200" y="381000"/>
            <a:ext cx="8229600" cy="6248400"/>
          </a:xfrm>
        </p:spPr>
        <p:txBody>
          <a:bodyPr/>
          <a:lstStyle/>
          <a:p>
            <a:pPr marL="609600" indent="-609600" algn="just" rtl="0">
              <a:lnSpc>
                <a:spcPct val="80000"/>
              </a:lnSpc>
              <a:buFont typeface="Wingdings" pitchFamily="2" charset="2"/>
              <a:buNone/>
            </a:pPr>
            <a:r>
              <a:rPr lang="en-US" b="1">
                <a:solidFill>
                  <a:srgbClr val="FF3300"/>
                </a:solidFill>
                <a:latin typeface="Times New Roman" pitchFamily="18" charset="0"/>
                <a:cs typeface="Times New Roman" pitchFamily="18" charset="0"/>
              </a:rPr>
              <a:t>Gametogenesis</a:t>
            </a:r>
          </a:p>
          <a:p>
            <a:pPr marL="609600" indent="-609600" algn="just" rtl="0">
              <a:lnSpc>
                <a:spcPct val="80000"/>
              </a:lnSpc>
              <a:buFont typeface="Wingdings" pitchFamily="2" charset="2"/>
              <a:buNone/>
            </a:pPr>
            <a:r>
              <a:rPr lang="en-US" sz="2400" b="1">
                <a:latin typeface="Times New Roman" pitchFamily="18" charset="0"/>
                <a:cs typeface="Times New Roman" pitchFamily="18" charset="0"/>
              </a:rPr>
              <a:t> means formation of gametes (Sperm &amp; Ova). </a:t>
            </a:r>
          </a:p>
          <a:p>
            <a:pPr marL="609600" indent="-609600" algn="just" rtl="0">
              <a:lnSpc>
                <a:spcPct val="80000"/>
              </a:lnSpc>
              <a:buFont typeface="Wingdings" pitchFamily="2" charset="2"/>
              <a:buNone/>
            </a:pPr>
            <a:r>
              <a:rPr lang="en-US" b="1">
                <a:solidFill>
                  <a:srgbClr val="FF3300"/>
                </a:solidFill>
                <a:latin typeface="Times New Roman" pitchFamily="18" charset="0"/>
                <a:cs typeface="Times New Roman" pitchFamily="18" charset="0"/>
              </a:rPr>
              <a:t>Spermatogenesis</a:t>
            </a:r>
            <a:endParaRPr lang="en-US" sz="2400" b="1">
              <a:latin typeface="Times New Roman" pitchFamily="18" charset="0"/>
              <a:cs typeface="Times New Roman" pitchFamily="18" charset="0"/>
            </a:endParaRPr>
          </a:p>
          <a:p>
            <a:pPr marL="609600" indent="-609600" algn="just" rtl="0">
              <a:lnSpc>
                <a:spcPct val="80000"/>
              </a:lnSpc>
              <a:buFont typeface="Wingdings" pitchFamily="2" charset="2"/>
              <a:buNone/>
            </a:pPr>
            <a:r>
              <a:rPr lang="en-US" sz="2400" b="1">
                <a:latin typeface="Times New Roman" pitchFamily="18" charset="0"/>
                <a:cs typeface="Times New Roman" pitchFamily="18" charset="0"/>
              </a:rPr>
              <a:t> Means formation of sperm ; male gametes.</a:t>
            </a:r>
          </a:p>
          <a:p>
            <a:pPr marL="609600" indent="-609600" algn="just" rtl="0">
              <a:lnSpc>
                <a:spcPct val="80000"/>
              </a:lnSpc>
              <a:buFont typeface="Wingdings" pitchFamily="2" charset="2"/>
              <a:buNone/>
            </a:pPr>
            <a:r>
              <a:rPr lang="en-US" b="1">
                <a:solidFill>
                  <a:srgbClr val="FF3300"/>
                </a:solidFill>
                <a:latin typeface="Times New Roman" pitchFamily="18" charset="0"/>
                <a:cs typeface="Times New Roman" pitchFamily="18" charset="0"/>
              </a:rPr>
              <a:t>Oogenesis</a:t>
            </a:r>
            <a:endParaRPr lang="en-US" b="1">
              <a:latin typeface="Times New Roman" pitchFamily="18" charset="0"/>
              <a:cs typeface="Times New Roman" pitchFamily="18" charset="0"/>
            </a:endParaRPr>
          </a:p>
          <a:p>
            <a:pPr marL="609600" indent="-609600" algn="just" rtl="0">
              <a:lnSpc>
                <a:spcPct val="80000"/>
              </a:lnSpc>
              <a:buFont typeface="Wingdings" pitchFamily="2" charset="2"/>
              <a:buNone/>
            </a:pPr>
            <a:r>
              <a:rPr lang="en-US" sz="2400" b="1">
                <a:latin typeface="Times New Roman" pitchFamily="18" charset="0"/>
                <a:cs typeface="Times New Roman" pitchFamily="18" charset="0"/>
              </a:rPr>
              <a:t> Means formation of  ovum ; female gametes.</a:t>
            </a:r>
          </a:p>
          <a:p>
            <a:pPr marL="609600" indent="-609600" algn="just" rtl="0">
              <a:lnSpc>
                <a:spcPct val="80000"/>
              </a:lnSpc>
              <a:buFont typeface="Wingdings" pitchFamily="2" charset="2"/>
              <a:buNone/>
            </a:pPr>
            <a:r>
              <a:rPr lang="en-US" sz="2400" b="1">
                <a:latin typeface="Times New Roman" pitchFamily="18" charset="0"/>
                <a:cs typeface="Times New Roman" pitchFamily="18" charset="0"/>
              </a:rPr>
              <a:t>Sperm and ovum are highly specialized sex cells.</a:t>
            </a:r>
          </a:p>
          <a:p>
            <a:pPr marL="609600" indent="-609600" algn="just" rtl="0">
              <a:lnSpc>
                <a:spcPct val="80000"/>
              </a:lnSpc>
              <a:buFont typeface="Wingdings" pitchFamily="2" charset="2"/>
              <a:buNone/>
            </a:pPr>
            <a:endParaRPr lang="en-US" sz="2400" b="1">
              <a:latin typeface="Times New Roman" pitchFamily="18" charset="0"/>
              <a:cs typeface="Times New Roman" pitchFamily="18" charset="0"/>
            </a:endParaRPr>
          </a:p>
          <a:p>
            <a:pPr marL="609600" indent="-609600" algn="just" rtl="0">
              <a:lnSpc>
                <a:spcPct val="80000"/>
              </a:lnSpc>
              <a:buFont typeface="Wingdings" pitchFamily="2" charset="2"/>
              <a:buNone/>
            </a:pPr>
            <a:r>
              <a:rPr lang="en-US" sz="2400" b="1">
                <a:latin typeface="Times New Roman" pitchFamily="18" charset="0"/>
                <a:cs typeface="Times New Roman" pitchFamily="18" charset="0"/>
              </a:rPr>
              <a:t>Both types possess </a:t>
            </a:r>
            <a:r>
              <a:rPr lang="en-US" sz="2400" b="1">
                <a:solidFill>
                  <a:srgbClr val="FF3300"/>
                </a:solidFill>
                <a:latin typeface="Times New Roman" pitchFamily="18" charset="0"/>
                <a:cs typeface="Times New Roman" pitchFamily="18" charset="0"/>
              </a:rPr>
              <a:t>three</a:t>
            </a:r>
            <a:r>
              <a:rPr lang="en-US" sz="2400" b="1">
                <a:latin typeface="Times New Roman" pitchFamily="18" charset="0"/>
                <a:cs typeface="Times New Roman" pitchFamily="18" charset="0"/>
              </a:rPr>
              <a:t> main phases:</a:t>
            </a:r>
          </a:p>
          <a:p>
            <a:pPr marL="609600" indent="-609600" algn="just" rtl="0">
              <a:lnSpc>
                <a:spcPct val="80000"/>
              </a:lnSpc>
              <a:buFontTx/>
              <a:buAutoNum type="arabicPeriod"/>
            </a:pPr>
            <a:r>
              <a:rPr lang="en-US" sz="2400" b="1">
                <a:solidFill>
                  <a:srgbClr val="FF3300"/>
                </a:solidFill>
                <a:latin typeface="Times New Roman" pitchFamily="18" charset="0"/>
                <a:cs typeface="Times New Roman" pitchFamily="18" charset="0"/>
              </a:rPr>
              <a:t>Period of multiplication</a:t>
            </a:r>
            <a:r>
              <a:rPr lang="en-US" sz="2400" b="1">
                <a:latin typeface="Times New Roman" pitchFamily="18" charset="0"/>
                <a:cs typeface="Times New Roman" pitchFamily="18" charset="0"/>
              </a:rPr>
              <a:t>: The primordial germ cells multiply by mitotic cell division giving rise to oogonia in case of females and spermatogonia in case of males.</a:t>
            </a:r>
          </a:p>
          <a:p>
            <a:pPr marL="609600" indent="-609600" algn="just" rtl="0">
              <a:lnSpc>
                <a:spcPct val="80000"/>
              </a:lnSpc>
              <a:buFontTx/>
              <a:buAutoNum type="arabicPeriod"/>
            </a:pPr>
            <a:endParaRPr lang="en-US" sz="2400" b="1">
              <a:latin typeface="Times New Roman" pitchFamily="18" charset="0"/>
              <a:cs typeface="Times New Roman" pitchFamily="18" charset="0"/>
            </a:endParaRPr>
          </a:p>
          <a:p>
            <a:pPr marL="609600" indent="-609600" algn="just" rtl="0">
              <a:lnSpc>
                <a:spcPct val="80000"/>
              </a:lnSpc>
              <a:buFontTx/>
              <a:buAutoNum type="arabicPeriod"/>
            </a:pPr>
            <a:r>
              <a:rPr lang="en-US" sz="2400" b="1">
                <a:solidFill>
                  <a:srgbClr val="FF3300"/>
                </a:solidFill>
                <a:latin typeface="Times New Roman" pitchFamily="18" charset="0"/>
                <a:cs typeface="Times New Roman" pitchFamily="18" charset="0"/>
              </a:rPr>
              <a:t>Period of growth</a:t>
            </a:r>
            <a:r>
              <a:rPr lang="en-US" sz="2400" b="1">
                <a:latin typeface="Times New Roman" pitchFamily="18" charset="0"/>
                <a:cs typeface="Times New Roman" pitchFamily="18" charset="0"/>
              </a:rPr>
              <a:t>: During these phase both oogonia (female gamete) and spermatogonia (male gamete)</a:t>
            </a:r>
          </a:p>
          <a:p>
            <a:pPr marL="609600" indent="-609600" algn="just" rtl="0">
              <a:lnSpc>
                <a:spcPct val="80000"/>
              </a:lnSpc>
              <a:buFontTx/>
              <a:buNone/>
            </a:pPr>
            <a:r>
              <a:rPr lang="en-US" sz="2400" b="1">
                <a:latin typeface="Times New Roman" pitchFamily="18" charset="0"/>
                <a:cs typeface="Times New Roman" pitchFamily="18" charset="0"/>
              </a:rPr>
              <a:t>        grow into primary oocyte or primary spermatocyte. </a:t>
            </a:r>
          </a:p>
          <a:p>
            <a:pPr marL="609600" indent="-609600" algn="just" rtl="0">
              <a:lnSpc>
                <a:spcPct val="80000"/>
              </a:lnSpc>
              <a:buFontTx/>
              <a:buAutoNum type="arabicPeriod"/>
            </a:pPr>
            <a:endParaRPr lang="en-US" sz="2400" b="1">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480</TotalTime>
  <Words>1348</Words>
  <Application>Microsoft Office PowerPoint</Application>
  <PresentationFormat>On-screen Show (4:3)</PresentationFormat>
  <Paragraphs>142</Paragraphs>
  <Slides>34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Algerian</vt:lpstr>
      <vt:lpstr>Arial</vt:lpstr>
      <vt:lpstr>Calibri</vt:lpstr>
      <vt:lpstr>Comic Sans MS</vt:lpstr>
      <vt:lpstr>Times New Roman</vt:lpstr>
      <vt:lpstr>Wingdings</vt:lpstr>
      <vt:lpstr>سمة Office</vt:lpstr>
      <vt:lpstr>Gametogenesis </vt:lpstr>
      <vt:lpstr>PowerPoint Presentation</vt:lpstr>
      <vt:lpstr>PowerPoint Presentation</vt:lpstr>
      <vt:lpstr>Gametogenesis</vt:lpstr>
      <vt:lpstr>Primordial germ cells</vt:lpstr>
      <vt:lpstr>PowerPoint Presentation</vt:lpstr>
      <vt:lpstr>PowerPoint Presentation</vt:lpstr>
      <vt:lpstr> MEIOSIS</vt:lpstr>
      <vt:lpstr>PowerPoint Presentation</vt:lpstr>
      <vt:lpstr>PowerPoint Presentation</vt:lpstr>
      <vt:lpstr>PowerPoint Presentation</vt:lpstr>
      <vt:lpstr>PowerPoint Presentation</vt:lpstr>
      <vt:lpstr>PowerPoint Presentation</vt:lpstr>
      <vt:lpstr>Male Genital System</vt:lpstr>
      <vt:lpstr>PowerPoint Presentation</vt:lpstr>
      <vt:lpstr>PowerPoint Presentation</vt:lpstr>
      <vt:lpstr>PowerPoint Presentation</vt:lpstr>
      <vt:lpstr>PowerPoint Presentation</vt:lpstr>
      <vt:lpstr>Sertoli Cells</vt:lpstr>
      <vt:lpstr>PowerPoint Presentation</vt:lpstr>
      <vt:lpstr>PowerPoint Presentation</vt:lpstr>
      <vt:lpstr>SPERMATOGENESIS</vt:lpstr>
      <vt:lpstr>PowerPoint Presentation</vt:lpstr>
      <vt:lpstr>Spermiogenesis  Spermatids undergo morphological changes to form spermatozoa</vt:lpstr>
      <vt:lpstr>PowerPoint Presentation</vt:lpstr>
      <vt:lpstr>PowerPoint Presentation</vt:lpstr>
      <vt:lpstr>PowerPoint Presentation</vt:lpstr>
      <vt:lpstr>Spermiation</vt:lpstr>
      <vt:lpstr>PowerPoint Presentation</vt:lpstr>
      <vt:lpstr>PowerPoint Presentation</vt:lpstr>
      <vt:lpstr>PowerPoint Presentation</vt:lpstr>
      <vt:lpstr>Abnormalities of sperms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Gametogenesis </dc:title>
  <dc:creator>FUJITSU</dc:creator>
  <cp:lastModifiedBy>Windows User</cp:lastModifiedBy>
  <cp:revision>39</cp:revision>
  <dcterms:created xsi:type="dcterms:W3CDTF">2015-12-02T14:43:21Z</dcterms:created>
  <dcterms:modified xsi:type="dcterms:W3CDTF">2019-02-03T16:01:16Z</dcterms:modified>
</cp:coreProperties>
</file>