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320" r:id="rId2"/>
    <p:sldId id="319"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 id="282" r:id="rId25"/>
    <p:sldId id="284" r:id="rId26"/>
    <p:sldId id="286" r:id="rId27"/>
    <p:sldId id="288" r:id="rId28"/>
    <p:sldId id="290" r:id="rId29"/>
    <p:sldId id="292" r:id="rId30"/>
    <p:sldId id="294" r:id="rId31"/>
    <p:sldId id="296" r:id="rId32"/>
    <p:sldId id="298" r:id="rId33"/>
    <p:sldId id="300" r:id="rId34"/>
    <p:sldId id="302" r:id="rId35"/>
    <p:sldId id="304" r:id="rId36"/>
    <p:sldId id="306" r:id="rId37"/>
    <p:sldId id="307" r:id="rId38"/>
    <p:sldId id="308" r:id="rId39"/>
    <p:sldId id="309" r:id="rId40"/>
    <p:sldId id="310" r:id="rId41"/>
    <p:sldId id="313" r:id="rId42"/>
    <p:sldId id="314" r:id="rId43"/>
    <p:sldId id="315" r:id="rId44"/>
    <p:sldId id="316" r:id="rId45"/>
    <p:sldId id="318"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p:scale>
          <a:sx n="70" d="100"/>
          <a:sy n="70" d="100"/>
        </p:scale>
        <p:origin x="-516" y="-180"/>
      </p:cViewPr>
      <p:guideLst>
        <p:guide orient="horz" pos="2160"/>
        <p:guide pos="2880"/>
      </p:guideLst>
    </p:cSldViewPr>
  </p:slideViewPr>
  <p:outlineViewPr>
    <p:cViewPr>
      <p:scale>
        <a:sx n="33" d="100"/>
        <a:sy n="33" d="100"/>
      </p:scale>
      <p:origin x="0" y="307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737E05-6180-4F51-962F-7971E079BF3E}" type="datetimeFigureOut">
              <a:rPr lang="en-US" smtClean="0"/>
              <a:pPr/>
              <a:t>6/2/2020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9FF33E4-7F99-4890-91C9-B4E670AB6FD0}" type="slidenum">
              <a:rPr lang="en-US" smtClean="0"/>
              <a:pPr/>
              <a:t>‹#›</a:t>
            </a:fld>
            <a:endParaRPr lang="en-US"/>
          </a:p>
        </p:txBody>
      </p:sp>
    </p:spTree>
    <p:extLst>
      <p:ext uri="{BB962C8B-B14F-4D97-AF65-F5344CB8AC3E}">
        <p14:creationId xmlns:p14="http://schemas.microsoft.com/office/powerpoint/2010/main" val="10056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F86A69B-D2EF-4FB0-81B8-84958FF2B73A}" type="slidenum">
              <a:rPr lang="en-US" altLang="en-US">
                <a:latin typeface="Calibri" pitchFamily="34" charset="0"/>
              </a:rPr>
              <a:pPr eaLnBrk="1" hangingPunct="1"/>
              <a:t>2</a:t>
            </a:fld>
            <a:endParaRPr lang="en-US" altLang="en-US">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CC3AFDB-CFE0-4965-9550-D0A42894FDE0}" type="slidenum">
              <a:rPr lang="en-US" smtClean="0"/>
              <a:pPr/>
              <a:t>22</a:t>
            </a:fld>
            <a:endParaRPr lang="en-US" smtClean="0"/>
          </a:p>
        </p:txBody>
      </p:sp>
      <p:sp>
        <p:nvSpPr>
          <p:cNvPr id="100355" name="Rectangle 2"/>
          <p:cNvSpPr>
            <a:spLocks noGrp="1" noRot="1" noChangeAspect="1" noChangeArrowheads="1" noTextEdit="1"/>
          </p:cNvSpPr>
          <p:nvPr>
            <p:ph type="sldImg"/>
          </p:nvPr>
        </p:nvSpPr>
        <p:spPr>
          <a:xfrm>
            <a:off x="1517650" y="652463"/>
            <a:ext cx="4011613" cy="3009900"/>
          </a:xfrm>
          <a:ln/>
        </p:spPr>
      </p:sp>
      <p:sp>
        <p:nvSpPr>
          <p:cNvPr id="100356" name="Rectangle 3"/>
          <p:cNvSpPr>
            <a:spLocks noGrp="1" noChangeArrowheads="1"/>
          </p:cNvSpPr>
          <p:nvPr>
            <p:ph type="body" idx="1"/>
          </p:nvPr>
        </p:nvSpPr>
        <p:spPr>
          <a:xfrm>
            <a:off x="741136" y="3748341"/>
            <a:ext cx="5339007" cy="5297654"/>
          </a:xfrm>
          <a:noFill/>
          <a:ln/>
        </p:spPr>
        <p:txBody>
          <a:bodyPr lIns="90004" tIns="45002" rIns="90004" bIns="45002"/>
          <a:lstStyle/>
          <a:p>
            <a:r>
              <a:rPr lang="en-US" smtClean="0"/>
              <a:t>These figures illustrate the changes in bone architecture at the microscopic level that are characteristic of osteoporosis.</a:t>
            </a:r>
          </a:p>
          <a:p>
            <a:r>
              <a:rPr lang="en-US" smtClean="0"/>
              <a:t>Osteoporotic trabecular bone, on the left, shows clear loss of bone, with large spaces and perforation of the trabecular network (see arrows).  These perforations lead to weakened bone, and ultimately to fractures.</a:t>
            </a:r>
          </a:p>
          <a:p>
            <a:r>
              <a:rPr lang="en-US" smtClean="0"/>
              <a:t>Normal trabecular bone, as shown on the right, appears as a dense network of thick trabeculae with small spaces.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8B715A8-B935-41FD-99FC-3227EE5A0231}" type="slidenum">
              <a:rPr lang="en-US" smtClean="0"/>
              <a:pPr/>
              <a:t>25</a:t>
            </a:fld>
            <a:endParaRPr lang="en-US" smtClean="0"/>
          </a:p>
        </p:txBody>
      </p:sp>
      <p:sp>
        <p:nvSpPr>
          <p:cNvPr id="101379" name="Rectangle 1026"/>
          <p:cNvSpPr>
            <a:spLocks noGrp="1" noRot="1" noChangeAspect="1" noChangeArrowheads="1" noTextEdit="1"/>
          </p:cNvSpPr>
          <p:nvPr>
            <p:ph type="sldImg"/>
          </p:nvPr>
        </p:nvSpPr>
        <p:spPr>
          <a:xfrm>
            <a:off x="1100138" y="885825"/>
            <a:ext cx="4598987" cy="3451225"/>
          </a:xfrm>
          <a:ln w="12700" cap="flat">
            <a:solidFill>
              <a:schemeClr val="tx1"/>
            </a:solidFill>
          </a:ln>
        </p:spPr>
      </p:sp>
      <p:sp>
        <p:nvSpPr>
          <p:cNvPr id="101380" name="Rectangle 1027"/>
          <p:cNvSpPr>
            <a:spLocks noGrp="1" noChangeArrowheads="1"/>
          </p:cNvSpPr>
          <p:nvPr>
            <p:ph type="body" idx="1"/>
          </p:nvPr>
        </p:nvSpPr>
        <p:spPr>
          <a:xfrm>
            <a:off x="906357" y="4718600"/>
            <a:ext cx="4984962" cy="4177460"/>
          </a:xfrm>
          <a:noFill/>
          <a:ln/>
        </p:spPr>
        <p:txBody>
          <a:bodyPr lIns="92075" tIns="46038" rIns="92075" bIns="46038"/>
          <a:lstStyle/>
          <a:p>
            <a:pPr algn="just" defTabSz="917575">
              <a:spcBef>
                <a:spcPct val="20000"/>
              </a:spcBef>
            </a:pPr>
            <a:r>
              <a:rPr lang="en-US" smtClean="0">
                <a:latin typeface="Arial" pitchFamily="34" charset="0"/>
              </a:rPr>
              <a:t>This figure by Compston (1990), illustrates the changes in bone mass throughout life and shows the rapid bone loss that occurs at the menopause.  Bone mass in both men and women increases until a peak is attained at around age 30. In both sexes, a slow rate of bone loss starts at around age 40. However, in women, the accelerated postmenopausal phase of bone loss is superimposed on top of this slow loss phase.  Rates of bone loss in postmenopausal women can be as great as 5-6% per year. In women, oestrogen deficiency is the major determinant of bone loss after the menopause due to the removal of the ‘brakes’ from osteoclastic activity.  </a:t>
            </a:r>
          </a:p>
          <a:p>
            <a:pPr algn="just" defTabSz="917575">
              <a:spcBef>
                <a:spcPct val="20000"/>
              </a:spcBef>
            </a:pPr>
            <a:endParaRPr lang="en-US" smtClean="0">
              <a:latin typeface="Arial" pitchFamily="34" charset="0"/>
            </a:endParaRPr>
          </a:p>
          <a:p>
            <a:pPr algn="just" defTabSz="917575">
              <a:spcBef>
                <a:spcPct val="20000"/>
              </a:spcBef>
            </a:pPr>
            <a:r>
              <a:rPr lang="en-US" smtClean="0">
                <a:latin typeface="Arial" pitchFamily="34" charset="0"/>
              </a:rPr>
              <a:t>The accelerated bone loss is important to remember when looking at preventative therapies for osteoporosis. Unlike treatment for the established disease when relatively large increases in bone mass are observed in response to therapy, a preventative strategy may be said to have been effective if the bone mass is maintained.</a:t>
            </a:r>
          </a:p>
          <a:p>
            <a:pPr algn="just" defTabSz="917575">
              <a:spcBef>
                <a:spcPct val="20000"/>
              </a:spcBef>
            </a:pPr>
            <a:endParaRPr lang="en-US" smtClean="0">
              <a:latin typeface="Arial" pitchFamily="34" charset="0"/>
            </a:endParaRPr>
          </a:p>
          <a:p>
            <a:pPr defTabSz="917575">
              <a:spcBef>
                <a:spcPct val="20000"/>
              </a:spcBef>
            </a:pPr>
            <a:r>
              <a:rPr lang="en-US" smtClean="0">
                <a:latin typeface="Arial" pitchFamily="34" charset="0"/>
              </a:rPr>
              <a:t>National Osteoporosis Society, Menopause and osteoporosis therapy - GP manual 1993.</a:t>
            </a:r>
          </a:p>
          <a:p>
            <a:pPr defTabSz="917575">
              <a:spcBef>
                <a:spcPct val="20000"/>
              </a:spcBef>
            </a:pPr>
            <a:r>
              <a:rPr lang="en-US" smtClean="0">
                <a:latin typeface="Arial" pitchFamily="34" charset="0"/>
              </a:rPr>
              <a:t>National Osteoporosis Society, Priorities for Prevention.</a:t>
            </a:r>
          </a:p>
          <a:p>
            <a:pPr defTabSz="917575">
              <a:spcBef>
                <a:spcPct val="20000"/>
              </a:spcBef>
            </a:pPr>
            <a:r>
              <a:rPr lang="en-US" smtClean="0">
                <a:latin typeface="Arial" pitchFamily="34" charset="0"/>
              </a:rPr>
              <a:t>Hosking D J et al, J. Bone Miner. Res., 1996:  11 (1); S133, 153.</a:t>
            </a:r>
          </a:p>
          <a:p>
            <a:pPr defTabSz="917575">
              <a:spcBef>
                <a:spcPct val="20000"/>
              </a:spcBef>
            </a:pP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EC9CF2C-BEC2-404B-A521-CE8AB64468C0}" type="slidenum">
              <a:rPr lang="en-US" smtClean="0"/>
              <a:pPr/>
              <a:t>33</a:t>
            </a:fld>
            <a:endParaRPr lang="en-US" smtClean="0"/>
          </a:p>
        </p:txBody>
      </p:sp>
      <p:sp>
        <p:nvSpPr>
          <p:cNvPr id="102403" name="Rectangle 2"/>
          <p:cNvSpPr>
            <a:spLocks noGrp="1" noRot="1" noChangeAspect="1" noChangeArrowheads="1" noTextEdit="1"/>
          </p:cNvSpPr>
          <p:nvPr>
            <p:ph type="sldImg"/>
          </p:nvPr>
        </p:nvSpPr>
        <p:spPr>
          <a:xfrm>
            <a:off x="1517650" y="652463"/>
            <a:ext cx="4011613" cy="3009900"/>
          </a:xfrm>
          <a:ln/>
        </p:spPr>
      </p:sp>
      <p:sp>
        <p:nvSpPr>
          <p:cNvPr id="102404" name="Rectangle 3"/>
          <p:cNvSpPr>
            <a:spLocks noGrp="1" noChangeArrowheads="1"/>
          </p:cNvSpPr>
          <p:nvPr>
            <p:ph type="body" idx="1"/>
          </p:nvPr>
        </p:nvSpPr>
        <p:spPr>
          <a:xfrm>
            <a:off x="741136" y="3748341"/>
            <a:ext cx="5339007" cy="5297654"/>
          </a:xfrm>
          <a:noFill/>
          <a:ln/>
        </p:spPr>
        <p:txBody>
          <a:bodyPr lIns="90004" tIns="45002" rIns="90004" bIns="45002"/>
          <a:lstStyle/>
          <a:p>
            <a:r>
              <a:rPr lang="en-US" smtClean="0"/>
              <a:t>Both the NOF and the World Health Organization (WHO) have developed an operational definition of osteoporosis based upon bone mineral density.  The T-score is the standard deviation above or below the average peak bone mass of a healthy 30-year-old woman.</a:t>
            </a:r>
          </a:p>
          <a:p>
            <a:r>
              <a:rPr lang="en-US" smtClean="0"/>
              <a:t>By these criteria, patients with BMD that is within 1 standard deviation below the young normal mean as measured by DEXA (T-score of &gt;-1) are considered to have normal BMD, while those more than 1 SD below  but less than 2.5 SD below are considered to have low bone mass (that is, to be osteopenic). </a:t>
            </a:r>
          </a:p>
          <a:p>
            <a:r>
              <a:rPr lang="en-US" smtClean="0"/>
              <a:t> Subjects with BMD more than or equal to 2.5 SD below the young normal mean (T-score of less or equal than -2.5) are considered osteoporotic.</a:t>
            </a:r>
          </a:p>
          <a:p>
            <a:r>
              <a:rPr lang="en-US" smtClean="0"/>
              <a:t>Subjects with T-scores of less than -2.5 and a history of osteoporotic fracture are considered to have severe or established osteoporosis.</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F33E4-7F99-4890-91C9-B4E670AB6FD0}"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BBFAB78B-1990-41CD-8B93-FABC88B1170A}" type="datetimeFigureOut">
              <a:rPr lang="en-US" smtClean="0"/>
              <a:pPr/>
              <a:t>6/2/2020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366940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BBFAB78B-1990-41CD-8B93-FABC88B1170A}" type="datetimeFigureOut">
              <a:rPr lang="en-US" smtClean="0"/>
              <a:pPr/>
              <a:t>6/2/2020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44245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BBFAB78B-1990-41CD-8B93-FABC88B1170A}" type="datetimeFigureOut">
              <a:rPr lang="en-US" smtClean="0"/>
              <a:pPr/>
              <a:t>6/2/2020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269720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7CBBA61-2E33-4666-893A-7148B17637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BBFAB78B-1990-41CD-8B93-FABC88B1170A}" type="datetimeFigureOut">
              <a:rPr lang="en-US" smtClean="0"/>
              <a:pPr/>
              <a:t>6/2/2020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376803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BFAB78B-1990-41CD-8B93-FABC88B1170A}" type="datetimeFigureOut">
              <a:rPr lang="en-US" smtClean="0"/>
              <a:pPr/>
              <a:t>6/2/2020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210748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BBFAB78B-1990-41CD-8B93-FABC88B1170A}" type="datetimeFigureOut">
              <a:rPr lang="en-US" smtClean="0"/>
              <a:pPr/>
              <a:t>6/2/2020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104542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BBFAB78B-1990-41CD-8B93-FABC88B1170A}" type="datetimeFigureOut">
              <a:rPr lang="en-US" smtClean="0"/>
              <a:pPr/>
              <a:t>6/2/2020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177108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BBFAB78B-1990-41CD-8B93-FABC88B1170A}" type="datetimeFigureOut">
              <a:rPr lang="en-US" smtClean="0"/>
              <a:pPr/>
              <a:t>6/2/2020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935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BFAB78B-1990-41CD-8B93-FABC88B1170A}" type="datetimeFigureOut">
              <a:rPr lang="en-US" smtClean="0"/>
              <a:pPr/>
              <a:t>6/2/2020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20390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BFAB78B-1990-41CD-8B93-FABC88B1170A}" type="datetimeFigureOut">
              <a:rPr lang="en-US" smtClean="0"/>
              <a:pPr/>
              <a:t>6/2/2020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54869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BFAB78B-1990-41CD-8B93-FABC88B1170A}" type="datetimeFigureOut">
              <a:rPr lang="en-US" smtClean="0"/>
              <a:pPr/>
              <a:t>6/2/2020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75B6285-6580-4FB8-B2B1-93D0562A9DB1}" type="slidenum">
              <a:rPr lang="en-US" smtClean="0"/>
              <a:pPr/>
              <a:t>‹#›</a:t>
            </a:fld>
            <a:endParaRPr lang="en-US"/>
          </a:p>
        </p:txBody>
      </p:sp>
    </p:spTree>
    <p:extLst>
      <p:ext uri="{BB962C8B-B14F-4D97-AF65-F5344CB8AC3E}">
        <p14:creationId xmlns:p14="http://schemas.microsoft.com/office/powerpoint/2010/main" val="191919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FAB78B-1990-41CD-8B93-FABC88B1170A}" type="datetimeFigureOut">
              <a:rPr lang="en-US" smtClean="0"/>
              <a:pPr/>
              <a:t>6/2/2020</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75B6285-6580-4FB8-B2B1-93D0562A9DB1}" type="slidenum">
              <a:rPr lang="en-US" smtClean="0"/>
              <a:pPr/>
              <a:t>‹#›</a:t>
            </a:fld>
            <a:endParaRPr lang="en-US"/>
          </a:p>
        </p:txBody>
      </p:sp>
    </p:spTree>
    <p:extLst>
      <p:ext uri="{BB962C8B-B14F-4D97-AF65-F5344CB8AC3E}">
        <p14:creationId xmlns:p14="http://schemas.microsoft.com/office/powerpoint/2010/main" val="30187292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مربع نص 2"/>
          <p:cNvSpPr txBox="1">
            <a:spLocks noChangeArrowheads="1"/>
          </p:cNvSpPr>
          <p:nvPr/>
        </p:nvSpPr>
        <p:spPr bwMode="auto">
          <a:xfrm>
            <a:off x="400051" y="2743200"/>
            <a:ext cx="6092825" cy="2646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600" b="1">
                <a:solidFill>
                  <a:srgbClr val="C00000"/>
                </a:solidFill>
                <a:latin typeface="Arial" pitchFamily="34" charset="0"/>
                <a:cs typeface="Arial" pitchFamily="34" charset="0"/>
              </a:rPr>
              <a:t>VIP </a:t>
            </a:r>
          </a:p>
        </p:txBody>
      </p:sp>
      <p:pic>
        <p:nvPicPr>
          <p:cNvPr id="9219" name="Picture 2" descr="C:\Users\Administrator\Desktop\شعار لجنة الطب والجراحة بدون خلف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30" y="1994821"/>
            <a:ext cx="531336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مربع نص 6"/>
          <p:cNvSpPr txBox="1">
            <a:spLocks noChangeArrowheads="1"/>
          </p:cNvSpPr>
          <p:nvPr/>
        </p:nvSpPr>
        <p:spPr bwMode="auto">
          <a:xfrm>
            <a:off x="3657600" y="6099176"/>
            <a:ext cx="1752600" cy="461665"/>
          </a:xfrm>
          <a:prstGeom prst="rect">
            <a:avLst/>
          </a:prstGeom>
          <a:solidFill>
            <a:schemeClr val="accent2"/>
          </a:solidFill>
          <a:ln w="9525">
            <a:solidFill>
              <a:schemeClr val="accent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ar-JO">
                <a:latin typeface="Arial" pitchFamily="34" charset="0"/>
                <a:cs typeface="Arial" pitchFamily="34" charset="0"/>
              </a:rPr>
              <a:t>عمل : رائد علي </a:t>
            </a:r>
            <a:endParaRPr lang="en-US">
              <a:latin typeface="Arial" pitchFamily="34" charset="0"/>
              <a:cs typeface="Arial" pitchFamily="34" charset="0"/>
            </a:endParaRPr>
          </a:p>
        </p:txBody>
      </p:sp>
      <p:sp>
        <p:nvSpPr>
          <p:cNvPr id="6" name="Text Box 9"/>
          <p:cNvSpPr txBox="1">
            <a:spLocks noChangeArrowheads="1"/>
          </p:cNvSpPr>
          <p:nvPr/>
        </p:nvSpPr>
        <p:spPr bwMode="auto">
          <a:xfrm>
            <a:off x="899592" y="260648"/>
            <a:ext cx="8099425" cy="156966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600" b="1" u="sng" dirty="0">
                <a:solidFill>
                  <a:srgbClr val="FF0000"/>
                </a:solidFill>
                <a:effectLst>
                  <a:outerShdw blurRad="38100" dist="38100" dir="2700000" algn="tl">
                    <a:srgbClr val="000000">
                      <a:alpha val="43137"/>
                    </a:srgbClr>
                  </a:outerShdw>
                </a:effectLst>
                <a:latin typeface="Candara" pitchFamily="34" charset="0"/>
              </a:rPr>
              <a:t>Climacteric</a:t>
            </a:r>
            <a:endParaRPr lang="en-AU" sz="7200" dirty="0">
              <a:solidFill>
                <a:srgbClr val="FF0000"/>
              </a:solidFill>
              <a:latin typeface="Candara" pitchFamily="34" charset="0"/>
              <a:cs typeface="Segoe UI" pitchFamily="34" charset="0"/>
            </a:endParaRPr>
          </a:p>
        </p:txBody>
      </p:sp>
    </p:spTree>
    <p:extLst>
      <p:ext uri="{BB962C8B-B14F-4D97-AF65-F5344CB8AC3E}">
        <p14:creationId xmlns:p14="http://schemas.microsoft.com/office/powerpoint/2010/main" val="376389397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OVARIAN SENESCENCE</a:t>
            </a:r>
            <a:endParaRPr lang="en-US" dirty="0"/>
          </a:p>
        </p:txBody>
      </p:sp>
      <p:sp>
        <p:nvSpPr>
          <p:cNvPr id="3" name="Content Placeholder 2"/>
          <p:cNvSpPr>
            <a:spLocks noGrp="1"/>
          </p:cNvSpPr>
          <p:nvPr>
            <p:ph idx="1"/>
          </p:nvPr>
        </p:nvSpPr>
        <p:spPr/>
        <p:txBody>
          <a:bodyPr>
            <a:normAutofit fontScale="70000" lnSpcReduction="20000"/>
          </a:bodyPr>
          <a:lstStyle/>
          <a:p>
            <a:pPr algn="l" rtl="0"/>
            <a:r>
              <a:rPr lang="en-US" dirty="0" smtClean="0"/>
              <a:t>The ovary produces a sequence of hormones induced by </a:t>
            </a:r>
            <a:r>
              <a:rPr lang="en-US" dirty="0" err="1" smtClean="0"/>
              <a:t>gonadotropic</a:t>
            </a:r>
            <a:r>
              <a:rPr lang="en-US" dirty="0" smtClean="0"/>
              <a:t> hormones from ‘ pituitary . Under ‘ influence of Luteinizing hormone (LH) , </a:t>
            </a:r>
            <a:r>
              <a:rPr lang="en-US" dirty="0" smtClean="0">
                <a:solidFill>
                  <a:srgbClr val="C00000"/>
                </a:solidFill>
              </a:rPr>
              <a:t>cholesterol</a:t>
            </a:r>
            <a:r>
              <a:rPr lang="en-US" dirty="0" smtClean="0"/>
              <a:t> from ‘ liver is converted in theca cells of ‘ ovarian follicle to </a:t>
            </a:r>
            <a:r>
              <a:rPr lang="en-US" dirty="0" err="1" smtClean="0">
                <a:solidFill>
                  <a:srgbClr val="C00000"/>
                </a:solidFill>
              </a:rPr>
              <a:t>pregnenolone</a:t>
            </a:r>
            <a:r>
              <a:rPr lang="en-US" dirty="0" smtClean="0">
                <a:solidFill>
                  <a:srgbClr val="C00000"/>
                </a:solidFill>
              </a:rPr>
              <a:t> </a:t>
            </a:r>
            <a:r>
              <a:rPr lang="en-US" dirty="0" smtClean="0"/>
              <a:t>which becomes ‘ substrate for all further ovarian sex steroid production, under ‘ influence of enzymes within ‘ theca, </a:t>
            </a:r>
            <a:r>
              <a:rPr lang="en-US" dirty="0" err="1" smtClean="0"/>
              <a:t>granulosa</a:t>
            </a:r>
            <a:r>
              <a:rPr lang="en-US" dirty="0" smtClean="0"/>
              <a:t>&amp; </a:t>
            </a:r>
            <a:r>
              <a:rPr lang="en-US" dirty="0" err="1" smtClean="0"/>
              <a:t>luteal</a:t>
            </a:r>
            <a:r>
              <a:rPr lang="en-US" dirty="0" smtClean="0"/>
              <a:t> cells, androgen , estrogen &amp; progesterone are produced .This depends on ‘presence of viable </a:t>
            </a:r>
            <a:r>
              <a:rPr lang="en-US" dirty="0" err="1" smtClean="0"/>
              <a:t>oocytes</a:t>
            </a:r>
            <a:r>
              <a:rPr lang="en-US" dirty="0" smtClean="0"/>
              <a:t> &amp; normal ovarian </a:t>
            </a:r>
            <a:r>
              <a:rPr lang="en-US" dirty="0" err="1" smtClean="0"/>
              <a:t>stroma</a:t>
            </a:r>
            <a:r>
              <a:rPr lang="en-US" dirty="0" smtClean="0"/>
              <a:t> &amp; the production of FSH &amp; LH in adequate amounts. When ‘ ovary becomes depleted of </a:t>
            </a:r>
            <a:r>
              <a:rPr lang="en-US" dirty="0" err="1" smtClean="0"/>
              <a:t>oocytes</a:t>
            </a:r>
            <a:r>
              <a:rPr lang="en-US" dirty="0" smtClean="0"/>
              <a:t>, the ability to produce sex hormones is diminished. </a:t>
            </a:r>
          </a:p>
          <a:p>
            <a:pPr algn="l" rtl="0"/>
            <a:r>
              <a:rPr lang="en-US" dirty="0" err="1" smtClean="0"/>
              <a:t>Cholesrol</a:t>
            </a:r>
            <a:r>
              <a:rPr lang="en-US" dirty="0" smtClean="0"/>
              <a:t> __</a:t>
            </a:r>
            <a:r>
              <a:rPr lang="en-US" dirty="0" err="1" smtClean="0"/>
              <a:t>GnRh+LH</a:t>
            </a:r>
            <a:r>
              <a:rPr lang="en-US" dirty="0" smtClean="0"/>
              <a:t>__&gt; </a:t>
            </a:r>
            <a:r>
              <a:rPr lang="en-US" dirty="0" err="1" smtClean="0"/>
              <a:t>pregnolone</a:t>
            </a:r>
            <a:r>
              <a:rPr lang="en-US" dirty="0" smtClean="0"/>
              <a:t> __1.luteal (progesterone)</a:t>
            </a:r>
          </a:p>
          <a:p>
            <a:pPr algn="l" rtl="0">
              <a:buNone/>
            </a:pPr>
            <a:r>
              <a:rPr lang="en-US" dirty="0" smtClean="0"/>
              <a:t>2.Theca granulosa (estrogen , </a:t>
            </a:r>
            <a:r>
              <a:rPr lang="en-US" dirty="0" err="1" smtClean="0"/>
              <a:t>estradiol</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ESTROGEN</a:t>
            </a:r>
            <a:endParaRPr lang="en-US" dirty="0"/>
          </a:p>
        </p:txBody>
      </p:sp>
      <p:sp>
        <p:nvSpPr>
          <p:cNvPr id="3" name="Content Placeholder 2"/>
          <p:cNvSpPr>
            <a:spLocks noGrp="1"/>
          </p:cNvSpPr>
          <p:nvPr>
            <p:ph idx="1"/>
          </p:nvPr>
        </p:nvSpPr>
        <p:spPr/>
        <p:txBody>
          <a:bodyPr/>
          <a:lstStyle/>
          <a:p>
            <a:pPr algn="l" rtl="0"/>
            <a:r>
              <a:rPr lang="en-US" dirty="0" smtClean="0"/>
              <a:t>Following menopause , ovarian </a:t>
            </a:r>
            <a:r>
              <a:rPr lang="en-US" dirty="0" err="1" smtClean="0"/>
              <a:t>estradiol</a:t>
            </a:r>
            <a:r>
              <a:rPr lang="en-US" dirty="0" smtClean="0"/>
              <a:t> (E2) values decline ( only 10 to 50 pg/ml of E2 may be found ) , but </a:t>
            </a:r>
            <a:r>
              <a:rPr lang="en-US" dirty="0" err="1" smtClean="0"/>
              <a:t>estrone</a:t>
            </a:r>
            <a:r>
              <a:rPr lang="en-US" dirty="0" smtClean="0"/>
              <a:t> levels may be higher . </a:t>
            </a:r>
            <a:r>
              <a:rPr lang="en-US" dirty="0" err="1" smtClean="0"/>
              <a:t>Estone</a:t>
            </a:r>
            <a:r>
              <a:rPr lang="en-US" dirty="0" smtClean="0"/>
              <a:t> ( E1 ) can be produced by peripheral conversion of </a:t>
            </a:r>
            <a:r>
              <a:rPr lang="en-US" dirty="0" err="1" smtClean="0"/>
              <a:t>androstenedione</a:t>
            </a:r>
            <a:r>
              <a:rPr lang="en-US" dirty="0" smtClean="0"/>
              <a:t> from the ovary &amp; the adrenal gland . In some women , the amount of postmenopausal estrogen may </a:t>
            </a:r>
            <a:r>
              <a:rPr lang="en-US" smtClean="0"/>
              <a:t>be considerable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ANDROGENS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t>Women normally produce significant quantities of androgens during ‘ metabolic conversion of cholesterol to </a:t>
            </a:r>
            <a:r>
              <a:rPr lang="en-US" dirty="0" err="1" smtClean="0"/>
              <a:t>estradiol</a:t>
            </a:r>
            <a:r>
              <a:rPr lang="en-US" dirty="0" smtClean="0"/>
              <a:t> . In this process, both </a:t>
            </a:r>
            <a:r>
              <a:rPr lang="en-US" dirty="0" err="1" smtClean="0"/>
              <a:t>androstenedione</a:t>
            </a:r>
            <a:r>
              <a:rPr lang="en-US" dirty="0" smtClean="0"/>
              <a:t> &amp; testosterone are formed , and although ‘ major portion is aromatized to </a:t>
            </a:r>
            <a:r>
              <a:rPr lang="en-US" dirty="0" err="1" smtClean="0"/>
              <a:t>estradiol</a:t>
            </a:r>
            <a:r>
              <a:rPr lang="en-US" dirty="0" smtClean="0"/>
              <a:t>, some androgens circulate . After menopause , there is a decrease in ‘ level of circulating androgens, with </a:t>
            </a:r>
            <a:r>
              <a:rPr lang="en-US" dirty="0" err="1" smtClean="0"/>
              <a:t>androstenedione</a:t>
            </a:r>
            <a:r>
              <a:rPr lang="en-US" dirty="0" smtClean="0"/>
              <a:t> falling to less than half that found in normal menstruating young women , whereas testosterone gradually diminishes over 3 to 4 years.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Continue </a:t>
            </a:r>
            <a:endParaRPr lang="en-US" dirty="0"/>
          </a:p>
        </p:txBody>
      </p:sp>
      <p:sp>
        <p:nvSpPr>
          <p:cNvPr id="3" name="Content Placeholder 2"/>
          <p:cNvSpPr>
            <a:spLocks noGrp="1"/>
          </p:cNvSpPr>
          <p:nvPr>
            <p:ph idx="1"/>
          </p:nvPr>
        </p:nvSpPr>
        <p:spPr/>
        <p:txBody>
          <a:bodyPr/>
          <a:lstStyle/>
          <a:p>
            <a:pPr algn="l" rtl="0"/>
            <a:r>
              <a:rPr lang="en-US" dirty="0" smtClean="0"/>
              <a:t>Even though postmenopausal women produce less androgens , they tend to be more sensitive to them because of the lost opposition of estrogen .  This sometimes results in unwelcome signs such as excessive facial hair growth &amp; decreased breast size .</a:t>
            </a:r>
            <a:endParaRPr lang="en-US" dirty="0"/>
          </a:p>
        </p:txBody>
      </p:sp>
      <p:sp>
        <p:nvSpPr>
          <p:cNvPr id="4" name="مربع نص 3"/>
          <p:cNvSpPr txBox="1"/>
          <p:nvPr/>
        </p:nvSpPr>
        <p:spPr>
          <a:xfrm>
            <a:off x="1547664" y="5085184"/>
            <a:ext cx="1584176" cy="1200329"/>
          </a:xfrm>
          <a:prstGeom prst="rect">
            <a:avLst/>
          </a:prstGeom>
          <a:noFill/>
        </p:spPr>
        <p:txBody>
          <a:bodyPr wrap="square" rtlCol="0">
            <a:spAutoFit/>
          </a:bodyPr>
          <a:lstStyle/>
          <a:p>
            <a:r>
              <a:rPr lang="en-US" dirty="0" smtClean="0"/>
              <a:t>Androgen :</a:t>
            </a:r>
          </a:p>
          <a:p>
            <a:r>
              <a:rPr lang="en-US" dirty="0" smtClean="0"/>
              <a:t>Lower level but increased </a:t>
            </a:r>
            <a:r>
              <a:rPr lang="en-US" dirty="0" err="1" smtClean="0"/>
              <a:t>sensitvity</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PROGESTERONE </a:t>
            </a:r>
            <a:endParaRPr lang="en-US" dirty="0"/>
          </a:p>
        </p:txBody>
      </p:sp>
      <p:sp>
        <p:nvSpPr>
          <p:cNvPr id="3" name="Content Placeholder 2"/>
          <p:cNvSpPr>
            <a:spLocks noGrp="1"/>
          </p:cNvSpPr>
          <p:nvPr>
            <p:ph idx="1"/>
          </p:nvPr>
        </p:nvSpPr>
        <p:spPr/>
        <p:txBody>
          <a:bodyPr>
            <a:normAutofit/>
          </a:bodyPr>
          <a:lstStyle/>
          <a:p>
            <a:pPr algn="l" rtl="0"/>
            <a:r>
              <a:rPr lang="en-US" dirty="0" smtClean="0"/>
              <a:t>With </a:t>
            </a:r>
            <a:r>
              <a:rPr lang="en-US" dirty="0" err="1" smtClean="0"/>
              <a:t>anovulation</a:t>
            </a:r>
            <a:r>
              <a:rPr lang="en-US" dirty="0" smtClean="0"/>
              <a:t> before and ovarian failure during menopause , the production of progesterone declines to low levels that are insufficient progesterone to induce </a:t>
            </a:r>
            <a:r>
              <a:rPr lang="en-US" dirty="0" err="1" smtClean="0"/>
              <a:t>secretory</a:t>
            </a:r>
            <a:r>
              <a:rPr lang="en-US" dirty="0" smtClean="0"/>
              <a:t> activity in ‘ </a:t>
            </a:r>
            <a:r>
              <a:rPr lang="en-US" dirty="0" err="1" smtClean="0"/>
              <a:t>endometrium</a:t>
            </a:r>
            <a:r>
              <a:rPr lang="en-US" dirty="0" smtClean="0"/>
              <a:t> . As a consequence , </a:t>
            </a:r>
            <a:r>
              <a:rPr lang="en-US" dirty="0" err="1" smtClean="0"/>
              <a:t>perimenopausal</a:t>
            </a:r>
            <a:r>
              <a:rPr lang="en-US" dirty="0" smtClean="0"/>
              <a:t> is often associated with irregular vaginal bleeding , endometrial hyperplasia &amp; cellular atypia , and an increased incidence of endometrial cancer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GONADOTROPINS</a:t>
            </a:r>
            <a:endParaRPr lang="en-US" dirty="0"/>
          </a:p>
        </p:txBody>
      </p:sp>
      <p:sp>
        <p:nvSpPr>
          <p:cNvPr id="3" name="Content Placeholder 2"/>
          <p:cNvSpPr>
            <a:spLocks noGrp="1"/>
          </p:cNvSpPr>
          <p:nvPr>
            <p:ph idx="1"/>
          </p:nvPr>
        </p:nvSpPr>
        <p:spPr/>
        <p:txBody>
          <a:bodyPr/>
          <a:lstStyle/>
          <a:p>
            <a:pPr algn="l" rtl="0"/>
            <a:r>
              <a:rPr lang="en-US" dirty="0" smtClean="0"/>
              <a:t>The two </a:t>
            </a:r>
            <a:r>
              <a:rPr lang="en-US" dirty="0" err="1" smtClean="0"/>
              <a:t>gonadotropins</a:t>
            </a:r>
            <a:r>
              <a:rPr lang="en-US" dirty="0" smtClean="0"/>
              <a:t> , LH and FSH, are produced in the anterior pituitary gland .   When levels of estrogen are low, the </a:t>
            </a:r>
            <a:r>
              <a:rPr lang="en-US" dirty="0" err="1" smtClean="0"/>
              <a:t>arcuate</a:t>
            </a:r>
            <a:r>
              <a:rPr lang="en-US" dirty="0" smtClean="0"/>
              <a:t> nucleus &amp; </a:t>
            </a:r>
            <a:r>
              <a:rPr lang="en-US" dirty="0" err="1" smtClean="0"/>
              <a:t>paraventricular</a:t>
            </a:r>
            <a:r>
              <a:rPr lang="en-US" dirty="0" smtClean="0"/>
              <a:t> nucleus in the hypothalamus are induced to secrete increasing amounts of </a:t>
            </a:r>
            <a:r>
              <a:rPr lang="en-US" dirty="0" err="1" smtClean="0"/>
              <a:t>gonadotropin</a:t>
            </a:r>
            <a:r>
              <a:rPr lang="en-US" dirty="0" smtClean="0"/>
              <a:t>-releasing hormone (</a:t>
            </a:r>
            <a:r>
              <a:rPr lang="en-US" dirty="0" err="1" smtClean="0"/>
              <a:t>GnRH</a:t>
            </a:r>
            <a:r>
              <a:rPr lang="en-US" dirty="0" smtClean="0"/>
              <a:t>) into’ pituitary portal circulation. </a:t>
            </a:r>
            <a:r>
              <a:rPr lang="en-US" dirty="0" smtClean="0">
                <a:solidFill>
                  <a:srgbClr val="C00000"/>
                </a:solidFill>
              </a:rPr>
              <a:t>This stimulates an increased release of LH and FSH into the circulation.</a:t>
            </a:r>
            <a:endParaRPr lang="en-US"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Continue </a:t>
            </a:r>
            <a:endParaRPr lang="en-US" dirty="0"/>
          </a:p>
        </p:txBody>
      </p:sp>
      <p:sp>
        <p:nvSpPr>
          <p:cNvPr id="3" name="Content Placeholder 2"/>
          <p:cNvSpPr>
            <a:spLocks noGrp="1"/>
          </p:cNvSpPr>
          <p:nvPr>
            <p:ph idx="1"/>
          </p:nvPr>
        </p:nvSpPr>
        <p:spPr/>
        <p:txBody>
          <a:bodyPr/>
          <a:lstStyle/>
          <a:p>
            <a:pPr algn="l" rtl="0"/>
            <a:r>
              <a:rPr lang="en-US" dirty="0" smtClean="0"/>
              <a:t>The mechanism responsible for the </a:t>
            </a:r>
            <a:r>
              <a:rPr lang="en-US" dirty="0" err="1" smtClean="0"/>
              <a:t>pulsatile</a:t>
            </a:r>
            <a:r>
              <a:rPr lang="en-US" dirty="0" smtClean="0"/>
              <a:t> release of </a:t>
            </a:r>
            <a:r>
              <a:rPr lang="en-US" dirty="0" err="1" smtClean="0"/>
              <a:t>GnRH</a:t>
            </a:r>
            <a:r>
              <a:rPr lang="en-US" dirty="0" smtClean="0"/>
              <a:t> ( and subsequent LH release) is also thought to be responsible for inducing the hot flashes, which so characterizes menopause . Typical levels of FSH in postmenopausal women are greater than 40IU/L .</a:t>
            </a:r>
            <a:endParaRPr lang="en-US" dirty="0"/>
          </a:p>
        </p:txBody>
      </p:sp>
      <p:sp>
        <p:nvSpPr>
          <p:cNvPr id="4" name="مربع نص 3"/>
          <p:cNvSpPr txBox="1"/>
          <p:nvPr/>
        </p:nvSpPr>
        <p:spPr>
          <a:xfrm>
            <a:off x="1763688" y="5172548"/>
            <a:ext cx="3960440" cy="1477328"/>
          </a:xfrm>
          <a:prstGeom prst="rect">
            <a:avLst/>
          </a:prstGeom>
          <a:noFill/>
          <a:ln>
            <a:solidFill>
              <a:schemeClr val="accent1"/>
            </a:solidFill>
          </a:ln>
        </p:spPr>
        <p:txBody>
          <a:bodyPr wrap="square" rtlCol="0">
            <a:spAutoFit/>
          </a:bodyPr>
          <a:lstStyle/>
          <a:p>
            <a:r>
              <a:rPr lang="en-US" dirty="0" smtClean="0"/>
              <a:t>By definition :-</a:t>
            </a:r>
          </a:p>
          <a:p>
            <a:endParaRPr lang="en-US" dirty="0" smtClean="0"/>
          </a:p>
          <a:p>
            <a:r>
              <a:rPr lang="en-US" dirty="0" smtClean="0"/>
              <a:t>FSH &gt; 20 IU\L is ovarian failure</a:t>
            </a:r>
            <a:endParaRPr lang="en-US" dirty="0"/>
          </a:p>
          <a:p>
            <a:endParaRPr lang="en-US" dirty="0" smtClean="0"/>
          </a:p>
          <a:p>
            <a:pPr marL="285750" indent="-285750">
              <a:buFont typeface="Arial" pitchFamily="34" charset="0"/>
              <a:buChar char="•"/>
            </a:pPr>
            <a:r>
              <a:rPr lang="en-US" dirty="0" smtClean="0"/>
              <a:t>In menopause ,FSH &gt; 40 IU\L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CLINICAL MANIFESTATIONS</a:t>
            </a:r>
            <a:endParaRPr lang="en-US" dirty="0">
              <a:solidFill>
                <a:srgbClr val="FF0000"/>
              </a:solidFill>
            </a:endParaRPr>
          </a:p>
        </p:txBody>
      </p:sp>
      <p:sp>
        <p:nvSpPr>
          <p:cNvPr id="3" name="Content Placeholder 2"/>
          <p:cNvSpPr>
            <a:spLocks noGrp="1"/>
          </p:cNvSpPr>
          <p:nvPr>
            <p:ph idx="1"/>
          </p:nvPr>
        </p:nvSpPr>
        <p:spPr/>
        <p:txBody>
          <a:bodyPr/>
          <a:lstStyle/>
          <a:p>
            <a:pPr algn="l" rtl="0"/>
            <a:r>
              <a:rPr lang="en-US" dirty="0" smtClean="0"/>
              <a:t>Loss of estrogen is associated with an increased risk of well-documented adverse effects such as </a:t>
            </a:r>
            <a:r>
              <a:rPr lang="en-US" dirty="0" err="1" smtClean="0"/>
              <a:t>urogenital</a:t>
            </a:r>
            <a:r>
              <a:rPr lang="en-US" dirty="0" smtClean="0"/>
              <a:t> atrophy and osteoporosis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CONSEQUENCE of Estrogen Loss</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Symptoms (early) :  Hot flashes, Insomnia, irritability , Mood disturbances </a:t>
            </a:r>
          </a:p>
          <a:p>
            <a:pPr algn="l" rtl="0"/>
            <a:r>
              <a:rPr lang="en-US" dirty="0" smtClean="0"/>
              <a:t>Physical changes (intermediate {1-2 Y}) : Urogenital atrophy , Urinary stress incontinence, Skin collagen loss .</a:t>
            </a:r>
          </a:p>
          <a:p>
            <a:pPr algn="l" rtl="0"/>
            <a:r>
              <a:rPr lang="en-US" dirty="0" smtClean="0"/>
              <a:t>Diseases ( Late) : Osteoporosis, Dementia of the Alzheimer’s type , Cardiovascular disease  (unclear relationship) , Cancer for example colon ( unclear relationship ) .</a:t>
            </a:r>
          </a:p>
        </p:txBody>
      </p:sp>
      <p:sp>
        <p:nvSpPr>
          <p:cNvPr id="4" name="5-Point Star 3"/>
          <p:cNvSpPr/>
          <p:nvPr/>
        </p:nvSpPr>
        <p:spPr>
          <a:xfrm>
            <a:off x="0" y="0"/>
            <a:ext cx="609600" cy="685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GENERAL SYMPTOMS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solidFill>
                  <a:srgbClr val="C00000"/>
                </a:solidFill>
              </a:rPr>
              <a:t>About 85% of women experience hot flashes </a:t>
            </a:r>
            <a:r>
              <a:rPr lang="en-US" dirty="0" smtClean="0"/>
              <a:t>. Flashes may occur as frequently as every 30 to 40 minutes , but more often they occur </a:t>
            </a:r>
            <a:r>
              <a:rPr lang="en-US" dirty="0" smtClean="0">
                <a:solidFill>
                  <a:srgbClr val="C00000"/>
                </a:solidFill>
              </a:rPr>
              <a:t>about 8 to 15 times daily,</a:t>
            </a:r>
            <a:r>
              <a:rPr lang="en-US" dirty="0" smtClean="0"/>
              <a:t> </a:t>
            </a:r>
            <a:r>
              <a:rPr lang="en-US" sz="3000" dirty="0" smtClean="0">
                <a:solidFill>
                  <a:srgbClr val="C00000"/>
                </a:solidFill>
              </a:rPr>
              <a:t>( episode lasts 1-2 min) </a:t>
            </a:r>
            <a:r>
              <a:rPr lang="en-US" dirty="0" smtClean="0"/>
              <a:t>. There may be associated sweating , dizziness, and palpitations . </a:t>
            </a:r>
          </a:p>
          <a:p>
            <a:pPr algn="l" rtl="0"/>
            <a:r>
              <a:rPr lang="en-US" dirty="0" smtClean="0"/>
              <a:t>As a consequence of frequent flashes at night , insomnia , tiredness and irritability are common.</a:t>
            </a:r>
          </a:p>
          <a:p>
            <a:pPr algn="l" rtl="0"/>
            <a:r>
              <a:rPr lang="en-US" dirty="0" smtClean="0"/>
              <a:t>Some complain of confusion , loss of memory , lethargy , inability to cope, as well mild depression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xfrm>
            <a:off x="336550" y="228600"/>
            <a:ext cx="8610600" cy="2352675"/>
          </a:xfrm>
        </p:spPr>
        <p:txBody>
          <a:bodyPr rtlCol="1">
            <a:noAutofit/>
          </a:bodyPr>
          <a:lstStyle/>
          <a:p>
            <a:pPr>
              <a:defRPr/>
            </a:pPr>
            <a:r>
              <a:rPr lang="en-US" sz="11500" b="1" u="sng" dirty="0">
                <a:solidFill>
                  <a:srgbClr val="FF0000"/>
                </a:solidFill>
                <a:effectLst>
                  <a:outerShdw blurRad="38100" dist="38100" dir="2700000" algn="tl">
                    <a:srgbClr val="000000">
                      <a:alpha val="43137"/>
                    </a:srgbClr>
                  </a:outerShdw>
                </a:effectLst>
                <a:latin typeface="Candara" pitchFamily="34" charset="0"/>
              </a:rPr>
              <a:t>Climacteric</a:t>
            </a:r>
            <a:endParaRPr lang="en-US" altLang="en-US" sz="8000" b="1" u="sng"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sp>
        <p:nvSpPr>
          <p:cNvPr id="2" name="مربع نص 1"/>
          <p:cNvSpPr txBox="1"/>
          <p:nvPr/>
        </p:nvSpPr>
        <p:spPr>
          <a:xfrm>
            <a:off x="2267744" y="2773032"/>
            <a:ext cx="4606886" cy="923330"/>
          </a:xfrm>
          <a:prstGeom prst="rect">
            <a:avLst/>
          </a:prstGeom>
          <a:noFill/>
        </p:spPr>
        <p:txBody>
          <a:bodyPr wrap="square" rtlCol="0">
            <a:spAutoFit/>
          </a:bodyPr>
          <a:lstStyle/>
          <a:p>
            <a:r>
              <a:rPr lang="ar-JO" sz="5400" b="1" dirty="0" smtClean="0"/>
              <a:t>شرح الدكتور عمر </a:t>
            </a:r>
            <a:endParaRPr lang="en-US" sz="5400" b="1" dirty="0"/>
          </a:p>
        </p:txBody>
      </p:sp>
      <p:sp>
        <p:nvSpPr>
          <p:cNvPr id="3" name="مربع نص 2"/>
          <p:cNvSpPr txBox="1"/>
          <p:nvPr/>
        </p:nvSpPr>
        <p:spPr>
          <a:xfrm>
            <a:off x="1403648" y="5336341"/>
            <a:ext cx="2451522" cy="923330"/>
          </a:xfrm>
          <a:prstGeom prst="rect">
            <a:avLst/>
          </a:prstGeom>
          <a:noFill/>
          <a:ln>
            <a:solidFill>
              <a:schemeClr val="accent1"/>
            </a:solidFill>
          </a:ln>
        </p:spPr>
        <p:txBody>
          <a:bodyPr wrap="square" rtlCol="0">
            <a:spAutoFit/>
          </a:bodyPr>
          <a:lstStyle/>
          <a:p>
            <a:r>
              <a:rPr lang="ar-JO" dirty="0" smtClean="0"/>
              <a:t>تقريبا الدكتور شرح كل الموجود </a:t>
            </a:r>
            <a:r>
              <a:rPr lang="ar-JO" dirty="0" err="1" smtClean="0"/>
              <a:t>بالسلايد</a:t>
            </a:r>
            <a:r>
              <a:rPr lang="ar-JO" dirty="0" smtClean="0"/>
              <a:t> \ كله بده دراسة.</a:t>
            </a:r>
            <a:endParaRPr lang="en-US" dirty="0"/>
          </a:p>
        </p:txBody>
      </p:sp>
    </p:spTree>
    <p:extLst>
      <p:ext uri="{BB962C8B-B14F-4D97-AF65-F5344CB8AC3E}">
        <p14:creationId xmlns:p14="http://schemas.microsoft.com/office/powerpoint/2010/main" val="181299704"/>
      </p:ext>
    </p:extLst>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UROGENITAL SYMPTOMS </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dirty="0" smtClean="0"/>
              <a:t>The bladder &amp; vagina are derived from ‘ same embryologic tissue , so it is not surprising that some post menopausal women also complain of urinary frequency &amp; </a:t>
            </a:r>
            <a:r>
              <a:rPr lang="en-US" dirty="0" err="1" smtClean="0"/>
              <a:t>dysuria</a:t>
            </a:r>
            <a:r>
              <a:rPr lang="en-US" dirty="0" smtClean="0"/>
              <a:t> .</a:t>
            </a:r>
          </a:p>
          <a:p>
            <a:pPr algn="l" rtl="0"/>
            <a:r>
              <a:rPr lang="en-US" dirty="0" smtClean="0"/>
              <a:t>The elastic capacity of ‘ bladder is decreased even though ‘ urinary output remains constant,,</a:t>
            </a:r>
          </a:p>
          <a:p>
            <a:pPr algn="l" rtl="0"/>
            <a:endParaRPr lang="en-US" b="1" dirty="0">
              <a:solidFill>
                <a:srgbClr val="00B050"/>
              </a:solidFill>
            </a:endParaRPr>
          </a:p>
          <a:p>
            <a:pPr algn="l" rtl="0"/>
            <a:r>
              <a:rPr lang="en-US" b="1" dirty="0" smtClean="0">
                <a:solidFill>
                  <a:srgbClr val="00B050"/>
                </a:solidFill>
              </a:rPr>
              <a:t> </a:t>
            </a:r>
            <a:r>
              <a:rPr lang="en-US" dirty="0" smtClean="0"/>
              <a:t>As a result , frequency, urgency , and </a:t>
            </a:r>
            <a:r>
              <a:rPr lang="en-US" dirty="0" err="1" smtClean="0"/>
              <a:t>nocturia</a:t>
            </a:r>
            <a:r>
              <a:rPr lang="en-US" dirty="0" smtClean="0"/>
              <a:t> occur . Some women may experience significant loss of urine in part because of hormonal decline during ‘ climacteric &amp; after menopause . Hormonal therapy may help this condition , but surgical intervention may necessary to correct urinary incontinence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dirty="0" smtClean="0"/>
              <a:t>OSTEOPOROSIS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l" rtl="0"/>
            <a:r>
              <a:rPr lang="en-US" dirty="0" smtClean="0"/>
              <a:t>Remodeling of bone </a:t>
            </a:r>
            <a:r>
              <a:rPr lang="en-US" dirty="0" err="1" smtClean="0"/>
              <a:t>coutinues</a:t>
            </a:r>
            <a:r>
              <a:rPr lang="en-US" dirty="0" smtClean="0"/>
              <a:t> throughout life, but with estrogen deprivation , the </a:t>
            </a:r>
            <a:r>
              <a:rPr lang="en-US" dirty="0" err="1" smtClean="0"/>
              <a:t>osteoclastic</a:t>
            </a:r>
            <a:r>
              <a:rPr lang="en-US" dirty="0" smtClean="0"/>
              <a:t> activity far exceeds ‘ </a:t>
            </a:r>
            <a:r>
              <a:rPr lang="en-US" dirty="0" err="1" smtClean="0"/>
              <a:t>osteoblast’s</a:t>
            </a:r>
            <a:r>
              <a:rPr lang="en-US" dirty="0" smtClean="0"/>
              <a:t> ability to lay down bone .</a:t>
            </a:r>
          </a:p>
          <a:p>
            <a:pPr algn="l" rtl="0"/>
            <a:r>
              <a:rPr lang="en-US" dirty="0" smtClean="0"/>
              <a:t>Under these conditions, </a:t>
            </a:r>
            <a:r>
              <a:rPr lang="en-US" dirty="0" err="1" smtClean="0"/>
              <a:t>osteopenia</a:t>
            </a:r>
            <a:r>
              <a:rPr lang="en-US" dirty="0" smtClean="0"/>
              <a:t> &amp; finally osteoporosis occur .</a:t>
            </a:r>
          </a:p>
          <a:p>
            <a:pPr algn="l" rtl="0"/>
            <a:r>
              <a:rPr lang="en-US" dirty="0" smtClean="0"/>
              <a:t>Ten to 15 years after menopause has occurred, women begin to fracture their bones at a rate exceeding that of men by a factor of three-fold to five fold .</a:t>
            </a:r>
          </a:p>
        </p:txBody>
      </p:sp>
      <p:sp>
        <p:nvSpPr>
          <p:cNvPr id="4" name="مربع نص 3"/>
          <p:cNvSpPr txBox="1"/>
          <p:nvPr/>
        </p:nvSpPr>
        <p:spPr>
          <a:xfrm>
            <a:off x="5868144" y="692696"/>
            <a:ext cx="1944216" cy="646331"/>
          </a:xfrm>
          <a:prstGeom prst="rect">
            <a:avLst/>
          </a:prstGeom>
          <a:noFill/>
        </p:spPr>
        <p:txBody>
          <a:bodyPr wrap="square" rtlCol="0">
            <a:spAutoFit/>
          </a:bodyPr>
          <a:lstStyle/>
          <a:p>
            <a:r>
              <a:rPr lang="en-US" dirty="0" smtClean="0"/>
              <a:t>Maximum bone mass at 30 y\o</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050" descr="Slide7"/>
          <p:cNvPicPr>
            <a:picLocks noChangeAspect="1" noChangeArrowheads="1"/>
          </p:cNvPicPr>
          <p:nvPr/>
        </p:nvPicPr>
        <p:blipFill>
          <a:blip r:embed="rId3"/>
          <a:srcRect/>
          <a:stretch>
            <a:fillRect/>
          </a:stretch>
        </p:blipFill>
        <p:spPr bwMode="invGray">
          <a:xfrm>
            <a:off x="0" y="0"/>
            <a:ext cx="9144000" cy="68580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rtl="0" eaLnBrk="1" fontAlgn="auto" hangingPunct="1">
              <a:spcAft>
                <a:spcPts val="0"/>
              </a:spcAft>
              <a:defRPr/>
            </a:pPr>
            <a:r>
              <a:rPr lang="en-US" sz="5400" u="sng" dirty="0" smtClean="0"/>
              <a:t>Pathophysiology</a:t>
            </a:r>
            <a:endParaRPr lang="en-US" dirty="0" smtClean="0"/>
          </a:p>
        </p:txBody>
      </p:sp>
      <p:sp>
        <p:nvSpPr>
          <p:cNvPr id="24579" name="Rectangle 3"/>
          <p:cNvSpPr>
            <a:spLocks noGrp="1" noChangeArrowheads="1"/>
          </p:cNvSpPr>
          <p:nvPr>
            <p:ph idx="1"/>
          </p:nvPr>
        </p:nvSpPr>
        <p:spPr/>
        <p:txBody>
          <a:bodyPr>
            <a:normAutofit/>
          </a:bodyPr>
          <a:lstStyle/>
          <a:p>
            <a:pPr marL="274320" indent="-274320" algn="l" rtl="0" eaLnBrk="1" fontAlgn="auto" hangingPunct="1">
              <a:lnSpc>
                <a:spcPct val="90000"/>
              </a:lnSpc>
              <a:spcAft>
                <a:spcPts val="0"/>
              </a:spcAft>
              <a:buClr>
                <a:schemeClr val="accent3"/>
              </a:buClr>
              <a:buFont typeface="Wingdings 2"/>
              <a:buChar char=""/>
              <a:defRPr/>
            </a:pPr>
            <a:r>
              <a:rPr lang="en-US" b="1" dirty="0" smtClean="0"/>
              <a:t>80% of human skeleton is cortical </a:t>
            </a:r>
            <a:r>
              <a:rPr lang="en-US" b="1" dirty="0" err="1" smtClean="0"/>
              <a:t>bone,and</a:t>
            </a:r>
            <a:r>
              <a:rPr lang="en-US" b="1" dirty="0" smtClean="0"/>
              <a:t> 20% </a:t>
            </a:r>
            <a:r>
              <a:rPr lang="en-US" b="1" dirty="0" err="1" smtClean="0"/>
              <a:t>trabecular</a:t>
            </a:r>
            <a:r>
              <a:rPr lang="en-US" b="1" dirty="0" smtClean="0"/>
              <a:t> bone.</a:t>
            </a:r>
          </a:p>
          <a:p>
            <a:pPr marL="274320" indent="-274320" algn="l" rtl="0" eaLnBrk="1" fontAlgn="auto" hangingPunct="1">
              <a:lnSpc>
                <a:spcPct val="90000"/>
              </a:lnSpc>
              <a:spcAft>
                <a:spcPts val="0"/>
              </a:spcAft>
              <a:buClr>
                <a:schemeClr val="accent3"/>
              </a:buClr>
              <a:buFont typeface="Wingdings 2"/>
              <a:buChar char=""/>
              <a:defRPr/>
            </a:pPr>
            <a:r>
              <a:rPr lang="en-US" b="1" dirty="0" smtClean="0"/>
              <a:t>10% of bone is </a:t>
            </a:r>
            <a:r>
              <a:rPr lang="en-US" b="1" dirty="0" err="1" smtClean="0"/>
              <a:t>remodelled</a:t>
            </a:r>
            <a:r>
              <a:rPr lang="en-US" b="1" dirty="0" smtClean="0"/>
              <a:t> annually.</a:t>
            </a:r>
          </a:p>
          <a:p>
            <a:pPr marL="274320" indent="-274320" algn="l" rtl="0" eaLnBrk="1" fontAlgn="auto" hangingPunct="1">
              <a:lnSpc>
                <a:spcPct val="90000"/>
              </a:lnSpc>
              <a:spcAft>
                <a:spcPts val="0"/>
              </a:spcAft>
              <a:buClr>
                <a:schemeClr val="accent3"/>
              </a:buClr>
              <a:buFont typeface="Wingdings 2"/>
              <a:buChar char=""/>
              <a:defRPr/>
            </a:pPr>
            <a:r>
              <a:rPr lang="en-US" b="1" dirty="0" err="1" smtClean="0"/>
              <a:t>Remodelling</a:t>
            </a:r>
            <a:r>
              <a:rPr lang="en-US" b="1" dirty="0" smtClean="0"/>
              <a:t> prevents fatigue </a:t>
            </a:r>
            <a:r>
              <a:rPr lang="en-US" b="1" dirty="0" err="1" smtClean="0"/>
              <a:t>damage,and</a:t>
            </a:r>
            <a:r>
              <a:rPr lang="en-US" b="1" dirty="0" smtClean="0"/>
              <a:t> maintains calcium homeostasis.</a:t>
            </a:r>
          </a:p>
          <a:p>
            <a:pPr marL="274320" indent="-274320" algn="l" rtl="0" eaLnBrk="1" fontAlgn="auto" hangingPunct="1">
              <a:lnSpc>
                <a:spcPct val="90000"/>
              </a:lnSpc>
              <a:spcAft>
                <a:spcPts val="0"/>
              </a:spcAft>
              <a:buClr>
                <a:schemeClr val="accent3"/>
              </a:buClr>
              <a:buFont typeface="Wingdings 2"/>
              <a:buChar char=""/>
              <a:defRPr/>
            </a:pPr>
            <a:r>
              <a:rPr lang="en-US" b="1" dirty="0" err="1" smtClean="0"/>
              <a:t>Trabecular</a:t>
            </a:r>
            <a:r>
              <a:rPr lang="en-US" b="1" dirty="0" smtClean="0"/>
              <a:t> bone is more metabolically active.</a:t>
            </a:r>
          </a:p>
          <a:p>
            <a:pPr marL="274320" indent="-274320" algn="l" rtl="0" eaLnBrk="1" fontAlgn="auto" hangingPunct="1">
              <a:lnSpc>
                <a:spcPct val="90000"/>
              </a:lnSpc>
              <a:spcAft>
                <a:spcPts val="0"/>
              </a:spcAft>
              <a:buClr>
                <a:schemeClr val="accent3"/>
              </a:buClr>
              <a:buFont typeface="Wingdings 2"/>
              <a:buChar char=""/>
              <a:defRPr/>
            </a:pPr>
            <a:r>
              <a:rPr lang="en-US" b="1" dirty="0" smtClean="0"/>
              <a:t>OP fractures tend to occur at sites of &gt;50% </a:t>
            </a:r>
            <a:r>
              <a:rPr lang="en-US" b="1" dirty="0" err="1" smtClean="0"/>
              <a:t>trabecular</a:t>
            </a:r>
            <a:r>
              <a:rPr lang="en-US" b="1" dirty="0" smtClean="0"/>
              <a:t> bone.</a:t>
            </a:r>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074"/>
          <p:cNvSpPr>
            <a:spLocks noGrp="1" noChangeArrowheads="1"/>
          </p:cNvSpPr>
          <p:nvPr>
            <p:ph type="title"/>
          </p:nvPr>
        </p:nvSpPr>
        <p:spPr/>
        <p:txBody>
          <a:bodyPr/>
          <a:lstStyle/>
          <a:p>
            <a:pPr algn="l" rtl="0" eaLnBrk="1" fontAlgn="auto" hangingPunct="1">
              <a:spcAft>
                <a:spcPts val="0"/>
              </a:spcAft>
              <a:defRPr/>
            </a:pPr>
            <a:r>
              <a:rPr lang="en-US" sz="5400" u="sng" smtClean="0"/>
              <a:t>Pathophysiology</a:t>
            </a:r>
            <a:endParaRPr lang="en-US" smtClean="0"/>
          </a:p>
        </p:txBody>
      </p:sp>
      <p:sp>
        <p:nvSpPr>
          <p:cNvPr id="25603" name="Rectangle 3075"/>
          <p:cNvSpPr>
            <a:spLocks noGrp="1" noChangeArrowheads="1"/>
          </p:cNvSpPr>
          <p:nvPr>
            <p:ph idx="1"/>
          </p:nvPr>
        </p:nvSpPr>
        <p:spPr/>
        <p:txBody>
          <a:bodyPr>
            <a:normAutofit/>
          </a:bodyPr>
          <a:lstStyle/>
          <a:p>
            <a:pPr marL="274320" indent="-274320" algn="l" rtl="0" eaLnBrk="1" fontAlgn="auto" hangingPunct="1">
              <a:lnSpc>
                <a:spcPct val="90000"/>
              </a:lnSpc>
              <a:spcAft>
                <a:spcPts val="0"/>
              </a:spcAft>
              <a:buClr>
                <a:schemeClr val="accent3"/>
              </a:buClr>
              <a:buFont typeface="Wingdings 2"/>
              <a:buChar char=""/>
              <a:defRPr/>
            </a:pPr>
            <a:r>
              <a:rPr lang="en-US" b="1" dirty="0" smtClean="0"/>
              <a:t>Bone loss results from an imbalance between rates of resorption and formation.</a:t>
            </a:r>
          </a:p>
          <a:p>
            <a:pPr marL="274320" indent="-274320" algn="l" rtl="0" eaLnBrk="1" fontAlgn="auto" hangingPunct="1">
              <a:lnSpc>
                <a:spcPct val="90000"/>
              </a:lnSpc>
              <a:spcAft>
                <a:spcPts val="0"/>
              </a:spcAft>
              <a:buClr>
                <a:schemeClr val="accent3"/>
              </a:buClr>
              <a:buFont typeface="Wingdings 2"/>
              <a:buChar char=""/>
              <a:defRPr/>
            </a:pPr>
            <a:r>
              <a:rPr lang="en-US" b="1" dirty="0" smtClean="0"/>
              <a:t>Peak bone mass is achieved by the age of 30.</a:t>
            </a:r>
          </a:p>
          <a:p>
            <a:pPr marL="274320" indent="-274320" algn="l" rtl="0" eaLnBrk="1" fontAlgn="auto" hangingPunct="1">
              <a:lnSpc>
                <a:spcPct val="90000"/>
              </a:lnSpc>
              <a:spcAft>
                <a:spcPts val="0"/>
              </a:spcAft>
              <a:buClr>
                <a:schemeClr val="accent3"/>
              </a:buClr>
              <a:buFont typeface="Wingdings 2"/>
              <a:buChar char=""/>
              <a:defRPr/>
            </a:pPr>
            <a:r>
              <a:rPr lang="en-US" b="1" dirty="0" smtClean="0"/>
              <a:t>After skeletal </a:t>
            </a:r>
            <a:r>
              <a:rPr lang="en-US" b="1" dirty="0" err="1" smtClean="0"/>
              <a:t>maturity,bone</a:t>
            </a:r>
            <a:r>
              <a:rPr lang="en-US" b="1" dirty="0" smtClean="0"/>
              <a:t> is lost at 0.5-1% a year.</a:t>
            </a:r>
          </a:p>
          <a:p>
            <a:pPr marL="274320" indent="-274320" algn="l" rtl="0" eaLnBrk="1" fontAlgn="auto" hangingPunct="1">
              <a:lnSpc>
                <a:spcPct val="90000"/>
              </a:lnSpc>
              <a:spcAft>
                <a:spcPts val="0"/>
              </a:spcAft>
              <a:buClr>
                <a:schemeClr val="accent3"/>
              </a:buClr>
              <a:buFont typeface="Wingdings 2"/>
              <a:buChar char=""/>
              <a:defRPr/>
            </a:pPr>
            <a:r>
              <a:rPr lang="en-US" b="1" dirty="0" smtClean="0"/>
              <a:t>Accelerated loss occurs for 3-5 years after menopause.</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2689225"/>
            <a:ext cx="860425" cy="641350"/>
          </a:xfrm>
          <a:prstGeom prst="rect">
            <a:avLst/>
          </a:prstGeom>
          <a:noFill/>
          <a:ln w="9525">
            <a:noFill/>
            <a:miter lim="800000"/>
            <a:headEnd/>
            <a:tailEnd/>
          </a:ln>
        </p:spPr>
        <p:txBody>
          <a:bodyPr lIns="92075" tIns="46038" rIns="92075" bIns="46038">
            <a:spAutoFit/>
          </a:bodyPr>
          <a:lstStyle/>
          <a:p>
            <a:r>
              <a:rPr lang="en-US" sz="1800">
                <a:latin typeface="Arial" pitchFamily="34" charset="0"/>
              </a:rPr>
              <a:t>Bone</a:t>
            </a:r>
          </a:p>
          <a:p>
            <a:r>
              <a:rPr lang="en-US" sz="1800">
                <a:latin typeface="Arial" pitchFamily="34" charset="0"/>
              </a:rPr>
              <a:t>Mass</a:t>
            </a:r>
          </a:p>
        </p:txBody>
      </p:sp>
      <p:grpSp>
        <p:nvGrpSpPr>
          <p:cNvPr id="2" name="Group 3"/>
          <p:cNvGrpSpPr>
            <a:grpSpLocks/>
          </p:cNvGrpSpPr>
          <p:nvPr/>
        </p:nvGrpSpPr>
        <p:grpSpPr bwMode="auto">
          <a:xfrm>
            <a:off x="471488" y="1600200"/>
            <a:ext cx="8670925" cy="4827588"/>
            <a:chOff x="297" y="1008"/>
            <a:chExt cx="5462" cy="3041"/>
          </a:xfrm>
        </p:grpSpPr>
        <p:sp>
          <p:nvSpPr>
            <p:cNvPr id="23559" name="Rectangle 4"/>
            <p:cNvSpPr>
              <a:spLocks noChangeArrowheads="1"/>
            </p:cNvSpPr>
            <p:nvPr/>
          </p:nvSpPr>
          <p:spPr bwMode="auto">
            <a:xfrm>
              <a:off x="4062" y="2276"/>
              <a:ext cx="424" cy="1274"/>
            </a:xfrm>
            <a:prstGeom prst="rect">
              <a:avLst/>
            </a:prstGeom>
            <a:solidFill>
              <a:schemeClr val="accent1"/>
            </a:solidFill>
            <a:ln w="12700">
              <a:solidFill>
                <a:schemeClr val="accent1"/>
              </a:solidFill>
              <a:miter lim="800000"/>
              <a:headEnd/>
              <a:tailEnd/>
            </a:ln>
          </p:spPr>
          <p:txBody>
            <a:bodyPr wrap="none" anchor="ctr"/>
            <a:lstStyle/>
            <a:p>
              <a:endParaRPr lang="en-US"/>
            </a:p>
          </p:txBody>
        </p:sp>
        <p:sp>
          <p:nvSpPr>
            <p:cNvPr id="23560" name="Rectangle 5"/>
            <p:cNvSpPr>
              <a:spLocks noChangeArrowheads="1"/>
            </p:cNvSpPr>
            <p:nvPr/>
          </p:nvSpPr>
          <p:spPr bwMode="auto">
            <a:xfrm>
              <a:off x="2492" y="3818"/>
              <a:ext cx="933" cy="231"/>
            </a:xfrm>
            <a:prstGeom prst="rect">
              <a:avLst/>
            </a:prstGeom>
            <a:noFill/>
            <a:ln w="9525">
              <a:noFill/>
              <a:miter lim="800000"/>
              <a:headEnd/>
              <a:tailEnd/>
            </a:ln>
          </p:spPr>
          <p:txBody>
            <a:bodyPr lIns="92075" tIns="46038" rIns="92075" bIns="46038">
              <a:spAutoFit/>
            </a:bodyPr>
            <a:lstStyle/>
            <a:p>
              <a:r>
                <a:rPr lang="en-US" sz="1800">
                  <a:latin typeface="Arial" pitchFamily="34" charset="0"/>
                </a:rPr>
                <a:t>Age (years)</a:t>
              </a:r>
            </a:p>
          </p:txBody>
        </p:sp>
        <p:sp>
          <p:nvSpPr>
            <p:cNvPr id="23561" name="Line 6"/>
            <p:cNvSpPr>
              <a:spLocks noChangeShapeType="1"/>
            </p:cNvSpPr>
            <p:nvPr/>
          </p:nvSpPr>
          <p:spPr bwMode="auto">
            <a:xfrm flipV="1">
              <a:off x="563" y="1729"/>
              <a:ext cx="2029" cy="1601"/>
            </a:xfrm>
            <a:prstGeom prst="line">
              <a:avLst/>
            </a:prstGeom>
            <a:noFill/>
            <a:ln w="50800">
              <a:solidFill>
                <a:srgbClr val="FAFD00"/>
              </a:solidFill>
              <a:round/>
              <a:headEnd type="none" w="sm" len="sm"/>
              <a:tailEnd type="none" w="sm" len="sm"/>
            </a:ln>
          </p:spPr>
          <p:txBody>
            <a:bodyPr wrap="none" anchor="ctr"/>
            <a:lstStyle/>
            <a:p>
              <a:endParaRPr lang="en-US"/>
            </a:p>
          </p:txBody>
        </p:sp>
        <p:sp>
          <p:nvSpPr>
            <p:cNvPr id="23562" name="Line 7"/>
            <p:cNvSpPr>
              <a:spLocks noChangeShapeType="1"/>
            </p:cNvSpPr>
            <p:nvPr/>
          </p:nvSpPr>
          <p:spPr bwMode="auto">
            <a:xfrm flipV="1">
              <a:off x="563" y="2257"/>
              <a:ext cx="2029" cy="1073"/>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63" name="Line 8"/>
            <p:cNvSpPr>
              <a:spLocks noChangeShapeType="1"/>
            </p:cNvSpPr>
            <p:nvPr/>
          </p:nvSpPr>
          <p:spPr bwMode="auto">
            <a:xfrm>
              <a:off x="2593" y="2256"/>
              <a:ext cx="1055" cy="0"/>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64" name="Line 9"/>
            <p:cNvSpPr>
              <a:spLocks noChangeShapeType="1"/>
            </p:cNvSpPr>
            <p:nvPr/>
          </p:nvSpPr>
          <p:spPr bwMode="auto">
            <a:xfrm>
              <a:off x="3649" y="1729"/>
              <a:ext cx="2110" cy="719"/>
            </a:xfrm>
            <a:prstGeom prst="line">
              <a:avLst/>
            </a:prstGeom>
            <a:noFill/>
            <a:ln w="50800">
              <a:solidFill>
                <a:srgbClr val="FAFD00"/>
              </a:solidFill>
              <a:round/>
              <a:headEnd type="none" w="sm" len="sm"/>
              <a:tailEnd type="none" w="sm" len="sm"/>
            </a:ln>
          </p:spPr>
          <p:txBody>
            <a:bodyPr wrap="none" anchor="ctr"/>
            <a:lstStyle/>
            <a:p>
              <a:endParaRPr lang="en-US"/>
            </a:p>
          </p:txBody>
        </p:sp>
        <p:sp>
          <p:nvSpPr>
            <p:cNvPr id="23565" name="Line 10"/>
            <p:cNvSpPr>
              <a:spLocks noChangeShapeType="1"/>
            </p:cNvSpPr>
            <p:nvPr/>
          </p:nvSpPr>
          <p:spPr bwMode="auto">
            <a:xfrm>
              <a:off x="4518" y="2828"/>
              <a:ext cx="1241" cy="196"/>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66" name="Line 11"/>
            <p:cNvSpPr>
              <a:spLocks noChangeShapeType="1"/>
            </p:cNvSpPr>
            <p:nvPr/>
          </p:nvSpPr>
          <p:spPr bwMode="auto">
            <a:xfrm>
              <a:off x="3638" y="2254"/>
              <a:ext cx="394" cy="146"/>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67" name="Rectangle 12"/>
            <p:cNvSpPr>
              <a:spLocks noChangeArrowheads="1"/>
            </p:cNvSpPr>
            <p:nvPr/>
          </p:nvSpPr>
          <p:spPr bwMode="auto">
            <a:xfrm>
              <a:off x="466" y="1008"/>
              <a:ext cx="1780" cy="404"/>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         Attainment of Peak</a:t>
              </a:r>
            </a:p>
            <a:p>
              <a:r>
                <a:rPr lang="en-US" sz="1800">
                  <a:latin typeface="Arial" pitchFamily="34" charset="0"/>
                </a:rPr>
                <a:t>               Bone Mass</a:t>
              </a:r>
            </a:p>
          </p:txBody>
        </p:sp>
        <p:sp>
          <p:nvSpPr>
            <p:cNvPr id="23568" name="Rectangle 13"/>
            <p:cNvSpPr>
              <a:spLocks noChangeArrowheads="1"/>
            </p:cNvSpPr>
            <p:nvPr/>
          </p:nvSpPr>
          <p:spPr bwMode="auto">
            <a:xfrm>
              <a:off x="2582" y="1008"/>
              <a:ext cx="1076" cy="231"/>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Consolidation</a:t>
              </a:r>
            </a:p>
          </p:txBody>
        </p:sp>
        <p:sp>
          <p:nvSpPr>
            <p:cNvPr id="23569" name="Rectangle 14"/>
            <p:cNvSpPr>
              <a:spLocks noChangeArrowheads="1"/>
            </p:cNvSpPr>
            <p:nvPr/>
          </p:nvSpPr>
          <p:spPr bwMode="auto">
            <a:xfrm>
              <a:off x="3953" y="1008"/>
              <a:ext cx="1724" cy="231"/>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Age Related Bone Loss</a:t>
              </a:r>
            </a:p>
          </p:txBody>
        </p:sp>
        <p:sp>
          <p:nvSpPr>
            <p:cNvPr id="23570" name="Rectangle 15"/>
            <p:cNvSpPr>
              <a:spLocks noChangeArrowheads="1"/>
            </p:cNvSpPr>
            <p:nvPr/>
          </p:nvSpPr>
          <p:spPr bwMode="auto">
            <a:xfrm>
              <a:off x="1016" y="2420"/>
              <a:ext cx="404" cy="231"/>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Men</a:t>
              </a:r>
            </a:p>
          </p:txBody>
        </p:sp>
        <p:sp>
          <p:nvSpPr>
            <p:cNvPr id="23571" name="Rectangle 16"/>
            <p:cNvSpPr>
              <a:spLocks noChangeArrowheads="1"/>
            </p:cNvSpPr>
            <p:nvPr/>
          </p:nvSpPr>
          <p:spPr bwMode="auto">
            <a:xfrm>
              <a:off x="931" y="3180"/>
              <a:ext cx="636" cy="231"/>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Women</a:t>
              </a:r>
            </a:p>
          </p:txBody>
        </p:sp>
        <p:sp>
          <p:nvSpPr>
            <p:cNvPr id="23572" name="Rectangle 17"/>
            <p:cNvSpPr>
              <a:spLocks noChangeArrowheads="1"/>
            </p:cNvSpPr>
            <p:nvPr/>
          </p:nvSpPr>
          <p:spPr bwMode="auto">
            <a:xfrm>
              <a:off x="3832" y="2046"/>
              <a:ext cx="891" cy="212"/>
            </a:xfrm>
            <a:prstGeom prst="rect">
              <a:avLst/>
            </a:prstGeom>
            <a:noFill/>
            <a:ln w="9525">
              <a:noFill/>
              <a:miter lim="800000"/>
              <a:headEnd/>
              <a:tailEnd/>
            </a:ln>
          </p:spPr>
          <p:txBody>
            <a:bodyPr wrap="none" lIns="92075" tIns="46038" rIns="92075" bIns="46038">
              <a:spAutoFit/>
            </a:bodyPr>
            <a:lstStyle/>
            <a:p>
              <a:r>
                <a:rPr lang="en-US" sz="1600">
                  <a:latin typeface="Arial" pitchFamily="34" charset="0"/>
                </a:rPr>
                <a:t>  Menopause</a:t>
              </a:r>
            </a:p>
          </p:txBody>
        </p:sp>
        <p:sp>
          <p:nvSpPr>
            <p:cNvPr id="23573" name="Line 18"/>
            <p:cNvSpPr>
              <a:spLocks noChangeShapeType="1"/>
            </p:cNvSpPr>
            <p:nvPr/>
          </p:nvSpPr>
          <p:spPr bwMode="auto">
            <a:xfrm>
              <a:off x="4033" y="2401"/>
              <a:ext cx="479" cy="431"/>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74" name="Line 19"/>
            <p:cNvSpPr>
              <a:spLocks noChangeShapeType="1"/>
            </p:cNvSpPr>
            <p:nvPr/>
          </p:nvSpPr>
          <p:spPr bwMode="auto">
            <a:xfrm>
              <a:off x="2593" y="1728"/>
              <a:ext cx="1055" cy="0"/>
            </a:xfrm>
            <a:prstGeom prst="line">
              <a:avLst/>
            </a:prstGeom>
            <a:noFill/>
            <a:ln w="50800">
              <a:solidFill>
                <a:srgbClr val="FAFD00"/>
              </a:solidFill>
              <a:round/>
              <a:headEnd type="none" w="sm" len="sm"/>
              <a:tailEnd type="none" w="sm" len="sm"/>
            </a:ln>
          </p:spPr>
          <p:txBody>
            <a:bodyPr wrap="none" anchor="ctr"/>
            <a:lstStyle/>
            <a:p>
              <a:endParaRPr lang="en-US"/>
            </a:p>
          </p:txBody>
        </p:sp>
        <p:sp>
          <p:nvSpPr>
            <p:cNvPr id="23575" name="Line 20"/>
            <p:cNvSpPr>
              <a:spLocks noChangeShapeType="1"/>
            </p:cNvSpPr>
            <p:nvPr/>
          </p:nvSpPr>
          <p:spPr bwMode="auto">
            <a:xfrm>
              <a:off x="2580" y="1229"/>
              <a:ext cx="0" cy="2346"/>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3576" name="Line 21"/>
            <p:cNvSpPr>
              <a:spLocks noChangeShapeType="1"/>
            </p:cNvSpPr>
            <p:nvPr/>
          </p:nvSpPr>
          <p:spPr bwMode="auto">
            <a:xfrm>
              <a:off x="3637" y="1229"/>
              <a:ext cx="0" cy="2346"/>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3577" name="Line 22"/>
            <p:cNvSpPr>
              <a:spLocks noChangeShapeType="1"/>
            </p:cNvSpPr>
            <p:nvPr/>
          </p:nvSpPr>
          <p:spPr bwMode="auto">
            <a:xfrm>
              <a:off x="520" y="3575"/>
              <a:ext cx="5037" cy="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3578" name="Rectangle 23"/>
            <p:cNvSpPr>
              <a:spLocks noChangeArrowheads="1"/>
            </p:cNvSpPr>
            <p:nvPr/>
          </p:nvSpPr>
          <p:spPr bwMode="auto">
            <a:xfrm>
              <a:off x="297" y="3600"/>
              <a:ext cx="5462" cy="231"/>
            </a:xfrm>
            <a:prstGeom prst="rect">
              <a:avLst/>
            </a:prstGeom>
            <a:noFill/>
            <a:ln w="9525">
              <a:noFill/>
              <a:miter lim="800000"/>
              <a:headEnd/>
              <a:tailEnd/>
            </a:ln>
          </p:spPr>
          <p:txBody>
            <a:bodyPr lIns="92075" tIns="46038" rIns="92075" bIns="46038">
              <a:spAutoFit/>
            </a:bodyPr>
            <a:lstStyle/>
            <a:p>
              <a:r>
                <a:rPr lang="en-US" sz="1800">
                  <a:latin typeface="Arial" pitchFamily="34" charset="0"/>
                </a:rPr>
                <a:t>   0               10               20               30               40               50               60</a:t>
              </a:r>
            </a:p>
          </p:txBody>
        </p:sp>
        <p:sp>
          <p:nvSpPr>
            <p:cNvPr id="23579" name="Line 24"/>
            <p:cNvSpPr>
              <a:spLocks noChangeShapeType="1"/>
            </p:cNvSpPr>
            <p:nvPr/>
          </p:nvSpPr>
          <p:spPr bwMode="auto">
            <a:xfrm flipV="1">
              <a:off x="520" y="2977"/>
              <a:ext cx="5239" cy="3"/>
            </a:xfrm>
            <a:prstGeom prst="line">
              <a:avLst/>
            </a:prstGeom>
            <a:noFill/>
            <a:ln w="25400">
              <a:solidFill>
                <a:srgbClr val="00DFCA"/>
              </a:solidFill>
              <a:round/>
              <a:headEnd type="none" w="sm" len="sm"/>
              <a:tailEnd type="none" w="sm" len="sm"/>
            </a:ln>
          </p:spPr>
          <p:txBody>
            <a:bodyPr wrap="none" anchor="ctr"/>
            <a:lstStyle/>
            <a:p>
              <a:endParaRPr lang="en-US"/>
            </a:p>
          </p:txBody>
        </p:sp>
        <p:sp>
          <p:nvSpPr>
            <p:cNvPr id="23580" name="Rectangle 25"/>
            <p:cNvSpPr>
              <a:spLocks noChangeArrowheads="1"/>
            </p:cNvSpPr>
            <p:nvPr/>
          </p:nvSpPr>
          <p:spPr bwMode="auto">
            <a:xfrm>
              <a:off x="4884" y="2620"/>
              <a:ext cx="699" cy="366"/>
            </a:xfrm>
            <a:prstGeom prst="rect">
              <a:avLst/>
            </a:prstGeom>
            <a:noFill/>
            <a:ln w="9525">
              <a:noFill/>
              <a:miter lim="800000"/>
              <a:headEnd/>
              <a:tailEnd/>
            </a:ln>
          </p:spPr>
          <p:txBody>
            <a:bodyPr wrap="none" lIns="92075" tIns="46038" rIns="92075" bIns="46038">
              <a:spAutoFit/>
            </a:bodyPr>
            <a:lstStyle/>
            <a:p>
              <a:pPr algn="ctr"/>
              <a:r>
                <a:rPr lang="en-US" sz="1600">
                  <a:latin typeface="Arial" pitchFamily="34" charset="0"/>
                </a:rPr>
                <a:t>Fracture</a:t>
              </a:r>
            </a:p>
            <a:p>
              <a:pPr algn="ctr"/>
              <a:r>
                <a:rPr lang="en-US" sz="1600">
                  <a:latin typeface="Arial" pitchFamily="34" charset="0"/>
                </a:rPr>
                <a:t>threshold</a:t>
              </a:r>
            </a:p>
          </p:txBody>
        </p:sp>
        <p:sp>
          <p:nvSpPr>
            <p:cNvPr id="23581" name="Line 26"/>
            <p:cNvSpPr>
              <a:spLocks noChangeShapeType="1"/>
            </p:cNvSpPr>
            <p:nvPr/>
          </p:nvSpPr>
          <p:spPr bwMode="auto">
            <a:xfrm>
              <a:off x="519" y="1264"/>
              <a:ext cx="0" cy="2311"/>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3556" name="Rectangle 27"/>
          <p:cNvSpPr>
            <a:spLocks noChangeArrowheads="1"/>
          </p:cNvSpPr>
          <p:nvPr/>
        </p:nvSpPr>
        <p:spPr bwMode="auto">
          <a:xfrm>
            <a:off x="2922588" y="6470650"/>
            <a:ext cx="3759200" cy="244475"/>
          </a:xfrm>
          <a:prstGeom prst="rect">
            <a:avLst/>
          </a:prstGeom>
          <a:noFill/>
          <a:ln w="9525">
            <a:noFill/>
            <a:miter lim="800000"/>
            <a:headEnd/>
            <a:tailEnd/>
          </a:ln>
        </p:spPr>
        <p:txBody>
          <a:bodyPr wrap="none" lIns="92075" tIns="46038" rIns="92075" bIns="46038">
            <a:spAutoFit/>
          </a:bodyPr>
          <a:lstStyle/>
          <a:p>
            <a:r>
              <a:rPr lang="en-US" sz="1000">
                <a:latin typeface="Arial" pitchFamily="34" charset="0"/>
              </a:rPr>
              <a:t>1.  Compston JE. Clinical Endocrinology 1990; 33:  653-682.</a:t>
            </a:r>
          </a:p>
        </p:txBody>
      </p:sp>
      <p:sp>
        <p:nvSpPr>
          <p:cNvPr id="23557" name="Rectangle 28"/>
          <p:cNvSpPr>
            <a:spLocks noChangeArrowheads="1"/>
          </p:cNvSpPr>
          <p:nvPr/>
        </p:nvSpPr>
        <p:spPr bwMode="auto">
          <a:xfrm>
            <a:off x="0" y="441325"/>
            <a:ext cx="9144000" cy="549275"/>
          </a:xfrm>
          <a:prstGeom prst="rect">
            <a:avLst/>
          </a:prstGeom>
          <a:noFill/>
          <a:ln w="9525">
            <a:noFill/>
            <a:miter lim="800000"/>
            <a:headEnd/>
            <a:tailEnd/>
          </a:ln>
        </p:spPr>
        <p:txBody>
          <a:bodyPr lIns="92075" tIns="46038" rIns="92075" bIns="46038">
            <a:spAutoFit/>
          </a:bodyPr>
          <a:lstStyle/>
          <a:p>
            <a:pPr algn="ctr"/>
            <a:r>
              <a:rPr lang="en-US" sz="3000">
                <a:solidFill>
                  <a:srgbClr val="000000"/>
                </a:solidFill>
                <a:latin typeface="Arial" pitchFamily="34" charset="0"/>
              </a:rPr>
              <a:t>Age Related Changes in Bone Mass</a:t>
            </a:r>
            <a:r>
              <a:rPr lang="en-US" sz="3000" baseline="30000">
                <a:solidFill>
                  <a:srgbClr val="000000"/>
                </a:solidFill>
                <a:latin typeface="Arial" pitchFamily="34" charset="0"/>
              </a:rPr>
              <a:t>1</a:t>
            </a:r>
          </a:p>
        </p:txBody>
      </p:sp>
      <p:sp>
        <p:nvSpPr>
          <p:cNvPr id="23558" name="Rectangle 29"/>
          <p:cNvSpPr>
            <a:spLocks noChangeArrowheads="1"/>
          </p:cNvSpPr>
          <p:nvPr/>
        </p:nvSpPr>
        <p:spPr bwMode="auto">
          <a:xfrm>
            <a:off x="8647113" y="6627813"/>
            <a:ext cx="520700" cy="228600"/>
          </a:xfrm>
          <a:prstGeom prst="rect">
            <a:avLst/>
          </a:prstGeom>
          <a:noFill/>
          <a:ln w="9525">
            <a:noFill/>
            <a:miter lim="800000"/>
            <a:headEnd/>
            <a:tailEnd/>
          </a:ln>
        </p:spPr>
        <p:txBody>
          <a:bodyPr wrap="none" lIns="92075" tIns="46038" rIns="92075" bIns="46038">
            <a:spAutoFit/>
          </a:bodyPr>
          <a:lstStyle/>
          <a:p>
            <a:pPr eaLnBrk="1" hangingPunct="1"/>
            <a:r>
              <a:rPr lang="en-US" sz="900" b="0">
                <a:latin typeface="Arial" pitchFamily="34" charset="0"/>
              </a:rPr>
              <a:t>D1202</a:t>
            </a:r>
          </a:p>
        </p:txBody>
      </p:sp>
      <p:sp>
        <p:nvSpPr>
          <p:cNvPr id="30" name="TextBox 29"/>
          <p:cNvSpPr txBox="1"/>
          <p:nvPr/>
        </p:nvSpPr>
        <p:spPr>
          <a:xfrm>
            <a:off x="2071670" y="1071546"/>
            <a:ext cx="5286412" cy="369332"/>
          </a:xfrm>
          <a:prstGeom prst="rect">
            <a:avLst/>
          </a:prstGeom>
          <a:noFill/>
          <a:ln>
            <a:solidFill>
              <a:schemeClr val="accent1"/>
            </a:solidFill>
          </a:ln>
        </p:spPr>
        <p:txBody>
          <a:bodyPr wrap="square" rtlCol="1">
            <a:spAutoFit/>
          </a:bodyPr>
          <a:lstStyle/>
          <a:p>
            <a:pPr algn="ctr" rtl="1"/>
            <a:r>
              <a:rPr lang="en-US" dirty="0" smtClean="0">
                <a:solidFill>
                  <a:srgbClr val="C00000"/>
                </a:solidFill>
              </a:rPr>
              <a:t>Dramatic decrease in bone mass after menopause </a:t>
            </a:r>
            <a:endParaRPr lang="ar-JO" dirty="0">
              <a:solidFill>
                <a:srgbClr val="C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rtl="0" eaLnBrk="1" fontAlgn="auto" hangingPunct="1">
              <a:spcAft>
                <a:spcPts val="0"/>
              </a:spcAft>
              <a:defRPr/>
            </a:pPr>
            <a:r>
              <a:rPr lang="en-US" u="sng" smtClean="0"/>
              <a:t>Risk Factors for Osteoporosis</a:t>
            </a:r>
            <a:endParaRPr lang="en-US" smtClean="0"/>
          </a:p>
        </p:txBody>
      </p:sp>
      <p:sp>
        <p:nvSpPr>
          <p:cNvPr id="12291" name="Rectangle 3"/>
          <p:cNvSpPr>
            <a:spLocks noGrp="1" noChangeArrowheads="1"/>
          </p:cNvSpPr>
          <p:nvPr>
            <p:ph idx="1"/>
          </p:nvPr>
        </p:nvSpPr>
        <p:spPr/>
        <p:txBody>
          <a:bodyPr>
            <a:normAutofit/>
          </a:bodyPr>
          <a:lstStyle/>
          <a:p>
            <a:pPr marL="274320" indent="-274320" algn="l" rtl="0" eaLnBrk="1" fontAlgn="auto" hangingPunct="1">
              <a:spcAft>
                <a:spcPts val="0"/>
              </a:spcAft>
              <a:buClr>
                <a:schemeClr val="accent3"/>
              </a:buClr>
              <a:buFont typeface="Wingdings 2"/>
              <a:buChar char=""/>
              <a:defRPr/>
            </a:pPr>
            <a:r>
              <a:rPr lang="en-US" sz="2400" b="1" dirty="0" smtClean="0"/>
              <a:t>Being female</a:t>
            </a:r>
          </a:p>
          <a:p>
            <a:pPr marL="274320" indent="-274320" algn="l" rtl="0" eaLnBrk="1" fontAlgn="auto" hangingPunct="1">
              <a:spcAft>
                <a:spcPts val="0"/>
              </a:spcAft>
              <a:buClr>
                <a:schemeClr val="accent3"/>
              </a:buClr>
              <a:buFont typeface="Wingdings 2"/>
              <a:buChar char=""/>
              <a:defRPr/>
            </a:pPr>
            <a:r>
              <a:rPr lang="en-US" sz="2400" b="1" dirty="0" smtClean="0"/>
              <a:t>Being elderly</a:t>
            </a:r>
          </a:p>
          <a:p>
            <a:pPr marL="274320" indent="-274320" algn="l" rtl="0" eaLnBrk="1" fontAlgn="auto" hangingPunct="1">
              <a:spcAft>
                <a:spcPts val="0"/>
              </a:spcAft>
              <a:buClr>
                <a:schemeClr val="accent3"/>
              </a:buClr>
              <a:buFont typeface="Wingdings 2"/>
              <a:buChar char=""/>
              <a:defRPr/>
            </a:pPr>
            <a:r>
              <a:rPr lang="en-US" sz="2400" b="1" dirty="0" smtClean="0"/>
              <a:t>Early menopause(age&lt;45)</a:t>
            </a:r>
          </a:p>
          <a:p>
            <a:pPr marL="274320" indent="-274320" algn="l" rtl="0" eaLnBrk="1" fontAlgn="auto" hangingPunct="1">
              <a:spcAft>
                <a:spcPts val="0"/>
              </a:spcAft>
              <a:buClr>
                <a:schemeClr val="accent3"/>
              </a:buClr>
              <a:buFont typeface="Wingdings 2"/>
              <a:buChar char=""/>
              <a:defRPr/>
            </a:pPr>
            <a:r>
              <a:rPr lang="en-US" sz="2400" b="1" dirty="0" smtClean="0"/>
              <a:t>Smoking</a:t>
            </a:r>
          </a:p>
          <a:p>
            <a:pPr marL="274320" indent="-274320" algn="l" rtl="0" eaLnBrk="1" fontAlgn="auto" hangingPunct="1">
              <a:spcAft>
                <a:spcPts val="0"/>
              </a:spcAft>
              <a:buClr>
                <a:schemeClr val="accent3"/>
              </a:buClr>
              <a:buFont typeface="Wingdings 2"/>
              <a:buChar char=""/>
              <a:defRPr/>
            </a:pPr>
            <a:r>
              <a:rPr lang="en-US" sz="2400" b="1" dirty="0" smtClean="0"/>
              <a:t>High alcohol intake</a:t>
            </a:r>
          </a:p>
          <a:p>
            <a:pPr marL="274320" indent="-274320" algn="l" rtl="0" eaLnBrk="1" fontAlgn="auto" hangingPunct="1">
              <a:spcAft>
                <a:spcPts val="0"/>
              </a:spcAft>
              <a:buClr>
                <a:schemeClr val="accent3"/>
              </a:buClr>
              <a:buFont typeface="Wingdings 2"/>
              <a:buChar char=""/>
              <a:defRPr/>
            </a:pPr>
            <a:r>
              <a:rPr lang="en-US" sz="2400" b="1" dirty="0" smtClean="0"/>
              <a:t>Physical inactivity</a:t>
            </a:r>
          </a:p>
          <a:p>
            <a:pPr marL="274320" indent="-274320" algn="l" rtl="0" eaLnBrk="1" fontAlgn="auto" hangingPunct="1">
              <a:spcAft>
                <a:spcPts val="0"/>
              </a:spcAft>
              <a:buClr>
                <a:schemeClr val="accent3"/>
              </a:buClr>
              <a:buFont typeface="Wingdings 2"/>
              <a:buChar char=""/>
              <a:defRPr/>
            </a:pPr>
            <a:r>
              <a:rPr lang="en-US" sz="2400" b="1" dirty="0" smtClean="0"/>
              <a:t>Thin body type</a:t>
            </a:r>
          </a:p>
          <a:p>
            <a:pPr marL="274320" indent="-274320" algn="l" rtl="0" eaLnBrk="1" fontAlgn="auto" hangingPunct="1">
              <a:spcAft>
                <a:spcPts val="0"/>
              </a:spcAft>
              <a:buClr>
                <a:schemeClr val="accent3"/>
              </a:buClr>
              <a:buFont typeface="Wingdings 2"/>
              <a:buChar char=""/>
              <a:defRPr/>
            </a:pPr>
            <a:r>
              <a:rPr lang="en-US" sz="2400" b="1" dirty="0" smtClean="0"/>
              <a:t>Family history</a:t>
            </a:r>
          </a:p>
          <a:p>
            <a:pPr marL="274320" indent="-274320" algn="l" rtl="0" eaLnBrk="1" fontAlgn="auto" hangingPunct="1">
              <a:spcAft>
                <a:spcPts val="0"/>
              </a:spcAft>
              <a:buClr>
                <a:schemeClr val="accent3"/>
              </a:buClr>
              <a:buFont typeface="Wingdings 2"/>
              <a:buChar char=""/>
              <a:defRPr/>
            </a:pPr>
            <a:r>
              <a:rPr lang="en-US" sz="2400" b="1" dirty="0" smtClean="0"/>
              <a:t>Racial variation: Caucasian and Asian</a:t>
            </a:r>
          </a:p>
          <a:p>
            <a:pPr marL="274320" indent="-274320" algn="l" rtl="0" eaLnBrk="1" fontAlgn="auto" hangingPunct="1">
              <a:spcAft>
                <a:spcPts val="0"/>
              </a:spcAft>
              <a:buClr>
                <a:schemeClr val="accent3"/>
              </a:buClr>
              <a:buFont typeface="Wingdings 2"/>
              <a:buChar char=""/>
              <a:defRPr/>
            </a:pPr>
            <a:r>
              <a:rPr lang="en-US" sz="2400" b="1" dirty="0" smtClean="0"/>
              <a:t>Drugs : steroids </a:t>
            </a:r>
          </a:p>
          <a:p>
            <a:pPr marL="274320" indent="-274320" algn="l" rtl="0" eaLnBrk="1" fontAlgn="auto" hangingPunct="1">
              <a:spcAft>
                <a:spcPts val="0"/>
              </a:spcAft>
              <a:buClr>
                <a:schemeClr val="accent3"/>
              </a:buClr>
              <a:buFont typeface="Wingdings 2"/>
              <a:buChar char=""/>
              <a:defRPr/>
            </a:pPr>
            <a:endParaRPr lang="en-US" dirty="0" smtClean="0"/>
          </a:p>
        </p:txBody>
      </p:sp>
      <p:sp>
        <p:nvSpPr>
          <p:cNvPr id="25603"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Peel N &amp; Eastell R 2000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rtl="0">
              <a:defRPr/>
            </a:pPr>
            <a:r>
              <a:rPr lang="en-US" sz="3600" dirty="0" smtClean="0"/>
              <a:t>Conditions associated with osteoporosis  </a:t>
            </a:r>
            <a:endParaRPr lang="en-US" sz="3600" dirty="0"/>
          </a:p>
        </p:txBody>
      </p:sp>
      <p:sp>
        <p:nvSpPr>
          <p:cNvPr id="26626" name="Content Placeholder 1"/>
          <p:cNvSpPr>
            <a:spLocks noGrp="1"/>
          </p:cNvSpPr>
          <p:nvPr>
            <p:ph idx="1"/>
          </p:nvPr>
        </p:nvSpPr>
        <p:spPr>
          <a:xfrm>
            <a:off x="457200" y="1524000"/>
            <a:ext cx="8229600" cy="4483100"/>
          </a:xfrm>
        </p:spPr>
        <p:txBody>
          <a:bodyPr>
            <a:normAutofit fontScale="92500" lnSpcReduction="20000"/>
          </a:bodyPr>
          <a:lstStyle/>
          <a:p>
            <a:pPr algn="l" rtl="0"/>
            <a:r>
              <a:rPr lang="en-US" smtClean="0"/>
              <a:t>Long term immobility</a:t>
            </a:r>
          </a:p>
          <a:p>
            <a:pPr algn="l" rtl="0"/>
            <a:r>
              <a:rPr lang="en-US" smtClean="0"/>
              <a:t>Drugs: steroids, anticonvulsants, etc</a:t>
            </a:r>
          </a:p>
          <a:p>
            <a:pPr algn="l" rtl="0"/>
            <a:r>
              <a:rPr lang="en-US" smtClean="0"/>
              <a:t>Hyperparathyroidism</a:t>
            </a:r>
          </a:p>
          <a:p>
            <a:pPr algn="l" rtl="0"/>
            <a:r>
              <a:rPr lang="en-US" smtClean="0"/>
              <a:t>Hyperthyroidism</a:t>
            </a:r>
          </a:p>
          <a:p>
            <a:pPr algn="l" rtl="0"/>
            <a:r>
              <a:rPr lang="en-US" smtClean="0"/>
              <a:t>Diabetes</a:t>
            </a:r>
          </a:p>
          <a:p>
            <a:pPr algn="l" rtl="0"/>
            <a:r>
              <a:rPr lang="en-US" smtClean="0"/>
              <a:t>Rheumatoid arthritis</a:t>
            </a:r>
          </a:p>
          <a:p>
            <a:pPr algn="l" rtl="0"/>
            <a:r>
              <a:rPr lang="en-US" smtClean="0"/>
              <a:t>Renal disease and liver disease</a:t>
            </a:r>
          </a:p>
          <a:p>
            <a:pPr algn="l" rtl="0"/>
            <a:r>
              <a:rPr lang="en-US" smtClean="0"/>
              <a:t>Hypogonadism</a:t>
            </a:r>
          </a:p>
          <a:p>
            <a:pPr algn="l" rtl="0"/>
            <a:r>
              <a:rPr lang="en-US" smtClean="0"/>
              <a:t>Premature menopause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rtl="0" eaLnBrk="1" fontAlgn="auto" hangingPunct="1">
              <a:spcAft>
                <a:spcPts val="0"/>
              </a:spcAft>
              <a:defRPr/>
            </a:pPr>
            <a:r>
              <a:rPr lang="en-US" u="sng" smtClean="0">
                <a:effectLst>
                  <a:outerShdw blurRad="38100" dist="38100" dir="2700000" algn="tl">
                    <a:srgbClr val="000000"/>
                  </a:outerShdw>
                </a:effectLst>
              </a:rPr>
              <a:t>Classification of Osteoporosis</a:t>
            </a:r>
            <a:endParaRPr lang="en-US" smtClean="0"/>
          </a:p>
        </p:txBody>
      </p:sp>
      <p:sp>
        <p:nvSpPr>
          <p:cNvPr id="27650" name="Rectangle 3"/>
          <p:cNvSpPr>
            <a:spLocks noGrp="1" noChangeArrowheads="1"/>
          </p:cNvSpPr>
          <p:nvPr>
            <p:ph idx="1"/>
          </p:nvPr>
        </p:nvSpPr>
        <p:spPr>
          <a:xfrm>
            <a:off x="838200" y="2514600"/>
            <a:ext cx="7239000" cy="2819400"/>
          </a:xfrm>
        </p:spPr>
        <p:txBody>
          <a:bodyPr/>
          <a:lstStyle/>
          <a:p>
            <a:pPr algn="l" rtl="0" eaLnBrk="1" hangingPunct="1">
              <a:lnSpc>
                <a:spcPct val="130000"/>
              </a:lnSpc>
            </a:pPr>
            <a:r>
              <a:rPr lang="en-US" sz="3600" b="1" smtClean="0"/>
              <a:t>Type I      (postmenopausal)</a:t>
            </a:r>
          </a:p>
          <a:p>
            <a:pPr algn="l" rtl="0" eaLnBrk="1" hangingPunct="1">
              <a:lnSpc>
                <a:spcPct val="130000"/>
              </a:lnSpc>
            </a:pPr>
            <a:r>
              <a:rPr lang="en-US" sz="3600" b="1" smtClean="0"/>
              <a:t>Type II     (senile)</a:t>
            </a:r>
          </a:p>
          <a:p>
            <a:pPr algn="l" rtl="0" eaLnBrk="1" hangingPunct="1">
              <a:lnSpc>
                <a:spcPct val="130000"/>
              </a:lnSpc>
            </a:pPr>
            <a:r>
              <a:rPr lang="en-US" sz="3600" b="1" smtClean="0"/>
              <a:t>Idiopathic(at ages &lt;50)</a:t>
            </a:r>
            <a:endParaRPr lang="en-US" smtClean="0"/>
          </a:p>
        </p:txBody>
      </p:sp>
      <p:sp>
        <p:nvSpPr>
          <p:cNvPr id="27651"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Peel N &amp; Eastell R 2000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rtl="0" eaLnBrk="1" fontAlgn="auto" hangingPunct="1">
              <a:spcAft>
                <a:spcPts val="0"/>
              </a:spcAft>
              <a:defRPr/>
            </a:pPr>
            <a:r>
              <a:rPr lang="en-US" u="sng" smtClean="0"/>
              <a:t>Epidemiology  of Osteoporosis</a:t>
            </a:r>
            <a:endParaRPr lang="en-US" smtClean="0"/>
          </a:p>
        </p:txBody>
      </p:sp>
      <p:sp>
        <p:nvSpPr>
          <p:cNvPr id="16387" name="Rectangle 3"/>
          <p:cNvSpPr>
            <a:spLocks noGrp="1" noChangeArrowheads="1"/>
          </p:cNvSpPr>
          <p:nvPr>
            <p:ph idx="1"/>
          </p:nvPr>
        </p:nvSpPr>
        <p:spPr/>
        <p:txBody>
          <a:bodyPr>
            <a:normAutofit/>
          </a:bodyPr>
          <a:lstStyle/>
          <a:p>
            <a:pPr marL="274320" indent="-274320" algn="l" rtl="0" eaLnBrk="1" fontAlgn="auto" hangingPunct="1">
              <a:spcAft>
                <a:spcPts val="0"/>
              </a:spcAft>
              <a:buClr>
                <a:schemeClr val="accent3"/>
              </a:buClr>
              <a:buFont typeface="Wingdings 2"/>
              <a:buChar char=""/>
              <a:defRPr/>
            </a:pPr>
            <a:r>
              <a:rPr lang="en-US" b="1" dirty="0" err="1" smtClean="0"/>
              <a:t>Colles</a:t>
            </a:r>
            <a:r>
              <a:rPr lang="en-US" b="1" dirty="0" smtClean="0"/>
              <a:t>’ fracture affects 15 % of women.</a:t>
            </a:r>
          </a:p>
          <a:p>
            <a:pPr marL="274320" indent="-274320" algn="l" rtl="0" eaLnBrk="1" fontAlgn="auto" hangingPunct="1">
              <a:spcAft>
                <a:spcPts val="0"/>
              </a:spcAft>
              <a:buClr>
                <a:schemeClr val="accent3"/>
              </a:buClr>
              <a:buFont typeface="Wingdings 2"/>
              <a:buChar char=""/>
              <a:defRPr/>
            </a:pPr>
            <a:r>
              <a:rPr lang="en-US" b="1" dirty="0" smtClean="0"/>
              <a:t>Vertebral fractures affect 20 % of women.</a:t>
            </a:r>
          </a:p>
          <a:p>
            <a:pPr marL="274320" indent="-274320" algn="l" rtl="0" eaLnBrk="1" fontAlgn="auto" hangingPunct="1">
              <a:spcAft>
                <a:spcPts val="0"/>
              </a:spcAft>
              <a:buClr>
                <a:schemeClr val="accent3"/>
              </a:buClr>
              <a:buFont typeface="Wingdings 2"/>
              <a:buChar char=""/>
              <a:defRPr/>
            </a:pPr>
            <a:r>
              <a:rPr lang="en-US" b="1" dirty="0" smtClean="0"/>
              <a:t>Most vertebral fractures are asymptomatic.</a:t>
            </a:r>
          </a:p>
          <a:p>
            <a:pPr marL="274320" indent="-274320" algn="l" rtl="0" eaLnBrk="1" fontAlgn="auto" hangingPunct="1">
              <a:spcAft>
                <a:spcPts val="0"/>
              </a:spcAft>
              <a:buClr>
                <a:schemeClr val="accent3"/>
              </a:buClr>
              <a:buFont typeface="Wingdings 2"/>
              <a:buChar char=""/>
              <a:defRPr/>
            </a:pPr>
            <a:r>
              <a:rPr lang="en-US" b="1" dirty="0" smtClean="0">
                <a:solidFill>
                  <a:srgbClr val="C00000"/>
                </a:solidFill>
              </a:rPr>
              <a:t>Hip fractures affect 25 % of women living to the age 85.</a:t>
            </a:r>
          </a:p>
          <a:p>
            <a:pPr marL="274320" indent="-274320" algn="l" rtl="0" eaLnBrk="1" fontAlgn="auto" hangingPunct="1">
              <a:spcAft>
                <a:spcPts val="0"/>
              </a:spcAft>
              <a:buClr>
                <a:schemeClr val="accent3"/>
              </a:buClr>
              <a:buFont typeface="Wingdings 2"/>
              <a:buChar char=""/>
              <a:defRPr/>
            </a:pPr>
            <a:r>
              <a:rPr lang="en-US" b="1" dirty="0" smtClean="0"/>
              <a:t>Lifetime risk of hip fracture is 15%.</a:t>
            </a:r>
            <a:r>
              <a:rPr lang="en-US"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Definition </a:t>
            </a:r>
            <a:endParaRPr lang="en-US" dirty="0"/>
          </a:p>
        </p:txBody>
      </p:sp>
      <p:sp>
        <p:nvSpPr>
          <p:cNvPr id="3" name="Content Placeholder 2"/>
          <p:cNvSpPr>
            <a:spLocks noGrp="1"/>
          </p:cNvSpPr>
          <p:nvPr>
            <p:ph idx="1"/>
          </p:nvPr>
        </p:nvSpPr>
        <p:spPr/>
        <p:txBody>
          <a:bodyPr/>
          <a:lstStyle/>
          <a:p>
            <a:pPr algn="l" rtl="0"/>
            <a:r>
              <a:rPr lang="en-US" dirty="0" smtClean="0"/>
              <a:t>The climacteric refers to the phase in a woman’s reproductive life when a gradual decline in ovarian function results in decreased sex steroids production , and its </a:t>
            </a:r>
            <a:r>
              <a:rPr lang="en-US" dirty="0" err="1" smtClean="0"/>
              <a:t>sequelae</a:t>
            </a:r>
            <a:r>
              <a:rPr lang="en-US" dirty="0" smtClean="0"/>
              <a:t> </a:t>
            </a:r>
            <a:endParaRPr lang="en-US" dirty="0"/>
          </a:p>
        </p:txBody>
      </p:sp>
      <p:sp>
        <p:nvSpPr>
          <p:cNvPr id="4" name="مربع نص 3"/>
          <p:cNvSpPr txBox="1"/>
          <p:nvPr/>
        </p:nvSpPr>
        <p:spPr>
          <a:xfrm>
            <a:off x="683568" y="4869160"/>
            <a:ext cx="7920880" cy="1200329"/>
          </a:xfrm>
          <a:prstGeom prst="rect">
            <a:avLst/>
          </a:prstGeom>
          <a:noFill/>
          <a:ln>
            <a:solidFill>
              <a:schemeClr val="accent1"/>
            </a:solidFill>
          </a:ln>
        </p:spPr>
        <p:txBody>
          <a:bodyPr wrap="square" rtlCol="0">
            <a:spAutoFit/>
          </a:bodyPr>
          <a:lstStyle/>
          <a:p>
            <a:r>
              <a:rPr lang="en-US" dirty="0" smtClean="0">
                <a:solidFill>
                  <a:srgbClr val="C00000"/>
                </a:solidFill>
              </a:rPr>
              <a:t>Climacteric = premenopausal period.</a:t>
            </a:r>
          </a:p>
          <a:p>
            <a:endParaRPr lang="en-US" dirty="0" smtClean="0">
              <a:solidFill>
                <a:srgbClr val="C00000"/>
              </a:solidFill>
            </a:endParaRPr>
          </a:p>
          <a:p>
            <a:r>
              <a:rPr lang="en-US" dirty="0" smtClean="0">
                <a:solidFill>
                  <a:srgbClr val="C00000"/>
                </a:solidFill>
              </a:rPr>
              <a:t>Menopause =  </a:t>
            </a:r>
            <a:r>
              <a:rPr lang="en-US" dirty="0">
                <a:solidFill>
                  <a:srgbClr val="C00000"/>
                </a:solidFill>
              </a:rPr>
              <a:t>when menstruation ceases permanently </a:t>
            </a:r>
            <a:r>
              <a:rPr lang="en-US" dirty="0" smtClean="0">
                <a:solidFill>
                  <a:srgbClr val="C00000"/>
                </a:solidFill>
              </a:rPr>
              <a:t> for 12 </a:t>
            </a:r>
            <a:r>
              <a:rPr lang="en-US" dirty="0">
                <a:solidFill>
                  <a:srgbClr val="C00000"/>
                </a:solidFill>
              </a:rPr>
              <a:t>months </a:t>
            </a:r>
            <a:r>
              <a:rPr lang="en-US" dirty="0" smtClean="0">
                <a:solidFill>
                  <a:srgbClr val="C00000"/>
                </a:solidFill>
              </a:rPr>
              <a:t>owing </a:t>
            </a:r>
            <a:r>
              <a:rPr lang="en-US" dirty="0">
                <a:solidFill>
                  <a:srgbClr val="C00000"/>
                </a:solidFill>
              </a:rPr>
              <a:t>to the loss of ovarian </a:t>
            </a:r>
            <a:r>
              <a:rPr lang="en-US" dirty="0" smtClean="0">
                <a:solidFill>
                  <a:srgbClr val="C00000"/>
                </a:solidFill>
              </a:rPr>
              <a:t>follicular activity. </a:t>
            </a:r>
            <a:endParaRPr lang="en-US"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algn="l" rtl="0" eaLnBrk="1" fontAlgn="auto" hangingPunct="1">
              <a:spcAft>
                <a:spcPts val="0"/>
              </a:spcAft>
              <a:defRPr/>
            </a:pPr>
            <a:r>
              <a:rPr lang="en-US" u="sng" smtClean="0">
                <a:effectLst>
                  <a:outerShdw blurRad="38100" dist="38100" dir="2700000" algn="tl">
                    <a:srgbClr val="000000"/>
                  </a:outerShdw>
                </a:effectLst>
              </a:rPr>
              <a:t>Clinical Consequence of Osteoporosis</a:t>
            </a:r>
            <a:endParaRPr lang="en-US" smtClean="0"/>
          </a:p>
        </p:txBody>
      </p:sp>
      <p:sp>
        <p:nvSpPr>
          <p:cNvPr id="15363" name="Rectangle 3"/>
          <p:cNvSpPr>
            <a:spLocks noGrp="1" noChangeArrowheads="1"/>
          </p:cNvSpPr>
          <p:nvPr>
            <p:ph idx="1"/>
          </p:nvPr>
        </p:nvSpPr>
        <p:spPr>
          <a:xfrm>
            <a:off x="1066800" y="1981200"/>
            <a:ext cx="7315200" cy="3962400"/>
          </a:xfrm>
        </p:spPr>
        <p:txBody>
          <a:bodyPr>
            <a:normAutofit lnSpcReduction="10000"/>
          </a:bodyPr>
          <a:lstStyle/>
          <a:p>
            <a:pPr marL="274320" indent="-274320" algn="l" rtl="0" eaLnBrk="1" fontAlgn="auto" hangingPunct="1">
              <a:lnSpc>
                <a:spcPct val="90000"/>
              </a:lnSpc>
              <a:spcAft>
                <a:spcPts val="0"/>
              </a:spcAft>
              <a:buClr>
                <a:schemeClr val="accent3"/>
              </a:buClr>
              <a:buFont typeface="Wingdings 2"/>
              <a:buChar char=""/>
              <a:defRPr/>
            </a:pPr>
            <a:r>
              <a:rPr lang="en-US" sz="3600" b="1" i="1" dirty="0" smtClean="0">
                <a:effectLst>
                  <a:outerShdw blurRad="38100" dist="38100" dir="2700000" algn="tl">
                    <a:srgbClr val="000000"/>
                  </a:outerShdw>
                </a:effectLst>
              </a:rPr>
              <a:t>Increased mortality</a:t>
            </a:r>
            <a:r>
              <a:rPr lang="en-US" b="1" i="1" dirty="0" smtClean="0">
                <a:effectLst>
                  <a:outerShdw blurRad="38100" dist="38100" dir="2700000" algn="tl">
                    <a:srgbClr val="000000"/>
                  </a:outerShdw>
                </a:effectLst>
              </a:rPr>
              <a:t>- </a:t>
            </a:r>
            <a:r>
              <a:rPr lang="en-US" sz="2800" dirty="0" smtClean="0"/>
              <a:t>20% in the first year after a hip fracture. 20% unable to walk</a:t>
            </a:r>
            <a:endParaRPr lang="en-US" b="1" i="1" dirty="0" smtClean="0">
              <a:effectLst>
                <a:outerShdw blurRad="38100" dist="38100" dir="2700000" algn="tl">
                  <a:srgbClr val="000000"/>
                </a:outerShdw>
              </a:effectLst>
            </a:endParaRPr>
          </a:p>
          <a:p>
            <a:pPr marL="274320" indent="-274320" algn="l" rtl="0" eaLnBrk="1" fontAlgn="auto" hangingPunct="1">
              <a:lnSpc>
                <a:spcPct val="90000"/>
              </a:lnSpc>
              <a:spcAft>
                <a:spcPts val="0"/>
              </a:spcAft>
              <a:buClr>
                <a:schemeClr val="accent3"/>
              </a:buClr>
              <a:buFont typeface="Wingdings 2"/>
              <a:buChar char=""/>
              <a:defRPr/>
            </a:pPr>
            <a:r>
              <a:rPr lang="en-US" sz="3600" b="1" i="1" dirty="0" smtClean="0">
                <a:effectLst>
                  <a:outerShdw blurRad="38100" dist="38100" dir="2700000" algn="tl">
                    <a:srgbClr val="000000"/>
                  </a:outerShdw>
                </a:effectLst>
              </a:rPr>
              <a:t>Pain</a:t>
            </a:r>
            <a:r>
              <a:rPr lang="en-US" sz="3600" b="1" dirty="0" smtClean="0"/>
              <a:t>-</a:t>
            </a:r>
            <a:r>
              <a:rPr lang="en-US" dirty="0" smtClean="0"/>
              <a:t>early after fracture, prolonged pain due to secondary </a:t>
            </a:r>
            <a:r>
              <a:rPr lang="en-US" dirty="0" err="1" smtClean="0"/>
              <a:t>OA,costal</a:t>
            </a:r>
            <a:r>
              <a:rPr lang="en-US" dirty="0" smtClean="0"/>
              <a:t> margin impingement</a:t>
            </a:r>
            <a:endParaRPr lang="en-US" b="1" i="1" dirty="0" smtClean="0">
              <a:effectLst>
                <a:outerShdw blurRad="38100" dist="38100" dir="2700000" algn="tl">
                  <a:srgbClr val="000000"/>
                </a:outerShdw>
              </a:effectLst>
            </a:endParaRPr>
          </a:p>
          <a:p>
            <a:pPr marL="274320" indent="-274320" algn="l" rtl="0" eaLnBrk="1" fontAlgn="auto" hangingPunct="1">
              <a:lnSpc>
                <a:spcPct val="90000"/>
              </a:lnSpc>
              <a:spcAft>
                <a:spcPts val="0"/>
              </a:spcAft>
              <a:buClr>
                <a:schemeClr val="accent3"/>
              </a:buClr>
              <a:buFont typeface="Wingdings 2"/>
              <a:buChar char=""/>
              <a:defRPr/>
            </a:pPr>
            <a:r>
              <a:rPr lang="en-US" sz="3600" b="1" i="1" dirty="0" smtClean="0">
                <a:effectLst>
                  <a:outerShdw blurRad="38100" dist="38100" dir="2700000" algn="tl">
                    <a:srgbClr val="000000"/>
                  </a:outerShdw>
                </a:effectLst>
              </a:rPr>
              <a:t>Deformities</a:t>
            </a:r>
            <a:r>
              <a:rPr lang="en-US" sz="3600" dirty="0" smtClean="0"/>
              <a:t>-</a:t>
            </a:r>
            <a:r>
              <a:rPr lang="en-US" dirty="0" err="1" smtClean="0"/>
              <a:t>kyphosis,loss</a:t>
            </a:r>
            <a:r>
              <a:rPr lang="en-US" dirty="0" smtClean="0"/>
              <a:t> of </a:t>
            </a:r>
            <a:r>
              <a:rPr lang="en-US" dirty="0" err="1" smtClean="0"/>
              <a:t>height,abdominal</a:t>
            </a:r>
            <a:r>
              <a:rPr lang="en-US" dirty="0" smtClean="0"/>
              <a:t> protrusion</a:t>
            </a:r>
            <a:endParaRPr lang="en-US" b="1" i="1" dirty="0" smtClean="0">
              <a:effectLst>
                <a:outerShdw blurRad="38100" dist="38100" dir="2700000" algn="tl">
                  <a:srgbClr val="000000"/>
                </a:outerShdw>
              </a:effectLst>
            </a:endParaRPr>
          </a:p>
          <a:p>
            <a:pPr marL="274320" indent="-274320" algn="l" rtl="0" eaLnBrk="1" fontAlgn="auto" hangingPunct="1">
              <a:lnSpc>
                <a:spcPct val="90000"/>
              </a:lnSpc>
              <a:spcAft>
                <a:spcPts val="0"/>
              </a:spcAft>
              <a:buClr>
                <a:schemeClr val="accent3"/>
              </a:buClr>
              <a:buFont typeface="Wingdings 2"/>
              <a:buChar char=""/>
              <a:defRPr/>
            </a:pPr>
            <a:r>
              <a:rPr lang="en-US" sz="3600" b="1" i="1" dirty="0" smtClean="0">
                <a:effectLst>
                  <a:outerShdw blurRad="38100" dist="38100" dir="2700000" algn="tl">
                    <a:srgbClr val="000000"/>
                  </a:outerShdw>
                </a:effectLst>
              </a:rPr>
              <a:t>Loss of independence</a:t>
            </a:r>
            <a:endParaRPr lang="en-US" b="1" i="1"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AUT0143"/>
          <p:cNvPicPr>
            <a:picLocks noChangeAspect="1" noChangeArrowheads="1"/>
          </p:cNvPicPr>
          <p:nvPr/>
        </p:nvPicPr>
        <p:blipFill>
          <a:blip r:embed="rId2"/>
          <a:srcRect/>
          <a:stretch>
            <a:fillRect/>
          </a:stretch>
        </p:blipFill>
        <p:spPr bwMode="auto">
          <a:xfrm>
            <a:off x="533400" y="1905000"/>
            <a:ext cx="4800600" cy="4443413"/>
          </a:xfrm>
          <a:prstGeom prst="rect">
            <a:avLst/>
          </a:prstGeom>
          <a:noFill/>
          <a:ln w="12700">
            <a:noFill/>
            <a:miter lim="800000"/>
            <a:headEnd type="none" w="sm" len="sm"/>
            <a:tailEnd type="none" w="sm" len="sm"/>
          </a:ln>
        </p:spPr>
      </p:pic>
      <p:sp>
        <p:nvSpPr>
          <p:cNvPr id="30723" name="Rectangle 1029"/>
          <p:cNvSpPr>
            <a:spLocks noGrp="1" noChangeArrowheads="1"/>
          </p:cNvSpPr>
          <p:nvPr>
            <p:ph type="body" sz="half" idx="2"/>
          </p:nvPr>
        </p:nvSpPr>
        <p:spPr>
          <a:xfrm>
            <a:off x="5486400" y="2412206"/>
            <a:ext cx="2895600" cy="3429000"/>
          </a:xfrm>
        </p:spPr>
        <p:txBody>
          <a:bodyPr/>
          <a:lstStyle/>
          <a:p>
            <a:pPr algn="l" rtl="0" eaLnBrk="1" hangingPunct="1"/>
            <a:r>
              <a:rPr lang="en-US" sz="2800" dirty="0" smtClean="0"/>
              <a:t>Progressive spinal deformity and loss of height in a postmenopausal woman.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rtl="0" eaLnBrk="1" fontAlgn="auto" hangingPunct="1">
              <a:spcAft>
                <a:spcPts val="0"/>
              </a:spcAft>
              <a:defRPr/>
            </a:pPr>
            <a:r>
              <a:rPr lang="en-US" u="sng" smtClean="0"/>
              <a:t>Investigations for Osteoporosis</a:t>
            </a:r>
            <a:endParaRPr lang="en-US" smtClean="0"/>
          </a:p>
        </p:txBody>
      </p:sp>
      <p:sp>
        <p:nvSpPr>
          <p:cNvPr id="21507" name="Rectangle 3"/>
          <p:cNvSpPr>
            <a:spLocks noGrp="1" noChangeArrowheads="1"/>
          </p:cNvSpPr>
          <p:nvPr>
            <p:ph idx="1"/>
          </p:nvPr>
        </p:nvSpPr>
        <p:spPr>
          <a:xfrm>
            <a:off x="685800" y="1981200"/>
            <a:ext cx="8458200" cy="4114800"/>
          </a:xfrm>
        </p:spPr>
        <p:txBody>
          <a:bodyPr>
            <a:normAutofit fontScale="92500" lnSpcReduction="10000"/>
          </a:bodyPr>
          <a:lstStyle/>
          <a:p>
            <a:pPr marL="274320" indent="-274320" algn="l" rtl="0" eaLnBrk="1" fontAlgn="auto" hangingPunct="1">
              <a:lnSpc>
                <a:spcPct val="80000"/>
              </a:lnSpc>
              <a:spcAft>
                <a:spcPts val="0"/>
              </a:spcAft>
              <a:buClr>
                <a:schemeClr val="accent3"/>
              </a:buClr>
              <a:buFont typeface="Wingdings 2"/>
              <a:buChar char=""/>
              <a:defRPr/>
            </a:pPr>
            <a:r>
              <a:rPr lang="en-US" b="1" smtClean="0"/>
              <a:t>Spinal radiographs</a:t>
            </a:r>
          </a:p>
          <a:p>
            <a:pPr marL="274320" indent="-274320" algn="l" rtl="0" eaLnBrk="1" fontAlgn="auto" hangingPunct="1">
              <a:lnSpc>
                <a:spcPct val="80000"/>
              </a:lnSpc>
              <a:spcAft>
                <a:spcPts val="0"/>
              </a:spcAft>
              <a:buClr>
                <a:schemeClr val="accent3"/>
              </a:buClr>
              <a:buFont typeface="Wingdings 2"/>
              <a:buChar char=""/>
              <a:defRPr/>
            </a:pPr>
            <a:r>
              <a:rPr lang="en-US" b="1" smtClean="0"/>
              <a:t>Bone densitometry</a:t>
            </a:r>
          </a:p>
          <a:p>
            <a:pPr marL="274320" indent="-274320" algn="l" rtl="0" eaLnBrk="1" fontAlgn="auto" hangingPunct="1">
              <a:lnSpc>
                <a:spcPct val="80000"/>
              </a:lnSpc>
              <a:spcAft>
                <a:spcPts val="0"/>
              </a:spcAft>
              <a:buClr>
                <a:schemeClr val="accent3"/>
              </a:buClr>
              <a:buFont typeface="Wingdings 2"/>
              <a:buChar char=""/>
              <a:defRPr/>
            </a:pPr>
            <a:r>
              <a:rPr lang="en-US" b="1" smtClean="0"/>
              <a:t>Screen for underlying causes:</a:t>
            </a:r>
          </a:p>
          <a:p>
            <a:pPr marL="274320" indent="-274320" algn="l" rtl="0" eaLnBrk="1" fontAlgn="auto" hangingPunct="1">
              <a:lnSpc>
                <a:spcPct val="80000"/>
              </a:lnSpc>
              <a:spcAft>
                <a:spcPts val="0"/>
              </a:spcAft>
              <a:buClr>
                <a:schemeClr val="accent3"/>
              </a:buClr>
              <a:buFontTx/>
              <a:buNone/>
              <a:defRPr/>
            </a:pPr>
            <a:r>
              <a:rPr lang="en-US" b="1" smtClean="0"/>
              <a:t>   - Serum Ca,phosphate,alkaline              phosphatase,and creatinine</a:t>
            </a:r>
          </a:p>
          <a:p>
            <a:pPr marL="274320" indent="-274320" algn="l" rtl="0" eaLnBrk="1" fontAlgn="auto" hangingPunct="1">
              <a:lnSpc>
                <a:spcPct val="80000"/>
              </a:lnSpc>
              <a:spcAft>
                <a:spcPts val="0"/>
              </a:spcAft>
              <a:buClr>
                <a:schemeClr val="accent3"/>
              </a:buClr>
              <a:buFontTx/>
              <a:buNone/>
              <a:defRPr/>
            </a:pPr>
            <a:r>
              <a:rPr lang="en-US" b="1" smtClean="0"/>
              <a:t>   -24 hr urinary Ca,creatinine clearance</a:t>
            </a:r>
          </a:p>
          <a:p>
            <a:pPr marL="274320" indent="-274320" algn="l" rtl="0" eaLnBrk="1" fontAlgn="auto" hangingPunct="1">
              <a:lnSpc>
                <a:spcPct val="80000"/>
              </a:lnSpc>
              <a:spcAft>
                <a:spcPts val="0"/>
              </a:spcAft>
              <a:buClr>
                <a:schemeClr val="accent3"/>
              </a:buClr>
              <a:buFontTx/>
              <a:buNone/>
              <a:defRPr/>
            </a:pPr>
            <a:r>
              <a:rPr lang="en-US" b="1" smtClean="0"/>
              <a:t>   -Urinary Bence-Jones protein</a:t>
            </a:r>
          </a:p>
          <a:p>
            <a:pPr marL="274320" indent="-274320" algn="l" rtl="0" eaLnBrk="1" fontAlgn="auto" hangingPunct="1">
              <a:lnSpc>
                <a:spcPct val="80000"/>
              </a:lnSpc>
              <a:spcAft>
                <a:spcPts val="0"/>
              </a:spcAft>
              <a:buClr>
                <a:schemeClr val="accent3"/>
              </a:buClr>
              <a:buFontTx/>
              <a:buNone/>
              <a:defRPr/>
            </a:pPr>
            <a:r>
              <a:rPr lang="en-US" b="1" smtClean="0"/>
              <a:t>   -TSH,T</a:t>
            </a:r>
            <a:r>
              <a:rPr lang="en-US" sz="2400" b="1" smtClean="0"/>
              <a:t>4</a:t>
            </a:r>
          </a:p>
          <a:p>
            <a:pPr marL="274320" indent="-274320" algn="l" rtl="0" eaLnBrk="1" fontAlgn="auto" hangingPunct="1">
              <a:lnSpc>
                <a:spcPct val="80000"/>
              </a:lnSpc>
              <a:spcAft>
                <a:spcPts val="0"/>
              </a:spcAft>
              <a:buClr>
                <a:schemeClr val="accent3"/>
              </a:buClr>
              <a:buFontTx/>
              <a:buNone/>
              <a:defRPr/>
            </a:pPr>
            <a:r>
              <a:rPr lang="en-US" sz="2400" b="1" smtClean="0"/>
              <a:t>    </a:t>
            </a:r>
            <a:r>
              <a:rPr lang="en-US" b="1" smtClean="0"/>
              <a:t>- S Testosterone(in men)</a:t>
            </a:r>
            <a:endParaRPr lang="en-US" sz="2400" smtClean="0"/>
          </a:p>
          <a:p>
            <a:pPr marL="274320" indent="-274320" algn="l" rtl="0" eaLnBrk="1" fontAlgn="auto" hangingPunct="1">
              <a:spcAft>
                <a:spcPts val="0"/>
              </a:spcAft>
              <a:buClr>
                <a:schemeClr val="accent3"/>
              </a:buClr>
              <a:buFontTx/>
              <a:buNone/>
              <a:defRPr/>
            </a:pPr>
            <a:r>
              <a:rPr lang="en-US" sz="2400" smtClean="0"/>
              <a:t>    </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6" descr="Slide12"/>
          <p:cNvPicPr>
            <a:picLocks noChangeAspect="1" noChangeArrowheads="1"/>
          </p:cNvPicPr>
          <p:nvPr/>
        </p:nvPicPr>
        <p:blipFill>
          <a:blip r:embed="rId3"/>
          <a:srcRect/>
          <a:stretch>
            <a:fillRect/>
          </a:stretch>
        </p:blipFill>
        <p:spPr bwMode="invGray">
          <a:xfrm>
            <a:off x="0" y="0"/>
            <a:ext cx="9144000" cy="68580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81000"/>
            <a:ext cx="8229600" cy="1143000"/>
          </a:xfrm>
        </p:spPr>
        <p:txBody>
          <a:bodyPr/>
          <a:lstStyle/>
          <a:p>
            <a:pPr algn="l" rtl="0" eaLnBrk="1" fontAlgn="auto" hangingPunct="1">
              <a:spcAft>
                <a:spcPts val="0"/>
              </a:spcAft>
              <a:defRPr/>
            </a:pPr>
            <a:r>
              <a:rPr lang="en-US" sz="4000" u="sng" smtClean="0"/>
              <a:t>Indications for measuring BMD:</a:t>
            </a:r>
            <a:endParaRPr lang="en-US" smtClean="0"/>
          </a:p>
        </p:txBody>
      </p:sp>
      <p:sp>
        <p:nvSpPr>
          <p:cNvPr id="22531" name="Rectangle 3"/>
          <p:cNvSpPr>
            <a:spLocks noGrp="1" noChangeArrowheads="1"/>
          </p:cNvSpPr>
          <p:nvPr>
            <p:ph idx="1"/>
          </p:nvPr>
        </p:nvSpPr>
        <p:spPr/>
        <p:txBody>
          <a:bodyPr>
            <a:normAutofit/>
          </a:bodyPr>
          <a:lstStyle/>
          <a:p>
            <a:pPr marL="274320" indent="-274320" algn="l" rtl="0" eaLnBrk="1" fontAlgn="auto" hangingPunct="1">
              <a:spcAft>
                <a:spcPts val="0"/>
              </a:spcAft>
              <a:buClr>
                <a:schemeClr val="accent3"/>
              </a:buClr>
              <a:buFont typeface="Wingdings 2"/>
              <a:buChar char=""/>
              <a:defRPr/>
            </a:pPr>
            <a:r>
              <a:rPr lang="en-US" b="1" dirty="0" smtClean="0"/>
              <a:t>Early menopause(&lt;45yrs)</a:t>
            </a:r>
          </a:p>
          <a:p>
            <a:pPr marL="274320" indent="-274320" algn="l" rtl="0" eaLnBrk="1" fontAlgn="auto" hangingPunct="1">
              <a:spcAft>
                <a:spcPts val="0"/>
              </a:spcAft>
              <a:buClr>
                <a:schemeClr val="accent3"/>
              </a:buClr>
              <a:buFont typeface="Wingdings 2"/>
              <a:buChar char=""/>
              <a:defRPr/>
            </a:pPr>
            <a:r>
              <a:rPr lang="en-US" b="1" dirty="0" smtClean="0"/>
              <a:t>Premenopausal </a:t>
            </a:r>
            <a:r>
              <a:rPr lang="en-US" b="1" dirty="0" err="1" smtClean="0"/>
              <a:t>amenorrhoea</a:t>
            </a:r>
            <a:r>
              <a:rPr lang="en-US" b="1" dirty="0" smtClean="0"/>
              <a:t>(e.g. anorexia nervosa)</a:t>
            </a:r>
          </a:p>
          <a:p>
            <a:pPr marL="274320" indent="-274320" algn="l" rtl="0" eaLnBrk="1" fontAlgn="auto" hangingPunct="1">
              <a:spcAft>
                <a:spcPts val="0"/>
              </a:spcAft>
              <a:buClr>
                <a:schemeClr val="accent3"/>
              </a:buClr>
              <a:buFont typeface="Wingdings 2"/>
              <a:buChar char=""/>
              <a:defRPr/>
            </a:pPr>
            <a:r>
              <a:rPr lang="en-US" b="1" dirty="0" err="1" smtClean="0"/>
              <a:t>Perimenopausal</a:t>
            </a:r>
            <a:r>
              <a:rPr lang="en-US" b="1" dirty="0" smtClean="0"/>
              <a:t> women in whom knowledge of low BMD would  affect the decision to use HRT</a:t>
            </a:r>
          </a:p>
          <a:p>
            <a:pPr marL="274320" indent="-274320" algn="l" rtl="0" eaLnBrk="1" fontAlgn="auto" hangingPunct="1">
              <a:spcAft>
                <a:spcPts val="0"/>
              </a:spcAft>
              <a:buClr>
                <a:schemeClr val="accent3"/>
              </a:buClr>
              <a:buFont typeface="Wingdings 2"/>
              <a:buChar char=""/>
              <a:defRPr/>
            </a:pPr>
            <a:r>
              <a:rPr lang="en-US" b="1" dirty="0" smtClean="0"/>
              <a:t>Radiological </a:t>
            </a:r>
            <a:r>
              <a:rPr lang="en-US" b="1" dirty="0" err="1" smtClean="0"/>
              <a:t>osteopenia</a:t>
            </a:r>
            <a:endParaRPr lang="en-US" dirty="0" smtClean="0"/>
          </a:p>
          <a:p>
            <a:pPr marL="274320" indent="-274320" algn="l" rtl="0" eaLnBrk="1" fontAlgn="auto" hangingPunct="1">
              <a:spcAft>
                <a:spcPts val="0"/>
              </a:spcAft>
              <a:buClr>
                <a:schemeClr val="accent3"/>
              </a:buClr>
              <a:buFont typeface="Wingdings 2"/>
              <a:buChar char=""/>
              <a:defRPr/>
            </a:pPr>
            <a:endParaRPr lang="en-US" dirty="0" smtClean="0"/>
          </a:p>
        </p:txBody>
      </p:sp>
      <p:sp>
        <p:nvSpPr>
          <p:cNvPr id="2" name="نجمة ذات 5 نقاط 1"/>
          <p:cNvSpPr/>
          <p:nvPr/>
        </p:nvSpPr>
        <p:spPr>
          <a:xfrm>
            <a:off x="1115616" y="260648"/>
            <a:ext cx="43204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0034" y="500042"/>
            <a:ext cx="8229600" cy="1143000"/>
          </a:xfrm>
        </p:spPr>
        <p:txBody>
          <a:bodyPr>
            <a:noAutofit/>
          </a:bodyPr>
          <a:lstStyle/>
          <a:p>
            <a:pPr algn="l" rtl="0" eaLnBrk="1" fontAlgn="auto" hangingPunct="1">
              <a:spcAft>
                <a:spcPts val="0"/>
              </a:spcAft>
              <a:defRPr/>
            </a:pPr>
            <a:r>
              <a:rPr lang="en-US" sz="3200" u="sng" dirty="0" smtClean="0"/>
              <a:t>Anti-</a:t>
            </a:r>
            <a:r>
              <a:rPr lang="en-US" sz="3200" u="sng" dirty="0" err="1" smtClean="0"/>
              <a:t>resorptive</a:t>
            </a:r>
            <a:r>
              <a:rPr lang="en-US" sz="3200" u="sng" dirty="0" smtClean="0"/>
              <a:t> to improve BMD in OP patients</a:t>
            </a:r>
            <a:endParaRPr lang="en-US" sz="3200" dirty="0" smtClean="0"/>
          </a:p>
        </p:txBody>
      </p:sp>
      <p:sp>
        <p:nvSpPr>
          <p:cNvPr id="10243" name="Rectangle 3"/>
          <p:cNvSpPr>
            <a:spLocks noGrp="1" noChangeArrowheads="1"/>
          </p:cNvSpPr>
          <p:nvPr>
            <p:ph idx="1"/>
          </p:nvPr>
        </p:nvSpPr>
        <p:spPr>
          <a:xfrm>
            <a:off x="685800" y="1981200"/>
            <a:ext cx="7848600" cy="4648200"/>
          </a:xfrm>
        </p:spPr>
        <p:txBody>
          <a:bodyPr>
            <a:normAutofit fontScale="92500" lnSpcReduction="10000"/>
          </a:bodyPr>
          <a:lstStyle/>
          <a:p>
            <a:pPr marL="274320" indent="-274320" algn="l" rtl="0" eaLnBrk="1" fontAlgn="auto" hangingPunct="1">
              <a:lnSpc>
                <a:spcPct val="90000"/>
              </a:lnSpc>
              <a:spcAft>
                <a:spcPts val="0"/>
              </a:spcAft>
              <a:buClr>
                <a:schemeClr val="accent3"/>
              </a:buClr>
              <a:buFont typeface="Wingdings 2"/>
              <a:buChar char=""/>
              <a:defRPr/>
            </a:pPr>
            <a:r>
              <a:rPr lang="en-US" b="1" dirty="0" smtClean="0"/>
              <a:t>HRT</a:t>
            </a:r>
          </a:p>
          <a:p>
            <a:pPr marL="274320" indent="-274320" algn="l" rtl="0" eaLnBrk="1" fontAlgn="auto" hangingPunct="1">
              <a:lnSpc>
                <a:spcPct val="90000"/>
              </a:lnSpc>
              <a:spcAft>
                <a:spcPts val="0"/>
              </a:spcAft>
              <a:buClr>
                <a:schemeClr val="accent3"/>
              </a:buClr>
              <a:buFont typeface="Wingdings 2"/>
              <a:buChar char=""/>
              <a:defRPr/>
            </a:pPr>
            <a:r>
              <a:rPr lang="en-US" b="1" dirty="0" smtClean="0"/>
              <a:t>Selective </a:t>
            </a:r>
            <a:r>
              <a:rPr lang="en-US" b="1" dirty="0" err="1" smtClean="0"/>
              <a:t>oestrogen</a:t>
            </a:r>
            <a:r>
              <a:rPr lang="en-US" b="1" dirty="0" smtClean="0"/>
              <a:t> receptor modulators -</a:t>
            </a:r>
            <a:r>
              <a:rPr lang="en-US" b="1" dirty="0" err="1" smtClean="0"/>
              <a:t>raloxifene</a:t>
            </a:r>
            <a:endParaRPr lang="en-US" b="1" dirty="0" smtClean="0"/>
          </a:p>
          <a:p>
            <a:pPr marL="274320" indent="-274320" algn="l" rtl="0" eaLnBrk="1" fontAlgn="auto" hangingPunct="1">
              <a:lnSpc>
                <a:spcPct val="90000"/>
              </a:lnSpc>
              <a:spcAft>
                <a:spcPts val="0"/>
              </a:spcAft>
              <a:buClr>
                <a:schemeClr val="accent3"/>
              </a:buClr>
              <a:buFont typeface="Wingdings 2"/>
              <a:buChar char=""/>
              <a:defRPr/>
            </a:pPr>
            <a:r>
              <a:rPr lang="en-US" b="1" dirty="0" err="1" smtClean="0"/>
              <a:t>Bisphosphonates-etidronate,alendronate,risidronate</a:t>
            </a:r>
            <a:endParaRPr lang="en-US" b="1" dirty="0" smtClean="0"/>
          </a:p>
          <a:p>
            <a:pPr marL="274320" indent="-274320" algn="l" rtl="0" eaLnBrk="1" fontAlgn="auto" hangingPunct="1">
              <a:lnSpc>
                <a:spcPct val="90000"/>
              </a:lnSpc>
              <a:spcAft>
                <a:spcPts val="0"/>
              </a:spcAft>
              <a:buClr>
                <a:schemeClr val="accent3"/>
              </a:buClr>
              <a:buFont typeface="Wingdings 2"/>
              <a:buChar char=""/>
              <a:defRPr/>
            </a:pPr>
            <a:r>
              <a:rPr lang="en-US" b="1" dirty="0" err="1" smtClean="0"/>
              <a:t>Calcitonin</a:t>
            </a:r>
            <a:endParaRPr lang="en-US" b="1" dirty="0" smtClean="0"/>
          </a:p>
          <a:p>
            <a:pPr marL="274320" indent="-274320" algn="l" rtl="0" eaLnBrk="1" fontAlgn="auto" hangingPunct="1">
              <a:lnSpc>
                <a:spcPct val="90000"/>
              </a:lnSpc>
              <a:spcAft>
                <a:spcPts val="0"/>
              </a:spcAft>
              <a:buClr>
                <a:schemeClr val="accent3"/>
              </a:buClr>
              <a:buFont typeface="Wingdings 2"/>
              <a:buChar char=""/>
              <a:defRPr/>
            </a:pPr>
            <a:r>
              <a:rPr lang="en-US" b="1" dirty="0" smtClean="0"/>
              <a:t>Parathyroid hormone</a:t>
            </a:r>
          </a:p>
          <a:p>
            <a:pPr marL="274320" indent="-274320" algn="l" rtl="0" eaLnBrk="1" fontAlgn="auto" hangingPunct="1">
              <a:lnSpc>
                <a:spcPct val="90000"/>
              </a:lnSpc>
              <a:spcAft>
                <a:spcPts val="0"/>
              </a:spcAft>
              <a:buClr>
                <a:schemeClr val="accent3"/>
              </a:buClr>
              <a:buFont typeface="Wingdings 2"/>
              <a:buChar char=""/>
              <a:defRPr/>
            </a:pPr>
            <a:r>
              <a:rPr lang="en-US" b="1" dirty="0" smtClean="0"/>
              <a:t>Strontium </a:t>
            </a:r>
            <a:r>
              <a:rPr lang="en-US" b="1" dirty="0" err="1" smtClean="0"/>
              <a:t>ranlate</a:t>
            </a:r>
            <a:endParaRPr lang="en-US" b="1" dirty="0" smtClean="0"/>
          </a:p>
          <a:p>
            <a:pPr marL="274320" indent="-274320" algn="l" rtl="0" eaLnBrk="1" fontAlgn="auto" hangingPunct="1">
              <a:lnSpc>
                <a:spcPct val="90000"/>
              </a:lnSpc>
              <a:spcAft>
                <a:spcPts val="0"/>
              </a:spcAft>
              <a:buClr>
                <a:schemeClr val="accent3"/>
              </a:buClr>
              <a:buFont typeface="Wingdings 2"/>
              <a:buChar char=""/>
              <a:defRPr/>
            </a:pPr>
            <a:r>
              <a:rPr lang="en-US" b="1" dirty="0" smtClean="0"/>
              <a:t>Calcium(1000 mg daily)</a:t>
            </a:r>
          </a:p>
          <a:p>
            <a:pPr marL="274320" indent="-274320" algn="l" rtl="0" eaLnBrk="1" fontAlgn="auto" hangingPunct="1">
              <a:lnSpc>
                <a:spcPct val="90000"/>
              </a:lnSpc>
              <a:spcAft>
                <a:spcPts val="0"/>
              </a:spcAft>
              <a:buClr>
                <a:schemeClr val="accent3"/>
              </a:buClr>
              <a:buFont typeface="Wingdings 2"/>
              <a:buChar char=""/>
              <a:defRPr/>
            </a:pPr>
            <a:r>
              <a:rPr lang="en-US" b="1" dirty="0" smtClean="0"/>
              <a:t>Vitamin D &amp; Calcium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rtl="0">
              <a:defRPr/>
            </a:pPr>
            <a:r>
              <a:rPr lang="en-US" dirty="0" smtClean="0"/>
              <a:t>Conclusion</a:t>
            </a:r>
            <a:endParaRPr lang="en-US" dirty="0"/>
          </a:p>
        </p:txBody>
      </p:sp>
      <p:sp>
        <p:nvSpPr>
          <p:cNvPr id="43010" name="Content Placeholder 1"/>
          <p:cNvSpPr>
            <a:spLocks noGrp="1"/>
          </p:cNvSpPr>
          <p:nvPr>
            <p:ph idx="1"/>
          </p:nvPr>
        </p:nvSpPr>
        <p:spPr/>
        <p:txBody>
          <a:bodyPr/>
          <a:lstStyle/>
          <a:p>
            <a:pPr algn="l" rtl="0"/>
            <a:r>
              <a:rPr lang="en-US" smtClean="0"/>
              <a:t>Osteoporosis is a silent disease, but the risk of fractures associated with it, has a large impact on morbidity and mortality</a:t>
            </a:r>
          </a:p>
          <a:p>
            <a:pPr algn="l" rtl="0"/>
            <a:r>
              <a:rPr lang="en-US" smtClean="0"/>
              <a:t>It affects women more than men</a:t>
            </a:r>
          </a:p>
          <a:p>
            <a:pPr algn="l" rtl="0"/>
            <a:r>
              <a:rPr lang="en-US" smtClean="0"/>
              <a:t>Prevention and early treatment is the aim to reduce bone fractures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74720"/>
          </a:xfrm>
        </p:spPr>
        <p:txBody>
          <a:bodyPr/>
          <a:lstStyle/>
          <a:p>
            <a:pPr algn="l" rtl="0"/>
            <a:r>
              <a:rPr lang="en-US" dirty="0" smtClean="0"/>
              <a:t>OVARIAN HORMONE THERAPY  </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Initially , hormone therapy was provided for the treatment of hot flashes &amp; symptoms of genitourinary atrophy . Later , increasing evidence revealed that prevention of osteoporosis was a specific benefit of ovarian hormone therapy . It has been advocated for ‘ prevention or delay of arteriosclerotic heart disease &amp; Alzheimer’s disease .</a:t>
            </a:r>
          </a:p>
          <a:p>
            <a:pPr algn="l" rtl="0"/>
            <a:r>
              <a:rPr lang="en-US" dirty="0" smtClean="0"/>
              <a:t>The WHI study is attempting to sort out ‘ risks &amp; benefits of ovarian hormone therapy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Continue </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The previously reported protection from osteoporotic fracture was confirmed by the WHI study .In addition a 37 % reduction in the rate of colorectal cancer was found .</a:t>
            </a:r>
          </a:p>
          <a:p>
            <a:pPr algn="l" rtl="0"/>
            <a:r>
              <a:rPr lang="en-US" dirty="0" smtClean="0"/>
              <a:t>On ‘ basis of the WHI study , a consensus is developing that combined that combined ovarian hormone therapy is indicated primarily for ‘ relief of significant menopausal symptoms such as frequent hot flashes , genitourinary discomfort &amp; other quality-of-life issues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3200" dirty="0" smtClean="0"/>
              <a:t>MANAGEMENT of Ovarian hormonal therapy </a:t>
            </a:r>
            <a:endParaRPr lang="en-US" sz="3200" dirty="0"/>
          </a:p>
        </p:txBody>
      </p:sp>
      <p:sp>
        <p:nvSpPr>
          <p:cNvPr id="3" name="Content Placeholder 2"/>
          <p:cNvSpPr>
            <a:spLocks noGrp="1"/>
          </p:cNvSpPr>
          <p:nvPr>
            <p:ph idx="1"/>
          </p:nvPr>
        </p:nvSpPr>
        <p:spPr/>
        <p:txBody>
          <a:bodyPr/>
          <a:lstStyle/>
          <a:p>
            <a:pPr algn="l" rtl="0"/>
            <a:r>
              <a:rPr lang="en-US" dirty="0" smtClean="0"/>
              <a:t>Women who still have a uterus &amp; elect to use unopposed estrogen for ‘ treatment of menopausal symptoms are at significant risk of developing endometrial hyperplasia &amp; endometrial </a:t>
            </a:r>
            <a:r>
              <a:rPr lang="en-US" dirty="0" err="1" smtClean="0"/>
              <a:t>adenocarcinoma</a:t>
            </a:r>
            <a:r>
              <a:rPr lang="en-US" dirty="0" smtClean="0"/>
              <a:t> .</a:t>
            </a:r>
          </a:p>
          <a:p>
            <a:pPr algn="l" rtl="0"/>
            <a:r>
              <a:rPr lang="en-US" dirty="0" smtClean="0"/>
              <a:t>Progestin is protective for endometrial disease and may be given for 12 days per month with predictable uterine bleeding on withdrawal .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Menopause </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Menopause literally refers to the last menstrual period .</a:t>
            </a:r>
          </a:p>
          <a:p>
            <a:pPr algn="l" rtl="0"/>
            <a:r>
              <a:rPr lang="en-US" dirty="0" smtClean="0"/>
              <a:t>It is usually made in </a:t>
            </a:r>
            <a:r>
              <a:rPr lang="en-US" dirty="0" smtClean="0">
                <a:solidFill>
                  <a:srgbClr val="C00000"/>
                </a:solidFill>
              </a:rPr>
              <a:t>retrospect</a:t>
            </a:r>
            <a:r>
              <a:rPr lang="en-US" dirty="0" smtClean="0"/>
              <a:t> , that is , one year without menses .</a:t>
            </a:r>
          </a:p>
          <a:p>
            <a:pPr algn="l" rtl="0"/>
            <a:r>
              <a:rPr lang="en-US" dirty="0" smtClean="0"/>
              <a:t>In most women , menopause occurs between the ages of 50 and 55 years , with an </a:t>
            </a:r>
            <a:r>
              <a:rPr lang="en-US" b="1" dirty="0" smtClean="0">
                <a:solidFill>
                  <a:srgbClr val="C00000"/>
                </a:solidFill>
              </a:rPr>
              <a:t>average</a:t>
            </a:r>
            <a:r>
              <a:rPr lang="en-US" dirty="0" smtClean="0"/>
              <a:t> </a:t>
            </a:r>
            <a:r>
              <a:rPr lang="en-US" b="1" dirty="0" smtClean="0">
                <a:solidFill>
                  <a:srgbClr val="C00000"/>
                </a:solidFill>
              </a:rPr>
              <a:t>age of 51.5 years </a:t>
            </a:r>
            <a:r>
              <a:rPr lang="en-US" dirty="0" smtClean="0"/>
              <a:t>, but some have their menopause before the age of 40 ( premature menopause ) .</a:t>
            </a:r>
          </a:p>
        </p:txBody>
      </p:sp>
      <p:sp>
        <p:nvSpPr>
          <p:cNvPr id="4" name="مربع نص 3"/>
          <p:cNvSpPr txBox="1"/>
          <p:nvPr/>
        </p:nvSpPr>
        <p:spPr>
          <a:xfrm>
            <a:off x="2365619" y="6093296"/>
            <a:ext cx="3384376" cy="646331"/>
          </a:xfrm>
          <a:prstGeom prst="rect">
            <a:avLst/>
          </a:prstGeom>
          <a:noFill/>
          <a:ln>
            <a:solidFill>
              <a:schemeClr val="accent1"/>
            </a:solidFill>
          </a:ln>
        </p:spPr>
        <p:txBody>
          <a:bodyPr wrap="square" rtlCol="0">
            <a:spAutoFit/>
          </a:bodyPr>
          <a:lstStyle/>
          <a:p>
            <a:r>
              <a:rPr lang="en-US" dirty="0" smtClean="0"/>
              <a:t>In middle east , the average age for menopause  is 46y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rtl="0"/>
            <a:r>
              <a:rPr lang="en-US" b="1" dirty="0" smtClean="0"/>
              <a:t>HRT</a:t>
            </a:r>
            <a:endParaRPr lang="en-US" b="1" dirty="0"/>
          </a:p>
        </p:txBody>
      </p:sp>
      <p:sp>
        <p:nvSpPr>
          <p:cNvPr id="3" name="Content Placeholder 2"/>
          <p:cNvSpPr>
            <a:spLocks noGrp="1"/>
          </p:cNvSpPr>
          <p:nvPr>
            <p:ph idx="1"/>
          </p:nvPr>
        </p:nvSpPr>
        <p:spPr>
          <a:xfrm>
            <a:off x="457200" y="990601"/>
            <a:ext cx="8229600" cy="2514600"/>
          </a:xfrm>
        </p:spPr>
        <p:txBody>
          <a:bodyPr>
            <a:normAutofit lnSpcReduction="10000"/>
          </a:bodyPr>
          <a:lstStyle/>
          <a:p>
            <a:pPr algn="l" rtl="0">
              <a:spcBef>
                <a:spcPts val="0"/>
              </a:spcBef>
            </a:pPr>
            <a:r>
              <a:rPr lang="en-US" dirty="0" smtClean="0"/>
              <a:t>Types </a:t>
            </a:r>
          </a:p>
          <a:p>
            <a:pPr algn="l" rtl="0">
              <a:spcBef>
                <a:spcPts val="0"/>
              </a:spcBef>
            </a:pPr>
            <a:r>
              <a:rPr lang="en-US" dirty="0" smtClean="0"/>
              <a:t>Routes </a:t>
            </a:r>
          </a:p>
          <a:p>
            <a:pPr algn="l" rtl="0">
              <a:spcBef>
                <a:spcPts val="0"/>
              </a:spcBef>
            </a:pPr>
            <a:r>
              <a:rPr lang="en-US" dirty="0" smtClean="0"/>
              <a:t>Benefits </a:t>
            </a:r>
          </a:p>
          <a:p>
            <a:pPr algn="l" rtl="0">
              <a:spcBef>
                <a:spcPts val="0"/>
              </a:spcBef>
            </a:pPr>
            <a:r>
              <a:rPr lang="en-US" dirty="0" smtClean="0"/>
              <a:t>Side effects </a:t>
            </a:r>
          </a:p>
          <a:p>
            <a:pPr algn="l" rtl="0">
              <a:spcBef>
                <a:spcPts val="0"/>
              </a:spcBef>
            </a:pPr>
            <a:r>
              <a:rPr lang="en-US" dirty="0" smtClean="0"/>
              <a:t>Risks </a:t>
            </a:r>
            <a:endParaRPr lang="en-US" dirty="0"/>
          </a:p>
        </p:txBody>
      </p:sp>
      <p:sp>
        <p:nvSpPr>
          <p:cNvPr id="4" name="Title 1"/>
          <p:cNvSpPr txBox="1">
            <a:spLocks/>
          </p:cNvSpPr>
          <p:nvPr/>
        </p:nvSpPr>
        <p:spPr>
          <a:xfrm>
            <a:off x="457200" y="3962400"/>
            <a:ext cx="8229600" cy="6096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Types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4572000"/>
            <a:ext cx="8229600" cy="2057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Estrogen only : </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used only in </a:t>
            </a:r>
            <a:r>
              <a:rPr kumimoji="0" lang="en-US" sz="2000" b="0" i="0" u="none" strike="noStrike" kern="1200" cap="none" spc="0" normalizeH="0" baseline="0" noProof="0" dirty="0" err="1" smtClean="0">
                <a:ln>
                  <a:noFill/>
                </a:ln>
                <a:solidFill>
                  <a:srgbClr val="C00000"/>
                </a:solidFill>
                <a:effectLst/>
                <a:uLnTx/>
                <a:uFillTx/>
                <a:latin typeface="+mn-lt"/>
                <a:ea typeface="+mn-ea"/>
                <a:cs typeface="+mn-cs"/>
              </a:rPr>
              <a:t>hystrectomized</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 women (no uterus)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Estrogen +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progestogins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 used in women have uterus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Tibolone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Livial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3200" b="1" i="0" u="none" strike="noStrike" kern="1200" cap="none" spc="0" normalizeH="0" baseline="0" noProof="0" dirty="0" smtClean="0">
                <a:ln>
                  <a:noFill/>
                </a:ln>
                <a:solidFill>
                  <a:srgbClr val="00B050"/>
                </a:solidFill>
                <a:effectLst/>
                <a:uLnTx/>
                <a:uFillTx/>
                <a:latin typeface="+mn-lt"/>
                <a:ea typeface="+mn-ea"/>
                <a:cs typeface="+mn-cs"/>
              </a:rPr>
              <a:t>: </a:t>
            </a:r>
            <a:r>
              <a:rPr kumimoji="0" lang="en-US" sz="2000" b="1" i="0" u="none" strike="noStrike" kern="1200" cap="none" spc="0" normalizeH="0" baseline="0" noProof="0" dirty="0" smtClean="0">
                <a:ln>
                  <a:noFill/>
                </a:ln>
                <a:solidFill>
                  <a:srgbClr val="C00000"/>
                </a:solidFill>
                <a:effectLst/>
                <a:uLnTx/>
                <a:uFillTx/>
                <a:latin typeface="+mn-lt"/>
                <a:ea typeface="+mn-ea"/>
                <a:cs typeface="+mn-cs"/>
              </a:rPr>
              <a:t>m\c now used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SERM (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Raloxifene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مستطيل 5"/>
          <p:cNvSpPr/>
          <p:nvPr/>
        </p:nvSpPr>
        <p:spPr>
          <a:xfrm>
            <a:off x="4572000" y="188640"/>
            <a:ext cx="4572000" cy="2308324"/>
          </a:xfrm>
          <a:prstGeom prst="rect">
            <a:avLst/>
          </a:prstGeom>
          <a:ln>
            <a:solidFill>
              <a:schemeClr val="accent1"/>
            </a:solidFill>
          </a:ln>
        </p:spPr>
        <p:txBody>
          <a:bodyPr>
            <a:spAutoFit/>
          </a:bodyPr>
          <a:lstStyle/>
          <a:p>
            <a:r>
              <a:rPr lang="en-US" b="1" dirty="0">
                <a:solidFill>
                  <a:srgbClr val="C00000"/>
                </a:solidFill>
              </a:rPr>
              <a:t>Contraindications to starting HRT</a:t>
            </a:r>
          </a:p>
          <a:p>
            <a:r>
              <a:rPr lang="en-US" dirty="0">
                <a:solidFill>
                  <a:srgbClr val="C00000"/>
                </a:solidFill>
              </a:rPr>
              <a:t>• Hormone-dependent cancer (endometrial cancer, current or past breast cancer).</a:t>
            </a:r>
          </a:p>
          <a:p>
            <a:r>
              <a:rPr lang="en-US" dirty="0">
                <a:solidFill>
                  <a:srgbClr val="C00000"/>
                </a:solidFill>
              </a:rPr>
              <a:t>• Active or recent arterial thromboembolic disease (angina or myocardial infarction).</a:t>
            </a:r>
          </a:p>
          <a:p>
            <a:r>
              <a:rPr lang="en-US" dirty="0">
                <a:solidFill>
                  <a:srgbClr val="C00000"/>
                </a:solidFill>
              </a:rPr>
              <a:t>• VTE, PE. • Severe active liver disease.</a:t>
            </a:r>
          </a:p>
          <a:p>
            <a:r>
              <a:rPr lang="en-US" dirty="0">
                <a:solidFill>
                  <a:srgbClr val="C00000"/>
                </a:solidFill>
              </a:rPr>
              <a:t>• Undiagnosed breast mass. • Uninvestigated abnormal vaginal bleeding</a:t>
            </a:r>
          </a:p>
        </p:txBody>
      </p:sp>
      <p:sp>
        <p:nvSpPr>
          <p:cNvPr id="7" name="مربع نص 6"/>
          <p:cNvSpPr txBox="1"/>
          <p:nvPr/>
        </p:nvSpPr>
        <p:spPr>
          <a:xfrm>
            <a:off x="4572000" y="2636912"/>
            <a:ext cx="4572000" cy="584775"/>
          </a:xfrm>
          <a:prstGeom prst="rect">
            <a:avLst/>
          </a:prstGeom>
          <a:noFill/>
          <a:ln>
            <a:solidFill>
              <a:schemeClr val="accent1"/>
            </a:solidFill>
          </a:ln>
        </p:spPr>
        <p:txBody>
          <a:bodyPr wrap="square" rtlCol="0">
            <a:spAutoFit/>
          </a:bodyPr>
          <a:lstStyle/>
          <a:p>
            <a:r>
              <a:rPr lang="en-US" sz="1600" dirty="0" smtClean="0">
                <a:solidFill>
                  <a:srgbClr val="C00000"/>
                </a:solidFill>
              </a:rPr>
              <a:t>HRT : is  </a:t>
            </a:r>
            <a:r>
              <a:rPr lang="en-US" sz="1600" dirty="0" err="1" smtClean="0">
                <a:solidFill>
                  <a:srgbClr val="C00000"/>
                </a:solidFill>
              </a:rPr>
              <a:t>givin</a:t>
            </a:r>
            <a:r>
              <a:rPr lang="en-US" sz="1600" dirty="0" smtClean="0">
                <a:solidFill>
                  <a:srgbClr val="C00000"/>
                </a:solidFill>
              </a:rPr>
              <a:t> for short term for </a:t>
            </a:r>
            <a:r>
              <a:rPr lang="en-US" sz="1600" dirty="0" err="1" smtClean="0">
                <a:solidFill>
                  <a:srgbClr val="C00000"/>
                </a:solidFill>
              </a:rPr>
              <a:t>pt</a:t>
            </a:r>
            <a:r>
              <a:rPr lang="en-US" sz="1600" dirty="0" smtClean="0">
                <a:solidFill>
                  <a:srgbClr val="C00000"/>
                </a:solidFill>
              </a:rPr>
              <a:t> with </a:t>
            </a:r>
            <a:r>
              <a:rPr lang="en-US" sz="1600" b="1" dirty="0" smtClean="0">
                <a:solidFill>
                  <a:srgbClr val="C00000"/>
                </a:solidFill>
              </a:rPr>
              <a:t>sever</a:t>
            </a:r>
            <a:r>
              <a:rPr lang="en-US" sz="1600" dirty="0" smtClean="0">
                <a:solidFill>
                  <a:srgbClr val="C00000"/>
                </a:solidFill>
              </a:rPr>
              <a:t> hot flushes </a:t>
            </a:r>
            <a:endParaRPr lang="en-US" sz="1600"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TIBOLONE </a:t>
            </a:r>
            <a:endParaRPr lang="en-US" dirty="0"/>
          </a:p>
        </p:txBody>
      </p:sp>
      <p:sp>
        <p:nvSpPr>
          <p:cNvPr id="3" name="Content Placeholder 2"/>
          <p:cNvSpPr>
            <a:spLocks noGrp="1"/>
          </p:cNvSpPr>
          <p:nvPr>
            <p:ph idx="1"/>
          </p:nvPr>
        </p:nvSpPr>
        <p:spPr/>
        <p:txBody>
          <a:bodyPr/>
          <a:lstStyle/>
          <a:p>
            <a:pPr algn="l" rtl="0"/>
            <a:r>
              <a:rPr lang="en-US" dirty="0" smtClean="0">
                <a:solidFill>
                  <a:srgbClr val="C00000"/>
                </a:solidFill>
              </a:rPr>
              <a:t>Has estrogenic , </a:t>
            </a:r>
            <a:r>
              <a:rPr lang="en-US" dirty="0" err="1" smtClean="0">
                <a:solidFill>
                  <a:srgbClr val="C00000"/>
                </a:solidFill>
              </a:rPr>
              <a:t>progestogenic</a:t>
            </a:r>
            <a:r>
              <a:rPr lang="en-US" dirty="0" smtClean="0">
                <a:solidFill>
                  <a:srgbClr val="C00000"/>
                </a:solidFill>
              </a:rPr>
              <a:t> &amp; androgenic properties </a:t>
            </a:r>
            <a:r>
              <a:rPr lang="en-US" dirty="0" smtClean="0"/>
              <a:t>.</a:t>
            </a:r>
          </a:p>
          <a:p>
            <a:pPr algn="l" rtl="0"/>
            <a:r>
              <a:rPr lang="en-US" dirty="0" smtClean="0"/>
              <a:t>It is effective in the treatment of vasomotor symptoms </a:t>
            </a:r>
          </a:p>
          <a:p>
            <a:pPr algn="l" rtl="0"/>
            <a:r>
              <a:rPr lang="en-US" dirty="0" smtClean="0"/>
              <a:t>Less risk of </a:t>
            </a:r>
            <a:r>
              <a:rPr lang="en-US" dirty="0" err="1" smtClean="0"/>
              <a:t>of</a:t>
            </a:r>
            <a:r>
              <a:rPr lang="en-US" dirty="0" smtClean="0"/>
              <a:t> breast cancer than combined preparation.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pPr algn="l" rtl="0"/>
            <a:r>
              <a:rPr lang="en-US" dirty="0" smtClean="0"/>
              <a:t>SERMS ( </a:t>
            </a:r>
            <a:r>
              <a:rPr lang="en-US" dirty="0" err="1" smtClean="0">
                <a:solidFill>
                  <a:srgbClr val="C00000"/>
                </a:solidFill>
              </a:rPr>
              <a:t>Raloxifene</a:t>
            </a:r>
            <a:r>
              <a:rPr lang="en-US" dirty="0" smtClean="0">
                <a:solidFill>
                  <a:srgbClr val="C00000"/>
                </a:solidFill>
              </a:rPr>
              <a:t> </a:t>
            </a:r>
            <a:r>
              <a:rPr lang="en-US" dirty="0" smtClean="0"/>
              <a:t>)</a:t>
            </a:r>
            <a:br>
              <a:rPr lang="en-US" dirty="0" smtClean="0"/>
            </a:br>
            <a:endParaRPr lang="en-US" b="1" dirty="0">
              <a:solidFill>
                <a:srgbClr val="00B050"/>
              </a:solidFill>
            </a:endParaRPr>
          </a:p>
        </p:txBody>
      </p:sp>
      <p:sp>
        <p:nvSpPr>
          <p:cNvPr id="3" name="Content Placeholder 2"/>
          <p:cNvSpPr>
            <a:spLocks noGrp="1"/>
          </p:cNvSpPr>
          <p:nvPr>
            <p:ph idx="1"/>
          </p:nvPr>
        </p:nvSpPr>
        <p:spPr>
          <a:xfrm>
            <a:off x="457200" y="2209800"/>
            <a:ext cx="8229600" cy="4525963"/>
          </a:xfrm>
        </p:spPr>
        <p:txBody>
          <a:bodyPr>
            <a:normAutofit fontScale="92500" lnSpcReduction="10000"/>
          </a:bodyPr>
          <a:lstStyle/>
          <a:p>
            <a:pPr algn="l" rtl="0"/>
            <a:r>
              <a:rPr lang="en-US" dirty="0" smtClean="0"/>
              <a:t>SERMs in current use , </a:t>
            </a:r>
            <a:r>
              <a:rPr lang="en-US" dirty="0" err="1" smtClean="0"/>
              <a:t>raloxifene</a:t>
            </a:r>
            <a:r>
              <a:rPr lang="en-US" dirty="0" smtClean="0"/>
              <a:t> does not stimulate endometrial or breast duct epithelial proliferation .</a:t>
            </a:r>
          </a:p>
          <a:p>
            <a:pPr algn="l" rtl="0"/>
            <a:r>
              <a:rPr lang="en-US" dirty="0" err="1" smtClean="0"/>
              <a:t>Raloxifene</a:t>
            </a:r>
            <a:r>
              <a:rPr lang="en-US" dirty="0" smtClean="0"/>
              <a:t> does seem to reduce </a:t>
            </a:r>
            <a:r>
              <a:rPr lang="en-US" dirty="0" err="1" smtClean="0"/>
              <a:t>osteoclast</a:t>
            </a:r>
            <a:r>
              <a:rPr lang="en-US" dirty="0" smtClean="0"/>
              <a:t> activity &amp; prevent osteoporosis ( at least in the spine ).</a:t>
            </a:r>
          </a:p>
          <a:p>
            <a:pPr algn="l" rtl="0"/>
            <a:r>
              <a:rPr lang="en-US" dirty="0" err="1" smtClean="0"/>
              <a:t>Raloxifene</a:t>
            </a:r>
            <a:r>
              <a:rPr lang="en-US" dirty="0" smtClean="0"/>
              <a:t> has ‘ bone-sparing effect of </a:t>
            </a:r>
            <a:r>
              <a:rPr lang="en-US" dirty="0" err="1" smtClean="0"/>
              <a:t>estradiol</a:t>
            </a:r>
            <a:r>
              <a:rPr lang="en-US" dirty="0" smtClean="0"/>
              <a:t> without the risk of endometrial hyperplasia / carcinoma , it may prove to be protective of breast cancer in the same way of </a:t>
            </a:r>
            <a:r>
              <a:rPr lang="en-US" dirty="0" err="1" smtClean="0"/>
              <a:t>tamoxifen</a:t>
            </a:r>
            <a:r>
              <a:rPr lang="en-US" dirty="0" smtClean="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Continue </a:t>
            </a:r>
            <a:endParaRPr lang="en-US" dirty="0"/>
          </a:p>
        </p:txBody>
      </p:sp>
      <p:sp>
        <p:nvSpPr>
          <p:cNvPr id="3" name="Content Placeholder 2"/>
          <p:cNvSpPr>
            <a:spLocks noGrp="1"/>
          </p:cNvSpPr>
          <p:nvPr>
            <p:ph idx="1"/>
          </p:nvPr>
        </p:nvSpPr>
        <p:spPr/>
        <p:txBody>
          <a:bodyPr/>
          <a:lstStyle/>
          <a:p>
            <a:pPr algn="l" rtl="0"/>
            <a:r>
              <a:rPr lang="en-US" dirty="0" err="1" smtClean="0"/>
              <a:t>Raloxifene</a:t>
            </a:r>
            <a:r>
              <a:rPr lang="en-US" dirty="0" smtClean="0"/>
              <a:t> appears to worsen rather than ameliorate vasomotor symptoms .</a:t>
            </a:r>
            <a:endParaRPr lang="en-US" dirty="0"/>
          </a:p>
        </p:txBody>
      </p:sp>
      <p:sp>
        <p:nvSpPr>
          <p:cNvPr id="4" name="مربع نص 3"/>
          <p:cNvSpPr txBox="1"/>
          <p:nvPr/>
        </p:nvSpPr>
        <p:spPr>
          <a:xfrm>
            <a:off x="1763688" y="3356992"/>
            <a:ext cx="2736304" cy="1477328"/>
          </a:xfrm>
          <a:prstGeom prst="rect">
            <a:avLst/>
          </a:prstGeom>
          <a:noFill/>
          <a:ln>
            <a:solidFill>
              <a:schemeClr val="accent1"/>
            </a:solidFill>
          </a:ln>
        </p:spPr>
        <p:txBody>
          <a:bodyPr wrap="square" rtlCol="0">
            <a:spAutoFit/>
          </a:bodyPr>
          <a:lstStyle/>
          <a:p>
            <a:r>
              <a:rPr lang="en-US" dirty="0" smtClean="0">
                <a:solidFill>
                  <a:srgbClr val="C00000"/>
                </a:solidFill>
              </a:rPr>
              <a:t> </a:t>
            </a:r>
            <a:r>
              <a:rPr lang="en-US" dirty="0" err="1" smtClean="0">
                <a:solidFill>
                  <a:srgbClr val="C00000"/>
                </a:solidFill>
              </a:rPr>
              <a:t>Raloxifene</a:t>
            </a:r>
            <a:r>
              <a:rPr lang="en-US" dirty="0" smtClean="0">
                <a:solidFill>
                  <a:srgbClr val="C00000"/>
                </a:solidFill>
              </a:rPr>
              <a:t> is good in reducing  osteoporosis but </a:t>
            </a:r>
            <a:r>
              <a:rPr lang="en-US" dirty="0" err="1" smtClean="0">
                <a:solidFill>
                  <a:srgbClr val="C00000"/>
                </a:solidFill>
              </a:rPr>
              <a:t>dosent</a:t>
            </a:r>
            <a:r>
              <a:rPr lang="en-US" dirty="0" smtClean="0">
                <a:solidFill>
                  <a:srgbClr val="C00000"/>
                </a:solidFill>
              </a:rPr>
              <a:t> prevent early symptoms of </a:t>
            </a:r>
            <a:r>
              <a:rPr lang="en-US" dirty="0" err="1" smtClean="0">
                <a:solidFill>
                  <a:srgbClr val="C00000"/>
                </a:solidFill>
              </a:rPr>
              <a:t>mnopause</a:t>
            </a:r>
            <a:r>
              <a:rPr lang="en-US" dirty="0" smtClean="0">
                <a:solidFill>
                  <a:srgbClr val="C00000"/>
                </a:solidFill>
              </a:rPr>
              <a:t> (vasomotor symptoms) </a:t>
            </a:r>
            <a:endParaRPr lang="en-US" dirty="0">
              <a:solidFill>
                <a:srgbClr val="C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Lifestyle changes </a:t>
            </a:r>
            <a:endParaRPr lang="en-US" dirty="0"/>
          </a:p>
        </p:txBody>
      </p:sp>
      <p:sp>
        <p:nvSpPr>
          <p:cNvPr id="3" name="Content Placeholder 2"/>
          <p:cNvSpPr>
            <a:spLocks noGrp="1"/>
          </p:cNvSpPr>
          <p:nvPr>
            <p:ph idx="1"/>
          </p:nvPr>
        </p:nvSpPr>
        <p:spPr/>
        <p:txBody>
          <a:bodyPr/>
          <a:lstStyle/>
          <a:p>
            <a:pPr algn="l" rtl="0"/>
            <a:r>
              <a:rPr lang="en-US" dirty="0" smtClean="0"/>
              <a:t>The </a:t>
            </a:r>
            <a:r>
              <a:rPr lang="en-US" dirty="0" smtClean="0">
                <a:solidFill>
                  <a:srgbClr val="C00000"/>
                </a:solidFill>
              </a:rPr>
              <a:t>most important </a:t>
            </a:r>
            <a:r>
              <a:rPr lang="en-US" dirty="0" smtClean="0"/>
              <a:t>change that anyone can make overall to increase longevity , reduce heart disease , and reduce calcium loss from bone is to stop smoking . Controlling weight , engaging in regular exercise , and eating a healthier , low fat , and well balanced diet should be strongly recommended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133600" y="0"/>
            <a:ext cx="7010400" cy="1143000"/>
          </a:xfrm>
        </p:spPr>
        <p:txBody>
          <a:bodyPr/>
          <a:lstStyle/>
          <a:p>
            <a:pPr algn="l" rtl="0" eaLnBrk="1" fontAlgn="auto" hangingPunct="1">
              <a:spcAft>
                <a:spcPts val="0"/>
              </a:spcAft>
              <a:defRPr/>
            </a:pPr>
            <a:r>
              <a:rPr lang="en-GB" smtClean="0"/>
              <a:t>Conclusions</a:t>
            </a:r>
          </a:p>
        </p:txBody>
      </p:sp>
      <p:sp>
        <p:nvSpPr>
          <p:cNvPr id="96258" name="Rectangle 3"/>
          <p:cNvSpPr>
            <a:spLocks noGrp="1" noChangeArrowheads="1"/>
          </p:cNvSpPr>
          <p:nvPr>
            <p:ph idx="1"/>
          </p:nvPr>
        </p:nvSpPr>
        <p:spPr>
          <a:xfrm>
            <a:off x="257175" y="1828800"/>
            <a:ext cx="8629650" cy="5029200"/>
          </a:xfrm>
        </p:spPr>
        <p:txBody>
          <a:bodyPr/>
          <a:lstStyle/>
          <a:p>
            <a:pPr algn="l" rtl="0" eaLnBrk="1" hangingPunct="1"/>
            <a:r>
              <a:rPr lang="en-GB" sz="2800" dirty="0" smtClean="0">
                <a:solidFill>
                  <a:srgbClr val="C00000"/>
                </a:solidFill>
              </a:rPr>
              <a:t>HRT is safe in  women below age of 60 years when used for less than 5 years . </a:t>
            </a:r>
          </a:p>
          <a:p>
            <a:pPr algn="l" rtl="0" eaLnBrk="1" hangingPunct="1"/>
            <a:r>
              <a:rPr lang="en-GB" sz="2800" dirty="0" smtClean="0">
                <a:solidFill>
                  <a:srgbClr val="C00000"/>
                </a:solidFill>
              </a:rPr>
              <a:t>HRT reduces bone fractures by 25% after 5 years of use</a:t>
            </a:r>
            <a:r>
              <a:rPr lang="en-GB" sz="2800" dirty="0" smtClean="0"/>
              <a:t>. </a:t>
            </a:r>
          </a:p>
          <a:p>
            <a:pPr algn="l" rtl="0" eaLnBrk="1" hangingPunct="1"/>
            <a:r>
              <a:rPr lang="en-GB" sz="2800" dirty="0" smtClean="0">
                <a:solidFill>
                  <a:srgbClr val="C00000"/>
                </a:solidFill>
              </a:rPr>
              <a:t>It should be prescribed in premature ovarian failure</a:t>
            </a:r>
          </a:p>
          <a:p>
            <a:pPr algn="l" rtl="0" eaLnBrk="1" hangingPunct="1"/>
            <a:r>
              <a:rPr lang="en-GB" sz="2800" dirty="0" smtClean="0"/>
              <a:t> A </a:t>
            </a:r>
            <a:r>
              <a:rPr lang="en-GB" sz="2800" dirty="0" smtClean="0">
                <a:solidFill>
                  <a:srgbClr val="C00000"/>
                </a:solidFill>
              </a:rPr>
              <a:t>healthy lifestyle should be encouraged.</a:t>
            </a:r>
          </a:p>
          <a:p>
            <a:pPr algn="l" rtl="0" eaLnBrk="1" hangingPunct="1"/>
            <a:endParaRPr lang="en-GB" sz="2800" dirty="0" smtClean="0"/>
          </a:p>
          <a:p>
            <a:pPr algn="l" rtl="0" eaLnBrk="1" hangingPunct="1"/>
            <a:endParaRPr lang="en-GB"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Continue </a:t>
            </a:r>
            <a:endParaRPr lang="en-US" dirty="0"/>
          </a:p>
        </p:txBody>
      </p:sp>
      <p:sp>
        <p:nvSpPr>
          <p:cNvPr id="3" name="Content Placeholder 2"/>
          <p:cNvSpPr>
            <a:spLocks noGrp="1"/>
          </p:cNvSpPr>
          <p:nvPr>
            <p:ph idx="1"/>
          </p:nvPr>
        </p:nvSpPr>
        <p:spPr>
          <a:xfrm>
            <a:off x="251520" y="1368188"/>
            <a:ext cx="8435280" cy="4525963"/>
          </a:xfrm>
        </p:spPr>
        <p:txBody>
          <a:bodyPr>
            <a:noAutofit/>
          </a:bodyPr>
          <a:lstStyle/>
          <a:p>
            <a:pPr algn="l" rtl="0"/>
            <a:r>
              <a:rPr lang="en-US" sz="2000" dirty="0" smtClean="0"/>
              <a:t>Women are born with about 1.5 million oocytes ( primary ovarian follicles ) and reach menarche ( first menstruation ) with about 400,000 potentially responsive eggs. </a:t>
            </a:r>
          </a:p>
          <a:p>
            <a:pPr algn="l" rtl="0"/>
            <a:endParaRPr lang="en-US" sz="2000" dirty="0"/>
          </a:p>
          <a:p>
            <a:pPr algn="l" rtl="0"/>
            <a:r>
              <a:rPr lang="en-US" sz="2000" dirty="0" smtClean="0"/>
              <a:t>Most women ovulate about 400 times between menarche and menopause . </a:t>
            </a:r>
          </a:p>
          <a:p>
            <a:pPr algn="l" rtl="0"/>
            <a:endParaRPr lang="en-US" sz="2000" dirty="0"/>
          </a:p>
          <a:p>
            <a:pPr algn="l" rtl="0"/>
            <a:r>
              <a:rPr lang="en-US" sz="2000" dirty="0" smtClean="0"/>
              <a:t>When all the oocytes either have ovulated or become </a:t>
            </a:r>
            <a:r>
              <a:rPr lang="en-US" sz="2000" dirty="0" err="1" smtClean="0"/>
              <a:t>atretic</a:t>
            </a:r>
            <a:r>
              <a:rPr lang="en-US" sz="2000" dirty="0"/>
              <a:t> </a:t>
            </a:r>
            <a:r>
              <a:rPr lang="en-US" sz="2000" dirty="0" smtClean="0"/>
              <a:t>,the ovary is no longer capable of responding to pituitary gonadotropins, and the production of estrogen, progesterone, is reduced . </a:t>
            </a:r>
          </a:p>
          <a:p>
            <a:pPr algn="l" rtl="0"/>
            <a:endParaRPr lang="en-US" sz="2000" dirty="0"/>
          </a:p>
          <a:p>
            <a:pPr algn="l" rtl="0"/>
            <a:r>
              <a:rPr lang="en-US" sz="2000" dirty="0" smtClean="0"/>
              <a:t>These result in </a:t>
            </a:r>
            <a:r>
              <a:rPr lang="en-US" sz="2000" dirty="0" err="1" smtClean="0"/>
              <a:t>unpleasent</a:t>
            </a:r>
            <a:r>
              <a:rPr lang="en-US" sz="2000" dirty="0" smtClean="0"/>
              <a:t> &amp; even harmful physical ,psychological , and sexual changes in postmenopausal women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Continue </a:t>
            </a:r>
            <a:endParaRPr lang="en-US" dirty="0"/>
          </a:p>
        </p:txBody>
      </p:sp>
      <p:sp>
        <p:nvSpPr>
          <p:cNvPr id="3" name="Content Placeholder 2"/>
          <p:cNvSpPr>
            <a:spLocks noGrp="1"/>
          </p:cNvSpPr>
          <p:nvPr>
            <p:ph idx="1"/>
          </p:nvPr>
        </p:nvSpPr>
        <p:spPr/>
        <p:txBody>
          <a:bodyPr/>
          <a:lstStyle/>
          <a:p>
            <a:pPr algn="l" rtl="0"/>
            <a:r>
              <a:rPr lang="en-US" dirty="0" smtClean="0"/>
              <a:t>The climacteric phase and </a:t>
            </a:r>
            <a:r>
              <a:rPr lang="en-US" dirty="0" err="1" smtClean="0"/>
              <a:t>postmenopause</a:t>
            </a:r>
            <a:r>
              <a:rPr lang="en-US" dirty="0" smtClean="0"/>
              <a:t> is now recognized as a time of decreased hormonal production with associated problems that may reduce the quality and even the quantity of life for </a:t>
            </a:r>
            <a:r>
              <a:rPr lang="en-US" smtClean="0"/>
              <a:t>many women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Hormonal changes </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For some years before  menopause , the ovary begins to show signs of impending failure .</a:t>
            </a:r>
          </a:p>
          <a:p>
            <a:pPr algn="l" rtl="0"/>
            <a:r>
              <a:rPr lang="en-US" dirty="0" err="1" smtClean="0"/>
              <a:t>Anovulation</a:t>
            </a:r>
            <a:r>
              <a:rPr lang="en-US" dirty="0" smtClean="0"/>
              <a:t> becomes common with resulting unopposed estrogen production &amp; irregular menstrual cycles . </a:t>
            </a:r>
            <a:r>
              <a:rPr lang="en-US" b="1" dirty="0" smtClean="0">
                <a:solidFill>
                  <a:srgbClr val="00B050"/>
                </a:solidFill>
              </a:rPr>
              <a:t>Without progesterone</a:t>
            </a:r>
          </a:p>
          <a:p>
            <a:pPr algn="l" rtl="0"/>
            <a:r>
              <a:rPr lang="en-US" dirty="0" smtClean="0"/>
              <a:t>In some women , hot flashes &amp; night-sweats begin well before menopause is reached .</a:t>
            </a:r>
          </a:p>
          <a:p>
            <a:pPr algn="l" rtl="0"/>
            <a:r>
              <a:rPr lang="en-US" dirty="0" smtClean="0"/>
              <a:t>These </a:t>
            </a:r>
            <a:r>
              <a:rPr lang="en-US" dirty="0" err="1" smtClean="0"/>
              <a:t>perimenopausal</a:t>
            </a:r>
            <a:r>
              <a:rPr lang="en-US" dirty="0" smtClean="0"/>
              <a:t> symptoms may last 3 to 5 years before there is complete loss of menses &amp; postmenopausal levels of hormones are reached.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smtClean="0"/>
              <a:t>Continue</a:t>
            </a:r>
            <a:br>
              <a:rPr lang="en-US" dirty="0" smtClean="0"/>
            </a:br>
            <a:r>
              <a:rPr lang="en-US" sz="3600" b="1" dirty="0" smtClean="0">
                <a:solidFill>
                  <a:srgbClr val="00B050"/>
                </a:solidFill>
              </a:rPr>
              <a:t>premature menopause </a:t>
            </a:r>
            <a:endParaRPr lang="en-US" sz="3600" b="1"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pPr algn="l" rtl="0"/>
            <a:r>
              <a:rPr lang="en-US" dirty="0" smtClean="0"/>
              <a:t>Some women may suffer a more dramatic loss of estrogen . This results following a surgical removal or damages ‘ ovaries or their blood supply . Women have an early (artificial) menopause following chemotherapy or radiotherapy for cancer .</a:t>
            </a:r>
          </a:p>
          <a:p>
            <a:pPr algn="l" rtl="0"/>
            <a:r>
              <a:rPr lang="en-US" dirty="0" smtClean="0"/>
              <a:t>Women who reach menopause before ‘ age of 40 years are said to have premature menopause or premature ovarian failure . </a:t>
            </a:r>
          </a:p>
          <a:p>
            <a:pPr algn="l" rtl="0"/>
            <a:r>
              <a:rPr lang="en-US" dirty="0" smtClean="0"/>
              <a:t>Some women continue to produce estrogen in substantial amounts for many years after menopause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Continue</a:t>
            </a:r>
            <a:br>
              <a:rPr lang="en-US" dirty="0" smtClean="0"/>
            </a:br>
            <a:r>
              <a:rPr lang="en-US" sz="2200" b="1" dirty="0" err="1" smtClean="0">
                <a:solidFill>
                  <a:srgbClr val="C00000"/>
                </a:solidFill>
              </a:rPr>
              <a:t>estrone</a:t>
            </a:r>
            <a:r>
              <a:rPr lang="en-US" sz="2200" b="1" dirty="0" smtClean="0">
                <a:solidFill>
                  <a:srgbClr val="C00000"/>
                </a:solidFill>
              </a:rPr>
              <a:t>=menopause</a:t>
            </a:r>
            <a:r>
              <a:rPr lang="en-US" sz="2200" b="1" dirty="0" smtClean="0">
                <a:solidFill>
                  <a:srgbClr val="00B050"/>
                </a:solidFill>
              </a:rPr>
              <a:t>   </a:t>
            </a:r>
            <a:r>
              <a:rPr lang="en-US" sz="2200" b="1" dirty="0" smtClean="0">
                <a:solidFill>
                  <a:srgbClr val="C00000"/>
                </a:solidFill>
              </a:rPr>
              <a:t>puberty=estradiol  </a:t>
            </a:r>
            <a:r>
              <a:rPr lang="en-US" sz="2200" b="1" dirty="0" smtClean="0">
                <a:solidFill>
                  <a:srgbClr val="00B050"/>
                </a:solidFill>
              </a:rPr>
              <a:t>    </a:t>
            </a:r>
            <a:r>
              <a:rPr lang="en-US" sz="2200" b="1" dirty="0" err="1" smtClean="0">
                <a:solidFill>
                  <a:srgbClr val="C00000"/>
                </a:solidFill>
              </a:rPr>
              <a:t>estriol</a:t>
            </a:r>
            <a:r>
              <a:rPr lang="en-US" sz="2200" b="1" dirty="0" smtClean="0">
                <a:solidFill>
                  <a:srgbClr val="C00000"/>
                </a:solidFill>
              </a:rPr>
              <a:t>  </a:t>
            </a:r>
            <a:r>
              <a:rPr lang="en-US" sz="2200" b="1" dirty="0">
                <a:solidFill>
                  <a:srgbClr val="C00000"/>
                </a:solidFill>
              </a:rPr>
              <a:t>= </a:t>
            </a:r>
            <a:r>
              <a:rPr lang="en-US" sz="2200" b="1" dirty="0" smtClean="0">
                <a:solidFill>
                  <a:srgbClr val="C00000"/>
                </a:solidFill>
              </a:rPr>
              <a:t>pregnancy </a:t>
            </a:r>
            <a:endParaRPr lang="en-US" sz="2200" b="1" dirty="0">
              <a:solidFill>
                <a:srgbClr val="C00000"/>
              </a:solidFill>
            </a:endParaRPr>
          </a:p>
        </p:txBody>
      </p:sp>
      <p:sp>
        <p:nvSpPr>
          <p:cNvPr id="3" name="Content Placeholder 2"/>
          <p:cNvSpPr>
            <a:spLocks noGrp="1"/>
          </p:cNvSpPr>
          <p:nvPr>
            <p:ph idx="1"/>
          </p:nvPr>
        </p:nvSpPr>
        <p:spPr/>
        <p:txBody>
          <a:bodyPr>
            <a:normAutofit lnSpcReduction="10000"/>
          </a:bodyPr>
          <a:lstStyle/>
          <a:p>
            <a:pPr algn="l" rtl="0"/>
            <a:r>
              <a:rPr lang="en-US" dirty="0" err="1" smtClean="0"/>
              <a:t>Androstenedione</a:t>
            </a:r>
            <a:r>
              <a:rPr lang="en-US" dirty="0" smtClean="0"/>
              <a:t> from ‘ ovary &amp; the adrenal gland is converted in peripheral fat tissues to </a:t>
            </a:r>
            <a:r>
              <a:rPr lang="en-US" dirty="0" err="1" smtClean="0"/>
              <a:t>estrone</a:t>
            </a:r>
            <a:r>
              <a:rPr lang="en-US" dirty="0" smtClean="0"/>
              <a:t> , which is then capable of maintaining the vagina , skin, &amp; bone in reasonable cellular tone &amp; reduce ‘ incidence of hot flashes . Although this unopposed estrogen may be beneficial to women it may also be responsible for ‘ increased incidence of endometrial or breast cancer among obese women.</a:t>
            </a:r>
            <a:endParaRPr lang="en-US" dirty="0"/>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TotalTime>
  <Words>2843</Words>
  <Application>Microsoft Office PowerPoint</Application>
  <PresentationFormat>عرض على الشاشة (3:4)‏</PresentationFormat>
  <Paragraphs>238</Paragraphs>
  <Slides>45</Slides>
  <Notes>5</Notes>
  <HiddenSlides>0</HiddenSlides>
  <MMClips>0</MMClips>
  <ScaleCrop>false</ScaleCrop>
  <HeadingPairs>
    <vt:vector size="4" baseType="variant">
      <vt:variant>
        <vt:lpstr>نسق</vt:lpstr>
      </vt:variant>
      <vt:variant>
        <vt:i4>1</vt:i4>
      </vt:variant>
      <vt:variant>
        <vt:lpstr>عناوين الشرائح</vt:lpstr>
      </vt:variant>
      <vt:variant>
        <vt:i4>45</vt:i4>
      </vt:variant>
    </vt:vector>
  </HeadingPairs>
  <TitlesOfParts>
    <vt:vector size="46" baseType="lpstr">
      <vt:lpstr>نسق Office</vt:lpstr>
      <vt:lpstr>عرض تقديمي في PowerPoint</vt:lpstr>
      <vt:lpstr>Climacteric</vt:lpstr>
      <vt:lpstr>Definition </vt:lpstr>
      <vt:lpstr>Menopause </vt:lpstr>
      <vt:lpstr>Continue </vt:lpstr>
      <vt:lpstr>Continue </vt:lpstr>
      <vt:lpstr>Hormonal changes </vt:lpstr>
      <vt:lpstr>Continue premature menopause </vt:lpstr>
      <vt:lpstr>Continue estrone=menopause   puberty=estradiol      estriol  = pregnancy </vt:lpstr>
      <vt:lpstr>OVARIAN SENESCENCE</vt:lpstr>
      <vt:lpstr>ESTROGEN</vt:lpstr>
      <vt:lpstr>ANDROGENS</vt:lpstr>
      <vt:lpstr>Continue </vt:lpstr>
      <vt:lpstr>PROGESTERONE </vt:lpstr>
      <vt:lpstr>GONADOTROPINS</vt:lpstr>
      <vt:lpstr>Continue </vt:lpstr>
      <vt:lpstr>CLINICAL MANIFESTATIONS</vt:lpstr>
      <vt:lpstr>CONSEQUENCE of Estrogen Loss</vt:lpstr>
      <vt:lpstr>GENERAL SYMPTOMS</vt:lpstr>
      <vt:lpstr>UROGENITAL SYMPTOMS </vt:lpstr>
      <vt:lpstr>OSTEOPOROSIS</vt:lpstr>
      <vt:lpstr>عرض تقديمي في PowerPoint</vt:lpstr>
      <vt:lpstr>Pathophysiology</vt:lpstr>
      <vt:lpstr>Pathophysiology</vt:lpstr>
      <vt:lpstr>عرض تقديمي في PowerPoint</vt:lpstr>
      <vt:lpstr>Risk Factors for Osteoporosis</vt:lpstr>
      <vt:lpstr>Conditions associated with osteoporosis  </vt:lpstr>
      <vt:lpstr>Classification of Osteoporosis</vt:lpstr>
      <vt:lpstr>Epidemiology  of Osteoporosis</vt:lpstr>
      <vt:lpstr>Clinical Consequence of Osteoporosis</vt:lpstr>
      <vt:lpstr>عرض تقديمي في PowerPoint</vt:lpstr>
      <vt:lpstr>Investigations for Osteoporosis</vt:lpstr>
      <vt:lpstr>عرض تقديمي في PowerPoint</vt:lpstr>
      <vt:lpstr>Indications for measuring BMD:</vt:lpstr>
      <vt:lpstr>Anti-resorptive to improve BMD in OP patients</vt:lpstr>
      <vt:lpstr>Conclusion</vt:lpstr>
      <vt:lpstr>OVARIAN HORMONE THERAPY  </vt:lpstr>
      <vt:lpstr>Continue </vt:lpstr>
      <vt:lpstr>MANAGEMENT of Ovarian hormonal therapy </vt:lpstr>
      <vt:lpstr>HRT</vt:lpstr>
      <vt:lpstr>TIBOLONE </vt:lpstr>
      <vt:lpstr>SERMS ( Raloxifene ) </vt:lpstr>
      <vt:lpstr>Continue </vt:lpstr>
      <vt:lpstr>Lifestyle changes </vt:lpstr>
      <vt:lpstr>Conclusions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Climacteric</dc:title>
  <dc:creator>user</dc:creator>
  <cp:lastModifiedBy>Hp_i3</cp:lastModifiedBy>
  <cp:revision>113</cp:revision>
  <dcterms:created xsi:type="dcterms:W3CDTF">2018-06-07T14:08:46Z</dcterms:created>
  <dcterms:modified xsi:type="dcterms:W3CDTF">2020-06-01T21:03:24Z</dcterms:modified>
</cp:coreProperties>
</file>