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9" r:id="rId3"/>
    <p:sldId id="257" r:id="rId4"/>
    <p:sldId id="259" r:id="rId5"/>
    <p:sldId id="261" r:id="rId6"/>
    <p:sldId id="262" r:id="rId7"/>
    <p:sldId id="267" r:id="rId8"/>
    <p:sldId id="285" r:id="rId9"/>
    <p:sldId id="265" r:id="rId10"/>
    <p:sldId id="268" r:id="rId11"/>
    <p:sldId id="275" r:id="rId12"/>
    <p:sldId id="286" r:id="rId13"/>
    <p:sldId id="287" r:id="rId14"/>
    <p:sldId id="288" r:id="rId15"/>
    <p:sldId id="289" r:id="rId16"/>
    <p:sldId id="290" r:id="rId17"/>
    <p:sldId id="270" r:id="rId18"/>
    <p:sldId id="269" r:id="rId19"/>
    <p:sldId id="304" r:id="rId20"/>
    <p:sldId id="271" r:id="rId21"/>
    <p:sldId id="280" r:id="rId22"/>
    <p:sldId id="277" r:id="rId23"/>
    <p:sldId id="284" r:id="rId24"/>
    <p:sldId id="291" r:id="rId25"/>
    <p:sldId id="292" r:id="rId26"/>
    <p:sldId id="297" r:id="rId27"/>
    <p:sldId id="293" r:id="rId28"/>
    <p:sldId id="294" r:id="rId29"/>
    <p:sldId id="282" r:id="rId30"/>
    <p:sldId id="260" r:id="rId31"/>
    <p:sldId id="300" r:id="rId32"/>
    <p:sldId id="283" r:id="rId33"/>
    <p:sldId id="298" r:id="rId34"/>
    <p:sldId id="301" r:id="rId35"/>
    <p:sldId id="30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00" autoAdjust="0"/>
  </p:normalViewPr>
  <p:slideViewPr>
    <p:cSldViewPr>
      <p:cViewPr varScale="1">
        <p:scale>
          <a:sx n="66" d="100"/>
          <a:sy n="66" d="100"/>
        </p:scale>
        <p:origin x="15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notesMaster" Target="notesMasters/notesMaster1.xml" /><Relationship Id="rId40"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6310BD-04C3-4F51-8B3F-209FAF1F6FC9}" type="datetimeFigureOut">
              <a:rPr lang="en-US" smtClean="0"/>
              <a:pPr/>
              <a:t>3/29/2023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E42BCD-4D3C-4AED-9925-A627EF4749F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cbi.nlm.nih.gov/pmc/articles/PMC4024767/" TargetMode="External" /><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which led to fundamental changes in our approach to the pathogenesis and treatment of peptic ulcer disease. </a:t>
            </a:r>
          </a:p>
        </p:txBody>
      </p:sp>
      <p:sp>
        <p:nvSpPr>
          <p:cNvPr id="4" name="Slide Number Placeholder 3"/>
          <p:cNvSpPr>
            <a:spLocks noGrp="1"/>
          </p:cNvSpPr>
          <p:nvPr>
            <p:ph type="sldNum" sz="quarter" idx="10"/>
          </p:nvPr>
        </p:nvSpPr>
        <p:spPr/>
        <p:txBody>
          <a:bodyPr/>
          <a:lstStyle/>
          <a:p>
            <a:fld id="{16E42BCD-4D3C-4AED-9925-A627EF4749F4}"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lnSpc>
                <a:spcPct val="90000"/>
              </a:lnSpc>
            </a:pPr>
            <a:r>
              <a:rPr lang="en-US" altLang="ar-JO" sz="1100">
                <a:latin typeface="Arial" panose="020B0604020202020204" pitchFamily="34" charset="0"/>
              </a:rPr>
              <a:t>Bismuth absorbed transmucosally in the stomach, however about 0.2-0.3% of dose is absorbed </a:t>
            </a:r>
          </a:p>
          <a:p>
            <a:pPr eaLnBrk="1" hangingPunct="1">
              <a:lnSpc>
                <a:spcPct val="90000"/>
              </a:lnSpc>
            </a:pPr>
            <a:r>
              <a:rPr lang="en-US" altLang="ar-JO" sz="1100">
                <a:latin typeface="Arial" panose="020B0604020202020204" pitchFamily="34" charset="0"/>
              </a:rPr>
              <a:t>May also help to decrease bacterial load</a:t>
            </a:r>
          </a:p>
          <a:p>
            <a:pPr eaLnBrk="1" hangingPunct="1">
              <a:lnSpc>
                <a:spcPct val="90000"/>
              </a:lnSpc>
            </a:pPr>
            <a:r>
              <a:rPr lang="en-US" altLang="ar-JO" sz="1100">
                <a:latin typeface="Arial" panose="020B0604020202020204" pitchFamily="34" charset="0"/>
              </a:rPr>
              <a:t>Absorption increases with an increase in pH by a factor of 7 when given with a PPI</a:t>
            </a:r>
          </a:p>
          <a:p>
            <a:pPr eaLnBrk="1" hangingPunct="1">
              <a:lnSpc>
                <a:spcPct val="90000"/>
              </a:lnSpc>
            </a:pPr>
            <a:endParaRPr lang="en-US" altLang="ar-JO" sz="1100" b="1">
              <a:latin typeface="Arial" panose="020B0604020202020204" pitchFamily="34" charset="0"/>
            </a:endParaRPr>
          </a:p>
          <a:p>
            <a:pPr eaLnBrk="1" hangingPunct="1">
              <a:lnSpc>
                <a:spcPct val="90000"/>
              </a:lnSpc>
            </a:pPr>
            <a:r>
              <a:rPr lang="en-US" altLang="ar-JO" sz="1100" b="1">
                <a:latin typeface="Arial" panose="020B0604020202020204" pitchFamily="34" charset="0"/>
              </a:rPr>
              <a:t>Bismuth</a:t>
            </a:r>
            <a:r>
              <a:rPr lang="en-US" altLang="ar-JO" sz="1100">
                <a:latin typeface="Arial" panose="020B0604020202020204" pitchFamily="34" charset="0"/>
              </a:rPr>
              <a:t> subsalicylate interferes with the integrity of the Helicobacter pylori cell and prevents adhesion of the organism to the gastric epithelium. Another mechanism by which </a:t>
            </a:r>
            <a:r>
              <a:rPr lang="en-US" altLang="ar-JO" sz="1100" b="1">
                <a:latin typeface="Arial" panose="020B0604020202020204" pitchFamily="34" charset="0"/>
              </a:rPr>
              <a:t>bismuth</a:t>
            </a:r>
            <a:r>
              <a:rPr lang="en-US" altLang="ar-JO" sz="1100">
                <a:latin typeface="Arial" panose="020B0604020202020204" pitchFamily="34" charset="0"/>
              </a:rPr>
              <a:t> compounds interferes with H pylori is by inhibiting its urease, phospholipase, and proteolytic activity </a:t>
            </a:r>
          </a:p>
          <a:p>
            <a:pPr eaLnBrk="1" hangingPunct="1">
              <a:lnSpc>
                <a:spcPct val="90000"/>
              </a:lnSpc>
            </a:pPr>
            <a:r>
              <a:rPr lang="en-US" altLang="ar-JO" sz="1100">
                <a:latin typeface="Arial" panose="020B0604020202020204" pitchFamily="34" charset="0"/>
              </a:rPr>
              <a:t>(Walsh &amp; Peterson, 1995b). </a:t>
            </a:r>
          </a:p>
          <a:p>
            <a:pPr eaLnBrk="1" hangingPunct="1">
              <a:lnSpc>
                <a:spcPct val="90000"/>
              </a:lnSpc>
            </a:pPr>
            <a:r>
              <a:rPr lang="en-US" altLang="ar-JO" sz="1100">
                <a:latin typeface="Arial" panose="020B0604020202020204" pitchFamily="34" charset="0"/>
              </a:rPr>
              <a:t>By eliminating H pylori associated with peptic ulcers, the esophageal lesion healing rate is improved and the chance of recurrence is decreased (Lambert, 1991; Gorbach, 1990e; McNulty, 1990; Eberhardt &amp; Kasper, 1990); (Anon, 1994). </a:t>
            </a:r>
          </a:p>
          <a:p>
            <a:pPr eaLnBrk="1" hangingPunct="1">
              <a:lnSpc>
                <a:spcPct val="90000"/>
              </a:lnSpc>
            </a:pPr>
            <a:endParaRPr lang="en-US" altLang="ar-JO" sz="1100">
              <a:latin typeface="Arial" panose="020B0604020202020204" pitchFamily="34" charset="0"/>
            </a:endParaRPr>
          </a:p>
          <a:p>
            <a:pPr eaLnBrk="1" hangingPunct="1">
              <a:lnSpc>
                <a:spcPct val="90000"/>
              </a:lnSpc>
            </a:pPr>
            <a:r>
              <a:rPr lang="en-US" altLang="ar-JO" sz="1100">
                <a:latin typeface="Arial" panose="020B0604020202020204" pitchFamily="34" charset="0"/>
              </a:rPr>
              <a:t>The in vitro minimum inhibitory concentration (MIC) of </a:t>
            </a:r>
            <a:r>
              <a:rPr lang="en-US" altLang="ar-JO" sz="1100" b="1">
                <a:latin typeface="Arial" panose="020B0604020202020204" pitchFamily="34" charset="0"/>
              </a:rPr>
              <a:t>BISMUTH</a:t>
            </a:r>
            <a:r>
              <a:rPr lang="en-US" altLang="ar-JO" sz="1100">
                <a:latin typeface="Arial" panose="020B0604020202020204" pitchFamily="34" charset="0"/>
              </a:rPr>
              <a:t> SUBSALICYLATE for H pylori ranges from 2 to 32 mcg/mL (McNulty, 1990; Lambert, 1991), and these concentrations are achieved locally in the gastric mucosa (McNulty, 1990).</a:t>
            </a:r>
            <a:br>
              <a:rPr lang="en-US" altLang="ar-JO" sz="1100">
                <a:latin typeface="Arial" panose="020B0604020202020204" pitchFamily="34" charset="0"/>
              </a:rPr>
            </a:br>
            <a:endParaRPr lang="en-US" altLang="ar-JO" sz="1100">
              <a:latin typeface="Arial" panose="020B0604020202020204" pitchFamily="34" charset="0"/>
            </a:endParaRPr>
          </a:p>
          <a:p>
            <a:pPr eaLnBrk="1" hangingPunct="1">
              <a:lnSpc>
                <a:spcPct val="90000"/>
              </a:lnSpc>
            </a:pPr>
            <a:r>
              <a:rPr lang="en-US" altLang="ar-JO" sz="1100">
                <a:latin typeface="Arial" panose="020B0604020202020204" pitchFamily="34" charset="0"/>
              </a:rPr>
              <a:t>Bismuth is poorly absorbed systemically, and bismuth particles are found precipitated in the gastric mucus and near the bacteria due to local absorption. Bismuth works synergistically with antibiotics and when one drug is removed in the bismuth based triple therapy for the treatment of </a:t>
            </a:r>
            <a:r>
              <a:rPr lang="en-US" altLang="ar-JO" sz="1100" i="1">
                <a:latin typeface="Arial" panose="020B0604020202020204" pitchFamily="34" charset="0"/>
              </a:rPr>
              <a:t>H pylori</a:t>
            </a:r>
            <a:r>
              <a:rPr lang="en-US" altLang="ar-JO" sz="1100">
                <a:latin typeface="Arial" panose="020B0604020202020204" pitchFamily="34" charset="0"/>
              </a:rPr>
              <a:t>, the results are very disappointing. Only after combining the three compounds together were adequate cure rates documented.</a:t>
            </a:r>
          </a:p>
          <a:p>
            <a:pPr eaLnBrk="1" hangingPunct="1">
              <a:lnSpc>
                <a:spcPct val="90000"/>
              </a:lnSpc>
            </a:pPr>
            <a:endParaRPr lang="en-US" altLang="ar-JO" sz="1100">
              <a:latin typeface="Arial" panose="020B0604020202020204" pitchFamily="34" charset="0"/>
            </a:endParaRPr>
          </a:p>
          <a:p>
            <a:pPr eaLnBrk="1" hangingPunct="1">
              <a:lnSpc>
                <a:spcPct val="90000"/>
              </a:lnSpc>
            </a:pPr>
            <a:r>
              <a:rPr lang="en-US" altLang="ar-JO" sz="1100">
                <a:latin typeface="Arial" panose="020B0604020202020204" pitchFamily="34" charset="0"/>
                <a:cs typeface="Times New Roman" panose="02020603050405020304" pitchFamily="18" charset="0"/>
              </a:rPr>
              <a:t>de Boer W. A novel therapeutic approach for Helicobacter pylor infection: the bismuth-based triple therapy moocapsule. Expert Opin Investig Drugs 2001 ;10:8, 1559-1566.</a:t>
            </a:r>
          </a:p>
          <a:p>
            <a:pPr eaLnBrk="1" hangingPunct="1">
              <a:lnSpc>
                <a:spcPct val="90000"/>
              </a:lnSpc>
            </a:pPr>
            <a:endParaRPr lang="en-US" altLang="ar-JO" sz="1100">
              <a:latin typeface="Arial" panose="020B0604020202020204" pitchFamily="34" charset="0"/>
            </a:endParaRPr>
          </a:p>
          <a:p>
            <a:pPr eaLnBrk="1" hangingPunct="1">
              <a:lnSpc>
                <a:spcPct val="90000"/>
              </a:lnSpc>
            </a:pPr>
            <a:endParaRPr lang="en-US" altLang="ar-JO">
              <a:latin typeface="Arial" panose="020B0604020202020204" pitchFamily="34" charset="0"/>
            </a:endParaRPr>
          </a:p>
        </p:txBody>
      </p:sp>
    </p:spTree>
    <p:extLst>
      <p:ext uri="{BB962C8B-B14F-4D97-AF65-F5344CB8AC3E}">
        <p14:creationId xmlns:p14="http://schemas.microsoft.com/office/powerpoint/2010/main" val="2561968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ar-JO" sz="1100">
                <a:latin typeface="Arial" panose="020B0604020202020204" pitchFamily="34" charset="0"/>
              </a:rPr>
              <a:t>170 pts given 3 Pylera™ capsules QID x10 days and omeprazole 20 mg BID</a:t>
            </a:r>
          </a:p>
          <a:p>
            <a:pPr eaLnBrk="1" hangingPunct="1"/>
            <a:r>
              <a:rPr lang="en-US" altLang="ar-JO" sz="1100">
                <a:latin typeface="Arial" panose="020B0604020202020204" pitchFamily="34" charset="0"/>
              </a:rPr>
              <a:t>Used current formulation and dosage for Pylera</a:t>
            </a:r>
          </a:p>
          <a:p>
            <a:pPr eaLnBrk="1" hangingPunct="1"/>
            <a:r>
              <a:rPr lang="en-US" altLang="ar-JO" sz="1100">
                <a:latin typeface="Arial" panose="020B0604020202020204" pitchFamily="34" charset="0"/>
              </a:rPr>
              <a:t>Cure rates:</a:t>
            </a:r>
          </a:p>
          <a:p>
            <a:pPr lvl="1" eaLnBrk="1" hangingPunct="1"/>
            <a:r>
              <a:rPr lang="en-US" altLang="ar-JO" sz="1100">
                <a:latin typeface="Arial" panose="020B0604020202020204" pitchFamily="34" charset="0"/>
              </a:rPr>
              <a:t>Intention to Treat: 93% (158/170)</a:t>
            </a:r>
          </a:p>
          <a:p>
            <a:pPr lvl="1" eaLnBrk="1" hangingPunct="1"/>
            <a:r>
              <a:rPr lang="en-US" altLang="ar-JO" sz="1100">
                <a:latin typeface="Arial" panose="020B0604020202020204" pitchFamily="34" charset="0"/>
              </a:rPr>
              <a:t>Per Protocol Group: 97% (142/146)</a:t>
            </a:r>
          </a:p>
          <a:p>
            <a:pPr lvl="1" eaLnBrk="1" hangingPunct="1"/>
            <a:r>
              <a:rPr lang="en-US" altLang="ar-JO" sz="1100">
                <a:latin typeface="Arial" panose="020B0604020202020204" pitchFamily="34" charset="0"/>
              </a:rPr>
              <a:t>	No diff in the type of ulcer, or country of study</a:t>
            </a:r>
          </a:p>
          <a:p>
            <a:pPr eaLnBrk="1" hangingPunct="1"/>
            <a:r>
              <a:rPr lang="en-US" altLang="ar-JO" sz="1100">
                <a:latin typeface="Arial" panose="020B0604020202020204" pitchFamily="34" charset="0"/>
              </a:rPr>
              <a:t>93% (40/43) pts with a MTZ resistant strain were cured this is the ITT group, 95% 38/40 in the PPG</a:t>
            </a:r>
          </a:p>
          <a:p>
            <a:pPr eaLnBrk="1" hangingPunct="1"/>
            <a:r>
              <a:rPr lang="en-US" altLang="ar-JO" sz="1100">
                <a:latin typeface="Arial" panose="020B0604020202020204" pitchFamily="34" charset="0"/>
              </a:rPr>
              <a:t>95% (162/170) pts reported &gt;75% compliance</a:t>
            </a:r>
            <a:endParaRPr lang="en-US" altLang="ar-JO" sz="1000">
              <a:latin typeface="Arial" panose="020B0604020202020204" pitchFamily="34" charset="0"/>
            </a:endParaRPr>
          </a:p>
          <a:p>
            <a:pPr eaLnBrk="1" hangingPunct="1"/>
            <a:r>
              <a:rPr lang="en-US" altLang="ar-JO">
                <a:latin typeface="Arial" panose="020B0604020202020204" pitchFamily="34" charset="0"/>
              </a:rPr>
              <a:t>  </a:t>
            </a:r>
            <a:r>
              <a:rPr lang="en-US" altLang="ar-JO" sz="1100">
                <a:latin typeface="Arial" panose="020B0604020202020204" pitchFamily="34" charset="0"/>
              </a:rPr>
              <a:t>Compliance measured as &gt;75% of drug taken</a:t>
            </a:r>
          </a:p>
          <a:p>
            <a:pPr eaLnBrk="1" hangingPunct="1"/>
            <a:endParaRPr lang="en-US" altLang="ar-JO">
              <a:latin typeface="Arial" panose="020B0604020202020204" pitchFamily="34" charset="0"/>
            </a:endParaRPr>
          </a:p>
        </p:txBody>
      </p:sp>
    </p:spTree>
    <p:extLst>
      <p:ext uri="{BB962C8B-B14F-4D97-AF65-F5344CB8AC3E}">
        <p14:creationId xmlns:p14="http://schemas.microsoft.com/office/powerpoint/2010/main" val="1218055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nSpc>
                <a:spcPct val="90000"/>
              </a:lnSpc>
              <a:defRPr/>
            </a:pPr>
            <a:r>
              <a:rPr lang="en-IE" b="1" i="1" dirty="0">
                <a:solidFill>
                  <a:schemeClr val="hlink"/>
                </a:solidFill>
              </a:rPr>
              <a:t>Acquisition</a:t>
            </a:r>
            <a:r>
              <a:rPr lang="en-IE" b="1" i="1" dirty="0"/>
              <a:t>:</a:t>
            </a:r>
            <a:r>
              <a:rPr lang="en-IE" b="1" dirty="0"/>
              <a:t>Oral Ingestion</a:t>
            </a:r>
            <a:r>
              <a:rPr lang="en-IE" b="1" i="1" dirty="0"/>
              <a:t> </a:t>
            </a:r>
            <a:r>
              <a:rPr lang="en-IE" b="1" dirty="0"/>
              <a:t>of the bacterium </a:t>
            </a:r>
          </a:p>
          <a:p>
            <a:pPr lvl="0">
              <a:lnSpc>
                <a:spcPct val="90000"/>
              </a:lnSpc>
              <a:defRPr/>
            </a:pPr>
            <a:r>
              <a:rPr lang="en-IE" b="1" i="1" dirty="0">
                <a:solidFill>
                  <a:schemeClr val="hlink"/>
                </a:solidFill>
              </a:rPr>
              <a:t>Transmission</a:t>
            </a:r>
            <a:r>
              <a:rPr lang="en-IE" b="1" i="1" dirty="0"/>
              <a:t>:</a:t>
            </a:r>
            <a:r>
              <a:rPr lang="en-IE" b="1" dirty="0"/>
              <a:t>Within families in early childhood, not isolated from water etc, e</a:t>
            </a:r>
            <a:endParaRPr lang="en-GB" b="1" i="1" dirty="0"/>
          </a:p>
          <a:p>
            <a:endParaRPr lang="en-US" dirty="0"/>
          </a:p>
        </p:txBody>
      </p:sp>
      <p:sp>
        <p:nvSpPr>
          <p:cNvPr id="4" name="Slide Number Placeholder 3"/>
          <p:cNvSpPr>
            <a:spLocks noGrp="1"/>
          </p:cNvSpPr>
          <p:nvPr>
            <p:ph type="sldNum" sz="quarter" idx="10"/>
          </p:nvPr>
        </p:nvSpPr>
        <p:spPr/>
        <p:txBody>
          <a:bodyPr/>
          <a:lstStyle/>
          <a:p>
            <a:fld id="{16E42BCD-4D3C-4AED-9925-A627EF4749F4}"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ctr"/>
            <a:r>
              <a:rPr lang="en-IE" b="1" dirty="0" err="1"/>
              <a:t>Bab</a:t>
            </a:r>
            <a:r>
              <a:rPr lang="en-IE" b="1" dirty="0"/>
              <a:t> A </a:t>
            </a:r>
            <a:r>
              <a:rPr lang="en-IE" b="1" dirty="0" err="1"/>
              <a:t>adhesin</a:t>
            </a:r>
            <a:r>
              <a:rPr lang="en-IE" b="1" dirty="0"/>
              <a:t>, </a:t>
            </a:r>
          </a:p>
          <a:p>
            <a:pPr algn="ctr"/>
            <a:r>
              <a:rPr lang="en-IE" b="1" dirty="0"/>
              <a:t>Binds </a:t>
            </a:r>
            <a:r>
              <a:rPr lang="en-IE" b="1" dirty="0" err="1"/>
              <a:t>fucosylated</a:t>
            </a:r>
            <a:r>
              <a:rPr lang="en-IE" b="1" dirty="0"/>
              <a:t> Lewis B </a:t>
            </a:r>
          </a:p>
          <a:p>
            <a:pPr algn="ctr"/>
            <a:r>
              <a:rPr lang="en-IE" b="1" dirty="0"/>
              <a:t>Blood group antigen</a:t>
            </a:r>
            <a:endParaRPr lang="en-GB" b="1" dirty="0"/>
          </a:p>
          <a:p>
            <a:pPr algn="ctr"/>
            <a:endParaRPr lang="en-GB" b="1" dirty="0"/>
          </a:p>
          <a:p>
            <a:endParaRPr lang="ar-SA" dirty="0"/>
          </a:p>
        </p:txBody>
      </p:sp>
      <p:sp>
        <p:nvSpPr>
          <p:cNvPr id="4" name="عنصر نائب لرقم الشريحة 3"/>
          <p:cNvSpPr>
            <a:spLocks noGrp="1"/>
          </p:cNvSpPr>
          <p:nvPr>
            <p:ph type="sldNum" sz="quarter" idx="10"/>
          </p:nvPr>
        </p:nvSpPr>
        <p:spPr/>
        <p:txBody>
          <a:bodyPr/>
          <a:lstStyle/>
          <a:p>
            <a:fld id="{16E42BCD-4D3C-4AED-9925-A627EF4749F4}"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algn="l"/>
            <a:r>
              <a:rPr lang="en-US" sz="1200" b="0" i="0" kern="1200" dirty="0">
                <a:solidFill>
                  <a:schemeClr val="tx1"/>
                </a:solidFill>
                <a:latin typeface="+mn-lt"/>
                <a:ea typeface="+mn-ea"/>
                <a:cs typeface="+mn-cs"/>
              </a:rPr>
              <a:t>Most (80%-90%) </a:t>
            </a:r>
            <a:r>
              <a:rPr lang="en-US" sz="1200" b="0" i="1" kern="1200" dirty="0">
                <a:solidFill>
                  <a:schemeClr val="tx1"/>
                </a:solidFill>
                <a:latin typeface="+mn-lt"/>
                <a:ea typeface="+mn-ea"/>
                <a:cs typeface="+mn-cs"/>
              </a:rPr>
              <a:t>H. pylori</a:t>
            </a:r>
            <a:r>
              <a:rPr lang="en-US" sz="1200" b="0" i="0" kern="1200" dirty="0">
                <a:solidFill>
                  <a:schemeClr val="tx1"/>
                </a:solidFill>
                <a:latin typeface="+mn-lt"/>
                <a:ea typeface="+mn-ea"/>
                <a:cs typeface="+mn-cs"/>
              </a:rPr>
              <a:t> strains display Lewis blood-group antigens on their LPS, and these are similar to the Lewis blood-group antigens that are expressed on the mucosal surface of the human stomach[</a:t>
            </a:r>
            <a:r>
              <a:rPr lang="en-US" sz="1200" b="0" i="0" kern="1200" dirty="0">
                <a:solidFill>
                  <a:schemeClr val="tx1"/>
                </a:solidFill>
                <a:latin typeface="+mn-lt"/>
                <a:ea typeface="+mn-ea"/>
                <a:cs typeface="+mn-cs"/>
                <a:hlinkClick r:id="rId3"/>
              </a:rPr>
              <a:t>79</a:t>
            </a:r>
            <a:r>
              <a:rPr lang="en-US" sz="1200" b="0" i="0" kern="1200" dirty="0">
                <a:solidFill>
                  <a:schemeClr val="tx1"/>
                </a:solidFill>
                <a:latin typeface="+mn-lt"/>
                <a:ea typeface="+mn-ea"/>
                <a:cs typeface="+mn-cs"/>
              </a:rPr>
              <a:t>]. Lewis positive </a:t>
            </a:r>
            <a:r>
              <a:rPr lang="en-US" sz="1200" b="0" i="1" kern="1200" dirty="0">
                <a:solidFill>
                  <a:schemeClr val="tx1"/>
                </a:solidFill>
                <a:latin typeface="+mn-lt"/>
                <a:ea typeface="+mn-ea"/>
                <a:cs typeface="+mn-cs"/>
              </a:rPr>
              <a:t>H. pylori</a:t>
            </a:r>
            <a:r>
              <a:rPr lang="en-US" sz="1200" b="0" i="0" kern="1200" dirty="0">
                <a:solidFill>
                  <a:schemeClr val="tx1"/>
                </a:solidFill>
                <a:latin typeface="+mn-lt"/>
                <a:ea typeface="+mn-ea"/>
                <a:cs typeface="+mn-cs"/>
              </a:rPr>
              <a:t> variants are able to bind to the C-type </a:t>
            </a:r>
            <a:r>
              <a:rPr lang="en-US" sz="1200" b="0" i="0" kern="1200" dirty="0" err="1">
                <a:solidFill>
                  <a:schemeClr val="tx1"/>
                </a:solidFill>
                <a:latin typeface="+mn-lt"/>
                <a:ea typeface="+mn-ea"/>
                <a:cs typeface="+mn-cs"/>
              </a:rPr>
              <a:t>lectin</a:t>
            </a:r>
            <a:r>
              <a:rPr lang="en-US" sz="1200" b="0" i="0" kern="1200" dirty="0">
                <a:solidFill>
                  <a:schemeClr val="tx1"/>
                </a:solidFill>
                <a:latin typeface="+mn-lt"/>
                <a:ea typeface="+mn-ea"/>
                <a:cs typeface="+mn-cs"/>
              </a:rPr>
              <a:t> DC-SIGN and present on gastric DCs, and demonstrate that this interaction blocks Th1 development[</a:t>
            </a:r>
            <a:r>
              <a:rPr lang="en-US" sz="1200" b="0" i="0" kern="1200" dirty="0">
                <a:solidFill>
                  <a:schemeClr val="tx1"/>
                </a:solidFill>
                <a:latin typeface="+mn-lt"/>
                <a:ea typeface="+mn-ea"/>
                <a:cs typeface="+mn-cs"/>
                <a:hlinkClick r:id="rId3"/>
              </a:rPr>
              <a:t>80</a:t>
            </a:r>
            <a:r>
              <a:rPr lang="en-US" sz="1200" b="0" i="0" kern="1200" dirty="0">
                <a:solidFill>
                  <a:schemeClr val="tx1"/>
                </a:solidFill>
                <a:latin typeface="+mn-lt"/>
                <a:ea typeface="+mn-ea"/>
                <a:cs typeface="+mn-cs"/>
              </a:rPr>
              <a:t>].</a:t>
            </a:r>
            <a:endParaRPr lang="en-GB" b="1" dirty="0"/>
          </a:p>
          <a:p>
            <a:endParaRPr lang="en-US" dirty="0"/>
          </a:p>
          <a:p>
            <a:r>
              <a:rPr lang="en-US" sz="1200" b="0" i="0" kern="1200" dirty="0">
                <a:solidFill>
                  <a:schemeClr val="tx1"/>
                </a:solidFill>
                <a:latin typeface="+mn-lt"/>
                <a:ea typeface="+mn-ea"/>
                <a:cs typeface="+mn-cs"/>
              </a:rPr>
              <a:t>n addition to suppress T cell activation, </a:t>
            </a:r>
            <a:r>
              <a:rPr lang="en-US" sz="1200" b="0" i="1" kern="1200" dirty="0">
                <a:solidFill>
                  <a:schemeClr val="tx1"/>
                </a:solidFill>
                <a:latin typeface="+mn-lt"/>
                <a:ea typeface="+mn-ea"/>
                <a:cs typeface="+mn-cs"/>
              </a:rPr>
              <a:t>H. pylori</a:t>
            </a:r>
            <a:r>
              <a:rPr lang="en-US" sz="1200" b="0" i="0" kern="1200" dirty="0">
                <a:solidFill>
                  <a:schemeClr val="tx1"/>
                </a:solidFill>
                <a:latin typeface="+mn-lt"/>
                <a:ea typeface="+mn-ea"/>
                <a:cs typeface="+mn-cs"/>
              </a:rPr>
              <a:t> has been demonstrated to decrease the functioning of the innate immune system. For instance, efficient </a:t>
            </a:r>
            <a:r>
              <a:rPr lang="en-US" sz="1200" b="0" i="0" kern="1200" dirty="0" err="1">
                <a:solidFill>
                  <a:schemeClr val="tx1"/>
                </a:solidFill>
                <a:latin typeface="+mn-lt"/>
                <a:ea typeface="+mn-ea"/>
                <a:cs typeface="+mn-cs"/>
              </a:rPr>
              <a:t>phagocytosis</a:t>
            </a:r>
            <a:r>
              <a:rPr lang="en-US" sz="1200" b="0" i="0" kern="1200" dirty="0">
                <a:solidFill>
                  <a:schemeClr val="tx1"/>
                </a:solidFill>
                <a:latin typeface="+mn-lt"/>
                <a:ea typeface="+mn-ea"/>
                <a:cs typeface="+mn-cs"/>
              </a:rPr>
              <a:t> and killing of </a:t>
            </a:r>
            <a:r>
              <a:rPr lang="en-US" sz="1200" b="0" i="1" kern="1200" dirty="0">
                <a:solidFill>
                  <a:schemeClr val="tx1"/>
                </a:solidFill>
                <a:latin typeface="+mn-lt"/>
                <a:ea typeface="+mn-ea"/>
                <a:cs typeface="+mn-cs"/>
              </a:rPr>
              <a:t>H. pylori</a:t>
            </a:r>
            <a:r>
              <a:rPr lang="en-US" sz="1200" b="0" i="0" kern="1200" dirty="0">
                <a:solidFill>
                  <a:schemeClr val="tx1"/>
                </a:solidFill>
                <a:latin typeface="+mn-lt"/>
                <a:ea typeface="+mn-ea"/>
                <a:cs typeface="+mn-cs"/>
              </a:rPr>
              <a:t> is prevented by the presence of the </a:t>
            </a:r>
            <a:r>
              <a:rPr lang="en-US" sz="1200" b="0" i="1" kern="1200" dirty="0" err="1">
                <a:solidFill>
                  <a:schemeClr val="tx1"/>
                </a:solidFill>
                <a:latin typeface="+mn-lt"/>
                <a:ea typeface="+mn-ea"/>
                <a:cs typeface="+mn-cs"/>
              </a:rPr>
              <a:t>cag</a:t>
            </a:r>
            <a:r>
              <a:rPr lang="en-US" sz="1200" b="0" i="0" kern="1200" dirty="0">
                <a:solidFill>
                  <a:schemeClr val="tx1"/>
                </a:solidFill>
                <a:latin typeface="+mn-lt"/>
                <a:ea typeface="+mn-ea"/>
                <a:cs typeface="+mn-cs"/>
              </a:rPr>
              <a:t> pathogenicity island[</a:t>
            </a:r>
            <a:r>
              <a:rPr lang="en-US" sz="1200" b="0" i="0" kern="1200" dirty="0">
                <a:solidFill>
                  <a:schemeClr val="tx1"/>
                </a:solidFill>
                <a:latin typeface="+mn-lt"/>
                <a:ea typeface="+mn-ea"/>
                <a:cs typeface="+mn-cs"/>
                <a:hlinkClick r:id="rId3"/>
              </a:rPr>
              <a:t>81</a:t>
            </a:r>
            <a:r>
              <a:rPr lang="en-US" sz="1200" b="0" i="0" kern="1200" dirty="0">
                <a:solidFill>
                  <a:schemeClr val="tx1"/>
                </a:solidFill>
                <a:latin typeface="+mn-lt"/>
                <a:ea typeface="+mn-ea"/>
                <a:cs typeface="+mn-cs"/>
              </a:rPr>
              <a:t>,</a:t>
            </a:r>
            <a:r>
              <a:rPr lang="en-US" sz="1200" b="0" i="0" kern="1200" dirty="0">
                <a:solidFill>
                  <a:schemeClr val="tx1"/>
                </a:solidFill>
                <a:latin typeface="+mn-lt"/>
                <a:ea typeface="+mn-ea"/>
                <a:cs typeface="+mn-cs"/>
                <a:hlinkClick r:id="rId3"/>
              </a:rPr>
              <a:t>82</a:t>
            </a:r>
            <a:r>
              <a:rPr lang="en-US" sz="1200" b="0" i="0" kern="1200" dirty="0">
                <a:solidFill>
                  <a:schemeClr val="tx1"/>
                </a:solidFill>
                <a:latin typeface="+mn-lt"/>
                <a:ea typeface="+mn-ea"/>
                <a:cs typeface="+mn-cs"/>
              </a:rPr>
              <a:t>] and </a:t>
            </a:r>
            <a:r>
              <a:rPr lang="en-US" sz="1200" b="0" i="1" kern="1200" dirty="0">
                <a:solidFill>
                  <a:schemeClr val="tx1"/>
                </a:solidFill>
                <a:latin typeface="+mn-lt"/>
                <a:ea typeface="+mn-ea"/>
                <a:cs typeface="+mn-cs"/>
              </a:rPr>
              <a:t>H. pylori</a:t>
            </a:r>
            <a:r>
              <a:rPr lang="en-US" sz="1200" b="0" i="0" kern="1200" dirty="0">
                <a:solidFill>
                  <a:schemeClr val="tx1"/>
                </a:solidFill>
                <a:latin typeface="+mn-lt"/>
                <a:ea typeface="+mn-ea"/>
                <a:cs typeface="+mn-cs"/>
              </a:rPr>
              <a:t> induces but survives the extracellular release of oxygen radicals from professional phagocytes using its </a:t>
            </a:r>
            <a:r>
              <a:rPr lang="en-US" sz="1200" b="0" i="0" kern="1200" dirty="0" err="1">
                <a:solidFill>
                  <a:schemeClr val="tx1"/>
                </a:solidFill>
                <a:latin typeface="+mn-lt"/>
                <a:ea typeface="+mn-ea"/>
                <a:cs typeface="+mn-cs"/>
              </a:rPr>
              <a:t>catalase</a:t>
            </a:r>
            <a:r>
              <a:rPr lang="en-US" sz="1200" b="0" i="0" kern="1200" dirty="0">
                <a:solidFill>
                  <a:schemeClr val="tx1"/>
                </a:solidFill>
                <a:latin typeface="+mn-lt"/>
                <a:ea typeface="+mn-ea"/>
                <a:cs typeface="+mn-cs"/>
              </a:rPr>
              <a:t> activity[</a:t>
            </a:r>
            <a:r>
              <a:rPr lang="en-US" sz="1200" b="0" i="0" kern="1200" dirty="0">
                <a:solidFill>
                  <a:schemeClr val="tx1"/>
                </a:solidFill>
                <a:latin typeface="+mn-lt"/>
                <a:ea typeface="+mn-ea"/>
                <a:cs typeface="+mn-cs"/>
                <a:hlinkClick r:id="rId3"/>
              </a:rPr>
              <a:t>83</a:t>
            </a:r>
            <a:r>
              <a:rPr lang="en-US" sz="1200" b="0" i="0" kern="1200" dirty="0">
                <a:solidFill>
                  <a:schemeClr val="tx1"/>
                </a:solidFill>
                <a:latin typeface="+mn-lt"/>
                <a:ea typeface="+mn-ea"/>
                <a:cs typeface="+mn-cs"/>
              </a:rPr>
              <a:t>]. Importantly, at the opposite to the LPS and </a:t>
            </a:r>
            <a:r>
              <a:rPr lang="en-US" sz="1200" b="0" i="0" kern="1200" dirty="0" err="1">
                <a:solidFill>
                  <a:schemeClr val="tx1"/>
                </a:solidFill>
                <a:latin typeface="+mn-lt"/>
                <a:ea typeface="+mn-ea"/>
                <a:cs typeface="+mn-cs"/>
              </a:rPr>
              <a:t>flagellins</a:t>
            </a:r>
            <a:r>
              <a:rPr lang="en-US" sz="1200" b="0" i="0" kern="1200" dirty="0">
                <a:solidFill>
                  <a:schemeClr val="tx1"/>
                </a:solidFill>
                <a:latin typeface="+mn-lt"/>
                <a:ea typeface="+mn-ea"/>
                <a:cs typeface="+mn-cs"/>
              </a:rPr>
              <a:t> of others gram-negative bacteria, the LPS and </a:t>
            </a:r>
            <a:r>
              <a:rPr lang="en-US" sz="1200" b="0" i="0" kern="1200" dirty="0" err="1">
                <a:solidFill>
                  <a:schemeClr val="tx1"/>
                </a:solidFill>
                <a:latin typeface="+mn-lt"/>
                <a:ea typeface="+mn-ea"/>
                <a:cs typeface="+mn-cs"/>
              </a:rPr>
              <a:t>flagellins</a:t>
            </a:r>
            <a:r>
              <a:rPr lang="en-US" sz="1200" b="0" i="0" kern="1200" dirty="0">
                <a:solidFill>
                  <a:schemeClr val="tx1"/>
                </a:solidFill>
                <a:latin typeface="+mn-lt"/>
                <a:ea typeface="+mn-ea"/>
                <a:cs typeface="+mn-cs"/>
              </a:rPr>
              <a:t> of </a:t>
            </a:r>
            <a:r>
              <a:rPr lang="en-US" sz="1200" b="0" i="1" kern="1200" dirty="0">
                <a:solidFill>
                  <a:schemeClr val="tx1"/>
                </a:solidFill>
                <a:latin typeface="+mn-lt"/>
                <a:ea typeface="+mn-ea"/>
                <a:cs typeface="+mn-cs"/>
              </a:rPr>
              <a:t>H. pylori</a:t>
            </a:r>
            <a:r>
              <a:rPr lang="en-US" sz="1200" b="0" i="0" kern="1200" dirty="0">
                <a:solidFill>
                  <a:schemeClr val="tx1"/>
                </a:solidFill>
                <a:latin typeface="+mn-lt"/>
                <a:ea typeface="+mn-ea"/>
                <a:cs typeface="+mn-cs"/>
              </a:rPr>
              <a:t> do not adequately activate the antigen presenting cells </a:t>
            </a:r>
            <a:r>
              <a:rPr lang="en-US" sz="1200" b="0" i="1" kern="1200" dirty="0">
                <a:solidFill>
                  <a:schemeClr val="tx1"/>
                </a:solidFill>
                <a:latin typeface="+mn-lt"/>
                <a:ea typeface="+mn-ea"/>
                <a:cs typeface="+mn-cs"/>
              </a:rPr>
              <a:t>via</a:t>
            </a:r>
            <a:r>
              <a:rPr lang="en-US" sz="1200" b="0" i="0" kern="1200" dirty="0">
                <a:solidFill>
                  <a:schemeClr val="tx1"/>
                </a:solidFill>
                <a:latin typeface="+mn-lt"/>
                <a:ea typeface="+mn-ea"/>
                <a:cs typeface="+mn-cs"/>
              </a:rPr>
              <a:t> the Toll-like receptors[</a:t>
            </a:r>
            <a:r>
              <a:rPr lang="en-US" sz="1200" b="0" i="0" kern="1200" dirty="0">
                <a:solidFill>
                  <a:schemeClr val="tx1"/>
                </a:solidFill>
                <a:latin typeface="+mn-lt"/>
                <a:ea typeface="+mn-ea"/>
                <a:cs typeface="+mn-cs"/>
                <a:hlinkClick r:id="rId3"/>
              </a:rPr>
              <a:t>84</a:t>
            </a:r>
            <a:r>
              <a:rPr lang="en-US" sz="1200" b="0" i="0" kern="1200" dirty="0">
                <a:solidFill>
                  <a:schemeClr val="tx1"/>
                </a:solidFill>
                <a:latin typeface="+mn-lt"/>
                <a:ea typeface="+mn-ea"/>
                <a:cs typeface="+mn-cs"/>
              </a:rPr>
              <a:t>,</a:t>
            </a:r>
            <a:r>
              <a:rPr lang="en-US" sz="1200" b="0" i="0" kern="1200" dirty="0">
                <a:solidFill>
                  <a:schemeClr val="tx1"/>
                </a:solidFill>
                <a:latin typeface="+mn-lt"/>
                <a:ea typeface="+mn-ea"/>
                <a:cs typeface="+mn-cs"/>
                <a:hlinkClick r:id="rId3"/>
              </a:rPr>
              <a:t>85</a:t>
            </a:r>
            <a:r>
              <a:rPr lang="en-US" sz="1200" b="0" i="0" kern="1200" dirty="0">
                <a:solidFill>
                  <a:schemeClr val="tx1"/>
                </a:solidFill>
                <a:latin typeface="+mn-lt"/>
                <a:ea typeface="+mn-ea"/>
                <a:cs typeface="+mn-cs"/>
              </a:rPr>
              <a:t>].</a:t>
            </a:r>
          </a:p>
          <a:p>
            <a:r>
              <a:rPr lang="en-US" sz="1200" b="0" i="0" kern="1200" dirty="0">
                <a:solidFill>
                  <a:schemeClr val="tx1"/>
                </a:solidFill>
                <a:latin typeface="+mn-lt"/>
                <a:ea typeface="+mn-ea"/>
                <a:cs typeface="+mn-cs"/>
              </a:rPr>
              <a:t>Collectively, </a:t>
            </a:r>
            <a:r>
              <a:rPr lang="en-US" sz="1200" b="0" i="1" kern="1200" dirty="0">
                <a:solidFill>
                  <a:schemeClr val="tx1"/>
                </a:solidFill>
                <a:latin typeface="+mn-lt"/>
                <a:ea typeface="+mn-ea"/>
                <a:cs typeface="+mn-cs"/>
              </a:rPr>
              <a:t>H. pylori</a:t>
            </a:r>
            <a:r>
              <a:rPr lang="en-US" sz="1200" b="0" i="0" kern="1200" dirty="0">
                <a:solidFill>
                  <a:schemeClr val="tx1"/>
                </a:solidFill>
                <a:latin typeface="+mn-lt"/>
                <a:ea typeface="+mn-ea"/>
                <a:cs typeface="+mn-cs"/>
              </a:rPr>
              <a:t> counteract innate and T cell responses and clearly exhibited </a:t>
            </a:r>
            <a:r>
              <a:rPr lang="en-US" sz="1200" b="0" i="0" kern="1200" dirty="0" err="1">
                <a:solidFill>
                  <a:schemeClr val="tx1"/>
                </a:solidFill>
                <a:latin typeface="+mn-lt"/>
                <a:ea typeface="+mn-ea"/>
                <a:cs typeface="+mn-cs"/>
              </a:rPr>
              <a:t>tolerogenic</a:t>
            </a:r>
            <a:r>
              <a:rPr lang="en-US" sz="1200" b="0" i="0" kern="1200" dirty="0">
                <a:solidFill>
                  <a:schemeClr val="tx1"/>
                </a:solidFill>
                <a:latin typeface="+mn-lt"/>
                <a:ea typeface="+mn-ea"/>
                <a:cs typeface="+mn-cs"/>
              </a:rPr>
              <a:t> activities on the immune system. It can be suggested that these </a:t>
            </a:r>
            <a:r>
              <a:rPr lang="en-US" sz="1200" b="0" i="0" kern="1200" dirty="0" err="1">
                <a:solidFill>
                  <a:schemeClr val="tx1"/>
                </a:solidFill>
                <a:latin typeface="+mn-lt"/>
                <a:ea typeface="+mn-ea"/>
                <a:cs typeface="+mn-cs"/>
              </a:rPr>
              <a:t>tolerogenic</a:t>
            </a:r>
            <a:r>
              <a:rPr lang="en-US" sz="1200" b="0" i="0" kern="1200" dirty="0">
                <a:solidFill>
                  <a:schemeClr val="tx1"/>
                </a:solidFill>
                <a:latin typeface="+mn-lt"/>
                <a:ea typeface="+mn-ea"/>
                <a:cs typeface="+mn-cs"/>
              </a:rPr>
              <a:t> activities participate to the </a:t>
            </a:r>
            <a:r>
              <a:rPr lang="en-US" sz="1200" b="0" i="1" kern="1200" dirty="0">
                <a:solidFill>
                  <a:schemeClr val="tx1"/>
                </a:solidFill>
                <a:latin typeface="+mn-lt"/>
                <a:ea typeface="+mn-ea"/>
                <a:cs typeface="+mn-cs"/>
              </a:rPr>
              <a:t>H. pylori</a:t>
            </a:r>
            <a:r>
              <a:rPr lang="en-US" sz="1200" b="0" i="0" kern="1200" dirty="0">
                <a:solidFill>
                  <a:schemeClr val="tx1"/>
                </a:solidFill>
                <a:latin typeface="+mn-lt"/>
                <a:ea typeface="+mn-ea"/>
                <a:cs typeface="+mn-cs"/>
              </a:rPr>
              <a:t> persistence within the stomach mucosa.</a:t>
            </a:r>
          </a:p>
          <a:p>
            <a:endParaRPr lang="ar-SA" dirty="0"/>
          </a:p>
        </p:txBody>
      </p:sp>
      <p:sp>
        <p:nvSpPr>
          <p:cNvPr id="4" name="عنصر نائب لرقم الشريحة 3"/>
          <p:cNvSpPr>
            <a:spLocks noGrp="1"/>
          </p:cNvSpPr>
          <p:nvPr>
            <p:ph type="sldNum" sz="quarter" idx="10"/>
          </p:nvPr>
        </p:nvSpPr>
        <p:spPr/>
        <p:txBody>
          <a:bodyPr/>
          <a:lstStyle/>
          <a:p>
            <a:fld id="{16E42BCD-4D3C-4AED-9925-A627EF4749F4}"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en-US" sz="1200" kern="1200" baseline="0" dirty="0">
                <a:solidFill>
                  <a:schemeClr val="tx1"/>
                </a:solidFill>
                <a:latin typeface="+mn-lt"/>
                <a:ea typeface="+mn-ea"/>
                <a:cs typeface="+mn-cs"/>
              </a:rPr>
              <a:t>The best-characterized host determinants of disease</a:t>
            </a:r>
          </a:p>
          <a:p>
            <a:r>
              <a:rPr lang="en-US" sz="1200" kern="1200" baseline="0" dirty="0">
                <a:solidFill>
                  <a:schemeClr val="tx1"/>
                </a:solidFill>
                <a:latin typeface="+mn-lt"/>
                <a:ea typeface="+mn-ea"/>
                <a:cs typeface="+mn-cs"/>
              </a:rPr>
              <a:t>are genetic polymorphisms leading to enhanced activation</a:t>
            </a:r>
          </a:p>
          <a:p>
            <a:r>
              <a:rPr lang="en-US" sz="1200" kern="1200" baseline="0" dirty="0">
                <a:solidFill>
                  <a:schemeClr val="tx1"/>
                </a:solidFill>
                <a:latin typeface="+mn-lt"/>
                <a:ea typeface="+mn-ea"/>
                <a:cs typeface="+mn-cs"/>
              </a:rPr>
              <a:t>of the innate immune response, such as polymorphisms</a:t>
            </a:r>
          </a:p>
          <a:p>
            <a:r>
              <a:rPr lang="en-US" sz="1200" kern="1200" baseline="0" dirty="0">
                <a:solidFill>
                  <a:schemeClr val="tx1"/>
                </a:solidFill>
                <a:latin typeface="+mn-lt"/>
                <a:ea typeface="+mn-ea"/>
                <a:cs typeface="+mn-cs"/>
              </a:rPr>
              <a:t>in cytokine genes or genes encoding bacterial</a:t>
            </a:r>
          </a:p>
          <a:p>
            <a:r>
              <a:rPr lang="en-US" sz="1200" kern="1200" baseline="0" dirty="0">
                <a:solidFill>
                  <a:schemeClr val="tx1"/>
                </a:solidFill>
                <a:latin typeface="+mn-lt"/>
                <a:ea typeface="+mn-ea"/>
                <a:cs typeface="+mn-cs"/>
              </a:rPr>
              <a:t>recognition proteins such as Toll-like receptors (TLRs).</a:t>
            </a:r>
          </a:p>
          <a:p>
            <a:r>
              <a:rPr lang="en-US" sz="1200" kern="1200" baseline="0" dirty="0">
                <a:solidFill>
                  <a:schemeClr val="tx1"/>
                </a:solidFill>
                <a:latin typeface="+mn-lt"/>
                <a:ea typeface="+mn-ea"/>
                <a:cs typeface="+mn-cs"/>
              </a:rPr>
              <a:t>For example, colonized people with polymorphisms</a:t>
            </a:r>
          </a:p>
          <a:p>
            <a:r>
              <a:rPr lang="en-US" sz="1200" kern="1200" baseline="0" dirty="0">
                <a:solidFill>
                  <a:schemeClr val="tx1"/>
                </a:solidFill>
                <a:latin typeface="+mn-lt"/>
                <a:ea typeface="+mn-ea"/>
                <a:cs typeface="+mn-cs"/>
              </a:rPr>
              <a:t>in the interleukin (IL) 1 gene that cause the production</a:t>
            </a:r>
          </a:p>
          <a:p>
            <a:r>
              <a:rPr lang="en-US" sz="1200" kern="1200" baseline="0" dirty="0">
                <a:solidFill>
                  <a:schemeClr val="tx1"/>
                </a:solidFill>
                <a:latin typeface="+mn-lt"/>
                <a:ea typeface="+mn-ea"/>
                <a:cs typeface="+mn-cs"/>
              </a:rPr>
              <a:t>of large quantities of this cytokine in response to</a:t>
            </a:r>
          </a:p>
          <a:p>
            <a:r>
              <a:rPr lang="en-US" sz="1200" i="1" kern="1200" baseline="0" dirty="0">
                <a:solidFill>
                  <a:schemeClr val="tx1"/>
                </a:solidFill>
                <a:latin typeface="+mn-lt"/>
                <a:ea typeface="+mn-ea"/>
                <a:cs typeface="+mn-cs"/>
              </a:rPr>
              <a:t>H. pylori infection are at increased risk of gastric </a:t>
            </a:r>
            <a:r>
              <a:rPr lang="en-US" sz="1200" i="1" kern="1200" baseline="0" dirty="0" err="1">
                <a:solidFill>
                  <a:schemeClr val="tx1"/>
                </a:solidFill>
                <a:latin typeface="+mn-lt"/>
                <a:ea typeface="+mn-ea"/>
                <a:cs typeface="+mn-cs"/>
              </a:rPr>
              <a:t>adenocarcinoma</a:t>
            </a:r>
            <a:r>
              <a:rPr lang="en-US" sz="1200" i="1" kern="1200" baseline="0" dirty="0">
                <a:solidFill>
                  <a:schemeClr val="tx1"/>
                </a:solidFill>
                <a:latin typeface="+mn-lt"/>
                <a:ea typeface="+mn-ea"/>
                <a:cs typeface="+mn-cs"/>
              </a:rPr>
              <a:t>.</a:t>
            </a:r>
          </a:p>
          <a:p>
            <a:r>
              <a:rPr lang="en-US" sz="1200" kern="1200" baseline="0" dirty="0">
                <a:solidFill>
                  <a:schemeClr val="tx1"/>
                </a:solidFill>
                <a:latin typeface="+mn-lt"/>
                <a:ea typeface="+mn-ea"/>
                <a:cs typeface="+mn-cs"/>
              </a:rPr>
              <a:t>In addition, environmental cofactors are</a:t>
            </a:r>
          </a:p>
          <a:p>
            <a:r>
              <a:rPr lang="en-US" sz="1200" kern="1200" baseline="0" dirty="0">
                <a:solidFill>
                  <a:schemeClr val="tx1"/>
                </a:solidFill>
                <a:latin typeface="+mn-lt"/>
                <a:ea typeface="+mn-ea"/>
                <a:cs typeface="+mn-cs"/>
              </a:rPr>
              <a:t>important in pathogenesis. Smoking increases the risks</a:t>
            </a:r>
          </a:p>
          <a:p>
            <a:r>
              <a:rPr lang="en-US" sz="1200" kern="1200" baseline="0" dirty="0">
                <a:solidFill>
                  <a:schemeClr val="tx1"/>
                </a:solidFill>
                <a:latin typeface="+mn-lt"/>
                <a:ea typeface="+mn-ea"/>
                <a:cs typeface="+mn-cs"/>
              </a:rPr>
              <a:t>of ulcers and cancer in </a:t>
            </a:r>
            <a:r>
              <a:rPr lang="en-US" sz="1200" i="1" kern="1200" baseline="0" dirty="0">
                <a:solidFill>
                  <a:schemeClr val="tx1"/>
                </a:solidFill>
                <a:latin typeface="+mn-lt"/>
                <a:ea typeface="+mn-ea"/>
                <a:cs typeface="+mn-cs"/>
              </a:rPr>
              <a:t>H. pylori–positive individuals.</a:t>
            </a:r>
          </a:p>
          <a:p>
            <a:r>
              <a:rPr lang="en-US" sz="1200" kern="1200" baseline="0" dirty="0">
                <a:solidFill>
                  <a:schemeClr val="tx1"/>
                </a:solidFill>
                <a:latin typeface="+mn-lt"/>
                <a:ea typeface="+mn-ea"/>
                <a:cs typeface="+mn-cs"/>
              </a:rPr>
              <a:t>Diets high in salt and preserved foods increase cancer</a:t>
            </a:r>
          </a:p>
          <a:p>
            <a:r>
              <a:rPr lang="en-US" sz="1200" kern="1200" baseline="0" dirty="0">
                <a:solidFill>
                  <a:schemeClr val="tx1"/>
                </a:solidFill>
                <a:latin typeface="+mn-lt"/>
                <a:ea typeface="+mn-ea"/>
                <a:cs typeface="+mn-cs"/>
              </a:rPr>
              <a:t>risk, whereas diets hi</a:t>
            </a:r>
            <a:endParaRPr lang="ar-SA" dirty="0"/>
          </a:p>
        </p:txBody>
      </p:sp>
      <p:sp>
        <p:nvSpPr>
          <p:cNvPr id="4" name="عنصر نائب لرقم الشريحة 3"/>
          <p:cNvSpPr>
            <a:spLocks noGrp="1"/>
          </p:cNvSpPr>
          <p:nvPr>
            <p:ph type="sldNum" sz="quarter" idx="10"/>
          </p:nvPr>
        </p:nvSpPr>
        <p:spPr/>
        <p:txBody>
          <a:bodyPr/>
          <a:lstStyle/>
          <a:p>
            <a:fld id="{16E42BCD-4D3C-4AED-9925-A627EF4749F4}"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E42BCD-4D3C-4AED-9925-A627EF4749F4}"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16E42BCD-4D3C-4AED-9925-A627EF4749F4}"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Cell polarity is the asymmetric </a:t>
            </a:r>
            <a:r>
              <a:rPr lang="en-US" dirty="0" err="1"/>
              <a:t>organisation</a:t>
            </a:r>
            <a:r>
              <a:rPr lang="en-US" dirty="0"/>
              <a:t> of several cellular components, including its plasma membrane, cytoskeleton or organelles. This asymmetry can be used for </a:t>
            </a:r>
            <a:r>
              <a:rPr lang="en-US" dirty="0" err="1"/>
              <a:t>specialised</a:t>
            </a:r>
            <a:r>
              <a:rPr lang="en-US" dirty="0"/>
              <a:t> functions, such as maintaining a barrier within an epithelium or transmitting signals in neurons.</a:t>
            </a:r>
            <a:endParaRPr lang="ar-JO" dirty="0"/>
          </a:p>
        </p:txBody>
      </p:sp>
      <p:sp>
        <p:nvSpPr>
          <p:cNvPr id="4" name="Slide Number Placeholder 3"/>
          <p:cNvSpPr>
            <a:spLocks noGrp="1"/>
          </p:cNvSpPr>
          <p:nvPr>
            <p:ph type="sldNum" sz="quarter" idx="10"/>
          </p:nvPr>
        </p:nvSpPr>
        <p:spPr/>
        <p:txBody>
          <a:bodyPr/>
          <a:lstStyle/>
          <a:p>
            <a:fld id="{16E42BCD-4D3C-4AED-9925-A627EF4749F4}" type="slidenum">
              <a:rPr lang="en-US" smtClean="0"/>
              <a:pPr/>
              <a:t>14</a:t>
            </a:fld>
            <a:endParaRPr lang="en-US"/>
          </a:p>
        </p:txBody>
      </p:sp>
    </p:spTree>
    <p:extLst>
      <p:ext uri="{BB962C8B-B14F-4D97-AF65-F5344CB8AC3E}">
        <p14:creationId xmlns:p14="http://schemas.microsoft.com/office/powerpoint/2010/main" val="1214463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ar-JO"/>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C57477-AE99-47B8-BBAE-35596AD5F5A2}" type="slidenum">
              <a:rPr lang="en-GB" altLang="ar-JO"/>
              <a:pPr>
                <a:spcBef>
                  <a:spcPct val="0"/>
                </a:spcBef>
              </a:pPr>
              <a:t>19</a:t>
            </a:fld>
            <a:endParaRPr lang="en-GB" altLang="ar-JO"/>
          </a:p>
        </p:txBody>
      </p:sp>
    </p:spTree>
    <p:extLst>
      <p:ext uri="{BB962C8B-B14F-4D97-AF65-F5344CB8AC3E}">
        <p14:creationId xmlns:p14="http://schemas.microsoft.com/office/powerpoint/2010/main" val="1072592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E23962-0D90-4AA0-895D-32BAA374A30C}"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3F86D-C233-463C-A9F9-7651A625BA0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E23962-0D90-4AA0-895D-32BAA374A30C}"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3F86D-C233-463C-A9F9-7651A625BA0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E23962-0D90-4AA0-895D-32BAA374A30C}"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3F86D-C233-463C-A9F9-7651A625BA0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074" y="1492081"/>
            <a:ext cx="8398042" cy="4903788"/>
          </a:xfrm>
        </p:spPr>
        <p:txBody>
          <a:bodyPr/>
          <a:lstStyle>
            <a:lvl1pPr>
              <a:defRPr>
                <a:solidFill>
                  <a:schemeClr val="bg1"/>
                </a:solidFill>
                <a:latin typeface="Calibri" pitchFamily="34" charset="0"/>
              </a:defRPr>
            </a:lvl1pPr>
            <a:lvl2pPr>
              <a:defRPr>
                <a:solidFill>
                  <a:schemeClr val="bg1"/>
                </a:solidFill>
                <a:latin typeface="Calibri" pitchFamily="34" charset="0"/>
              </a:defRPr>
            </a:lvl2pPr>
            <a:lvl3pPr>
              <a:defRPr>
                <a:solidFill>
                  <a:schemeClr val="bg1"/>
                </a:solidFill>
                <a:latin typeface="Calibri" pitchFamily="34" charset="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1951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074" y="1492081"/>
            <a:ext cx="8398042" cy="4903788"/>
          </a:xfrm>
        </p:spPr>
        <p:txBody>
          <a:bodyPr/>
          <a:lstStyle>
            <a:lvl1pPr>
              <a:defRPr>
                <a:solidFill>
                  <a:schemeClr val="bg1"/>
                </a:solidFill>
                <a:latin typeface="Calibri" pitchFamily="34" charset="0"/>
              </a:defRPr>
            </a:lvl1pPr>
            <a:lvl2pPr>
              <a:defRPr>
                <a:solidFill>
                  <a:schemeClr val="bg1"/>
                </a:solidFill>
                <a:latin typeface="Calibri" pitchFamily="34" charset="0"/>
              </a:defRPr>
            </a:lvl2pPr>
            <a:lvl3pPr>
              <a:defRPr>
                <a:solidFill>
                  <a:schemeClr val="bg1"/>
                </a:solidFill>
                <a:latin typeface="Calibri" pitchFamily="34" charset="0"/>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7660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E23962-0D90-4AA0-895D-32BAA374A30C}"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3F86D-C233-463C-A9F9-7651A625BA0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E23962-0D90-4AA0-895D-32BAA374A30C}" type="datetimeFigureOut">
              <a:rPr lang="en-US" smtClean="0"/>
              <a:pPr/>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3F86D-C233-463C-A9F9-7651A625BA0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E23962-0D90-4AA0-895D-32BAA374A30C}"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13F86D-C233-463C-A9F9-7651A625BA0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E23962-0D90-4AA0-895D-32BAA374A30C}" type="datetimeFigureOut">
              <a:rPr lang="en-US" smtClean="0"/>
              <a:pPr/>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13F86D-C233-463C-A9F9-7651A625BA0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E23962-0D90-4AA0-895D-32BAA374A30C}" type="datetimeFigureOut">
              <a:rPr lang="en-US" smtClean="0"/>
              <a:pPr/>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13F86D-C233-463C-A9F9-7651A625BA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23962-0D90-4AA0-895D-32BAA374A30C}" type="datetimeFigureOut">
              <a:rPr lang="en-US" smtClean="0"/>
              <a:pPr/>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13F86D-C233-463C-A9F9-7651A625BA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E23962-0D90-4AA0-895D-32BAA374A30C}"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13F86D-C233-463C-A9F9-7651A625BA0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E23962-0D90-4AA0-895D-32BAA374A30C}" type="datetimeFigureOut">
              <a:rPr lang="en-US" smtClean="0"/>
              <a:pPr/>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13F86D-C233-463C-A9F9-7651A625BA0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23962-0D90-4AA0-895D-32BAA374A30C}" type="datetimeFigureOut">
              <a:rPr lang="en-US" smtClean="0"/>
              <a:pPr/>
              <a:t>3/29/2023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13F86D-C233-463C-A9F9-7651A625BA0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8" Type="http://schemas.openxmlformats.org/officeDocument/2006/relationships/image" Target="../media/image11.jpeg" /><Relationship Id="rId3" Type="http://schemas.openxmlformats.org/officeDocument/2006/relationships/image" Target="../media/image6.png" /><Relationship Id="rId7" Type="http://schemas.openxmlformats.org/officeDocument/2006/relationships/image" Target="../media/image10.png" /><Relationship Id="rId2" Type="http://schemas.openxmlformats.org/officeDocument/2006/relationships/image" Target="../media/image5.jpeg" /><Relationship Id="rId1" Type="http://schemas.openxmlformats.org/officeDocument/2006/relationships/slideLayout" Target="../slideLayouts/slideLayout2.xml" /><Relationship Id="rId6" Type="http://schemas.openxmlformats.org/officeDocument/2006/relationships/image" Target="../media/image9.png" /><Relationship Id="rId5" Type="http://schemas.openxmlformats.org/officeDocument/2006/relationships/image" Target="../media/image8.png" /><Relationship Id="rId4" Type="http://schemas.openxmlformats.org/officeDocument/2006/relationships/image" Target="../media/image7.png" /></Relationships>
</file>

<file path=ppt/slides/_rels/slide12.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7.xml" /><Relationship Id="rId1" Type="http://schemas.openxmlformats.org/officeDocument/2006/relationships/slideLayout" Target="../slideLayouts/slideLayout2.xml" /><Relationship Id="rId5" Type="http://schemas.openxmlformats.org/officeDocument/2006/relationships/image" Target="../media/image14.png" /><Relationship Id="rId4" Type="http://schemas.openxmlformats.org/officeDocument/2006/relationships/image" Target="../media/image13.png" /></Relationships>
</file>

<file path=ppt/slides/_rels/slide13.xml.rels><?xml version="1.0" encoding="UTF-8" standalone="yes"?>
<Relationships xmlns="http://schemas.openxmlformats.org/package/2006/relationships"><Relationship Id="rId3" Type="http://schemas.openxmlformats.org/officeDocument/2006/relationships/image" Target="../media/image16.png" /><Relationship Id="rId7" Type="http://schemas.openxmlformats.org/officeDocument/2006/relationships/image" Target="../media/image20.png" /><Relationship Id="rId2" Type="http://schemas.openxmlformats.org/officeDocument/2006/relationships/image" Target="../media/image15.png" /><Relationship Id="rId1" Type="http://schemas.openxmlformats.org/officeDocument/2006/relationships/slideLayout" Target="../slideLayouts/slideLayout2.xml" /><Relationship Id="rId6" Type="http://schemas.openxmlformats.org/officeDocument/2006/relationships/image" Target="../media/image19.png" /><Relationship Id="rId5" Type="http://schemas.openxmlformats.org/officeDocument/2006/relationships/image" Target="../media/image18.png" /><Relationship Id="rId4" Type="http://schemas.openxmlformats.org/officeDocument/2006/relationships/image" Target="../media/image17.png" /></Relationships>
</file>

<file path=ppt/slides/_rels/slide14.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8" Type="http://schemas.openxmlformats.org/officeDocument/2006/relationships/image" Target="../media/image29.png" /><Relationship Id="rId13" Type="http://schemas.openxmlformats.org/officeDocument/2006/relationships/image" Target="../media/image34.png" /><Relationship Id="rId3" Type="http://schemas.openxmlformats.org/officeDocument/2006/relationships/image" Target="../media/image24.png" /><Relationship Id="rId7" Type="http://schemas.openxmlformats.org/officeDocument/2006/relationships/image" Target="../media/image28.png" /><Relationship Id="rId12" Type="http://schemas.openxmlformats.org/officeDocument/2006/relationships/image" Target="../media/image33.png" /><Relationship Id="rId2" Type="http://schemas.openxmlformats.org/officeDocument/2006/relationships/image" Target="../media/image23.png" /><Relationship Id="rId1" Type="http://schemas.openxmlformats.org/officeDocument/2006/relationships/slideLayout" Target="../slideLayouts/slideLayout2.xml" /><Relationship Id="rId6" Type="http://schemas.openxmlformats.org/officeDocument/2006/relationships/image" Target="../media/image27.png" /><Relationship Id="rId11" Type="http://schemas.openxmlformats.org/officeDocument/2006/relationships/image" Target="../media/image32.png" /><Relationship Id="rId5" Type="http://schemas.openxmlformats.org/officeDocument/2006/relationships/image" Target="../media/image26.png" /><Relationship Id="rId10" Type="http://schemas.openxmlformats.org/officeDocument/2006/relationships/image" Target="../media/image31.png" /><Relationship Id="rId4" Type="http://schemas.openxmlformats.org/officeDocument/2006/relationships/image" Target="../media/image25.png" /><Relationship Id="rId9" Type="http://schemas.openxmlformats.org/officeDocument/2006/relationships/image" Target="../media/image30.png"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36.png" /><Relationship Id="rId2" Type="http://schemas.openxmlformats.org/officeDocument/2006/relationships/image" Target="../media/image35.png" /><Relationship Id="rId1" Type="http://schemas.openxmlformats.org/officeDocument/2006/relationships/slideLayout" Target="../slideLayouts/slideLayout2.xml" /><Relationship Id="rId5" Type="http://schemas.openxmlformats.org/officeDocument/2006/relationships/image" Target="../media/image38.png" /><Relationship Id="rId4" Type="http://schemas.openxmlformats.org/officeDocument/2006/relationships/image" Target="../media/image37.png"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media/image40.png" /><Relationship Id="rId2" Type="http://schemas.openxmlformats.org/officeDocument/2006/relationships/image" Target="../media/image39.png" /><Relationship Id="rId1" Type="http://schemas.openxmlformats.org/officeDocument/2006/relationships/slideLayout" Target="../slideLayouts/slideLayout2.xml" /><Relationship Id="rId5" Type="http://schemas.openxmlformats.org/officeDocument/2006/relationships/image" Target="../media/image42.png" /><Relationship Id="rId4" Type="http://schemas.openxmlformats.org/officeDocument/2006/relationships/image" Target="../media/image41.png"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3" Type="http://schemas.openxmlformats.org/officeDocument/2006/relationships/image" Target="../media/image44.png" /><Relationship Id="rId2" Type="http://schemas.openxmlformats.org/officeDocument/2006/relationships/image" Target="../media/image43.jpeg" /><Relationship Id="rId1" Type="http://schemas.openxmlformats.org/officeDocument/2006/relationships/slideLayout" Target="../slideLayouts/slideLayout4.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3" Type="http://schemas.openxmlformats.org/officeDocument/2006/relationships/image" Target="../media/image45.jpeg" /><Relationship Id="rId2" Type="http://schemas.openxmlformats.org/officeDocument/2006/relationships/notesSlide" Target="../notesSlides/notesSlide10.xml" /><Relationship Id="rId1" Type="http://schemas.openxmlformats.org/officeDocument/2006/relationships/slideLayout" Target="../slideLayouts/slideLayout12.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13.xml" /></Relationships>
</file>

<file path=ppt/slides/_rels/slide4.xml.rels><?xml version="1.0" encoding="UTF-8" standalone="yes"?>
<Relationships xmlns="http://schemas.openxmlformats.org/package/2006/relationships"><Relationship Id="rId3" Type="http://schemas.openxmlformats.org/officeDocument/2006/relationships/image" Target="../media/image3.gif" /><Relationship Id="rId2" Type="http://schemas.openxmlformats.org/officeDocument/2006/relationships/notesSlide" Target="../notesSlides/notesSlide1.xml" /><Relationship Id="rId1" Type="http://schemas.openxmlformats.org/officeDocument/2006/relationships/slideLayout" Target="../slideLayouts/slideLayout2.xml" /><Relationship Id="rId4" Type="http://schemas.openxmlformats.org/officeDocument/2006/relationships/image" Target="../media/image4.jpeg"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6.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6.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2"/>
            <a:ext cx="7772400" cy="1470025"/>
          </a:xfrm>
        </p:spPr>
        <p:txBody>
          <a:bodyPr>
            <a:normAutofit fontScale="90000"/>
          </a:bodyPr>
          <a:lstStyle/>
          <a:p>
            <a:r>
              <a:rPr lang="en-US" dirty="0"/>
              <a:t>Helicobacter Pylori and gastroduodenal disease</a:t>
            </a:r>
            <a:br>
              <a:rPr lang="en-US" dirty="0"/>
            </a:br>
            <a:r>
              <a:rPr lang="en-US" dirty="0"/>
              <a:t>Dr. </a:t>
            </a:r>
            <a:r>
              <a:rPr lang="en-US" dirty="0" err="1"/>
              <a:t>Eman</a:t>
            </a:r>
            <a:r>
              <a:rPr lang="en-US" dirty="0"/>
              <a:t> </a:t>
            </a:r>
            <a:r>
              <a:rPr lang="en-US" dirty="0" err="1"/>
              <a:t>Albataineh</a:t>
            </a:r>
            <a:br>
              <a:rPr lang="en-US" dirty="0"/>
            </a:br>
            <a:r>
              <a:rPr lang="en-US" dirty="0"/>
              <a:t>GIT Module</a:t>
            </a:r>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1876425" y="3985244"/>
            <a:ext cx="5391150" cy="1939306"/>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857232"/>
            <a:ext cx="8715404" cy="4525963"/>
          </a:xfrm>
        </p:spPr>
        <p:txBody>
          <a:bodyPr>
            <a:normAutofit/>
          </a:bodyPr>
          <a:lstStyle/>
          <a:p>
            <a:pPr marL="0" indent="-571500" algn="just">
              <a:buNone/>
            </a:pPr>
            <a:r>
              <a:rPr lang="en-US" sz="2900" b="1" dirty="0">
                <a:solidFill>
                  <a:srgbClr val="FF0000"/>
                </a:solidFill>
              </a:rPr>
              <a:t>Variability of virulent genes among different strains</a:t>
            </a:r>
          </a:p>
          <a:p>
            <a:pPr marL="0" indent="-571500" algn="just">
              <a:buFont typeface="+mj-lt"/>
              <a:buAutoNum type="arabicPeriod"/>
            </a:pPr>
            <a:r>
              <a:rPr lang="en-US" sz="2800" b="1" dirty="0"/>
              <a:t>cagA and </a:t>
            </a:r>
            <a:r>
              <a:rPr lang="en-GB" sz="2800" b="1" dirty="0"/>
              <a:t> cag Pathogenicity Island (cag PAI):</a:t>
            </a:r>
          </a:p>
          <a:p>
            <a:pPr marL="0" indent="-571500" algn="just">
              <a:buFontTx/>
              <a:buChar char="-"/>
            </a:pPr>
            <a:r>
              <a:rPr lang="en-US" sz="2800" dirty="0"/>
              <a:t>The cag island is a group of genes that encodes a bacterial secretion system through which a specific protein, CagA, is translocated into epithelial cells.</a:t>
            </a:r>
          </a:p>
          <a:p>
            <a:pPr marL="0" indent="-571500" algn="just">
              <a:buFontTx/>
              <a:buChar char="-"/>
            </a:pPr>
            <a:r>
              <a:rPr lang="en-US" sz="2800" dirty="0"/>
              <a:t>CagA affects host cell signal transduction, inducing proliferative, cytoskeletal, and inflammatory changes</a:t>
            </a:r>
          </a:p>
          <a:p>
            <a:pPr marL="0" indent="-571500" algn="just">
              <a:buNone/>
            </a:pPr>
            <a:endParaRPr lang="en-US" sz="2800" dirty="0"/>
          </a:p>
          <a:p>
            <a:pPr marL="0" indent="-571500" algn="just">
              <a:buNone/>
            </a:pPr>
            <a:r>
              <a:rPr lang="en-US" sz="2800" b="1" dirty="0"/>
              <a:t>2.  vacA gene mosaics </a:t>
            </a:r>
          </a:p>
          <a:p>
            <a:pPr marL="0" indent="-571500" algn="just">
              <a:buFontTx/>
              <a:buChar char="-"/>
            </a:pPr>
            <a:endParaRPr lang="en-GB" sz="2800" b="1" dirty="0">
              <a:cs typeface="Times New Roman" pitchFamily="18" charset="0"/>
            </a:endParaRPr>
          </a:p>
          <a:p>
            <a:pPr marL="0" indent="-571500" algn="just">
              <a:buNone/>
            </a:pPr>
            <a:endParaRPr lang="en-US" sz="2800" dirty="0"/>
          </a:p>
        </p:txBody>
      </p:sp>
      <p:sp>
        <p:nvSpPr>
          <p:cNvPr id="4" name="Title 1"/>
          <p:cNvSpPr txBox="1">
            <a:spLocks/>
          </p:cNvSpPr>
          <p:nvPr/>
        </p:nvSpPr>
        <p:spPr>
          <a:xfrm>
            <a:off x="0" y="0"/>
            <a:ext cx="9144000" cy="642918"/>
          </a:xfrm>
          <a:prstGeom prst="rect">
            <a:avLst/>
          </a:prstGeom>
          <a:solidFill>
            <a:schemeClr val="accent6">
              <a:lumMod val="60000"/>
              <a:lumOff val="40000"/>
            </a:schemeClr>
          </a:solidFill>
        </p:spPr>
        <p:txBody>
          <a:bodyPr vert="horz" lIns="91440" tIns="45720" rIns="91440" bIns="45720" rtlCol="0" anchor="ctr">
            <a:noAutofit/>
          </a:bodyPr>
          <a:lstStyle/>
          <a:p>
            <a:pPr algn="ctr"/>
            <a:r>
              <a:rPr lang="en-IE" sz="4000" b="1" dirty="0"/>
              <a:t>Pathology and Pathogenesis</a:t>
            </a:r>
            <a:endParaRPr lang="en-IE" sz="3800" b="1" dirty="0"/>
          </a:p>
        </p:txBody>
      </p:sp>
      <p:sp>
        <p:nvSpPr>
          <p:cNvPr id="5" name="Rectangle 4"/>
          <p:cNvSpPr/>
          <p:nvPr/>
        </p:nvSpPr>
        <p:spPr>
          <a:xfrm>
            <a:off x="2286000" y="2551837"/>
            <a:ext cx="4572000" cy="369332"/>
          </a:xfrm>
          <a:prstGeom prst="rect">
            <a:avLst/>
          </a:prstGeom>
        </p:spPr>
        <p:txBody>
          <a:bodyPr>
            <a:spAutoFit/>
          </a:bodyPr>
          <a:lstStyle/>
          <a:p>
            <a:r>
              <a:rPr lang="en-US"/>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214414" y="1071546"/>
            <a:ext cx="6429420" cy="1594496"/>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142844" y="3071810"/>
            <a:ext cx="8786842" cy="1141099"/>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5991638" y="4310575"/>
            <a:ext cx="3009518" cy="547185"/>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5991610" y="4939838"/>
            <a:ext cx="3009514" cy="560864"/>
          </a:xfrm>
          <a:prstGeom prst="rect">
            <a:avLst/>
          </a:prstGeom>
          <a:noFill/>
          <a:ln w="9525">
            <a:noFill/>
            <a:miter lim="800000"/>
            <a:headEnd/>
            <a:tailEnd/>
          </a:ln>
          <a:effectLst/>
        </p:spPr>
      </p:pic>
      <p:pic>
        <p:nvPicPr>
          <p:cNvPr id="1031" name="Picture 7"/>
          <p:cNvPicPr>
            <a:picLocks noChangeAspect="1" noChangeArrowheads="1"/>
          </p:cNvPicPr>
          <p:nvPr/>
        </p:nvPicPr>
        <p:blipFill>
          <a:blip r:embed="rId6" cstate="print"/>
          <a:srcRect/>
          <a:stretch>
            <a:fillRect/>
          </a:stretch>
        </p:blipFill>
        <p:spPr bwMode="auto">
          <a:xfrm>
            <a:off x="5991608" y="5569100"/>
            <a:ext cx="3009516" cy="574544"/>
          </a:xfrm>
          <a:prstGeom prst="rect">
            <a:avLst/>
          </a:prstGeom>
          <a:noFill/>
          <a:ln w="9525">
            <a:noFill/>
            <a:miter lim="800000"/>
            <a:headEnd/>
            <a:tailEnd/>
          </a:ln>
          <a:effectLst/>
        </p:spPr>
      </p:pic>
      <p:pic>
        <p:nvPicPr>
          <p:cNvPr id="1032" name="Picture 8"/>
          <p:cNvPicPr>
            <a:picLocks noChangeAspect="1" noChangeArrowheads="1"/>
          </p:cNvPicPr>
          <p:nvPr/>
        </p:nvPicPr>
        <p:blipFill>
          <a:blip r:embed="rId7" cstate="print"/>
          <a:srcRect/>
          <a:stretch>
            <a:fillRect/>
          </a:stretch>
        </p:blipFill>
        <p:spPr bwMode="auto">
          <a:xfrm>
            <a:off x="5991608" y="6215082"/>
            <a:ext cx="3009516" cy="642942"/>
          </a:xfrm>
          <a:prstGeom prst="rect">
            <a:avLst/>
          </a:prstGeom>
          <a:noFill/>
          <a:ln w="9525">
            <a:noFill/>
            <a:miter lim="800000"/>
            <a:headEnd/>
            <a:tailEnd/>
          </a:ln>
          <a:effectLst/>
        </p:spPr>
      </p:pic>
      <p:pic>
        <p:nvPicPr>
          <p:cNvPr id="1033" name="Picture 9"/>
          <p:cNvPicPr>
            <a:picLocks noChangeAspect="1" noChangeArrowheads="1"/>
          </p:cNvPicPr>
          <p:nvPr/>
        </p:nvPicPr>
        <p:blipFill>
          <a:blip r:embed="rId8" cstate="print"/>
          <a:srcRect/>
          <a:stretch>
            <a:fillRect/>
          </a:stretch>
        </p:blipFill>
        <p:spPr bwMode="auto">
          <a:xfrm>
            <a:off x="1142976" y="4714884"/>
            <a:ext cx="3648696" cy="1285884"/>
          </a:xfrm>
          <a:prstGeom prst="rect">
            <a:avLst/>
          </a:prstGeom>
          <a:noFill/>
          <a:ln w="9525">
            <a:noFill/>
            <a:miter lim="800000"/>
            <a:headEnd/>
            <a:tailEnd/>
          </a:ln>
          <a:effectLst/>
        </p:spPr>
      </p:pic>
      <p:sp>
        <p:nvSpPr>
          <p:cNvPr id="12" name="مستطيل 11"/>
          <p:cNvSpPr/>
          <p:nvPr/>
        </p:nvSpPr>
        <p:spPr>
          <a:xfrm>
            <a:off x="71406" y="3000372"/>
            <a:ext cx="7572428" cy="1143008"/>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0" name="رابط مستقيم 19"/>
          <p:cNvCxnSpPr/>
          <p:nvPr/>
        </p:nvCxnSpPr>
        <p:spPr>
          <a:xfrm rot="10800000" flipV="1">
            <a:off x="142844" y="2285992"/>
            <a:ext cx="4071966" cy="71438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رابط مستقيم 21"/>
          <p:cNvCxnSpPr/>
          <p:nvPr/>
        </p:nvCxnSpPr>
        <p:spPr>
          <a:xfrm>
            <a:off x="4643438" y="2285992"/>
            <a:ext cx="4143404" cy="71438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3" name="مستطيل 22"/>
          <p:cNvSpPr/>
          <p:nvPr/>
        </p:nvSpPr>
        <p:spPr>
          <a:xfrm>
            <a:off x="7724796" y="3000372"/>
            <a:ext cx="1204890" cy="1143008"/>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31" name="رابط كسهم مستقيم 30"/>
          <p:cNvCxnSpPr/>
          <p:nvPr/>
        </p:nvCxnSpPr>
        <p:spPr>
          <a:xfrm rot="5400000">
            <a:off x="2500298" y="4429132"/>
            <a:ext cx="571504"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رابط كسهم مستقيم 32"/>
          <p:cNvCxnSpPr/>
          <p:nvPr/>
        </p:nvCxnSpPr>
        <p:spPr>
          <a:xfrm rot="5400000">
            <a:off x="8108184" y="4250538"/>
            <a:ext cx="214312"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رابط كسهم مستقيم 42"/>
          <p:cNvCxnSpPr/>
          <p:nvPr/>
        </p:nvCxnSpPr>
        <p:spPr>
          <a:xfrm rot="5400000">
            <a:off x="8108976" y="6178568"/>
            <a:ext cx="214312"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رابط كسهم مستقيم 43"/>
          <p:cNvCxnSpPr/>
          <p:nvPr/>
        </p:nvCxnSpPr>
        <p:spPr>
          <a:xfrm rot="5400000">
            <a:off x="8108976" y="5535628"/>
            <a:ext cx="214312"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رابط كسهم مستقيم 44"/>
          <p:cNvCxnSpPr/>
          <p:nvPr/>
        </p:nvCxnSpPr>
        <p:spPr>
          <a:xfrm rot="5400000">
            <a:off x="8108976" y="4892684"/>
            <a:ext cx="214312"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0" y="0"/>
            <a:ext cx="9144000" cy="642918"/>
          </a:xfrm>
          <a:prstGeom prst="rect">
            <a:avLst/>
          </a:prstGeom>
          <a:solidFill>
            <a:schemeClr val="accent6">
              <a:lumMod val="60000"/>
              <a:lumOff val="40000"/>
            </a:schemeClr>
          </a:solidFill>
        </p:spPr>
        <p:txBody>
          <a:bodyPr vert="horz" lIns="91440" tIns="45720" rIns="91440" bIns="45720" rtlCol="0" anchor="ctr">
            <a:noAutofit/>
          </a:bodyPr>
          <a:lstStyle/>
          <a:p>
            <a:pPr algn="ctr"/>
            <a:r>
              <a:rPr lang="en-IE" sz="4000" b="1" dirty="0"/>
              <a:t>Pathology and Pathogenesis</a:t>
            </a:r>
            <a:endParaRPr lang="en-IE" sz="3800" b="1" dirty="0"/>
          </a:p>
        </p:txBody>
      </p:sp>
      <p:sp>
        <p:nvSpPr>
          <p:cNvPr id="25" name="مستطيل 24"/>
          <p:cNvSpPr/>
          <p:nvPr/>
        </p:nvSpPr>
        <p:spPr>
          <a:xfrm>
            <a:off x="31114" y="619764"/>
            <a:ext cx="3183564" cy="523220"/>
          </a:xfrm>
          <a:prstGeom prst="rect">
            <a:avLst/>
          </a:prstGeom>
        </p:spPr>
        <p:txBody>
          <a:bodyPr wrap="none">
            <a:spAutoFit/>
          </a:bodyPr>
          <a:lstStyle/>
          <a:p>
            <a:pPr lvl="0" algn="ctr">
              <a:spcBef>
                <a:spcPct val="0"/>
              </a:spcBef>
              <a:defRPr/>
            </a:pPr>
            <a:r>
              <a:rPr lang="en-US" sz="2800" b="1" dirty="0">
                <a:solidFill>
                  <a:srgbClr val="FF0000"/>
                </a:solidFill>
              </a:rPr>
              <a:t>Genome of </a:t>
            </a:r>
            <a:r>
              <a:rPr lang="en-US" sz="2800" b="1" i="1" dirty="0">
                <a:solidFill>
                  <a:srgbClr val="FF0000"/>
                </a:solidFill>
              </a:rPr>
              <a:t>H. pylori</a:t>
            </a:r>
            <a:endParaRPr lang="ar-SA" sz="2800"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linds(horizontal)">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blinds(horizontal)">
                                      <p:cBhvr>
                                        <p:cTn id="20" dur="500"/>
                                        <p:tgtEl>
                                          <p:spTgt spid="102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blinds(horizontal)">
                                      <p:cBhvr>
                                        <p:cTn id="30" dur="500"/>
                                        <p:tgtEl>
                                          <p:spTgt spid="31"/>
                                        </p:tgtEl>
                                      </p:cBhvr>
                                    </p:animEffect>
                                  </p:childTnLst>
                                </p:cTn>
                              </p:par>
                              <p:par>
                                <p:cTn id="31" presetID="3" presetClass="entr" presetSubtype="10" fill="hold" nodeType="withEffect">
                                  <p:stCondLst>
                                    <p:cond delay="0"/>
                                  </p:stCondLst>
                                  <p:childTnLst>
                                    <p:set>
                                      <p:cBhvr>
                                        <p:cTn id="32" dur="1" fill="hold">
                                          <p:stCondLst>
                                            <p:cond delay="0"/>
                                          </p:stCondLst>
                                        </p:cTn>
                                        <p:tgtEl>
                                          <p:spTgt spid="1033"/>
                                        </p:tgtEl>
                                        <p:attrNameLst>
                                          <p:attrName>style.visibility</p:attrName>
                                        </p:attrNameLst>
                                      </p:cBhvr>
                                      <p:to>
                                        <p:strVal val="visible"/>
                                      </p:to>
                                    </p:set>
                                    <p:animEffect transition="in" filter="blinds(horizontal)">
                                      <p:cBhvr>
                                        <p:cTn id="33" dur="500"/>
                                        <p:tgtEl>
                                          <p:spTgt spid="1033"/>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ox(in)">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1029"/>
                                        </p:tgtEl>
                                        <p:attrNameLst>
                                          <p:attrName>style.visibility</p:attrName>
                                        </p:attrNameLst>
                                      </p:cBhvr>
                                      <p:to>
                                        <p:strVal val="visible"/>
                                      </p:to>
                                    </p:set>
                                    <p:animEffect transition="in" filter="blinds(horizontal)">
                                      <p:cBhvr>
                                        <p:cTn id="43" dur="500"/>
                                        <p:tgtEl>
                                          <p:spTgt spid="1029"/>
                                        </p:tgtEl>
                                      </p:cBhvr>
                                    </p:animEffect>
                                  </p:childTnLst>
                                </p:cTn>
                              </p:par>
                              <p:par>
                                <p:cTn id="44" presetID="3" presetClass="entr" presetSubtype="1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blinds(horizontal)">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030"/>
                                        </p:tgtEl>
                                        <p:attrNameLst>
                                          <p:attrName>style.visibility</p:attrName>
                                        </p:attrNameLst>
                                      </p:cBhvr>
                                      <p:to>
                                        <p:strVal val="visible"/>
                                      </p:to>
                                    </p:set>
                                    <p:animEffect transition="in" filter="blinds(horizontal)">
                                      <p:cBhvr>
                                        <p:cTn id="51" dur="500"/>
                                        <p:tgtEl>
                                          <p:spTgt spid="1030"/>
                                        </p:tgtEl>
                                      </p:cBhvr>
                                    </p:animEffect>
                                  </p:childTnLst>
                                </p:cTn>
                              </p:par>
                              <p:par>
                                <p:cTn id="52" presetID="3" presetClass="entr" presetSubtype="10"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blinds(horizontal)">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031"/>
                                        </p:tgtEl>
                                        <p:attrNameLst>
                                          <p:attrName>style.visibility</p:attrName>
                                        </p:attrNameLst>
                                      </p:cBhvr>
                                      <p:to>
                                        <p:strVal val="visible"/>
                                      </p:to>
                                    </p:set>
                                    <p:animEffect transition="in" filter="blinds(horizontal)">
                                      <p:cBhvr>
                                        <p:cTn id="59" dur="500"/>
                                        <p:tgtEl>
                                          <p:spTgt spid="1031"/>
                                        </p:tgtEl>
                                      </p:cBhvr>
                                    </p:animEffect>
                                  </p:childTnLst>
                                </p:cTn>
                              </p:par>
                              <p:par>
                                <p:cTn id="60" presetID="3" presetClass="entr" presetSubtype="10" fill="hold"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blinds(horizontal)">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blinds(horizontal)">
                                      <p:cBhvr>
                                        <p:cTn id="67" dur="500"/>
                                        <p:tgtEl>
                                          <p:spTgt spid="43"/>
                                        </p:tgtEl>
                                      </p:cBhvr>
                                    </p:animEffect>
                                  </p:childTnLst>
                                </p:cTn>
                              </p:par>
                              <p:par>
                                <p:cTn id="68" presetID="3" presetClass="entr" presetSubtype="10" fill="hold" nodeType="withEffect">
                                  <p:stCondLst>
                                    <p:cond delay="0"/>
                                  </p:stCondLst>
                                  <p:childTnLst>
                                    <p:set>
                                      <p:cBhvr>
                                        <p:cTn id="69" dur="1" fill="hold">
                                          <p:stCondLst>
                                            <p:cond delay="0"/>
                                          </p:stCondLst>
                                        </p:cTn>
                                        <p:tgtEl>
                                          <p:spTgt spid="1032"/>
                                        </p:tgtEl>
                                        <p:attrNameLst>
                                          <p:attrName>style.visibility</p:attrName>
                                        </p:attrNameLst>
                                      </p:cBhvr>
                                      <p:to>
                                        <p:strVal val="visible"/>
                                      </p:to>
                                    </p:set>
                                    <p:animEffect transition="in" filter="blinds(horizontal)">
                                      <p:cBhvr>
                                        <p:cTn id="70"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785794"/>
            <a:ext cx="8643998" cy="4525963"/>
          </a:xfrm>
        </p:spPr>
        <p:txBody>
          <a:bodyPr>
            <a:normAutofit/>
          </a:bodyPr>
          <a:lstStyle/>
          <a:p>
            <a:pPr marL="0" indent="0" algn="just">
              <a:buNone/>
            </a:pPr>
            <a:r>
              <a:rPr lang="en-US" sz="2600" dirty="0"/>
              <a:t>Fewer than 15% develop associated illnesses such as peptic ulceration, gastric </a:t>
            </a:r>
            <a:r>
              <a:rPr lang="en-US" sz="2600" dirty="0" err="1"/>
              <a:t>adenocarcinoma</a:t>
            </a:r>
            <a:r>
              <a:rPr lang="en-US" sz="2600" dirty="0"/>
              <a:t>, or gastric lymphoma</a:t>
            </a:r>
          </a:p>
          <a:p>
            <a:pPr marL="0" indent="0" algn="just">
              <a:buNone/>
            </a:pPr>
            <a:endParaRPr lang="en-US" sz="2600" dirty="0"/>
          </a:p>
          <a:p>
            <a:pPr marL="514350" indent="-514350" algn="just">
              <a:buFont typeface="+mj-lt"/>
              <a:buAutoNum type="arabicPeriod"/>
            </a:pPr>
            <a:r>
              <a:rPr lang="en-US" sz="2600" dirty="0"/>
              <a:t>Because not all </a:t>
            </a:r>
            <a:r>
              <a:rPr lang="en-US" sz="2600" i="1" dirty="0"/>
              <a:t>H. pylori </a:t>
            </a:r>
            <a:r>
              <a:rPr lang="en-US" sz="2600" dirty="0"/>
              <a:t>strains are positive for cagA gene.</a:t>
            </a:r>
          </a:p>
          <a:p>
            <a:pPr marL="514350" indent="-514350" algn="just">
              <a:buFont typeface="+mj-lt"/>
              <a:buAutoNum type="arabicPeriod"/>
            </a:pPr>
            <a:r>
              <a:rPr lang="en-US" sz="2600" dirty="0"/>
              <a:t>Because of different alleles of vacA gene.</a:t>
            </a:r>
          </a:p>
          <a:p>
            <a:pPr marL="0" indent="0" algn="just">
              <a:buNone/>
            </a:pPr>
            <a:endParaRPr lang="ar-SA" sz="2800" dirty="0"/>
          </a:p>
        </p:txBody>
      </p:sp>
      <p:pic>
        <p:nvPicPr>
          <p:cNvPr id="1028" name="Picture 4"/>
          <p:cNvPicPr>
            <a:picLocks noChangeAspect="1" noChangeArrowheads="1"/>
          </p:cNvPicPr>
          <p:nvPr/>
        </p:nvPicPr>
        <p:blipFill>
          <a:blip r:embed="rId3" cstate="print"/>
          <a:srcRect/>
          <a:stretch>
            <a:fillRect/>
          </a:stretch>
        </p:blipFill>
        <p:spPr bwMode="auto">
          <a:xfrm>
            <a:off x="2722699" y="4643446"/>
            <a:ext cx="924229" cy="500066"/>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214282" y="3571876"/>
            <a:ext cx="4992573" cy="1143008"/>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cstate="print"/>
          <a:srcRect/>
          <a:stretch>
            <a:fillRect/>
          </a:stretch>
        </p:blipFill>
        <p:spPr bwMode="auto">
          <a:xfrm>
            <a:off x="1157266" y="4714884"/>
            <a:ext cx="342900" cy="409575"/>
          </a:xfrm>
          <a:prstGeom prst="rect">
            <a:avLst/>
          </a:prstGeom>
          <a:noFill/>
          <a:ln w="9525">
            <a:noFill/>
            <a:miter lim="800000"/>
            <a:headEnd/>
            <a:tailEnd/>
          </a:ln>
          <a:effectLst/>
        </p:spPr>
      </p:pic>
      <p:sp>
        <p:nvSpPr>
          <p:cNvPr id="10" name="مربع نص 9"/>
          <p:cNvSpPr txBox="1"/>
          <p:nvPr/>
        </p:nvSpPr>
        <p:spPr>
          <a:xfrm>
            <a:off x="142844" y="4711495"/>
            <a:ext cx="1041567" cy="646331"/>
          </a:xfrm>
          <a:prstGeom prst="rect">
            <a:avLst/>
          </a:prstGeom>
          <a:noFill/>
        </p:spPr>
        <p:txBody>
          <a:bodyPr wrap="none" rtlCol="1">
            <a:spAutoFit/>
          </a:bodyPr>
          <a:lstStyle/>
          <a:p>
            <a:r>
              <a:rPr lang="en-US" b="1" dirty="0">
                <a:solidFill>
                  <a:schemeClr val="tx1">
                    <a:lumMod val="75000"/>
                    <a:lumOff val="25000"/>
                  </a:schemeClr>
                </a:solidFill>
              </a:rPr>
              <a:t>Different</a:t>
            </a:r>
          </a:p>
          <a:p>
            <a:r>
              <a:rPr lang="en-US" b="1" dirty="0">
                <a:solidFill>
                  <a:schemeClr val="tx1">
                    <a:lumMod val="75000"/>
                    <a:lumOff val="25000"/>
                  </a:schemeClr>
                </a:solidFill>
              </a:rPr>
              <a:t>alleles </a:t>
            </a:r>
            <a:endParaRPr lang="ar-SA" b="1" dirty="0">
              <a:solidFill>
                <a:schemeClr val="tx1">
                  <a:lumMod val="75000"/>
                  <a:lumOff val="25000"/>
                </a:schemeClr>
              </a:solidFill>
            </a:endParaRPr>
          </a:p>
        </p:txBody>
      </p:sp>
      <p:cxnSp>
        <p:nvCxnSpPr>
          <p:cNvPr id="12" name="رابط كسهم مستقيم 11"/>
          <p:cNvCxnSpPr/>
          <p:nvPr/>
        </p:nvCxnSpPr>
        <p:spPr>
          <a:xfrm rot="5400000">
            <a:off x="1964513" y="5250669"/>
            <a:ext cx="500066"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مربع نص 13"/>
          <p:cNvSpPr txBox="1"/>
          <p:nvPr/>
        </p:nvSpPr>
        <p:spPr>
          <a:xfrm>
            <a:off x="1357290" y="5380672"/>
            <a:ext cx="4715906" cy="1477328"/>
          </a:xfrm>
          <a:prstGeom prst="rect">
            <a:avLst/>
          </a:prstGeom>
          <a:noFill/>
        </p:spPr>
        <p:txBody>
          <a:bodyPr wrap="none" rtlCol="1">
            <a:spAutoFit/>
          </a:bodyPr>
          <a:lstStyle/>
          <a:p>
            <a:r>
              <a:rPr lang="en-US" dirty="0"/>
              <a:t>Possible genotypes:</a:t>
            </a:r>
          </a:p>
          <a:p>
            <a:pPr>
              <a:buFontTx/>
              <a:buChar char="-"/>
            </a:pPr>
            <a:r>
              <a:rPr lang="en-US" dirty="0"/>
              <a:t> s1m1: exhibits the highest toxocity (vaculation)</a:t>
            </a:r>
          </a:p>
          <a:p>
            <a:pPr>
              <a:buFontTx/>
              <a:buChar char="-"/>
            </a:pPr>
            <a:r>
              <a:rPr lang="en-US" dirty="0"/>
              <a:t> s1m2: moderate level of toxicity.</a:t>
            </a:r>
          </a:p>
          <a:p>
            <a:pPr>
              <a:buFontTx/>
              <a:buChar char="-"/>
            </a:pPr>
            <a:r>
              <a:rPr lang="en-US" dirty="0"/>
              <a:t> s2m1: nontoxic </a:t>
            </a:r>
          </a:p>
          <a:p>
            <a:pPr>
              <a:buFontTx/>
              <a:buChar char="-"/>
            </a:pPr>
            <a:r>
              <a:rPr lang="en-US" dirty="0"/>
              <a:t> s2m2: nontoxic  </a:t>
            </a:r>
            <a:endParaRPr lang="ar-SA" dirty="0"/>
          </a:p>
        </p:txBody>
      </p:sp>
      <p:sp>
        <p:nvSpPr>
          <p:cNvPr id="11" name="Rectangle 10"/>
          <p:cNvSpPr/>
          <p:nvPr/>
        </p:nvSpPr>
        <p:spPr>
          <a:xfrm>
            <a:off x="6357950" y="3500438"/>
            <a:ext cx="2714612" cy="32861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The illnesses caused by </a:t>
            </a:r>
            <a:r>
              <a:rPr lang="en-US" sz="2400" i="1" dirty="0"/>
              <a:t>H. pylori </a:t>
            </a:r>
            <a:r>
              <a:rPr lang="en-US" sz="2400" dirty="0"/>
              <a:t>inection are associted with the presence or absence of caga gene and the presence with different vaca alleles  </a:t>
            </a:r>
          </a:p>
        </p:txBody>
      </p:sp>
      <p:sp>
        <p:nvSpPr>
          <p:cNvPr id="13" name="مستطيل 12"/>
          <p:cNvSpPr/>
          <p:nvPr/>
        </p:nvSpPr>
        <p:spPr>
          <a:xfrm>
            <a:off x="428596" y="1643050"/>
            <a:ext cx="1028230" cy="492443"/>
          </a:xfrm>
          <a:prstGeom prst="rect">
            <a:avLst/>
          </a:prstGeom>
        </p:spPr>
        <p:txBody>
          <a:bodyPr wrap="none">
            <a:spAutoFit/>
          </a:bodyPr>
          <a:lstStyle/>
          <a:p>
            <a:r>
              <a:rPr lang="en-US" sz="2600" b="1" dirty="0">
                <a:solidFill>
                  <a:srgbClr val="FF0000"/>
                </a:solidFill>
              </a:rPr>
              <a:t>(Why)</a:t>
            </a:r>
            <a:endParaRPr lang="ar-SA" b="1" dirty="0">
              <a:solidFill>
                <a:srgbClr val="FF0000"/>
              </a:solidFill>
            </a:endParaRPr>
          </a:p>
        </p:txBody>
      </p:sp>
      <p:sp>
        <p:nvSpPr>
          <p:cNvPr id="16" name="Title 1"/>
          <p:cNvSpPr txBox="1">
            <a:spLocks/>
          </p:cNvSpPr>
          <p:nvPr/>
        </p:nvSpPr>
        <p:spPr>
          <a:xfrm>
            <a:off x="0" y="0"/>
            <a:ext cx="9144000" cy="642918"/>
          </a:xfrm>
          <a:prstGeom prst="rect">
            <a:avLst/>
          </a:prstGeom>
          <a:solidFill>
            <a:schemeClr val="accent6">
              <a:lumMod val="60000"/>
              <a:lumOff val="40000"/>
            </a:schemeClr>
          </a:solidFill>
        </p:spPr>
        <p:txBody>
          <a:bodyPr vert="horz" lIns="91440" tIns="45720" rIns="91440" bIns="45720" rtlCol="0" anchor="ctr">
            <a:noAutofit/>
          </a:bodyPr>
          <a:lstStyle/>
          <a:p>
            <a:pPr algn="ctr"/>
            <a:r>
              <a:rPr lang="en-IE" sz="4000" b="1" dirty="0"/>
              <a:t>Pathology and Pathogenesis</a:t>
            </a:r>
            <a:endParaRPr lang="en-IE" sz="3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diamond(in)">
                                      <p:cBhvr>
                                        <p:cTn id="12" dur="20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blinds(horizontal)">
                                      <p:cBhvr>
                                        <p:cTn id="27" dur="500"/>
                                        <p:tgtEl>
                                          <p:spTgt spid="102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blinds(horizontal)">
                                      <p:cBhvr>
                                        <p:cTn id="32" dur="500"/>
                                        <p:tgtEl>
                                          <p:spTgt spid="103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28"/>
                                        </p:tgtEl>
                                        <p:attrNameLst>
                                          <p:attrName>style.visibility</p:attrName>
                                        </p:attrNameLst>
                                      </p:cBhvr>
                                      <p:to>
                                        <p:strVal val="visible"/>
                                      </p:to>
                                    </p:set>
                                    <p:animEffect transition="in" filter="blinds(horizontal)">
                                      <p:cBhvr>
                                        <p:cTn id="37" dur="500"/>
                                        <p:tgtEl>
                                          <p:spTgt spid="102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linds(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animEffect transition="in" filter="blinds(horizontal)">
                                      <p:cBhvr>
                                        <p:cTn id="52" dur="500"/>
                                        <p:tgtEl>
                                          <p:spTgt spid="1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14">
                                            <p:txEl>
                                              <p:pRg st="1" end="1"/>
                                            </p:txEl>
                                          </p:spTgt>
                                        </p:tgtEl>
                                        <p:attrNameLst>
                                          <p:attrName>style.visibility</p:attrName>
                                        </p:attrNameLst>
                                      </p:cBhvr>
                                      <p:to>
                                        <p:strVal val="visible"/>
                                      </p:to>
                                    </p:set>
                                    <p:animEffect transition="in" filter="checkerboard(across)">
                                      <p:cBhvr>
                                        <p:cTn id="57" dur="500"/>
                                        <p:tgtEl>
                                          <p:spTgt spid="14">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4">
                                            <p:txEl>
                                              <p:pRg st="2" end="2"/>
                                            </p:txEl>
                                          </p:spTgt>
                                        </p:tgtEl>
                                        <p:attrNameLst>
                                          <p:attrName>style.visibility</p:attrName>
                                        </p:attrNameLst>
                                      </p:cBhvr>
                                      <p:to>
                                        <p:strVal val="visible"/>
                                      </p:to>
                                    </p:set>
                                    <p:animEffect transition="in" filter="blinds(horizontal)">
                                      <p:cBhvr>
                                        <p:cTn id="62" dur="500"/>
                                        <p:tgtEl>
                                          <p:spTgt spid="14">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4">
                                            <p:txEl>
                                              <p:pRg st="3" end="3"/>
                                            </p:txEl>
                                          </p:spTgt>
                                        </p:tgtEl>
                                        <p:attrNameLst>
                                          <p:attrName>style.visibility</p:attrName>
                                        </p:attrNameLst>
                                      </p:cBhvr>
                                      <p:to>
                                        <p:strVal val="visible"/>
                                      </p:to>
                                    </p:set>
                                    <p:animEffect transition="in" filter="blinds(horizontal)">
                                      <p:cBhvr>
                                        <p:cTn id="67" dur="500"/>
                                        <p:tgtEl>
                                          <p:spTgt spid="14">
                                            <p:txEl>
                                              <p:pRg st="3" end="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4">
                                            <p:txEl>
                                              <p:pRg st="4" end="4"/>
                                            </p:txEl>
                                          </p:spTgt>
                                        </p:tgtEl>
                                        <p:attrNameLst>
                                          <p:attrName>style.visibility</p:attrName>
                                        </p:attrNameLst>
                                      </p:cBhvr>
                                      <p:to>
                                        <p:strVal val="visible"/>
                                      </p:to>
                                    </p:set>
                                    <p:animEffect transition="in" filter="blinds(horizontal)">
                                      <p:cBhvr>
                                        <p:cTn id="72" dur="500"/>
                                        <p:tgtEl>
                                          <p:spTgt spid="14">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7" presetClass="entr" presetSubtype="4"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0" fill="hold"/>
                                        <p:tgtEl>
                                          <p:spTgt spid="11"/>
                                        </p:tgtEl>
                                        <p:attrNameLst>
                                          <p:attrName>ppt_x</p:attrName>
                                        </p:attrNameLst>
                                      </p:cBhvr>
                                      <p:tavLst>
                                        <p:tav tm="0">
                                          <p:val>
                                            <p:strVal val="#ppt_x"/>
                                          </p:val>
                                        </p:tav>
                                        <p:tav tm="100000">
                                          <p:val>
                                            <p:strVal val="#ppt_x"/>
                                          </p:val>
                                        </p:tav>
                                      </p:tavLst>
                                    </p:anim>
                                    <p:anim calcmode="lin" valueType="num">
                                      <p:cBhvr additive="base">
                                        <p:cTn id="78" dur="5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500034" y="1176325"/>
            <a:ext cx="3500462" cy="1914525"/>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cstate="print"/>
          <a:srcRect/>
          <a:stretch>
            <a:fillRect/>
          </a:stretch>
        </p:blipFill>
        <p:spPr bwMode="auto">
          <a:xfrm>
            <a:off x="642910" y="3248027"/>
            <a:ext cx="3667125" cy="3267075"/>
          </a:xfrm>
          <a:prstGeom prst="rect">
            <a:avLst/>
          </a:prstGeom>
          <a:noFill/>
          <a:ln w="9525">
            <a:noFill/>
            <a:miter lim="800000"/>
            <a:headEnd/>
            <a:tailEnd/>
          </a:ln>
          <a:effectLst/>
        </p:spPr>
      </p:pic>
      <p:pic>
        <p:nvPicPr>
          <p:cNvPr id="5125" name="Picture 5"/>
          <p:cNvPicPr>
            <a:picLocks noChangeAspect="1" noChangeArrowheads="1"/>
          </p:cNvPicPr>
          <p:nvPr/>
        </p:nvPicPr>
        <p:blipFill>
          <a:blip r:embed="rId4" cstate="print"/>
          <a:srcRect/>
          <a:stretch>
            <a:fillRect/>
          </a:stretch>
        </p:blipFill>
        <p:spPr bwMode="auto">
          <a:xfrm>
            <a:off x="5286380" y="2605085"/>
            <a:ext cx="3357586" cy="371475"/>
          </a:xfrm>
          <a:prstGeom prst="rect">
            <a:avLst/>
          </a:prstGeom>
          <a:noFill/>
          <a:ln w="9525">
            <a:noFill/>
            <a:miter lim="800000"/>
            <a:headEnd/>
            <a:tailEnd/>
          </a:ln>
          <a:effectLst/>
        </p:spPr>
      </p:pic>
      <p:pic>
        <p:nvPicPr>
          <p:cNvPr id="5126" name="Picture 6"/>
          <p:cNvPicPr>
            <a:picLocks noChangeAspect="1" noChangeArrowheads="1"/>
          </p:cNvPicPr>
          <p:nvPr/>
        </p:nvPicPr>
        <p:blipFill>
          <a:blip r:embed="rId5" cstate="print"/>
          <a:srcRect/>
          <a:stretch>
            <a:fillRect/>
          </a:stretch>
        </p:blipFill>
        <p:spPr bwMode="auto">
          <a:xfrm>
            <a:off x="428596" y="6391299"/>
            <a:ext cx="3819525" cy="466725"/>
          </a:xfrm>
          <a:prstGeom prst="rect">
            <a:avLst/>
          </a:prstGeom>
          <a:noFill/>
          <a:ln w="9525">
            <a:noFill/>
            <a:miter lim="800000"/>
            <a:headEnd/>
            <a:tailEnd/>
          </a:ln>
          <a:effectLst/>
        </p:spPr>
      </p:pic>
      <p:pic>
        <p:nvPicPr>
          <p:cNvPr id="5127" name="Picture 7"/>
          <p:cNvPicPr>
            <a:picLocks noChangeAspect="1" noChangeArrowheads="1"/>
          </p:cNvPicPr>
          <p:nvPr/>
        </p:nvPicPr>
        <p:blipFill>
          <a:blip r:embed="rId5" cstate="print"/>
          <a:srcRect/>
          <a:stretch>
            <a:fillRect/>
          </a:stretch>
        </p:blipFill>
        <p:spPr bwMode="auto">
          <a:xfrm>
            <a:off x="4786314" y="6391299"/>
            <a:ext cx="3819525" cy="466725"/>
          </a:xfrm>
          <a:prstGeom prst="rect">
            <a:avLst/>
          </a:prstGeom>
          <a:noFill/>
          <a:ln w="9525">
            <a:noFill/>
            <a:miter lim="800000"/>
            <a:headEnd/>
            <a:tailEnd/>
          </a:ln>
          <a:effectLst/>
        </p:spPr>
      </p:pic>
      <p:grpSp>
        <p:nvGrpSpPr>
          <p:cNvPr id="2" name="Group 21"/>
          <p:cNvGrpSpPr/>
          <p:nvPr/>
        </p:nvGrpSpPr>
        <p:grpSpPr>
          <a:xfrm>
            <a:off x="5715008" y="862664"/>
            <a:ext cx="2857520" cy="1681454"/>
            <a:chOff x="5715008" y="615009"/>
            <a:chExt cx="2857520" cy="1681454"/>
          </a:xfrm>
        </p:grpSpPr>
        <p:sp>
          <p:nvSpPr>
            <p:cNvPr id="15" name="Freeform 14"/>
            <p:cNvSpPr/>
            <p:nvPr/>
          </p:nvSpPr>
          <p:spPr>
            <a:xfrm>
              <a:off x="5715008" y="1571612"/>
              <a:ext cx="2239641" cy="724851"/>
            </a:xfrm>
            <a:custGeom>
              <a:avLst/>
              <a:gdLst>
                <a:gd name="connsiteX0" fmla="*/ 2785403 w 3062083"/>
                <a:gd name="connsiteY0" fmla="*/ 49602 h 724851"/>
                <a:gd name="connsiteX1" fmla="*/ 2729132 w 3062083"/>
                <a:gd name="connsiteY1" fmla="*/ 21467 h 724851"/>
                <a:gd name="connsiteX2" fmla="*/ 2560320 w 3062083"/>
                <a:gd name="connsiteY2" fmla="*/ 63670 h 724851"/>
                <a:gd name="connsiteX3" fmla="*/ 2504049 w 3062083"/>
                <a:gd name="connsiteY3" fmla="*/ 134008 h 724851"/>
                <a:gd name="connsiteX4" fmla="*/ 2489981 w 3062083"/>
                <a:gd name="connsiteY4" fmla="*/ 176211 h 724851"/>
                <a:gd name="connsiteX5" fmla="*/ 2461846 w 3062083"/>
                <a:gd name="connsiteY5" fmla="*/ 204347 h 724851"/>
                <a:gd name="connsiteX6" fmla="*/ 2377440 w 3062083"/>
                <a:gd name="connsiteY6" fmla="*/ 274685 h 724851"/>
                <a:gd name="connsiteX7" fmla="*/ 2208628 w 3062083"/>
                <a:gd name="connsiteY7" fmla="*/ 260617 h 724851"/>
                <a:gd name="connsiteX8" fmla="*/ 2124221 w 3062083"/>
                <a:gd name="connsiteY8" fmla="*/ 190279 h 724851"/>
                <a:gd name="connsiteX9" fmla="*/ 2039815 w 3062083"/>
                <a:gd name="connsiteY9" fmla="*/ 148076 h 724851"/>
                <a:gd name="connsiteX10" fmla="*/ 2011680 w 3062083"/>
                <a:gd name="connsiteY10" fmla="*/ 119940 h 724851"/>
                <a:gd name="connsiteX11" fmla="*/ 1969477 w 3062083"/>
                <a:gd name="connsiteY11" fmla="*/ 91805 h 724851"/>
                <a:gd name="connsiteX12" fmla="*/ 1941341 w 3062083"/>
                <a:gd name="connsiteY12" fmla="*/ 63670 h 724851"/>
                <a:gd name="connsiteX13" fmla="*/ 1758461 w 3062083"/>
                <a:gd name="connsiteY13" fmla="*/ 49602 h 724851"/>
                <a:gd name="connsiteX14" fmla="*/ 1575581 w 3062083"/>
                <a:gd name="connsiteY14" fmla="*/ 63670 h 724851"/>
                <a:gd name="connsiteX15" fmla="*/ 1505243 w 3062083"/>
                <a:gd name="connsiteY15" fmla="*/ 134008 h 724851"/>
                <a:gd name="connsiteX16" fmla="*/ 1406769 w 3062083"/>
                <a:gd name="connsiteY16" fmla="*/ 204347 h 724851"/>
                <a:gd name="connsiteX17" fmla="*/ 1364566 w 3062083"/>
                <a:gd name="connsiteY17" fmla="*/ 246550 h 724851"/>
                <a:gd name="connsiteX18" fmla="*/ 1336431 w 3062083"/>
                <a:gd name="connsiteY18" fmla="*/ 288753 h 724851"/>
                <a:gd name="connsiteX19" fmla="*/ 1252025 w 3062083"/>
                <a:gd name="connsiteY19" fmla="*/ 330956 h 724851"/>
                <a:gd name="connsiteX20" fmla="*/ 1167618 w 3062083"/>
                <a:gd name="connsiteY20" fmla="*/ 373159 h 724851"/>
                <a:gd name="connsiteX21" fmla="*/ 829994 w 3062083"/>
                <a:gd name="connsiteY21" fmla="*/ 359091 h 724851"/>
                <a:gd name="connsiteX22" fmla="*/ 787791 w 3062083"/>
                <a:gd name="connsiteY22" fmla="*/ 330956 h 724851"/>
                <a:gd name="connsiteX23" fmla="*/ 647114 w 3062083"/>
                <a:gd name="connsiteY23" fmla="*/ 274685 h 724851"/>
                <a:gd name="connsiteX24" fmla="*/ 576775 w 3062083"/>
                <a:gd name="connsiteY24" fmla="*/ 232482 h 724851"/>
                <a:gd name="connsiteX25" fmla="*/ 534572 w 3062083"/>
                <a:gd name="connsiteY25" fmla="*/ 204347 h 724851"/>
                <a:gd name="connsiteX26" fmla="*/ 506437 w 3062083"/>
                <a:gd name="connsiteY26" fmla="*/ 176211 h 724851"/>
                <a:gd name="connsiteX27" fmla="*/ 464234 w 3062083"/>
                <a:gd name="connsiteY27" fmla="*/ 162144 h 724851"/>
                <a:gd name="connsiteX28" fmla="*/ 393895 w 3062083"/>
                <a:gd name="connsiteY28" fmla="*/ 105873 h 724851"/>
                <a:gd name="connsiteX29" fmla="*/ 323557 w 3062083"/>
                <a:gd name="connsiteY29" fmla="*/ 63670 h 724851"/>
                <a:gd name="connsiteX30" fmla="*/ 295421 w 3062083"/>
                <a:gd name="connsiteY30" fmla="*/ 35534 h 724851"/>
                <a:gd name="connsiteX31" fmla="*/ 140677 w 3062083"/>
                <a:gd name="connsiteY31" fmla="*/ 35534 h 724851"/>
                <a:gd name="connsiteX32" fmla="*/ 112541 w 3062083"/>
                <a:gd name="connsiteY32" fmla="*/ 63670 h 724851"/>
                <a:gd name="connsiteX33" fmla="*/ 84406 w 3062083"/>
                <a:gd name="connsiteY33" fmla="*/ 105873 h 724851"/>
                <a:gd name="connsiteX34" fmla="*/ 28135 w 3062083"/>
                <a:gd name="connsiteY34" fmla="*/ 148076 h 724851"/>
                <a:gd name="connsiteX35" fmla="*/ 14068 w 3062083"/>
                <a:gd name="connsiteY35" fmla="*/ 232482 h 724851"/>
                <a:gd name="connsiteX36" fmla="*/ 0 w 3062083"/>
                <a:gd name="connsiteY36" fmla="*/ 274685 h 724851"/>
                <a:gd name="connsiteX37" fmla="*/ 14068 w 3062083"/>
                <a:gd name="connsiteY37" fmla="*/ 527904 h 724851"/>
                <a:gd name="connsiteX38" fmla="*/ 84406 w 3062083"/>
                <a:gd name="connsiteY38" fmla="*/ 598242 h 724851"/>
                <a:gd name="connsiteX39" fmla="*/ 239151 w 3062083"/>
                <a:gd name="connsiteY39" fmla="*/ 654513 h 724851"/>
                <a:gd name="connsiteX40" fmla="*/ 281354 w 3062083"/>
                <a:gd name="connsiteY40" fmla="*/ 668580 h 724851"/>
                <a:gd name="connsiteX41" fmla="*/ 351692 w 3062083"/>
                <a:gd name="connsiteY41" fmla="*/ 682648 h 724851"/>
                <a:gd name="connsiteX42" fmla="*/ 422031 w 3062083"/>
                <a:gd name="connsiteY42" fmla="*/ 710784 h 724851"/>
                <a:gd name="connsiteX43" fmla="*/ 1083212 w 3062083"/>
                <a:gd name="connsiteY43" fmla="*/ 724851 h 724851"/>
                <a:gd name="connsiteX44" fmla="*/ 1294228 w 3062083"/>
                <a:gd name="connsiteY44" fmla="*/ 710784 h 724851"/>
                <a:gd name="connsiteX45" fmla="*/ 1322363 w 3062083"/>
                <a:gd name="connsiteY45" fmla="*/ 682648 h 724851"/>
                <a:gd name="connsiteX46" fmla="*/ 1434905 w 3062083"/>
                <a:gd name="connsiteY46" fmla="*/ 626377 h 724851"/>
                <a:gd name="connsiteX47" fmla="*/ 1448972 w 3062083"/>
                <a:gd name="connsiteY47" fmla="*/ 584174 h 724851"/>
                <a:gd name="connsiteX48" fmla="*/ 1533378 w 3062083"/>
                <a:gd name="connsiteY48" fmla="*/ 513836 h 724851"/>
                <a:gd name="connsiteX49" fmla="*/ 1561514 w 3062083"/>
                <a:gd name="connsiteY49" fmla="*/ 485700 h 724851"/>
                <a:gd name="connsiteX50" fmla="*/ 1603717 w 3062083"/>
                <a:gd name="connsiteY50" fmla="*/ 457565 h 724851"/>
                <a:gd name="connsiteX51" fmla="*/ 1645920 w 3062083"/>
                <a:gd name="connsiteY51" fmla="*/ 415362 h 724851"/>
                <a:gd name="connsiteX52" fmla="*/ 1702191 w 3062083"/>
                <a:gd name="connsiteY52" fmla="*/ 387227 h 724851"/>
                <a:gd name="connsiteX53" fmla="*/ 1842868 w 3062083"/>
                <a:gd name="connsiteY53" fmla="*/ 401294 h 724851"/>
                <a:gd name="connsiteX54" fmla="*/ 1871003 w 3062083"/>
                <a:gd name="connsiteY54" fmla="*/ 429430 h 724851"/>
                <a:gd name="connsiteX55" fmla="*/ 1955409 w 3062083"/>
                <a:gd name="connsiteY55" fmla="*/ 457565 h 724851"/>
                <a:gd name="connsiteX56" fmla="*/ 1997612 w 3062083"/>
                <a:gd name="connsiteY56" fmla="*/ 485700 h 724851"/>
                <a:gd name="connsiteX57" fmla="*/ 2025748 w 3062083"/>
                <a:gd name="connsiteY57" fmla="*/ 513836 h 724851"/>
                <a:gd name="connsiteX58" fmla="*/ 2096086 w 3062083"/>
                <a:gd name="connsiteY58" fmla="*/ 527904 h 724851"/>
                <a:gd name="connsiteX59" fmla="*/ 2152357 w 3062083"/>
                <a:gd name="connsiteY59" fmla="*/ 556039 h 724851"/>
                <a:gd name="connsiteX60" fmla="*/ 2588455 w 3062083"/>
                <a:gd name="connsiteY60" fmla="*/ 541971 h 724851"/>
                <a:gd name="connsiteX61" fmla="*/ 2700997 w 3062083"/>
                <a:gd name="connsiteY61" fmla="*/ 513836 h 724851"/>
                <a:gd name="connsiteX62" fmla="*/ 2785403 w 3062083"/>
                <a:gd name="connsiteY62" fmla="*/ 485700 h 724851"/>
                <a:gd name="connsiteX63" fmla="*/ 2841674 w 3062083"/>
                <a:gd name="connsiteY63" fmla="*/ 471633 h 724851"/>
                <a:gd name="connsiteX64" fmla="*/ 2912012 w 3062083"/>
                <a:gd name="connsiteY64" fmla="*/ 415362 h 724851"/>
                <a:gd name="connsiteX65" fmla="*/ 2954215 w 3062083"/>
                <a:gd name="connsiteY65" fmla="*/ 401294 h 724851"/>
                <a:gd name="connsiteX66" fmla="*/ 2982351 w 3062083"/>
                <a:gd name="connsiteY66" fmla="*/ 373159 h 724851"/>
                <a:gd name="connsiteX67" fmla="*/ 3038621 w 3062083"/>
                <a:gd name="connsiteY67" fmla="*/ 302820 h 724851"/>
                <a:gd name="connsiteX68" fmla="*/ 3052689 w 3062083"/>
                <a:gd name="connsiteY68" fmla="*/ 246550 h 724851"/>
                <a:gd name="connsiteX69" fmla="*/ 3038621 w 3062083"/>
                <a:gd name="connsiteY69" fmla="*/ 35534 h 724851"/>
                <a:gd name="connsiteX70" fmla="*/ 2968283 w 3062083"/>
                <a:gd name="connsiteY70" fmla="*/ 7399 h 724851"/>
                <a:gd name="connsiteX71" fmla="*/ 2700997 w 3062083"/>
                <a:gd name="connsiteY71" fmla="*/ 7399 h 72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062083" h="724851">
                  <a:moveTo>
                    <a:pt x="2785403" y="49602"/>
                  </a:moveTo>
                  <a:cubicBezTo>
                    <a:pt x="2766646" y="40224"/>
                    <a:pt x="2750041" y="23075"/>
                    <a:pt x="2729132" y="21467"/>
                  </a:cubicBezTo>
                  <a:cubicBezTo>
                    <a:pt x="2621983" y="13225"/>
                    <a:pt x="2623415" y="21606"/>
                    <a:pt x="2560320" y="63670"/>
                  </a:cubicBezTo>
                  <a:cubicBezTo>
                    <a:pt x="2524960" y="169749"/>
                    <a:pt x="2576771" y="43106"/>
                    <a:pt x="2504049" y="134008"/>
                  </a:cubicBezTo>
                  <a:cubicBezTo>
                    <a:pt x="2494786" y="145587"/>
                    <a:pt x="2497610" y="163495"/>
                    <a:pt x="2489981" y="176211"/>
                  </a:cubicBezTo>
                  <a:cubicBezTo>
                    <a:pt x="2483157" y="187584"/>
                    <a:pt x="2470337" y="194158"/>
                    <a:pt x="2461846" y="204347"/>
                  </a:cubicBezTo>
                  <a:cubicBezTo>
                    <a:pt x="2402885" y="275100"/>
                    <a:pt x="2446857" y="251545"/>
                    <a:pt x="2377440" y="274685"/>
                  </a:cubicBezTo>
                  <a:cubicBezTo>
                    <a:pt x="2321169" y="269996"/>
                    <a:pt x="2263997" y="271691"/>
                    <a:pt x="2208628" y="260617"/>
                  </a:cubicBezTo>
                  <a:cubicBezTo>
                    <a:pt x="2175754" y="254042"/>
                    <a:pt x="2147924" y="206081"/>
                    <a:pt x="2124221" y="190279"/>
                  </a:cubicBezTo>
                  <a:cubicBezTo>
                    <a:pt x="1968229" y="86285"/>
                    <a:pt x="2205808" y="280872"/>
                    <a:pt x="2039815" y="148076"/>
                  </a:cubicBezTo>
                  <a:cubicBezTo>
                    <a:pt x="2029458" y="139790"/>
                    <a:pt x="2022037" y="128226"/>
                    <a:pt x="2011680" y="119940"/>
                  </a:cubicBezTo>
                  <a:cubicBezTo>
                    <a:pt x="1998478" y="109378"/>
                    <a:pt x="1982679" y="102367"/>
                    <a:pt x="1969477" y="91805"/>
                  </a:cubicBezTo>
                  <a:cubicBezTo>
                    <a:pt x="1959120" y="83520"/>
                    <a:pt x="1954347" y="66271"/>
                    <a:pt x="1941341" y="63670"/>
                  </a:cubicBezTo>
                  <a:cubicBezTo>
                    <a:pt x="1881388" y="51679"/>
                    <a:pt x="1819421" y="54291"/>
                    <a:pt x="1758461" y="49602"/>
                  </a:cubicBezTo>
                  <a:cubicBezTo>
                    <a:pt x="1697501" y="54291"/>
                    <a:pt x="1635674" y="52403"/>
                    <a:pt x="1575581" y="63670"/>
                  </a:cubicBezTo>
                  <a:cubicBezTo>
                    <a:pt x="1534076" y="71452"/>
                    <a:pt x="1527991" y="107468"/>
                    <a:pt x="1505243" y="134008"/>
                  </a:cubicBezTo>
                  <a:cubicBezTo>
                    <a:pt x="1451838" y="196314"/>
                    <a:pt x="1466673" y="184378"/>
                    <a:pt x="1406769" y="204347"/>
                  </a:cubicBezTo>
                  <a:cubicBezTo>
                    <a:pt x="1392701" y="218415"/>
                    <a:pt x="1377302" y="231266"/>
                    <a:pt x="1364566" y="246550"/>
                  </a:cubicBezTo>
                  <a:cubicBezTo>
                    <a:pt x="1353742" y="259538"/>
                    <a:pt x="1348386" y="276798"/>
                    <a:pt x="1336431" y="288753"/>
                  </a:cubicBezTo>
                  <a:cubicBezTo>
                    <a:pt x="1296118" y="329066"/>
                    <a:pt x="1297789" y="308074"/>
                    <a:pt x="1252025" y="330956"/>
                  </a:cubicBezTo>
                  <a:cubicBezTo>
                    <a:pt x="1142942" y="385497"/>
                    <a:pt x="1273696" y="337799"/>
                    <a:pt x="1167618" y="373159"/>
                  </a:cubicBezTo>
                  <a:cubicBezTo>
                    <a:pt x="1055077" y="368470"/>
                    <a:pt x="941944" y="371530"/>
                    <a:pt x="829994" y="359091"/>
                  </a:cubicBezTo>
                  <a:cubicBezTo>
                    <a:pt x="813190" y="357224"/>
                    <a:pt x="802571" y="339167"/>
                    <a:pt x="787791" y="330956"/>
                  </a:cubicBezTo>
                  <a:cubicBezTo>
                    <a:pt x="704582" y="284729"/>
                    <a:pt x="722537" y="293541"/>
                    <a:pt x="647114" y="274685"/>
                  </a:cubicBezTo>
                  <a:cubicBezTo>
                    <a:pt x="592158" y="219731"/>
                    <a:pt x="649823" y="269006"/>
                    <a:pt x="576775" y="232482"/>
                  </a:cubicBezTo>
                  <a:cubicBezTo>
                    <a:pt x="561653" y="224921"/>
                    <a:pt x="547774" y="214909"/>
                    <a:pt x="534572" y="204347"/>
                  </a:cubicBezTo>
                  <a:cubicBezTo>
                    <a:pt x="524215" y="196061"/>
                    <a:pt x="517810" y="183035"/>
                    <a:pt x="506437" y="176211"/>
                  </a:cubicBezTo>
                  <a:cubicBezTo>
                    <a:pt x="493722" y="168582"/>
                    <a:pt x="478302" y="166833"/>
                    <a:pt x="464234" y="162144"/>
                  </a:cubicBezTo>
                  <a:cubicBezTo>
                    <a:pt x="408194" y="78085"/>
                    <a:pt x="469397" y="151174"/>
                    <a:pt x="393895" y="105873"/>
                  </a:cubicBezTo>
                  <a:cubicBezTo>
                    <a:pt x="297344" y="47942"/>
                    <a:pt x="443111" y="103519"/>
                    <a:pt x="323557" y="63670"/>
                  </a:cubicBezTo>
                  <a:cubicBezTo>
                    <a:pt x="314178" y="54291"/>
                    <a:pt x="306794" y="42358"/>
                    <a:pt x="295421" y="35534"/>
                  </a:cubicBezTo>
                  <a:cubicBezTo>
                    <a:pt x="246069" y="5923"/>
                    <a:pt x="194719" y="28779"/>
                    <a:pt x="140677" y="35534"/>
                  </a:cubicBezTo>
                  <a:cubicBezTo>
                    <a:pt x="131298" y="44913"/>
                    <a:pt x="120827" y="53313"/>
                    <a:pt x="112541" y="63670"/>
                  </a:cubicBezTo>
                  <a:cubicBezTo>
                    <a:pt x="101979" y="76872"/>
                    <a:pt x="96361" y="93918"/>
                    <a:pt x="84406" y="105873"/>
                  </a:cubicBezTo>
                  <a:cubicBezTo>
                    <a:pt x="67827" y="122452"/>
                    <a:pt x="46892" y="134008"/>
                    <a:pt x="28135" y="148076"/>
                  </a:cubicBezTo>
                  <a:cubicBezTo>
                    <a:pt x="23446" y="176211"/>
                    <a:pt x="20256" y="204638"/>
                    <a:pt x="14068" y="232482"/>
                  </a:cubicBezTo>
                  <a:cubicBezTo>
                    <a:pt x="10851" y="246958"/>
                    <a:pt x="0" y="259856"/>
                    <a:pt x="0" y="274685"/>
                  </a:cubicBezTo>
                  <a:cubicBezTo>
                    <a:pt x="0" y="359221"/>
                    <a:pt x="2113" y="444217"/>
                    <a:pt x="14068" y="527904"/>
                  </a:cubicBezTo>
                  <a:cubicBezTo>
                    <a:pt x="18397" y="558204"/>
                    <a:pt x="61320" y="586699"/>
                    <a:pt x="84406" y="598242"/>
                  </a:cubicBezTo>
                  <a:cubicBezTo>
                    <a:pt x="123549" y="617813"/>
                    <a:pt x="199766" y="641385"/>
                    <a:pt x="239151" y="654513"/>
                  </a:cubicBezTo>
                  <a:cubicBezTo>
                    <a:pt x="253219" y="659202"/>
                    <a:pt x="266813" y="665672"/>
                    <a:pt x="281354" y="668580"/>
                  </a:cubicBezTo>
                  <a:cubicBezTo>
                    <a:pt x="304800" y="673269"/>
                    <a:pt x="328790" y="675777"/>
                    <a:pt x="351692" y="682648"/>
                  </a:cubicBezTo>
                  <a:cubicBezTo>
                    <a:pt x="375879" y="689904"/>
                    <a:pt x="396820" y="709330"/>
                    <a:pt x="422031" y="710784"/>
                  </a:cubicBezTo>
                  <a:cubicBezTo>
                    <a:pt x="642109" y="723481"/>
                    <a:pt x="862818" y="720162"/>
                    <a:pt x="1083212" y="724851"/>
                  </a:cubicBezTo>
                  <a:cubicBezTo>
                    <a:pt x="1153551" y="720162"/>
                    <a:pt x="1224806" y="723035"/>
                    <a:pt x="1294228" y="710784"/>
                  </a:cubicBezTo>
                  <a:cubicBezTo>
                    <a:pt x="1307289" y="708479"/>
                    <a:pt x="1312006" y="690934"/>
                    <a:pt x="1322363" y="682648"/>
                  </a:cubicBezTo>
                  <a:cubicBezTo>
                    <a:pt x="1364504" y="648935"/>
                    <a:pt x="1380344" y="648202"/>
                    <a:pt x="1434905" y="626377"/>
                  </a:cubicBezTo>
                  <a:cubicBezTo>
                    <a:pt x="1439594" y="612309"/>
                    <a:pt x="1441343" y="596889"/>
                    <a:pt x="1448972" y="584174"/>
                  </a:cubicBezTo>
                  <a:cubicBezTo>
                    <a:pt x="1461696" y="562967"/>
                    <a:pt x="1523049" y="522444"/>
                    <a:pt x="1533378" y="513836"/>
                  </a:cubicBezTo>
                  <a:cubicBezTo>
                    <a:pt x="1543567" y="505345"/>
                    <a:pt x="1551157" y="493986"/>
                    <a:pt x="1561514" y="485700"/>
                  </a:cubicBezTo>
                  <a:cubicBezTo>
                    <a:pt x="1574716" y="475138"/>
                    <a:pt x="1590729" y="468389"/>
                    <a:pt x="1603717" y="457565"/>
                  </a:cubicBezTo>
                  <a:cubicBezTo>
                    <a:pt x="1619001" y="444829"/>
                    <a:pt x="1629731" y="426925"/>
                    <a:pt x="1645920" y="415362"/>
                  </a:cubicBezTo>
                  <a:cubicBezTo>
                    <a:pt x="1662985" y="403173"/>
                    <a:pt x="1683434" y="396605"/>
                    <a:pt x="1702191" y="387227"/>
                  </a:cubicBezTo>
                  <a:cubicBezTo>
                    <a:pt x="1749083" y="391916"/>
                    <a:pt x="1797149" y="389864"/>
                    <a:pt x="1842868" y="401294"/>
                  </a:cubicBezTo>
                  <a:cubicBezTo>
                    <a:pt x="1855735" y="404511"/>
                    <a:pt x="1859140" y="423498"/>
                    <a:pt x="1871003" y="429430"/>
                  </a:cubicBezTo>
                  <a:cubicBezTo>
                    <a:pt x="1897529" y="442693"/>
                    <a:pt x="1930733" y="441114"/>
                    <a:pt x="1955409" y="457565"/>
                  </a:cubicBezTo>
                  <a:cubicBezTo>
                    <a:pt x="1969477" y="466943"/>
                    <a:pt x="1984410" y="475138"/>
                    <a:pt x="1997612" y="485700"/>
                  </a:cubicBezTo>
                  <a:cubicBezTo>
                    <a:pt x="2007969" y="493986"/>
                    <a:pt x="2013557" y="508611"/>
                    <a:pt x="2025748" y="513836"/>
                  </a:cubicBezTo>
                  <a:cubicBezTo>
                    <a:pt x="2047725" y="523255"/>
                    <a:pt x="2072640" y="523215"/>
                    <a:pt x="2096086" y="527904"/>
                  </a:cubicBezTo>
                  <a:cubicBezTo>
                    <a:pt x="2114843" y="537282"/>
                    <a:pt x="2132462" y="549407"/>
                    <a:pt x="2152357" y="556039"/>
                  </a:cubicBezTo>
                  <a:cubicBezTo>
                    <a:pt x="2280774" y="598845"/>
                    <a:pt x="2515041" y="547618"/>
                    <a:pt x="2588455" y="541971"/>
                  </a:cubicBezTo>
                  <a:cubicBezTo>
                    <a:pt x="2716533" y="499280"/>
                    <a:pt x="2514223" y="564775"/>
                    <a:pt x="2700997" y="513836"/>
                  </a:cubicBezTo>
                  <a:cubicBezTo>
                    <a:pt x="2729609" y="506033"/>
                    <a:pt x="2757268" y="495079"/>
                    <a:pt x="2785403" y="485700"/>
                  </a:cubicBezTo>
                  <a:cubicBezTo>
                    <a:pt x="2803745" y="479586"/>
                    <a:pt x="2822917" y="476322"/>
                    <a:pt x="2841674" y="471633"/>
                  </a:cubicBezTo>
                  <a:cubicBezTo>
                    <a:pt x="2867844" y="445462"/>
                    <a:pt x="2876517" y="433109"/>
                    <a:pt x="2912012" y="415362"/>
                  </a:cubicBezTo>
                  <a:cubicBezTo>
                    <a:pt x="2925275" y="408730"/>
                    <a:pt x="2940147" y="405983"/>
                    <a:pt x="2954215" y="401294"/>
                  </a:cubicBezTo>
                  <a:cubicBezTo>
                    <a:pt x="2963594" y="391916"/>
                    <a:pt x="2974065" y="383516"/>
                    <a:pt x="2982351" y="373159"/>
                  </a:cubicBezTo>
                  <a:cubicBezTo>
                    <a:pt x="3053346" y="284416"/>
                    <a:pt x="2970680" y="370764"/>
                    <a:pt x="3038621" y="302820"/>
                  </a:cubicBezTo>
                  <a:cubicBezTo>
                    <a:pt x="3043310" y="284063"/>
                    <a:pt x="3052689" y="265884"/>
                    <a:pt x="3052689" y="246550"/>
                  </a:cubicBezTo>
                  <a:cubicBezTo>
                    <a:pt x="3052689" y="176055"/>
                    <a:pt x="3062083" y="102010"/>
                    <a:pt x="3038621" y="35534"/>
                  </a:cubicBezTo>
                  <a:cubicBezTo>
                    <a:pt x="3030217" y="11722"/>
                    <a:pt x="2993448" y="9496"/>
                    <a:pt x="2968283" y="7399"/>
                  </a:cubicBezTo>
                  <a:cubicBezTo>
                    <a:pt x="2879495" y="0"/>
                    <a:pt x="2790092" y="7399"/>
                    <a:pt x="2700997" y="7399"/>
                  </a:cubicBezTo>
                </a:path>
              </a:pathLst>
            </a:custGeom>
            <a:solidFill>
              <a:srgbClr val="FF0000"/>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Freeform 15"/>
            <p:cNvSpPr/>
            <p:nvPr/>
          </p:nvSpPr>
          <p:spPr>
            <a:xfrm>
              <a:off x="7925414" y="821575"/>
              <a:ext cx="647114" cy="735969"/>
            </a:xfrm>
            <a:custGeom>
              <a:avLst/>
              <a:gdLst>
                <a:gd name="connsiteX0" fmla="*/ 0 w 647114"/>
                <a:gd name="connsiteY0" fmla="*/ 735969 h 735969"/>
                <a:gd name="connsiteX1" fmla="*/ 42203 w 647114"/>
                <a:gd name="connsiteY1" fmla="*/ 693766 h 735969"/>
                <a:gd name="connsiteX2" fmla="*/ 70338 w 647114"/>
                <a:gd name="connsiteY2" fmla="*/ 567157 h 735969"/>
                <a:gd name="connsiteX3" fmla="*/ 140677 w 647114"/>
                <a:gd name="connsiteY3" fmla="*/ 440548 h 735969"/>
                <a:gd name="connsiteX4" fmla="*/ 168812 w 647114"/>
                <a:gd name="connsiteY4" fmla="*/ 398345 h 735969"/>
                <a:gd name="connsiteX5" fmla="*/ 337625 w 647114"/>
                <a:gd name="connsiteY5" fmla="*/ 356142 h 735969"/>
                <a:gd name="connsiteX6" fmla="*/ 379828 w 647114"/>
                <a:gd name="connsiteY6" fmla="*/ 342074 h 735969"/>
                <a:gd name="connsiteX7" fmla="*/ 436098 w 647114"/>
                <a:gd name="connsiteY7" fmla="*/ 257668 h 735969"/>
                <a:gd name="connsiteX8" fmla="*/ 464234 w 647114"/>
                <a:gd name="connsiteY8" fmla="*/ 215465 h 735969"/>
                <a:gd name="connsiteX9" fmla="*/ 506437 w 647114"/>
                <a:gd name="connsiteY9" fmla="*/ 187329 h 735969"/>
                <a:gd name="connsiteX10" fmla="*/ 562708 w 647114"/>
                <a:gd name="connsiteY10" fmla="*/ 116991 h 735969"/>
                <a:gd name="connsiteX11" fmla="*/ 618978 w 647114"/>
                <a:gd name="connsiteY11" fmla="*/ 46652 h 735969"/>
                <a:gd name="connsiteX12" fmla="*/ 647114 w 647114"/>
                <a:gd name="connsiteY12" fmla="*/ 4449 h 73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7114" h="735969">
                  <a:moveTo>
                    <a:pt x="0" y="735969"/>
                  </a:moveTo>
                  <a:cubicBezTo>
                    <a:pt x="14068" y="721901"/>
                    <a:pt x="31167" y="710319"/>
                    <a:pt x="42203" y="693766"/>
                  </a:cubicBezTo>
                  <a:cubicBezTo>
                    <a:pt x="57969" y="670118"/>
                    <a:pt x="67918" y="578449"/>
                    <a:pt x="70338" y="567157"/>
                  </a:cubicBezTo>
                  <a:cubicBezTo>
                    <a:pt x="97188" y="441857"/>
                    <a:pt x="63662" y="466218"/>
                    <a:pt x="140677" y="440548"/>
                  </a:cubicBezTo>
                  <a:cubicBezTo>
                    <a:pt x="150055" y="426480"/>
                    <a:pt x="155054" y="408172"/>
                    <a:pt x="168812" y="398345"/>
                  </a:cubicBezTo>
                  <a:cubicBezTo>
                    <a:pt x="214320" y="365839"/>
                    <a:pt x="287181" y="363348"/>
                    <a:pt x="337625" y="356142"/>
                  </a:cubicBezTo>
                  <a:cubicBezTo>
                    <a:pt x="351693" y="351453"/>
                    <a:pt x="369343" y="352559"/>
                    <a:pt x="379828" y="342074"/>
                  </a:cubicBezTo>
                  <a:cubicBezTo>
                    <a:pt x="403738" y="318164"/>
                    <a:pt x="417341" y="285803"/>
                    <a:pt x="436098" y="257668"/>
                  </a:cubicBezTo>
                  <a:cubicBezTo>
                    <a:pt x="445477" y="243600"/>
                    <a:pt x="450166" y="224844"/>
                    <a:pt x="464234" y="215465"/>
                  </a:cubicBezTo>
                  <a:lnTo>
                    <a:pt x="506437" y="187329"/>
                  </a:lnTo>
                  <a:cubicBezTo>
                    <a:pt x="593033" y="57433"/>
                    <a:pt x="482527" y="217217"/>
                    <a:pt x="562708" y="116991"/>
                  </a:cubicBezTo>
                  <a:cubicBezTo>
                    <a:pt x="633703" y="28248"/>
                    <a:pt x="551037" y="114596"/>
                    <a:pt x="618978" y="46652"/>
                  </a:cubicBezTo>
                  <a:cubicBezTo>
                    <a:pt x="634529" y="0"/>
                    <a:pt x="618217" y="4449"/>
                    <a:pt x="647114" y="4449"/>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Freeform 16"/>
            <p:cNvSpPr/>
            <p:nvPr/>
          </p:nvSpPr>
          <p:spPr>
            <a:xfrm>
              <a:off x="7728466" y="657212"/>
              <a:ext cx="126609" cy="914400"/>
            </a:xfrm>
            <a:custGeom>
              <a:avLst/>
              <a:gdLst>
                <a:gd name="connsiteX0" fmla="*/ 126609 w 126609"/>
                <a:gd name="connsiteY0" fmla="*/ 914400 h 914400"/>
                <a:gd name="connsiteX1" fmla="*/ 56271 w 126609"/>
                <a:gd name="connsiteY1" fmla="*/ 675249 h 914400"/>
                <a:gd name="connsiteX2" fmla="*/ 42203 w 126609"/>
                <a:gd name="connsiteY2" fmla="*/ 478301 h 914400"/>
                <a:gd name="connsiteX3" fmla="*/ 0 w 126609"/>
                <a:gd name="connsiteY3" fmla="*/ 323557 h 914400"/>
                <a:gd name="connsiteX4" fmla="*/ 28136 w 126609"/>
                <a:gd name="connsiteY4" fmla="*/ 56271 h 914400"/>
                <a:gd name="connsiteX5" fmla="*/ 42203 w 126609"/>
                <a:gd name="connsiteY5" fmla="*/ 14068 h 914400"/>
                <a:gd name="connsiteX6" fmla="*/ 70339 w 126609"/>
                <a:gd name="connsiteY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609" h="914400">
                  <a:moveTo>
                    <a:pt x="126609" y="914400"/>
                  </a:moveTo>
                  <a:cubicBezTo>
                    <a:pt x="103163" y="834683"/>
                    <a:pt x="72061" y="756828"/>
                    <a:pt x="56271" y="675249"/>
                  </a:cubicBezTo>
                  <a:cubicBezTo>
                    <a:pt x="43764" y="610632"/>
                    <a:pt x="51096" y="543514"/>
                    <a:pt x="42203" y="478301"/>
                  </a:cubicBezTo>
                  <a:cubicBezTo>
                    <a:pt x="34880" y="424597"/>
                    <a:pt x="16936" y="374364"/>
                    <a:pt x="0" y="323557"/>
                  </a:cubicBezTo>
                  <a:cubicBezTo>
                    <a:pt x="9379" y="234462"/>
                    <a:pt x="16032" y="145037"/>
                    <a:pt x="28136" y="56271"/>
                  </a:cubicBezTo>
                  <a:cubicBezTo>
                    <a:pt x="30140" y="41578"/>
                    <a:pt x="33306" y="25931"/>
                    <a:pt x="42203" y="14068"/>
                  </a:cubicBezTo>
                  <a:cubicBezTo>
                    <a:pt x="48494" y="5679"/>
                    <a:pt x="60960" y="4689"/>
                    <a:pt x="70339"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reeform 17"/>
            <p:cNvSpPr/>
            <p:nvPr/>
          </p:nvSpPr>
          <p:spPr>
            <a:xfrm>
              <a:off x="7675548" y="615009"/>
              <a:ext cx="685964" cy="942535"/>
            </a:xfrm>
            <a:custGeom>
              <a:avLst/>
              <a:gdLst>
                <a:gd name="connsiteX0" fmla="*/ 221731 w 685964"/>
                <a:gd name="connsiteY0" fmla="*/ 942535 h 942535"/>
                <a:gd name="connsiteX1" fmla="*/ 292069 w 685964"/>
                <a:gd name="connsiteY1" fmla="*/ 196948 h 942535"/>
                <a:gd name="connsiteX2" fmla="*/ 629694 w 685964"/>
                <a:gd name="connsiteY2" fmla="*/ 168812 h 942535"/>
                <a:gd name="connsiteX3" fmla="*/ 657829 w 685964"/>
                <a:gd name="connsiteY3" fmla="*/ 42203 h 942535"/>
                <a:gd name="connsiteX4" fmla="*/ 685964 w 685964"/>
                <a:gd name="connsiteY4" fmla="*/ 0 h 94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964" h="942535">
                  <a:moveTo>
                    <a:pt x="221731" y="942535"/>
                  </a:moveTo>
                  <a:cubicBezTo>
                    <a:pt x="226001" y="720494"/>
                    <a:pt x="0" y="228241"/>
                    <a:pt x="292069" y="196948"/>
                  </a:cubicBezTo>
                  <a:cubicBezTo>
                    <a:pt x="404358" y="184917"/>
                    <a:pt x="517152" y="178191"/>
                    <a:pt x="629694" y="168812"/>
                  </a:cubicBezTo>
                  <a:cubicBezTo>
                    <a:pt x="632199" y="156288"/>
                    <a:pt x="650377" y="59590"/>
                    <a:pt x="657829" y="42203"/>
                  </a:cubicBezTo>
                  <a:cubicBezTo>
                    <a:pt x="664489" y="26663"/>
                    <a:pt x="685964" y="0"/>
                    <a:pt x="685964"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 name="Oval 22"/>
          <p:cNvSpPr/>
          <p:nvPr/>
        </p:nvSpPr>
        <p:spPr>
          <a:xfrm>
            <a:off x="5805494" y="2176457"/>
            <a:ext cx="195266"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000760" y="2319333"/>
            <a:ext cx="195266"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رابط كسهم مستقيم 30"/>
          <p:cNvCxnSpPr>
            <a:endCxn id="23" idx="7"/>
          </p:cNvCxnSpPr>
          <p:nvPr/>
        </p:nvCxnSpPr>
        <p:spPr>
          <a:xfrm rot="5400000">
            <a:off x="5798199" y="1636042"/>
            <a:ext cx="735304" cy="38737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072198" y="1176325"/>
            <a:ext cx="660758" cy="369332"/>
          </a:xfrm>
          <a:prstGeom prst="rect">
            <a:avLst/>
          </a:prstGeom>
          <a:noFill/>
        </p:spPr>
        <p:txBody>
          <a:bodyPr wrap="none" rtlCol="0">
            <a:spAutoFit/>
          </a:bodyPr>
          <a:lstStyle/>
          <a:p>
            <a:r>
              <a:rPr lang="en-US" dirty="0"/>
              <a:t>CagA</a:t>
            </a:r>
          </a:p>
        </p:txBody>
      </p:sp>
      <p:pic>
        <p:nvPicPr>
          <p:cNvPr id="5130" name="Picture 10"/>
          <p:cNvPicPr>
            <a:picLocks noChangeAspect="1" noChangeArrowheads="1"/>
          </p:cNvPicPr>
          <p:nvPr/>
        </p:nvPicPr>
        <p:blipFill>
          <a:blip r:embed="rId6" cstate="print"/>
          <a:srcRect/>
          <a:stretch>
            <a:fillRect/>
          </a:stretch>
        </p:blipFill>
        <p:spPr bwMode="auto">
          <a:xfrm>
            <a:off x="6286512" y="2533647"/>
            <a:ext cx="295275" cy="695325"/>
          </a:xfrm>
          <a:prstGeom prst="rect">
            <a:avLst/>
          </a:prstGeom>
          <a:noFill/>
          <a:ln w="9525">
            <a:noFill/>
            <a:miter lim="800000"/>
            <a:headEnd/>
            <a:tailEnd/>
          </a:ln>
          <a:effectLst/>
        </p:spPr>
      </p:pic>
      <p:sp>
        <p:nvSpPr>
          <p:cNvPr id="34" name="Oval 33"/>
          <p:cNvSpPr/>
          <p:nvPr/>
        </p:nvSpPr>
        <p:spPr>
          <a:xfrm>
            <a:off x="6305560" y="2319333"/>
            <a:ext cx="195266"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32" name="Picture 12"/>
          <p:cNvPicPr>
            <a:picLocks noChangeAspect="1" noChangeArrowheads="1"/>
          </p:cNvPicPr>
          <p:nvPr/>
        </p:nvPicPr>
        <p:blipFill>
          <a:blip r:embed="rId7" cstate="print"/>
          <a:srcRect/>
          <a:stretch>
            <a:fillRect/>
          </a:stretch>
        </p:blipFill>
        <p:spPr bwMode="auto">
          <a:xfrm>
            <a:off x="4857752" y="3448074"/>
            <a:ext cx="3743325" cy="2943225"/>
          </a:xfrm>
          <a:prstGeom prst="rect">
            <a:avLst/>
          </a:prstGeom>
          <a:noFill/>
          <a:ln w="9525">
            <a:noFill/>
            <a:miter lim="800000"/>
            <a:headEnd/>
            <a:tailEnd/>
          </a:ln>
          <a:effectLst/>
        </p:spPr>
      </p:pic>
      <p:sp>
        <p:nvSpPr>
          <p:cNvPr id="21" name="مستطيل 20"/>
          <p:cNvSpPr/>
          <p:nvPr/>
        </p:nvSpPr>
        <p:spPr>
          <a:xfrm>
            <a:off x="79385" y="752757"/>
            <a:ext cx="4849805" cy="461665"/>
          </a:xfrm>
          <a:prstGeom prst="rect">
            <a:avLst/>
          </a:prstGeom>
        </p:spPr>
        <p:txBody>
          <a:bodyPr wrap="square">
            <a:spAutoFit/>
          </a:bodyPr>
          <a:lstStyle/>
          <a:p>
            <a:pPr lvl="0" algn="ctr"/>
            <a:r>
              <a:rPr lang="en-US" sz="2400" b="1" dirty="0">
                <a:solidFill>
                  <a:prstClr val="black"/>
                </a:solidFill>
              </a:rPr>
              <a:t>Normal vs. CagA induced signaling </a:t>
            </a:r>
          </a:p>
        </p:txBody>
      </p:sp>
      <p:sp>
        <p:nvSpPr>
          <p:cNvPr id="22" name="Title 1"/>
          <p:cNvSpPr txBox="1">
            <a:spLocks/>
          </p:cNvSpPr>
          <p:nvPr/>
        </p:nvSpPr>
        <p:spPr>
          <a:xfrm>
            <a:off x="0" y="0"/>
            <a:ext cx="9144000" cy="642918"/>
          </a:xfrm>
          <a:prstGeom prst="rect">
            <a:avLst/>
          </a:prstGeom>
          <a:solidFill>
            <a:schemeClr val="accent6">
              <a:lumMod val="60000"/>
              <a:lumOff val="40000"/>
            </a:schemeClr>
          </a:solidFill>
        </p:spPr>
        <p:txBody>
          <a:bodyPr vert="horz" lIns="91440" tIns="45720" rIns="91440" bIns="45720" rtlCol="0" anchor="ctr">
            <a:noAutofit/>
          </a:bodyPr>
          <a:lstStyle/>
          <a:p>
            <a:pPr algn="ctr"/>
            <a:r>
              <a:rPr lang="en-IE" sz="4000" b="1" dirty="0"/>
              <a:t>Pathology and Pathogenesis</a:t>
            </a:r>
            <a:endParaRPr lang="en-IE" sz="3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linds(horizontal)">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blinds(horizontal)">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blinds(horizontal)">
                                      <p:cBhvr>
                                        <p:cTn id="17" dur="500"/>
                                        <p:tgtEl>
                                          <p:spTgt spid="51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125"/>
                                        </p:tgtEl>
                                        <p:attrNameLst>
                                          <p:attrName>style.visibility</p:attrName>
                                        </p:attrNameLst>
                                      </p:cBhvr>
                                      <p:to>
                                        <p:strVal val="visible"/>
                                      </p:to>
                                    </p:set>
                                    <p:animEffect transition="in" filter="blinds(horizontal)">
                                      <p:cBhvr>
                                        <p:cTn id="22" dur="500"/>
                                        <p:tgtEl>
                                          <p:spTgt spid="512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linds(horizontal)">
                                      <p:cBhvr>
                                        <p:cTn id="32" dur="500"/>
                                        <p:tgtEl>
                                          <p:spTgt spid="2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linds(horizontal)">
                                      <p:cBhvr>
                                        <p:cTn id="35" dur="500"/>
                                        <p:tgtEl>
                                          <p:spTgt spid="24"/>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blinds(horizontal)">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box(in)">
                                      <p:cBhvr>
                                        <p:cTn id="43" dur="500"/>
                                        <p:tgtEl>
                                          <p:spTgt spid="26"/>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ox(in)">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5132"/>
                                        </p:tgtEl>
                                        <p:attrNameLst>
                                          <p:attrName>style.visibility</p:attrName>
                                        </p:attrNameLst>
                                      </p:cBhvr>
                                      <p:to>
                                        <p:strVal val="visible"/>
                                      </p:to>
                                    </p:set>
                                    <p:animEffect transition="in" filter="blinds(horizontal)">
                                      <p:cBhvr>
                                        <p:cTn id="51" dur="500"/>
                                        <p:tgtEl>
                                          <p:spTgt spid="5132"/>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5130"/>
                                        </p:tgtEl>
                                        <p:attrNameLst>
                                          <p:attrName>style.visibility</p:attrName>
                                        </p:attrNameLst>
                                      </p:cBhvr>
                                      <p:to>
                                        <p:strVal val="visible"/>
                                      </p:to>
                                    </p:set>
                                    <p:animEffect transition="in" filter="blinds(horizontal)">
                                      <p:cBhvr>
                                        <p:cTn id="56" dur="500"/>
                                        <p:tgtEl>
                                          <p:spTgt spid="5130"/>
                                        </p:tgtEl>
                                      </p:cBhvr>
                                    </p:animEffect>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grpId="1" nodeType="clickEffect">
                                  <p:stCondLst>
                                    <p:cond delay="0"/>
                                  </p:stCondLst>
                                  <p:childTnLst>
                                    <p:animMotion origin="layout" path="M 0 0 C 0.00243 0.00948 0.00538 0.00693 0.00781 0.01642 C 0.00868 0.07678 -0.00678 0.13182 0.04166 0.1413 C 0.04687 0.14361 0.04513 0.14199 0.04774 0.14546 " pathEditMode="relative" ptsTypes="fffA">
                                      <p:cBhvr>
                                        <p:cTn id="60" dur="2000" fill="hold"/>
                                        <p:tgtEl>
                                          <p:spTgt spid="34"/>
                                        </p:tgtEl>
                                        <p:attrNameLst>
                                          <p:attrName>ppt_x</p:attrName>
                                          <p:attrName>ppt_y</p:attrName>
                                        </p:attrNameLst>
                                      </p:cBhvr>
                                    </p:animMotion>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5127"/>
                                        </p:tgtEl>
                                        <p:attrNameLst>
                                          <p:attrName>style.visibility</p:attrName>
                                        </p:attrNameLst>
                                      </p:cBhvr>
                                      <p:to>
                                        <p:strVal val="visible"/>
                                      </p:to>
                                    </p:set>
                                    <p:animEffect transition="in" filter="blinds(horizontal)">
                                      <p:cBhvr>
                                        <p:cTn id="65"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7" grpId="0"/>
      <p:bldP spid="34" grpId="0" animBg="1"/>
      <p:bldP spid="3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0" y="857232"/>
            <a:ext cx="8988372" cy="5429288"/>
          </a:xfrm>
          <a:prstGeom prst="rect">
            <a:avLst/>
          </a:prstGeom>
          <a:noFill/>
          <a:ln w="9525">
            <a:noFill/>
            <a:miter lim="800000"/>
            <a:headEnd/>
            <a:tailEnd/>
          </a:ln>
          <a:effectLst/>
        </p:spPr>
      </p:pic>
      <p:sp>
        <p:nvSpPr>
          <p:cNvPr id="6" name="Title 1"/>
          <p:cNvSpPr txBox="1">
            <a:spLocks/>
          </p:cNvSpPr>
          <p:nvPr/>
        </p:nvSpPr>
        <p:spPr>
          <a:xfrm>
            <a:off x="0" y="0"/>
            <a:ext cx="9144000" cy="642918"/>
          </a:xfrm>
          <a:prstGeom prst="rect">
            <a:avLst/>
          </a:prstGeom>
          <a:solidFill>
            <a:schemeClr val="accent6">
              <a:lumMod val="60000"/>
              <a:lumOff val="40000"/>
            </a:schemeClr>
          </a:solidFill>
        </p:spPr>
        <p:txBody>
          <a:bodyPr vert="horz" lIns="91440" tIns="45720" rIns="91440" bIns="45720" rtlCol="0" anchor="ctr">
            <a:noAutofit/>
          </a:bodyPr>
          <a:lstStyle/>
          <a:p>
            <a:pPr algn="ctr"/>
            <a:r>
              <a:rPr lang="en-IE" sz="4000" b="1" dirty="0"/>
              <a:t>Pathology and Pathogenesis</a:t>
            </a:r>
            <a:endParaRPr lang="en-IE" sz="38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500034" y="1285860"/>
            <a:ext cx="7786742" cy="5544396"/>
          </a:xfrm>
          <a:prstGeom prst="rect">
            <a:avLst/>
          </a:prstGeom>
          <a:noFill/>
          <a:ln w="9525">
            <a:noFill/>
            <a:miter lim="800000"/>
            <a:headEnd/>
            <a:tailEnd/>
          </a:ln>
          <a:effectLst/>
        </p:spPr>
      </p:pic>
      <p:sp>
        <p:nvSpPr>
          <p:cNvPr id="3" name="Title 1"/>
          <p:cNvSpPr txBox="1">
            <a:spLocks/>
          </p:cNvSpPr>
          <p:nvPr/>
        </p:nvSpPr>
        <p:spPr>
          <a:xfrm>
            <a:off x="0" y="0"/>
            <a:ext cx="9144000" cy="642918"/>
          </a:xfrm>
          <a:prstGeom prst="rect">
            <a:avLst/>
          </a:prstGeom>
          <a:solidFill>
            <a:schemeClr val="accent6">
              <a:lumMod val="60000"/>
              <a:lumOff val="40000"/>
            </a:schemeClr>
          </a:solidFill>
        </p:spPr>
        <p:txBody>
          <a:bodyPr vert="horz" lIns="91440" tIns="45720" rIns="91440" bIns="45720" rtlCol="0" anchor="ctr">
            <a:noAutofit/>
          </a:bodyPr>
          <a:lstStyle/>
          <a:p>
            <a:pPr algn="ctr"/>
            <a:r>
              <a:rPr lang="en-IE" sz="4000" b="1" dirty="0"/>
              <a:t>Pathology and Pathogenesis</a:t>
            </a:r>
            <a:endParaRPr lang="en-IE" sz="3800" b="1" dirty="0"/>
          </a:p>
        </p:txBody>
      </p:sp>
      <p:sp>
        <p:nvSpPr>
          <p:cNvPr id="4" name="مربع نص 3"/>
          <p:cNvSpPr txBox="1"/>
          <p:nvPr/>
        </p:nvSpPr>
        <p:spPr>
          <a:xfrm>
            <a:off x="217876" y="785794"/>
            <a:ext cx="6046334" cy="461665"/>
          </a:xfrm>
          <a:prstGeom prst="rect">
            <a:avLst/>
          </a:prstGeom>
          <a:noFill/>
        </p:spPr>
        <p:txBody>
          <a:bodyPr wrap="none" rtlCol="1">
            <a:spAutoFit/>
          </a:bodyPr>
          <a:lstStyle/>
          <a:p>
            <a:r>
              <a:rPr lang="en-US" sz="2400" b="1" dirty="0">
                <a:solidFill>
                  <a:srgbClr val="FF0000"/>
                </a:solidFill>
              </a:rPr>
              <a:t>The effects of VacA protein on the fate of cells</a:t>
            </a:r>
            <a:endParaRPr lang="ar-SA" sz="2400" b="1"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500430" y="1214428"/>
            <a:ext cx="1676400" cy="8572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786050" y="2124069"/>
            <a:ext cx="3095625" cy="4476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142844" y="2000240"/>
            <a:ext cx="1743075" cy="7048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142844" y="2857496"/>
            <a:ext cx="1743075" cy="695325"/>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cstate="print"/>
          <a:srcRect/>
          <a:stretch>
            <a:fillRect/>
          </a:stretch>
        </p:blipFill>
        <p:spPr bwMode="auto">
          <a:xfrm>
            <a:off x="142844" y="3843345"/>
            <a:ext cx="1714500" cy="657225"/>
          </a:xfrm>
          <a:prstGeom prst="rect">
            <a:avLst/>
          </a:prstGeom>
          <a:noFill/>
          <a:ln w="9525">
            <a:noFill/>
            <a:miter lim="800000"/>
            <a:headEnd/>
            <a:tailEnd/>
          </a:ln>
          <a:effectLst/>
        </p:spPr>
      </p:pic>
      <p:pic>
        <p:nvPicPr>
          <p:cNvPr id="1031" name="Picture 7"/>
          <p:cNvPicPr>
            <a:picLocks noChangeAspect="1" noChangeArrowheads="1"/>
          </p:cNvPicPr>
          <p:nvPr/>
        </p:nvPicPr>
        <p:blipFill>
          <a:blip r:embed="rId7" cstate="print"/>
          <a:srcRect/>
          <a:stretch>
            <a:fillRect/>
          </a:stretch>
        </p:blipFill>
        <p:spPr bwMode="auto">
          <a:xfrm>
            <a:off x="1895466" y="3071810"/>
            <a:ext cx="1390650" cy="485775"/>
          </a:xfrm>
          <a:prstGeom prst="rect">
            <a:avLst/>
          </a:prstGeom>
          <a:noFill/>
          <a:ln w="9525">
            <a:noFill/>
            <a:miter lim="800000"/>
            <a:headEnd/>
            <a:tailEnd/>
          </a:ln>
          <a:effectLst/>
        </p:spPr>
      </p:pic>
      <p:pic>
        <p:nvPicPr>
          <p:cNvPr id="1032" name="Picture 8"/>
          <p:cNvPicPr>
            <a:picLocks noChangeAspect="1" noChangeArrowheads="1"/>
          </p:cNvPicPr>
          <p:nvPr/>
        </p:nvPicPr>
        <p:blipFill>
          <a:blip r:embed="rId8" cstate="print"/>
          <a:srcRect/>
          <a:stretch>
            <a:fillRect/>
          </a:stretch>
        </p:blipFill>
        <p:spPr bwMode="auto">
          <a:xfrm>
            <a:off x="3800479" y="3071810"/>
            <a:ext cx="1343025" cy="666750"/>
          </a:xfrm>
          <a:prstGeom prst="rect">
            <a:avLst/>
          </a:prstGeom>
          <a:noFill/>
          <a:ln w="9525">
            <a:noFill/>
            <a:miter lim="800000"/>
            <a:headEnd/>
            <a:tailEnd/>
          </a:ln>
          <a:effectLst/>
        </p:spPr>
      </p:pic>
      <p:pic>
        <p:nvPicPr>
          <p:cNvPr id="1033" name="Picture 9"/>
          <p:cNvPicPr>
            <a:picLocks noChangeAspect="1" noChangeArrowheads="1"/>
          </p:cNvPicPr>
          <p:nvPr/>
        </p:nvPicPr>
        <p:blipFill>
          <a:blip r:embed="rId9" cstate="print"/>
          <a:srcRect/>
          <a:stretch>
            <a:fillRect/>
          </a:stretch>
        </p:blipFill>
        <p:spPr bwMode="auto">
          <a:xfrm>
            <a:off x="6029342" y="3071810"/>
            <a:ext cx="971550" cy="657225"/>
          </a:xfrm>
          <a:prstGeom prst="rect">
            <a:avLst/>
          </a:prstGeom>
          <a:noFill/>
          <a:ln w="9525">
            <a:noFill/>
            <a:miter lim="800000"/>
            <a:headEnd/>
            <a:tailEnd/>
          </a:ln>
          <a:effectLst/>
        </p:spPr>
      </p:pic>
      <p:pic>
        <p:nvPicPr>
          <p:cNvPr id="1034" name="Picture 10"/>
          <p:cNvPicPr>
            <a:picLocks noChangeAspect="1" noChangeArrowheads="1"/>
          </p:cNvPicPr>
          <p:nvPr/>
        </p:nvPicPr>
        <p:blipFill>
          <a:blip r:embed="rId10" cstate="print"/>
          <a:srcRect/>
          <a:stretch>
            <a:fillRect/>
          </a:stretch>
        </p:blipFill>
        <p:spPr bwMode="auto">
          <a:xfrm>
            <a:off x="1928794" y="3786190"/>
            <a:ext cx="1266825" cy="638175"/>
          </a:xfrm>
          <a:prstGeom prst="rect">
            <a:avLst/>
          </a:prstGeom>
          <a:noFill/>
          <a:ln w="9525">
            <a:noFill/>
            <a:miter lim="800000"/>
            <a:headEnd/>
            <a:tailEnd/>
          </a:ln>
          <a:effectLst/>
        </p:spPr>
      </p:pic>
      <p:pic>
        <p:nvPicPr>
          <p:cNvPr id="1035" name="Picture 11"/>
          <p:cNvPicPr>
            <a:picLocks noChangeAspect="1" noChangeArrowheads="1"/>
          </p:cNvPicPr>
          <p:nvPr/>
        </p:nvPicPr>
        <p:blipFill>
          <a:blip r:embed="rId11" cstate="print"/>
          <a:srcRect/>
          <a:stretch>
            <a:fillRect/>
          </a:stretch>
        </p:blipFill>
        <p:spPr bwMode="auto">
          <a:xfrm>
            <a:off x="3810004" y="4067184"/>
            <a:ext cx="1333500" cy="647700"/>
          </a:xfrm>
          <a:prstGeom prst="rect">
            <a:avLst/>
          </a:prstGeom>
          <a:noFill/>
          <a:ln w="9525">
            <a:noFill/>
            <a:miter lim="800000"/>
            <a:headEnd/>
            <a:tailEnd/>
          </a:ln>
          <a:effectLst/>
        </p:spPr>
      </p:pic>
      <p:pic>
        <p:nvPicPr>
          <p:cNvPr id="1036" name="Picture 12"/>
          <p:cNvPicPr>
            <a:picLocks noChangeAspect="1" noChangeArrowheads="1"/>
          </p:cNvPicPr>
          <p:nvPr/>
        </p:nvPicPr>
        <p:blipFill>
          <a:blip r:embed="rId12" cstate="print"/>
          <a:srcRect/>
          <a:stretch>
            <a:fillRect/>
          </a:stretch>
        </p:blipFill>
        <p:spPr bwMode="auto">
          <a:xfrm>
            <a:off x="5500694" y="4000504"/>
            <a:ext cx="1847850" cy="628650"/>
          </a:xfrm>
          <a:prstGeom prst="rect">
            <a:avLst/>
          </a:prstGeom>
          <a:noFill/>
          <a:ln w="9525">
            <a:noFill/>
            <a:miter lim="800000"/>
            <a:headEnd/>
            <a:tailEnd/>
          </a:ln>
          <a:effectLst/>
        </p:spPr>
      </p:pic>
      <p:sp>
        <p:nvSpPr>
          <p:cNvPr id="15" name="Title 1"/>
          <p:cNvSpPr txBox="1">
            <a:spLocks/>
          </p:cNvSpPr>
          <p:nvPr/>
        </p:nvSpPr>
        <p:spPr>
          <a:xfrm>
            <a:off x="0" y="0"/>
            <a:ext cx="9144000" cy="642918"/>
          </a:xfrm>
          <a:prstGeom prst="rect">
            <a:avLst/>
          </a:prstGeom>
          <a:solidFill>
            <a:schemeClr val="accent6">
              <a:lumMod val="60000"/>
              <a:lumOff val="40000"/>
            </a:schemeClr>
          </a:solidFill>
        </p:spPr>
        <p:txBody>
          <a:bodyPr vert="horz" lIns="91440" tIns="45720" rIns="91440" bIns="45720" rtlCol="0" anchor="ctr">
            <a:noAutofit/>
          </a:bodyPr>
          <a:lstStyle/>
          <a:p>
            <a:pPr algn="ctr"/>
            <a:r>
              <a:rPr lang="en-IE" sz="4000" b="1" dirty="0"/>
              <a:t>Pathology and Pathogenesis</a:t>
            </a:r>
            <a:endParaRPr lang="en-IE" sz="3800" b="1" dirty="0"/>
          </a:p>
        </p:txBody>
      </p:sp>
      <p:cxnSp>
        <p:nvCxnSpPr>
          <p:cNvPr id="25" name="Straight Connector 24"/>
          <p:cNvCxnSpPr/>
          <p:nvPr/>
        </p:nvCxnSpPr>
        <p:spPr>
          <a:xfrm>
            <a:off x="2571736" y="2786058"/>
            <a:ext cx="392909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noChangeArrowheads="1"/>
          </p:cNvPicPr>
          <p:nvPr/>
        </p:nvPicPr>
        <p:blipFill>
          <a:blip r:embed="rId13" cstate="print"/>
          <a:srcRect/>
          <a:stretch>
            <a:fillRect/>
          </a:stretch>
        </p:blipFill>
        <p:spPr bwMode="auto">
          <a:xfrm>
            <a:off x="7429520" y="4071942"/>
            <a:ext cx="1468370" cy="857256"/>
          </a:xfrm>
          <a:prstGeom prst="rect">
            <a:avLst/>
          </a:prstGeom>
          <a:noFill/>
          <a:ln w="9525">
            <a:noFill/>
            <a:miter lim="800000"/>
            <a:headEnd/>
            <a:tailEnd/>
          </a:ln>
          <a:effectLst/>
        </p:spPr>
      </p:pic>
      <p:cxnSp>
        <p:nvCxnSpPr>
          <p:cNvPr id="35" name="Straight Arrow Connector 34"/>
          <p:cNvCxnSpPr/>
          <p:nvPr/>
        </p:nvCxnSpPr>
        <p:spPr>
          <a:xfrm rot="5400000">
            <a:off x="2438387" y="2919407"/>
            <a:ext cx="285752" cy="1905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rot="5400000">
            <a:off x="2419332" y="3633786"/>
            <a:ext cx="285752" cy="1905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4348158" y="2919407"/>
            <a:ext cx="285752" cy="1905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4348158" y="3848101"/>
            <a:ext cx="285752" cy="1905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a:off x="6348422" y="2919407"/>
            <a:ext cx="285752" cy="1905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a:off x="6367478" y="3848101"/>
            <a:ext cx="285752" cy="1905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1033" idx="2"/>
            <a:endCxn id="3" idx="0"/>
          </p:cNvCxnSpPr>
          <p:nvPr/>
        </p:nvCxnSpPr>
        <p:spPr>
          <a:xfrm rot="16200000" flipH="1">
            <a:off x="7167958" y="3076194"/>
            <a:ext cx="342907" cy="1648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linds(horizontal)">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box(in)">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blinds(horizontal)">
                                      <p:cBhvr>
                                        <p:cTn id="22" dur="500"/>
                                        <p:tgtEl>
                                          <p:spTgt spid="102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linds(horizontal)">
                                      <p:cBhvr>
                                        <p:cTn id="27" dur="500"/>
                                        <p:tgtEl>
                                          <p:spTgt spid="54"/>
                                        </p:tgtEl>
                                      </p:cBhvr>
                                    </p:animEffect>
                                  </p:childTnLst>
                                </p:cTn>
                              </p:par>
                              <p:par>
                                <p:cTn id="28" presetID="3" presetClass="entr" presetSubtype="10" fill="hold"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blinds(horizontal)">
                                      <p:cBhvr>
                                        <p:cTn id="30" dur="500"/>
                                        <p:tgtEl>
                                          <p:spTgt spid="52"/>
                                        </p:tgtEl>
                                      </p:cBhvr>
                                    </p:animEffect>
                                  </p:childTnLst>
                                </p:cTn>
                              </p:par>
                              <p:par>
                                <p:cTn id="31" presetID="3" presetClass="entr" presetSubtype="1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par>
                                <p:cTn id="34" presetID="3" presetClass="entr" presetSubtype="1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blinds(horizontal)">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031"/>
                                        </p:tgtEl>
                                        <p:attrNameLst>
                                          <p:attrName>style.visibility</p:attrName>
                                        </p:attrNameLst>
                                      </p:cBhvr>
                                      <p:to>
                                        <p:strVal val="visible"/>
                                      </p:to>
                                    </p:set>
                                    <p:animEffect transition="in" filter="blinds(horizontal)">
                                      <p:cBhvr>
                                        <p:cTn id="41" dur="500"/>
                                        <p:tgtEl>
                                          <p:spTgt spid="103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1032"/>
                                        </p:tgtEl>
                                        <p:attrNameLst>
                                          <p:attrName>style.visibility</p:attrName>
                                        </p:attrNameLst>
                                      </p:cBhvr>
                                      <p:to>
                                        <p:strVal val="visible"/>
                                      </p:to>
                                    </p:set>
                                    <p:animEffect transition="in" filter="blinds(horizontal)">
                                      <p:cBhvr>
                                        <p:cTn id="46" dur="500"/>
                                        <p:tgtEl>
                                          <p:spTgt spid="103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033"/>
                                        </p:tgtEl>
                                        <p:attrNameLst>
                                          <p:attrName>style.visibility</p:attrName>
                                        </p:attrNameLst>
                                      </p:cBhvr>
                                      <p:to>
                                        <p:strVal val="visible"/>
                                      </p:to>
                                    </p:set>
                                    <p:animEffect transition="in" filter="blinds(horizontal)">
                                      <p:cBhvr>
                                        <p:cTn id="51" dur="500"/>
                                        <p:tgtEl>
                                          <p:spTgt spid="1033"/>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1030"/>
                                        </p:tgtEl>
                                        <p:attrNameLst>
                                          <p:attrName>style.visibility</p:attrName>
                                        </p:attrNameLst>
                                      </p:cBhvr>
                                      <p:to>
                                        <p:strVal val="visible"/>
                                      </p:to>
                                    </p:set>
                                    <p:animEffect transition="in" filter="blinds(horizontal)">
                                      <p:cBhvr>
                                        <p:cTn id="56" dur="500"/>
                                        <p:tgtEl>
                                          <p:spTgt spid="1030"/>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1034"/>
                                        </p:tgtEl>
                                        <p:attrNameLst>
                                          <p:attrName>style.visibility</p:attrName>
                                        </p:attrNameLst>
                                      </p:cBhvr>
                                      <p:to>
                                        <p:strVal val="visible"/>
                                      </p:to>
                                    </p:set>
                                    <p:animEffect transition="in" filter="blinds(horizontal)">
                                      <p:cBhvr>
                                        <p:cTn id="61" dur="500"/>
                                        <p:tgtEl>
                                          <p:spTgt spid="1034"/>
                                        </p:tgtEl>
                                      </p:cBhvr>
                                    </p:animEffect>
                                  </p:childTnLst>
                                </p:cTn>
                              </p:par>
                              <p:par>
                                <p:cTn id="62" presetID="3" presetClass="entr" presetSubtype="10" fill="hold"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blinds(horizontal)">
                                      <p:cBhvr>
                                        <p:cTn id="64" dur="5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nodeType="click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blinds(horizontal)">
                                      <p:cBhvr>
                                        <p:cTn id="69" dur="500"/>
                                        <p:tgtEl>
                                          <p:spTgt spid="53"/>
                                        </p:tgtEl>
                                      </p:cBhvr>
                                    </p:animEffect>
                                  </p:childTnLst>
                                </p:cTn>
                              </p:par>
                              <p:par>
                                <p:cTn id="70" presetID="3" presetClass="entr" presetSubtype="10" fill="hold" nodeType="withEffect">
                                  <p:stCondLst>
                                    <p:cond delay="0"/>
                                  </p:stCondLst>
                                  <p:childTnLst>
                                    <p:set>
                                      <p:cBhvr>
                                        <p:cTn id="71" dur="1" fill="hold">
                                          <p:stCondLst>
                                            <p:cond delay="0"/>
                                          </p:stCondLst>
                                        </p:cTn>
                                        <p:tgtEl>
                                          <p:spTgt spid="1035"/>
                                        </p:tgtEl>
                                        <p:attrNameLst>
                                          <p:attrName>style.visibility</p:attrName>
                                        </p:attrNameLst>
                                      </p:cBhvr>
                                      <p:to>
                                        <p:strVal val="visible"/>
                                      </p:to>
                                    </p:set>
                                    <p:animEffect transition="in" filter="blinds(horizontal)">
                                      <p:cBhvr>
                                        <p:cTn id="72" dur="500"/>
                                        <p:tgtEl>
                                          <p:spTgt spid="103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blinds(horizontal)">
                                      <p:cBhvr>
                                        <p:cTn id="77" dur="500"/>
                                        <p:tgtEl>
                                          <p:spTgt spid="5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1036"/>
                                        </p:tgtEl>
                                        <p:attrNameLst>
                                          <p:attrName>style.visibility</p:attrName>
                                        </p:attrNameLst>
                                      </p:cBhvr>
                                      <p:to>
                                        <p:strVal val="visible"/>
                                      </p:to>
                                    </p:set>
                                    <p:animEffect transition="in" filter="blinds(horizontal)">
                                      <p:cBhvr>
                                        <p:cTn id="82" dur="500"/>
                                        <p:tgtEl>
                                          <p:spTgt spid="1036"/>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blinds(horizontal)">
                                      <p:cBhvr>
                                        <p:cTn id="87" dur="500"/>
                                        <p:tgtEl>
                                          <p:spTgt spid="3"/>
                                        </p:tgtEl>
                                      </p:cBhvr>
                                    </p:animEffect>
                                  </p:childTnLst>
                                </p:cTn>
                              </p:par>
                              <p:par>
                                <p:cTn id="88" presetID="3" presetClass="entr" presetSubtype="10" fill="hold" nodeType="withEffect">
                                  <p:stCondLst>
                                    <p:cond delay="0"/>
                                  </p:stCondLst>
                                  <p:childTnLst>
                                    <p:set>
                                      <p:cBhvr>
                                        <p:cTn id="89" dur="1" fill="hold">
                                          <p:stCondLst>
                                            <p:cond delay="0"/>
                                          </p:stCondLst>
                                        </p:cTn>
                                        <p:tgtEl>
                                          <p:spTgt spid="58"/>
                                        </p:tgtEl>
                                        <p:attrNameLst>
                                          <p:attrName>style.visibility</p:attrName>
                                        </p:attrNameLst>
                                      </p:cBhvr>
                                      <p:to>
                                        <p:strVal val="visible"/>
                                      </p:to>
                                    </p:set>
                                    <p:animEffect transition="in" filter="blinds(horizontal)">
                                      <p:cBhvr>
                                        <p:cTn id="9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76" y="857232"/>
            <a:ext cx="8858280" cy="6000768"/>
          </a:xfrm>
        </p:spPr>
        <p:txBody>
          <a:bodyPr>
            <a:normAutofit lnSpcReduction="10000"/>
          </a:bodyPr>
          <a:lstStyle/>
          <a:p>
            <a:pPr marL="0" indent="0" algn="just">
              <a:buNone/>
            </a:pPr>
            <a:r>
              <a:rPr lang="en-US" dirty="0">
                <a:solidFill>
                  <a:srgbClr val="FF0000"/>
                </a:solidFill>
              </a:rPr>
              <a:t>Host responses to H. pylori and their role in disease:</a:t>
            </a:r>
          </a:p>
          <a:p>
            <a:pPr marL="0" indent="0" algn="just">
              <a:buNone/>
            </a:pPr>
            <a:r>
              <a:rPr lang="en-US" dirty="0"/>
              <a:t>Despite the mechanisms H. pylori has evolved to avoid and downregulate host immune responses, substantial immune activation occurs following H. pylori infection. This is manifested by continuous epithelial cell cytokine signaling and gastric mucosal infiltration by neutrophils, macrophages, and lymphocytes, all of which are more pronounced in colonization with a cag+ strain</a:t>
            </a:r>
          </a:p>
          <a:p>
            <a:pPr marL="0" indent="0" algn="just">
              <a:buNone/>
            </a:pPr>
            <a:r>
              <a:rPr lang="en-US" dirty="0"/>
              <a:t>IL-4 has not been detected in the gastric mucosa of most </a:t>
            </a:r>
            <a:r>
              <a:rPr lang="en-US" i="1" dirty="0"/>
              <a:t>H. pylori</a:t>
            </a:r>
            <a:r>
              <a:rPr lang="en-US" dirty="0"/>
              <a:t>-infected </a:t>
            </a:r>
            <a:r>
              <a:rPr lang="en-US" dirty="0" err="1"/>
              <a:t>individualsTherefore</a:t>
            </a:r>
            <a:r>
              <a:rPr lang="en-US" dirty="0"/>
              <a:t>, it has been concluded that </a:t>
            </a:r>
            <a:r>
              <a:rPr lang="en-US" i="1" dirty="0"/>
              <a:t>H. pylori</a:t>
            </a:r>
            <a:r>
              <a:rPr lang="en-US" dirty="0"/>
              <a:t> infection leads to a T helper cell (</a:t>
            </a:r>
            <a:r>
              <a:rPr lang="en-US" dirty="0" err="1"/>
              <a:t>Th</a:t>
            </a:r>
            <a:r>
              <a:rPr lang="en-US" dirty="0"/>
              <a:t>)1-polarized response </a:t>
            </a:r>
          </a:p>
        </p:txBody>
      </p:sp>
      <p:sp>
        <p:nvSpPr>
          <p:cNvPr id="4" name="Title 1"/>
          <p:cNvSpPr txBox="1">
            <a:spLocks/>
          </p:cNvSpPr>
          <p:nvPr/>
        </p:nvSpPr>
        <p:spPr>
          <a:xfrm>
            <a:off x="0" y="0"/>
            <a:ext cx="9144000" cy="642918"/>
          </a:xfrm>
          <a:prstGeom prst="rect">
            <a:avLst/>
          </a:prstGeom>
          <a:solidFill>
            <a:schemeClr val="accent6">
              <a:lumMod val="60000"/>
              <a:lumOff val="40000"/>
            </a:schemeClr>
          </a:solidFill>
        </p:spPr>
        <p:txBody>
          <a:bodyPr vert="horz" lIns="91440" tIns="45720" rIns="91440" bIns="45720" rtlCol="0" anchor="ctr">
            <a:noAutofit/>
          </a:bodyPr>
          <a:lstStyle/>
          <a:p>
            <a:pPr algn="ctr"/>
            <a:r>
              <a:rPr lang="en-IE" sz="4000" b="1" dirty="0"/>
              <a:t>Pathology and Pathogenesis</a:t>
            </a:r>
            <a:endParaRPr lang="en-IE" sz="38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preferRelativeResize="0">
            <a:picLocks noChangeArrowheads="1"/>
          </p:cNvPicPr>
          <p:nvPr/>
        </p:nvPicPr>
        <p:blipFill>
          <a:blip r:embed="rId2" cstate="print"/>
          <a:srcRect/>
          <a:stretch>
            <a:fillRect/>
          </a:stretch>
        </p:blipFill>
        <p:spPr bwMode="auto">
          <a:xfrm>
            <a:off x="714348" y="857232"/>
            <a:ext cx="3927600" cy="2757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643438" y="857232"/>
            <a:ext cx="3929090" cy="2755637"/>
          </a:xfrm>
          <a:prstGeom prst="rect">
            <a:avLst/>
          </a:prstGeom>
          <a:noFill/>
          <a:ln w="9525">
            <a:noFill/>
            <a:miter lim="800000"/>
            <a:headEnd/>
            <a:tailEnd/>
          </a:ln>
          <a:effectLst/>
        </p:spPr>
      </p:pic>
      <p:pic>
        <p:nvPicPr>
          <p:cNvPr id="1028" name="Picture 4"/>
          <p:cNvPicPr preferRelativeResize="0">
            <a:picLocks noChangeArrowheads="1"/>
          </p:cNvPicPr>
          <p:nvPr/>
        </p:nvPicPr>
        <p:blipFill>
          <a:blip r:embed="rId4" cstate="print"/>
          <a:srcRect/>
          <a:stretch>
            <a:fillRect/>
          </a:stretch>
        </p:blipFill>
        <p:spPr bwMode="auto">
          <a:xfrm>
            <a:off x="714348" y="3600358"/>
            <a:ext cx="3927600" cy="2757600"/>
          </a:xfrm>
          <a:prstGeom prst="rect">
            <a:avLst/>
          </a:prstGeom>
          <a:noFill/>
          <a:ln w="9525">
            <a:noFill/>
            <a:miter lim="800000"/>
            <a:headEnd/>
            <a:tailEnd/>
          </a:ln>
          <a:effectLst/>
        </p:spPr>
      </p:pic>
      <p:pic>
        <p:nvPicPr>
          <p:cNvPr id="1029" name="Picture 5"/>
          <p:cNvPicPr preferRelativeResize="0">
            <a:picLocks noChangeArrowheads="1"/>
          </p:cNvPicPr>
          <p:nvPr/>
        </p:nvPicPr>
        <p:blipFill>
          <a:blip r:embed="rId5" cstate="print"/>
          <a:srcRect/>
          <a:stretch>
            <a:fillRect/>
          </a:stretch>
        </p:blipFill>
        <p:spPr bwMode="auto">
          <a:xfrm>
            <a:off x="4643438" y="3643314"/>
            <a:ext cx="3927600" cy="2757600"/>
          </a:xfrm>
          <a:prstGeom prst="rect">
            <a:avLst/>
          </a:prstGeom>
          <a:noFill/>
          <a:ln w="9525">
            <a:noFill/>
            <a:miter lim="800000"/>
            <a:headEnd/>
            <a:tailEnd/>
          </a:ln>
          <a:effectLst/>
        </p:spPr>
      </p:pic>
      <p:sp>
        <p:nvSpPr>
          <p:cNvPr id="7" name="Title 1"/>
          <p:cNvSpPr txBox="1">
            <a:spLocks/>
          </p:cNvSpPr>
          <p:nvPr/>
        </p:nvSpPr>
        <p:spPr>
          <a:xfrm>
            <a:off x="0" y="0"/>
            <a:ext cx="9144000" cy="642918"/>
          </a:xfrm>
          <a:prstGeom prst="rect">
            <a:avLst/>
          </a:prstGeom>
          <a:solidFill>
            <a:schemeClr val="accent6">
              <a:lumMod val="60000"/>
              <a:lumOff val="40000"/>
            </a:schemeClr>
          </a:solidFill>
        </p:spPr>
        <p:txBody>
          <a:bodyPr vert="horz" lIns="91440" tIns="45720" rIns="91440" bIns="45720" rtlCol="0" anchor="ctr">
            <a:noAutofit/>
          </a:bodyPr>
          <a:lstStyle/>
          <a:p>
            <a:pPr algn="ctr"/>
            <a:r>
              <a:rPr lang="en-IE" sz="4000" b="1" dirty="0"/>
              <a:t>Pathology and Pathogenesis</a:t>
            </a:r>
            <a:endParaRPr lang="en-IE" sz="3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linds(horizont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linds(horizontal)">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blinds(horizontal)">
                                      <p:cBhvr>
                                        <p:cTn id="2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79388" y="274638"/>
            <a:ext cx="8640762" cy="939800"/>
          </a:xfrm>
        </p:spPr>
        <p:txBody>
          <a:bodyPr/>
          <a:lstStyle/>
          <a:p>
            <a:pPr eaLnBrk="1" hangingPunct="1"/>
            <a:r>
              <a:rPr lang="en-GB" altLang="ar-JO" sz="3600" i="1"/>
              <a:t>H. pylori</a:t>
            </a:r>
            <a:r>
              <a:rPr lang="en-GB" altLang="ar-JO" sz="3600"/>
              <a:t>/ Clinically</a:t>
            </a:r>
          </a:p>
        </p:txBody>
      </p:sp>
      <p:sp>
        <p:nvSpPr>
          <p:cNvPr id="25603" name="Content Placeholder 2"/>
          <p:cNvSpPr>
            <a:spLocks noGrp="1"/>
          </p:cNvSpPr>
          <p:nvPr>
            <p:ph idx="1"/>
          </p:nvPr>
        </p:nvSpPr>
        <p:spPr>
          <a:xfrm>
            <a:off x="500063" y="1143000"/>
            <a:ext cx="8643937" cy="5429250"/>
          </a:xfrm>
        </p:spPr>
        <p:txBody>
          <a:bodyPr/>
          <a:lstStyle/>
          <a:p>
            <a:pPr eaLnBrk="1" hangingPunct="1"/>
            <a:endParaRPr lang="en-GB" altLang="ar-JO" sz="2800" dirty="0"/>
          </a:p>
          <a:p>
            <a:pPr eaLnBrk="1" hangingPunct="1"/>
            <a:r>
              <a:rPr lang="en-GB" altLang="ar-JO" sz="2800" dirty="0"/>
              <a:t>chronic active </a:t>
            </a:r>
            <a:r>
              <a:rPr lang="en-GB" altLang="ar-JO" sz="2800"/>
              <a:t>gastritis;.</a:t>
            </a:r>
            <a:endParaRPr lang="en-GB" altLang="ar-JO" sz="2800" dirty="0"/>
          </a:p>
          <a:p>
            <a:pPr eaLnBrk="1" hangingPunct="1"/>
            <a:endParaRPr lang="en-GB" altLang="ar-JO" sz="2800" dirty="0"/>
          </a:p>
          <a:p>
            <a:pPr eaLnBrk="1" hangingPunct="1"/>
            <a:r>
              <a:rPr lang="en-GB" altLang="ar-JO" sz="2800" dirty="0"/>
              <a:t>Gastric (70%) and duodenal ulcers (more than 90%).</a:t>
            </a:r>
          </a:p>
          <a:p>
            <a:pPr eaLnBrk="1" hangingPunct="1">
              <a:buFont typeface="Wingdings" panose="05000000000000000000" pitchFamily="2" charset="2"/>
              <a:buChar char="Ø"/>
            </a:pPr>
            <a:r>
              <a:rPr lang="en-GB" altLang="ar-JO" sz="2400" dirty="0" err="1"/>
              <a:t>N.b</a:t>
            </a:r>
            <a:r>
              <a:rPr lang="en-GB" altLang="ar-JO" sz="2400" dirty="0"/>
              <a:t>: less than 20% of infected people will have peptic ulcers</a:t>
            </a:r>
          </a:p>
          <a:p>
            <a:pPr eaLnBrk="1" hangingPunct="1">
              <a:buFont typeface="Wingdings" panose="05000000000000000000" pitchFamily="2" charset="2"/>
              <a:buChar char="Ø"/>
            </a:pPr>
            <a:r>
              <a:rPr lang="en-GB" altLang="ar-JO" sz="2400" dirty="0"/>
              <a:t>UGIT Haemorrhage, perforation, pyloric stenosis as complications</a:t>
            </a:r>
          </a:p>
          <a:p>
            <a:pPr eaLnBrk="1" hangingPunct="1">
              <a:buFont typeface="Wingdings" panose="05000000000000000000" pitchFamily="2" charset="2"/>
              <a:buChar char="Ø"/>
            </a:pPr>
            <a:r>
              <a:rPr lang="en-GB" altLang="ar-JO" sz="2400" dirty="0"/>
              <a:t>Other causes of ulcers: NSAIDS, Stress ulcers, chemotherapy...</a:t>
            </a:r>
          </a:p>
          <a:p>
            <a:pPr eaLnBrk="1" hangingPunct="1"/>
            <a:endParaRPr lang="en-GB" altLang="ar-JO" sz="2800" dirty="0"/>
          </a:p>
          <a:p>
            <a:pPr eaLnBrk="1" hangingPunct="1"/>
            <a:r>
              <a:rPr lang="en-GB" altLang="ar-JO" sz="2800" dirty="0"/>
              <a:t>non-ulcer dyspepsia</a:t>
            </a:r>
          </a:p>
          <a:p>
            <a:pPr eaLnBrk="1" hangingPunct="1"/>
            <a:endParaRPr lang="en-GB" altLang="ar-JO" sz="2800" dirty="0"/>
          </a:p>
          <a:p>
            <a:pPr eaLnBrk="1" hangingPunct="1"/>
            <a:r>
              <a:rPr lang="en-GB" altLang="ar-JO" sz="2800" dirty="0"/>
              <a:t> gastric malignancies</a:t>
            </a:r>
            <a:r>
              <a:rPr lang="en-GB" altLang="ar-JO" sz="2400" dirty="0"/>
              <a:t>.</a:t>
            </a:r>
          </a:p>
          <a:p>
            <a:pPr eaLnBrk="1" hangingPunct="1">
              <a:buFont typeface="Arial" panose="020B0604020202020204" pitchFamily="34" charset="0"/>
              <a:buNone/>
            </a:pPr>
            <a:endParaRPr lang="en-GB" altLang="ar-JO" sz="2400" dirty="0"/>
          </a:p>
        </p:txBody>
      </p:sp>
    </p:spTree>
    <p:extLst>
      <p:ext uri="{BB962C8B-B14F-4D97-AF65-F5344CB8AC3E}">
        <p14:creationId xmlns:p14="http://schemas.microsoft.com/office/powerpoint/2010/main" val="3442702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p:cNvPicPr>
            <a:picLocks noGrp="1" noChangeAspect="1"/>
          </p:cNvPicPr>
          <p:nvPr>
            <p:ph idx="1"/>
          </p:nvPr>
        </p:nvPicPr>
        <p:blipFill>
          <a:blip r:embed="rId2"/>
          <a:stretch>
            <a:fillRect/>
          </a:stretch>
        </p:blipFill>
        <p:spPr>
          <a:xfrm>
            <a:off x="1715776" y="1720252"/>
            <a:ext cx="5712447" cy="4285859"/>
          </a:xfrm>
          <a:prstGeom prst="rect">
            <a:avLst/>
          </a:prstGeom>
        </p:spPr>
      </p:pic>
    </p:spTree>
    <p:extLst>
      <p:ext uri="{BB962C8B-B14F-4D97-AF65-F5344CB8AC3E}">
        <p14:creationId xmlns:p14="http://schemas.microsoft.com/office/powerpoint/2010/main" val="3133611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974739"/>
            <a:ext cx="8715404" cy="5454657"/>
          </a:xfrm>
        </p:spPr>
        <p:txBody>
          <a:bodyPr>
            <a:normAutofit fontScale="77500" lnSpcReduction="20000"/>
          </a:bodyPr>
          <a:lstStyle/>
          <a:p>
            <a:pPr algn="just">
              <a:buNone/>
            </a:pPr>
            <a:r>
              <a:rPr lang="en-US" sz="4600" b="1" dirty="0">
                <a:solidFill>
                  <a:srgbClr val="FF0000"/>
                </a:solidFill>
              </a:rPr>
              <a:t>Symptoms</a:t>
            </a:r>
            <a:endParaRPr lang="en-US" b="1" dirty="0">
              <a:solidFill>
                <a:srgbClr val="FF0000"/>
              </a:solidFill>
            </a:endParaRPr>
          </a:p>
          <a:p>
            <a:pPr algn="just"/>
            <a:r>
              <a:rPr lang="en-US" sz="3400" dirty="0"/>
              <a:t>Most people with H. pylori infection will never have any signs or symptoms. </a:t>
            </a:r>
          </a:p>
          <a:p>
            <a:pPr algn="just"/>
            <a:r>
              <a:rPr lang="en-US" sz="3400" dirty="0"/>
              <a:t>When signs or symptoms do occur with H. pylori infection, they may include:</a:t>
            </a:r>
          </a:p>
          <a:p>
            <a:pPr lvl="1" algn="just"/>
            <a:r>
              <a:rPr lang="en-US" sz="3000" dirty="0"/>
              <a:t>An ache or burning pain in your abdomen –peptic ulcer</a:t>
            </a:r>
          </a:p>
          <a:p>
            <a:pPr marL="457200" lvl="1" indent="0" algn="just">
              <a:buNone/>
            </a:pPr>
            <a:r>
              <a:rPr lang="en-US" sz="3400" dirty="0"/>
              <a:t>Abdominal pain that's worse when your stomach is empty</a:t>
            </a:r>
          </a:p>
          <a:p>
            <a:pPr lvl="1" algn="just"/>
            <a:r>
              <a:rPr lang="en-US" sz="3400" dirty="0"/>
              <a:t>Nausea</a:t>
            </a:r>
          </a:p>
          <a:p>
            <a:pPr lvl="1" algn="just"/>
            <a:r>
              <a:rPr lang="en-US" sz="3400" dirty="0"/>
              <a:t>Loss of appetite</a:t>
            </a:r>
          </a:p>
          <a:p>
            <a:pPr lvl="1" algn="just"/>
            <a:r>
              <a:rPr lang="en-US" sz="3400" dirty="0"/>
              <a:t>Frequent burping</a:t>
            </a:r>
          </a:p>
          <a:p>
            <a:pPr lvl="1" algn="just"/>
            <a:r>
              <a:rPr lang="en-US" sz="3400" dirty="0"/>
              <a:t>Bloating</a:t>
            </a:r>
          </a:p>
          <a:p>
            <a:pPr lvl="1" algn="just"/>
            <a:r>
              <a:rPr lang="en-US" sz="3400" dirty="0"/>
              <a:t>Unintentional weight loss</a:t>
            </a:r>
          </a:p>
          <a:p>
            <a:pPr lvl="1" algn="just"/>
            <a:r>
              <a:rPr lang="en-US" sz="3400" dirty="0"/>
              <a:t>Blood in stools</a:t>
            </a:r>
          </a:p>
          <a:p>
            <a:pPr algn="just"/>
            <a:endParaRPr lang="en-US" dirty="0"/>
          </a:p>
        </p:txBody>
      </p:sp>
      <p:sp>
        <p:nvSpPr>
          <p:cNvPr id="4" name="Title 1"/>
          <p:cNvSpPr txBox="1">
            <a:spLocks/>
          </p:cNvSpPr>
          <p:nvPr/>
        </p:nvSpPr>
        <p:spPr>
          <a:xfrm>
            <a:off x="0" y="0"/>
            <a:ext cx="9144000" cy="642918"/>
          </a:xfrm>
          <a:prstGeom prst="rect">
            <a:avLst/>
          </a:prstGeom>
          <a:solidFill>
            <a:schemeClr val="accent6">
              <a:lumMod val="60000"/>
              <a:lumOff val="40000"/>
            </a:schemeClr>
          </a:solidFill>
        </p:spPr>
        <p:txBody>
          <a:bodyPr vert="horz" lIns="91440" tIns="45720" rIns="91440" bIns="45720" rtlCol="0" anchor="ctr">
            <a:noAutofit/>
          </a:bodyPr>
          <a:lstStyle/>
          <a:p>
            <a:pPr algn="ctr"/>
            <a:r>
              <a:rPr lang="en-US" sz="4000" b="1" dirty="0"/>
              <a:t>Clinical Manifestations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linds(horizontal)">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linds(horizontal)">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blinds(horizontal)">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785794"/>
            <a:ext cx="8643998" cy="6072206"/>
          </a:xfrm>
        </p:spPr>
        <p:txBody>
          <a:bodyPr>
            <a:noAutofit/>
          </a:bodyPr>
          <a:lstStyle/>
          <a:p>
            <a:pPr algn="just">
              <a:buNone/>
            </a:pPr>
            <a:r>
              <a:rPr lang="en-US" b="1" dirty="0">
                <a:solidFill>
                  <a:srgbClr val="FF0000"/>
                </a:solidFill>
              </a:rPr>
              <a:t>Symptoms associated with gastric carcinoma</a:t>
            </a:r>
          </a:p>
          <a:p>
            <a:pPr marL="0" algn="just">
              <a:buNone/>
            </a:pPr>
            <a:r>
              <a:rPr lang="en-US" sz="3100" dirty="0"/>
              <a:t>It’s not common, but </a:t>
            </a:r>
            <a:r>
              <a:rPr lang="en-US" sz="3100" i="1" dirty="0"/>
              <a:t>H. pylori</a:t>
            </a:r>
            <a:r>
              <a:rPr lang="en-US" sz="3100" dirty="0"/>
              <a:t> infection can cause stomach cancer. The disease has few symptoms at first, such as heartburn. Over time, you may notice:</a:t>
            </a:r>
          </a:p>
          <a:p>
            <a:pPr algn="just"/>
            <a:r>
              <a:rPr lang="en-US" sz="3100" dirty="0"/>
              <a:t>Belly pain or swelling</a:t>
            </a:r>
          </a:p>
          <a:p>
            <a:pPr algn="just"/>
            <a:r>
              <a:rPr lang="en-US" sz="3100" dirty="0"/>
              <a:t>Nausea</a:t>
            </a:r>
          </a:p>
          <a:p>
            <a:pPr algn="just"/>
            <a:r>
              <a:rPr lang="en-US" sz="3100" dirty="0"/>
              <a:t>Not feeling hungry</a:t>
            </a:r>
          </a:p>
          <a:p>
            <a:pPr algn="just"/>
            <a:r>
              <a:rPr lang="en-US" sz="3100" dirty="0"/>
              <a:t>Feeling full after you eat just a small amount</a:t>
            </a:r>
          </a:p>
          <a:p>
            <a:pPr algn="just"/>
            <a:r>
              <a:rPr lang="en-US" sz="3100" dirty="0"/>
              <a:t>Vomiting</a:t>
            </a:r>
          </a:p>
          <a:p>
            <a:pPr algn="just"/>
            <a:r>
              <a:rPr lang="en-US" sz="3100" dirty="0"/>
              <a:t>Weight loss for no reason</a:t>
            </a:r>
          </a:p>
          <a:p>
            <a:pPr algn="just"/>
            <a:endParaRPr lang="en-US" dirty="0"/>
          </a:p>
        </p:txBody>
      </p:sp>
      <p:sp>
        <p:nvSpPr>
          <p:cNvPr id="4" name="Title 1"/>
          <p:cNvSpPr txBox="1">
            <a:spLocks/>
          </p:cNvSpPr>
          <p:nvPr/>
        </p:nvSpPr>
        <p:spPr>
          <a:xfrm>
            <a:off x="0" y="0"/>
            <a:ext cx="9144000" cy="642918"/>
          </a:xfrm>
          <a:prstGeom prst="rect">
            <a:avLst/>
          </a:prstGeom>
          <a:solidFill>
            <a:schemeClr val="accent6">
              <a:lumMod val="60000"/>
              <a:lumOff val="40000"/>
            </a:schemeClr>
          </a:solidFill>
        </p:spPr>
        <p:txBody>
          <a:bodyPr vert="horz" lIns="91440" tIns="45720" rIns="91440" bIns="45720" rtlCol="0" anchor="ctr">
            <a:noAutofit/>
          </a:bodyPr>
          <a:lstStyle/>
          <a:p>
            <a:pPr algn="ctr"/>
            <a:r>
              <a:rPr lang="en-US" sz="4000" b="1" dirty="0"/>
              <a:t>Clinical Manifestations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857232"/>
            <a:ext cx="8501122" cy="5572164"/>
          </a:xfrm>
        </p:spPr>
        <p:txBody>
          <a:bodyPr>
            <a:normAutofit/>
          </a:bodyPr>
          <a:lstStyle/>
          <a:p>
            <a:pPr algn="just">
              <a:buNone/>
            </a:pPr>
            <a:r>
              <a:rPr lang="en-US" sz="3800" b="1" dirty="0">
                <a:solidFill>
                  <a:srgbClr val="FF0000"/>
                </a:solidFill>
              </a:rPr>
              <a:t>When to see a doctor</a:t>
            </a:r>
          </a:p>
          <a:p>
            <a:pPr marL="0" algn="just">
              <a:buNone/>
            </a:pPr>
            <a:r>
              <a:rPr lang="en-US" dirty="0"/>
              <a:t>Make an appointment with your doctor if you notice any persistent signs and symptoms that worry you. Seek immediate medical help if you experience:</a:t>
            </a:r>
          </a:p>
          <a:p>
            <a:pPr algn="just"/>
            <a:r>
              <a:rPr lang="en-US" dirty="0"/>
              <a:t>Severe or persistent abdominal pain</a:t>
            </a:r>
          </a:p>
          <a:p>
            <a:pPr algn="just"/>
            <a:r>
              <a:rPr lang="en-US" dirty="0"/>
              <a:t>Difficulty swallowing</a:t>
            </a:r>
          </a:p>
          <a:p>
            <a:pPr algn="just"/>
            <a:r>
              <a:rPr lang="en-US" dirty="0"/>
              <a:t>Bloody or black </a:t>
            </a:r>
            <a:r>
              <a:rPr lang="en-US"/>
              <a:t>tarry stools</a:t>
            </a:r>
          </a:p>
          <a:p>
            <a:pPr algn="just"/>
            <a:r>
              <a:rPr lang="en-US"/>
              <a:t>Bloody </a:t>
            </a:r>
            <a:r>
              <a:rPr lang="en-US" dirty="0"/>
              <a:t>or black vomit or vomit that looks like coffee grounds</a:t>
            </a:r>
          </a:p>
          <a:p>
            <a:pPr algn="just"/>
            <a:endParaRPr lang="en-US" dirty="0"/>
          </a:p>
        </p:txBody>
      </p:sp>
      <p:sp>
        <p:nvSpPr>
          <p:cNvPr id="4" name="Title 1"/>
          <p:cNvSpPr txBox="1">
            <a:spLocks/>
          </p:cNvSpPr>
          <p:nvPr/>
        </p:nvSpPr>
        <p:spPr>
          <a:xfrm>
            <a:off x="0" y="-24"/>
            <a:ext cx="9144000" cy="642918"/>
          </a:xfrm>
          <a:prstGeom prst="rect">
            <a:avLst/>
          </a:prstGeom>
          <a:solidFill>
            <a:schemeClr val="accent6">
              <a:lumMod val="60000"/>
              <a:lumOff val="40000"/>
            </a:schemeClr>
          </a:solidFill>
        </p:spPr>
        <p:txBody>
          <a:bodyPr vert="horz" lIns="91440" tIns="45720" rIns="91440" bIns="45720" rtlCol="0" anchor="ctr">
            <a:noAutofit/>
          </a:bodyPr>
          <a:lstStyle/>
          <a:p>
            <a:pPr algn="ctr"/>
            <a:r>
              <a:rPr lang="en-US" sz="4000" b="1" dirty="0"/>
              <a:t>Clinical Manifestations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052" y="974739"/>
            <a:ext cx="8586790" cy="4525963"/>
          </a:xfrm>
        </p:spPr>
        <p:txBody>
          <a:bodyPr>
            <a:noAutofit/>
          </a:bodyPr>
          <a:lstStyle/>
          <a:p>
            <a:pPr algn="just">
              <a:buNone/>
            </a:pPr>
            <a:r>
              <a:rPr lang="en-US" sz="3600" dirty="0"/>
              <a:t>Divided into two groups:</a:t>
            </a:r>
          </a:p>
          <a:p>
            <a:pPr marL="514350" indent="-514350" algn="just">
              <a:buFont typeface="+mj-lt"/>
              <a:buAutoNum type="arabicPeriod"/>
            </a:pPr>
            <a:r>
              <a:rPr lang="en-US" sz="3600" b="1" dirty="0"/>
              <a:t>Invasive tests:</a:t>
            </a:r>
          </a:p>
          <a:p>
            <a:pPr marL="514350" indent="-514350" algn="just">
              <a:buNone/>
            </a:pPr>
            <a:r>
              <a:rPr lang="en-US" sz="3600" dirty="0"/>
              <a:t>     Require upper gastrointestinal endoscopy and are based on the analysis of gastric biopsy specimens</a:t>
            </a:r>
          </a:p>
          <a:p>
            <a:pPr marL="514350" indent="-514350" algn="just">
              <a:buFont typeface="+mj-lt"/>
              <a:buAutoNum type="arabicPeriod"/>
            </a:pPr>
            <a:r>
              <a:rPr lang="en-US" sz="3600" b="1" dirty="0"/>
              <a:t>Noninvasive tests</a:t>
            </a:r>
          </a:p>
          <a:p>
            <a:pPr lvl="2" algn="just"/>
            <a:r>
              <a:rPr lang="en-US" sz="3600" dirty="0"/>
              <a:t>Breath test</a:t>
            </a:r>
          </a:p>
          <a:p>
            <a:pPr lvl="2" algn="just"/>
            <a:r>
              <a:rPr lang="en-US" sz="3600" dirty="0"/>
              <a:t>Stool test</a:t>
            </a:r>
          </a:p>
        </p:txBody>
      </p:sp>
      <p:sp>
        <p:nvSpPr>
          <p:cNvPr id="5" name="Title 1"/>
          <p:cNvSpPr txBox="1">
            <a:spLocks/>
          </p:cNvSpPr>
          <p:nvPr/>
        </p:nvSpPr>
        <p:spPr>
          <a:xfrm>
            <a:off x="0" y="0"/>
            <a:ext cx="9144000" cy="642918"/>
          </a:xfrm>
          <a:prstGeom prst="rect">
            <a:avLst/>
          </a:prstGeom>
          <a:solidFill>
            <a:schemeClr val="accent6">
              <a:lumMod val="60000"/>
              <a:lumOff val="40000"/>
            </a:schemeClr>
          </a:solidFill>
        </p:spPr>
        <p:txBody>
          <a:bodyPr vert="horz" lIns="91440" tIns="45720" rIns="91440" bIns="45720" rtlCol="0" anchor="ctr">
            <a:noAutofit/>
          </a:bodyPr>
          <a:lstStyle/>
          <a:p>
            <a:pPr algn="ctr"/>
            <a:r>
              <a:rPr lang="en-US" sz="4000" b="1" dirty="0"/>
              <a:t>Diagnosis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85720" y="634758"/>
            <a:ext cx="8572560" cy="6254020"/>
          </a:xfrm>
          <a:prstGeom prst="rect">
            <a:avLst/>
          </a:prstGeom>
        </p:spPr>
        <p:txBody>
          <a:bodyPr wrap="square">
            <a:spAutoFit/>
          </a:bodyPr>
          <a:lstStyle/>
          <a:p>
            <a:pPr algn="just">
              <a:buNone/>
            </a:pPr>
            <a:r>
              <a:rPr lang="en-US" sz="2800" b="1" dirty="0">
                <a:solidFill>
                  <a:srgbClr val="FF0000"/>
                </a:solidFill>
              </a:rPr>
              <a:t>Invasive tests (endoscopy)</a:t>
            </a:r>
          </a:p>
          <a:p>
            <a:pPr algn="just"/>
            <a:r>
              <a:rPr lang="en-US" sz="2600" dirty="0"/>
              <a:t>Endoscopy often is not performed in the initial management of young dyspeptic patients without “alarm” symptoms but is commonly used to exclude malignancy in older patients. If endoscopy is performed, the most convenient biopsy-based test is the biopsy urease test, in which one large or two small antral biopsy specimens are placed into a gel containing urea and an indicator. The presence of H. pylori urease leads to a pH alteration and therefore to a color change, which often occurs within minutes but can require up to 24 h.</a:t>
            </a:r>
          </a:p>
          <a:p>
            <a:pPr algn="just"/>
            <a:r>
              <a:rPr lang="en-US" sz="2600" dirty="0"/>
              <a:t>Histologic examination of biopsy specimens for H. pylori also is accurate, provided that a special stain (e.g., a modified Giemsa or silver stain) permitting optimal visualization of the organism is used. </a:t>
            </a:r>
          </a:p>
        </p:txBody>
      </p:sp>
      <p:sp>
        <p:nvSpPr>
          <p:cNvPr id="5" name="Title 1"/>
          <p:cNvSpPr txBox="1">
            <a:spLocks/>
          </p:cNvSpPr>
          <p:nvPr/>
        </p:nvSpPr>
        <p:spPr>
          <a:xfrm>
            <a:off x="0" y="0"/>
            <a:ext cx="9144000" cy="642918"/>
          </a:xfrm>
          <a:prstGeom prst="rect">
            <a:avLst/>
          </a:prstGeom>
          <a:solidFill>
            <a:schemeClr val="accent6">
              <a:lumMod val="60000"/>
              <a:lumOff val="40000"/>
            </a:schemeClr>
          </a:solidFill>
        </p:spPr>
        <p:txBody>
          <a:bodyPr vert="horz" lIns="91440" tIns="45720" rIns="91440" bIns="45720" rtlCol="0" anchor="ctr">
            <a:noAutofit/>
          </a:bodyPr>
          <a:lstStyle/>
          <a:p>
            <a:pPr algn="ctr"/>
            <a:r>
              <a:rPr lang="en-US" sz="4000" b="1" dirty="0"/>
              <a:t>Diagnosis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642918"/>
            <a:ext cx="8643998" cy="4525963"/>
          </a:xfrm>
        </p:spPr>
        <p:txBody>
          <a:bodyPr>
            <a:noAutofit/>
          </a:bodyPr>
          <a:lstStyle/>
          <a:p>
            <a:pPr algn="just">
              <a:buNone/>
            </a:pPr>
            <a:r>
              <a:rPr lang="en-US" sz="2800" b="1" dirty="0"/>
              <a:t>Noninvasive tests</a:t>
            </a:r>
          </a:p>
          <a:p>
            <a:pPr algn="just">
              <a:buNone/>
            </a:pPr>
            <a:r>
              <a:rPr lang="en-US" sz="2800" b="1" dirty="0"/>
              <a:t>Urea breath test.</a:t>
            </a:r>
            <a:endParaRPr lang="en-US" sz="2800" dirty="0"/>
          </a:p>
          <a:p>
            <a:pPr algn="just">
              <a:buNone/>
            </a:pPr>
            <a:r>
              <a:rPr lang="en-US" sz="2800" dirty="0"/>
              <a:t>How is this breath test done?</a:t>
            </a:r>
          </a:p>
          <a:p>
            <a:pPr algn="just"/>
            <a:r>
              <a:rPr lang="en-US" sz="2400" dirty="0"/>
              <a:t>For the test, patients swallow a capsule containing urea made from an isotope of carbon. Isotopes of carbon can be measured with special testing machines.</a:t>
            </a:r>
          </a:p>
          <a:p>
            <a:pPr algn="just"/>
            <a:r>
              <a:rPr lang="en-US" sz="2400" dirty="0"/>
              <a:t>If </a:t>
            </a:r>
            <a:r>
              <a:rPr lang="en-US" sz="2400" i="1" dirty="0"/>
              <a:t>H. pylori</a:t>
            </a:r>
            <a:r>
              <a:rPr lang="en-US" sz="2400" dirty="0"/>
              <a:t> is present in the stomach, the urea is broken up and turned into carbon dioxide. The carbon dioxide is absorbed across the lining of the stomach and into the blood. It then travels in the blood to the lungs where it is excreted in the breath.</a:t>
            </a:r>
          </a:p>
          <a:p>
            <a:pPr algn="just"/>
            <a:r>
              <a:rPr lang="en-US" sz="2400" dirty="0"/>
              <a:t>Samples of exhaled breath are collected, and the isotopic carbon in the exhaled carbon dioxide is measured.</a:t>
            </a:r>
          </a:p>
          <a:p>
            <a:pPr algn="just"/>
            <a:endParaRPr lang="en-US" sz="2400" dirty="0"/>
          </a:p>
        </p:txBody>
      </p:sp>
      <p:sp>
        <p:nvSpPr>
          <p:cNvPr id="4" name="Title 1"/>
          <p:cNvSpPr txBox="1">
            <a:spLocks/>
          </p:cNvSpPr>
          <p:nvPr/>
        </p:nvSpPr>
        <p:spPr>
          <a:xfrm>
            <a:off x="0" y="0"/>
            <a:ext cx="9144000" cy="642918"/>
          </a:xfrm>
          <a:prstGeom prst="rect">
            <a:avLst/>
          </a:prstGeom>
          <a:solidFill>
            <a:schemeClr val="accent6">
              <a:lumMod val="60000"/>
              <a:lumOff val="40000"/>
            </a:schemeClr>
          </a:solidFill>
        </p:spPr>
        <p:txBody>
          <a:bodyPr vert="horz" lIns="91440" tIns="45720" rIns="91440" bIns="45720" rtlCol="0" anchor="ctr">
            <a:noAutofit/>
          </a:bodyPr>
          <a:lstStyle/>
          <a:p>
            <a:pPr algn="ctr"/>
            <a:r>
              <a:rPr lang="en-US" sz="4000" b="1" dirty="0"/>
              <a:t>Diagnosis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642918"/>
            <a:ext cx="8643998" cy="4525963"/>
          </a:xfrm>
        </p:spPr>
        <p:txBody>
          <a:bodyPr>
            <a:noAutofit/>
          </a:bodyPr>
          <a:lstStyle/>
          <a:p>
            <a:pPr algn="just">
              <a:buNone/>
            </a:pPr>
            <a:r>
              <a:rPr lang="en-US" sz="2800" b="1" dirty="0"/>
              <a:t>Noninvasive tests</a:t>
            </a:r>
          </a:p>
          <a:p>
            <a:pPr algn="just">
              <a:buNone/>
            </a:pPr>
            <a:r>
              <a:rPr lang="en-US" sz="2800" b="1" dirty="0"/>
              <a:t>Urea breath test.</a:t>
            </a:r>
            <a:endParaRPr lang="en-US" sz="2800" dirty="0"/>
          </a:p>
          <a:p>
            <a:pPr algn="just">
              <a:buNone/>
            </a:pPr>
            <a:endParaRPr lang="en-US" sz="2800" dirty="0"/>
          </a:p>
        </p:txBody>
      </p:sp>
      <p:sp>
        <p:nvSpPr>
          <p:cNvPr id="4" name="Title 1"/>
          <p:cNvSpPr txBox="1">
            <a:spLocks/>
          </p:cNvSpPr>
          <p:nvPr/>
        </p:nvSpPr>
        <p:spPr>
          <a:xfrm>
            <a:off x="0" y="0"/>
            <a:ext cx="9144000" cy="642918"/>
          </a:xfrm>
          <a:prstGeom prst="rect">
            <a:avLst/>
          </a:prstGeom>
          <a:solidFill>
            <a:schemeClr val="accent6">
              <a:lumMod val="60000"/>
              <a:lumOff val="40000"/>
            </a:schemeClr>
          </a:solidFill>
        </p:spPr>
        <p:txBody>
          <a:bodyPr vert="horz" lIns="91440" tIns="45720" rIns="91440" bIns="45720" rtlCol="0" anchor="ctr">
            <a:noAutofit/>
          </a:bodyPr>
          <a:lstStyle/>
          <a:p>
            <a:pPr algn="ctr"/>
            <a:r>
              <a:rPr lang="en-US" sz="4000" b="1" dirty="0"/>
              <a:t>Diagnosis</a:t>
            </a:r>
          </a:p>
        </p:txBody>
      </p:sp>
      <p:pic>
        <p:nvPicPr>
          <p:cNvPr id="1026" name="Picture 2"/>
          <p:cNvPicPr>
            <a:picLocks noChangeAspect="1" noChangeArrowheads="1"/>
          </p:cNvPicPr>
          <p:nvPr/>
        </p:nvPicPr>
        <p:blipFill>
          <a:blip r:embed="rId2" cstate="print"/>
          <a:srcRect/>
          <a:stretch>
            <a:fillRect/>
          </a:stretch>
        </p:blipFill>
        <p:spPr bwMode="auto">
          <a:xfrm>
            <a:off x="223710" y="2285992"/>
            <a:ext cx="2767114" cy="335758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2976561" y="4929198"/>
            <a:ext cx="2420213" cy="1785950"/>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cstate="print"/>
          <a:srcRect/>
          <a:stretch>
            <a:fillRect/>
          </a:stretch>
        </p:blipFill>
        <p:spPr bwMode="auto">
          <a:xfrm>
            <a:off x="3571868" y="1507897"/>
            <a:ext cx="2500330" cy="2635483"/>
          </a:xfrm>
          <a:prstGeom prst="rect">
            <a:avLst/>
          </a:prstGeom>
          <a:noFill/>
          <a:ln w="9525">
            <a:noFill/>
            <a:miter lim="800000"/>
            <a:headEnd/>
            <a:tailEnd/>
          </a:ln>
          <a:effectLst/>
        </p:spPr>
      </p:pic>
      <p:pic>
        <p:nvPicPr>
          <p:cNvPr id="9" name="Picture 4"/>
          <p:cNvPicPr>
            <a:picLocks noChangeAspect="1" noChangeArrowheads="1"/>
          </p:cNvPicPr>
          <p:nvPr/>
        </p:nvPicPr>
        <p:blipFill>
          <a:blip r:embed="rId5" cstate="print"/>
          <a:srcRect/>
          <a:stretch>
            <a:fillRect/>
          </a:stretch>
        </p:blipFill>
        <p:spPr bwMode="auto">
          <a:xfrm>
            <a:off x="5357818" y="3571876"/>
            <a:ext cx="1841370" cy="220028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linds(horizontal)">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9"/>
                                        </p:tgtEl>
                                        <p:attrNameLst>
                                          <p:attrName>style.visibility</p:attrName>
                                        </p:attrNameLst>
                                      </p:cBhvr>
                                      <p:to>
                                        <p:strVal val="visible"/>
                                      </p:to>
                                    </p:set>
                                    <p:animEffect transition="in" filter="blinds(horizontal)">
                                      <p:cBhvr>
                                        <p:cTn id="2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785794"/>
            <a:ext cx="8572560" cy="5643602"/>
          </a:xfrm>
        </p:spPr>
        <p:txBody>
          <a:bodyPr>
            <a:normAutofit fontScale="92500" lnSpcReduction="20000"/>
          </a:bodyPr>
          <a:lstStyle/>
          <a:p>
            <a:pPr marL="0" indent="0" algn="just">
              <a:buNone/>
            </a:pPr>
            <a:r>
              <a:rPr lang="en-US" b="1" dirty="0"/>
              <a:t>How are the results of the urea breath test interpreted?</a:t>
            </a:r>
          </a:p>
          <a:p>
            <a:pPr algn="just"/>
            <a:r>
              <a:rPr lang="en-US" dirty="0"/>
              <a:t>If the isotope is detected in the breath, it means that </a:t>
            </a:r>
            <a:r>
              <a:rPr lang="en-US" i="1" dirty="0"/>
              <a:t>H. pylori</a:t>
            </a:r>
            <a:r>
              <a:rPr lang="en-US" dirty="0"/>
              <a:t> is present in the stomach. If the isotope is not found, </a:t>
            </a:r>
            <a:r>
              <a:rPr lang="en-US" i="1" dirty="0"/>
              <a:t>H. pylori</a:t>
            </a:r>
            <a:r>
              <a:rPr lang="en-US" dirty="0"/>
              <a:t> is not present. When the </a:t>
            </a:r>
            <a:r>
              <a:rPr lang="en-US" i="1" dirty="0"/>
              <a:t>H. pylori</a:t>
            </a:r>
            <a:r>
              <a:rPr lang="en-US" dirty="0"/>
              <a:t> is effectively treated (eradicated) by antibiotics, the test changes from positive (isotope present) to negative (isotope absent).</a:t>
            </a:r>
          </a:p>
          <a:p>
            <a:pPr marL="0" algn="just">
              <a:buNone/>
            </a:pPr>
            <a:r>
              <a:rPr lang="en-US" dirty="0"/>
              <a:t>Are there any risks or complications of the urea breath test?</a:t>
            </a:r>
          </a:p>
          <a:p>
            <a:pPr algn="just"/>
            <a:r>
              <a:rPr lang="en-US" dirty="0"/>
              <a:t>There are no risks or complications of the urea breath test. There is no need to stop any medications (including proton pump inhibitors) prior to performing the urea breath test.</a:t>
            </a:r>
          </a:p>
          <a:p>
            <a:pPr algn="just"/>
            <a:endParaRPr lang="en-US" dirty="0"/>
          </a:p>
          <a:p>
            <a:pPr algn="just"/>
            <a:endParaRPr lang="en-US" dirty="0"/>
          </a:p>
        </p:txBody>
      </p:sp>
      <p:sp>
        <p:nvSpPr>
          <p:cNvPr id="4" name="Title 1"/>
          <p:cNvSpPr txBox="1">
            <a:spLocks/>
          </p:cNvSpPr>
          <p:nvPr/>
        </p:nvSpPr>
        <p:spPr>
          <a:xfrm>
            <a:off x="0" y="0"/>
            <a:ext cx="9144000" cy="642918"/>
          </a:xfrm>
          <a:prstGeom prst="rect">
            <a:avLst/>
          </a:prstGeom>
          <a:solidFill>
            <a:schemeClr val="accent6">
              <a:lumMod val="60000"/>
              <a:lumOff val="40000"/>
            </a:schemeClr>
          </a:solidFill>
        </p:spPr>
        <p:txBody>
          <a:bodyPr vert="horz" lIns="91440" tIns="45720" rIns="91440" bIns="45720" rtlCol="0" anchor="ctr">
            <a:noAutofit/>
          </a:bodyPr>
          <a:lstStyle/>
          <a:p>
            <a:pPr algn="ctr"/>
            <a:r>
              <a:rPr lang="en-US" sz="4000" b="1" dirty="0"/>
              <a:t>Diagnosis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785794"/>
            <a:ext cx="8229600" cy="4525963"/>
          </a:xfrm>
        </p:spPr>
        <p:txBody>
          <a:bodyPr>
            <a:normAutofit/>
          </a:bodyPr>
          <a:lstStyle/>
          <a:p>
            <a:pPr algn="just">
              <a:buNone/>
            </a:pPr>
            <a:r>
              <a:rPr lang="en-US" dirty="0"/>
              <a:t> </a:t>
            </a:r>
            <a:r>
              <a:rPr lang="en-US" b="1" dirty="0"/>
              <a:t>Stool test.</a:t>
            </a:r>
          </a:p>
          <a:p>
            <a:pPr algn="just">
              <a:buNone/>
            </a:pPr>
            <a:r>
              <a:rPr lang="en-US" dirty="0"/>
              <a:t> A laboratory test called a stool antigen test looks for foreign proteins (antigens) associated with H. pylori infection in your stool. </a:t>
            </a:r>
          </a:p>
        </p:txBody>
      </p:sp>
      <p:sp>
        <p:nvSpPr>
          <p:cNvPr id="4" name="Title 1"/>
          <p:cNvSpPr txBox="1">
            <a:spLocks/>
          </p:cNvSpPr>
          <p:nvPr/>
        </p:nvSpPr>
        <p:spPr>
          <a:xfrm>
            <a:off x="0" y="0"/>
            <a:ext cx="9144000" cy="642918"/>
          </a:xfrm>
          <a:prstGeom prst="rect">
            <a:avLst/>
          </a:prstGeom>
          <a:solidFill>
            <a:schemeClr val="accent6">
              <a:lumMod val="60000"/>
              <a:lumOff val="40000"/>
            </a:schemeClr>
          </a:solidFill>
        </p:spPr>
        <p:txBody>
          <a:bodyPr vert="horz" lIns="91440" tIns="45720" rIns="91440" bIns="45720" rtlCol="0" anchor="ctr">
            <a:noAutofit/>
          </a:bodyPr>
          <a:lstStyle/>
          <a:p>
            <a:pPr algn="ctr"/>
            <a:r>
              <a:rPr lang="en-US" sz="4000" b="1" dirty="0"/>
              <a:t>Diagnosis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4525963"/>
          </a:xfrm>
        </p:spPr>
        <p:txBody>
          <a:bodyPr>
            <a:noAutofit/>
          </a:bodyPr>
          <a:lstStyle/>
          <a:p>
            <a:pPr>
              <a:buNone/>
            </a:pPr>
            <a:r>
              <a:rPr lang="en-US" sz="2600" dirty="0"/>
              <a:t>Diagnosis of suspected gastric carcinomea, this includes:</a:t>
            </a:r>
          </a:p>
          <a:p>
            <a:r>
              <a:rPr lang="en-US" sz="2600" dirty="0"/>
              <a:t>Physical exam</a:t>
            </a:r>
          </a:p>
          <a:p>
            <a:r>
              <a:rPr lang="en-US" sz="2600" dirty="0"/>
              <a:t>Blood tests to check for anemia, when your body doesn’t have enough red blood cells. It could happen if you have a tumor that bleeds.</a:t>
            </a:r>
          </a:p>
          <a:p>
            <a:r>
              <a:rPr lang="en-US" sz="2600" dirty="0"/>
              <a:t>Fecal occult blood test, which checks your stool for blood that’s not visible to the naked eye</a:t>
            </a:r>
          </a:p>
          <a:p>
            <a:r>
              <a:rPr lang="en-US" sz="2600" dirty="0"/>
              <a:t>Endoscopy</a:t>
            </a:r>
          </a:p>
          <a:p>
            <a:r>
              <a:rPr lang="en-US" sz="2600" dirty="0"/>
              <a:t>Biopsy, when a doctor takes a small piece of tissue from your stomach to look for signs of cancer. Your doctor may do this during an endoscopy.</a:t>
            </a:r>
          </a:p>
          <a:p>
            <a:r>
              <a:rPr lang="en-US" sz="2600" dirty="0"/>
              <a:t>Tests that make detailed pictures of the insides of your body, such as a CT scan or magnetic resonance imaging (MRI)</a:t>
            </a:r>
          </a:p>
          <a:p>
            <a:endParaRPr lang="en-US" sz="2600" dirty="0"/>
          </a:p>
        </p:txBody>
      </p:sp>
      <p:sp>
        <p:nvSpPr>
          <p:cNvPr id="5" name="Title 1"/>
          <p:cNvSpPr txBox="1">
            <a:spLocks/>
          </p:cNvSpPr>
          <p:nvPr/>
        </p:nvSpPr>
        <p:spPr>
          <a:xfrm>
            <a:off x="0" y="0"/>
            <a:ext cx="9144000" cy="642918"/>
          </a:xfrm>
          <a:prstGeom prst="rect">
            <a:avLst/>
          </a:prstGeom>
          <a:solidFill>
            <a:schemeClr val="accent6">
              <a:lumMod val="60000"/>
              <a:lumOff val="40000"/>
            </a:schemeClr>
          </a:solidFill>
        </p:spPr>
        <p:txBody>
          <a:bodyPr vert="horz" lIns="91440" tIns="45720" rIns="91440" bIns="45720" rtlCol="0" anchor="ctr">
            <a:noAutofit/>
          </a:bodyPr>
          <a:lstStyle/>
          <a:p>
            <a:pPr algn="ctr"/>
            <a:r>
              <a:rPr lang="en-US" sz="4000" b="1" dirty="0"/>
              <a:t>Diagnosis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85720" y="285728"/>
            <a:ext cx="6758006" cy="868346"/>
          </a:xfrm>
          <a:solidFill>
            <a:srgbClr val="92D050"/>
          </a:solidFill>
        </p:spPr>
        <p:txBody>
          <a:bodyPr>
            <a:normAutofit/>
          </a:bodyPr>
          <a:lstStyle/>
          <a:p>
            <a:pPr eaLnBrk="1" hangingPunct="1">
              <a:defRPr/>
            </a:pPr>
            <a:r>
              <a:rPr lang="en-IE" b="1" dirty="0"/>
              <a:t>Contents/Aims of Lecture</a:t>
            </a:r>
            <a:endParaRPr lang="en-GB" b="1" dirty="0"/>
          </a:p>
        </p:txBody>
      </p:sp>
      <p:sp>
        <p:nvSpPr>
          <p:cNvPr id="9219" name="Rectangle 3"/>
          <p:cNvSpPr>
            <a:spLocks noGrp="1" noChangeArrowheads="1"/>
          </p:cNvSpPr>
          <p:nvPr>
            <p:ph type="body" sz="half" idx="1"/>
          </p:nvPr>
        </p:nvSpPr>
        <p:spPr>
          <a:xfrm>
            <a:off x="457200" y="1243010"/>
            <a:ext cx="4038600" cy="4525963"/>
          </a:xfrm>
        </p:spPr>
        <p:txBody>
          <a:bodyPr/>
          <a:lstStyle/>
          <a:p>
            <a:pPr eaLnBrk="1" hangingPunct="1"/>
            <a:r>
              <a:rPr lang="en-IE" b="1" dirty="0"/>
              <a:t>History</a:t>
            </a:r>
          </a:p>
          <a:p>
            <a:pPr eaLnBrk="1" hangingPunct="1"/>
            <a:r>
              <a:rPr lang="en-IE" b="1" dirty="0"/>
              <a:t>Introduction</a:t>
            </a:r>
          </a:p>
          <a:p>
            <a:pPr eaLnBrk="1" hangingPunct="1"/>
            <a:r>
              <a:rPr lang="en-IE" b="1" dirty="0"/>
              <a:t>Microbiology</a:t>
            </a:r>
          </a:p>
          <a:p>
            <a:pPr eaLnBrk="1" hangingPunct="1"/>
            <a:r>
              <a:rPr lang="en-IE" b="1" dirty="0"/>
              <a:t>Epidemiology and Transmission</a:t>
            </a:r>
          </a:p>
          <a:p>
            <a:pPr eaLnBrk="1" hangingPunct="1"/>
            <a:r>
              <a:rPr lang="en-IE" b="1" dirty="0"/>
              <a:t>Pathogenesis</a:t>
            </a:r>
            <a:endParaRPr lang="en-GB" b="1" dirty="0"/>
          </a:p>
        </p:txBody>
      </p:sp>
      <p:sp>
        <p:nvSpPr>
          <p:cNvPr id="9220" name="Rectangle 4"/>
          <p:cNvSpPr>
            <a:spLocks noGrp="1" noChangeArrowheads="1"/>
          </p:cNvSpPr>
          <p:nvPr>
            <p:ph type="body" sz="half" idx="2"/>
          </p:nvPr>
        </p:nvSpPr>
        <p:spPr>
          <a:xfrm>
            <a:off x="4000496" y="1260491"/>
            <a:ext cx="5214974" cy="4525963"/>
          </a:xfrm>
        </p:spPr>
        <p:txBody>
          <a:bodyPr/>
          <a:lstStyle/>
          <a:p>
            <a:pPr eaLnBrk="1" hangingPunct="1"/>
            <a:r>
              <a:rPr lang="en-IE" b="1" dirty="0"/>
              <a:t>Clinical Outcomes of Infection</a:t>
            </a:r>
          </a:p>
          <a:p>
            <a:pPr eaLnBrk="1" hangingPunct="1"/>
            <a:r>
              <a:rPr lang="en-IE" b="1" dirty="0"/>
              <a:t>Diagnosis</a:t>
            </a:r>
          </a:p>
          <a:p>
            <a:pPr eaLnBrk="1" hangingPunct="1"/>
            <a:r>
              <a:rPr lang="en-IE" b="1" dirty="0"/>
              <a:t>Treatment Options</a:t>
            </a:r>
          </a:p>
          <a:p>
            <a:pPr eaLnBrk="1" hangingPunct="1"/>
            <a:r>
              <a:rPr lang="en-IE" b="1" dirty="0"/>
              <a:t>Future</a:t>
            </a:r>
            <a:endParaRPr lang="en-GB" b="1" dirty="0"/>
          </a:p>
        </p:txBody>
      </p:sp>
      <p:sp>
        <p:nvSpPr>
          <p:cNvPr id="9221" name="Text Box 5"/>
          <p:cNvSpPr txBox="1">
            <a:spLocks noChangeArrowheads="1"/>
          </p:cNvSpPr>
          <p:nvPr/>
        </p:nvSpPr>
        <p:spPr bwMode="auto">
          <a:xfrm>
            <a:off x="214282" y="5312647"/>
            <a:ext cx="8572528" cy="830997"/>
          </a:xfrm>
          <a:prstGeom prst="rect">
            <a:avLst/>
          </a:prstGeom>
          <a:noFill/>
          <a:ln w="9525">
            <a:noFill/>
            <a:miter lim="800000"/>
            <a:headEnd/>
            <a:tailEnd/>
          </a:ln>
        </p:spPr>
        <p:txBody>
          <a:bodyPr wrap="square">
            <a:spAutoFit/>
          </a:bodyPr>
          <a:lstStyle/>
          <a:p>
            <a:r>
              <a:rPr lang="en-GB" sz="2400" b="1" dirty="0"/>
              <a:t>To have a clear understanding of disease  caused by </a:t>
            </a:r>
            <a:r>
              <a:rPr lang="en-GB" sz="2400" b="1" i="1" dirty="0"/>
              <a:t>Helicobacter pylori</a:t>
            </a:r>
            <a:r>
              <a:rPr lang="en-GB" sz="2400" b="1" dirty="0"/>
              <a:t> in terms of the above headings</a:t>
            </a:r>
          </a:p>
        </p:txBody>
      </p:sp>
      <p:sp>
        <p:nvSpPr>
          <p:cNvPr id="6" name="Rectangle 5"/>
          <p:cNvSpPr/>
          <p:nvPr/>
        </p:nvSpPr>
        <p:spPr>
          <a:xfrm>
            <a:off x="214282" y="4500570"/>
            <a:ext cx="2636812" cy="769441"/>
          </a:xfrm>
          <a:prstGeom prst="rect">
            <a:avLst/>
          </a:prstGeom>
          <a:solidFill>
            <a:srgbClr val="92D050"/>
          </a:solidFill>
        </p:spPr>
        <p:txBody>
          <a:bodyPr vert="horz" lIns="91440" tIns="45720" rIns="91440" bIns="45720" rtlCol="0" anchor="ctr">
            <a:normAutofit/>
          </a:bodyPr>
          <a:lstStyle/>
          <a:p>
            <a:pPr algn="ctr">
              <a:spcBef>
                <a:spcPct val="0"/>
              </a:spcBef>
              <a:defRPr/>
            </a:pPr>
            <a:r>
              <a:rPr lang="en-GB" sz="4400" b="1" dirty="0">
                <a:latin typeface="+mj-lt"/>
                <a:ea typeface="+mj-ea"/>
                <a:cs typeface="+mj-cs"/>
              </a:rPr>
              <a:t>Objectives</a:t>
            </a:r>
            <a:endParaRPr lang="en-US" sz="4400" b="1" dirty="0">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linds(horizontal)">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slide(fromBottom)">
                                      <p:cBhvr>
                                        <p:cTn id="12" dur="500"/>
                                        <p:tgtEl>
                                          <p:spTgt spid="92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Effect transition="in" filter="slide(fromBottom)">
                                      <p:cBhvr>
                                        <p:cTn id="17" dur="500"/>
                                        <p:tgtEl>
                                          <p:spTgt spid="92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Effect transition="in" filter="slide(fromBottom)">
                                      <p:cBhvr>
                                        <p:cTn id="22" dur="500"/>
                                        <p:tgtEl>
                                          <p:spTgt spid="92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animEffect transition="in" filter="slide(fromBottom)">
                                      <p:cBhvr>
                                        <p:cTn id="27" dur="500"/>
                                        <p:tgtEl>
                                          <p:spTgt spid="921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9219">
                                            <p:txEl>
                                              <p:pRg st="4" end="4"/>
                                            </p:txEl>
                                          </p:spTgt>
                                        </p:tgtEl>
                                        <p:attrNameLst>
                                          <p:attrName>style.visibility</p:attrName>
                                        </p:attrNameLst>
                                      </p:cBhvr>
                                      <p:to>
                                        <p:strVal val="visible"/>
                                      </p:to>
                                    </p:set>
                                    <p:animEffect transition="in" filter="slide(fromBottom)">
                                      <p:cBhvr>
                                        <p:cTn id="32" dur="500"/>
                                        <p:tgtEl>
                                          <p:spTgt spid="921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9220">
                                            <p:txEl>
                                              <p:pRg st="0" end="0"/>
                                            </p:txEl>
                                          </p:spTgt>
                                        </p:tgtEl>
                                        <p:attrNameLst>
                                          <p:attrName>style.visibility</p:attrName>
                                        </p:attrNameLst>
                                      </p:cBhvr>
                                      <p:to>
                                        <p:strVal val="visible"/>
                                      </p:to>
                                    </p:set>
                                    <p:animEffect transition="in" filter="slide(fromBottom)">
                                      <p:cBhvr>
                                        <p:cTn id="37" dur="500"/>
                                        <p:tgtEl>
                                          <p:spTgt spid="922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9220">
                                            <p:txEl>
                                              <p:pRg st="1" end="1"/>
                                            </p:txEl>
                                          </p:spTgt>
                                        </p:tgtEl>
                                        <p:attrNameLst>
                                          <p:attrName>style.visibility</p:attrName>
                                        </p:attrNameLst>
                                      </p:cBhvr>
                                      <p:to>
                                        <p:strVal val="visible"/>
                                      </p:to>
                                    </p:set>
                                    <p:animEffect transition="in" filter="slide(fromBottom)">
                                      <p:cBhvr>
                                        <p:cTn id="42" dur="500"/>
                                        <p:tgtEl>
                                          <p:spTgt spid="922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9220">
                                            <p:txEl>
                                              <p:pRg st="2" end="2"/>
                                            </p:txEl>
                                          </p:spTgt>
                                        </p:tgtEl>
                                        <p:attrNameLst>
                                          <p:attrName>style.visibility</p:attrName>
                                        </p:attrNameLst>
                                      </p:cBhvr>
                                      <p:to>
                                        <p:strVal val="visible"/>
                                      </p:to>
                                    </p:set>
                                    <p:animEffect transition="in" filter="slide(fromBottom)">
                                      <p:cBhvr>
                                        <p:cTn id="47" dur="500"/>
                                        <p:tgtEl>
                                          <p:spTgt spid="9220">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9220">
                                            <p:txEl>
                                              <p:pRg st="3" end="3"/>
                                            </p:txEl>
                                          </p:spTgt>
                                        </p:tgtEl>
                                        <p:attrNameLst>
                                          <p:attrName>style.visibility</p:attrName>
                                        </p:attrNameLst>
                                      </p:cBhvr>
                                      <p:to>
                                        <p:strVal val="visible"/>
                                      </p:to>
                                    </p:set>
                                    <p:animEffect transition="in" filter="slide(fromBottom)">
                                      <p:cBhvr>
                                        <p:cTn id="52" dur="500"/>
                                        <p:tgtEl>
                                          <p:spTgt spid="9220">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linds(horizontal)">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9221"/>
                                        </p:tgtEl>
                                        <p:attrNameLst>
                                          <p:attrName>style.visibility</p:attrName>
                                        </p:attrNameLst>
                                      </p:cBhvr>
                                      <p:to>
                                        <p:strVal val="visible"/>
                                      </p:to>
                                    </p:set>
                                    <p:animEffect transition="in" filter="blinds(horizontal)">
                                      <p:cBhvr>
                                        <p:cTn id="62"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P spid="9219" grpId="0" build="p"/>
      <p:bldP spid="9220" grpId="0" build="p"/>
      <p:bldP spid="9221" grpId="0"/>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785794"/>
            <a:ext cx="8229600" cy="4525963"/>
          </a:xfrm>
        </p:spPr>
        <p:txBody>
          <a:bodyPr/>
          <a:lstStyle/>
          <a:p>
            <a:pPr>
              <a:lnSpc>
                <a:spcPct val="90000"/>
              </a:lnSpc>
            </a:pPr>
            <a:r>
              <a:rPr lang="en-IE" b="1" dirty="0"/>
              <a:t>Selective medium required for isolation-10% sheep blood agar + selective antibiotic supplement</a:t>
            </a:r>
          </a:p>
          <a:p>
            <a:pPr>
              <a:lnSpc>
                <a:spcPct val="90000"/>
              </a:lnSpc>
            </a:pPr>
            <a:r>
              <a:rPr lang="en-IE" b="1" dirty="0"/>
              <a:t>Incubated at 80-85% N</a:t>
            </a:r>
            <a:r>
              <a:rPr lang="en-IE" b="1" baseline="-25000" dirty="0"/>
              <a:t>2</a:t>
            </a:r>
            <a:r>
              <a:rPr lang="en-IE" b="1" dirty="0"/>
              <a:t>, 5-10% CO</a:t>
            </a:r>
            <a:r>
              <a:rPr lang="en-IE" b="1" baseline="-25000" dirty="0"/>
              <a:t>2</a:t>
            </a:r>
            <a:r>
              <a:rPr lang="en-IE" b="1" dirty="0"/>
              <a:t>, 5-10% H</a:t>
            </a:r>
            <a:r>
              <a:rPr lang="en-IE" b="1" baseline="-25000" dirty="0"/>
              <a:t>2 </a:t>
            </a:r>
            <a:r>
              <a:rPr lang="en-IE" b="1" dirty="0"/>
              <a:t>O at 37</a:t>
            </a:r>
            <a:r>
              <a:rPr lang="en-IE" b="1" dirty="0">
                <a:cs typeface="Times New Roman" pitchFamily="18" charset="0"/>
              </a:rPr>
              <a:t>ºC</a:t>
            </a:r>
          </a:p>
          <a:p>
            <a:pPr>
              <a:lnSpc>
                <a:spcPct val="90000"/>
              </a:lnSpc>
            </a:pPr>
            <a:r>
              <a:rPr lang="en-IE" b="1" dirty="0"/>
              <a:t>Identified by </a:t>
            </a:r>
            <a:r>
              <a:rPr lang="en-IE" b="1" u="sng" dirty="0"/>
              <a:t>urease, </a:t>
            </a:r>
            <a:r>
              <a:rPr lang="en-IE" b="1" dirty="0"/>
              <a:t>oxidase, catalase</a:t>
            </a:r>
            <a:endParaRPr lang="en-GB" b="1" dirty="0"/>
          </a:p>
          <a:p>
            <a:endParaRPr lang="en-US" dirty="0"/>
          </a:p>
        </p:txBody>
      </p:sp>
      <p:sp>
        <p:nvSpPr>
          <p:cNvPr id="4" name="Title 1"/>
          <p:cNvSpPr txBox="1">
            <a:spLocks/>
          </p:cNvSpPr>
          <p:nvPr/>
        </p:nvSpPr>
        <p:spPr>
          <a:xfrm>
            <a:off x="0" y="0"/>
            <a:ext cx="9144000" cy="642918"/>
          </a:xfrm>
          <a:prstGeom prst="rect">
            <a:avLst/>
          </a:prstGeom>
          <a:solidFill>
            <a:schemeClr val="accent6">
              <a:lumMod val="60000"/>
              <a:lumOff val="40000"/>
            </a:schemeClr>
          </a:solidFill>
        </p:spPr>
        <p:txBody>
          <a:bodyPr vert="horz" lIns="91440" tIns="45720" rIns="91440" bIns="45720" rtlCol="0" anchor="ctr">
            <a:normAutofit fontScale="90000" lnSpcReduction="10000"/>
          </a:bodyPr>
          <a:lstStyle/>
          <a:p>
            <a:pPr lvl="0" algn="ctr">
              <a:spcBef>
                <a:spcPct val="0"/>
              </a:spcBef>
            </a:pPr>
            <a:r>
              <a:rPr lang="en-IE" sz="4400" b="1" dirty="0"/>
              <a:t>H.pylori -Microbiology</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55600" y="1144588"/>
            <a:ext cx="5676900"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r>
              <a:rPr lang="en-US" altLang="ar-JO" sz="2000" b="1" dirty="0">
                <a:latin typeface="Comic Sans MS" panose="030F0702030302020204" pitchFamily="66" charset="0"/>
              </a:rPr>
              <a:t>Antibody (IgG) detection</a:t>
            </a:r>
          </a:p>
          <a:p>
            <a:pPr algn="just" eaLnBrk="1" hangingPunct="1"/>
            <a:endParaRPr lang="en-US" altLang="ar-JO" sz="2400" b="1" dirty="0">
              <a:latin typeface="Comic Sans MS" panose="030F0702030302020204" pitchFamily="66" charset="0"/>
            </a:endParaRPr>
          </a:p>
          <a:p>
            <a:pPr algn="just" eaLnBrk="1" hangingPunct="1"/>
            <a:r>
              <a:rPr lang="en-US" altLang="ar-JO" sz="2000" dirty="0">
                <a:latin typeface="Comic Sans MS" panose="030F0702030302020204" pitchFamily="66" charset="0"/>
              </a:rPr>
              <a:t>Antibodies to </a:t>
            </a:r>
            <a:r>
              <a:rPr lang="en-US" altLang="ar-JO" sz="2000" i="1" dirty="0">
                <a:latin typeface="Comic Sans MS" panose="030F0702030302020204" pitchFamily="66" charset="0"/>
              </a:rPr>
              <a:t>H. pylori </a:t>
            </a:r>
            <a:r>
              <a:rPr lang="en-US" altLang="ar-JO" sz="2000" dirty="0">
                <a:latin typeface="Comic Sans MS" panose="030F0702030302020204" pitchFamily="66" charset="0"/>
              </a:rPr>
              <a:t>can be detected in the patients serum by ELISA test. </a:t>
            </a:r>
          </a:p>
          <a:p>
            <a:pPr algn="just" eaLnBrk="1" hangingPunct="1"/>
            <a:endParaRPr lang="en-US" altLang="ar-JO" sz="2000" dirty="0">
              <a:latin typeface="Comic Sans MS" panose="030F0702030302020204" pitchFamily="66" charset="0"/>
            </a:endParaRPr>
          </a:p>
          <a:p>
            <a:pPr algn="just" eaLnBrk="1" hangingPunct="1"/>
            <a:r>
              <a:rPr lang="en-US" altLang="ar-JO" sz="2000" dirty="0">
                <a:latin typeface="Comic Sans MS" panose="030F0702030302020204" pitchFamily="66" charset="0"/>
              </a:rPr>
              <a:t>The serum antibodies persist even if the             </a:t>
            </a:r>
            <a:r>
              <a:rPr lang="en-US" altLang="ar-JO" sz="2000" i="1" dirty="0">
                <a:latin typeface="Comic Sans MS" panose="030F0702030302020204" pitchFamily="66" charset="0"/>
              </a:rPr>
              <a:t>H pylori </a:t>
            </a:r>
            <a:r>
              <a:rPr lang="en-US" altLang="ar-JO" sz="2000" dirty="0">
                <a:latin typeface="Comic Sans MS" panose="030F0702030302020204" pitchFamily="66" charset="0"/>
              </a:rPr>
              <a:t>infection is eradicated, and the role of antibody tests in diagnosing active infection or after therapy is therefore limited.</a:t>
            </a:r>
          </a:p>
          <a:p>
            <a:pPr algn="just" eaLnBrk="1" hangingPunct="1"/>
            <a:endParaRPr lang="en-US" altLang="ar-JO" sz="2000" dirty="0">
              <a:latin typeface="MinionPro-Regular"/>
            </a:endParaRPr>
          </a:p>
          <a:p>
            <a:pPr algn="just" eaLnBrk="1" hangingPunct="1"/>
            <a:r>
              <a:rPr lang="en-US" altLang="ar-JO" sz="2000" b="1" dirty="0">
                <a:latin typeface="Comic Sans MS" panose="030F0702030302020204" pitchFamily="66" charset="0"/>
              </a:rPr>
              <a:t> Polymerase chain reaction (PCR)</a:t>
            </a:r>
            <a:endParaRPr lang="ar-IQ" altLang="ar-JO" sz="2000" b="1" dirty="0">
              <a:latin typeface="Comic Sans MS" panose="030F0702030302020204" pitchFamily="66" charset="0"/>
            </a:endParaRPr>
          </a:p>
        </p:txBody>
      </p:sp>
      <p:pic>
        <p:nvPicPr>
          <p:cNvPr id="35843" name="Picture 2" descr="ÙØªÙØ¬Ø© Ø¨Ø­Ø« Ø§ÙØµÙØ± Ø¹Ù âªhelicobacter pylori mediaâ¬â"/>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588" y="1144588"/>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4488" y="3875088"/>
            <a:ext cx="2019300" cy="219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5" name="Rectangle 7"/>
          <p:cNvSpPr>
            <a:spLocks noChangeArrowheads="1"/>
          </p:cNvSpPr>
          <p:nvPr/>
        </p:nvSpPr>
        <p:spPr bwMode="auto">
          <a:xfrm>
            <a:off x="3930650" y="185738"/>
            <a:ext cx="1282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r>
              <a:rPr lang="en-US" altLang="ar-JO" sz="2000" b="1" i="1">
                <a:solidFill>
                  <a:srgbClr val="FFFFCC"/>
                </a:solidFill>
                <a:latin typeface="Comic Sans MS" panose="030F0702030302020204" pitchFamily="66" charset="0"/>
              </a:rPr>
              <a:t>H. pylori</a:t>
            </a:r>
          </a:p>
        </p:txBody>
      </p:sp>
    </p:spTree>
    <p:extLst>
      <p:ext uri="{BB962C8B-B14F-4D97-AF65-F5344CB8AC3E}">
        <p14:creationId xmlns:p14="http://schemas.microsoft.com/office/powerpoint/2010/main" val="33807381"/>
      </p:ext>
    </p:extLst>
  </p:cSld>
  <p:clrMapOvr>
    <a:masterClrMapping/>
  </p:clrMapOvr>
  <p:transition spd="slow" advTm="38318"/>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785794"/>
            <a:ext cx="8643998" cy="5786478"/>
          </a:xfrm>
        </p:spPr>
        <p:txBody>
          <a:bodyPr>
            <a:noAutofit/>
          </a:bodyPr>
          <a:lstStyle/>
          <a:p>
            <a:pPr algn="just"/>
            <a:r>
              <a:rPr lang="en-US" sz="3600" dirty="0"/>
              <a:t>Wash your hands after you use the bathroom and before you prepare or eat food. Teach your children to do the same.</a:t>
            </a:r>
          </a:p>
          <a:p>
            <a:pPr algn="just"/>
            <a:r>
              <a:rPr lang="en-US" sz="3600" dirty="0"/>
              <a:t>Avoid food or water that’s not clean.</a:t>
            </a:r>
          </a:p>
          <a:p>
            <a:pPr algn="just"/>
            <a:r>
              <a:rPr lang="en-US" sz="3600" dirty="0"/>
              <a:t>Don’t eat anything that isn’t cooked thoroughly.</a:t>
            </a:r>
          </a:p>
          <a:p>
            <a:pPr algn="just"/>
            <a:r>
              <a:rPr lang="en-US" sz="3600" dirty="0"/>
              <a:t>Avoid food served by people who haven’t washed their hands.</a:t>
            </a:r>
          </a:p>
          <a:p>
            <a:pPr algn="just"/>
            <a:r>
              <a:rPr lang="en-US" sz="3600" dirty="0"/>
              <a:t>Avoid food served by people who haven’t washed their hands.</a:t>
            </a:r>
          </a:p>
          <a:p>
            <a:pPr algn="just"/>
            <a:endParaRPr lang="en-US" sz="3600" dirty="0"/>
          </a:p>
        </p:txBody>
      </p:sp>
      <p:sp>
        <p:nvSpPr>
          <p:cNvPr id="4" name="Title 1"/>
          <p:cNvSpPr txBox="1">
            <a:spLocks/>
          </p:cNvSpPr>
          <p:nvPr/>
        </p:nvSpPr>
        <p:spPr>
          <a:xfrm>
            <a:off x="0" y="0"/>
            <a:ext cx="9144000" cy="642918"/>
          </a:xfrm>
          <a:prstGeom prst="rect">
            <a:avLst/>
          </a:prstGeom>
          <a:solidFill>
            <a:schemeClr val="accent6">
              <a:lumMod val="60000"/>
              <a:lumOff val="40000"/>
            </a:schemeClr>
          </a:solidFill>
        </p:spPr>
        <p:txBody>
          <a:bodyPr vert="horz" lIns="91440" tIns="45720" rIns="91440" bIns="45720" rtlCol="0" anchor="ctr">
            <a:noAutofit/>
          </a:bodyPr>
          <a:lstStyle/>
          <a:p>
            <a:pPr algn="ctr"/>
            <a:r>
              <a:rPr lang="en-US" sz="4000" b="1" dirty="0"/>
              <a:t>Prevention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785794"/>
            <a:ext cx="8229600" cy="4525963"/>
          </a:xfrm>
        </p:spPr>
        <p:txBody>
          <a:bodyPr>
            <a:noAutofit/>
          </a:bodyPr>
          <a:lstStyle/>
          <a:p>
            <a:pPr algn="just"/>
            <a:r>
              <a:rPr lang="en-US" sz="2800" dirty="0"/>
              <a:t>Though stress, spicy foods, alcohol, and smoking don’t cause ulcers, they can keep them from healing quickly or make your pain worse. Talk to your doctor about ways to manage your stress, improve your diet, and, if you smoke, how you can get help to quit.</a:t>
            </a:r>
          </a:p>
          <a:p>
            <a:pPr algn="just">
              <a:buNone/>
            </a:pPr>
            <a:r>
              <a:rPr lang="en-US" sz="2800" b="1" dirty="0"/>
              <a:t>What can I expect after H. pylori infection?</a:t>
            </a:r>
          </a:p>
          <a:p>
            <a:pPr algn="just"/>
            <a:r>
              <a:rPr lang="en-US" sz="2800" dirty="0"/>
              <a:t>Most ulcers caused by </a:t>
            </a:r>
            <a:r>
              <a:rPr lang="en-US" sz="2800" i="1" dirty="0"/>
              <a:t>H. pylori</a:t>
            </a:r>
            <a:r>
              <a:rPr lang="en-US" sz="2800" dirty="0"/>
              <a:t> will heal after a few weeks of treatment. If you’ve had one, you should avoid taking NSAIDs for pain, since these drugs can damage your stomach lining. If you need pain medicine, ask your doctor to recommend some.</a:t>
            </a:r>
          </a:p>
        </p:txBody>
      </p:sp>
      <p:sp>
        <p:nvSpPr>
          <p:cNvPr id="4" name="Title 1"/>
          <p:cNvSpPr txBox="1">
            <a:spLocks/>
          </p:cNvSpPr>
          <p:nvPr/>
        </p:nvSpPr>
        <p:spPr>
          <a:xfrm>
            <a:off x="0" y="0"/>
            <a:ext cx="9144000" cy="642918"/>
          </a:xfrm>
          <a:prstGeom prst="rect">
            <a:avLst/>
          </a:prstGeom>
          <a:solidFill>
            <a:schemeClr val="accent6">
              <a:lumMod val="60000"/>
              <a:lumOff val="40000"/>
            </a:schemeClr>
          </a:solidFill>
        </p:spPr>
        <p:txBody>
          <a:bodyPr vert="horz" lIns="91440" tIns="45720" rIns="91440" bIns="45720" rtlCol="0" anchor="ctr">
            <a:noAutofit/>
          </a:bodyPr>
          <a:lstStyle/>
          <a:p>
            <a:pPr algn="ctr"/>
            <a:r>
              <a:rPr lang="en-US" sz="4000" b="1" dirty="0"/>
              <a:t>Prevention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430213" y="1250950"/>
            <a:ext cx="82835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endParaRPr lang="en-US" altLang="ar-JO" sz="2000" dirty="0">
              <a:solidFill>
                <a:srgbClr val="FFFFFF"/>
              </a:solidFill>
              <a:latin typeface="Comic Sans MS" panose="030F0702030302020204" pitchFamily="66" charset="0"/>
            </a:endParaRPr>
          </a:p>
          <a:p>
            <a:pPr algn="ctr" eaLnBrk="1" hangingPunct="1"/>
            <a:r>
              <a:rPr lang="en-US" altLang="ar-JO" sz="2000" dirty="0">
                <a:latin typeface="Comic Sans MS" panose="030F0702030302020204" pitchFamily="66" charset="0"/>
              </a:rPr>
              <a:t>1</a:t>
            </a:r>
            <a:r>
              <a:rPr lang="en-US" altLang="ar-JO" sz="2000" baseline="30000" dirty="0">
                <a:latin typeface="Comic Sans MS" panose="030F0702030302020204" pitchFamily="66" charset="0"/>
              </a:rPr>
              <a:t>st</a:t>
            </a:r>
            <a:r>
              <a:rPr lang="en-US" altLang="ar-JO" sz="2000" dirty="0">
                <a:latin typeface="Comic Sans MS" panose="030F0702030302020204" pitchFamily="66" charset="0"/>
              </a:rPr>
              <a:t> line triple drug therapy</a:t>
            </a:r>
          </a:p>
          <a:p>
            <a:pPr algn="just" eaLnBrk="1" hangingPunct="1"/>
            <a:r>
              <a:rPr lang="en-US" altLang="ar-JO" sz="2000" dirty="0">
                <a:latin typeface="Comic Sans MS" panose="030F0702030302020204" pitchFamily="66" charset="0"/>
              </a:rPr>
              <a:t>Omeprazole + Clarithromycin + Metronidazole or Amoxicillin</a:t>
            </a:r>
          </a:p>
          <a:p>
            <a:pPr algn="ctr" eaLnBrk="1" hangingPunct="1"/>
            <a:r>
              <a:rPr lang="en-US" altLang="ar-JO" sz="2000" dirty="0">
                <a:latin typeface="Comic Sans MS" panose="030F0702030302020204" pitchFamily="66" charset="0"/>
              </a:rPr>
              <a:t> given for 7 -14 </a:t>
            </a:r>
            <a:r>
              <a:rPr lang="en-US" altLang="ar-JO" sz="2000" dirty="0" err="1">
                <a:latin typeface="Comic Sans MS" panose="030F0702030302020204" pitchFamily="66" charset="0"/>
              </a:rPr>
              <a:t>dayes</a:t>
            </a:r>
            <a:endParaRPr lang="en-US" altLang="ar-JO" sz="2000" dirty="0">
              <a:latin typeface="Comic Sans MS" panose="030F0702030302020204" pitchFamily="66" charset="0"/>
            </a:endParaRPr>
          </a:p>
          <a:p>
            <a:pPr algn="ctr" eaLnBrk="1" hangingPunct="1"/>
            <a:endParaRPr lang="en-US" altLang="ar-JO" sz="2000" dirty="0">
              <a:latin typeface="Comic Sans MS" panose="030F0702030302020204" pitchFamily="66" charset="0"/>
            </a:endParaRPr>
          </a:p>
          <a:p>
            <a:pPr algn="ctr" eaLnBrk="1" hangingPunct="1"/>
            <a:r>
              <a:rPr lang="en-US" altLang="ar-JO" sz="2000" dirty="0">
                <a:latin typeface="Comic Sans MS" panose="030F0702030302020204" pitchFamily="66" charset="0"/>
              </a:rPr>
              <a:t>Urea breath test is done </a:t>
            </a:r>
          </a:p>
          <a:p>
            <a:pPr algn="ctr" eaLnBrk="1" hangingPunct="1"/>
            <a:r>
              <a:rPr lang="en-US" altLang="ar-JO" sz="2000" dirty="0">
                <a:latin typeface="Comic Sans MS" panose="030F0702030302020204" pitchFamily="66" charset="0"/>
              </a:rPr>
              <a:t>If the 1</a:t>
            </a:r>
            <a:r>
              <a:rPr lang="en-US" altLang="ar-JO" sz="2000" baseline="30000" dirty="0">
                <a:latin typeface="Comic Sans MS" panose="030F0702030302020204" pitchFamily="66" charset="0"/>
              </a:rPr>
              <a:t>st</a:t>
            </a:r>
            <a:r>
              <a:rPr lang="en-US" altLang="ar-JO" sz="2000" dirty="0">
                <a:latin typeface="Comic Sans MS" panose="030F0702030302020204" pitchFamily="66" charset="0"/>
              </a:rPr>
              <a:t> line regimen fails (Urea breath test +</a:t>
            </a:r>
            <a:r>
              <a:rPr lang="en-US" altLang="ar-JO" sz="2000" dirty="0" err="1">
                <a:latin typeface="Comic Sans MS" panose="030F0702030302020204" pitchFamily="66" charset="0"/>
              </a:rPr>
              <a:t>ve</a:t>
            </a:r>
            <a:r>
              <a:rPr lang="en-US" altLang="ar-JO" sz="2000" dirty="0">
                <a:latin typeface="Comic Sans MS" panose="030F0702030302020204" pitchFamily="66" charset="0"/>
              </a:rPr>
              <a:t>)</a:t>
            </a:r>
          </a:p>
          <a:p>
            <a:pPr algn="ctr" eaLnBrk="1" hangingPunct="1"/>
            <a:endParaRPr lang="en-US" altLang="ar-JO" sz="2000" dirty="0">
              <a:latin typeface="Comic Sans MS" panose="030F0702030302020204" pitchFamily="66" charset="0"/>
            </a:endParaRPr>
          </a:p>
          <a:p>
            <a:pPr algn="ctr" eaLnBrk="1" hangingPunct="1"/>
            <a:r>
              <a:rPr lang="en-US" altLang="ar-JO" sz="2000" dirty="0">
                <a:latin typeface="Comic Sans MS" panose="030F0702030302020204" pitchFamily="66" charset="0"/>
              </a:rPr>
              <a:t>2</a:t>
            </a:r>
            <a:r>
              <a:rPr lang="en-US" altLang="ar-JO" sz="2000" baseline="30000" dirty="0">
                <a:latin typeface="Comic Sans MS" panose="030F0702030302020204" pitchFamily="66" charset="0"/>
              </a:rPr>
              <a:t>nd</a:t>
            </a:r>
            <a:r>
              <a:rPr lang="en-US" altLang="ar-JO" sz="2000" dirty="0">
                <a:latin typeface="Comic Sans MS" panose="030F0702030302020204" pitchFamily="66" charset="0"/>
              </a:rPr>
              <a:t> line quadruple drug therapy</a:t>
            </a:r>
          </a:p>
          <a:p>
            <a:pPr algn="ctr" eaLnBrk="1" hangingPunct="1"/>
            <a:r>
              <a:rPr lang="en-US" altLang="ar-JO" sz="2000" dirty="0">
                <a:latin typeface="Comic Sans MS" panose="030F0702030302020204" pitchFamily="66" charset="0"/>
              </a:rPr>
              <a:t>Omeprazole + Bismuth subsalicylate + Metronidazole + Tetracycline </a:t>
            </a:r>
          </a:p>
          <a:p>
            <a:pPr algn="ctr" eaLnBrk="1" hangingPunct="1"/>
            <a:r>
              <a:rPr lang="en-US" altLang="ar-JO" sz="2000" dirty="0">
                <a:latin typeface="Comic Sans MS" panose="030F0702030302020204" pitchFamily="66" charset="0"/>
              </a:rPr>
              <a:t>Given for 14 </a:t>
            </a:r>
            <a:r>
              <a:rPr lang="en-US" altLang="ar-JO" sz="2000" dirty="0" err="1">
                <a:latin typeface="Comic Sans MS" panose="030F0702030302020204" pitchFamily="66" charset="0"/>
              </a:rPr>
              <a:t>dayes</a:t>
            </a:r>
            <a:endParaRPr lang="en-US" altLang="ar-JO" sz="2000" dirty="0">
              <a:latin typeface="Comic Sans MS" panose="030F0702030302020204" pitchFamily="66" charset="0"/>
            </a:endParaRPr>
          </a:p>
          <a:p>
            <a:pPr algn="ctr" eaLnBrk="1" hangingPunct="1"/>
            <a:endParaRPr lang="en-US" altLang="ar-JO" sz="2000" dirty="0">
              <a:latin typeface="Comic Sans MS" panose="030F0702030302020204" pitchFamily="66" charset="0"/>
            </a:endParaRPr>
          </a:p>
          <a:p>
            <a:pPr algn="ctr" eaLnBrk="1" hangingPunct="1"/>
            <a:r>
              <a:rPr lang="en-US" altLang="ar-JO" sz="2000" dirty="0">
                <a:latin typeface="Comic Sans MS" panose="030F0702030302020204" pitchFamily="66" charset="0"/>
              </a:rPr>
              <a:t>If 2</a:t>
            </a:r>
            <a:r>
              <a:rPr lang="en-US" altLang="ar-JO" sz="2000" baseline="30000" dirty="0">
                <a:latin typeface="Comic Sans MS" panose="030F0702030302020204" pitchFamily="66" charset="0"/>
              </a:rPr>
              <a:t>nd</a:t>
            </a:r>
            <a:r>
              <a:rPr lang="en-US" altLang="ar-JO" sz="2000" dirty="0">
                <a:latin typeface="Comic Sans MS" panose="030F0702030302020204" pitchFamily="66" charset="0"/>
              </a:rPr>
              <a:t> line quadruple drug therapy fails then – </a:t>
            </a:r>
          </a:p>
          <a:p>
            <a:pPr algn="ctr" eaLnBrk="1" hangingPunct="1"/>
            <a:r>
              <a:rPr lang="en-US" altLang="ar-JO" sz="2000" dirty="0">
                <a:latin typeface="Comic Sans MS" panose="030F0702030302020204" pitchFamily="66" charset="0"/>
              </a:rPr>
              <a:t>Culture of endoscopic guided biopsy is done and treatment is </a:t>
            </a:r>
          </a:p>
          <a:p>
            <a:pPr algn="ctr" eaLnBrk="1" hangingPunct="1"/>
            <a:r>
              <a:rPr lang="en-US" altLang="ar-JO" sz="2000" dirty="0">
                <a:latin typeface="Comic Sans MS" panose="030F0702030302020204" pitchFamily="66" charset="0"/>
              </a:rPr>
              <a:t>Given based on antimicrobial susceptibility test</a:t>
            </a:r>
          </a:p>
          <a:p>
            <a:pPr algn="ctr" eaLnBrk="1" hangingPunct="1"/>
            <a:endParaRPr lang="en-US" altLang="ar-JO" sz="2000" dirty="0">
              <a:latin typeface="Comic Sans MS" panose="030F0702030302020204" pitchFamily="66" charset="0"/>
            </a:endParaRPr>
          </a:p>
          <a:p>
            <a:pPr algn="ctr" eaLnBrk="1" hangingPunct="1"/>
            <a:endParaRPr lang="en-US" altLang="ar-JO" sz="2000" dirty="0">
              <a:latin typeface="Comic Sans MS" panose="030F0702030302020204" pitchFamily="66" charset="0"/>
            </a:endParaRPr>
          </a:p>
        </p:txBody>
      </p:sp>
      <p:sp>
        <p:nvSpPr>
          <p:cNvPr id="36867" name="Rectangle 5"/>
          <p:cNvSpPr>
            <a:spLocks noChangeArrowheads="1"/>
          </p:cNvSpPr>
          <p:nvPr/>
        </p:nvSpPr>
        <p:spPr bwMode="auto">
          <a:xfrm>
            <a:off x="3930650" y="144463"/>
            <a:ext cx="1282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just" eaLnBrk="1" hangingPunct="1"/>
            <a:r>
              <a:rPr lang="en-US" altLang="ar-JO" sz="2000" b="1" i="1">
                <a:solidFill>
                  <a:srgbClr val="FFFFCC"/>
                </a:solidFill>
                <a:latin typeface="Comic Sans MS" panose="030F0702030302020204" pitchFamily="66" charset="0"/>
              </a:rPr>
              <a:t>H. pylori</a:t>
            </a:r>
          </a:p>
        </p:txBody>
      </p:sp>
      <p:pic>
        <p:nvPicPr>
          <p:cNvPr id="36868" name="Picture 4" descr="C:\Users\Sarmed\Desktop\images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58763"/>
            <a:ext cx="2312988"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a:off x="4729163" y="2579688"/>
            <a:ext cx="0" cy="2524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686300" y="3498850"/>
            <a:ext cx="0" cy="2524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737100" y="4678363"/>
            <a:ext cx="0" cy="2524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872" name="Rectangle 5"/>
          <p:cNvSpPr>
            <a:spLocks noChangeArrowheads="1"/>
          </p:cNvSpPr>
          <p:nvPr/>
        </p:nvSpPr>
        <p:spPr bwMode="auto">
          <a:xfrm>
            <a:off x="871538" y="788988"/>
            <a:ext cx="1751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ar-JO" sz="2400" b="1" dirty="0">
                <a:latin typeface="Comic Sans MS" panose="030F0702030302020204" pitchFamily="66" charset="0"/>
              </a:rPr>
              <a:t>Treatment</a:t>
            </a:r>
            <a:endParaRPr lang="ar-IQ" altLang="ar-JO" dirty="0"/>
          </a:p>
        </p:txBody>
      </p:sp>
    </p:spTree>
    <p:extLst>
      <p:ext uri="{BB962C8B-B14F-4D97-AF65-F5344CB8AC3E}">
        <p14:creationId xmlns:p14="http://schemas.microsoft.com/office/powerpoint/2010/main" val="3176862241"/>
      </p:ext>
    </p:extLst>
  </p:cSld>
  <p:clrMapOvr>
    <a:masterClrMapping/>
  </p:clrMapOvr>
  <p:transition advTm="63636"/>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2219" y="2336378"/>
            <a:ext cx="4719562" cy="1107996"/>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6600" b="1" dirty="0">
                <a:ln w="11430"/>
                <a:solidFill>
                  <a:srgbClr val="66CCFF"/>
                </a:solidFill>
                <a:effectLst>
                  <a:outerShdw blurRad="50800" dist="39000" dir="5460000" algn="tl">
                    <a:srgbClr val="000000">
                      <a:alpha val="38000"/>
                    </a:srgbClr>
                  </a:outerShdw>
                </a:effectLst>
                <a:latin typeface="Comic Sans MS" pitchFamily="66" charset="0"/>
              </a:rPr>
              <a:t>Thank you </a:t>
            </a:r>
            <a:endParaRPr lang="ar-IQ" sz="6600" b="1" dirty="0">
              <a:ln w="11430"/>
              <a:solidFill>
                <a:srgbClr val="66CCFF"/>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2245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42918"/>
          </a:xfrm>
          <a:solidFill>
            <a:schemeClr val="accent6">
              <a:lumMod val="60000"/>
              <a:lumOff val="40000"/>
            </a:schemeClr>
          </a:solidFill>
        </p:spPr>
        <p:txBody>
          <a:bodyPr>
            <a:normAutofit fontScale="90000"/>
          </a:bodyPr>
          <a:lstStyle/>
          <a:p>
            <a:r>
              <a:rPr lang="en-IE" b="1" dirty="0"/>
              <a:t>History</a:t>
            </a:r>
            <a:endParaRPr lang="en-US" dirty="0"/>
          </a:p>
        </p:txBody>
      </p:sp>
      <p:sp>
        <p:nvSpPr>
          <p:cNvPr id="3" name="Content Placeholder 2"/>
          <p:cNvSpPr>
            <a:spLocks noGrp="1"/>
          </p:cNvSpPr>
          <p:nvPr>
            <p:ph idx="1"/>
          </p:nvPr>
        </p:nvSpPr>
        <p:spPr>
          <a:xfrm>
            <a:off x="285720" y="785795"/>
            <a:ext cx="8501122" cy="1285884"/>
          </a:xfrm>
        </p:spPr>
        <p:txBody>
          <a:bodyPr>
            <a:normAutofit/>
          </a:bodyPr>
          <a:lstStyle/>
          <a:p>
            <a:pPr marL="0" algn="just">
              <a:buNone/>
            </a:pPr>
            <a:r>
              <a:rPr lang="en-US" sz="2400" dirty="0"/>
              <a:t>The discovery of Helicobacter pylori is one of the greatest achievements in the modern history of gastroenterology.</a:t>
            </a:r>
          </a:p>
          <a:p>
            <a:pPr algn="just"/>
            <a:endParaRPr lang="en-US" sz="2400" dirty="0"/>
          </a:p>
        </p:txBody>
      </p:sp>
      <p:sp>
        <p:nvSpPr>
          <p:cNvPr id="4" name="Rectangle 3"/>
          <p:cNvSpPr/>
          <p:nvPr/>
        </p:nvSpPr>
        <p:spPr>
          <a:xfrm>
            <a:off x="428628" y="2357430"/>
            <a:ext cx="5072066" cy="3046988"/>
          </a:xfrm>
          <a:prstGeom prst="rect">
            <a:avLst/>
          </a:prstGeom>
        </p:spPr>
        <p:txBody>
          <a:bodyPr wrap="square">
            <a:spAutoFit/>
          </a:bodyPr>
          <a:lstStyle/>
          <a:p>
            <a:pPr algn="just"/>
            <a:r>
              <a:rPr lang="en-US" sz="2400" b="1" dirty="0">
                <a:solidFill>
                  <a:srgbClr val="0070C0"/>
                </a:solidFill>
              </a:rPr>
              <a:t>In 1982, Australian physicians Robin Warren and Barry Marshall first </a:t>
            </a:r>
            <a:r>
              <a:rPr lang="en-IE" sz="2400" b="1" dirty="0">
                <a:solidFill>
                  <a:srgbClr val="0070C0"/>
                </a:solidFill>
              </a:rPr>
              <a:t>cultured of a spiral-shaped bacterium from gastric biopsies of patients with gastritis.</a:t>
            </a:r>
          </a:p>
          <a:p>
            <a:pPr algn="just"/>
            <a:endParaRPr lang="en-US" sz="2400" b="1" dirty="0">
              <a:solidFill>
                <a:srgbClr val="0070C0"/>
              </a:solidFill>
            </a:endParaRPr>
          </a:p>
          <a:p>
            <a:pPr algn="just"/>
            <a:r>
              <a:rPr lang="en-US" sz="2400" b="1" dirty="0">
                <a:solidFill>
                  <a:srgbClr val="0070C0"/>
                </a:solidFill>
              </a:rPr>
              <a:t>They concluded that the bacterium, not stress or diet, causes ulcers.</a:t>
            </a:r>
          </a:p>
        </p:txBody>
      </p:sp>
      <p:pic>
        <p:nvPicPr>
          <p:cNvPr id="4098" name="Picture 2" descr="Image result for Barry Marshall"/>
          <p:cNvPicPr>
            <a:picLocks noChangeAspect="1" noChangeArrowheads="1"/>
          </p:cNvPicPr>
          <p:nvPr/>
        </p:nvPicPr>
        <p:blipFill>
          <a:blip r:embed="rId3" cstate="print"/>
          <a:srcRect/>
          <a:stretch>
            <a:fillRect/>
          </a:stretch>
        </p:blipFill>
        <p:spPr bwMode="auto">
          <a:xfrm>
            <a:off x="6143636" y="1785926"/>
            <a:ext cx="2071702" cy="2071702"/>
          </a:xfrm>
          <a:prstGeom prst="rect">
            <a:avLst/>
          </a:prstGeom>
          <a:noFill/>
        </p:spPr>
      </p:pic>
      <p:sp>
        <p:nvSpPr>
          <p:cNvPr id="6" name="Rectangle 5"/>
          <p:cNvSpPr/>
          <p:nvPr/>
        </p:nvSpPr>
        <p:spPr>
          <a:xfrm>
            <a:off x="6143636" y="3786190"/>
            <a:ext cx="2075633" cy="461665"/>
          </a:xfrm>
          <a:prstGeom prst="rect">
            <a:avLst/>
          </a:prstGeom>
        </p:spPr>
        <p:txBody>
          <a:bodyPr wrap="none">
            <a:spAutoFit/>
          </a:bodyPr>
          <a:lstStyle/>
          <a:p>
            <a:r>
              <a:rPr lang="en-US" sz="2400" dirty="0">
                <a:solidFill>
                  <a:prstClr val="black"/>
                </a:solidFill>
              </a:rPr>
              <a:t>Barry Marshall </a:t>
            </a:r>
            <a:endParaRPr lang="en-US" dirty="0"/>
          </a:p>
        </p:txBody>
      </p:sp>
      <p:pic>
        <p:nvPicPr>
          <p:cNvPr id="4100" name="Picture 4" descr="Image result for Robin Warren"/>
          <p:cNvPicPr>
            <a:picLocks noChangeAspect="1" noChangeArrowheads="1"/>
          </p:cNvPicPr>
          <p:nvPr/>
        </p:nvPicPr>
        <p:blipFill>
          <a:blip r:embed="rId4" cstate="print"/>
          <a:srcRect/>
          <a:stretch>
            <a:fillRect/>
          </a:stretch>
        </p:blipFill>
        <p:spPr bwMode="auto">
          <a:xfrm>
            <a:off x="6215074" y="4286256"/>
            <a:ext cx="2000264" cy="2152650"/>
          </a:xfrm>
          <a:prstGeom prst="rect">
            <a:avLst/>
          </a:prstGeom>
          <a:noFill/>
        </p:spPr>
      </p:pic>
      <p:sp>
        <p:nvSpPr>
          <p:cNvPr id="8" name="Rectangle 7"/>
          <p:cNvSpPr/>
          <p:nvPr/>
        </p:nvSpPr>
        <p:spPr>
          <a:xfrm>
            <a:off x="6238643" y="6357958"/>
            <a:ext cx="1976695" cy="461665"/>
          </a:xfrm>
          <a:prstGeom prst="rect">
            <a:avLst/>
          </a:prstGeom>
        </p:spPr>
        <p:txBody>
          <a:bodyPr wrap="none">
            <a:spAutoFit/>
          </a:bodyPr>
          <a:lstStyle/>
          <a:p>
            <a:r>
              <a:rPr lang="en-US" sz="2400" dirty="0">
                <a:solidFill>
                  <a:prstClr val="black"/>
                </a:solidFill>
              </a:rPr>
              <a:t>Robin Warren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linds(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slide(fromBottom)">
                                      <p:cBhvr>
                                        <p:cTn id="22" dur="500"/>
                                        <p:tgtEl>
                                          <p:spTgt spid="4098"/>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Bottom)">
                                      <p:cBhvr>
                                        <p:cTn id="25" dur="500"/>
                                        <p:tgtEl>
                                          <p:spTgt spid="6"/>
                                        </p:tgtEl>
                                      </p:cBhvr>
                                    </p:animEffect>
                                  </p:childTnLst>
                                </p:cTn>
                              </p:par>
                              <p:par>
                                <p:cTn id="26" presetID="12" presetClass="entr" presetSubtype="4" fill="hold" nodeType="withEffect">
                                  <p:stCondLst>
                                    <p:cond delay="0"/>
                                  </p:stCondLst>
                                  <p:childTnLst>
                                    <p:set>
                                      <p:cBhvr>
                                        <p:cTn id="27" dur="1" fill="hold">
                                          <p:stCondLst>
                                            <p:cond delay="0"/>
                                          </p:stCondLst>
                                        </p:cTn>
                                        <p:tgtEl>
                                          <p:spTgt spid="4100"/>
                                        </p:tgtEl>
                                        <p:attrNameLst>
                                          <p:attrName>style.visibility</p:attrName>
                                        </p:attrNameLst>
                                      </p:cBhvr>
                                      <p:to>
                                        <p:strVal val="visible"/>
                                      </p:to>
                                    </p:set>
                                    <p:animEffect transition="in" filter="slide(fromBottom)">
                                      <p:cBhvr>
                                        <p:cTn id="28" dur="500"/>
                                        <p:tgtEl>
                                          <p:spTgt spid="4100"/>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lide(fromBottom)">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slide(fromBottom)">
                                      <p:cBhvr>
                                        <p:cTn id="3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 y="831863"/>
            <a:ext cx="8786874" cy="4525963"/>
          </a:xfrm>
        </p:spPr>
        <p:txBody>
          <a:bodyPr>
            <a:normAutofit/>
          </a:bodyPr>
          <a:lstStyle/>
          <a:p>
            <a:pPr algn="just"/>
            <a:r>
              <a:rPr lang="en-IE" sz="2700" dirty="0"/>
              <a:t>Small curved microaerophilic gram-negative rods 2-4ųm long</a:t>
            </a:r>
          </a:p>
          <a:p>
            <a:pPr algn="just"/>
            <a:r>
              <a:rPr lang="en-US" sz="2700" dirty="0"/>
              <a:t>This renders </a:t>
            </a:r>
            <a:r>
              <a:rPr lang="en-US" sz="2700" i="1" dirty="0"/>
              <a:t>H. pylori </a:t>
            </a:r>
            <a:r>
              <a:rPr lang="en-US" sz="2700" dirty="0"/>
              <a:t>motile in the mucus environment.</a:t>
            </a:r>
          </a:p>
          <a:p>
            <a:pPr algn="just"/>
            <a:r>
              <a:rPr lang="en-US" sz="2700" dirty="0"/>
              <a:t>urease that catalyzes urea hydrolysis to produce buffering ammonia which act as an acid-resistance mechanisms.</a:t>
            </a:r>
          </a:p>
        </p:txBody>
      </p:sp>
      <p:sp>
        <p:nvSpPr>
          <p:cNvPr id="4" name="Title 1"/>
          <p:cNvSpPr txBox="1">
            <a:spLocks/>
          </p:cNvSpPr>
          <p:nvPr/>
        </p:nvSpPr>
        <p:spPr>
          <a:xfrm>
            <a:off x="0" y="0"/>
            <a:ext cx="9144000" cy="642918"/>
          </a:xfrm>
          <a:prstGeom prst="rect">
            <a:avLst/>
          </a:prstGeom>
          <a:solidFill>
            <a:schemeClr val="accent6">
              <a:lumMod val="60000"/>
              <a:lumOff val="40000"/>
            </a:schemeClr>
          </a:solidFill>
        </p:spPr>
        <p:txBody>
          <a:bodyPr vert="horz" lIns="91440" tIns="45720" rIns="91440" bIns="45720" rtlCol="0" anchor="ctr">
            <a:normAutofit fontScale="90000" lnSpcReduction="10000"/>
          </a:bodyPr>
          <a:lstStyle/>
          <a:p>
            <a:pPr lvl="0" algn="ctr">
              <a:spcBef>
                <a:spcPct val="0"/>
              </a:spcBef>
            </a:pPr>
            <a:r>
              <a:rPr lang="en-IE" sz="4400" b="1" dirty="0"/>
              <a:t>H.pylori -Microbiology</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Box 3"/>
          <p:cNvSpPr txBox="1">
            <a:spLocks noChangeArrowheads="1"/>
          </p:cNvSpPr>
          <p:nvPr/>
        </p:nvSpPr>
        <p:spPr bwMode="auto">
          <a:xfrm>
            <a:off x="346101" y="3241699"/>
            <a:ext cx="742950" cy="457200"/>
          </a:xfrm>
          <a:prstGeom prst="rect">
            <a:avLst/>
          </a:prstGeom>
          <a:noFill/>
          <a:ln w="9525">
            <a:noFill/>
            <a:miter lim="800000"/>
            <a:headEnd/>
            <a:tailEnd/>
          </a:ln>
        </p:spPr>
        <p:txBody>
          <a:bodyPr wrap="none">
            <a:spAutoFit/>
          </a:bodyPr>
          <a:lstStyle/>
          <a:p>
            <a:r>
              <a:rPr lang="en-IE" b="1"/>
              <a:t>NH</a:t>
            </a:r>
            <a:r>
              <a:rPr lang="en-IE" b="1" baseline="-25000"/>
              <a:t>2</a:t>
            </a:r>
            <a:endParaRPr lang="en-GB" b="1"/>
          </a:p>
        </p:txBody>
      </p:sp>
      <p:sp>
        <p:nvSpPr>
          <p:cNvPr id="20" name="Line 4"/>
          <p:cNvSpPr>
            <a:spLocks noChangeShapeType="1"/>
          </p:cNvSpPr>
          <p:nvPr/>
        </p:nvSpPr>
        <p:spPr bwMode="auto">
          <a:xfrm>
            <a:off x="742976" y="3886224"/>
            <a:ext cx="0" cy="914400"/>
          </a:xfrm>
          <a:prstGeom prst="line">
            <a:avLst/>
          </a:prstGeom>
          <a:noFill/>
          <a:ln w="9525">
            <a:solidFill>
              <a:schemeClr val="tx1"/>
            </a:solidFill>
            <a:round/>
            <a:headEnd/>
            <a:tailEnd/>
          </a:ln>
        </p:spPr>
        <p:txBody>
          <a:bodyPr wrap="none"/>
          <a:lstStyle/>
          <a:p>
            <a:endParaRPr lang="en-US"/>
          </a:p>
        </p:txBody>
      </p:sp>
      <p:sp>
        <p:nvSpPr>
          <p:cNvPr id="21" name="Text Box 5"/>
          <p:cNvSpPr txBox="1">
            <a:spLocks noChangeArrowheads="1"/>
          </p:cNvSpPr>
          <p:nvPr/>
        </p:nvSpPr>
        <p:spPr bwMode="auto">
          <a:xfrm>
            <a:off x="574701" y="4841899"/>
            <a:ext cx="404813" cy="457200"/>
          </a:xfrm>
          <a:prstGeom prst="rect">
            <a:avLst/>
          </a:prstGeom>
          <a:noFill/>
          <a:ln w="9525">
            <a:noFill/>
            <a:miter lim="800000"/>
            <a:headEnd/>
            <a:tailEnd/>
          </a:ln>
        </p:spPr>
        <p:txBody>
          <a:bodyPr wrap="none">
            <a:spAutoFit/>
          </a:bodyPr>
          <a:lstStyle/>
          <a:p>
            <a:r>
              <a:rPr lang="en-IE" b="1"/>
              <a:t>C</a:t>
            </a:r>
            <a:endParaRPr lang="en-GB" b="1"/>
          </a:p>
        </p:txBody>
      </p:sp>
      <p:sp>
        <p:nvSpPr>
          <p:cNvPr id="22" name="Line 6"/>
          <p:cNvSpPr>
            <a:spLocks noChangeShapeType="1"/>
          </p:cNvSpPr>
          <p:nvPr/>
        </p:nvSpPr>
        <p:spPr bwMode="auto">
          <a:xfrm>
            <a:off x="742976" y="5257824"/>
            <a:ext cx="0" cy="838200"/>
          </a:xfrm>
          <a:prstGeom prst="line">
            <a:avLst/>
          </a:prstGeom>
          <a:noFill/>
          <a:ln w="9525">
            <a:solidFill>
              <a:schemeClr val="tx1"/>
            </a:solidFill>
            <a:round/>
            <a:headEnd/>
            <a:tailEnd/>
          </a:ln>
        </p:spPr>
        <p:txBody>
          <a:bodyPr wrap="none"/>
          <a:lstStyle/>
          <a:p>
            <a:endParaRPr lang="en-US"/>
          </a:p>
        </p:txBody>
      </p:sp>
      <p:sp>
        <p:nvSpPr>
          <p:cNvPr id="23" name="Text Box 9"/>
          <p:cNvSpPr txBox="1">
            <a:spLocks noChangeArrowheads="1"/>
          </p:cNvSpPr>
          <p:nvPr/>
        </p:nvSpPr>
        <p:spPr bwMode="auto">
          <a:xfrm>
            <a:off x="574701" y="6061099"/>
            <a:ext cx="742950" cy="457200"/>
          </a:xfrm>
          <a:prstGeom prst="rect">
            <a:avLst/>
          </a:prstGeom>
          <a:noFill/>
          <a:ln w="9525">
            <a:noFill/>
            <a:miter lim="800000"/>
            <a:headEnd/>
            <a:tailEnd/>
          </a:ln>
        </p:spPr>
        <p:txBody>
          <a:bodyPr wrap="none">
            <a:spAutoFit/>
          </a:bodyPr>
          <a:lstStyle/>
          <a:p>
            <a:r>
              <a:rPr lang="en-IE" b="1"/>
              <a:t>NH</a:t>
            </a:r>
            <a:r>
              <a:rPr lang="en-IE" b="1" baseline="-25000"/>
              <a:t>2</a:t>
            </a:r>
            <a:endParaRPr lang="en-GB" b="1" baseline="-25000"/>
          </a:p>
        </p:txBody>
      </p:sp>
      <p:sp>
        <p:nvSpPr>
          <p:cNvPr id="24" name="Line 10"/>
          <p:cNvSpPr>
            <a:spLocks noChangeShapeType="1"/>
          </p:cNvSpPr>
          <p:nvPr/>
        </p:nvSpPr>
        <p:spPr bwMode="auto">
          <a:xfrm>
            <a:off x="971576" y="5029224"/>
            <a:ext cx="762000" cy="0"/>
          </a:xfrm>
          <a:prstGeom prst="line">
            <a:avLst/>
          </a:prstGeom>
          <a:noFill/>
          <a:ln w="9525">
            <a:solidFill>
              <a:schemeClr val="tx1"/>
            </a:solidFill>
            <a:round/>
            <a:headEnd/>
            <a:tailEnd/>
          </a:ln>
        </p:spPr>
        <p:txBody>
          <a:bodyPr wrap="none"/>
          <a:lstStyle/>
          <a:p>
            <a:endParaRPr lang="en-US"/>
          </a:p>
        </p:txBody>
      </p:sp>
      <p:sp>
        <p:nvSpPr>
          <p:cNvPr id="25" name="Line 15"/>
          <p:cNvSpPr>
            <a:spLocks noChangeShapeType="1"/>
          </p:cNvSpPr>
          <p:nvPr/>
        </p:nvSpPr>
        <p:spPr bwMode="auto">
          <a:xfrm>
            <a:off x="971576" y="5181624"/>
            <a:ext cx="685800" cy="0"/>
          </a:xfrm>
          <a:prstGeom prst="line">
            <a:avLst/>
          </a:prstGeom>
          <a:noFill/>
          <a:ln w="9525">
            <a:solidFill>
              <a:schemeClr val="tx1"/>
            </a:solidFill>
            <a:round/>
            <a:headEnd/>
            <a:tailEnd/>
          </a:ln>
        </p:spPr>
        <p:txBody>
          <a:bodyPr wrap="none"/>
          <a:lstStyle/>
          <a:p>
            <a:endParaRPr lang="en-US"/>
          </a:p>
        </p:txBody>
      </p:sp>
      <p:sp>
        <p:nvSpPr>
          <p:cNvPr id="26" name="Text Box 16"/>
          <p:cNvSpPr txBox="1">
            <a:spLocks noChangeArrowheads="1"/>
          </p:cNvSpPr>
          <p:nvPr/>
        </p:nvSpPr>
        <p:spPr bwMode="auto">
          <a:xfrm>
            <a:off x="1733576" y="4972064"/>
            <a:ext cx="420688" cy="457200"/>
          </a:xfrm>
          <a:prstGeom prst="rect">
            <a:avLst/>
          </a:prstGeom>
          <a:noFill/>
          <a:ln w="9525">
            <a:noFill/>
            <a:miter lim="800000"/>
            <a:headEnd/>
            <a:tailEnd/>
          </a:ln>
        </p:spPr>
        <p:txBody>
          <a:bodyPr wrap="none">
            <a:spAutoFit/>
          </a:bodyPr>
          <a:lstStyle/>
          <a:p>
            <a:r>
              <a:rPr lang="en-IE" b="1" dirty="0"/>
              <a:t>O</a:t>
            </a:r>
            <a:endParaRPr lang="en-GB" b="1" dirty="0"/>
          </a:p>
        </p:txBody>
      </p:sp>
      <p:sp>
        <p:nvSpPr>
          <p:cNvPr id="27" name="Text Box 17"/>
          <p:cNvSpPr txBox="1">
            <a:spLocks noChangeArrowheads="1"/>
          </p:cNvSpPr>
          <p:nvPr/>
        </p:nvSpPr>
        <p:spPr bwMode="auto">
          <a:xfrm>
            <a:off x="2647976" y="4876824"/>
            <a:ext cx="357188" cy="457200"/>
          </a:xfrm>
          <a:prstGeom prst="rect">
            <a:avLst/>
          </a:prstGeom>
          <a:noFill/>
          <a:ln w="9525">
            <a:noFill/>
            <a:miter lim="800000"/>
            <a:headEnd/>
            <a:tailEnd/>
          </a:ln>
        </p:spPr>
        <p:txBody>
          <a:bodyPr wrap="none">
            <a:spAutoFit/>
          </a:bodyPr>
          <a:lstStyle/>
          <a:p>
            <a:r>
              <a:rPr lang="en-IE" b="1" dirty="0"/>
              <a:t>+</a:t>
            </a:r>
            <a:endParaRPr lang="en-GB" b="1" dirty="0"/>
          </a:p>
        </p:txBody>
      </p:sp>
      <p:sp>
        <p:nvSpPr>
          <p:cNvPr id="28" name="Text Box 18"/>
          <p:cNvSpPr txBox="1">
            <a:spLocks noChangeArrowheads="1"/>
          </p:cNvSpPr>
          <p:nvPr/>
        </p:nvSpPr>
        <p:spPr bwMode="auto">
          <a:xfrm>
            <a:off x="3317901" y="4765699"/>
            <a:ext cx="835025" cy="457200"/>
          </a:xfrm>
          <a:prstGeom prst="rect">
            <a:avLst/>
          </a:prstGeom>
          <a:noFill/>
          <a:ln w="9525">
            <a:noFill/>
            <a:miter lim="800000"/>
            <a:headEnd/>
            <a:tailEnd/>
          </a:ln>
        </p:spPr>
        <p:txBody>
          <a:bodyPr wrap="none">
            <a:spAutoFit/>
          </a:bodyPr>
          <a:lstStyle/>
          <a:p>
            <a:r>
              <a:rPr lang="en-IE" b="1"/>
              <a:t>H </a:t>
            </a:r>
            <a:r>
              <a:rPr lang="en-IE" b="1" baseline="-25000"/>
              <a:t>2</a:t>
            </a:r>
            <a:r>
              <a:rPr lang="en-IE" b="1"/>
              <a:t>O</a:t>
            </a:r>
            <a:endParaRPr lang="en-GB" b="1" dirty="0"/>
          </a:p>
        </p:txBody>
      </p:sp>
      <p:sp>
        <p:nvSpPr>
          <p:cNvPr id="29" name="Line 19"/>
          <p:cNvSpPr>
            <a:spLocks noChangeShapeType="1"/>
          </p:cNvSpPr>
          <p:nvPr/>
        </p:nvSpPr>
        <p:spPr bwMode="auto">
          <a:xfrm>
            <a:off x="4324376" y="5029224"/>
            <a:ext cx="762000" cy="0"/>
          </a:xfrm>
          <a:prstGeom prst="line">
            <a:avLst/>
          </a:prstGeom>
          <a:noFill/>
          <a:ln w="9525">
            <a:solidFill>
              <a:schemeClr val="tx1"/>
            </a:solidFill>
            <a:round/>
            <a:headEnd/>
            <a:tailEnd/>
          </a:ln>
        </p:spPr>
        <p:txBody>
          <a:bodyPr wrap="none"/>
          <a:lstStyle/>
          <a:p>
            <a:endParaRPr lang="en-US"/>
          </a:p>
        </p:txBody>
      </p:sp>
      <p:sp>
        <p:nvSpPr>
          <p:cNvPr id="30" name="Text Box 20"/>
          <p:cNvSpPr txBox="1">
            <a:spLocks noChangeArrowheads="1"/>
          </p:cNvSpPr>
          <p:nvPr/>
        </p:nvSpPr>
        <p:spPr bwMode="auto">
          <a:xfrm>
            <a:off x="4232301" y="4471998"/>
            <a:ext cx="1157288" cy="457200"/>
          </a:xfrm>
          <a:prstGeom prst="rect">
            <a:avLst/>
          </a:prstGeom>
          <a:noFill/>
          <a:ln w="9525">
            <a:noFill/>
            <a:miter lim="800000"/>
            <a:headEnd/>
            <a:tailEnd/>
          </a:ln>
        </p:spPr>
        <p:txBody>
          <a:bodyPr wrap="none">
            <a:spAutoFit/>
          </a:bodyPr>
          <a:lstStyle/>
          <a:p>
            <a:r>
              <a:rPr lang="en-IE" b="1" dirty="0"/>
              <a:t>Urease </a:t>
            </a:r>
            <a:endParaRPr lang="en-GB" b="1" dirty="0"/>
          </a:p>
        </p:txBody>
      </p:sp>
      <p:sp>
        <p:nvSpPr>
          <p:cNvPr id="31" name="Text Box 21"/>
          <p:cNvSpPr txBox="1">
            <a:spLocks noChangeArrowheads="1"/>
          </p:cNvSpPr>
          <p:nvPr/>
        </p:nvSpPr>
        <p:spPr bwMode="auto">
          <a:xfrm>
            <a:off x="5603901" y="4689499"/>
            <a:ext cx="2682875" cy="457200"/>
          </a:xfrm>
          <a:prstGeom prst="rect">
            <a:avLst/>
          </a:prstGeom>
          <a:noFill/>
          <a:ln w="9525">
            <a:noFill/>
            <a:miter lim="800000"/>
            <a:headEnd/>
            <a:tailEnd/>
          </a:ln>
        </p:spPr>
        <p:txBody>
          <a:bodyPr wrap="none">
            <a:spAutoFit/>
          </a:bodyPr>
          <a:lstStyle/>
          <a:p>
            <a:r>
              <a:rPr lang="en-IE" b="1" dirty="0"/>
              <a:t>2NH</a:t>
            </a:r>
            <a:r>
              <a:rPr lang="en-IE" b="1" baseline="-25000" dirty="0"/>
              <a:t>3</a:t>
            </a:r>
            <a:r>
              <a:rPr lang="en-IE" b="1" baseline="30000" dirty="0"/>
              <a:t>+        </a:t>
            </a:r>
            <a:r>
              <a:rPr lang="en-IE" b="1" dirty="0"/>
              <a:t>+       CO</a:t>
            </a:r>
            <a:r>
              <a:rPr lang="en-IE" b="1" baseline="-25000" dirty="0"/>
              <a:t>2</a:t>
            </a:r>
            <a:endParaRPr lang="en-GB" b="1" dirty="0"/>
          </a:p>
        </p:txBody>
      </p:sp>
      <p:sp>
        <p:nvSpPr>
          <p:cNvPr id="32" name="Text Box 22"/>
          <p:cNvSpPr txBox="1">
            <a:spLocks noChangeArrowheads="1"/>
          </p:cNvSpPr>
          <p:nvPr/>
        </p:nvSpPr>
        <p:spPr bwMode="auto">
          <a:xfrm>
            <a:off x="2285984" y="5857892"/>
            <a:ext cx="4406847" cy="461665"/>
          </a:xfrm>
          <a:prstGeom prst="rect">
            <a:avLst/>
          </a:prstGeom>
          <a:noFill/>
          <a:ln w="9525">
            <a:noFill/>
            <a:miter lim="800000"/>
            <a:headEnd/>
            <a:tailEnd/>
          </a:ln>
        </p:spPr>
        <p:txBody>
          <a:bodyPr wrap="none">
            <a:spAutoFit/>
          </a:bodyPr>
          <a:lstStyle/>
          <a:p>
            <a:r>
              <a:rPr lang="en-IE" sz="2400" b="1" dirty="0">
                <a:solidFill>
                  <a:srgbClr val="00B050"/>
                </a:solidFill>
              </a:rPr>
              <a:t>Ammonia formed results in </a:t>
            </a:r>
            <a:r>
              <a:rPr lang="en-IE" sz="2400" b="1" dirty="0">
                <a:solidFill>
                  <a:srgbClr val="00B050"/>
                </a:solidFill>
                <a:ea typeface="Arial Unicode MS" pitchFamily="34" charset="-128"/>
                <a:cs typeface="Arial Unicode MS" pitchFamily="34" charset="-128"/>
              </a:rPr>
              <a:t>⇈pH</a:t>
            </a:r>
            <a:r>
              <a:rPr lang="en-IE" sz="2400" b="1" dirty="0">
                <a:solidFill>
                  <a:srgbClr val="00B050"/>
                </a:solidFill>
              </a:rPr>
              <a:t> </a:t>
            </a:r>
            <a:endParaRPr lang="en-GB" sz="2400" b="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0-#ppt_w/2"/>
                                          </p:val>
                                        </p:tav>
                                        <p:tav tm="100000">
                                          <p:val>
                                            <p:strVal val="#ppt_x"/>
                                          </p:val>
                                        </p:tav>
                                      </p:tavLst>
                                    </p:anim>
                                    <p:anim calcmode="lin" valueType="num">
                                      <p:cBhvr additive="base">
                                        <p:cTn id="2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linds(horizontal)">
                                      <p:cBhvr>
                                        <p:cTn id="36" dur="500"/>
                                        <p:tgtEl>
                                          <p:spTgt spid="20"/>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linds(horizontal)">
                                      <p:cBhvr>
                                        <p:cTn id="39" dur="500"/>
                                        <p:tgtEl>
                                          <p:spTgt spid="21"/>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blinds(horizontal)">
                                      <p:cBhvr>
                                        <p:cTn id="45" dur="500"/>
                                        <p:tgtEl>
                                          <p:spTgt spid="23"/>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linds(horizontal)">
                                      <p:cBhvr>
                                        <p:cTn id="48" dur="500"/>
                                        <p:tgtEl>
                                          <p:spTgt spid="24"/>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linds(horizontal)">
                                      <p:cBhvr>
                                        <p:cTn id="51" dur="500"/>
                                        <p:tgtEl>
                                          <p:spTgt spid="25"/>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linds(horizontal)">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linds(horizontal)">
                                      <p:cBhvr>
                                        <p:cTn id="59" dur="5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blinds(horizontal)">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blinds(horizontal)">
                                      <p:cBhvr>
                                        <p:cTn id="69" dur="500"/>
                                        <p:tgtEl>
                                          <p:spTgt spid="29"/>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blinds(horizontal)">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blinds(horizontal)">
                                      <p:cBhvr>
                                        <p:cTn id="7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P spid="20" grpId="0" animBg="1"/>
      <p:bldP spid="21" grpId="0"/>
      <p:bldP spid="22" grpId="0" animBg="1"/>
      <p:bldP spid="23" grpId="0"/>
      <p:bldP spid="24" grpId="0" animBg="1"/>
      <p:bldP spid="25" grpId="0" animBg="1"/>
      <p:bldP spid="26" grpId="0"/>
      <p:bldP spid="27" grpId="0"/>
      <p:bldP spid="28" grpId="0"/>
      <p:bldP spid="29" grpId="0" animBg="1"/>
      <p:bldP spid="30" grpId="0"/>
      <p:bldP spid="31" grpId="0"/>
      <p:bldP spid="3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714356"/>
            <a:ext cx="8643998" cy="5929354"/>
          </a:xfrm>
        </p:spPr>
        <p:txBody>
          <a:bodyPr>
            <a:noAutofit/>
          </a:bodyPr>
          <a:lstStyle/>
          <a:p>
            <a:pPr algn="just"/>
            <a:r>
              <a:rPr lang="en-IE" sz="2600" dirty="0"/>
              <a:t>Infection occurs worldwide</a:t>
            </a:r>
          </a:p>
          <a:p>
            <a:pPr algn="just"/>
            <a:r>
              <a:rPr lang="en-US" sz="2600" dirty="0"/>
              <a:t>Humans are the only important reservoir of H. pylori.</a:t>
            </a:r>
          </a:p>
          <a:p>
            <a:pPr algn="just"/>
            <a:r>
              <a:rPr lang="en-IE" sz="2600" dirty="0"/>
              <a:t>Prevalence will depend on the country and population groups</a:t>
            </a:r>
          </a:p>
          <a:p>
            <a:pPr algn="just"/>
            <a:r>
              <a:rPr lang="en-US" sz="2600" dirty="0"/>
              <a:t>Children may acquire the organism from their parents (more often from the mother) or from other children. </a:t>
            </a:r>
          </a:p>
          <a:p>
            <a:pPr algn="just"/>
            <a:r>
              <a:rPr lang="en-US" sz="2600" dirty="0"/>
              <a:t>Tranmission by fecal-oral or oral-oral </a:t>
            </a:r>
          </a:p>
          <a:p>
            <a:pPr algn="just"/>
            <a:r>
              <a:rPr lang="en-US" sz="2600" dirty="0"/>
              <a:t>H. pylori is easily cultured from vomitus and gastroesophageal refluxate and is less easily cultured from stool.</a:t>
            </a:r>
          </a:p>
          <a:p>
            <a:pPr algn="just"/>
            <a:r>
              <a:rPr lang="en-IE" sz="2600" dirty="0"/>
              <a:t>Overall </a:t>
            </a:r>
            <a:r>
              <a:rPr lang="en-IE" sz="2600" i="1" dirty="0"/>
              <a:t>prevalence </a:t>
            </a:r>
            <a:r>
              <a:rPr lang="en-IE" sz="2600" dirty="0"/>
              <a:t>strongly correlates with socio-economic conditions</a:t>
            </a:r>
          </a:p>
          <a:p>
            <a:pPr algn="just"/>
            <a:r>
              <a:rPr lang="en-IE" sz="2600" dirty="0"/>
              <a:t>In Middle aged adults in developing countries prevalence is 80%, in industralised countries 20-50%.</a:t>
            </a:r>
            <a:endParaRPr lang="en-US" sz="2600" dirty="0"/>
          </a:p>
        </p:txBody>
      </p:sp>
      <p:sp>
        <p:nvSpPr>
          <p:cNvPr id="5" name="Title 1"/>
          <p:cNvSpPr txBox="1">
            <a:spLocks/>
          </p:cNvSpPr>
          <p:nvPr/>
        </p:nvSpPr>
        <p:spPr>
          <a:xfrm>
            <a:off x="0" y="0"/>
            <a:ext cx="9144000" cy="642918"/>
          </a:xfrm>
          <a:prstGeom prst="rect">
            <a:avLst/>
          </a:prstGeom>
          <a:solidFill>
            <a:schemeClr val="accent6">
              <a:lumMod val="60000"/>
              <a:lumOff val="40000"/>
            </a:schemeClr>
          </a:solidFill>
        </p:spPr>
        <p:txBody>
          <a:bodyPr vert="horz" lIns="91440" tIns="45720" rIns="91440" bIns="45720" rtlCol="0" anchor="ctr">
            <a:noAutofit/>
          </a:bodyPr>
          <a:lstStyle/>
          <a:p>
            <a:pPr algn="ctr"/>
            <a:r>
              <a:rPr lang="en-IE" sz="3800" b="1" dirty="0"/>
              <a:t>Epidemiology and Transmission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linds(horizont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Oval 1027"/>
          <p:cNvSpPr>
            <a:spLocks noChangeArrowheads="1"/>
          </p:cNvSpPr>
          <p:nvPr/>
        </p:nvSpPr>
        <p:spPr bwMode="auto">
          <a:xfrm>
            <a:off x="3143240" y="928670"/>
            <a:ext cx="2819400" cy="1524000"/>
          </a:xfrm>
          <a:prstGeom prst="ellipse">
            <a:avLst/>
          </a:prstGeom>
          <a:solidFill>
            <a:schemeClr val="accent2">
              <a:lumMod val="40000"/>
              <a:lumOff val="60000"/>
            </a:schemeClr>
          </a:solidFill>
          <a:ln w="9525">
            <a:noFill/>
            <a:round/>
            <a:headEnd/>
            <a:tailEnd/>
          </a:ln>
        </p:spPr>
        <p:txBody>
          <a:bodyPr wrap="none" anchor="ctr"/>
          <a:lstStyle/>
          <a:p>
            <a:pPr algn="ctr"/>
            <a:r>
              <a:rPr lang="en-GB" b="1" dirty="0">
                <a:cs typeface="Aparajita" pitchFamily="34" charset="0"/>
              </a:rPr>
              <a:t>Factors allowing </a:t>
            </a:r>
            <a:endParaRPr lang="en-IE" b="1" i="1" dirty="0"/>
          </a:p>
          <a:p>
            <a:pPr algn="ctr"/>
            <a:r>
              <a:rPr lang="en-GB" b="1" dirty="0">
                <a:cs typeface="Aparajita" pitchFamily="34" charset="0"/>
              </a:rPr>
              <a:t>gastric colonization</a:t>
            </a:r>
          </a:p>
          <a:p>
            <a:pPr algn="ctr"/>
            <a:endParaRPr lang="en-GB" b="1" dirty="0"/>
          </a:p>
        </p:txBody>
      </p:sp>
      <p:sp>
        <p:nvSpPr>
          <p:cNvPr id="19460" name="Line 1029"/>
          <p:cNvSpPr>
            <a:spLocks noChangeShapeType="1"/>
          </p:cNvSpPr>
          <p:nvPr/>
        </p:nvSpPr>
        <p:spPr bwMode="auto">
          <a:xfrm flipH="1">
            <a:off x="2143108" y="1740207"/>
            <a:ext cx="1000132" cy="331471"/>
          </a:xfrm>
          <a:prstGeom prst="line">
            <a:avLst/>
          </a:prstGeom>
          <a:noFill/>
          <a:ln w="9525">
            <a:solidFill>
              <a:schemeClr val="tx1"/>
            </a:solidFill>
            <a:round/>
            <a:headEnd/>
            <a:tailEnd type="triangle" w="med" len="med"/>
          </a:ln>
        </p:spPr>
        <p:txBody>
          <a:bodyPr wrap="none"/>
          <a:lstStyle/>
          <a:p>
            <a:pPr algn="ctr"/>
            <a:endParaRPr lang="ar-SA" sz="2000" b="1"/>
          </a:p>
        </p:txBody>
      </p:sp>
      <p:sp>
        <p:nvSpPr>
          <p:cNvPr id="19461" name="Oval 1030"/>
          <p:cNvSpPr>
            <a:spLocks noChangeArrowheads="1"/>
          </p:cNvSpPr>
          <p:nvPr/>
        </p:nvSpPr>
        <p:spPr bwMode="auto">
          <a:xfrm>
            <a:off x="0" y="1428736"/>
            <a:ext cx="2133600" cy="1524000"/>
          </a:xfrm>
          <a:prstGeom prst="ellipse">
            <a:avLst/>
          </a:prstGeom>
          <a:solidFill>
            <a:schemeClr val="accent1">
              <a:lumMod val="40000"/>
              <a:lumOff val="60000"/>
            </a:schemeClr>
          </a:solidFill>
          <a:ln w="9525">
            <a:noFill/>
            <a:round/>
            <a:headEnd/>
            <a:tailEnd/>
          </a:ln>
        </p:spPr>
        <p:txBody>
          <a:bodyPr wrap="none" anchor="ctr"/>
          <a:lstStyle/>
          <a:p>
            <a:pPr algn="ctr"/>
            <a:r>
              <a:rPr lang="en-IE" sz="2000" b="1" dirty="0"/>
              <a:t>Hop and Bab A</a:t>
            </a:r>
            <a:r>
              <a:rPr lang="en-US" sz="2000" b="1" dirty="0"/>
              <a:t>:</a:t>
            </a:r>
            <a:endParaRPr lang="en-IE" sz="2000" b="1" dirty="0"/>
          </a:p>
          <a:p>
            <a:pPr algn="ctr"/>
            <a:r>
              <a:rPr lang="en-IE" sz="2000" b="1" dirty="0" err="1"/>
              <a:t>Adhesins</a:t>
            </a:r>
            <a:endParaRPr lang="en-GB" sz="2000" b="1" dirty="0"/>
          </a:p>
        </p:txBody>
      </p:sp>
      <p:sp>
        <p:nvSpPr>
          <p:cNvPr id="19463" name="Line 1035"/>
          <p:cNvSpPr>
            <a:spLocks noChangeShapeType="1"/>
          </p:cNvSpPr>
          <p:nvPr/>
        </p:nvSpPr>
        <p:spPr bwMode="auto">
          <a:xfrm flipH="1">
            <a:off x="2000232" y="2214554"/>
            <a:ext cx="1500198" cy="1000132"/>
          </a:xfrm>
          <a:prstGeom prst="line">
            <a:avLst/>
          </a:prstGeom>
          <a:noFill/>
          <a:ln w="9525">
            <a:solidFill>
              <a:schemeClr val="tx1"/>
            </a:solidFill>
            <a:round/>
            <a:headEnd/>
            <a:tailEnd type="triangle" w="med" len="med"/>
          </a:ln>
        </p:spPr>
        <p:txBody>
          <a:bodyPr wrap="none"/>
          <a:lstStyle/>
          <a:p>
            <a:pPr algn="ctr"/>
            <a:endParaRPr lang="ar-SA" sz="2000" b="1"/>
          </a:p>
        </p:txBody>
      </p:sp>
      <p:sp>
        <p:nvSpPr>
          <p:cNvPr id="51212" name="Oval 1036"/>
          <p:cNvSpPr>
            <a:spLocks noChangeArrowheads="1"/>
          </p:cNvSpPr>
          <p:nvPr/>
        </p:nvSpPr>
        <p:spPr bwMode="auto">
          <a:xfrm>
            <a:off x="5572132" y="4786298"/>
            <a:ext cx="2514600" cy="2071702"/>
          </a:xfrm>
          <a:prstGeom prst="ellipse">
            <a:avLst/>
          </a:prstGeom>
          <a:solidFill>
            <a:schemeClr val="accent5">
              <a:lumMod val="40000"/>
              <a:lumOff val="60000"/>
            </a:schemeClr>
          </a:solidFill>
          <a:ln w="9525">
            <a:noFill/>
            <a:round/>
            <a:headEnd/>
            <a:tailEnd/>
          </a:ln>
        </p:spPr>
        <p:txBody>
          <a:bodyPr wrap="none" anchor="ctr"/>
          <a:lstStyle/>
          <a:p>
            <a:pPr marL="514350" indent="-514350" algn="ctr">
              <a:lnSpc>
                <a:spcPct val="90000"/>
              </a:lnSpc>
            </a:pPr>
            <a:r>
              <a:rPr lang="en-GB" sz="2000" b="1" dirty="0">
                <a:cs typeface="Aparajita" pitchFamily="34" charset="0"/>
              </a:rPr>
              <a:t>Micro-aerophilism:</a:t>
            </a:r>
          </a:p>
          <a:p>
            <a:pPr marL="514350" indent="-514350" algn="ctr">
              <a:lnSpc>
                <a:spcPct val="90000"/>
              </a:lnSpc>
            </a:pPr>
            <a:r>
              <a:rPr lang="en-GB" sz="2000" b="1" dirty="0">
                <a:cs typeface="Aparajita" pitchFamily="34" charset="0"/>
              </a:rPr>
              <a:t>for survival within</a:t>
            </a:r>
          </a:p>
          <a:p>
            <a:pPr marL="514350" indent="-514350" algn="ctr">
              <a:lnSpc>
                <a:spcPct val="90000"/>
              </a:lnSpc>
            </a:pPr>
            <a:r>
              <a:rPr lang="en-GB" sz="2000" b="1" dirty="0">
                <a:cs typeface="Aparajita" pitchFamily="34" charset="0"/>
              </a:rPr>
              <a:t>the mucous gel</a:t>
            </a:r>
            <a:endParaRPr lang="en-IE" sz="2000" b="1" dirty="0">
              <a:cs typeface="Aparajita" pitchFamily="34" charset="0"/>
            </a:endParaRPr>
          </a:p>
          <a:p>
            <a:pPr algn="ctr"/>
            <a:endParaRPr lang="en-GB" sz="2000" b="1" dirty="0"/>
          </a:p>
        </p:txBody>
      </p:sp>
      <p:sp>
        <p:nvSpPr>
          <p:cNvPr id="51214" name="Rectangle 1038"/>
          <p:cNvSpPr>
            <a:spLocks noChangeArrowheads="1"/>
          </p:cNvSpPr>
          <p:nvPr/>
        </p:nvSpPr>
        <p:spPr bwMode="auto">
          <a:xfrm>
            <a:off x="285720" y="3286124"/>
            <a:ext cx="3581400" cy="1100134"/>
          </a:xfrm>
          <a:prstGeom prst="rect">
            <a:avLst/>
          </a:prstGeom>
          <a:solidFill>
            <a:schemeClr val="accent3">
              <a:lumMod val="60000"/>
              <a:lumOff val="40000"/>
            </a:schemeClr>
          </a:solidFill>
          <a:ln w="9525">
            <a:noFill/>
            <a:miter lim="800000"/>
            <a:headEnd/>
            <a:tailEnd/>
          </a:ln>
        </p:spPr>
        <p:txBody>
          <a:bodyPr wrap="none" anchor="ctr"/>
          <a:lstStyle/>
          <a:p>
            <a:pPr marL="514350" indent="-514350" algn="ctr">
              <a:lnSpc>
                <a:spcPct val="90000"/>
              </a:lnSpc>
            </a:pPr>
            <a:r>
              <a:rPr lang="en-GB" sz="2000" b="1" dirty="0">
                <a:cs typeface="Aparajita" pitchFamily="34" charset="0"/>
              </a:rPr>
              <a:t>Spiral shape and flagellate:</a:t>
            </a:r>
          </a:p>
          <a:p>
            <a:pPr marL="514350" indent="-514350" algn="ctr">
              <a:lnSpc>
                <a:spcPct val="90000"/>
              </a:lnSpc>
            </a:pPr>
            <a:r>
              <a:rPr lang="en-GB" sz="2000" b="1" dirty="0">
                <a:cs typeface="Aparajita" pitchFamily="34" charset="0"/>
              </a:rPr>
              <a:t>for motility within this</a:t>
            </a:r>
          </a:p>
          <a:p>
            <a:pPr marL="514350" indent="-514350" algn="ctr">
              <a:lnSpc>
                <a:spcPct val="90000"/>
              </a:lnSpc>
            </a:pPr>
            <a:r>
              <a:rPr lang="en-GB" sz="2000" b="1" dirty="0">
                <a:cs typeface="Aparajita" pitchFamily="34" charset="0"/>
              </a:rPr>
              <a:t>mucous layer.</a:t>
            </a:r>
          </a:p>
        </p:txBody>
      </p:sp>
      <p:sp>
        <p:nvSpPr>
          <p:cNvPr id="51219" name="Line 1043"/>
          <p:cNvSpPr>
            <a:spLocks noChangeShapeType="1"/>
          </p:cNvSpPr>
          <p:nvPr/>
        </p:nvSpPr>
        <p:spPr bwMode="auto">
          <a:xfrm>
            <a:off x="5286380" y="2285992"/>
            <a:ext cx="928694" cy="2643206"/>
          </a:xfrm>
          <a:prstGeom prst="line">
            <a:avLst/>
          </a:prstGeom>
          <a:noFill/>
          <a:ln w="9525">
            <a:solidFill>
              <a:schemeClr val="tx1"/>
            </a:solidFill>
            <a:round/>
            <a:headEnd/>
            <a:tailEnd type="triangle" w="med" len="med"/>
          </a:ln>
        </p:spPr>
        <p:txBody>
          <a:bodyPr wrap="none"/>
          <a:lstStyle/>
          <a:p>
            <a:pPr algn="ctr"/>
            <a:endParaRPr lang="ar-SA" sz="2000" b="1"/>
          </a:p>
        </p:txBody>
      </p:sp>
      <p:sp>
        <p:nvSpPr>
          <p:cNvPr id="51221" name="Rectangle 1045"/>
          <p:cNvSpPr>
            <a:spLocks noChangeArrowheads="1"/>
          </p:cNvSpPr>
          <p:nvPr/>
        </p:nvSpPr>
        <p:spPr bwMode="auto">
          <a:xfrm>
            <a:off x="2500298" y="4929198"/>
            <a:ext cx="2762280" cy="1428760"/>
          </a:xfrm>
          <a:prstGeom prst="rect">
            <a:avLst/>
          </a:prstGeom>
          <a:solidFill>
            <a:schemeClr val="accent4">
              <a:lumMod val="40000"/>
              <a:lumOff val="60000"/>
            </a:schemeClr>
          </a:solidFill>
          <a:ln w="9525">
            <a:noFill/>
            <a:miter lim="800000"/>
            <a:headEnd/>
            <a:tailEnd/>
          </a:ln>
        </p:spPr>
        <p:txBody>
          <a:bodyPr wrap="none" anchor="ctr"/>
          <a:lstStyle/>
          <a:p>
            <a:pPr marL="514350" indent="-514350" algn="ctr">
              <a:lnSpc>
                <a:spcPct val="90000"/>
              </a:lnSpc>
            </a:pPr>
            <a:r>
              <a:rPr lang="en-GB" sz="2000" b="1" dirty="0">
                <a:cs typeface="Aparajita" pitchFamily="34" charset="0"/>
              </a:rPr>
              <a:t>Urease activity: which </a:t>
            </a:r>
          </a:p>
          <a:p>
            <a:pPr marL="514350" indent="-514350" algn="ctr">
              <a:lnSpc>
                <a:spcPct val="90000"/>
              </a:lnSpc>
            </a:pPr>
            <a:r>
              <a:rPr lang="en-GB" sz="2000" b="1" dirty="0">
                <a:cs typeface="Aparajita" pitchFamily="34" charset="0"/>
              </a:rPr>
              <a:t>generate ammonium ions</a:t>
            </a:r>
          </a:p>
          <a:p>
            <a:pPr marL="514350" indent="-514350" algn="ctr">
              <a:lnSpc>
                <a:spcPct val="90000"/>
              </a:lnSpc>
            </a:pPr>
            <a:r>
              <a:rPr lang="en-GB" sz="2000" b="1" dirty="0">
                <a:cs typeface="Aparajita" pitchFamily="34" charset="0"/>
              </a:rPr>
              <a:t> that buffer gastric activity</a:t>
            </a:r>
            <a:endParaRPr lang="en-IE" sz="2000" b="1" dirty="0">
              <a:cs typeface="Aparajita" pitchFamily="34" charset="0"/>
            </a:endParaRPr>
          </a:p>
          <a:p>
            <a:pPr algn="ctr"/>
            <a:endParaRPr lang="en-GB" sz="2000" b="1" dirty="0">
              <a:solidFill>
                <a:schemeClr val="bg2"/>
              </a:solidFill>
            </a:endParaRPr>
          </a:p>
        </p:txBody>
      </p:sp>
      <p:sp>
        <p:nvSpPr>
          <p:cNvPr id="51223" name="Line 1047"/>
          <p:cNvSpPr>
            <a:spLocks noChangeShapeType="1"/>
          </p:cNvSpPr>
          <p:nvPr/>
        </p:nvSpPr>
        <p:spPr bwMode="auto">
          <a:xfrm flipH="1">
            <a:off x="4071934" y="2428868"/>
            <a:ext cx="285752" cy="2428892"/>
          </a:xfrm>
          <a:prstGeom prst="line">
            <a:avLst/>
          </a:prstGeom>
          <a:noFill/>
          <a:ln w="9525">
            <a:solidFill>
              <a:schemeClr val="tx1"/>
            </a:solidFill>
            <a:round/>
            <a:headEnd/>
            <a:tailEnd type="triangle" w="med" len="med"/>
          </a:ln>
        </p:spPr>
        <p:txBody>
          <a:bodyPr wrap="none"/>
          <a:lstStyle/>
          <a:p>
            <a:pPr algn="ctr"/>
            <a:endParaRPr lang="ar-SA" sz="2000" b="1"/>
          </a:p>
        </p:txBody>
      </p:sp>
      <p:sp>
        <p:nvSpPr>
          <p:cNvPr id="17" name="Oval 1036"/>
          <p:cNvSpPr>
            <a:spLocks noChangeArrowheads="1"/>
          </p:cNvSpPr>
          <p:nvPr/>
        </p:nvSpPr>
        <p:spPr bwMode="auto">
          <a:xfrm>
            <a:off x="7143768" y="3071810"/>
            <a:ext cx="2000232" cy="1785950"/>
          </a:xfrm>
          <a:prstGeom prst="ellipse">
            <a:avLst/>
          </a:prstGeom>
          <a:solidFill>
            <a:schemeClr val="accent3">
              <a:lumMod val="20000"/>
              <a:lumOff val="80000"/>
            </a:schemeClr>
          </a:solidFill>
          <a:ln w="9525">
            <a:noFill/>
            <a:round/>
            <a:headEnd/>
            <a:tailEnd/>
          </a:ln>
        </p:spPr>
        <p:txBody>
          <a:bodyPr wrap="none" anchor="ctr"/>
          <a:lstStyle/>
          <a:p>
            <a:pPr algn="ctr"/>
            <a:r>
              <a:rPr lang="en-IE" sz="2000" b="1" dirty="0">
                <a:cs typeface="Aparajita" pitchFamily="34" charset="0"/>
              </a:rPr>
              <a:t>Evasion of</a:t>
            </a:r>
          </a:p>
          <a:p>
            <a:pPr algn="ctr"/>
            <a:r>
              <a:rPr lang="en-IE" sz="2000" b="1" dirty="0">
                <a:cs typeface="Aparajita" pitchFamily="34" charset="0"/>
              </a:rPr>
              <a:t> Immune</a:t>
            </a:r>
          </a:p>
          <a:p>
            <a:pPr algn="ctr"/>
            <a:r>
              <a:rPr lang="en-IE" sz="2000" b="1" dirty="0">
                <a:cs typeface="Aparajita" pitchFamily="34" charset="0"/>
              </a:rPr>
              <a:t>response</a:t>
            </a:r>
            <a:endParaRPr lang="en-GB" sz="2000" b="1" dirty="0">
              <a:cs typeface="Aparajita" pitchFamily="34" charset="0"/>
            </a:endParaRPr>
          </a:p>
          <a:p>
            <a:pPr algn="ctr"/>
            <a:endParaRPr lang="en-GB" sz="2000" b="1" dirty="0"/>
          </a:p>
        </p:txBody>
      </p:sp>
      <p:sp>
        <p:nvSpPr>
          <p:cNvPr id="18" name="Line 1043"/>
          <p:cNvSpPr>
            <a:spLocks noChangeShapeType="1"/>
          </p:cNvSpPr>
          <p:nvPr/>
        </p:nvSpPr>
        <p:spPr bwMode="auto">
          <a:xfrm>
            <a:off x="5786446" y="2071678"/>
            <a:ext cx="1428760" cy="1428760"/>
          </a:xfrm>
          <a:prstGeom prst="line">
            <a:avLst/>
          </a:prstGeom>
          <a:noFill/>
          <a:ln w="9525">
            <a:solidFill>
              <a:schemeClr val="tx1"/>
            </a:solidFill>
            <a:round/>
            <a:headEnd/>
            <a:tailEnd type="triangle" w="med" len="med"/>
          </a:ln>
        </p:spPr>
        <p:txBody>
          <a:bodyPr wrap="none"/>
          <a:lstStyle/>
          <a:p>
            <a:pPr algn="ctr"/>
            <a:endParaRPr lang="ar-SA" sz="2000" b="1"/>
          </a:p>
        </p:txBody>
      </p:sp>
      <p:sp>
        <p:nvSpPr>
          <p:cNvPr id="15" name="Title 1"/>
          <p:cNvSpPr txBox="1">
            <a:spLocks/>
          </p:cNvSpPr>
          <p:nvPr/>
        </p:nvSpPr>
        <p:spPr>
          <a:xfrm>
            <a:off x="0" y="0"/>
            <a:ext cx="9144000" cy="642918"/>
          </a:xfrm>
          <a:prstGeom prst="rect">
            <a:avLst/>
          </a:prstGeom>
          <a:solidFill>
            <a:schemeClr val="accent6">
              <a:lumMod val="60000"/>
              <a:lumOff val="40000"/>
            </a:schemeClr>
          </a:solidFill>
        </p:spPr>
        <p:txBody>
          <a:bodyPr vert="horz" lIns="91440" tIns="45720" rIns="91440" bIns="45720" rtlCol="0" anchor="ctr">
            <a:noAutofit/>
          </a:bodyPr>
          <a:lstStyle/>
          <a:p>
            <a:pPr algn="ctr"/>
            <a:r>
              <a:rPr lang="en-IE" sz="4000" b="1" dirty="0"/>
              <a:t>Pathology and Pathogenesis</a:t>
            </a:r>
            <a:endParaRPr lang="en-IE" sz="3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blinds(horizontal)">
                                      <p:cBhvr>
                                        <p:cTn id="7" dur="500"/>
                                        <p:tgtEl>
                                          <p:spTgt spid="1945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blinds(horizontal)">
                                      <p:cBhvr>
                                        <p:cTn id="12" dur="500"/>
                                        <p:tgtEl>
                                          <p:spTgt spid="1946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9461"/>
                                        </p:tgtEl>
                                        <p:attrNameLst>
                                          <p:attrName>style.visibility</p:attrName>
                                        </p:attrNameLst>
                                      </p:cBhvr>
                                      <p:to>
                                        <p:strVal val="visible"/>
                                      </p:to>
                                    </p:set>
                                    <p:animEffect transition="in" filter="blinds(horizontal)">
                                      <p:cBhvr>
                                        <p:cTn id="15" dur="500"/>
                                        <p:tgtEl>
                                          <p:spTgt spid="19461"/>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9463"/>
                                        </p:tgtEl>
                                        <p:attrNameLst>
                                          <p:attrName>style.visibility</p:attrName>
                                        </p:attrNameLst>
                                      </p:cBhvr>
                                      <p:to>
                                        <p:strVal val="visible"/>
                                      </p:to>
                                    </p:set>
                                    <p:animEffect transition="in" filter="checkerboard(across)">
                                      <p:cBhvr>
                                        <p:cTn id="20" dur="500"/>
                                        <p:tgtEl>
                                          <p:spTgt spid="19463"/>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51214"/>
                                        </p:tgtEl>
                                        <p:attrNameLst>
                                          <p:attrName>style.visibility</p:attrName>
                                        </p:attrNameLst>
                                      </p:cBhvr>
                                      <p:to>
                                        <p:strVal val="visible"/>
                                      </p:to>
                                    </p:set>
                                    <p:animEffect transition="in" filter="checkerboard(across)">
                                      <p:cBhvr>
                                        <p:cTn id="23" dur="500"/>
                                        <p:tgtEl>
                                          <p:spTgt spid="5121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1223"/>
                                        </p:tgtEl>
                                        <p:attrNameLst>
                                          <p:attrName>style.visibility</p:attrName>
                                        </p:attrNameLst>
                                      </p:cBhvr>
                                      <p:to>
                                        <p:strVal val="visible"/>
                                      </p:to>
                                    </p:set>
                                    <p:animEffect transition="in" filter="blinds(horizontal)">
                                      <p:cBhvr>
                                        <p:cTn id="28" dur="500"/>
                                        <p:tgtEl>
                                          <p:spTgt spid="5122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1221"/>
                                        </p:tgtEl>
                                        <p:attrNameLst>
                                          <p:attrName>style.visibility</p:attrName>
                                        </p:attrNameLst>
                                      </p:cBhvr>
                                      <p:to>
                                        <p:strVal val="visible"/>
                                      </p:to>
                                    </p:set>
                                    <p:animEffect transition="in" filter="blinds(horizontal)">
                                      <p:cBhvr>
                                        <p:cTn id="31" dur="500"/>
                                        <p:tgtEl>
                                          <p:spTgt spid="51221"/>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1219"/>
                                        </p:tgtEl>
                                        <p:attrNameLst>
                                          <p:attrName>style.visibility</p:attrName>
                                        </p:attrNameLst>
                                      </p:cBhvr>
                                      <p:to>
                                        <p:strVal val="visible"/>
                                      </p:to>
                                    </p:set>
                                    <p:animEffect transition="in" filter="blinds(horizontal)">
                                      <p:cBhvr>
                                        <p:cTn id="36" dur="500"/>
                                        <p:tgtEl>
                                          <p:spTgt spid="5121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51212"/>
                                        </p:tgtEl>
                                        <p:attrNameLst>
                                          <p:attrName>style.visibility</p:attrName>
                                        </p:attrNameLst>
                                      </p:cBhvr>
                                      <p:to>
                                        <p:strVal val="visible"/>
                                      </p:to>
                                    </p:set>
                                    <p:animEffect transition="in" filter="blinds(horizontal)">
                                      <p:cBhvr>
                                        <p:cTn id="39" dur="500"/>
                                        <p:tgtEl>
                                          <p:spTgt spid="5121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linds(horizontal)">
                                      <p:cBhvr>
                                        <p:cTn id="44" dur="500"/>
                                        <p:tgtEl>
                                          <p:spTgt spid="17"/>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p:bldP spid="19460" grpId="0" animBg="1"/>
      <p:bldP spid="19461" grpId="0" animBg="1"/>
      <p:bldP spid="19463" grpId="0" animBg="1"/>
      <p:bldP spid="51212" grpId="0" animBg="1"/>
      <p:bldP spid="51214" grpId="0" animBg="1"/>
      <p:bldP spid="51219" grpId="0" animBg="1"/>
      <p:bldP spid="51221" grpId="0" animBg="1"/>
      <p:bldP spid="51223"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Line 1029"/>
          <p:cNvSpPr>
            <a:spLocks noChangeShapeType="1"/>
          </p:cNvSpPr>
          <p:nvPr/>
        </p:nvSpPr>
        <p:spPr bwMode="auto">
          <a:xfrm flipH="1" flipV="1">
            <a:off x="3643306" y="2214554"/>
            <a:ext cx="357190" cy="571504"/>
          </a:xfrm>
          <a:prstGeom prst="line">
            <a:avLst/>
          </a:prstGeom>
          <a:noFill/>
          <a:ln w="9525">
            <a:solidFill>
              <a:schemeClr val="tx1"/>
            </a:solidFill>
            <a:round/>
            <a:headEnd/>
            <a:tailEnd type="triangle" w="med" len="med"/>
          </a:ln>
        </p:spPr>
        <p:txBody>
          <a:bodyPr wrap="none"/>
          <a:lstStyle/>
          <a:p>
            <a:pPr algn="ctr"/>
            <a:endParaRPr lang="ar-SA" sz="2000" b="1"/>
          </a:p>
        </p:txBody>
      </p:sp>
      <p:sp>
        <p:nvSpPr>
          <p:cNvPr id="19461" name="Oval 1030"/>
          <p:cNvSpPr>
            <a:spLocks noChangeArrowheads="1"/>
          </p:cNvSpPr>
          <p:nvPr/>
        </p:nvSpPr>
        <p:spPr bwMode="auto">
          <a:xfrm>
            <a:off x="500034" y="1071546"/>
            <a:ext cx="3357586" cy="1524000"/>
          </a:xfrm>
          <a:prstGeom prst="ellipse">
            <a:avLst/>
          </a:prstGeom>
          <a:solidFill>
            <a:schemeClr val="accent1">
              <a:lumMod val="40000"/>
              <a:lumOff val="60000"/>
            </a:schemeClr>
          </a:solidFill>
          <a:ln w="9525">
            <a:noFill/>
            <a:round/>
            <a:headEnd/>
            <a:tailEnd/>
          </a:ln>
        </p:spPr>
        <p:txBody>
          <a:bodyPr wrap="none" anchor="ctr"/>
          <a:lstStyle/>
          <a:p>
            <a:pPr algn="ctr"/>
            <a:r>
              <a:rPr lang="en-US" sz="2000" b="1" dirty="0">
                <a:solidFill>
                  <a:srgbClr val="FF0000"/>
                </a:solidFill>
                <a:effectLst>
                  <a:outerShdw blurRad="38100" dist="38100" dir="2700000" algn="tl">
                    <a:srgbClr val="000000">
                      <a:alpha val="43137"/>
                    </a:srgbClr>
                  </a:outerShdw>
                </a:effectLst>
              </a:rPr>
              <a:t>Sequestration:</a:t>
            </a:r>
          </a:p>
          <a:p>
            <a:pPr algn="ctr"/>
            <a:r>
              <a:rPr lang="en-US" sz="2000" b="1" dirty="0" err="1">
                <a:solidFill>
                  <a:srgbClr val="FF0000"/>
                </a:solidFill>
                <a:effectLst>
                  <a:outerShdw blurRad="38100" dist="38100" dir="2700000" algn="tl">
                    <a:srgbClr val="000000">
                      <a:alpha val="43137"/>
                    </a:srgbClr>
                  </a:outerShdw>
                </a:effectLst>
              </a:rPr>
              <a:t>Lumenal</a:t>
            </a:r>
            <a:r>
              <a:rPr lang="en-US" sz="2000" b="1" dirty="0">
                <a:solidFill>
                  <a:srgbClr val="FF0000"/>
                </a:solidFill>
                <a:effectLst>
                  <a:outerShdw blurRad="38100" dist="38100" dir="2700000" algn="tl">
                    <a:srgbClr val="000000">
                      <a:alpha val="43137"/>
                    </a:srgbClr>
                  </a:outerShdw>
                </a:effectLst>
              </a:rPr>
              <a:t> colonization</a:t>
            </a:r>
          </a:p>
          <a:p>
            <a:pPr algn="ctr"/>
            <a:r>
              <a:rPr lang="en-US" sz="2000" b="1" dirty="0">
                <a:solidFill>
                  <a:srgbClr val="FF0000"/>
                </a:solidFill>
                <a:effectLst>
                  <a:outerShdw blurRad="38100" dist="38100" dir="2700000" algn="tl">
                    <a:srgbClr val="000000">
                      <a:alpha val="43137"/>
                    </a:srgbClr>
                  </a:outerShdw>
                </a:effectLst>
              </a:rPr>
              <a:t> </a:t>
            </a:r>
            <a:endParaRPr lang="en-GB" sz="2000" b="1" dirty="0">
              <a:effectLst>
                <a:outerShdw blurRad="38100" dist="38100" dir="2700000" algn="tl">
                  <a:srgbClr val="000000">
                    <a:alpha val="43137"/>
                  </a:srgbClr>
                </a:outerShdw>
              </a:effectLst>
            </a:endParaRPr>
          </a:p>
        </p:txBody>
      </p:sp>
      <p:sp>
        <p:nvSpPr>
          <p:cNvPr id="19463" name="Line 1035"/>
          <p:cNvSpPr>
            <a:spLocks noChangeShapeType="1"/>
          </p:cNvSpPr>
          <p:nvPr/>
        </p:nvSpPr>
        <p:spPr bwMode="auto">
          <a:xfrm flipV="1">
            <a:off x="5286380" y="2214554"/>
            <a:ext cx="500066" cy="571504"/>
          </a:xfrm>
          <a:prstGeom prst="line">
            <a:avLst/>
          </a:prstGeom>
          <a:noFill/>
          <a:ln w="9525">
            <a:solidFill>
              <a:schemeClr val="tx1"/>
            </a:solidFill>
            <a:round/>
            <a:headEnd/>
            <a:tailEnd type="triangle" w="med" len="med"/>
          </a:ln>
        </p:spPr>
        <p:txBody>
          <a:bodyPr wrap="none"/>
          <a:lstStyle/>
          <a:p>
            <a:pPr algn="ctr"/>
            <a:endParaRPr lang="ar-SA" sz="2000" b="1"/>
          </a:p>
        </p:txBody>
      </p:sp>
      <p:sp>
        <p:nvSpPr>
          <p:cNvPr id="51212" name="Oval 1036"/>
          <p:cNvSpPr>
            <a:spLocks noChangeArrowheads="1"/>
          </p:cNvSpPr>
          <p:nvPr/>
        </p:nvSpPr>
        <p:spPr bwMode="auto">
          <a:xfrm>
            <a:off x="5572100" y="1000108"/>
            <a:ext cx="3571900" cy="1571636"/>
          </a:xfrm>
          <a:prstGeom prst="ellipse">
            <a:avLst/>
          </a:prstGeom>
          <a:solidFill>
            <a:schemeClr val="accent5">
              <a:lumMod val="40000"/>
              <a:lumOff val="60000"/>
            </a:schemeClr>
          </a:solidFill>
          <a:ln w="9525">
            <a:noFill/>
            <a:round/>
            <a:headEnd/>
            <a:tailEnd/>
          </a:ln>
        </p:spPr>
        <p:txBody>
          <a:bodyPr wrap="none" anchor="ctr"/>
          <a:lstStyle/>
          <a:p>
            <a:pPr rtl="1"/>
            <a:endParaRPr lang="ar-SA" sz="2000" b="1" dirty="0">
              <a:solidFill>
                <a:schemeClr val="accent2"/>
              </a:solidFill>
            </a:endParaRPr>
          </a:p>
        </p:txBody>
      </p:sp>
      <p:sp>
        <p:nvSpPr>
          <p:cNvPr id="51219" name="Line 1043"/>
          <p:cNvSpPr>
            <a:spLocks noChangeShapeType="1"/>
          </p:cNvSpPr>
          <p:nvPr/>
        </p:nvSpPr>
        <p:spPr bwMode="auto">
          <a:xfrm>
            <a:off x="5357818" y="4357694"/>
            <a:ext cx="285752" cy="714380"/>
          </a:xfrm>
          <a:prstGeom prst="line">
            <a:avLst/>
          </a:prstGeom>
          <a:noFill/>
          <a:ln w="9525">
            <a:solidFill>
              <a:schemeClr val="tx1"/>
            </a:solidFill>
            <a:round/>
            <a:headEnd/>
            <a:tailEnd type="triangle" w="med" len="med"/>
          </a:ln>
        </p:spPr>
        <p:txBody>
          <a:bodyPr wrap="none"/>
          <a:lstStyle/>
          <a:p>
            <a:pPr algn="ctr"/>
            <a:endParaRPr lang="ar-SA" sz="2000" b="1"/>
          </a:p>
        </p:txBody>
      </p:sp>
      <p:sp>
        <p:nvSpPr>
          <p:cNvPr id="51221" name="Rectangle 1045"/>
          <p:cNvSpPr>
            <a:spLocks noChangeArrowheads="1"/>
          </p:cNvSpPr>
          <p:nvPr/>
        </p:nvSpPr>
        <p:spPr bwMode="auto">
          <a:xfrm>
            <a:off x="428596" y="5072074"/>
            <a:ext cx="3857652" cy="1714512"/>
          </a:xfrm>
          <a:prstGeom prst="rect">
            <a:avLst/>
          </a:prstGeom>
          <a:solidFill>
            <a:schemeClr val="accent4">
              <a:lumMod val="40000"/>
              <a:lumOff val="60000"/>
            </a:schemeClr>
          </a:solidFill>
          <a:ln w="9525">
            <a:noFill/>
            <a:miter lim="800000"/>
            <a:headEnd/>
            <a:tailEnd/>
          </a:ln>
        </p:spPr>
        <p:txBody>
          <a:bodyPr wrap="none" anchor="ctr"/>
          <a:lstStyle/>
          <a:p>
            <a:pPr rtl="1">
              <a:defRPr/>
            </a:pPr>
            <a:r>
              <a:rPr lang="en-US" sz="2000" b="1" dirty="0">
                <a:solidFill>
                  <a:srgbClr val="7030A0"/>
                </a:solidFill>
                <a:effectLst>
                  <a:outerShdw blurRad="38100" dist="38100" dir="2700000" algn="tl">
                    <a:srgbClr val="000000">
                      <a:alpha val="43137"/>
                    </a:srgbClr>
                  </a:outerShdw>
                </a:effectLst>
              </a:rPr>
              <a:t>Minimization of innate immunity:</a:t>
            </a:r>
          </a:p>
          <a:p>
            <a:pPr>
              <a:defRPr/>
            </a:pPr>
            <a:r>
              <a:rPr lang="en-US" sz="2000" b="1" dirty="0">
                <a:solidFill>
                  <a:srgbClr val="7030A0"/>
                </a:solidFill>
                <a:effectLst>
                  <a:outerShdw blurRad="38100" dist="38100" dir="2700000" algn="tl">
                    <a:srgbClr val="000000">
                      <a:alpha val="43137"/>
                    </a:srgbClr>
                  </a:outerShdw>
                </a:effectLst>
              </a:rPr>
              <a:t>- Low toxicity of LPS</a:t>
            </a:r>
          </a:p>
          <a:p>
            <a:pPr rtl="1">
              <a:defRPr/>
            </a:pPr>
            <a:r>
              <a:rPr lang="en-US" sz="2000" b="1" dirty="0">
                <a:solidFill>
                  <a:srgbClr val="7030A0"/>
                </a:solidFill>
                <a:effectLst>
                  <a:outerShdw blurRad="38100" dist="38100" dir="2700000" algn="tl">
                    <a:srgbClr val="000000">
                      <a:alpha val="43137"/>
                    </a:srgbClr>
                  </a:outerShdw>
                </a:effectLst>
              </a:rPr>
              <a:t>- DNA </a:t>
            </a:r>
            <a:r>
              <a:rPr lang="en-US" sz="2000" b="1" dirty="0" err="1">
                <a:solidFill>
                  <a:srgbClr val="7030A0"/>
                </a:solidFill>
                <a:effectLst>
                  <a:outerShdw blurRad="38100" dist="38100" dir="2700000" algn="tl">
                    <a:srgbClr val="000000">
                      <a:alpha val="43137"/>
                    </a:srgbClr>
                  </a:outerShdw>
                </a:effectLst>
              </a:rPr>
              <a:t>methylation</a:t>
            </a:r>
            <a:endParaRPr lang="ar-SA" sz="2000" b="1" dirty="0">
              <a:solidFill>
                <a:srgbClr val="7030A0"/>
              </a:solidFill>
              <a:effectLst>
                <a:outerShdw blurRad="38100" dist="38100" dir="2700000" algn="tl">
                  <a:srgbClr val="000000">
                    <a:alpha val="43137"/>
                  </a:srgbClr>
                </a:outerShdw>
              </a:effectLst>
            </a:endParaRPr>
          </a:p>
          <a:p>
            <a:pPr rtl="1">
              <a:defRPr/>
            </a:pPr>
            <a:r>
              <a:rPr lang="en-US" sz="2000" b="1" dirty="0">
                <a:solidFill>
                  <a:srgbClr val="7030A0"/>
                </a:solidFill>
                <a:effectLst>
                  <a:outerShdw blurRad="38100" dist="38100" dir="2700000" algn="tl">
                    <a:srgbClr val="000000">
                      <a:alpha val="43137"/>
                    </a:srgbClr>
                  </a:outerShdw>
                </a:effectLst>
              </a:rPr>
              <a:t>  </a:t>
            </a:r>
          </a:p>
        </p:txBody>
      </p:sp>
      <p:sp>
        <p:nvSpPr>
          <p:cNvPr id="51223" name="Line 1047"/>
          <p:cNvSpPr>
            <a:spLocks noChangeShapeType="1"/>
          </p:cNvSpPr>
          <p:nvPr/>
        </p:nvSpPr>
        <p:spPr bwMode="auto">
          <a:xfrm flipH="1">
            <a:off x="3786182" y="4429132"/>
            <a:ext cx="214314" cy="642942"/>
          </a:xfrm>
          <a:prstGeom prst="line">
            <a:avLst/>
          </a:prstGeom>
          <a:noFill/>
          <a:ln w="9525">
            <a:solidFill>
              <a:schemeClr val="tx1"/>
            </a:solidFill>
            <a:round/>
            <a:headEnd/>
            <a:tailEnd type="triangle" w="med" len="med"/>
          </a:ln>
        </p:spPr>
        <p:txBody>
          <a:bodyPr wrap="none"/>
          <a:lstStyle/>
          <a:p>
            <a:pPr algn="ctr"/>
            <a:endParaRPr lang="ar-SA" sz="2000" b="1"/>
          </a:p>
        </p:txBody>
      </p:sp>
      <p:grpSp>
        <p:nvGrpSpPr>
          <p:cNvPr id="16" name="مجموعة 15"/>
          <p:cNvGrpSpPr/>
          <p:nvPr/>
        </p:nvGrpSpPr>
        <p:grpSpPr>
          <a:xfrm>
            <a:off x="3286116" y="2714620"/>
            <a:ext cx="2819400" cy="1738314"/>
            <a:chOff x="3357554" y="1928802"/>
            <a:chExt cx="2819400" cy="1738314"/>
          </a:xfrm>
        </p:grpSpPr>
        <p:sp>
          <p:nvSpPr>
            <p:cNvPr id="19459" name="Oval 1027"/>
            <p:cNvSpPr>
              <a:spLocks noChangeArrowheads="1"/>
            </p:cNvSpPr>
            <p:nvPr/>
          </p:nvSpPr>
          <p:spPr bwMode="auto">
            <a:xfrm>
              <a:off x="3357554" y="1928802"/>
              <a:ext cx="2819400" cy="1738314"/>
            </a:xfrm>
            <a:prstGeom prst="ellipse">
              <a:avLst/>
            </a:prstGeom>
            <a:solidFill>
              <a:schemeClr val="accent2">
                <a:lumMod val="40000"/>
                <a:lumOff val="60000"/>
              </a:schemeClr>
            </a:solidFill>
            <a:ln w="9525">
              <a:noFill/>
              <a:round/>
              <a:headEnd/>
              <a:tailEnd/>
            </a:ln>
          </p:spPr>
          <p:txBody>
            <a:bodyPr wrap="none" anchor="ctr"/>
            <a:lstStyle/>
            <a:p>
              <a:pPr marL="514350" indent="-514350" algn="ctr">
                <a:lnSpc>
                  <a:spcPct val="90000"/>
                </a:lnSpc>
              </a:pPr>
              <a:endParaRPr lang="en-IE"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parajita" pitchFamily="34" charset="0"/>
              </a:endParaRPr>
            </a:p>
          </p:txBody>
        </p:sp>
        <p:sp>
          <p:nvSpPr>
            <p:cNvPr id="15" name="مستطيل 14"/>
            <p:cNvSpPr/>
            <p:nvPr/>
          </p:nvSpPr>
          <p:spPr>
            <a:xfrm>
              <a:off x="3428992" y="2457556"/>
              <a:ext cx="2643206" cy="757130"/>
            </a:xfrm>
            <a:prstGeom prst="rect">
              <a:avLst/>
            </a:prstGeom>
          </p:spPr>
          <p:txBody>
            <a:bodyPr wrap="square">
              <a:spAutoFit/>
            </a:bodyPr>
            <a:lstStyle/>
            <a:p>
              <a:pPr marL="514350" lvl="0" indent="-514350" algn="ctr">
                <a:lnSpc>
                  <a:spcPct val="90000"/>
                </a:lnSpc>
              </a:pPr>
              <a:r>
                <a:rPr lang="en-IE" sz="2400" b="1" dirty="0">
                  <a:ln w="10541" cmpd="sng">
                    <a:solidFill>
                      <a:srgbClr val="4F81BD">
                        <a:shade val="88000"/>
                        <a:satMod val="110000"/>
                      </a:srgbClr>
                    </a:solidFill>
                    <a:prstDash val="solid"/>
                  </a:ln>
                  <a:solidFill>
                    <a:srgbClr val="0070C0"/>
                  </a:solidFill>
                  <a:cs typeface="Aparajita" pitchFamily="34" charset="0"/>
                </a:rPr>
                <a:t>Evasion of Immune</a:t>
              </a:r>
            </a:p>
            <a:p>
              <a:pPr marL="514350" lvl="0" indent="-514350" algn="ctr">
                <a:lnSpc>
                  <a:spcPct val="90000"/>
                </a:lnSpc>
              </a:pPr>
              <a:r>
                <a:rPr lang="en-IE" sz="2400" b="1" dirty="0">
                  <a:ln w="10541" cmpd="sng">
                    <a:solidFill>
                      <a:srgbClr val="4F81BD">
                        <a:shade val="88000"/>
                        <a:satMod val="110000"/>
                      </a:srgbClr>
                    </a:solidFill>
                    <a:prstDash val="solid"/>
                  </a:ln>
                  <a:solidFill>
                    <a:srgbClr val="0070C0"/>
                  </a:solidFill>
                  <a:cs typeface="Aparajita" pitchFamily="34" charset="0"/>
                </a:rPr>
                <a:t> response</a:t>
              </a:r>
              <a:endParaRPr lang="en-GB" sz="2400" b="1" dirty="0">
                <a:ln w="10541" cmpd="sng">
                  <a:solidFill>
                    <a:srgbClr val="4F81BD">
                      <a:shade val="88000"/>
                      <a:satMod val="110000"/>
                    </a:srgbClr>
                  </a:solidFill>
                  <a:prstDash val="solid"/>
                </a:ln>
                <a:solidFill>
                  <a:srgbClr val="0070C0"/>
                </a:solidFill>
                <a:cs typeface="Aparajita" pitchFamily="34" charset="0"/>
              </a:endParaRPr>
            </a:p>
          </p:txBody>
        </p:sp>
      </p:grpSp>
      <p:grpSp>
        <p:nvGrpSpPr>
          <p:cNvPr id="22" name="مجموعة 21"/>
          <p:cNvGrpSpPr/>
          <p:nvPr/>
        </p:nvGrpSpPr>
        <p:grpSpPr>
          <a:xfrm>
            <a:off x="4572032" y="4953000"/>
            <a:ext cx="4500562" cy="1938992"/>
            <a:chOff x="4643438" y="4738686"/>
            <a:chExt cx="4500562" cy="1938992"/>
          </a:xfrm>
        </p:grpSpPr>
        <p:sp>
          <p:nvSpPr>
            <p:cNvPr id="51214" name="Rectangle 1038"/>
            <p:cNvSpPr>
              <a:spLocks noChangeArrowheads="1"/>
            </p:cNvSpPr>
            <p:nvPr/>
          </p:nvSpPr>
          <p:spPr bwMode="auto">
            <a:xfrm>
              <a:off x="4643438" y="4857760"/>
              <a:ext cx="4500562" cy="1714512"/>
            </a:xfrm>
            <a:prstGeom prst="rect">
              <a:avLst/>
            </a:prstGeom>
            <a:solidFill>
              <a:schemeClr val="accent3">
                <a:lumMod val="60000"/>
                <a:lumOff val="40000"/>
              </a:schemeClr>
            </a:solidFill>
            <a:ln w="9525">
              <a:noFill/>
              <a:miter lim="800000"/>
              <a:headEnd/>
              <a:tailEnd/>
            </a:ln>
          </p:spPr>
          <p:txBody>
            <a:bodyPr wrap="none" anchor="ctr"/>
            <a:lstStyle/>
            <a:p>
              <a:pPr rtl="1">
                <a:defRPr/>
              </a:pPr>
              <a:endParaRPr lang="ar-SA" sz="2000" b="1" dirty="0">
                <a:solidFill>
                  <a:srgbClr val="00B050"/>
                </a:solidFill>
                <a:latin typeface="+mj-lt"/>
              </a:endParaRPr>
            </a:p>
            <a:p>
              <a:pPr rtl="1">
                <a:defRPr/>
              </a:pPr>
              <a:endParaRPr lang="en-US" sz="2000" b="1" dirty="0">
                <a:solidFill>
                  <a:srgbClr val="00B050"/>
                </a:solidFill>
                <a:latin typeface="+mj-lt"/>
              </a:endParaRPr>
            </a:p>
            <a:p>
              <a:pPr rtl="1"/>
              <a:endParaRPr lang="ar-SA" sz="2000" b="1" dirty="0">
                <a:solidFill>
                  <a:srgbClr val="00B050"/>
                </a:solidFill>
                <a:latin typeface="+mj-lt"/>
              </a:endParaRPr>
            </a:p>
          </p:txBody>
        </p:sp>
        <p:sp>
          <p:nvSpPr>
            <p:cNvPr id="20" name="مستطيل 19"/>
            <p:cNvSpPr/>
            <p:nvPr/>
          </p:nvSpPr>
          <p:spPr>
            <a:xfrm>
              <a:off x="4657920" y="4738686"/>
              <a:ext cx="4214810" cy="1938992"/>
            </a:xfrm>
            <a:prstGeom prst="rect">
              <a:avLst/>
            </a:prstGeom>
          </p:spPr>
          <p:txBody>
            <a:bodyPr wrap="square">
              <a:spAutoFit/>
            </a:bodyPr>
            <a:lstStyle/>
            <a:p>
              <a:pPr lvl="0" algn="just">
                <a:defRPr/>
              </a:pPr>
              <a:r>
                <a:rPr lang="en-US" sz="2000" dirty="0" err="1">
                  <a:effectLst>
                    <a:outerShdw blurRad="38100" dist="38100" dir="2700000" algn="tl">
                      <a:srgbClr val="000000">
                        <a:alpha val="43137"/>
                      </a:srgbClr>
                    </a:outerShdw>
                  </a:effectLst>
                  <a:latin typeface="+mj-lt"/>
                </a:rPr>
                <a:t>Downregulation</a:t>
              </a:r>
              <a:r>
                <a:rPr lang="en-US" sz="2000" dirty="0">
                  <a:effectLst>
                    <a:outerShdw blurRad="38100" dist="38100" dir="2700000" algn="tl">
                      <a:srgbClr val="000000">
                        <a:alpha val="43137"/>
                      </a:srgbClr>
                    </a:outerShdw>
                  </a:effectLst>
                  <a:latin typeface="+mj-lt"/>
                </a:rPr>
                <a:t> of immune effectors: </a:t>
              </a:r>
            </a:p>
            <a:p>
              <a:pPr lvl="0" algn="just">
                <a:defRPr/>
              </a:pPr>
              <a:r>
                <a:rPr lang="en-US" sz="2000" dirty="0">
                  <a:effectLst>
                    <a:outerShdw blurRad="38100" dist="38100" dir="2700000" algn="tl">
                      <a:srgbClr val="000000">
                        <a:alpha val="43137"/>
                      </a:srgbClr>
                    </a:outerShdw>
                  </a:effectLst>
                  <a:latin typeface="+mj-lt"/>
                </a:rPr>
                <a:t>- VacA suppression of T cell  responses</a:t>
              </a:r>
            </a:p>
            <a:p>
              <a:pPr lvl="0" algn="just">
                <a:defRPr/>
              </a:pPr>
              <a:r>
                <a:rPr lang="en-US" sz="2000" dirty="0">
                  <a:effectLst>
                    <a:outerShdw blurRad="38100" dist="38100" dir="2700000" algn="tl">
                      <a:srgbClr val="000000">
                        <a:alpha val="43137"/>
                      </a:srgbClr>
                    </a:outerShdw>
                  </a:effectLst>
                  <a:latin typeface="+mj-lt"/>
                </a:rPr>
                <a:t>- Interference with phagocytosis efficient phagocytosis and killing of H. pylori is prevented by the presence of the cag pathogenicity island </a:t>
              </a:r>
              <a:endParaRPr lang="ar-SA" sz="2000" dirty="0">
                <a:effectLst>
                  <a:outerShdw blurRad="38100" dist="38100" dir="2700000" algn="tl">
                    <a:srgbClr val="000000">
                      <a:alpha val="43137"/>
                    </a:srgbClr>
                  </a:outerShdw>
                </a:effectLst>
                <a:latin typeface="+mj-lt"/>
              </a:endParaRPr>
            </a:p>
          </p:txBody>
        </p:sp>
      </p:grpSp>
      <p:sp>
        <p:nvSpPr>
          <p:cNvPr id="21" name="مستطيل 20"/>
          <p:cNvSpPr/>
          <p:nvPr/>
        </p:nvSpPr>
        <p:spPr>
          <a:xfrm>
            <a:off x="5929322" y="1428736"/>
            <a:ext cx="2928958" cy="1015663"/>
          </a:xfrm>
          <a:prstGeom prst="rect">
            <a:avLst/>
          </a:prstGeom>
        </p:spPr>
        <p:txBody>
          <a:bodyPr wrap="square">
            <a:spAutoFit/>
          </a:bodyPr>
          <a:lstStyle/>
          <a:p>
            <a:pPr lvl="0" rtl="1"/>
            <a:r>
              <a:rPr lang="en-US" sz="2000" b="1" dirty="0">
                <a:solidFill>
                  <a:srgbClr val="C0504D"/>
                </a:solidFill>
                <a:effectLst>
                  <a:outerShdw blurRad="38100" dist="38100" dir="2700000" algn="tl">
                    <a:srgbClr val="000000">
                      <a:alpha val="43137"/>
                    </a:srgbClr>
                  </a:outerShdw>
                </a:effectLst>
              </a:rPr>
              <a:t>Mimicry of host antigens:</a:t>
            </a:r>
          </a:p>
          <a:p>
            <a:pPr lvl="0" algn="ctr" rtl="1"/>
            <a:r>
              <a:rPr lang="en-US" sz="2000" b="1" dirty="0">
                <a:solidFill>
                  <a:srgbClr val="C0504D"/>
                </a:solidFill>
                <a:effectLst>
                  <a:outerShdw blurRad="38100" dist="38100" dir="2700000" algn="tl">
                    <a:srgbClr val="000000">
                      <a:alpha val="43137"/>
                    </a:srgbClr>
                  </a:outerShdw>
                </a:effectLst>
              </a:rPr>
              <a:t>Lewis expression</a:t>
            </a:r>
            <a:endParaRPr lang="ar-SA" sz="2000" b="1" dirty="0">
              <a:solidFill>
                <a:srgbClr val="C0504D"/>
              </a:solidFill>
              <a:effectLst>
                <a:outerShdw blurRad="38100" dist="38100" dir="2700000" algn="tl">
                  <a:srgbClr val="000000">
                    <a:alpha val="43137"/>
                  </a:srgbClr>
                </a:outerShdw>
              </a:effectLst>
            </a:endParaRPr>
          </a:p>
          <a:p>
            <a:pPr lvl="0" rtl="1"/>
            <a:r>
              <a:rPr lang="en-US" sz="2000" b="1" dirty="0">
                <a:solidFill>
                  <a:srgbClr val="C0504D"/>
                </a:solidFill>
                <a:effectLst>
                  <a:outerShdw blurRad="38100" dist="38100" dir="2700000" algn="tl">
                    <a:srgbClr val="000000">
                      <a:alpha val="43137"/>
                    </a:srgbClr>
                  </a:outerShdw>
                </a:effectLst>
              </a:rPr>
              <a:t> </a:t>
            </a:r>
            <a:endParaRPr lang="ar-SA" sz="2000" b="1" dirty="0">
              <a:solidFill>
                <a:srgbClr val="C0504D"/>
              </a:solidFill>
              <a:effectLst>
                <a:outerShdw blurRad="38100" dist="38100" dir="2700000" algn="tl">
                  <a:srgbClr val="000000">
                    <a:alpha val="43137"/>
                  </a:srgbClr>
                </a:outerShdw>
              </a:effectLst>
            </a:endParaRPr>
          </a:p>
        </p:txBody>
      </p:sp>
      <p:sp>
        <p:nvSpPr>
          <p:cNvPr id="17" name="Title 1"/>
          <p:cNvSpPr txBox="1">
            <a:spLocks/>
          </p:cNvSpPr>
          <p:nvPr/>
        </p:nvSpPr>
        <p:spPr>
          <a:xfrm>
            <a:off x="0" y="0"/>
            <a:ext cx="9144000" cy="642918"/>
          </a:xfrm>
          <a:prstGeom prst="rect">
            <a:avLst/>
          </a:prstGeom>
          <a:solidFill>
            <a:schemeClr val="accent6">
              <a:lumMod val="60000"/>
              <a:lumOff val="40000"/>
            </a:schemeClr>
          </a:solidFill>
        </p:spPr>
        <p:txBody>
          <a:bodyPr vert="horz" lIns="91440" tIns="45720" rIns="91440" bIns="45720" rtlCol="0" anchor="ctr">
            <a:noAutofit/>
          </a:bodyPr>
          <a:lstStyle/>
          <a:p>
            <a:pPr algn="ctr"/>
            <a:r>
              <a:rPr lang="en-IE" sz="4000" b="1" dirty="0"/>
              <a:t>Pathology and Pathogenesis</a:t>
            </a:r>
            <a:endParaRPr lang="en-IE" sz="3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checkerboard(across)">
                                      <p:cBhvr>
                                        <p:cTn id="12" dur="500"/>
                                        <p:tgtEl>
                                          <p:spTgt spid="19460"/>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9461"/>
                                        </p:tgtEl>
                                        <p:attrNameLst>
                                          <p:attrName>style.visibility</p:attrName>
                                        </p:attrNameLst>
                                      </p:cBhvr>
                                      <p:to>
                                        <p:strVal val="visible"/>
                                      </p:to>
                                    </p:set>
                                    <p:animEffect transition="in" filter="checkerboard(across)">
                                      <p:cBhvr>
                                        <p:cTn id="15" dur="500"/>
                                        <p:tgtEl>
                                          <p:spTgt spid="19461"/>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51221"/>
                                        </p:tgtEl>
                                        <p:attrNameLst>
                                          <p:attrName>style.visibility</p:attrName>
                                        </p:attrNameLst>
                                      </p:cBhvr>
                                      <p:to>
                                        <p:strVal val="visible"/>
                                      </p:to>
                                    </p:set>
                                    <p:animEffect transition="in" filter="checkerboard(across)">
                                      <p:cBhvr>
                                        <p:cTn id="20" dur="500"/>
                                        <p:tgtEl>
                                          <p:spTgt spid="51221"/>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51223"/>
                                        </p:tgtEl>
                                        <p:attrNameLst>
                                          <p:attrName>style.visibility</p:attrName>
                                        </p:attrNameLst>
                                      </p:cBhvr>
                                      <p:to>
                                        <p:strVal val="visible"/>
                                      </p:to>
                                    </p:set>
                                    <p:animEffect transition="in" filter="checkerboard(across)">
                                      <p:cBhvr>
                                        <p:cTn id="23" dur="500"/>
                                        <p:tgtEl>
                                          <p:spTgt spid="5122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9463"/>
                                        </p:tgtEl>
                                        <p:attrNameLst>
                                          <p:attrName>style.visibility</p:attrName>
                                        </p:attrNameLst>
                                      </p:cBhvr>
                                      <p:to>
                                        <p:strVal val="visible"/>
                                      </p:to>
                                    </p:set>
                                    <p:animEffect transition="in" filter="blinds(horizontal)">
                                      <p:cBhvr>
                                        <p:cTn id="28" dur="500"/>
                                        <p:tgtEl>
                                          <p:spTgt spid="1946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1212"/>
                                        </p:tgtEl>
                                        <p:attrNameLst>
                                          <p:attrName>style.visibility</p:attrName>
                                        </p:attrNameLst>
                                      </p:cBhvr>
                                      <p:to>
                                        <p:strVal val="visible"/>
                                      </p:to>
                                    </p:set>
                                    <p:animEffect transition="in" filter="blinds(horizontal)">
                                      <p:cBhvr>
                                        <p:cTn id="31" dur="500"/>
                                        <p:tgtEl>
                                          <p:spTgt spid="512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linds(horizont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1219"/>
                                        </p:tgtEl>
                                        <p:attrNameLst>
                                          <p:attrName>style.visibility</p:attrName>
                                        </p:attrNameLst>
                                      </p:cBhvr>
                                      <p:to>
                                        <p:strVal val="visible"/>
                                      </p:to>
                                    </p:set>
                                    <p:animEffect transition="in" filter="blinds(horizontal)">
                                      <p:cBhvr>
                                        <p:cTn id="39" dur="500"/>
                                        <p:tgtEl>
                                          <p:spTgt spid="51219"/>
                                        </p:tgtEl>
                                      </p:cBhvr>
                                    </p:animEffect>
                                  </p:childTnLst>
                                </p:cTn>
                              </p:par>
                              <p:par>
                                <p:cTn id="40" presetID="3" presetClass="entr" presetSubtype="1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linds(horizontal)">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19461" grpId="0" animBg="1"/>
      <p:bldP spid="19463" grpId="0" animBg="1"/>
      <p:bldP spid="51212" grpId="0" animBg="1"/>
      <p:bldP spid="51219" grpId="0" animBg="1"/>
      <p:bldP spid="51221" grpId="0" animBg="1"/>
      <p:bldP spid="51223"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8596" y="857232"/>
            <a:ext cx="8229600" cy="5715040"/>
          </a:xfrm>
        </p:spPr>
        <p:txBody>
          <a:bodyPr>
            <a:normAutofit fontScale="85000" lnSpcReduction="20000"/>
          </a:bodyPr>
          <a:lstStyle/>
          <a:p>
            <a:pPr marL="0" indent="0" algn="just">
              <a:buNone/>
            </a:pPr>
            <a:r>
              <a:rPr lang="en-US" b="1" dirty="0">
                <a:solidFill>
                  <a:srgbClr val="7030A0"/>
                </a:solidFill>
              </a:rPr>
              <a:t>Most H. pylori colonized persons do not develop clinical sequelae due to differences in:</a:t>
            </a:r>
          </a:p>
          <a:p>
            <a:pPr marL="571500" indent="-571500">
              <a:buFont typeface="+mj-lt"/>
              <a:buAutoNum type="arabicPeriod"/>
            </a:pPr>
            <a:r>
              <a:rPr lang="en-US" dirty="0"/>
              <a:t>Variability of virulent genes among different strains </a:t>
            </a:r>
          </a:p>
          <a:p>
            <a:pPr marL="571500" indent="-571500">
              <a:buFont typeface="+mj-lt"/>
              <a:buAutoNum type="arabicPeriod"/>
            </a:pPr>
            <a:r>
              <a:rPr lang="en-US" dirty="0"/>
              <a:t>Host susceptibility to disease</a:t>
            </a:r>
          </a:p>
          <a:p>
            <a:pPr marL="1371600" lvl="2" indent="-571500">
              <a:buFont typeface="Wingdings" pitchFamily="2" charset="2"/>
              <a:buChar char="ü"/>
            </a:pPr>
            <a:r>
              <a:rPr lang="en-US" dirty="0"/>
              <a:t>Polymorphisms in cytokines encoding genes </a:t>
            </a:r>
          </a:p>
          <a:p>
            <a:pPr marL="1371600" lvl="2" indent="-571500">
              <a:buFont typeface="Wingdings" pitchFamily="2" charset="2"/>
              <a:buChar char="ü"/>
            </a:pPr>
            <a:r>
              <a:rPr lang="en-US" dirty="0"/>
              <a:t>For example, colonized people with polymorphisms</a:t>
            </a:r>
          </a:p>
          <a:p>
            <a:pPr marL="800100" lvl="2" indent="0">
              <a:buNone/>
            </a:pPr>
            <a:r>
              <a:rPr lang="en-US" dirty="0"/>
              <a:t>in the interleukin (IL) 1 gene that cause the production</a:t>
            </a:r>
          </a:p>
          <a:p>
            <a:pPr marL="800100" lvl="2" indent="0">
              <a:buNone/>
            </a:pPr>
            <a:r>
              <a:rPr lang="en-US" dirty="0"/>
              <a:t>of large quantities of this cytokine in response to</a:t>
            </a:r>
          </a:p>
          <a:p>
            <a:pPr marL="800100" lvl="2" indent="0">
              <a:buNone/>
            </a:pPr>
            <a:r>
              <a:rPr lang="en-US" dirty="0"/>
              <a:t>H. pylori infection are at increased risk of gastric adenocarcinoma.</a:t>
            </a:r>
          </a:p>
          <a:p>
            <a:pPr marL="1371600" lvl="2" indent="-571500">
              <a:buFont typeface="Wingdings" pitchFamily="2" charset="2"/>
              <a:buChar char="ü"/>
            </a:pPr>
            <a:endParaRPr lang="en-US" dirty="0"/>
          </a:p>
          <a:p>
            <a:pPr marL="571500" indent="-571500">
              <a:buFont typeface="+mj-lt"/>
              <a:buAutoNum type="arabicPeriod"/>
            </a:pPr>
            <a:r>
              <a:rPr lang="en-US" dirty="0"/>
              <a:t>Environmental factors.</a:t>
            </a:r>
          </a:p>
          <a:p>
            <a:pPr lvl="1"/>
            <a:r>
              <a:rPr lang="en-US" sz="2400" dirty="0"/>
              <a:t>Smoking increases the risks of ulcers and cancer in H. pylori–positive individuals.</a:t>
            </a:r>
          </a:p>
          <a:p>
            <a:pPr lvl="1"/>
            <a:r>
              <a:rPr lang="en-US" sz="2400" dirty="0"/>
              <a:t>Diets high in salt and preserved foods increase cancer</a:t>
            </a:r>
          </a:p>
          <a:p>
            <a:pPr marL="457200" lvl="1" indent="0">
              <a:buNone/>
            </a:pPr>
            <a:r>
              <a:rPr lang="en-US" sz="2400" dirty="0"/>
              <a:t>Risk</a:t>
            </a:r>
          </a:p>
          <a:p>
            <a:pPr lvl="1"/>
            <a:r>
              <a:rPr lang="en-US" sz="2400" dirty="0"/>
              <a:t>Whereas diets high in antioxidants and vitamin C are protective.</a:t>
            </a:r>
            <a:endParaRPr lang="ar-SA" sz="2400" dirty="0"/>
          </a:p>
        </p:txBody>
      </p:sp>
      <p:sp>
        <p:nvSpPr>
          <p:cNvPr id="5" name="Title 1"/>
          <p:cNvSpPr txBox="1">
            <a:spLocks/>
          </p:cNvSpPr>
          <p:nvPr/>
        </p:nvSpPr>
        <p:spPr>
          <a:xfrm>
            <a:off x="0" y="0"/>
            <a:ext cx="9144000" cy="642918"/>
          </a:xfrm>
          <a:prstGeom prst="rect">
            <a:avLst/>
          </a:prstGeom>
          <a:solidFill>
            <a:schemeClr val="accent6">
              <a:lumMod val="60000"/>
              <a:lumOff val="40000"/>
            </a:schemeClr>
          </a:solidFill>
        </p:spPr>
        <p:txBody>
          <a:bodyPr vert="horz" lIns="91440" tIns="45720" rIns="91440" bIns="45720" rtlCol="0" anchor="ctr">
            <a:noAutofit/>
          </a:bodyPr>
          <a:lstStyle/>
          <a:p>
            <a:pPr algn="ctr"/>
            <a:r>
              <a:rPr lang="en-IE" sz="4000" b="1" dirty="0"/>
              <a:t>Pathology and Pathogenesis</a:t>
            </a:r>
            <a:endParaRPr lang="en-IE" sz="3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linds(horizontal)">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linds(horizontal)">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blinds(horizontal)">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blinds(horizontal)">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blinds(horizontal)">
                                      <p:cBhvr>
                                        <p:cTn id="6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14424</TotalTime>
  <Words>1869</Words>
  <Application>Microsoft Office PowerPoint</Application>
  <PresentationFormat>On-screen Show (4:3)</PresentationFormat>
  <Paragraphs>299</Paragraphs>
  <Slides>35</Slides>
  <Notes>11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Helicobacter Pylori and gastroduodenal disease Dr. Eman Albataineh GIT Module</vt:lpstr>
      <vt:lpstr>PowerPoint Presentation</vt:lpstr>
      <vt:lpstr>Contents/Aims of Lecture</vt:lpstr>
      <vt:lpstr>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 pylori/ Clinically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frf</dc:creator>
  <cp:lastModifiedBy>razanemad852@gmail.com</cp:lastModifiedBy>
  <cp:revision>172</cp:revision>
  <dcterms:created xsi:type="dcterms:W3CDTF">2017-02-20T18:37:05Z</dcterms:created>
  <dcterms:modified xsi:type="dcterms:W3CDTF">2023-03-29T20:35:53Z</dcterms:modified>
</cp:coreProperties>
</file>