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6" r:id="rId7"/>
    <p:sldId id="265" r:id="rId8"/>
    <p:sldId id="264" r:id="rId9"/>
    <p:sldId id="267" r:id="rId10"/>
    <p:sldId id="272" r:id="rId11"/>
    <p:sldId id="273" r:id="rId12"/>
    <p:sldId id="274" r:id="rId13"/>
    <p:sldId id="275" r:id="rId14"/>
    <p:sldId id="276" r:id="rId15"/>
    <p:sldId id="280" r:id="rId16"/>
    <p:sldId id="263" r:id="rId17"/>
    <p:sldId id="262" r:id="rId18"/>
    <p:sldId id="287" r:id="rId19"/>
    <p:sldId id="281" r:id="rId20"/>
    <p:sldId id="277" r:id="rId21"/>
    <p:sldId id="278" r:id="rId22"/>
    <p:sldId id="269" r:id="rId23"/>
    <p:sldId id="283" r:id="rId24"/>
    <p:sldId id="285" r:id="rId25"/>
    <p:sldId id="284" r:id="rId26"/>
    <p:sldId id="286" r:id="rId27"/>
    <p:sldId id="27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4EF46C-B8D5-4F10-B4FF-73246B4855EF}">
          <p14:sldIdLst>
            <p14:sldId id="256"/>
            <p14:sldId id="261"/>
            <p14:sldId id="257"/>
            <p14:sldId id="258"/>
            <p14:sldId id="259"/>
            <p14:sldId id="266"/>
            <p14:sldId id="265"/>
            <p14:sldId id="264"/>
            <p14:sldId id="267"/>
            <p14:sldId id="272"/>
            <p14:sldId id="273"/>
            <p14:sldId id="274"/>
            <p14:sldId id="275"/>
            <p14:sldId id="276"/>
            <p14:sldId id="280"/>
            <p14:sldId id="263"/>
            <p14:sldId id="262"/>
            <p14:sldId id="287"/>
            <p14:sldId id="281"/>
            <p14:sldId id="277"/>
            <p14:sldId id="278"/>
            <p14:sldId id="269"/>
            <p14:sldId id="283"/>
            <p14:sldId id="285"/>
            <p14:sldId id="284"/>
            <p14:sldId id="286"/>
            <p14:sldId id="271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6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6688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68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7776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08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2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1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0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2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6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3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4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8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1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5B34-D1FD-42B2-80C7-D60DD27A8B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843EF8-6595-4A47-B5BE-319A3C8FC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4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51F53-D81C-0B85-D7D6-4BA239DC39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Precocious Puberty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94563-6913-0612-F122-2C35A76D52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Haneen Abu Al-Rous</a:t>
            </a:r>
          </a:p>
        </p:txBody>
      </p:sp>
    </p:spTree>
    <p:extLst>
      <p:ext uri="{BB962C8B-B14F-4D97-AF65-F5344CB8AC3E}">
        <p14:creationId xmlns:p14="http://schemas.microsoft.com/office/powerpoint/2010/main" val="3343227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CBE97-0874-53A2-03AD-0C8385DF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4FB1A-2A42-76EC-812E-DA86C8C2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55600" marR="654685" indent="-343535">
              <a:lnSpc>
                <a:spcPct val="101899"/>
              </a:lnSpc>
              <a:spcBef>
                <a:spcPts val="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It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occurs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5-10–fold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more</a:t>
            </a:r>
            <a:r>
              <a:rPr lang="en-US" sz="2800" spc="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frequently</a:t>
            </a:r>
            <a:r>
              <a:rPr lang="en-US" sz="2800" spc="1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than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boys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is </a:t>
            </a:r>
            <a:r>
              <a:rPr lang="en-US" sz="2800" dirty="0">
                <a:latin typeface="Calibri"/>
                <a:cs typeface="Calibri"/>
              </a:rPr>
              <a:t>usually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sporadic.</a:t>
            </a:r>
            <a:endParaRPr lang="en-US" sz="3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3299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Although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approximately</a:t>
            </a:r>
            <a:r>
              <a:rPr lang="en-US" sz="2800" spc="1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90%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have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idiopathic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form,</a:t>
            </a:r>
            <a:r>
              <a:rPr lang="en-US" sz="2800" spc="204" dirty="0">
                <a:latin typeface="Calibri"/>
                <a:cs typeface="Calibri"/>
              </a:rPr>
              <a:t> </a:t>
            </a:r>
            <a:r>
              <a:rPr lang="en-US" sz="2800" spc="-50" dirty="0">
                <a:latin typeface="Calibri"/>
                <a:cs typeface="Calibri"/>
              </a:rPr>
              <a:t>a </a:t>
            </a:r>
            <a:r>
              <a:rPr lang="en-US" sz="2800" dirty="0">
                <a:latin typeface="Calibri"/>
                <a:cs typeface="Calibri"/>
              </a:rPr>
              <a:t>structural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central</a:t>
            </a:r>
            <a:r>
              <a:rPr lang="en-US" sz="2800" spc="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nervous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system</a:t>
            </a:r>
            <a:r>
              <a:rPr lang="en-US" sz="2800" spc="1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(CNS)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abnormality</a:t>
            </a:r>
            <a:r>
              <a:rPr lang="en-US" sz="2800" spc="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can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spc="-35" dirty="0">
                <a:latin typeface="Calibri"/>
                <a:cs typeface="Calibri"/>
              </a:rPr>
              <a:t>be </a:t>
            </a:r>
            <a:r>
              <a:rPr lang="en-US" sz="2800" dirty="0">
                <a:latin typeface="Calibri"/>
                <a:cs typeface="Calibri"/>
              </a:rPr>
              <a:t>demonstrated</a:t>
            </a:r>
            <a:r>
              <a:rPr lang="en-US" sz="2800" spc="229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up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75%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boys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with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central</a:t>
            </a:r>
            <a:r>
              <a:rPr lang="en-US" sz="2800" spc="1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precocious</a:t>
            </a:r>
            <a:r>
              <a:rPr lang="en-US" sz="2800" spc="22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puberty.</a:t>
            </a:r>
            <a:endParaRPr lang="en-US" sz="3600" dirty="0">
              <a:latin typeface="Calibri"/>
              <a:cs typeface="Calibri"/>
            </a:endParaRPr>
          </a:p>
          <a:p>
            <a:pPr marL="355600" marR="121285" indent="-343535">
              <a:lnSpc>
                <a:spcPct val="1034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Beyond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its etiology,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which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thus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needs</a:t>
            </a:r>
            <a:r>
              <a:rPr lang="en-US" sz="2800" spc="1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specifically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addressed, </a:t>
            </a:r>
            <a:r>
              <a:rPr lang="en-US" sz="2800" dirty="0">
                <a:latin typeface="Calibri"/>
                <a:cs typeface="Calibri"/>
              </a:rPr>
              <a:t>central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precocious</a:t>
            </a:r>
            <a:r>
              <a:rPr lang="en-US" sz="2800" spc="1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puberty</a:t>
            </a:r>
            <a:r>
              <a:rPr lang="en-US" sz="2800" spc="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can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impact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linear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growth and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affect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the </a:t>
            </a:r>
            <a:r>
              <a:rPr lang="en-US" sz="2800" dirty="0">
                <a:latin typeface="Calibri"/>
                <a:cs typeface="Calibri"/>
              </a:rPr>
              <a:t>child’s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potential.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971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BE924-F844-5E4C-849D-7037773D5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Clinical</a:t>
            </a:r>
            <a:r>
              <a:rPr lang="en-US" spc="-145" dirty="0"/>
              <a:t> </a:t>
            </a:r>
            <a:r>
              <a:rPr lang="en-US" spc="-10" dirty="0"/>
              <a:t>Manifestations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C5D6C-C2B0-4EA2-FB84-50013F879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marR="61594" indent="-343535">
              <a:lnSpc>
                <a:spcPct val="1048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Sexual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development</a:t>
            </a:r>
            <a:r>
              <a:rPr lang="en-US" sz="2800" spc="1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may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begin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at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any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age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generally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follows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the </a:t>
            </a:r>
            <a:r>
              <a:rPr lang="en-US" sz="2800" dirty="0">
                <a:latin typeface="Calibri"/>
                <a:cs typeface="Calibri"/>
              </a:rPr>
              <a:t>sequence</a:t>
            </a:r>
            <a:r>
              <a:rPr lang="en-US" sz="2800" spc="1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observed</a:t>
            </a:r>
            <a:r>
              <a:rPr lang="en-US" sz="2800" spc="1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normal</a:t>
            </a:r>
            <a:r>
              <a:rPr lang="en-US" sz="2800" spc="10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puberty.</a:t>
            </a:r>
            <a:endParaRPr lang="en-US" sz="3600" dirty="0">
              <a:latin typeface="Calibri"/>
              <a:cs typeface="Calibri"/>
            </a:endParaRPr>
          </a:p>
          <a:p>
            <a:pPr marL="355600" marR="148590" indent="-343535">
              <a:lnSpc>
                <a:spcPct val="102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girls,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early</a:t>
            </a:r>
            <a:r>
              <a:rPr lang="en-US" sz="2800" spc="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menstrual</a:t>
            </a:r>
            <a:r>
              <a:rPr lang="en-US" sz="2800" spc="1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cycles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may</a:t>
            </a:r>
            <a:r>
              <a:rPr lang="en-US" sz="2800" spc="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more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irregular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than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they</a:t>
            </a:r>
            <a:r>
              <a:rPr lang="en-US" sz="2800" spc="10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are </a:t>
            </a:r>
            <a:r>
              <a:rPr lang="en-US" sz="2800" dirty="0">
                <a:latin typeface="Calibri"/>
                <a:cs typeface="Calibri"/>
              </a:rPr>
              <a:t>with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normal</a:t>
            </a:r>
            <a:r>
              <a:rPr lang="en-US" sz="2800" spc="18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puberty.</a:t>
            </a:r>
            <a:endParaRPr lang="en-US" sz="3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34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boys,</a:t>
            </a:r>
            <a:r>
              <a:rPr lang="en-US" sz="2800" spc="1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testicular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biopsies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have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shown</a:t>
            </a:r>
            <a:r>
              <a:rPr lang="en-US" sz="2800" spc="1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stimulation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all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elements</a:t>
            </a:r>
            <a:r>
              <a:rPr lang="en-US" sz="2800" spc="5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testes,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spermatogenesis</a:t>
            </a:r>
            <a:r>
              <a:rPr lang="en-US" sz="2800" spc="2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has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been</a:t>
            </a:r>
            <a:r>
              <a:rPr lang="en-US" sz="2800" spc="1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observed</a:t>
            </a:r>
            <a:r>
              <a:rPr lang="en-US" sz="2800" spc="2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as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early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as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50" dirty="0">
                <a:latin typeface="Calibri"/>
                <a:cs typeface="Calibri"/>
              </a:rPr>
              <a:t>5- </a:t>
            </a:r>
            <a:r>
              <a:rPr lang="en-US" sz="2800" dirty="0">
                <a:latin typeface="Calibri"/>
                <a:cs typeface="Calibri"/>
              </a:rPr>
              <a:t>6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year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age.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55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14B7C-D35D-B27C-12D4-37C297C2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F5F2D-6C3E-24FB-480B-56791F51E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43535">
              <a:lnSpc>
                <a:spcPts val="287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affected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boys,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height,</a:t>
            </a:r>
            <a:r>
              <a:rPr lang="en-US" sz="2800" spc="-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weight,</a:t>
            </a:r>
            <a:r>
              <a:rPr lang="en-US" sz="2800" spc="-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osseous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maturation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are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advanced.</a:t>
            </a:r>
            <a:endParaRPr lang="en-US" sz="4000" dirty="0">
              <a:latin typeface="Calibri"/>
              <a:cs typeface="Calibri"/>
            </a:endParaRPr>
          </a:p>
          <a:p>
            <a:pPr marL="355600" marR="5080" indent="-343535" algn="just">
              <a:lnSpc>
                <a:spcPts val="2850"/>
              </a:lnSpc>
              <a:buFont typeface="Arial"/>
              <a:buChar char="•"/>
              <a:tabLst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increased</a:t>
            </a:r>
            <a:r>
              <a:rPr lang="en-US" sz="2800" spc="-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rate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bone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maturation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results</a:t>
            </a:r>
            <a:r>
              <a:rPr lang="en-US" sz="2800" spc="-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early</a:t>
            </a:r>
            <a:r>
              <a:rPr lang="en-US" sz="2800" spc="-10" dirty="0">
                <a:latin typeface="Calibri"/>
                <a:cs typeface="Calibri"/>
              </a:rPr>
              <a:t> closure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epiphyses,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ultimate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stature</a:t>
            </a:r>
            <a:r>
              <a:rPr lang="en-US" sz="2800" spc="-1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less</a:t>
            </a:r>
            <a:r>
              <a:rPr lang="en-US" sz="2800" spc="-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than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it</a:t>
            </a:r>
            <a:r>
              <a:rPr lang="en-US" sz="2800" spc="-10" dirty="0">
                <a:latin typeface="Calibri"/>
                <a:cs typeface="Calibri"/>
              </a:rPr>
              <a:t> would </a:t>
            </a:r>
            <a:r>
              <a:rPr lang="en-US" sz="2800" dirty="0">
                <a:latin typeface="Calibri"/>
                <a:cs typeface="Calibri"/>
              </a:rPr>
              <a:t>have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been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otherwise.</a:t>
            </a:r>
            <a:endParaRPr lang="en-US" sz="3600" dirty="0">
              <a:latin typeface="Calibri"/>
              <a:cs typeface="Calibri"/>
            </a:endParaRPr>
          </a:p>
          <a:p>
            <a:pPr marL="355600" marR="316230" indent="-343535" algn="just">
              <a:lnSpc>
                <a:spcPct val="100400"/>
              </a:lnSpc>
              <a:buFont typeface="Arial"/>
              <a:buChar char="•"/>
              <a:tabLst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Without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treatment,</a:t>
            </a:r>
            <a:r>
              <a:rPr lang="en-US" sz="2800" spc="-13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approximately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30%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even </a:t>
            </a:r>
            <a:r>
              <a:rPr lang="en-US" sz="2800" dirty="0">
                <a:latin typeface="Calibri"/>
                <a:cs typeface="Calibri"/>
              </a:rPr>
              <a:t>larger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percentage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boys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achieve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</a:t>
            </a:r>
            <a:r>
              <a:rPr lang="en-US" sz="2800" spc="-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height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less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than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5th </a:t>
            </a:r>
            <a:r>
              <a:rPr lang="en-US" sz="2800" dirty="0">
                <a:latin typeface="Calibri"/>
                <a:cs typeface="Calibri"/>
              </a:rPr>
              <a:t>percentile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as </a:t>
            </a:r>
            <a:r>
              <a:rPr lang="en-US" sz="2800" spc="-10" dirty="0">
                <a:latin typeface="Calibri"/>
                <a:cs typeface="Calibri"/>
              </a:rPr>
              <a:t>adults.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103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71266-6AA4-DD65-88EC-738CC0E4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10" dirty="0"/>
              <a:t>Laboratory</a:t>
            </a:r>
            <a:r>
              <a:rPr lang="en-US" spc="-210" dirty="0"/>
              <a:t> </a:t>
            </a:r>
            <a:r>
              <a:rPr lang="en-US" spc="-10" dirty="0"/>
              <a:t>Findings and Imaging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70739-C1D6-9D15-DA54-80015E2C9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55600" marR="220345" indent="-343535">
              <a:lnSpc>
                <a:spcPts val="2410"/>
              </a:lnSpc>
              <a:spcBef>
                <a:spcPts val="3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Sex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hormone</a:t>
            </a:r>
            <a:r>
              <a:rPr lang="en-US" sz="2800" spc="2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concentrations</a:t>
            </a:r>
            <a:r>
              <a:rPr lang="en-US" sz="2800" spc="1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are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usually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appropriate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for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stage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puberty</a:t>
            </a:r>
            <a:r>
              <a:rPr lang="en-US" sz="2800" spc="1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both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sexes.</a:t>
            </a:r>
            <a:endParaRPr lang="en-US" sz="3200" dirty="0">
              <a:latin typeface="Calibri"/>
              <a:cs typeface="Calibri"/>
            </a:endParaRPr>
          </a:p>
          <a:p>
            <a:pPr marL="355600" marR="10160" indent="-343535">
              <a:lnSpc>
                <a:spcPct val="922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Measurement</a:t>
            </a:r>
            <a:r>
              <a:rPr lang="en-US" sz="2800" spc="2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LH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serial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blood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samples</a:t>
            </a:r>
            <a:r>
              <a:rPr lang="en-US" sz="2800" spc="1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obtained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during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sleep </a:t>
            </a:r>
            <a:r>
              <a:rPr lang="en-US" sz="2800" dirty="0">
                <a:latin typeface="Calibri"/>
                <a:cs typeface="Calibri"/>
              </a:rPr>
              <a:t>has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greater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diagnostic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power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than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measurement</a:t>
            </a:r>
            <a:r>
              <a:rPr lang="en-US" sz="2800" spc="2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single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random </a:t>
            </a:r>
            <a:r>
              <a:rPr lang="en-US" sz="2800" dirty="0">
                <a:latin typeface="Calibri"/>
                <a:cs typeface="Calibri"/>
              </a:rPr>
              <a:t>sample,</a:t>
            </a:r>
            <a:r>
              <a:rPr lang="en-US" sz="2800" spc="20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it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typically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reveals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well-defined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pulsatile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secretion</a:t>
            </a:r>
            <a:r>
              <a:rPr lang="en-US" sz="2800" spc="20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of LH.</a:t>
            </a:r>
          </a:p>
          <a:p>
            <a:pPr marL="355600" marR="660400" indent="-343535">
              <a:lnSpc>
                <a:spcPct val="101899"/>
              </a:lnSpc>
              <a:spcBef>
                <a:spcPts val="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Left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wrist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x-ray: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asses</a:t>
            </a:r>
            <a:r>
              <a:rPr lang="en-US" sz="2800" spc="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osseous</a:t>
            </a:r>
            <a:r>
              <a:rPr lang="en-US" sz="2800" spc="2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maturation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which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variably </a:t>
            </a:r>
            <a:r>
              <a:rPr lang="en-US" sz="2800" dirty="0">
                <a:latin typeface="Calibri"/>
                <a:cs typeface="Calibri"/>
              </a:rPr>
              <a:t>advanced,</a:t>
            </a:r>
            <a:r>
              <a:rPr lang="en-US" sz="2800" spc="1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often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by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more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than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2-3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SD.</a:t>
            </a:r>
            <a:endParaRPr lang="en-US" sz="3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3299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Pelvic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ultrasonography</a:t>
            </a:r>
            <a:r>
              <a:rPr lang="en-US" sz="2800" spc="2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reveals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progressive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enlargement</a:t>
            </a:r>
            <a:r>
              <a:rPr lang="en-US" sz="2800" spc="10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of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ovaries,</a:t>
            </a:r>
            <a:r>
              <a:rPr lang="en-US" sz="2800" spc="1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followed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by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enlargement</a:t>
            </a:r>
            <a:r>
              <a:rPr lang="en-US" sz="2800" spc="1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fundus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then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the </a:t>
            </a:r>
            <a:r>
              <a:rPr lang="en-US" sz="2800" dirty="0">
                <a:latin typeface="Calibri"/>
                <a:cs typeface="Calibri"/>
              </a:rPr>
              <a:t>whole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uterus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pubertal</a:t>
            </a:r>
            <a:r>
              <a:rPr lang="en-US" sz="2800" spc="6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size.</a:t>
            </a:r>
            <a:endParaRPr lang="en-US" sz="3600" dirty="0">
              <a:latin typeface="Calibri"/>
              <a:cs typeface="Calibri"/>
            </a:endParaRPr>
          </a:p>
          <a:p>
            <a:pPr marL="355600" marR="175895" indent="-343535">
              <a:lnSpc>
                <a:spcPct val="1034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An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MRI scan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usually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demonstrates</a:t>
            </a:r>
            <a:r>
              <a:rPr lang="en-US" sz="2800" spc="2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physiologic</a:t>
            </a:r>
            <a:r>
              <a:rPr lang="en-US" sz="2800" spc="1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enlargement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the </a:t>
            </a:r>
            <a:r>
              <a:rPr lang="en-US" sz="2800" dirty="0">
                <a:latin typeface="Calibri"/>
                <a:cs typeface="Calibri"/>
              </a:rPr>
              <a:t>pituitary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gland,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as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seen</a:t>
            </a:r>
            <a:r>
              <a:rPr lang="en-US" sz="2800" spc="1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normal</a:t>
            </a:r>
            <a:r>
              <a:rPr lang="en-US" sz="2800" spc="1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puberty;</a:t>
            </a:r>
            <a:r>
              <a:rPr lang="en-US" sz="2800" spc="2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it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may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also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reveal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CNS </a:t>
            </a:r>
            <a:r>
              <a:rPr lang="en-US" sz="2800" spc="-10" dirty="0">
                <a:latin typeface="Calibri"/>
                <a:cs typeface="Calibri"/>
              </a:rPr>
              <a:t>pathology</a:t>
            </a:r>
            <a:endParaRPr lang="en-US" sz="2800" dirty="0">
              <a:latin typeface="Calibri"/>
              <a:cs typeface="Calibri"/>
            </a:endParaRPr>
          </a:p>
          <a:p>
            <a:pPr marL="355600" marR="10160" indent="-343535">
              <a:lnSpc>
                <a:spcPct val="922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62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B2D4E-8D44-CCAC-58A3-532515D2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GnRH</a:t>
            </a:r>
            <a:r>
              <a:rPr lang="en-US" spc="-150" dirty="0"/>
              <a:t> S</a:t>
            </a:r>
            <a:r>
              <a:rPr lang="en-US" dirty="0"/>
              <a:t>timulation</a:t>
            </a:r>
            <a:r>
              <a:rPr lang="en-US" spc="-165" dirty="0"/>
              <a:t> </a:t>
            </a:r>
            <a:r>
              <a:rPr lang="en-US" spc="-20" dirty="0"/>
              <a:t>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8A501-4A1A-3622-C319-2D8D5181B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3535" algn="just">
              <a:lnSpc>
                <a:spcPct val="101899"/>
              </a:lnSpc>
              <a:spcBef>
                <a:spcPts val="75"/>
              </a:spcBef>
              <a:buFont typeface="Arial"/>
              <a:buChar char="•"/>
              <a:tabLst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By</a:t>
            </a:r>
            <a:r>
              <a:rPr lang="en-US" sz="2800" spc="10" dirty="0">
                <a:latin typeface="Calibri"/>
                <a:cs typeface="Calibri"/>
              </a:rPr>
              <a:t> subcutaneous a</a:t>
            </a:r>
            <a:r>
              <a:rPr lang="en-US" sz="2800" dirty="0">
                <a:latin typeface="Calibri"/>
                <a:cs typeface="Calibri"/>
              </a:rPr>
              <a:t>dministration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gonadotropin</a:t>
            </a:r>
            <a:r>
              <a:rPr lang="en-US" sz="2800" spc="1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releasing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hormone </a:t>
            </a:r>
            <a:r>
              <a:rPr lang="en-US" sz="2800" dirty="0">
                <a:latin typeface="Calibri"/>
                <a:cs typeface="Calibri"/>
              </a:rPr>
              <a:t>(GnRH</a:t>
            </a:r>
            <a:r>
              <a:rPr lang="en-US" sz="2800" spc="1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stimulation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test)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or</a:t>
            </a:r>
            <a:r>
              <a:rPr lang="en-US" sz="2800" spc="1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GnRH</a:t>
            </a:r>
            <a:r>
              <a:rPr lang="en-US" sz="2800" spc="1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agonist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(leuprolide</a:t>
            </a:r>
            <a:r>
              <a:rPr lang="en-US" sz="2800" spc="14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stimulation test).</a:t>
            </a:r>
            <a:endParaRPr lang="en-US" sz="36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Then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measure</a:t>
            </a:r>
            <a:r>
              <a:rPr lang="en-US" sz="2800" spc="1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LH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FSH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at</a:t>
            </a:r>
            <a:r>
              <a:rPr lang="en-US" sz="2800" spc="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0,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30,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60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120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minutes.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77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21D93-667F-CCBC-2EBC-8E7E84834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DB81A-1DB5-0A0E-7096-2269C69B4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55600" marR="5080" indent="-343535">
              <a:lnSpc>
                <a:spcPts val="3829"/>
              </a:lnSpc>
              <a:spcBef>
                <a:spcPts val="2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dirty="0">
                <a:latin typeface="Calibri"/>
                <a:cs typeface="Calibri"/>
              </a:rPr>
              <a:t>GnRH agonist</a:t>
            </a:r>
          </a:p>
          <a:p>
            <a:pPr marL="355600" marR="5080" indent="-343535">
              <a:lnSpc>
                <a:spcPts val="3829"/>
              </a:lnSpc>
              <a:spcBef>
                <a:spcPts val="2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dirty="0">
                <a:latin typeface="Calibri"/>
                <a:cs typeface="Calibri"/>
              </a:rPr>
              <a:t>Slows</a:t>
            </a:r>
            <a:r>
              <a:rPr lang="en-US" sz="3200" spc="-200" dirty="0">
                <a:latin typeface="Calibri"/>
                <a:cs typeface="Calibri"/>
              </a:rPr>
              <a:t> </a:t>
            </a:r>
            <a:r>
              <a:rPr lang="en-US" sz="3200" spc="-20" dirty="0" err="1">
                <a:latin typeface="Calibri"/>
                <a:cs typeface="Calibri"/>
              </a:rPr>
              <a:t>acelerated</a:t>
            </a:r>
            <a:r>
              <a:rPr lang="en-US" sz="3200" spc="-105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puberty</a:t>
            </a:r>
            <a:r>
              <a:rPr lang="en-US" sz="3200" spc="-90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and</a:t>
            </a:r>
            <a:r>
              <a:rPr lang="en-US" sz="3200" spc="-100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improves</a:t>
            </a:r>
            <a:r>
              <a:rPr lang="en-US" sz="3200" spc="-40" dirty="0">
                <a:latin typeface="Calibri"/>
                <a:cs typeface="Calibri"/>
              </a:rPr>
              <a:t> </a:t>
            </a:r>
            <a:r>
              <a:rPr lang="en-US" sz="3200" spc="-10" dirty="0">
                <a:latin typeface="Calibri"/>
                <a:cs typeface="Calibri"/>
              </a:rPr>
              <a:t>final height</a:t>
            </a:r>
            <a:endParaRPr lang="en-US" sz="3200" dirty="0">
              <a:latin typeface="Calibri"/>
              <a:cs typeface="Calibri"/>
            </a:endParaRPr>
          </a:p>
          <a:p>
            <a:pPr marL="1614170" lvl="1" indent="-229235">
              <a:lnSpc>
                <a:spcPct val="100000"/>
              </a:lnSpc>
              <a:spcBef>
                <a:spcPts val="464"/>
              </a:spcBef>
              <a:buChar char="-"/>
              <a:tabLst>
                <a:tab pos="1614170" algn="l"/>
                <a:tab pos="1614805" algn="l"/>
              </a:tabLst>
            </a:pPr>
            <a:r>
              <a:rPr lang="en-US" sz="2000" dirty="0">
                <a:latin typeface="Calibri"/>
                <a:cs typeface="Calibri"/>
              </a:rPr>
              <a:t>Leuprolide</a:t>
            </a:r>
            <a:r>
              <a:rPr lang="en-US" sz="2000" spc="-75" dirty="0">
                <a:latin typeface="Calibri"/>
                <a:cs typeface="Calibri"/>
              </a:rPr>
              <a:t> </a:t>
            </a:r>
            <a:r>
              <a:rPr lang="en-US" sz="2000" spc="-10" dirty="0">
                <a:latin typeface="Calibri"/>
                <a:cs typeface="Calibri"/>
              </a:rPr>
              <a:t>acetate</a:t>
            </a:r>
            <a:endParaRPr lang="en-US" sz="2000" dirty="0">
              <a:latin typeface="Calibri"/>
              <a:cs typeface="Calibri"/>
            </a:endParaRPr>
          </a:p>
          <a:p>
            <a:pPr marL="1614170" lvl="1" indent="-229235">
              <a:lnSpc>
                <a:spcPct val="100000"/>
              </a:lnSpc>
              <a:spcBef>
                <a:spcPts val="450"/>
              </a:spcBef>
              <a:buChar char="-"/>
              <a:tabLst>
                <a:tab pos="1614170" algn="l"/>
                <a:tab pos="1614805" algn="l"/>
              </a:tabLst>
            </a:pPr>
            <a:r>
              <a:rPr lang="en-US" sz="2000" spc="-10" dirty="0">
                <a:latin typeface="Calibri"/>
                <a:cs typeface="Calibri"/>
              </a:rPr>
              <a:t>Triptorelin</a:t>
            </a:r>
            <a:endParaRPr lang="en-US" sz="2000" dirty="0">
              <a:latin typeface="Calibri"/>
              <a:cs typeface="Calibri"/>
            </a:endParaRPr>
          </a:p>
          <a:p>
            <a:pPr marL="1614170" lvl="1" indent="-229235">
              <a:lnSpc>
                <a:spcPct val="100000"/>
              </a:lnSpc>
              <a:spcBef>
                <a:spcPts val="530"/>
              </a:spcBef>
              <a:buChar char="-"/>
              <a:tabLst>
                <a:tab pos="1614170" algn="l"/>
                <a:tab pos="1614805" algn="l"/>
              </a:tabLst>
            </a:pPr>
            <a:r>
              <a:rPr lang="en-US" sz="2000" spc="-10" dirty="0" err="1">
                <a:latin typeface="Calibri"/>
                <a:cs typeface="Calibri"/>
              </a:rPr>
              <a:t>Histrelin</a:t>
            </a:r>
            <a:endParaRPr lang="en-US" sz="2000" dirty="0">
              <a:latin typeface="Calibri"/>
              <a:cs typeface="Calibri"/>
            </a:endParaRPr>
          </a:p>
          <a:p>
            <a:pPr marL="355600" marR="491490" indent="-343535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spc="-30" dirty="0">
                <a:latin typeface="Calibri"/>
                <a:cs typeface="Calibri"/>
              </a:rPr>
              <a:t>Treatment</a:t>
            </a:r>
            <a:r>
              <a:rPr lang="en-US" sz="3200" spc="-40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should</a:t>
            </a:r>
            <a:r>
              <a:rPr lang="en-US" sz="3200" spc="-175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be</a:t>
            </a:r>
            <a:r>
              <a:rPr lang="en-US" sz="3200" spc="-95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given</a:t>
            </a:r>
            <a:r>
              <a:rPr lang="en-US" sz="3200" spc="-40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until</a:t>
            </a:r>
            <a:r>
              <a:rPr lang="en-US" sz="3200" spc="-60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it</a:t>
            </a:r>
            <a:r>
              <a:rPr lang="en-US" sz="3200" spc="-85" dirty="0">
                <a:latin typeface="Calibri"/>
                <a:cs typeface="Calibri"/>
              </a:rPr>
              <a:t> </a:t>
            </a:r>
            <a:r>
              <a:rPr lang="en-US" sz="3200" spc="-10" dirty="0">
                <a:latin typeface="Calibri"/>
                <a:cs typeface="Calibri"/>
              </a:rPr>
              <a:t>appears </a:t>
            </a:r>
            <a:r>
              <a:rPr lang="en-US" sz="3200" dirty="0">
                <a:latin typeface="Calibri"/>
                <a:cs typeface="Calibri"/>
              </a:rPr>
              <a:t>that</a:t>
            </a:r>
            <a:r>
              <a:rPr lang="en-US" sz="3200" spc="-105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it</a:t>
            </a:r>
            <a:r>
              <a:rPr lang="en-US" sz="3200" spc="-10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is</a:t>
            </a:r>
            <a:r>
              <a:rPr lang="en-US" sz="3200" spc="-40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safe</a:t>
            </a:r>
            <a:r>
              <a:rPr lang="en-US" sz="3200" spc="-85" dirty="0">
                <a:latin typeface="Calibri"/>
                <a:cs typeface="Calibri"/>
              </a:rPr>
              <a:t> </a:t>
            </a:r>
            <a:r>
              <a:rPr lang="en-US" sz="3200" spc="-10" dirty="0">
                <a:latin typeface="Calibri"/>
                <a:cs typeface="Calibri"/>
              </a:rPr>
              <a:t>appropriate</a:t>
            </a:r>
            <a:r>
              <a:rPr lang="en-US" sz="3200" spc="-229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for</a:t>
            </a:r>
            <a:r>
              <a:rPr lang="en-US" sz="3200" spc="-60" dirty="0">
                <a:latin typeface="Calibri"/>
                <a:cs typeface="Calibri"/>
              </a:rPr>
              <a:t> </a:t>
            </a:r>
            <a:r>
              <a:rPr lang="en-US" sz="3200" dirty="0">
                <a:latin typeface="Calibri"/>
                <a:cs typeface="Calibri"/>
              </a:rPr>
              <a:t>puberty</a:t>
            </a:r>
            <a:r>
              <a:rPr lang="en-US" sz="3200" spc="-90" dirty="0">
                <a:latin typeface="Calibri"/>
                <a:cs typeface="Calibri"/>
              </a:rPr>
              <a:t> </a:t>
            </a:r>
            <a:r>
              <a:rPr lang="en-US" sz="3200" spc="-25" dirty="0">
                <a:latin typeface="Calibri"/>
                <a:cs typeface="Calibri"/>
              </a:rPr>
              <a:t>to </a:t>
            </a:r>
            <a:r>
              <a:rPr lang="en-US" sz="3200" spc="-10" dirty="0">
                <a:latin typeface="Calibri"/>
                <a:cs typeface="Calibri"/>
              </a:rPr>
              <a:t>proceed.</a:t>
            </a:r>
            <a:endParaRPr lang="en-US" sz="32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77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83849-BF52-82D9-E38A-CC8E15761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Peripheral</a:t>
            </a:r>
            <a:r>
              <a:rPr lang="en-US" spc="-220" dirty="0"/>
              <a:t> P</a:t>
            </a:r>
            <a:r>
              <a:rPr lang="en-US" dirty="0"/>
              <a:t>recocious</a:t>
            </a:r>
            <a:r>
              <a:rPr lang="en-US" spc="-185" dirty="0"/>
              <a:t> P</a:t>
            </a:r>
            <a:r>
              <a:rPr lang="en-US" spc="-10" dirty="0"/>
              <a:t>uberty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8B214-D12E-2A81-0DA1-4BC38AA1F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42925" indent="-343535">
              <a:lnSpc>
                <a:spcPct val="1048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Some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secondary</a:t>
            </a:r>
            <a:r>
              <a:rPr lang="en-US" sz="2800" spc="22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sex </a:t>
            </a:r>
            <a:r>
              <a:rPr lang="en-US" sz="2800" dirty="0">
                <a:latin typeface="Calibri"/>
                <a:cs typeface="Calibri"/>
              </a:rPr>
              <a:t>characteristics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appear</a:t>
            </a:r>
            <a:endParaRPr lang="en-US" sz="3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34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No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activation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normal hypothalamic-</a:t>
            </a:r>
            <a:r>
              <a:rPr lang="en-US" sz="2800" dirty="0">
                <a:latin typeface="Calibri"/>
                <a:cs typeface="Calibri"/>
              </a:rPr>
              <a:t>pituitary-</a:t>
            </a:r>
            <a:r>
              <a:rPr lang="en-US" sz="2800" spc="-10" dirty="0">
                <a:latin typeface="Calibri"/>
                <a:cs typeface="Calibri"/>
              </a:rPr>
              <a:t>gonadal interplay.</a:t>
            </a:r>
            <a:endParaRPr lang="en-US" sz="3600" dirty="0">
              <a:latin typeface="Calibri"/>
              <a:cs typeface="Calibri"/>
            </a:endParaRPr>
          </a:p>
          <a:p>
            <a:pPr marL="355600" marR="525780" indent="-343535">
              <a:lnSpc>
                <a:spcPct val="1028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this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latter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group,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sex </a:t>
            </a:r>
            <a:r>
              <a:rPr lang="en-US" sz="2800" dirty="0">
                <a:latin typeface="Calibri"/>
                <a:cs typeface="Calibri"/>
              </a:rPr>
              <a:t>characteristics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may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be </a:t>
            </a:r>
            <a:r>
              <a:rPr lang="en-US" sz="2800" dirty="0">
                <a:latin typeface="Calibri"/>
                <a:cs typeface="Calibri"/>
              </a:rPr>
              <a:t>isosexual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or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heterosexual (</a:t>
            </a:r>
            <a:r>
              <a:rPr lang="en-US" sz="2800" spc="-10" dirty="0" err="1">
                <a:latin typeface="Calibri"/>
                <a:cs typeface="Calibri"/>
              </a:rPr>
              <a:t>contrasexual</a:t>
            </a:r>
            <a:r>
              <a:rPr lang="en-US" sz="2800" spc="-10" dirty="0">
                <a:latin typeface="Calibri"/>
                <a:cs typeface="Calibri"/>
              </a:rPr>
              <a:t>)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92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C0BA4-B999-5B5A-E139-3FCB483E6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36F13-D068-9018-83B0-598DFBCB9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Causes in females:</a:t>
            </a:r>
          </a:p>
          <a:p>
            <a:pPr marL="0" indent="0">
              <a:buNone/>
            </a:pPr>
            <a:r>
              <a:rPr lang="en-US" dirty="0"/>
              <a:t>Isosexual: </a:t>
            </a:r>
          </a:p>
          <a:p>
            <a:r>
              <a:rPr lang="en-US" dirty="0"/>
              <a:t>1.MAS</a:t>
            </a:r>
          </a:p>
          <a:p>
            <a:r>
              <a:rPr lang="en-US" dirty="0"/>
              <a:t>2.Ovarian cyst</a:t>
            </a:r>
          </a:p>
          <a:p>
            <a:r>
              <a:rPr lang="en-US" dirty="0"/>
              <a:t>3.Ovarian tumors</a:t>
            </a:r>
          </a:p>
          <a:p>
            <a:r>
              <a:rPr lang="en-US" dirty="0"/>
              <a:t>4.Exogenous </a:t>
            </a:r>
            <a:r>
              <a:rPr lang="en-US" dirty="0" err="1"/>
              <a:t>strogen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Heterosexual:</a:t>
            </a:r>
          </a:p>
          <a:p>
            <a:r>
              <a:rPr lang="en-US" dirty="0"/>
              <a:t>1.CAH</a:t>
            </a:r>
          </a:p>
          <a:p>
            <a:r>
              <a:rPr lang="en-US" dirty="0"/>
              <a:t>2.Adrenal tumors</a:t>
            </a:r>
          </a:p>
          <a:p>
            <a:r>
              <a:rPr lang="en-US" dirty="0"/>
              <a:t>3.Exogenous androgens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31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342FF-E02C-E37B-E803-324A5B09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53C1B-5763-FA25-7A23-390D18437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Causes in males:</a:t>
            </a:r>
          </a:p>
          <a:p>
            <a:pPr marL="0" indent="0">
              <a:buNone/>
            </a:pPr>
            <a:r>
              <a:rPr lang="en-US" dirty="0"/>
              <a:t>Isosexual: </a:t>
            </a:r>
          </a:p>
          <a:p>
            <a:r>
              <a:rPr lang="en-US" dirty="0"/>
              <a:t>1)CAH</a:t>
            </a:r>
          </a:p>
          <a:p>
            <a:r>
              <a:rPr lang="en-US" dirty="0"/>
              <a:t>2)Adrenal tumors</a:t>
            </a:r>
          </a:p>
          <a:p>
            <a:r>
              <a:rPr lang="en-US" dirty="0"/>
              <a:t>3)</a:t>
            </a:r>
            <a:r>
              <a:rPr lang="en-US" dirty="0" err="1"/>
              <a:t>Leyding</a:t>
            </a:r>
            <a:r>
              <a:rPr lang="en-US" dirty="0"/>
              <a:t> cell tumors</a:t>
            </a:r>
          </a:p>
          <a:p>
            <a:r>
              <a:rPr lang="en-US" dirty="0"/>
              <a:t>4)</a:t>
            </a:r>
            <a:r>
              <a:rPr lang="en-US" dirty="0" err="1"/>
              <a:t>Testosticosis</a:t>
            </a:r>
            <a:endParaRPr lang="en-US" dirty="0"/>
          </a:p>
          <a:p>
            <a:r>
              <a:rPr lang="en-US" dirty="0"/>
              <a:t>5)Exogenous androgen</a:t>
            </a:r>
          </a:p>
          <a:p>
            <a:pPr marL="0" indent="0">
              <a:buNone/>
            </a:pPr>
            <a:r>
              <a:rPr lang="en-US" dirty="0"/>
              <a:t>Heterosexual:</a:t>
            </a:r>
          </a:p>
          <a:p>
            <a:r>
              <a:rPr lang="en-US" dirty="0"/>
              <a:t>Exogenous estrogens</a:t>
            </a:r>
          </a:p>
        </p:txBody>
      </p:sp>
    </p:spTree>
    <p:extLst>
      <p:ext uri="{BB962C8B-B14F-4D97-AF65-F5344CB8AC3E}">
        <p14:creationId xmlns:p14="http://schemas.microsoft.com/office/powerpoint/2010/main" val="1289891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6B9E-3862-FA9B-49C2-CF1050A27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A7874-A560-80BB-8FF6-A4ABCB7D5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3535">
              <a:lnSpc>
                <a:spcPts val="3829"/>
              </a:lnSpc>
              <a:spcBef>
                <a:spcPts val="2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GB" sz="2800" spc="-30" dirty="0">
                <a:latin typeface="Calibri"/>
                <a:cs typeface="Calibri"/>
              </a:rPr>
              <a:t>Treatment of the underlying cause.</a:t>
            </a:r>
          </a:p>
          <a:p>
            <a:pPr marL="355600" marR="5080" indent="-343535">
              <a:lnSpc>
                <a:spcPts val="3829"/>
              </a:lnSpc>
              <a:spcBef>
                <a:spcPts val="2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30" dirty="0">
                <a:latin typeface="Calibri"/>
                <a:cs typeface="Calibri"/>
              </a:rPr>
              <a:t>Tumors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testis,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adrenal</a:t>
            </a:r>
            <a:r>
              <a:rPr lang="en-US" sz="2800" spc="-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gland,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ovary </a:t>
            </a:r>
            <a:r>
              <a:rPr lang="en-US" sz="2800" dirty="0">
                <a:latin typeface="Calibri"/>
                <a:cs typeface="Calibri"/>
              </a:rPr>
              <a:t>are</a:t>
            </a:r>
            <a:r>
              <a:rPr lang="en-US" sz="2800" spc="-7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treated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by</a:t>
            </a:r>
            <a:r>
              <a:rPr lang="en-US" sz="2800" spc="-13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surgery.</a:t>
            </a:r>
            <a:endParaRPr lang="en-US" sz="4000" dirty="0">
              <a:latin typeface="Calibri"/>
              <a:cs typeface="Calibri"/>
            </a:endParaRPr>
          </a:p>
          <a:p>
            <a:pPr marL="355600" marR="287020" indent="-343535">
              <a:lnSpc>
                <a:spcPct val="100400"/>
              </a:lnSpc>
              <a:buFont typeface="Arial"/>
              <a:buChar char="•"/>
              <a:tabLst>
                <a:tab pos="450850" algn="l"/>
                <a:tab pos="451484" algn="l"/>
              </a:tabLst>
            </a:pPr>
            <a:r>
              <a:rPr lang="en-US" dirty="0"/>
              <a:t>	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3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BD6DB-3A18-7F63-797E-5F09A1499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Physiology</a:t>
            </a:r>
            <a:r>
              <a:rPr lang="en-US" spc="-160" dirty="0"/>
              <a:t> O</a:t>
            </a:r>
            <a:r>
              <a:rPr lang="en-US" dirty="0"/>
              <a:t>f</a:t>
            </a:r>
            <a:r>
              <a:rPr lang="en-US" spc="-105" dirty="0"/>
              <a:t> </a:t>
            </a:r>
            <a:r>
              <a:rPr lang="en-US" spc="-10" dirty="0"/>
              <a:t>Puberty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9BEEE-0621-A499-513E-EA512A9AE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5600" marR="592455" indent="-343535">
              <a:lnSpc>
                <a:spcPct val="103299"/>
              </a:lnSpc>
              <a:spcBef>
                <a:spcPts val="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Between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early</a:t>
            </a:r>
            <a:r>
              <a:rPr lang="en-US" sz="2800" spc="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childhood</a:t>
            </a:r>
            <a:r>
              <a:rPr lang="en-US" sz="2800" spc="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approximately</a:t>
            </a:r>
            <a:r>
              <a:rPr lang="en-US" sz="2800" spc="100" dirty="0">
                <a:latin typeface="Calibri"/>
                <a:cs typeface="Calibri"/>
              </a:rPr>
              <a:t> </a:t>
            </a:r>
            <a:r>
              <a:rPr lang="en-US" sz="2800" spc="55" dirty="0">
                <a:latin typeface="Calibri"/>
                <a:cs typeface="Calibri"/>
              </a:rPr>
              <a:t>8-</a:t>
            </a:r>
            <a:r>
              <a:rPr lang="en-US" sz="2800" dirty="0">
                <a:latin typeface="Calibri"/>
                <a:cs typeface="Calibri"/>
              </a:rPr>
              <a:t>9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spc="-50" dirty="0">
                <a:latin typeface="Calibri"/>
                <a:cs typeface="Calibri"/>
              </a:rPr>
              <a:t>years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age </a:t>
            </a:r>
            <a:r>
              <a:rPr lang="en-US" sz="2800" dirty="0">
                <a:latin typeface="Calibri"/>
                <a:cs typeface="Calibri"/>
              </a:rPr>
              <a:t>(prepubertal</a:t>
            </a:r>
            <a:r>
              <a:rPr lang="en-US" sz="2800" spc="2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stage),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hypothalamic-pituitary-gonadal</a:t>
            </a:r>
            <a:r>
              <a:rPr lang="en-US" sz="2800" spc="3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axis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is </a:t>
            </a:r>
            <a:r>
              <a:rPr lang="en-US" sz="2800" spc="-10" dirty="0">
                <a:latin typeface="Calibri"/>
                <a:cs typeface="Calibri"/>
              </a:rPr>
              <a:t>dormant.</a:t>
            </a:r>
            <a:endParaRPr lang="en-US" sz="3600" dirty="0">
              <a:latin typeface="Calibri"/>
              <a:cs typeface="Calibri"/>
            </a:endParaRPr>
          </a:p>
          <a:p>
            <a:pPr marL="355600" marR="678180" indent="-343535">
              <a:lnSpc>
                <a:spcPct val="1047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One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3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years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before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onset</a:t>
            </a:r>
            <a:r>
              <a:rPr lang="en-US" sz="2800" spc="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clinically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evident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puberty,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low </a:t>
            </a:r>
            <a:r>
              <a:rPr lang="en-US" sz="2800" dirty="0">
                <a:latin typeface="Calibri"/>
                <a:cs typeface="Calibri"/>
              </a:rPr>
              <a:t>serum</a:t>
            </a:r>
            <a:r>
              <a:rPr lang="en-US" sz="2800" spc="1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levels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LH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during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sleep</a:t>
            </a:r>
            <a:r>
              <a:rPr lang="en-US" sz="2800" spc="1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become</a:t>
            </a:r>
            <a:r>
              <a:rPr lang="en-US" sz="2800" spc="13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demonstrable.</a:t>
            </a:r>
            <a:endParaRPr lang="en-US" sz="3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1899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This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pulsatile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secretion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gonadotropins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responsible</a:t>
            </a:r>
            <a:r>
              <a:rPr lang="en-US" sz="2800" spc="229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for </a:t>
            </a:r>
            <a:r>
              <a:rPr lang="en-US" sz="2800" dirty="0">
                <a:latin typeface="Calibri"/>
                <a:cs typeface="Calibri"/>
              </a:rPr>
              <a:t>enlargement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maturation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gonads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secretion</a:t>
            </a:r>
            <a:r>
              <a:rPr lang="en-US" sz="2800" spc="1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sex </a:t>
            </a:r>
            <a:r>
              <a:rPr lang="en-US" sz="2800" spc="-10" dirty="0">
                <a:latin typeface="Calibri"/>
                <a:cs typeface="Calibri"/>
              </a:rPr>
              <a:t>hormones.</a:t>
            </a: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increasing</a:t>
            </a:r>
            <a:r>
              <a:rPr lang="en-US" sz="2800" spc="1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secretion</a:t>
            </a:r>
            <a:r>
              <a:rPr lang="en-US" sz="2800" spc="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hypothalamic</a:t>
            </a:r>
            <a:r>
              <a:rPr lang="en-US" sz="2800" spc="1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GnRH</a:t>
            </a:r>
            <a:r>
              <a:rPr lang="en-US" sz="2800" spc="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pulsatile</a:t>
            </a:r>
            <a:r>
              <a:rPr lang="en-US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fashion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thus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underlies</a:t>
            </a:r>
            <a:r>
              <a:rPr lang="en-US" sz="2800" spc="1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onset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pubertal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development.</a:t>
            </a:r>
            <a:endParaRPr lang="en-US" sz="28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1899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en-US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lang="en-US" sz="36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292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11D13-77B7-42A7-63B9-25A5A1373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bri"/>
                <a:cs typeface="Calibri"/>
              </a:rPr>
              <a:t>McCune-</a:t>
            </a:r>
            <a:r>
              <a:rPr lang="en-US" spc="-25" dirty="0">
                <a:latin typeface="Calibri"/>
                <a:cs typeface="Calibri"/>
              </a:rPr>
              <a:t>Albright</a:t>
            </a:r>
            <a:r>
              <a:rPr lang="en-US" spc="-100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Syndrome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C1CA4-5252-3FEA-7E31-17F047218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5600" indent="-34353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450" dirty="0">
                <a:latin typeface="Calibri"/>
                <a:cs typeface="Calibri"/>
              </a:rPr>
              <a:t>Rare</a:t>
            </a:r>
            <a:r>
              <a:rPr lang="en-US" sz="2450" spc="95" dirty="0">
                <a:latin typeface="Calibri"/>
                <a:cs typeface="Calibri"/>
              </a:rPr>
              <a:t> </a:t>
            </a:r>
            <a:r>
              <a:rPr lang="en-US" sz="2450" spc="-10" dirty="0">
                <a:latin typeface="Calibri"/>
                <a:cs typeface="Calibri"/>
              </a:rPr>
              <a:t>disorder</a:t>
            </a:r>
            <a:endParaRPr lang="en-US" sz="2450" dirty="0">
              <a:latin typeface="Calibri"/>
              <a:cs typeface="Calibri"/>
            </a:endParaRPr>
          </a:p>
          <a:p>
            <a:pPr marL="355600" indent="-343535">
              <a:lnSpc>
                <a:spcPts val="2670"/>
              </a:lnSpc>
              <a:spcBef>
                <a:spcPts val="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450" dirty="0">
                <a:latin typeface="Calibri"/>
                <a:cs typeface="Calibri"/>
              </a:rPr>
              <a:t>Somatic</a:t>
            </a:r>
            <a:r>
              <a:rPr lang="en-US" sz="2450" spc="130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mutation</a:t>
            </a:r>
            <a:r>
              <a:rPr lang="en-US" sz="2450" spc="9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of</a:t>
            </a:r>
            <a:r>
              <a:rPr lang="en-US" sz="2450" spc="4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the</a:t>
            </a:r>
            <a:r>
              <a:rPr lang="en-US" sz="2450" spc="8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alpha</a:t>
            </a:r>
            <a:r>
              <a:rPr lang="en-US" sz="2450" spc="60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subunit</a:t>
            </a:r>
            <a:r>
              <a:rPr lang="en-US" sz="2450" spc="114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of</a:t>
            </a:r>
            <a:r>
              <a:rPr lang="en-US" sz="2450" spc="4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the</a:t>
            </a:r>
            <a:r>
              <a:rPr lang="en-US" sz="2450" spc="8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G3</a:t>
            </a:r>
            <a:r>
              <a:rPr lang="en-US" sz="2450" spc="-10" dirty="0">
                <a:latin typeface="Calibri"/>
                <a:cs typeface="Calibri"/>
              </a:rPr>
              <a:t> protein </a:t>
            </a:r>
            <a:r>
              <a:rPr lang="en-US" sz="2450" dirty="0">
                <a:latin typeface="Calibri"/>
                <a:cs typeface="Calibri"/>
              </a:rPr>
              <a:t>that</a:t>
            </a:r>
            <a:r>
              <a:rPr lang="en-US" sz="2450" spc="60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activities</a:t>
            </a:r>
            <a:r>
              <a:rPr lang="en-US" sz="2450" spc="10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adenylate</a:t>
            </a:r>
            <a:r>
              <a:rPr lang="en-US" sz="2450" spc="130" dirty="0">
                <a:latin typeface="Calibri"/>
                <a:cs typeface="Calibri"/>
              </a:rPr>
              <a:t> </a:t>
            </a:r>
            <a:r>
              <a:rPr lang="en-US" sz="2450" spc="-10" dirty="0">
                <a:latin typeface="Calibri"/>
                <a:cs typeface="Calibri"/>
              </a:rPr>
              <a:t>cyclase.</a:t>
            </a:r>
          </a:p>
          <a:p>
            <a:pPr marL="355600" indent="-343535">
              <a:lnSpc>
                <a:spcPts val="2670"/>
              </a:lnSpc>
              <a:spcBef>
                <a:spcPts val="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450" dirty="0">
                <a:latin typeface="Calibri"/>
                <a:cs typeface="Calibri"/>
              </a:rPr>
              <a:t>Affect TSH, FSH, LH, ACTH.</a:t>
            </a:r>
            <a:endParaRPr lang="en-US" sz="25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450" dirty="0">
                <a:latin typeface="Calibri"/>
                <a:cs typeface="Calibri"/>
              </a:rPr>
              <a:t>Triad:</a:t>
            </a:r>
            <a:r>
              <a:rPr lang="en-US" sz="2450" spc="-2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-</a:t>
            </a:r>
            <a:r>
              <a:rPr lang="en-US" sz="2450" spc="20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peripheral</a:t>
            </a:r>
            <a:r>
              <a:rPr lang="en-US" sz="2450" spc="120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precocious</a:t>
            </a:r>
            <a:r>
              <a:rPr lang="en-US" sz="2450" spc="170" dirty="0">
                <a:latin typeface="Calibri"/>
                <a:cs typeface="Calibri"/>
              </a:rPr>
              <a:t> </a:t>
            </a:r>
            <a:r>
              <a:rPr lang="en-US" sz="2450" spc="-10" dirty="0">
                <a:latin typeface="Calibri"/>
                <a:cs typeface="Calibri"/>
              </a:rPr>
              <a:t>puberty appeared by age of 3 years</a:t>
            </a:r>
            <a:endParaRPr lang="en-US" sz="2450" dirty="0">
              <a:latin typeface="Calibri"/>
              <a:cs typeface="Calibri"/>
            </a:endParaRPr>
          </a:p>
          <a:p>
            <a:pPr marL="1328420" lvl="1" indent="-171450">
              <a:lnSpc>
                <a:spcPct val="100000"/>
              </a:lnSpc>
              <a:spcBef>
                <a:spcPts val="65"/>
              </a:spcBef>
              <a:buChar char="-"/>
              <a:tabLst>
                <a:tab pos="1328420" algn="l"/>
              </a:tabLst>
            </a:pPr>
            <a:r>
              <a:rPr lang="en-US" sz="2450" spc="-20" dirty="0">
                <a:latin typeface="Calibri"/>
                <a:cs typeface="Calibri"/>
              </a:rPr>
              <a:t>café-</a:t>
            </a:r>
            <a:r>
              <a:rPr lang="en-US" sz="2450" dirty="0">
                <a:latin typeface="Calibri"/>
                <a:cs typeface="Calibri"/>
              </a:rPr>
              <a:t>au-lait</a:t>
            </a:r>
            <a:r>
              <a:rPr lang="en-US" sz="2450" spc="14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skin</a:t>
            </a:r>
            <a:r>
              <a:rPr lang="en-US" sz="2450" spc="110" dirty="0">
                <a:latin typeface="Calibri"/>
                <a:cs typeface="Calibri"/>
              </a:rPr>
              <a:t> </a:t>
            </a:r>
            <a:r>
              <a:rPr lang="en-US" sz="2450" spc="-10" dirty="0">
                <a:latin typeface="Calibri"/>
                <a:cs typeface="Calibri"/>
              </a:rPr>
              <a:t>pigmentation</a:t>
            </a:r>
            <a:endParaRPr lang="en-US" sz="2450" dirty="0">
              <a:latin typeface="Calibri"/>
              <a:cs typeface="Calibri"/>
            </a:endParaRPr>
          </a:p>
          <a:p>
            <a:pPr marL="1328420" lvl="1" indent="-171450">
              <a:lnSpc>
                <a:spcPct val="100000"/>
              </a:lnSpc>
              <a:spcBef>
                <a:spcPts val="65"/>
              </a:spcBef>
              <a:buChar char="-"/>
              <a:tabLst>
                <a:tab pos="1328420" algn="l"/>
              </a:tabLst>
            </a:pPr>
            <a:r>
              <a:rPr lang="en-US" sz="2450" dirty="0">
                <a:latin typeface="Calibri"/>
                <a:cs typeface="Calibri"/>
              </a:rPr>
              <a:t>fibrous</a:t>
            </a:r>
            <a:r>
              <a:rPr lang="en-US" sz="2450" spc="130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dysplasia</a:t>
            </a:r>
            <a:r>
              <a:rPr lang="en-US" sz="2450" spc="-10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of</a:t>
            </a:r>
            <a:r>
              <a:rPr lang="en-US" sz="2450" spc="45" dirty="0">
                <a:latin typeface="Calibri"/>
                <a:cs typeface="Calibri"/>
              </a:rPr>
              <a:t> </a:t>
            </a:r>
            <a:r>
              <a:rPr lang="en-US" sz="2450" dirty="0">
                <a:latin typeface="Calibri"/>
                <a:cs typeface="Calibri"/>
              </a:rPr>
              <a:t>bone</a:t>
            </a:r>
            <a:r>
              <a:rPr lang="en-US" sz="2450" spc="170" dirty="0">
                <a:latin typeface="Calibri"/>
                <a:cs typeface="Calibri"/>
              </a:rPr>
              <a:t> </a:t>
            </a:r>
            <a:r>
              <a:rPr lang="en-US" sz="2450" spc="-50" dirty="0">
                <a:latin typeface="Calibri"/>
                <a:cs typeface="Calibri"/>
              </a:rPr>
              <a:t>.</a:t>
            </a:r>
          </a:p>
          <a:p>
            <a:r>
              <a:rPr lang="en-US" sz="1800" dirty="0">
                <a:latin typeface="Calibri"/>
                <a:cs typeface="Calibri"/>
              </a:rPr>
              <a:t>Vaginal bleeding is the classic endocrine presentation in girls.</a:t>
            </a:r>
            <a:endParaRPr lang="en-US" dirty="0"/>
          </a:p>
          <a:p>
            <a:r>
              <a:rPr lang="en-US" dirty="0"/>
              <a:t>May present with hyperthyroidism, </a:t>
            </a:r>
            <a:r>
              <a:rPr lang="en-US" dirty="0" err="1"/>
              <a:t>cushing</a:t>
            </a:r>
            <a:r>
              <a:rPr lang="en-US" dirty="0"/>
              <a:t>, </a:t>
            </a:r>
            <a:r>
              <a:rPr lang="en-US" dirty="0" err="1"/>
              <a:t>gingatism</a:t>
            </a:r>
            <a:r>
              <a:rPr lang="en-US" dirty="0"/>
              <a:t>.</a:t>
            </a:r>
          </a:p>
          <a:p>
            <a:r>
              <a:rPr lang="en-US" dirty="0"/>
              <a:t>Treatment in females with aromatase inhibitors and anti-estrogen.</a:t>
            </a:r>
          </a:p>
          <a:p>
            <a:r>
              <a:rPr lang="en-US" dirty="0"/>
              <a:t>Treatment in males is same as females but with combination with antiandrogens.</a:t>
            </a:r>
          </a:p>
        </p:txBody>
      </p:sp>
    </p:spTree>
    <p:extLst>
      <p:ext uri="{BB962C8B-B14F-4D97-AF65-F5344CB8AC3E}">
        <p14:creationId xmlns:p14="http://schemas.microsoft.com/office/powerpoint/2010/main" val="1905254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46CEF-9888-9C84-B913-934AB162B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Familial</a:t>
            </a:r>
            <a:r>
              <a:rPr lang="en-US" sz="4400" spc="-25" dirty="0"/>
              <a:t> </a:t>
            </a:r>
            <a:r>
              <a:rPr lang="en-US" sz="4400" spc="-35" dirty="0"/>
              <a:t>Male-</a:t>
            </a:r>
            <a:r>
              <a:rPr lang="en-US" sz="4400" dirty="0"/>
              <a:t>limited</a:t>
            </a:r>
            <a:r>
              <a:rPr lang="en-US" sz="4400" spc="140" dirty="0"/>
              <a:t> </a:t>
            </a:r>
            <a:r>
              <a:rPr lang="en-US" sz="4400" spc="-10" dirty="0"/>
              <a:t>Precocious P</a:t>
            </a:r>
            <a:r>
              <a:rPr lang="en-US" sz="4400" dirty="0"/>
              <a:t>uberty</a:t>
            </a:r>
            <a:r>
              <a:rPr lang="en-US" sz="4400" spc="50" dirty="0"/>
              <a:t> </a:t>
            </a:r>
            <a:r>
              <a:rPr lang="en-US" sz="4400" spc="-10" dirty="0"/>
              <a:t>(</a:t>
            </a:r>
            <a:r>
              <a:rPr lang="en-US" sz="4400" spc="-10" dirty="0" err="1"/>
              <a:t>testotoxicosis</a:t>
            </a:r>
            <a:r>
              <a:rPr lang="en-US" sz="4400" spc="-1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85E8B-497F-5890-6473-D836D455B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43535">
              <a:lnSpc>
                <a:spcPct val="100000"/>
              </a:lnSpc>
              <a:spcBef>
                <a:spcPts val="8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Rare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disorder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Autosomal</a:t>
            </a:r>
            <a:r>
              <a:rPr lang="en-US" sz="2800" spc="-15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Dominant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Age</a:t>
            </a:r>
            <a:r>
              <a:rPr lang="en-US" sz="2800" spc="-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presentation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at</a:t>
            </a:r>
            <a:r>
              <a:rPr lang="en-US" sz="2800" spc="-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age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1-4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year</a:t>
            </a:r>
            <a:endParaRPr lang="en-US" sz="28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0699"/>
              </a:lnSpc>
              <a:spcBef>
                <a:spcPts val="7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Activating</a:t>
            </a:r>
            <a:r>
              <a:rPr lang="en-US" sz="2800" spc="-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mutation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LH </a:t>
            </a:r>
            <a:r>
              <a:rPr lang="en-US" sz="2800" spc="-20" dirty="0">
                <a:latin typeface="Calibri"/>
                <a:cs typeface="Calibri"/>
              </a:rPr>
              <a:t>receptor</a:t>
            </a:r>
            <a:r>
              <a:rPr lang="en-US" sz="2800" spc="-1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gene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spc="-50" dirty="0">
                <a:latin typeface="Calibri"/>
                <a:cs typeface="Calibri"/>
              </a:rPr>
              <a:t>→ </a:t>
            </a:r>
            <a:r>
              <a:rPr lang="en-US" sz="2800" spc="-10" dirty="0">
                <a:latin typeface="Calibri"/>
                <a:cs typeface="Calibri"/>
              </a:rPr>
              <a:t>premature</a:t>
            </a:r>
            <a:r>
              <a:rPr lang="en-US" sz="2800" spc="-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Leydig</a:t>
            </a:r>
            <a:r>
              <a:rPr lang="en-US" sz="2800" spc="-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cell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maturation</a:t>
            </a:r>
            <a:r>
              <a:rPr lang="en-US" sz="2800" spc="-175" dirty="0">
                <a:latin typeface="Calibri"/>
                <a:cs typeface="Calibri"/>
              </a:rPr>
              <a:t> </a:t>
            </a:r>
            <a:r>
              <a:rPr lang="en-US" sz="2800" spc="-50" dirty="0">
                <a:latin typeface="Calibri"/>
                <a:cs typeface="Calibri"/>
              </a:rPr>
              <a:t>→ </a:t>
            </a:r>
            <a:r>
              <a:rPr lang="en-US" sz="2800" spc="-15" dirty="0">
                <a:latin typeface="Calibri"/>
                <a:cs typeface="Calibri"/>
              </a:rPr>
              <a:t>testosterone</a:t>
            </a:r>
            <a:r>
              <a:rPr lang="en-US" sz="2800" spc="-21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secretion.</a:t>
            </a:r>
          </a:p>
          <a:p>
            <a:pPr marL="355600" marR="5080" indent="-343535">
              <a:lnSpc>
                <a:spcPct val="100699"/>
              </a:lnSpc>
              <a:spcBef>
                <a:spcPts val="7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pc="-10" dirty="0" err="1">
                <a:latin typeface="Calibri"/>
                <a:cs typeface="Calibri"/>
              </a:rPr>
              <a:t>Treatment:</a:t>
            </a:r>
            <a:r>
              <a:rPr lang="en-US" sz="2800" spc="-10" dirty="0" err="1">
                <a:latin typeface="Calibri"/>
                <a:cs typeface="Calibri"/>
              </a:rPr>
              <a:t>Ketoconazole</a:t>
            </a:r>
            <a:endParaRPr lang="en-US" sz="28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0699"/>
              </a:lnSpc>
              <a:spcBef>
                <a:spcPts val="7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31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178D8-1030-CF31-0760-709D3CACC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Combined</a:t>
            </a:r>
            <a:r>
              <a:rPr lang="en-US" spc="-100" dirty="0"/>
              <a:t> P</a:t>
            </a:r>
            <a:r>
              <a:rPr lang="en-US" dirty="0"/>
              <a:t>eripheral</a:t>
            </a:r>
            <a:r>
              <a:rPr lang="en-US" spc="-200" dirty="0"/>
              <a:t> </a:t>
            </a:r>
            <a:r>
              <a:rPr lang="en-US" dirty="0"/>
              <a:t>and</a:t>
            </a:r>
            <a:r>
              <a:rPr lang="en-US" spc="-80" dirty="0"/>
              <a:t> </a:t>
            </a:r>
            <a:r>
              <a:rPr lang="en-US" spc="-10" dirty="0"/>
              <a:t>Central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5DB0C-5C3D-C057-6199-E03C768E8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3535">
              <a:lnSpc>
                <a:spcPct val="103299"/>
              </a:lnSpc>
              <a:spcBef>
                <a:spcPts val="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150" dirty="0">
                <a:latin typeface="Calibri"/>
                <a:cs typeface="Calibri"/>
              </a:rPr>
              <a:t>Peripheral</a:t>
            </a:r>
            <a:r>
              <a:rPr lang="en-US" sz="2150" spc="15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precocious</a:t>
            </a:r>
            <a:r>
              <a:rPr lang="en-US" sz="2150" spc="18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puberty</a:t>
            </a:r>
            <a:r>
              <a:rPr lang="en-US" sz="2150" spc="6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can</a:t>
            </a:r>
            <a:r>
              <a:rPr lang="en-US" sz="2150" spc="-2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induce</a:t>
            </a:r>
            <a:r>
              <a:rPr lang="en-US" sz="2150" spc="11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maturation</a:t>
            </a:r>
            <a:r>
              <a:rPr lang="en-US" sz="2150" spc="-2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of</a:t>
            </a:r>
            <a:r>
              <a:rPr lang="en-US" sz="2150" spc="80" dirty="0">
                <a:latin typeface="Calibri"/>
                <a:cs typeface="Calibri"/>
              </a:rPr>
              <a:t> </a:t>
            </a:r>
            <a:r>
              <a:rPr lang="en-US" sz="2150" spc="-25" dirty="0">
                <a:latin typeface="Calibri"/>
                <a:cs typeface="Calibri"/>
              </a:rPr>
              <a:t>the </a:t>
            </a:r>
            <a:r>
              <a:rPr lang="en-US" sz="2150" spc="-10" dirty="0">
                <a:latin typeface="Calibri"/>
                <a:cs typeface="Calibri"/>
              </a:rPr>
              <a:t>hypothalamic-</a:t>
            </a:r>
            <a:r>
              <a:rPr lang="en-US" sz="2150" dirty="0">
                <a:latin typeface="Calibri"/>
                <a:cs typeface="Calibri"/>
              </a:rPr>
              <a:t>pituitary-gonadal</a:t>
            </a:r>
            <a:r>
              <a:rPr lang="en-US" sz="2150" spc="27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axis</a:t>
            </a:r>
            <a:r>
              <a:rPr lang="en-US" sz="2150" spc="6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and</a:t>
            </a:r>
            <a:r>
              <a:rPr lang="en-US" sz="2150" spc="6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trigger</a:t>
            </a:r>
            <a:r>
              <a:rPr lang="en-US" sz="2150" spc="8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the</a:t>
            </a:r>
            <a:r>
              <a:rPr lang="en-US" sz="2150" spc="5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onset</a:t>
            </a:r>
            <a:r>
              <a:rPr lang="en-US" sz="2150" spc="27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of</a:t>
            </a:r>
            <a:r>
              <a:rPr lang="en-US" sz="2150" spc="90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central puberty.</a:t>
            </a:r>
            <a:endParaRPr lang="en-US" sz="2950" dirty="0">
              <a:latin typeface="Calibri"/>
              <a:cs typeface="Calibri"/>
            </a:endParaRPr>
          </a:p>
          <a:p>
            <a:pPr marL="355600" marR="988694" indent="-343535">
              <a:lnSpc>
                <a:spcPct val="1047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150" dirty="0">
                <a:latin typeface="Calibri"/>
                <a:cs typeface="Calibri"/>
              </a:rPr>
              <a:t>This</a:t>
            </a:r>
            <a:r>
              <a:rPr lang="en-US" sz="2150" spc="-2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mixed</a:t>
            </a:r>
            <a:r>
              <a:rPr lang="en-US" sz="2150" spc="7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type</a:t>
            </a:r>
            <a:r>
              <a:rPr lang="en-US" sz="2150" spc="5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of</a:t>
            </a:r>
            <a:r>
              <a:rPr lang="en-US" sz="2150" spc="2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precocious</a:t>
            </a:r>
            <a:r>
              <a:rPr lang="en-US" sz="2150" spc="204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puberty</a:t>
            </a:r>
            <a:r>
              <a:rPr lang="en-US" sz="2150" spc="8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occurs</a:t>
            </a:r>
            <a:r>
              <a:rPr lang="en-US" sz="2150" spc="14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commonly</a:t>
            </a:r>
            <a:r>
              <a:rPr lang="en-US" sz="2150" spc="155" dirty="0">
                <a:latin typeface="Calibri"/>
                <a:cs typeface="Calibri"/>
              </a:rPr>
              <a:t> </a:t>
            </a:r>
            <a:r>
              <a:rPr lang="en-US" sz="2150" spc="-25" dirty="0">
                <a:latin typeface="Calibri"/>
                <a:cs typeface="Calibri"/>
              </a:rPr>
              <a:t>in </a:t>
            </a:r>
            <a:r>
              <a:rPr lang="en-US" sz="2150" dirty="0">
                <a:latin typeface="Calibri"/>
                <a:cs typeface="Calibri"/>
              </a:rPr>
              <a:t>conditions</a:t>
            </a:r>
            <a:r>
              <a:rPr lang="en-US" sz="2150" spc="7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such</a:t>
            </a:r>
            <a:r>
              <a:rPr lang="en-US" sz="2150" spc="150" dirty="0">
                <a:latin typeface="Calibri"/>
                <a:cs typeface="Calibri"/>
              </a:rPr>
              <a:t> </a:t>
            </a:r>
            <a:r>
              <a:rPr lang="en-US" sz="2150" spc="-25" dirty="0">
                <a:latin typeface="Calibri"/>
                <a:cs typeface="Calibri"/>
              </a:rPr>
              <a:t>as:</a:t>
            </a:r>
            <a:endParaRPr lang="en-US" sz="3050" dirty="0">
              <a:latin typeface="Calibri"/>
              <a:cs typeface="Calibri"/>
            </a:endParaRPr>
          </a:p>
          <a:p>
            <a:pPr marL="469900" lvl="1" indent="0">
              <a:lnSpc>
                <a:spcPct val="100000"/>
              </a:lnSpc>
              <a:buNone/>
              <a:tabLst>
                <a:tab pos="755650" algn="l"/>
                <a:tab pos="756285" algn="l"/>
              </a:tabLst>
            </a:pPr>
            <a:r>
              <a:rPr lang="en-US" sz="2150" dirty="0">
                <a:latin typeface="Calibri"/>
                <a:cs typeface="Calibri"/>
              </a:rPr>
              <a:t>1)Treated Congenital</a:t>
            </a:r>
            <a:r>
              <a:rPr lang="en-US" sz="2150" spc="13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adrenal</a:t>
            </a:r>
            <a:r>
              <a:rPr lang="en-US" sz="2150" spc="60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hyperplasia</a:t>
            </a:r>
            <a:endParaRPr lang="en-US" sz="2150" dirty="0">
              <a:latin typeface="Calibri"/>
              <a:cs typeface="Calibri"/>
            </a:endParaRPr>
          </a:p>
          <a:p>
            <a:pPr marL="469900" lvl="1" indent="0">
              <a:lnSpc>
                <a:spcPct val="100000"/>
              </a:lnSpc>
              <a:spcBef>
                <a:spcPts val="575"/>
              </a:spcBef>
              <a:buNone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2)Late onset McCune-</a:t>
            </a:r>
            <a:r>
              <a:rPr lang="en-US" sz="2150" dirty="0">
                <a:latin typeface="Calibri"/>
                <a:cs typeface="Calibri"/>
              </a:rPr>
              <a:t>Albright</a:t>
            </a:r>
            <a:r>
              <a:rPr lang="en-US" sz="2150" spc="320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syndrome</a:t>
            </a:r>
            <a:endParaRPr lang="en-US" sz="2150" dirty="0">
              <a:latin typeface="Calibri"/>
              <a:cs typeface="Calibri"/>
            </a:endParaRPr>
          </a:p>
          <a:p>
            <a:pPr marL="469900" lvl="1" indent="0">
              <a:lnSpc>
                <a:spcPct val="100000"/>
              </a:lnSpc>
              <a:spcBef>
                <a:spcPts val="575"/>
              </a:spcBef>
              <a:buNone/>
              <a:tabLst>
                <a:tab pos="755650" algn="l"/>
                <a:tab pos="756285" algn="l"/>
              </a:tabLst>
            </a:pPr>
            <a:r>
              <a:rPr lang="en-US" sz="2150" dirty="0">
                <a:latin typeface="Calibri"/>
                <a:cs typeface="Calibri"/>
              </a:rPr>
              <a:t>3)Familial</a:t>
            </a:r>
            <a:r>
              <a:rPr lang="en-US" sz="2150" spc="8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male-limited</a:t>
            </a:r>
            <a:r>
              <a:rPr lang="en-US" sz="2150" spc="6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precocious</a:t>
            </a:r>
            <a:r>
              <a:rPr lang="en-US" sz="2150" spc="210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puberty</a:t>
            </a:r>
            <a:endParaRPr lang="en-US" sz="215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20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8F2AB-865D-A3F2-0D90-BB12C333C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</a:t>
            </a:r>
            <a:r>
              <a:rPr lang="en-US" spc="-90" dirty="0"/>
              <a:t> </a:t>
            </a:r>
            <a:r>
              <a:rPr lang="en-US" dirty="0"/>
              <a:t>to</a:t>
            </a:r>
            <a:r>
              <a:rPr lang="en-US" spc="-80" dirty="0"/>
              <a:t> </a:t>
            </a:r>
            <a:r>
              <a:rPr lang="en-US" dirty="0"/>
              <a:t>asses</a:t>
            </a:r>
            <a:r>
              <a:rPr lang="en-US" spc="-10" dirty="0"/>
              <a:t> </a:t>
            </a:r>
            <a:r>
              <a:rPr lang="en-US" dirty="0"/>
              <a:t>a</a:t>
            </a:r>
            <a:r>
              <a:rPr lang="en-US" spc="-80" dirty="0"/>
              <a:t> </a:t>
            </a:r>
            <a:r>
              <a:rPr lang="en-US" dirty="0"/>
              <a:t>patient</a:t>
            </a:r>
            <a:r>
              <a:rPr lang="en-US" spc="-60" dirty="0"/>
              <a:t> </a:t>
            </a:r>
            <a:r>
              <a:rPr lang="en-US" dirty="0"/>
              <a:t>with</a:t>
            </a:r>
            <a:r>
              <a:rPr lang="en-US" spc="-65" dirty="0"/>
              <a:t> </a:t>
            </a:r>
            <a:r>
              <a:rPr lang="en-US" spc="-25" dirty="0"/>
              <a:t>PP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C0A20-5E93-86E9-341B-D3EDF368F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3535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History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Physical</a:t>
            </a:r>
            <a:r>
              <a:rPr lang="en-US" sz="2800" spc="-114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exam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Investigations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96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5ACAB-4E1C-7135-D416-EFA7795AC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FB6CD-E7AB-57A2-24DE-62C235DA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55600" indent="-343535">
              <a:lnSpc>
                <a:spcPct val="12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Onset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Progression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Other</a:t>
            </a:r>
            <a:r>
              <a:rPr lang="en-US" sz="2800" spc="-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associated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pubertal</a:t>
            </a:r>
            <a:r>
              <a:rPr lang="en-US" sz="2800" spc="-14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changes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spcBef>
                <a:spcPts val="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Neurological</a:t>
            </a:r>
            <a:r>
              <a:rPr lang="en-US" sz="2800" spc="-12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symptoms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History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previous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CNS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insult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Abdominal</a:t>
            </a:r>
            <a:r>
              <a:rPr lang="en-US" sz="2800" spc="-75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pain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Symptoms</a:t>
            </a:r>
            <a:r>
              <a:rPr lang="en-US" sz="2800" spc="-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hypothyroidism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-10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velocity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spcBef>
                <a:spcPts val="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Family</a:t>
            </a:r>
            <a:r>
              <a:rPr lang="en-US" sz="2800" spc="-6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History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2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Drug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0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4E6D-CEBF-FCB6-2D08-5F868D36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Physical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6AFC1-64D6-CDEE-9D43-F525FE7D1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3535">
              <a:lnSpc>
                <a:spcPct val="100000"/>
              </a:lnSpc>
              <a:spcBef>
                <a:spcPts val="8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-114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Parameters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30" dirty="0">
                <a:latin typeface="Calibri"/>
                <a:cs typeface="Calibri"/>
              </a:rPr>
              <a:t>Tanner</a:t>
            </a:r>
            <a:r>
              <a:rPr lang="en-US" sz="2800" spc="-13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Staging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Dermatological</a:t>
            </a:r>
            <a:r>
              <a:rPr lang="en-US" sz="2800" spc="-125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exam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Neurological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exam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Thyroid</a:t>
            </a:r>
            <a:r>
              <a:rPr lang="en-US" sz="2800" spc="-16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951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6F52-AB96-DBFC-F6BC-8C9FBCAFA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BAA51-D111-5E11-E59B-518738E7E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3535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Bone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Age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25" dirty="0">
                <a:latin typeface="Calibri"/>
                <a:cs typeface="Calibri"/>
              </a:rPr>
              <a:t>TFT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LH,FSH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spc="-10" dirty="0">
                <a:latin typeface="Calibri"/>
                <a:cs typeface="Calibri"/>
              </a:rPr>
              <a:t>Estradiol/Testosterone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GnRH</a:t>
            </a:r>
            <a:r>
              <a:rPr lang="en-US" sz="2800" spc="-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stimulation</a:t>
            </a:r>
            <a:r>
              <a:rPr lang="en-US" sz="2800" spc="-7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test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Pelvic</a:t>
            </a:r>
            <a:r>
              <a:rPr lang="en-US" sz="2800" spc="-8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ultrasound</a:t>
            </a:r>
            <a:endParaRPr lang="en-US"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Brain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MRI</a:t>
            </a:r>
            <a:endParaRPr lang="en-US" sz="2800" dirty="0">
              <a:latin typeface="Calibri"/>
              <a:cs typeface="Calibri"/>
            </a:endParaRPr>
          </a:p>
          <a:p>
            <a:pPr marL="355600" marR="5080" indent="-343535">
              <a:lnSpc>
                <a:spcPts val="3229"/>
              </a:lnSpc>
              <a:spcBef>
                <a:spcPts val="7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Others: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IGF-</a:t>
            </a:r>
            <a:r>
              <a:rPr lang="en-US" sz="2800" dirty="0">
                <a:latin typeface="Calibri"/>
                <a:cs typeface="Calibri"/>
              </a:rPr>
              <a:t>1,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cortisol,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DHEAS,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17-</a:t>
            </a:r>
            <a:r>
              <a:rPr lang="en-US" sz="2800" spc="-25" dirty="0">
                <a:latin typeface="Calibri"/>
                <a:cs typeface="Calibri"/>
              </a:rPr>
              <a:t>OH </a:t>
            </a:r>
            <a:r>
              <a:rPr lang="en-US" sz="2800" spc="-10" dirty="0">
                <a:latin typeface="Calibri"/>
                <a:cs typeface="Calibri"/>
              </a:rPr>
              <a:t>progesterone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83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5BE4-2C28-75FB-3303-2E5B81DA9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Incomplete</a:t>
            </a:r>
            <a:r>
              <a:rPr lang="en-US" sz="4400" spc="-45" dirty="0"/>
              <a:t> </a:t>
            </a:r>
            <a:r>
              <a:rPr lang="en-US" sz="4400" dirty="0"/>
              <a:t>(Partial)</a:t>
            </a:r>
            <a:r>
              <a:rPr lang="en-US" sz="4400" spc="-70" dirty="0"/>
              <a:t> </a:t>
            </a:r>
            <a:r>
              <a:rPr lang="en-US" sz="4400" spc="-10" dirty="0"/>
              <a:t>Precocious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2A7B-36CF-E836-5C4E-3206352B7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55600" marR="5080" indent="-343535">
              <a:lnSpc>
                <a:spcPct val="1048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150" dirty="0">
                <a:latin typeface="Calibri"/>
                <a:cs typeface="Calibri"/>
              </a:rPr>
              <a:t>Isolated</a:t>
            </a:r>
            <a:r>
              <a:rPr lang="en-US" sz="2150" spc="8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manifestations</a:t>
            </a:r>
            <a:r>
              <a:rPr lang="en-US" sz="2150" spc="7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of</a:t>
            </a:r>
            <a:r>
              <a:rPr lang="en-US" sz="2150" spc="3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precocity</a:t>
            </a:r>
            <a:r>
              <a:rPr lang="en-US" sz="2150" spc="16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without</a:t>
            </a:r>
            <a:r>
              <a:rPr lang="en-US" sz="2150" spc="4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development</a:t>
            </a:r>
            <a:r>
              <a:rPr lang="en-US" sz="2150" spc="18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of</a:t>
            </a:r>
            <a:r>
              <a:rPr lang="en-US" sz="2150" spc="105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other </a:t>
            </a:r>
            <a:r>
              <a:rPr lang="en-US" sz="2150" dirty="0">
                <a:latin typeface="Calibri"/>
                <a:cs typeface="Calibri"/>
              </a:rPr>
              <a:t>signs of</a:t>
            </a:r>
            <a:r>
              <a:rPr lang="en-US" sz="2150" spc="12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puberty</a:t>
            </a:r>
            <a:r>
              <a:rPr lang="en-US" sz="2150" spc="10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are</a:t>
            </a:r>
            <a:r>
              <a:rPr lang="en-US" sz="2150" spc="-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not</a:t>
            </a:r>
            <a:r>
              <a:rPr lang="en-US" sz="2150" spc="135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unusual</a:t>
            </a:r>
          </a:p>
          <a:p>
            <a:pPr marL="355600" marR="5080" indent="-343535">
              <a:lnSpc>
                <a:spcPct val="1048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150" dirty="0">
                <a:latin typeface="Calibri"/>
                <a:cs typeface="Calibri"/>
              </a:rPr>
              <a:t>Variant of normal.</a:t>
            </a:r>
            <a:endParaRPr lang="en-US" sz="31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dirty="0">
                <a:latin typeface="Calibri"/>
                <a:cs typeface="Calibri"/>
              </a:rPr>
              <a:t>PREMATURE</a:t>
            </a:r>
            <a:r>
              <a:rPr lang="en-US" sz="2150" spc="45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THELARCHE:</a:t>
            </a:r>
          </a:p>
          <a:p>
            <a:pPr marL="756285" lvl="1" indent="-286385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Isolated </a:t>
            </a:r>
            <a:r>
              <a:rPr lang="en-US" sz="2150" spc="-10" dirty="0" err="1">
                <a:latin typeface="Calibri"/>
                <a:cs typeface="Calibri"/>
              </a:rPr>
              <a:t>braest</a:t>
            </a:r>
            <a:r>
              <a:rPr lang="en-US" sz="2150" spc="-10" dirty="0">
                <a:latin typeface="Calibri"/>
                <a:cs typeface="Calibri"/>
              </a:rPr>
              <a:t> development.</a:t>
            </a:r>
          </a:p>
          <a:p>
            <a:pPr marL="756285" lvl="1" indent="-286385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Appears in first 2 years of life.</a:t>
            </a:r>
          </a:p>
          <a:p>
            <a:pPr marL="756285" lvl="1" indent="-286385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dirty="0">
                <a:latin typeface="Calibri"/>
                <a:cs typeface="Calibri"/>
              </a:rPr>
              <a:t>Growth, bone maturation and genitals are normal.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dirty="0">
                <a:latin typeface="Calibri"/>
                <a:cs typeface="Calibri"/>
              </a:rPr>
              <a:t>PREMATURE</a:t>
            </a:r>
            <a:r>
              <a:rPr lang="en-US" sz="2150" spc="9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PUBARCHE</a:t>
            </a:r>
            <a:r>
              <a:rPr lang="en-US" sz="2150" spc="170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(ADRENARCHE):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Appearance of isolated pubic hair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More common in females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Rule out late onset CAH, adrenal tumors.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May be at risk of PCOS </a:t>
            </a:r>
            <a:r>
              <a:rPr lang="en-US" sz="2150" spc="-10" dirty="0" err="1">
                <a:latin typeface="Calibri"/>
                <a:cs typeface="Calibri"/>
              </a:rPr>
              <a:t>amd</a:t>
            </a:r>
            <a:r>
              <a:rPr lang="en-US" sz="2150" spc="-10" dirty="0">
                <a:latin typeface="Calibri"/>
                <a:cs typeface="Calibri"/>
              </a:rPr>
              <a:t> metabolic syndrome.</a:t>
            </a:r>
            <a:endParaRPr lang="en-US" sz="215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dirty="0">
                <a:latin typeface="Calibri"/>
                <a:cs typeface="Calibri"/>
              </a:rPr>
              <a:t>PREMATURE</a:t>
            </a:r>
            <a:r>
              <a:rPr lang="en-US" sz="2150" spc="45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MENARCHE: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Due to foreign body, vulvovaginitis, sexual abuse.</a:t>
            </a: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endParaRPr lang="en-US" sz="2150" spc="-1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lang="en-US" sz="2150" spc="-10" dirty="0">
                <a:latin typeface="Calibri"/>
                <a:cs typeface="Calibri"/>
              </a:rPr>
              <a:t>There is no premature </a:t>
            </a:r>
            <a:r>
              <a:rPr lang="en-US" sz="2150" spc="-10" dirty="0" err="1">
                <a:latin typeface="Calibri"/>
                <a:cs typeface="Calibri"/>
              </a:rPr>
              <a:t>testelarche</a:t>
            </a:r>
            <a:r>
              <a:rPr lang="en-US" sz="2150" spc="-10" dirty="0">
                <a:latin typeface="Calibri"/>
                <a:cs typeface="Calibri"/>
              </a:rPr>
              <a:t>&gt;&gt; need MRI ASAP.</a:t>
            </a:r>
            <a:endParaRPr lang="en-US" sz="215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98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23F8EC-C89D-3986-CE54-9CF7B586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5E9D19-AE87-DBCC-BAA0-C5223A13A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7E679-E88A-B555-96B9-EC08385B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517D9-3C0F-CD18-8AB4-C07F3641B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5600" indent="-34353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effects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gonadal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steroids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(testosterone</a:t>
            </a:r>
            <a:r>
              <a:rPr lang="en-US" sz="2800" spc="1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boys,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estradiol</a:t>
            </a:r>
            <a:r>
              <a:rPr lang="en-US" sz="2800" spc="10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in</a:t>
            </a:r>
            <a:r>
              <a:rPr lang="en-US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girls)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on</a:t>
            </a:r>
            <a:r>
              <a:rPr lang="en-US" sz="2800" spc="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bone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osseous</a:t>
            </a:r>
            <a:r>
              <a:rPr lang="en-US" sz="2800" spc="3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maturation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are </a:t>
            </a:r>
            <a:r>
              <a:rPr lang="en-US" sz="2800" spc="-10" dirty="0">
                <a:latin typeface="Calibri"/>
                <a:cs typeface="Calibri"/>
              </a:rPr>
              <a:t>critical.</a:t>
            </a:r>
            <a:endParaRPr lang="en-US" sz="3600" dirty="0">
              <a:latin typeface="Calibri"/>
              <a:cs typeface="Calibri"/>
            </a:endParaRPr>
          </a:p>
          <a:p>
            <a:pPr marL="355600" marR="5080" indent="-343535" algn="just">
              <a:lnSpc>
                <a:spcPct val="101899"/>
              </a:lnSpc>
              <a:buFont typeface="Arial"/>
              <a:buChar char="•"/>
              <a:tabLst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Estrogens,</a:t>
            </a:r>
            <a:r>
              <a:rPr lang="en-US" sz="2800" spc="1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rather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than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androgens, </a:t>
            </a:r>
            <a:r>
              <a:rPr lang="en-US" sz="2800" dirty="0">
                <a:latin typeface="Calibri"/>
                <a:cs typeface="Calibri"/>
              </a:rPr>
              <a:t>are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responsible</a:t>
            </a:r>
            <a:r>
              <a:rPr lang="en-US" sz="2800" spc="20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for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process</a:t>
            </a:r>
            <a:r>
              <a:rPr lang="en-US" sz="2800" spc="1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bone</a:t>
            </a:r>
            <a:r>
              <a:rPr lang="en-US" sz="2800" spc="1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maturation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that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ultimately </a:t>
            </a:r>
            <a:r>
              <a:rPr lang="en-US" sz="2800" dirty="0">
                <a:latin typeface="Calibri"/>
                <a:cs typeface="Calibri"/>
              </a:rPr>
              <a:t>leads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epiphyseal</a:t>
            </a:r>
            <a:r>
              <a:rPr lang="en-US" sz="2800" spc="1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fusion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 cessation</a:t>
            </a:r>
            <a:r>
              <a:rPr lang="en-US" sz="2800" spc="1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growth.</a:t>
            </a:r>
            <a:endParaRPr lang="en-US" sz="3600" dirty="0">
              <a:latin typeface="Calibri"/>
              <a:cs typeface="Calibri"/>
            </a:endParaRPr>
          </a:p>
          <a:p>
            <a:pPr marL="355600" marR="126364" indent="-343535">
              <a:lnSpc>
                <a:spcPct val="101899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Estrogens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also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mediate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increased</a:t>
            </a:r>
            <a:r>
              <a:rPr lang="en-US" sz="2800" spc="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production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growth </a:t>
            </a:r>
            <a:r>
              <a:rPr lang="en-US" sz="2800" dirty="0">
                <a:latin typeface="Calibri"/>
                <a:cs typeface="Calibri"/>
              </a:rPr>
              <a:t>hormone,</a:t>
            </a:r>
            <a:r>
              <a:rPr lang="en-US" sz="2800" spc="229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which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along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with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direct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effect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sex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steroids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on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bone </a:t>
            </a:r>
            <a:r>
              <a:rPr lang="en-US" sz="2800" dirty="0">
                <a:latin typeface="Calibri"/>
                <a:cs typeface="Calibri"/>
              </a:rPr>
              <a:t>growth,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responsible</a:t>
            </a:r>
            <a:r>
              <a:rPr lang="en-US" sz="2800" spc="229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for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pubertal</a:t>
            </a:r>
            <a:r>
              <a:rPr lang="en-US" sz="2800" spc="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spurt.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3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29292-58D9-F3AA-07EC-4B5C7A75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Normal</a:t>
            </a:r>
            <a:r>
              <a:rPr lang="en-US" spc="-85" dirty="0"/>
              <a:t> P</a:t>
            </a:r>
            <a:r>
              <a:rPr lang="en-US" dirty="0"/>
              <a:t>uberty</a:t>
            </a:r>
            <a:r>
              <a:rPr lang="en-US" spc="-85" dirty="0"/>
              <a:t> </a:t>
            </a:r>
            <a:r>
              <a:rPr lang="en-US" dirty="0"/>
              <a:t>in</a:t>
            </a:r>
            <a:r>
              <a:rPr lang="en-US" spc="-95" dirty="0"/>
              <a:t> F</a:t>
            </a:r>
            <a:r>
              <a:rPr lang="en-US" spc="-10" dirty="0"/>
              <a:t>emales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AEF48-1975-31B1-F654-D14F23FED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5600" indent="-34353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1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breast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bud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(thelarche)</a:t>
            </a:r>
            <a:r>
              <a:rPr lang="en-US" sz="2800" spc="1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usually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1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first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sign</a:t>
            </a:r>
            <a:r>
              <a:rPr lang="en-US" sz="2800" spc="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puberty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(10-</a:t>
            </a:r>
            <a:r>
              <a:rPr lang="en-US" sz="2800" spc="-25" dirty="0">
                <a:latin typeface="Calibri"/>
                <a:cs typeface="Calibri"/>
              </a:rPr>
              <a:t>11</a:t>
            </a:r>
            <a:r>
              <a:rPr lang="en-US" sz="2800" dirty="0">
                <a:latin typeface="Calibri"/>
                <a:cs typeface="Calibri"/>
              </a:rPr>
              <a:t>year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age).</a:t>
            </a:r>
          </a:p>
          <a:p>
            <a:pPr marL="355600" indent="-343535">
              <a:spcBef>
                <a:spcPts val="1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Followed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by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appearance</a:t>
            </a:r>
            <a:r>
              <a:rPr lang="en-US" sz="2800" spc="229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pubic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hair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(pubarche)</a:t>
            </a:r>
            <a:r>
              <a:rPr lang="en-US" sz="2800" spc="125" dirty="0">
                <a:latin typeface="Calibri"/>
                <a:cs typeface="Calibri"/>
              </a:rPr>
              <a:t> </a:t>
            </a:r>
            <a:r>
              <a:rPr lang="en-US" sz="2800" spc="65" dirty="0">
                <a:latin typeface="Calibri"/>
                <a:cs typeface="Calibri"/>
              </a:rPr>
              <a:t>6-</a:t>
            </a:r>
            <a:r>
              <a:rPr lang="en-US" sz="2800" dirty="0">
                <a:latin typeface="Calibri"/>
                <a:cs typeface="Calibri"/>
              </a:rPr>
              <a:t>12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mo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later.</a:t>
            </a:r>
            <a:endParaRPr lang="en-US" sz="2800" spc="-2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interval to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onset</a:t>
            </a:r>
            <a:r>
              <a:rPr lang="en-US" sz="2800" spc="1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menstrual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activity</a:t>
            </a:r>
            <a:r>
              <a:rPr lang="en-US" sz="2800" spc="1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(menarche)</a:t>
            </a:r>
            <a:r>
              <a:rPr lang="en-US" sz="2800" spc="2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usually</a:t>
            </a:r>
            <a:r>
              <a:rPr lang="en-US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2-2.5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year,</a:t>
            </a:r>
            <a:r>
              <a:rPr lang="en-US" sz="2800" spc="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but</a:t>
            </a:r>
            <a:r>
              <a:rPr lang="en-US" sz="2800" spc="1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may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</a:t>
            </a:r>
            <a:r>
              <a:rPr lang="en-US" sz="2800" spc="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as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long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as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6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year.</a:t>
            </a:r>
            <a:endParaRPr lang="en-US" sz="3600" dirty="0">
              <a:latin typeface="Calibri"/>
              <a:cs typeface="Calibri"/>
            </a:endParaRPr>
          </a:p>
          <a:p>
            <a:pPr marL="355600" marR="529590" indent="-343535">
              <a:lnSpc>
                <a:spcPct val="1034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Peak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height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velocity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occurs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early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(at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breast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stages II-III,</a:t>
            </a:r>
            <a:r>
              <a:rPr lang="en-US" sz="2800" spc="16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typically </a:t>
            </a:r>
            <a:r>
              <a:rPr lang="en-US" sz="2800" dirty="0">
                <a:latin typeface="Calibri"/>
                <a:cs typeface="Calibri"/>
              </a:rPr>
              <a:t>between</a:t>
            </a:r>
            <a:r>
              <a:rPr lang="en-US" sz="2800" spc="1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11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12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spc="-50" dirty="0">
                <a:latin typeface="Calibri"/>
                <a:cs typeface="Calibri"/>
              </a:rPr>
              <a:t>year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age)</a:t>
            </a:r>
            <a:r>
              <a:rPr lang="en-US" sz="2800" spc="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always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precedes menarche.</a:t>
            </a:r>
            <a:endParaRPr lang="en-US" sz="36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mean</a:t>
            </a:r>
            <a:r>
              <a:rPr lang="en-US" sz="2800" spc="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age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menarche</a:t>
            </a:r>
            <a:r>
              <a:rPr lang="en-US" sz="2800" spc="1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approximately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12.75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year.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45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2E993-B9B8-2108-1BE3-2472A21D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35" dirty="0"/>
              <a:t>Tanner</a:t>
            </a:r>
            <a:r>
              <a:rPr lang="en-US" spc="-135" dirty="0"/>
              <a:t> </a:t>
            </a:r>
            <a:r>
              <a:rPr lang="en-US" dirty="0"/>
              <a:t>Staging-</a:t>
            </a:r>
            <a:r>
              <a:rPr lang="en-US" spc="-210" dirty="0"/>
              <a:t> </a:t>
            </a:r>
            <a:r>
              <a:rPr lang="en-US" spc="-10" dirty="0"/>
              <a:t>Females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91647B6-ADE4-B2B3-30CC-A7FEE3946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185" y="2160588"/>
            <a:ext cx="5131668" cy="3881437"/>
          </a:xfrm>
        </p:spPr>
      </p:pic>
    </p:spTree>
    <p:extLst>
      <p:ext uri="{BB962C8B-B14F-4D97-AF65-F5344CB8AC3E}">
        <p14:creationId xmlns:p14="http://schemas.microsoft.com/office/powerpoint/2010/main" val="308018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097F5-5501-C859-1242-25105889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Normal</a:t>
            </a:r>
            <a:r>
              <a:rPr lang="en-US" spc="-85" dirty="0"/>
              <a:t> P</a:t>
            </a:r>
            <a:r>
              <a:rPr lang="en-US" dirty="0"/>
              <a:t>uberty</a:t>
            </a:r>
            <a:r>
              <a:rPr lang="en-US" spc="-85" dirty="0"/>
              <a:t> </a:t>
            </a:r>
            <a:r>
              <a:rPr lang="en-US" dirty="0"/>
              <a:t>in</a:t>
            </a:r>
            <a:r>
              <a:rPr lang="en-US" spc="-95" dirty="0"/>
              <a:t> </a:t>
            </a:r>
            <a:r>
              <a:rPr lang="en-US" spc="-10" dirty="0"/>
              <a:t>Males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EA6A6-63F5-6E39-3BAF-3F9DA5D29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5600" indent="-34353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-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testes</a:t>
            </a:r>
            <a:r>
              <a:rPr lang="en-US" sz="2800" spc="-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(≥4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mL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 volume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or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2.5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cm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longest</a:t>
            </a:r>
            <a:r>
              <a:rPr lang="en-US" sz="2800" spc="-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diameter)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and</a:t>
            </a:r>
            <a:r>
              <a:rPr lang="en-US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thinning</a:t>
            </a:r>
            <a:r>
              <a:rPr lang="en-US" sz="2800" spc="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scrotum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are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first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signs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puberty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(11-12</a:t>
            </a:r>
            <a:r>
              <a:rPr lang="en-US" sz="2800" spc="-125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year).</a:t>
            </a:r>
            <a:endParaRPr lang="en-US" sz="3600" dirty="0">
              <a:latin typeface="Calibri"/>
              <a:cs typeface="Calibri"/>
            </a:endParaRPr>
          </a:p>
          <a:p>
            <a:pPr marL="355600" marR="48895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These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are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followed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by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pigmentation</a:t>
            </a:r>
            <a:r>
              <a:rPr lang="en-US" sz="2800" spc="-10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scrotum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the </a:t>
            </a:r>
            <a:r>
              <a:rPr lang="en-US" sz="2800" dirty="0">
                <a:latin typeface="Calibri"/>
                <a:cs typeface="Calibri"/>
              </a:rPr>
              <a:t>penis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by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pubarche.</a:t>
            </a:r>
            <a:endParaRPr lang="en-US" sz="36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Appearance of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axillary</a:t>
            </a:r>
            <a:r>
              <a:rPr lang="en-US" sz="2800" spc="-1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hair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usually</a:t>
            </a:r>
            <a:r>
              <a:rPr lang="en-US" sz="2800" spc="-1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occurs</a:t>
            </a:r>
            <a:r>
              <a:rPr lang="en-US" sz="2800" spc="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spc="-10" dirty="0" err="1">
                <a:latin typeface="Calibri"/>
                <a:cs typeface="Calibri"/>
              </a:rPr>
              <a:t>midpuberty</a:t>
            </a:r>
            <a:r>
              <a:rPr lang="en-US" sz="2800" spc="-10" dirty="0">
                <a:latin typeface="Calibri"/>
                <a:cs typeface="Calibri"/>
              </a:rPr>
              <a:t>.</a:t>
            </a:r>
            <a:endParaRPr lang="en-US" sz="3600" dirty="0">
              <a:latin typeface="Calibri"/>
              <a:cs typeface="Calibri"/>
            </a:endParaRPr>
          </a:p>
          <a:p>
            <a:pPr marL="355600" marR="3429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males,</a:t>
            </a:r>
            <a:r>
              <a:rPr lang="en-US" sz="2800" spc="-1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unlike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females,</a:t>
            </a:r>
            <a:r>
              <a:rPr lang="en-US" sz="2800" spc="-8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acceleration</a:t>
            </a:r>
            <a:r>
              <a:rPr lang="en-US" sz="2800" spc="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begins</a:t>
            </a:r>
            <a:r>
              <a:rPr lang="en-US" sz="2800" spc="-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after</a:t>
            </a:r>
            <a:r>
              <a:rPr lang="en-US" sz="2800" spc="-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puberty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is </a:t>
            </a:r>
            <a:r>
              <a:rPr lang="en-US" sz="2800" dirty="0">
                <a:latin typeface="Calibri"/>
                <a:cs typeface="Calibri"/>
              </a:rPr>
              <a:t>well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under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way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maximal</a:t>
            </a:r>
            <a:r>
              <a:rPr lang="en-US" sz="2800" spc="-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at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genital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stages</a:t>
            </a:r>
            <a:r>
              <a:rPr lang="en-US" sz="2800" spc="-1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IV-V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(typically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between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13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14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year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age).</a:t>
            </a:r>
            <a:endParaRPr lang="en-US" sz="3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males,</a:t>
            </a:r>
            <a:r>
              <a:rPr lang="en-US" sz="2800" spc="-1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spurt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occurs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approximately</a:t>
            </a:r>
            <a:r>
              <a:rPr lang="en-US" sz="2800" spc="-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2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year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later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than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females,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growth</a:t>
            </a:r>
            <a:r>
              <a:rPr lang="en-US" sz="2800" spc="-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may</a:t>
            </a:r>
            <a:r>
              <a:rPr lang="en-US" sz="2800" spc="-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continue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beyond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18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year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spc="-20" dirty="0">
                <a:latin typeface="Calibri"/>
                <a:cs typeface="Calibri"/>
              </a:rPr>
              <a:t>age.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5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CF00A-9007-A8B3-B09B-06E76D69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35" dirty="0"/>
              <a:t>Tanner</a:t>
            </a:r>
            <a:r>
              <a:rPr lang="en-US" spc="-135" dirty="0"/>
              <a:t> </a:t>
            </a:r>
            <a:r>
              <a:rPr lang="en-US" dirty="0"/>
              <a:t>Staging-</a:t>
            </a:r>
            <a:r>
              <a:rPr lang="en-US" spc="-215" dirty="0"/>
              <a:t> </a:t>
            </a:r>
            <a:r>
              <a:rPr lang="en-US" spc="-10" dirty="0"/>
              <a:t>Males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A42E6F-B3E2-E7B0-C55F-A2BE6F30D8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665" y="2160588"/>
            <a:ext cx="4312707" cy="3881437"/>
          </a:xfrm>
        </p:spPr>
      </p:pic>
    </p:spTree>
    <p:extLst>
      <p:ext uri="{BB962C8B-B14F-4D97-AF65-F5344CB8AC3E}">
        <p14:creationId xmlns:p14="http://schemas.microsoft.com/office/powerpoint/2010/main" val="159571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FD813-58A7-6004-3B9B-67BFFFF6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Precocious</a:t>
            </a:r>
            <a:r>
              <a:rPr lang="en-US" spc="-220" dirty="0"/>
              <a:t> </a:t>
            </a:r>
            <a:r>
              <a:rPr lang="en-US" spc="-10" dirty="0"/>
              <a:t>Puberty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0031B-DF5E-D8C5-567A-F7E577EFA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alibri"/>
                <a:cs typeface="Calibri"/>
              </a:rPr>
              <a:t>Precocious</a:t>
            </a:r>
            <a:r>
              <a:rPr lang="en-US" sz="2800" spc="1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puberty</a:t>
            </a:r>
            <a:r>
              <a:rPr lang="en-US" sz="2800" spc="1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is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defined </a:t>
            </a:r>
            <a:r>
              <a:rPr lang="en-US" sz="2800" dirty="0">
                <a:latin typeface="Calibri"/>
                <a:cs typeface="Calibri"/>
              </a:rPr>
              <a:t>by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onset</a:t>
            </a:r>
            <a:r>
              <a:rPr lang="en-US" sz="2800" spc="114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secondary </a:t>
            </a:r>
            <a:r>
              <a:rPr lang="en-US" sz="2800" dirty="0">
                <a:latin typeface="Calibri"/>
                <a:cs typeface="Calibri"/>
              </a:rPr>
              <a:t>sexual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characteristics</a:t>
            </a:r>
            <a:r>
              <a:rPr lang="en-US" sz="2800" spc="12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before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age</a:t>
            </a:r>
            <a:r>
              <a:rPr lang="en-US" sz="2800" spc="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1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8</a:t>
            </a:r>
            <a:r>
              <a:rPr lang="en-US" sz="2800" spc="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year</a:t>
            </a:r>
            <a:r>
              <a:rPr lang="en-US" sz="2800" spc="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girls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12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9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35" dirty="0">
                <a:latin typeface="Calibri"/>
                <a:cs typeface="Calibri"/>
              </a:rPr>
              <a:t>year </a:t>
            </a:r>
            <a:r>
              <a:rPr lang="en-US" sz="2800" dirty="0">
                <a:latin typeface="Calibri"/>
                <a:cs typeface="Calibri"/>
              </a:rPr>
              <a:t>in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boys.</a:t>
            </a:r>
          </a:p>
          <a:p>
            <a:r>
              <a:rPr lang="en-US" spc="-10" dirty="0"/>
              <a:t>Classification</a:t>
            </a:r>
            <a:r>
              <a:rPr lang="en-US" spc="-10" dirty="0">
                <a:latin typeface="Calibri"/>
                <a:cs typeface="Calibri"/>
              </a:rPr>
              <a:t>:</a:t>
            </a:r>
          </a:p>
          <a:p>
            <a:pPr marL="12065" marR="298450" indent="0">
              <a:lnSpc>
                <a:spcPct val="101899"/>
              </a:lnSpc>
              <a:spcBef>
                <a:spcPts val="75"/>
              </a:spcBef>
              <a:buNone/>
              <a:tabLst>
                <a:tab pos="355600" algn="l"/>
                <a:tab pos="356235" algn="l"/>
              </a:tabLst>
            </a:pPr>
            <a:r>
              <a:rPr lang="en-US" sz="2150" dirty="0">
                <a:latin typeface="Calibri"/>
                <a:cs typeface="Calibri"/>
              </a:rPr>
              <a:t>Depending</a:t>
            </a:r>
            <a:r>
              <a:rPr lang="en-US" sz="2150" spc="19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on</a:t>
            </a:r>
            <a:r>
              <a:rPr lang="en-US" sz="2150" spc="1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the</a:t>
            </a:r>
            <a:r>
              <a:rPr lang="en-US" sz="2150" spc="7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primary</a:t>
            </a:r>
            <a:r>
              <a:rPr lang="en-US" sz="2150" spc="9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source</a:t>
            </a:r>
            <a:r>
              <a:rPr lang="en-US" sz="2150" spc="14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of</a:t>
            </a:r>
            <a:r>
              <a:rPr lang="en-US" sz="2150" spc="3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the</a:t>
            </a:r>
            <a:r>
              <a:rPr lang="en-US" sz="2150" spc="-1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hormonal</a:t>
            </a:r>
            <a:r>
              <a:rPr lang="en-US" sz="2150" spc="200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production, </a:t>
            </a:r>
            <a:r>
              <a:rPr lang="en-US" sz="2150" dirty="0">
                <a:latin typeface="Calibri"/>
                <a:cs typeface="Calibri"/>
              </a:rPr>
              <a:t>precocious</a:t>
            </a:r>
            <a:r>
              <a:rPr lang="en-US" sz="2150" spc="12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puberty</a:t>
            </a:r>
            <a:r>
              <a:rPr lang="en-US" sz="2150" spc="14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may</a:t>
            </a:r>
            <a:r>
              <a:rPr lang="en-US" sz="2150" spc="8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be</a:t>
            </a:r>
            <a:r>
              <a:rPr lang="en-US" sz="2150" spc="5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classified</a:t>
            </a:r>
            <a:r>
              <a:rPr lang="en-US" sz="2150" spc="70" dirty="0">
                <a:latin typeface="Calibri"/>
                <a:cs typeface="Calibri"/>
              </a:rPr>
              <a:t> </a:t>
            </a:r>
            <a:r>
              <a:rPr lang="en-US" sz="2150" spc="-25" dirty="0">
                <a:latin typeface="Calibri"/>
                <a:cs typeface="Calibri"/>
              </a:rPr>
              <a:t>as:</a:t>
            </a:r>
            <a:endParaRPr lang="en-US" sz="3050" dirty="0">
              <a:latin typeface="Calibri"/>
              <a:cs typeface="Calibri"/>
            </a:endParaRPr>
          </a:p>
          <a:p>
            <a:pPr marL="927735" lvl="1" indent="0">
              <a:lnSpc>
                <a:spcPct val="100000"/>
              </a:lnSpc>
              <a:buNone/>
              <a:tabLst>
                <a:tab pos="1156335" algn="l"/>
                <a:tab pos="1156970" algn="l"/>
              </a:tabLst>
            </a:pPr>
            <a:r>
              <a:rPr lang="en-US" sz="2150" dirty="0">
                <a:latin typeface="Calibri"/>
                <a:cs typeface="Calibri"/>
              </a:rPr>
              <a:t>1.Central</a:t>
            </a:r>
            <a:r>
              <a:rPr lang="en-US" sz="2150" spc="20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(also</a:t>
            </a:r>
            <a:r>
              <a:rPr lang="en-US" sz="2150" spc="10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known</a:t>
            </a:r>
            <a:r>
              <a:rPr lang="en-US" sz="2150" spc="19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as</a:t>
            </a:r>
            <a:r>
              <a:rPr lang="en-US" sz="2150" spc="9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gonadotropin</a:t>
            </a:r>
            <a:r>
              <a:rPr lang="en-US" sz="2150" spc="7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dependent,</a:t>
            </a:r>
            <a:r>
              <a:rPr lang="en-US" sz="2150" spc="-7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or</a:t>
            </a:r>
            <a:r>
              <a:rPr lang="en-US" sz="2150" spc="120" dirty="0">
                <a:latin typeface="Calibri"/>
                <a:cs typeface="Calibri"/>
              </a:rPr>
              <a:t> </a:t>
            </a:r>
            <a:r>
              <a:rPr lang="en-US" sz="2150" spc="-10" dirty="0">
                <a:latin typeface="Calibri"/>
                <a:cs typeface="Calibri"/>
              </a:rPr>
              <a:t>true)</a:t>
            </a:r>
            <a:endParaRPr lang="en-US" sz="3100" dirty="0">
              <a:latin typeface="Calibri"/>
              <a:cs typeface="Calibri"/>
            </a:endParaRPr>
          </a:p>
          <a:p>
            <a:pPr marL="927735" lvl="1" indent="0">
              <a:lnSpc>
                <a:spcPct val="100000"/>
              </a:lnSpc>
              <a:buNone/>
              <a:tabLst>
                <a:tab pos="1156335" algn="l"/>
                <a:tab pos="1156970" algn="l"/>
              </a:tabLst>
            </a:pPr>
            <a:r>
              <a:rPr lang="en-US" sz="2150" dirty="0">
                <a:latin typeface="Calibri"/>
                <a:cs typeface="Calibri"/>
              </a:rPr>
              <a:t>2.Peripheral</a:t>
            </a:r>
            <a:r>
              <a:rPr lang="en-US" sz="2150" spc="254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(also</a:t>
            </a:r>
            <a:r>
              <a:rPr lang="en-US" sz="2150" spc="12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known</a:t>
            </a:r>
            <a:r>
              <a:rPr lang="en-US" sz="2150" spc="22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as</a:t>
            </a:r>
            <a:r>
              <a:rPr lang="en-US" sz="2150" spc="150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gonadotropin</a:t>
            </a:r>
            <a:r>
              <a:rPr lang="en-US" sz="2150" spc="105" dirty="0">
                <a:latin typeface="Calibri"/>
                <a:cs typeface="Calibri"/>
              </a:rPr>
              <a:t> </a:t>
            </a:r>
            <a:r>
              <a:rPr lang="en-US" sz="2150" dirty="0">
                <a:latin typeface="Calibri"/>
                <a:cs typeface="Calibri"/>
              </a:rPr>
              <a:t>independent</a:t>
            </a:r>
            <a:r>
              <a:rPr lang="en-US" sz="2150" spc="-105" dirty="0">
                <a:latin typeface="Calibri"/>
                <a:cs typeface="Calibri"/>
              </a:rPr>
              <a:t> </a:t>
            </a:r>
            <a:r>
              <a:rPr lang="en-US" sz="2150" spc="-25" dirty="0">
                <a:latin typeface="Calibri"/>
                <a:cs typeface="Calibri"/>
              </a:rPr>
              <a:t>or </a:t>
            </a:r>
            <a:r>
              <a:rPr lang="en-US" sz="2150" dirty="0">
                <a:latin typeface="Calibri"/>
                <a:cs typeface="Calibri"/>
              </a:rPr>
              <a:t>precocious</a:t>
            </a:r>
            <a:r>
              <a:rPr lang="en-US" sz="2150" spc="145" dirty="0">
                <a:latin typeface="Calibri"/>
                <a:cs typeface="Calibri"/>
              </a:rPr>
              <a:t> </a:t>
            </a:r>
            <a:r>
              <a:rPr lang="en-US" sz="2150" spc="-10" dirty="0" err="1">
                <a:latin typeface="Calibri"/>
                <a:cs typeface="Calibri"/>
              </a:rPr>
              <a:t>pseudopuberty</a:t>
            </a:r>
            <a:r>
              <a:rPr lang="en-US" sz="2150" spc="-10" dirty="0">
                <a:latin typeface="Calibri"/>
                <a:cs typeface="Calibri"/>
              </a:rPr>
              <a:t>)</a:t>
            </a:r>
            <a:endParaRPr lang="en-US" sz="2150" dirty="0">
              <a:latin typeface="Calibri"/>
              <a:cs typeface="Calibri"/>
            </a:endParaRPr>
          </a:p>
          <a:p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6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B9E8-F392-BA81-A602-9AFFD6AE7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Central</a:t>
            </a:r>
            <a:r>
              <a:rPr lang="en-US" spc="-204" dirty="0"/>
              <a:t> P</a:t>
            </a:r>
            <a:r>
              <a:rPr lang="en-US" dirty="0"/>
              <a:t>recocious</a:t>
            </a:r>
            <a:r>
              <a:rPr lang="en-US" spc="-245" dirty="0"/>
              <a:t> </a:t>
            </a:r>
            <a:r>
              <a:rPr lang="en-US" spc="-10" dirty="0"/>
              <a:t>Puberty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642E9-C4BE-F24F-31C8-7F9F07992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Calibri"/>
                <a:cs typeface="Calibri"/>
              </a:rPr>
              <a:t>Always</a:t>
            </a:r>
            <a:r>
              <a:rPr lang="en-US" sz="2800" spc="8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isosexual</a:t>
            </a:r>
            <a:endParaRPr lang="en-US" sz="2800" dirty="0">
              <a:latin typeface="Calibri"/>
              <a:cs typeface="Calibri"/>
            </a:endParaRPr>
          </a:p>
          <a:p>
            <a:r>
              <a:rPr lang="en-US" sz="2800" dirty="0">
                <a:latin typeface="Calibri"/>
                <a:cs typeface="Calibri"/>
              </a:rPr>
              <a:t>Stems</a:t>
            </a:r>
            <a:r>
              <a:rPr lang="en-US" sz="2800" spc="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from</a:t>
            </a:r>
            <a:r>
              <a:rPr lang="en-US" sz="2800" spc="20" dirty="0">
                <a:latin typeface="Calibri"/>
                <a:cs typeface="Calibri"/>
              </a:rPr>
              <a:t> early activation of </a:t>
            </a:r>
            <a:r>
              <a:rPr lang="en-US" sz="2800" spc="-10" dirty="0">
                <a:latin typeface="Calibri"/>
                <a:cs typeface="Calibri"/>
              </a:rPr>
              <a:t>hypothalamic- </a:t>
            </a:r>
            <a:r>
              <a:rPr lang="en-US" sz="2800" dirty="0">
                <a:latin typeface="Calibri"/>
                <a:cs typeface="Calibri"/>
              </a:rPr>
              <a:t>pituitary-gonadal</a:t>
            </a:r>
            <a:r>
              <a:rPr lang="en-US" sz="2800" spc="2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with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ensuing</a:t>
            </a:r>
            <a:r>
              <a:rPr lang="en-US" sz="2800" spc="2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sex</a:t>
            </a:r>
            <a:r>
              <a:rPr lang="en-US" sz="2800" spc="7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hormone </a:t>
            </a:r>
            <a:r>
              <a:rPr lang="en-US" sz="2800" dirty="0">
                <a:latin typeface="Calibri"/>
                <a:cs typeface="Calibri"/>
              </a:rPr>
              <a:t>secretion</a:t>
            </a:r>
            <a:r>
              <a:rPr lang="en-US" sz="2800" spc="14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progressive </a:t>
            </a:r>
            <a:r>
              <a:rPr lang="en-US" sz="2800" dirty="0">
                <a:latin typeface="Calibri"/>
                <a:cs typeface="Calibri"/>
              </a:rPr>
              <a:t>sexual</a:t>
            </a:r>
            <a:r>
              <a:rPr lang="en-US" sz="2800" spc="4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maturation.</a:t>
            </a:r>
            <a:endParaRPr lang="en-US" sz="2800" dirty="0">
              <a:latin typeface="Calibri"/>
              <a:cs typeface="Calibri"/>
            </a:endParaRPr>
          </a:p>
          <a:p>
            <a:r>
              <a:rPr lang="en-US" dirty="0"/>
              <a:t>Causes:</a:t>
            </a:r>
          </a:p>
          <a:p>
            <a:pPr marL="0" indent="0">
              <a:buNone/>
            </a:pPr>
            <a:r>
              <a:rPr lang="en-US" dirty="0"/>
              <a:t>1) idiopathic</a:t>
            </a:r>
          </a:p>
          <a:p>
            <a:pPr marL="0" indent="0">
              <a:buNone/>
            </a:pPr>
            <a:r>
              <a:rPr lang="en-US" dirty="0"/>
              <a:t>2) organic</a:t>
            </a:r>
          </a:p>
          <a:p>
            <a:pPr marL="0" indent="0">
              <a:buNone/>
            </a:pPr>
            <a:r>
              <a:rPr lang="en-US" dirty="0"/>
              <a:t>3) hamartoma</a:t>
            </a:r>
          </a:p>
          <a:p>
            <a:pPr marL="0" indent="0">
              <a:buNone/>
            </a:pPr>
            <a:r>
              <a:rPr lang="en-US" dirty="0"/>
              <a:t>4) tumor</a:t>
            </a:r>
          </a:p>
          <a:p>
            <a:pPr marL="0" indent="0">
              <a:buNone/>
            </a:pPr>
            <a:r>
              <a:rPr lang="en-US" dirty="0"/>
              <a:t>5) trauma</a:t>
            </a:r>
          </a:p>
          <a:p>
            <a:pPr marL="0" indent="0">
              <a:buNone/>
            </a:pPr>
            <a:r>
              <a:rPr lang="en-US" dirty="0"/>
              <a:t>6) hypothyroidism</a:t>
            </a:r>
          </a:p>
        </p:txBody>
      </p:sp>
    </p:spTree>
    <p:extLst>
      <p:ext uri="{BB962C8B-B14F-4D97-AF65-F5344CB8AC3E}">
        <p14:creationId xmlns:p14="http://schemas.microsoft.com/office/powerpoint/2010/main" val="2730139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1481</Words>
  <Application>Microsoft Office PowerPoint</Application>
  <PresentationFormat>Widescreen</PresentationFormat>
  <Paragraphs>166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Facet</vt:lpstr>
      <vt:lpstr>Precocious Puberty</vt:lpstr>
      <vt:lpstr>Physiology Of Puberty</vt:lpstr>
      <vt:lpstr>PowerPoint Presentation</vt:lpstr>
      <vt:lpstr>Normal Puberty in Females</vt:lpstr>
      <vt:lpstr>Tanner Staging- Females</vt:lpstr>
      <vt:lpstr>Normal Puberty in Males</vt:lpstr>
      <vt:lpstr>Tanner Staging- Males</vt:lpstr>
      <vt:lpstr>Precocious Puberty</vt:lpstr>
      <vt:lpstr>Central Precocious Puberty</vt:lpstr>
      <vt:lpstr>PowerPoint Presentation</vt:lpstr>
      <vt:lpstr>Clinical Manifestations</vt:lpstr>
      <vt:lpstr>PowerPoint Presentation</vt:lpstr>
      <vt:lpstr>Laboratory Findings and Imaging</vt:lpstr>
      <vt:lpstr>GnRH Stimulation Test</vt:lpstr>
      <vt:lpstr>Treatment</vt:lpstr>
      <vt:lpstr>Peripheral Precocious Puberty</vt:lpstr>
      <vt:lpstr>PowerPoint Presentation</vt:lpstr>
      <vt:lpstr>PowerPoint Presentation</vt:lpstr>
      <vt:lpstr>Treatment</vt:lpstr>
      <vt:lpstr>McCune-Albright Syndrome</vt:lpstr>
      <vt:lpstr>Familial Male-limited Precocious Puberty (testotoxicosis)</vt:lpstr>
      <vt:lpstr>Combined Peripheral and Central</vt:lpstr>
      <vt:lpstr>How to asses a patient with PP</vt:lpstr>
      <vt:lpstr>History</vt:lpstr>
      <vt:lpstr>Physical Examination</vt:lpstr>
      <vt:lpstr>Investigations</vt:lpstr>
      <vt:lpstr>Incomplete (Partial) Precocious Development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Precocious Puberty</dc:title>
  <dc:creator>Mohammad Mabroom</dc:creator>
  <cp:lastModifiedBy>haneenaburous90@gmail.com</cp:lastModifiedBy>
  <cp:revision>2</cp:revision>
  <dcterms:created xsi:type="dcterms:W3CDTF">2023-07-16T19:31:40Z</dcterms:created>
  <dcterms:modified xsi:type="dcterms:W3CDTF">2023-07-17T18:17:43Z</dcterms:modified>
</cp:coreProperties>
</file>