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2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1993" autoAdjust="0"/>
  </p:normalViewPr>
  <p:slideViewPr>
    <p:cSldViewPr>
      <p:cViewPr>
        <p:scale>
          <a:sx n="60" d="100"/>
          <a:sy n="60" d="100"/>
        </p:scale>
        <p:origin x="-78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AE502-C1DE-4029-BBB2-BF073A9B2B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610AE3AE-C172-4907-B427-937F9D013AAF}">
      <dgm:prSet phldrT="[Text]" custT="1"/>
      <dgm:spPr/>
      <dgm:t>
        <a:bodyPr/>
        <a:lstStyle/>
        <a:p>
          <a:pPr rtl="1"/>
          <a:r>
            <a:rPr lang="en-US" sz="2400" b="1" dirty="0" smtClean="0"/>
            <a:t>Wilms tumor</a:t>
          </a:r>
          <a:endParaRPr lang="ar-JO" sz="2400" b="1" dirty="0"/>
        </a:p>
      </dgm:t>
    </dgm:pt>
    <dgm:pt modelId="{E0F388C0-5C01-4970-A54F-D78A87FC5896}" type="parTrans" cxnId="{F8D665B8-8AA0-456A-A8A0-5A437D1CA8F4}">
      <dgm:prSet/>
      <dgm:spPr/>
      <dgm:t>
        <a:bodyPr/>
        <a:lstStyle/>
        <a:p>
          <a:pPr rtl="1"/>
          <a:endParaRPr lang="ar-JO"/>
        </a:p>
      </dgm:t>
    </dgm:pt>
    <dgm:pt modelId="{6AA4515C-E9A1-4207-9C96-639B7A8204C3}" type="sibTrans" cxnId="{F8D665B8-8AA0-456A-A8A0-5A437D1CA8F4}">
      <dgm:prSet/>
      <dgm:spPr/>
      <dgm:t>
        <a:bodyPr/>
        <a:lstStyle/>
        <a:p>
          <a:pPr rtl="1"/>
          <a:endParaRPr lang="ar-JO"/>
        </a:p>
      </dgm:t>
    </dgm:pt>
    <dgm:pt modelId="{B9992CC8-F5A4-4181-8085-0AAE0629F282}">
      <dgm:prSet phldrT="[Text]" custT="1"/>
      <dgm:spPr/>
      <dgm:t>
        <a:bodyPr/>
        <a:lstStyle/>
        <a:p>
          <a:pPr rtl="1"/>
          <a:r>
            <a:rPr lang="en-US" sz="2400" b="1" dirty="0" smtClean="0"/>
            <a:t>Neuroblastoma</a:t>
          </a:r>
          <a:endParaRPr lang="ar-JO" sz="2400" b="1" dirty="0"/>
        </a:p>
      </dgm:t>
    </dgm:pt>
    <dgm:pt modelId="{D2AA3371-49E9-4529-BCC6-0672FD589029}" type="parTrans" cxnId="{083D03EE-8AD3-4299-BE5D-939F8CC64369}">
      <dgm:prSet/>
      <dgm:spPr/>
      <dgm:t>
        <a:bodyPr/>
        <a:lstStyle/>
        <a:p>
          <a:pPr rtl="1"/>
          <a:endParaRPr lang="ar-JO"/>
        </a:p>
      </dgm:t>
    </dgm:pt>
    <dgm:pt modelId="{6188B491-7C5D-4BF3-86F8-E86C62D25F03}" type="sibTrans" cxnId="{083D03EE-8AD3-4299-BE5D-939F8CC64369}">
      <dgm:prSet/>
      <dgm:spPr/>
      <dgm:t>
        <a:bodyPr/>
        <a:lstStyle/>
        <a:p>
          <a:pPr rtl="1"/>
          <a:endParaRPr lang="ar-JO"/>
        </a:p>
      </dgm:t>
    </dgm:pt>
    <dgm:pt modelId="{0A4EACF9-231D-4DFE-81E3-57C30944D50E}">
      <dgm:prSet phldrT="[Text]" custT="1"/>
      <dgm:spPr/>
      <dgm:t>
        <a:bodyPr/>
        <a:lstStyle/>
        <a:p>
          <a:pPr rtl="1"/>
          <a:r>
            <a:rPr lang="en-US" sz="2400" b="1" dirty="0" smtClean="0"/>
            <a:t>Non-Hodgkin lymphoma</a:t>
          </a:r>
          <a:endParaRPr lang="ar-JO" sz="2400" b="1" dirty="0"/>
        </a:p>
      </dgm:t>
    </dgm:pt>
    <dgm:pt modelId="{C1F2B136-026A-4345-BEF7-EDA2F9C5E4C5}" type="parTrans" cxnId="{A20BAA62-4CE6-4DA3-870D-7D22717D594F}">
      <dgm:prSet/>
      <dgm:spPr/>
      <dgm:t>
        <a:bodyPr/>
        <a:lstStyle/>
        <a:p>
          <a:pPr rtl="1"/>
          <a:endParaRPr lang="ar-JO"/>
        </a:p>
      </dgm:t>
    </dgm:pt>
    <dgm:pt modelId="{5441BEF1-9B77-4AA4-B94B-6A1079475762}" type="sibTrans" cxnId="{A20BAA62-4CE6-4DA3-870D-7D22717D594F}">
      <dgm:prSet/>
      <dgm:spPr/>
      <dgm:t>
        <a:bodyPr/>
        <a:lstStyle/>
        <a:p>
          <a:pPr rtl="1"/>
          <a:endParaRPr lang="ar-JO"/>
        </a:p>
      </dgm:t>
    </dgm:pt>
    <dgm:pt modelId="{6B8B35FA-4870-4197-9351-33D3534EA976}">
      <dgm:prSet custT="1"/>
      <dgm:spPr/>
      <dgm:t>
        <a:bodyPr/>
        <a:lstStyle/>
        <a:p>
          <a:pPr rtl="1"/>
          <a:r>
            <a:rPr lang="en-US" sz="2400" b="1" dirty="0" smtClean="0"/>
            <a:t>Rhabdomyosarcoma</a:t>
          </a:r>
          <a:endParaRPr lang="ar-JO" sz="2400" b="1" dirty="0"/>
        </a:p>
      </dgm:t>
    </dgm:pt>
    <dgm:pt modelId="{28E923EE-C50A-457A-B712-398D3C2CE2CE}" type="parTrans" cxnId="{A2608C54-F60E-4941-86A5-B5A4736A01DD}">
      <dgm:prSet/>
      <dgm:spPr/>
      <dgm:t>
        <a:bodyPr/>
        <a:lstStyle/>
        <a:p>
          <a:pPr rtl="1"/>
          <a:endParaRPr lang="ar-JO"/>
        </a:p>
      </dgm:t>
    </dgm:pt>
    <dgm:pt modelId="{B20968F7-852F-4F9C-86CD-96959B02C66E}" type="sibTrans" cxnId="{A2608C54-F60E-4941-86A5-B5A4736A01DD}">
      <dgm:prSet/>
      <dgm:spPr/>
      <dgm:t>
        <a:bodyPr/>
        <a:lstStyle/>
        <a:p>
          <a:pPr rtl="1"/>
          <a:endParaRPr lang="ar-JO"/>
        </a:p>
      </dgm:t>
    </dgm:pt>
    <dgm:pt modelId="{0CC14B76-6C6F-43EB-8382-6B02A6BEDF2A}">
      <dgm:prSet custT="1"/>
      <dgm:spPr/>
      <dgm:t>
        <a:bodyPr/>
        <a:lstStyle/>
        <a:p>
          <a:pPr rtl="1"/>
          <a:r>
            <a:rPr lang="ar-JO" sz="2400" b="1" dirty="0" smtClean="0"/>
            <a:t> </a:t>
          </a:r>
          <a:r>
            <a:rPr lang="en-US" sz="2400" b="1" dirty="0" smtClean="0"/>
            <a:t>Germ cell tumor/</a:t>
          </a:r>
          <a:r>
            <a:rPr lang="en-US" sz="2400" b="1" dirty="0" err="1" smtClean="0"/>
            <a:t>teratoma</a:t>
          </a:r>
          <a:endParaRPr lang="ar-JO" sz="2400" b="1" dirty="0"/>
        </a:p>
      </dgm:t>
    </dgm:pt>
    <dgm:pt modelId="{163456D9-15CA-41BB-B48F-DE41672980FD}" type="parTrans" cxnId="{74CD9183-C1D4-4E91-A92C-B9C2BE248DF0}">
      <dgm:prSet/>
      <dgm:spPr/>
      <dgm:t>
        <a:bodyPr/>
        <a:lstStyle/>
        <a:p>
          <a:pPr rtl="1"/>
          <a:endParaRPr lang="ar-JO"/>
        </a:p>
      </dgm:t>
    </dgm:pt>
    <dgm:pt modelId="{AF7993DA-AD58-4760-AC7B-A8583C8FC617}" type="sibTrans" cxnId="{74CD9183-C1D4-4E91-A92C-B9C2BE248DF0}">
      <dgm:prSet/>
      <dgm:spPr/>
      <dgm:t>
        <a:bodyPr/>
        <a:lstStyle/>
        <a:p>
          <a:pPr rtl="1"/>
          <a:endParaRPr lang="ar-JO"/>
        </a:p>
      </dgm:t>
    </dgm:pt>
    <dgm:pt modelId="{BE0AF376-71A3-44EA-B819-BF756F6EBACC}">
      <dgm:prSet custT="1"/>
      <dgm:spPr/>
      <dgm:t>
        <a:bodyPr/>
        <a:lstStyle/>
        <a:p>
          <a:pPr rtl="1"/>
          <a:r>
            <a:rPr lang="en-US" sz="2400" b="1" dirty="0" err="1" smtClean="0"/>
            <a:t>Hepatoblastoma</a:t>
          </a:r>
          <a:endParaRPr lang="ar-JO" sz="2400" b="1" dirty="0"/>
        </a:p>
      </dgm:t>
    </dgm:pt>
    <dgm:pt modelId="{72C03404-DA26-466B-809F-CE9786DE8E12}" type="parTrans" cxnId="{DD4023BF-1533-4D97-A3DF-ADFD77406B9B}">
      <dgm:prSet/>
      <dgm:spPr/>
      <dgm:t>
        <a:bodyPr/>
        <a:lstStyle/>
        <a:p>
          <a:pPr rtl="1"/>
          <a:endParaRPr lang="ar-JO"/>
        </a:p>
      </dgm:t>
    </dgm:pt>
    <dgm:pt modelId="{8394B756-EFD0-42D6-B75A-4F9412D5793E}" type="sibTrans" cxnId="{DD4023BF-1533-4D97-A3DF-ADFD77406B9B}">
      <dgm:prSet/>
      <dgm:spPr/>
      <dgm:t>
        <a:bodyPr/>
        <a:lstStyle/>
        <a:p>
          <a:pPr rtl="1"/>
          <a:endParaRPr lang="ar-JO"/>
        </a:p>
      </dgm:t>
    </dgm:pt>
    <dgm:pt modelId="{8869C7DF-E205-4C7D-AFA4-FEB62699555B}">
      <dgm:prSet custT="1"/>
      <dgm:spPr/>
      <dgm:t>
        <a:bodyPr/>
        <a:lstStyle/>
        <a:p>
          <a:pPr rtl="1"/>
          <a:r>
            <a:rPr lang="en-US" sz="2400" b="1" dirty="0" smtClean="0"/>
            <a:t>Hepatocellular C</a:t>
          </a:r>
          <a:r>
            <a:rPr lang="en-US" sz="1800" dirty="0" smtClean="0"/>
            <a:t>A</a:t>
          </a:r>
          <a:endParaRPr lang="ar-JO" sz="1800" dirty="0"/>
        </a:p>
      </dgm:t>
    </dgm:pt>
    <dgm:pt modelId="{FE634470-F426-48CE-AE57-65419D42D788}" type="parTrans" cxnId="{BF5E622A-C2C6-4492-9999-33882F148636}">
      <dgm:prSet/>
      <dgm:spPr/>
      <dgm:t>
        <a:bodyPr/>
        <a:lstStyle/>
        <a:p>
          <a:pPr rtl="1"/>
          <a:endParaRPr lang="ar-JO"/>
        </a:p>
      </dgm:t>
    </dgm:pt>
    <dgm:pt modelId="{CC9C49BB-9B2A-4D07-8AFA-F15D9C0A26A2}" type="sibTrans" cxnId="{BF5E622A-C2C6-4492-9999-33882F148636}">
      <dgm:prSet/>
      <dgm:spPr/>
      <dgm:t>
        <a:bodyPr/>
        <a:lstStyle/>
        <a:p>
          <a:pPr rtl="1"/>
          <a:endParaRPr lang="ar-JO"/>
        </a:p>
      </dgm:t>
    </dgm:pt>
    <dgm:pt modelId="{084154AE-8BFC-4D7E-A38B-64BEEACE2D7A}" type="pres">
      <dgm:prSet presAssocID="{530AE502-C1DE-4029-BBB2-BF073A9B2B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468EA1A5-F9C2-4153-BF9C-D9DB0F11D9D2}" type="pres">
      <dgm:prSet presAssocID="{610AE3AE-C172-4907-B427-937F9D013AAF}" presName="parentLin" presStyleCnt="0"/>
      <dgm:spPr/>
    </dgm:pt>
    <dgm:pt modelId="{66E17ACC-86AC-4D87-9ED7-6ABED3554BAA}" type="pres">
      <dgm:prSet presAssocID="{610AE3AE-C172-4907-B427-937F9D013AAF}" presName="parentLeftMargin" presStyleLbl="node1" presStyleIdx="0" presStyleCnt="7"/>
      <dgm:spPr/>
      <dgm:t>
        <a:bodyPr/>
        <a:lstStyle/>
        <a:p>
          <a:pPr rtl="1"/>
          <a:endParaRPr lang="ar-JO"/>
        </a:p>
      </dgm:t>
    </dgm:pt>
    <dgm:pt modelId="{6D840972-2FCB-4DED-93CB-CBCDC20D186B}" type="pres">
      <dgm:prSet presAssocID="{610AE3AE-C172-4907-B427-937F9D013AA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4EA09E8-C672-4477-923A-5C6F6843C229}" type="pres">
      <dgm:prSet presAssocID="{610AE3AE-C172-4907-B427-937F9D013AAF}" presName="negativeSpace" presStyleCnt="0"/>
      <dgm:spPr/>
    </dgm:pt>
    <dgm:pt modelId="{5DB26599-0335-4FD8-9B38-87BAE71272CF}" type="pres">
      <dgm:prSet presAssocID="{610AE3AE-C172-4907-B427-937F9D013AAF}" presName="childText" presStyleLbl="conFgAcc1" presStyleIdx="0" presStyleCnt="7">
        <dgm:presLayoutVars>
          <dgm:bulletEnabled val="1"/>
        </dgm:presLayoutVars>
      </dgm:prSet>
      <dgm:spPr/>
    </dgm:pt>
    <dgm:pt modelId="{6E54FF8E-3D97-4C56-BCBA-53783C43DA82}" type="pres">
      <dgm:prSet presAssocID="{6AA4515C-E9A1-4207-9C96-639B7A8204C3}" presName="spaceBetweenRectangles" presStyleCnt="0"/>
      <dgm:spPr/>
    </dgm:pt>
    <dgm:pt modelId="{E0C54CC2-91F4-487F-84EB-E290AF4C5F82}" type="pres">
      <dgm:prSet presAssocID="{B9992CC8-F5A4-4181-8085-0AAE0629F282}" presName="parentLin" presStyleCnt="0"/>
      <dgm:spPr/>
    </dgm:pt>
    <dgm:pt modelId="{7EE808D2-CDAB-43FA-B125-9EC9EA322419}" type="pres">
      <dgm:prSet presAssocID="{B9992CC8-F5A4-4181-8085-0AAE0629F282}" presName="parentLeftMargin" presStyleLbl="node1" presStyleIdx="0" presStyleCnt="7"/>
      <dgm:spPr/>
      <dgm:t>
        <a:bodyPr/>
        <a:lstStyle/>
        <a:p>
          <a:pPr rtl="1"/>
          <a:endParaRPr lang="ar-JO"/>
        </a:p>
      </dgm:t>
    </dgm:pt>
    <dgm:pt modelId="{AD712C5D-E6A6-4C35-8031-93EA37263433}" type="pres">
      <dgm:prSet presAssocID="{B9992CC8-F5A4-4181-8085-0AAE0629F28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AE96C85-CD7F-474B-A9D0-5504E5CFE7C2}" type="pres">
      <dgm:prSet presAssocID="{B9992CC8-F5A4-4181-8085-0AAE0629F282}" presName="negativeSpace" presStyleCnt="0"/>
      <dgm:spPr/>
    </dgm:pt>
    <dgm:pt modelId="{B3B8731E-82A3-4EA2-9696-FF9ED7270675}" type="pres">
      <dgm:prSet presAssocID="{B9992CC8-F5A4-4181-8085-0AAE0629F282}" presName="childText" presStyleLbl="conFgAcc1" presStyleIdx="1" presStyleCnt="7">
        <dgm:presLayoutVars>
          <dgm:bulletEnabled val="1"/>
        </dgm:presLayoutVars>
      </dgm:prSet>
      <dgm:spPr/>
    </dgm:pt>
    <dgm:pt modelId="{F61A0B85-1B89-4D5D-964F-705597441174}" type="pres">
      <dgm:prSet presAssocID="{6188B491-7C5D-4BF3-86F8-E86C62D25F03}" presName="spaceBetweenRectangles" presStyleCnt="0"/>
      <dgm:spPr/>
    </dgm:pt>
    <dgm:pt modelId="{FDA18247-4DF8-4210-ACD2-077A2407EE46}" type="pres">
      <dgm:prSet presAssocID="{0A4EACF9-231D-4DFE-81E3-57C30944D50E}" presName="parentLin" presStyleCnt="0"/>
      <dgm:spPr/>
    </dgm:pt>
    <dgm:pt modelId="{EAB5AACA-A212-4773-85D2-D3F40DDBCFEC}" type="pres">
      <dgm:prSet presAssocID="{0A4EACF9-231D-4DFE-81E3-57C30944D50E}" presName="parentLeftMargin" presStyleLbl="node1" presStyleIdx="1" presStyleCnt="7"/>
      <dgm:spPr/>
      <dgm:t>
        <a:bodyPr/>
        <a:lstStyle/>
        <a:p>
          <a:pPr rtl="1"/>
          <a:endParaRPr lang="ar-JO"/>
        </a:p>
      </dgm:t>
    </dgm:pt>
    <dgm:pt modelId="{9A4C254D-4D05-4D87-857F-72CBCBF5665C}" type="pres">
      <dgm:prSet presAssocID="{0A4EACF9-231D-4DFE-81E3-57C30944D50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E0CAF38-8910-46FC-9CE6-5FA319F74A68}" type="pres">
      <dgm:prSet presAssocID="{0A4EACF9-231D-4DFE-81E3-57C30944D50E}" presName="negativeSpace" presStyleCnt="0"/>
      <dgm:spPr/>
    </dgm:pt>
    <dgm:pt modelId="{CEAC75F1-9C40-450B-94EA-10C6C815A4FD}" type="pres">
      <dgm:prSet presAssocID="{0A4EACF9-231D-4DFE-81E3-57C30944D50E}" presName="childText" presStyleLbl="conFgAcc1" presStyleIdx="2" presStyleCnt="7">
        <dgm:presLayoutVars>
          <dgm:bulletEnabled val="1"/>
        </dgm:presLayoutVars>
      </dgm:prSet>
      <dgm:spPr/>
    </dgm:pt>
    <dgm:pt modelId="{2A2C6149-BE9A-4C41-8DE5-739C43F495E1}" type="pres">
      <dgm:prSet presAssocID="{5441BEF1-9B77-4AA4-B94B-6A1079475762}" presName="spaceBetweenRectangles" presStyleCnt="0"/>
      <dgm:spPr/>
    </dgm:pt>
    <dgm:pt modelId="{04A15971-E1EF-4A56-9570-FC7C82756E05}" type="pres">
      <dgm:prSet presAssocID="{6B8B35FA-4870-4197-9351-33D3534EA976}" presName="parentLin" presStyleCnt="0"/>
      <dgm:spPr/>
    </dgm:pt>
    <dgm:pt modelId="{6BFD5807-319F-45A5-8451-DDE17CCB1053}" type="pres">
      <dgm:prSet presAssocID="{6B8B35FA-4870-4197-9351-33D3534EA976}" presName="parentLeftMargin" presStyleLbl="node1" presStyleIdx="2" presStyleCnt="7"/>
      <dgm:spPr/>
      <dgm:t>
        <a:bodyPr/>
        <a:lstStyle/>
        <a:p>
          <a:pPr rtl="1"/>
          <a:endParaRPr lang="ar-JO"/>
        </a:p>
      </dgm:t>
    </dgm:pt>
    <dgm:pt modelId="{F171707F-BC25-426E-BCA7-D4319405A6E5}" type="pres">
      <dgm:prSet presAssocID="{6B8B35FA-4870-4197-9351-33D3534EA97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D40E3175-5236-4030-B49D-943289F398C3}" type="pres">
      <dgm:prSet presAssocID="{6B8B35FA-4870-4197-9351-33D3534EA976}" presName="negativeSpace" presStyleCnt="0"/>
      <dgm:spPr/>
    </dgm:pt>
    <dgm:pt modelId="{5E96407E-F061-4F4A-B82F-3CF8FE49889D}" type="pres">
      <dgm:prSet presAssocID="{6B8B35FA-4870-4197-9351-33D3534EA976}" presName="childText" presStyleLbl="conFgAcc1" presStyleIdx="3" presStyleCnt="7">
        <dgm:presLayoutVars>
          <dgm:bulletEnabled val="1"/>
        </dgm:presLayoutVars>
      </dgm:prSet>
      <dgm:spPr/>
    </dgm:pt>
    <dgm:pt modelId="{3F8902D4-6369-4357-AC37-1EB9A4C1A152}" type="pres">
      <dgm:prSet presAssocID="{B20968F7-852F-4F9C-86CD-96959B02C66E}" presName="spaceBetweenRectangles" presStyleCnt="0"/>
      <dgm:spPr/>
    </dgm:pt>
    <dgm:pt modelId="{6CA4AB25-6D79-4E93-A4DD-688CF47153A7}" type="pres">
      <dgm:prSet presAssocID="{0CC14B76-6C6F-43EB-8382-6B02A6BEDF2A}" presName="parentLin" presStyleCnt="0"/>
      <dgm:spPr/>
    </dgm:pt>
    <dgm:pt modelId="{146A24DF-A518-49BB-A757-5F4009EAB8B2}" type="pres">
      <dgm:prSet presAssocID="{0CC14B76-6C6F-43EB-8382-6B02A6BEDF2A}" presName="parentLeftMargin" presStyleLbl="node1" presStyleIdx="3" presStyleCnt="7"/>
      <dgm:spPr/>
      <dgm:t>
        <a:bodyPr/>
        <a:lstStyle/>
        <a:p>
          <a:pPr rtl="1"/>
          <a:endParaRPr lang="ar-JO"/>
        </a:p>
      </dgm:t>
    </dgm:pt>
    <dgm:pt modelId="{D2D89E2D-CE02-41C7-A107-E472741B4123}" type="pres">
      <dgm:prSet presAssocID="{0CC14B76-6C6F-43EB-8382-6B02A6BEDF2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A67A764-AA7B-4429-B739-E4D465545371}" type="pres">
      <dgm:prSet presAssocID="{0CC14B76-6C6F-43EB-8382-6B02A6BEDF2A}" presName="negativeSpace" presStyleCnt="0"/>
      <dgm:spPr/>
    </dgm:pt>
    <dgm:pt modelId="{087EAD1B-5F80-42C0-9CA0-43C884902324}" type="pres">
      <dgm:prSet presAssocID="{0CC14B76-6C6F-43EB-8382-6B02A6BEDF2A}" presName="childText" presStyleLbl="conFgAcc1" presStyleIdx="4" presStyleCnt="7">
        <dgm:presLayoutVars>
          <dgm:bulletEnabled val="1"/>
        </dgm:presLayoutVars>
      </dgm:prSet>
      <dgm:spPr/>
    </dgm:pt>
    <dgm:pt modelId="{636BFDBA-1D93-4FCB-90B7-08406CB29C04}" type="pres">
      <dgm:prSet presAssocID="{AF7993DA-AD58-4760-AC7B-A8583C8FC617}" presName="spaceBetweenRectangles" presStyleCnt="0"/>
      <dgm:spPr/>
    </dgm:pt>
    <dgm:pt modelId="{C7F34D15-F4EA-4203-8C93-D428DFBCB848}" type="pres">
      <dgm:prSet presAssocID="{BE0AF376-71A3-44EA-B819-BF756F6EBACC}" presName="parentLin" presStyleCnt="0"/>
      <dgm:spPr/>
    </dgm:pt>
    <dgm:pt modelId="{D3983831-EDDF-4E2C-BEC2-73D5F3D88C0E}" type="pres">
      <dgm:prSet presAssocID="{BE0AF376-71A3-44EA-B819-BF756F6EBACC}" presName="parentLeftMargin" presStyleLbl="node1" presStyleIdx="4" presStyleCnt="7"/>
      <dgm:spPr/>
      <dgm:t>
        <a:bodyPr/>
        <a:lstStyle/>
        <a:p>
          <a:pPr rtl="1"/>
          <a:endParaRPr lang="ar-JO"/>
        </a:p>
      </dgm:t>
    </dgm:pt>
    <dgm:pt modelId="{7052DE44-1F6F-49C7-877C-97090B8763D7}" type="pres">
      <dgm:prSet presAssocID="{BE0AF376-71A3-44EA-B819-BF756F6EBAC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4555574-71C1-4EE5-84C4-B3153BE13E48}" type="pres">
      <dgm:prSet presAssocID="{BE0AF376-71A3-44EA-B819-BF756F6EBACC}" presName="negativeSpace" presStyleCnt="0"/>
      <dgm:spPr/>
    </dgm:pt>
    <dgm:pt modelId="{3C7DDCF0-6291-4EE4-9DCE-3A4A1F8E1564}" type="pres">
      <dgm:prSet presAssocID="{BE0AF376-71A3-44EA-B819-BF756F6EBACC}" presName="childText" presStyleLbl="conFgAcc1" presStyleIdx="5" presStyleCnt="7">
        <dgm:presLayoutVars>
          <dgm:bulletEnabled val="1"/>
        </dgm:presLayoutVars>
      </dgm:prSet>
      <dgm:spPr/>
    </dgm:pt>
    <dgm:pt modelId="{02A30D4E-EBEB-49E8-B69D-F207C50818AF}" type="pres">
      <dgm:prSet presAssocID="{8394B756-EFD0-42D6-B75A-4F9412D5793E}" presName="spaceBetweenRectangles" presStyleCnt="0"/>
      <dgm:spPr/>
    </dgm:pt>
    <dgm:pt modelId="{0EC99FC0-2A34-4FEC-B6FA-A7994338F6C2}" type="pres">
      <dgm:prSet presAssocID="{8869C7DF-E205-4C7D-AFA4-FEB62699555B}" presName="parentLin" presStyleCnt="0"/>
      <dgm:spPr/>
    </dgm:pt>
    <dgm:pt modelId="{9576350B-028B-4331-A2AC-1F3BDC173AE4}" type="pres">
      <dgm:prSet presAssocID="{8869C7DF-E205-4C7D-AFA4-FEB62699555B}" presName="parentLeftMargin" presStyleLbl="node1" presStyleIdx="5" presStyleCnt="7"/>
      <dgm:spPr/>
      <dgm:t>
        <a:bodyPr/>
        <a:lstStyle/>
        <a:p>
          <a:pPr rtl="1"/>
          <a:endParaRPr lang="ar-JO"/>
        </a:p>
      </dgm:t>
    </dgm:pt>
    <dgm:pt modelId="{EFE9FB97-4EF9-40E5-8516-E78AD1366D87}" type="pres">
      <dgm:prSet presAssocID="{8869C7DF-E205-4C7D-AFA4-FEB62699555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1732468-7280-4397-B587-C0D68C6D377D}" type="pres">
      <dgm:prSet presAssocID="{8869C7DF-E205-4C7D-AFA4-FEB62699555B}" presName="negativeSpace" presStyleCnt="0"/>
      <dgm:spPr/>
    </dgm:pt>
    <dgm:pt modelId="{9A0C1C9D-9BCC-4548-B1A9-65775EB94D4F}" type="pres">
      <dgm:prSet presAssocID="{8869C7DF-E205-4C7D-AFA4-FEB62699555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B507B8F-9CDB-4F33-9C91-ED69B724997B}" type="presOf" srcId="{610AE3AE-C172-4907-B427-937F9D013AAF}" destId="{6D840972-2FCB-4DED-93CB-CBCDC20D186B}" srcOrd="1" destOrd="0" presId="urn:microsoft.com/office/officeart/2005/8/layout/list1"/>
    <dgm:cxn modelId="{083D03EE-8AD3-4299-BE5D-939F8CC64369}" srcId="{530AE502-C1DE-4029-BBB2-BF073A9B2BAA}" destId="{B9992CC8-F5A4-4181-8085-0AAE0629F282}" srcOrd="1" destOrd="0" parTransId="{D2AA3371-49E9-4529-BCC6-0672FD589029}" sibTransId="{6188B491-7C5D-4BF3-86F8-E86C62D25F03}"/>
    <dgm:cxn modelId="{CEB2E2E3-6605-4701-BF1C-0F589CFA5393}" type="presOf" srcId="{0CC14B76-6C6F-43EB-8382-6B02A6BEDF2A}" destId="{146A24DF-A518-49BB-A757-5F4009EAB8B2}" srcOrd="0" destOrd="0" presId="urn:microsoft.com/office/officeart/2005/8/layout/list1"/>
    <dgm:cxn modelId="{DD4023BF-1533-4D97-A3DF-ADFD77406B9B}" srcId="{530AE502-C1DE-4029-BBB2-BF073A9B2BAA}" destId="{BE0AF376-71A3-44EA-B819-BF756F6EBACC}" srcOrd="5" destOrd="0" parTransId="{72C03404-DA26-466B-809F-CE9786DE8E12}" sibTransId="{8394B756-EFD0-42D6-B75A-4F9412D5793E}"/>
    <dgm:cxn modelId="{C49EEC59-5852-45BA-B4C1-C4B4626846C3}" type="presOf" srcId="{B9992CC8-F5A4-4181-8085-0AAE0629F282}" destId="{7EE808D2-CDAB-43FA-B125-9EC9EA322419}" srcOrd="0" destOrd="0" presId="urn:microsoft.com/office/officeart/2005/8/layout/list1"/>
    <dgm:cxn modelId="{A05B8E83-92D7-44A2-81B2-D85C3D87C05D}" type="presOf" srcId="{BE0AF376-71A3-44EA-B819-BF756F6EBACC}" destId="{7052DE44-1F6F-49C7-877C-97090B8763D7}" srcOrd="1" destOrd="0" presId="urn:microsoft.com/office/officeart/2005/8/layout/list1"/>
    <dgm:cxn modelId="{565EFA47-041C-4D92-AED3-257745124C74}" type="presOf" srcId="{6B8B35FA-4870-4197-9351-33D3534EA976}" destId="{6BFD5807-319F-45A5-8451-DDE17CCB1053}" srcOrd="0" destOrd="0" presId="urn:microsoft.com/office/officeart/2005/8/layout/list1"/>
    <dgm:cxn modelId="{2FBB6DE9-318F-450F-917C-638E832E2C51}" type="presOf" srcId="{530AE502-C1DE-4029-BBB2-BF073A9B2BAA}" destId="{084154AE-8BFC-4D7E-A38B-64BEEACE2D7A}" srcOrd="0" destOrd="0" presId="urn:microsoft.com/office/officeart/2005/8/layout/list1"/>
    <dgm:cxn modelId="{A83FDDA9-7A54-4FD1-AD07-4A4C9BB25440}" type="presOf" srcId="{610AE3AE-C172-4907-B427-937F9D013AAF}" destId="{66E17ACC-86AC-4D87-9ED7-6ABED3554BAA}" srcOrd="0" destOrd="0" presId="urn:microsoft.com/office/officeart/2005/8/layout/list1"/>
    <dgm:cxn modelId="{51EE7E50-D642-49D1-87DA-C79256A9D897}" type="presOf" srcId="{6B8B35FA-4870-4197-9351-33D3534EA976}" destId="{F171707F-BC25-426E-BCA7-D4319405A6E5}" srcOrd="1" destOrd="0" presId="urn:microsoft.com/office/officeart/2005/8/layout/list1"/>
    <dgm:cxn modelId="{F8D665B8-8AA0-456A-A8A0-5A437D1CA8F4}" srcId="{530AE502-C1DE-4029-BBB2-BF073A9B2BAA}" destId="{610AE3AE-C172-4907-B427-937F9D013AAF}" srcOrd="0" destOrd="0" parTransId="{E0F388C0-5C01-4970-A54F-D78A87FC5896}" sibTransId="{6AA4515C-E9A1-4207-9C96-639B7A8204C3}"/>
    <dgm:cxn modelId="{E4A07C53-170F-45CB-B133-3E310F6FA084}" type="presOf" srcId="{BE0AF376-71A3-44EA-B819-BF756F6EBACC}" destId="{D3983831-EDDF-4E2C-BEC2-73D5F3D88C0E}" srcOrd="0" destOrd="0" presId="urn:microsoft.com/office/officeart/2005/8/layout/list1"/>
    <dgm:cxn modelId="{A20BAA62-4CE6-4DA3-870D-7D22717D594F}" srcId="{530AE502-C1DE-4029-BBB2-BF073A9B2BAA}" destId="{0A4EACF9-231D-4DFE-81E3-57C30944D50E}" srcOrd="2" destOrd="0" parTransId="{C1F2B136-026A-4345-BEF7-EDA2F9C5E4C5}" sibTransId="{5441BEF1-9B77-4AA4-B94B-6A1079475762}"/>
    <dgm:cxn modelId="{01C0FB0C-98CB-4659-B9FD-83FEBB3E9D73}" type="presOf" srcId="{0A4EACF9-231D-4DFE-81E3-57C30944D50E}" destId="{9A4C254D-4D05-4D87-857F-72CBCBF5665C}" srcOrd="1" destOrd="0" presId="urn:microsoft.com/office/officeart/2005/8/layout/list1"/>
    <dgm:cxn modelId="{A2608C54-F60E-4941-86A5-B5A4736A01DD}" srcId="{530AE502-C1DE-4029-BBB2-BF073A9B2BAA}" destId="{6B8B35FA-4870-4197-9351-33D3534EA976}" srcOrd="3" destOrd="0" parTransId="{28E923EE-C50A-457A-B712-398D3C2CE2CE}" sibTransId="{B20968F7-852F-4F9C-86CD-96959B02C66E}"/>
    <dgm:cxn modelId="{74CD9183-C1D4-4E91-A92C-B9C2BE248DF0}" srcId="{530AE502-C1DE-4029-BBB2-BF073A9B2BAA}" destId="{0CC14B76-6C6F-43EB-8382-6B02A6BEDF2A}" srcOrd="4" destOrd="0" parTransId="{163456D9-15CA-41BB-B48F-DE41672980FD}" sibTransId="{AF7993DA-AD58-4760-AC7B-A8583C8FC617}"/>
    <dgm:cxn modelId="{CC9C6D91-BFD7-445D-B751-898B5B605CB5}" type="presOf" srcId="{0CC14B76-6C6F-43EB-8382-6B02A6BEDF2A}" destId="{D2D89E2D-CE02-41C7-A107-E472741B4123}" srcOrd="1" destOrd="0" presId="urn:microsoft.com/office/officeart/2005/8/layout/list1"/>
    <dgm:cxn modelId="{BF5E622A-C2C6-4492-9999-33882F148636}" srcId="{530AE502-C1DE-4029-BBB2-BF073A9B2BAA}" destId="{8869C7DF-E205-4C7D-AFA4-FEB62699555B}" srcOrd="6" destOrd="0" parTransId="{FE634470-F426-48CE-AE57-65419D42D788}" sibTransId="{CC9C49BB-9B2A-4D07-8AFA-F15D9C0A26A2}"/>
    <dgm:cxn modelId="{3402122F-56E8-4542-BDF0-46DF1D3FBD71}" type="presOf" srcId="{0A4EACF9-231D-4DFE-81E3-57C30944D50E}" destId="{EAB5AACA-A212-4773-85D2-D3F40DDBCFEC}" srcOrd="0" destOrd="0" presId="urn:microsoft.com/office/officeart/2005/8/layout/list1"/>
    <dgm:cxn modelId="{70315EAD-3FE5-42A8-B96C-C12513DBD47D}" type="presOf" srcId="{B9992CC8-F5A4-4181-8085-0AAE0629F282}" destId="{AD712C5D-E6A6-4C35-8031-93EA37263433}" srcOrd="1" destOrd="0" presId="urn:microsoft.com/office/officeart/2005/8/layout/list1"/>
    <dgm:cxn modelId="{8A3AEF90-E59F-419E-93A9-52BD0F331116}" type="presOf" srcId="{8869C7DF-E205-4C7D-AFA4-FEB62699555B}" destId="{9576350B-028B-4331-A2AC-1F3BDC173AE4}" srcOrd="0" destOrd="0" presId="urn:microsoft.com/office/officeart/2005/8/layout/list1"/>
    <dgm:cxn modelId="{FD8682F8-121B-4DE3-976C-8393F5850E63}" type="presOf" srcId="{8869C7DF-E205-4C7D-AFA4-FEB62699555B}" destId="{EFE9FB97-4EF9-40E5-8516-E78AD1366D87}" srcOrd="1" destOrd="0" presId="urn:microsoft.com/office/officeart/2005/8/layout/list1"/>
    <dgm:cxn modelId="{2C5C8C18-1924-4E88-A323-C9C5EECCB553}" type="presParOf" srcId="{084154AE-8BFC-4D7E-A38B-64BEEACE2D7A}" destId="{468EA1A5-F9C2-4153-BF9C-D9DB0F11D9D2}" srcOrd="0" destOrd="0" presId="urn:microsoft.com/office/officeart/2005/8/layout/list1"/>
    <dgm:cxn modelId="{4B4A62EE-6170-4271-8361-9EB5B50E70E2}" type="presParOf" srcId="{468EA1A5-F9C2-4153-BF9C-D9DB0F11D9D2}" destId="{66E17ACC-86AC-4D87-9ED7-6ABED3554BAA}" srcOrd="0" destOrd="0" presId="urn:microsoft.com/office/officeart/2005/8/layout/list1"/>
    <dgm:cxn modelId="{C94D387B-A39B-40A7-8C14-1756E99FA691}" type="presParOf" srcId="{468EA1A5-F9C2-4153-BF9C-D9DB0F11D9D2}" destId="{6D840972-2FCB-4DED-93CB-CBCDC20D186B}" srcOrd="1" destOrd="0" presId="urn:microsoft.com/office/officeart/2005/8/layout/list1"/>
    <dgm:cxn modelId="{07D9C880-6D67-4E92-B766-17432203803C}" type="presParOf" srcId="{084154AE-8BFC-4D7E-A38B-64BEEACE2D7A}" destId="{44EA09E8-C672-4477-923A-5C6F6843C229}" srcOrd="1" destOrd="0" presId="urn:microsoft.com/office/officeart/2005/8/layout/list1"/>
    <dgm:cxn modelId="{A57BFD3E-A706-4779-B70B-67FA390A6D27}" type="presParOf" srcId="{084154AE-8BFC-4D7E-A38B-64BEEACE2D7A}" destId="{5DB26599-0335-4FD8-9B38-87BAE71272CF}" srcOrd="2" destOrd="0" presId="urn:microsoft.com/office/officeart/2005/8/layout/list1"/>
    <dgm:cxn modelId="{55029083-EF12-46C1-8466-474511322D14}" type="presParOf" srcId="{084154AE-8BFC-4D7E-A38B-64BEEACE2D7A}" destId="{6E54FF8E-3D97-4C56-BCBA-53783C43DA82}" srcOrd="3" destOrd="0" presId="urn:microsoft.com/office/officeart/2005/8/layout/list1"/>
    <dgm:cxn modelId="{3884A039-C4CE-4D19-BD45-C4654880A63B}" type="presParOf" srcId="{084154AE-8BFC-4D7E-A38B-64BEEACE2D7A}" destId="{E0C54CC2-91F4-487F-84EB-E290AF4C5F82}" srcOrd="4" destOrd="0" presId="urn:microsoft.com/office/officeart/2005/8/layout/list1"/>
    <dgm:cxn modelId="{3184855F-45E8-4B9B-9732-93E42C44CF5B}" type="presParOf" srcId="{E0C54CC2-91F4-487F-84EB-E290AF4C5F82}" destId="{7EE808D2-CDAB-43FA-B125-9EC9EA322419}" srcOrd="0" destOrd="0" presId="urn:microsoft.com/office/officeart/2005/8/layout/list1"/>
    <dgm:cxn modelId="{F8839141-69D5-4D99-9650-C54DFDE78F97}" type="presParOf" srcId="{E0C54CC2-91F4-487F-84EB-E290AF4C5F82}" destId="{AD712C5D-E6A6-4C35-8031-93EA37263433}" srcOrd="1" destOrd="0" presId="urn:microsoft.com/office/officeart/2005/8/layout/list1"/>
    <dgm:cxn modelId="{30F7FD60-F276-4EE4-943A-0A4C24854401}" type="presParOf" srcId="{084154AE-8BFC-4D7E-A38B-64BEEACE2D7A}" destId="{7AE96C85-CD7F-474B-A9D0-5504E5CFE7C2}" srcOrd="5" destOrd="0" presId="urn:microsoft.com/office/officeart/2005/8/layout/list1"/>
    <dgm:cxn modelId="{3760C705-1F5E-4BF4-815A-905B44451E4F}" type="presParOf" srcId="{084154AE-8BFC-4D7E-A38B-64BEEACE2D7A}" destId="{B3B8731E-82A3-4EA2-9696-FF9ED7270675}" srcOrd="6" destOrd="0" presId="urn:microsoft.com/office/officeart/2005/8/layout/list1"/>
    <dgm:cxn modelId="{A334B491-F680-48EC-94F9-954D1138E8AC}" type="presParOf" srcId="{084154AE-8BFC-4D7E-A38B-64BEEACE2D7A}" destId="{F61A0B85-1B89-4D5D-964F-705597441174}" srcOrd="7" destOrd="0" presId="urn:microsoft.com/office/officeart/2005/8/layout/list1"/>
    <dgm:cxn modelId="{FD5C0DF0-3993-4D2C-AD4D-26FB629C89C7}" type="presParOf" srcId="{084154AE-8BFC-4D7E-A38B-64BEEACE2D7A}" destId="{FDA18247-4DF8-4210-ACD2-077A2407EE46}" srcOrd="8" destOrd="0" presId="urn:microsoft.com/office/officeart/2005/8/layout/list1"/>
    <dgm:cxn modelId="{B9B8BAE2-2FCF-4388-B189-4D264642577F}" type="presParOf" srcId="{FDA18247-4DF8-4210-ACD2-077A2407EE46}" destId="{EAB5AACA-A212-4773-85D2-D3F40DDBCFEC}" srcOrd="0" destOrd="0" presId="urn:microsoft.com/office/officeart/2005/8/layout/list1"/>
    <dgm:cxn modelId="{48CDC235-C053-4802-9A80-049CDDF6C355}" type="presParOf" srcId="{FDA18247-4DF8-4210-ACD2-077A2407EE46}" destId="{9A4C254D-4D05-4D87-857F-72CBCBF5665C}" srcOrd="1" destOrd="0" presId="urn:microsoft.com/office/officeart/2005/8/layout/list1"/>
    <dgm:cxn modelId="{439FB54A-56F6-4599-94AF-E4BCD30F822D}" type="presParOf" srcId="{084154AE-8BFC-4D7E-A38B-64BEEACE2D7A}" destId="{3E0CAF38-8910-46FC-9CE6-5FA319F74A68}" srcOrd="9" destOrd="0" presId="urn:microsoft.com/office/officeart/2005/8/layout/list1"/>
    <dgm:cxn modelId="{E8D8AC6D-B5F6-4DED-BC6D-52D497E4A3E0}" type="presParOf" srcId="{084154AE-8BFC-4D7E-A38B-64BEEACE2D7A}" destId="{CEAC75F1-9C40-450B-94EA-10C6C815A4FD}" srcOrd="10" destOrd="0" presId="urn:microsoft.com/office/officeart/2005/8/layout/list1"/>
    <dgm:cxn modelId="{3F11C42C-9BC3-4AFF-89EF-6E3D63804B05}" type="presParOf" srcId="{084154AE-8BFC-4D7E-A38B-64BEEACE2D7A}" destId="{2A2C6149-BE9A-4C41-8DE5-739C43F495E1}" srcOrd="11" destOrd="0" presId="urn:microsoft.com/office/officeart/2005/8/layout/list1"/>
    <dgm:cxn modelId="{94552CFB-1C05-4642-A301-CF81D4A0DDB6}" type="presParOf" srcId="{084154AE-8BFC-4D7E-A38B-64BEEACE2D7A}" destId="{04A15971-E1EF-4A56-9570-FC7C82756E05}" srcOrd="12" destOrd="0" presId="urn:microsoft.com/office/officeart/2005/8/layout/list1"/>
    <dgm:cxn modelId="{9A993096-0A2A-4EFE-A670-ED26481CFBCC}" type="presParOf" srcId="{04A15971-E1EF-4A56-9570-FC7C82756E05}" destId="{6BFD5807-319F-45A5-8451-DDE17CCB1053}" srcOrd="0" destOrd="0" presId="urn:microsoft.com/office/officeart/2005/8/layout/list1"/>
    <dgm:cxn modelId="{4A167BF3-3C8F-44B0-A702-3BD91CD45690}" type="presParOf" srcId="{04A15971-E1EF-4A56-9570-FC7C82756E05}" destId="{F171707F-BC25-426E-BCA7-D4319405A6E5}" srcOrd="1" destOrd="0" presId="urn:microsoft.com/office/officeart/2005/8/layout/list1"/>
    <dgm:cxn modelId="{E5A9D1A9-F3F0-4915-887B-50C12AFCF703}" type="presParOf" srcId="{084154AE-8BFC-4D7E-A38B-64BEEACE2D7A}" destId="{D40E3175-5236-4030-B49D-943289F398C3}" srcOrd="13" destOrd="0" presId="urn:microsoft.com/office/officeart/2005/8/layout/list1"/>
    <dgm:cxn modelId="{31A6DBE1-7634-46A0-ABE5-43FC061E0572}" type="presParOf" srcId="{084154AE-8BFC-4D7E-A38B-64BEEACE2D7A}" destId="{5E96407E-F061-4F4A-B82F-3CF8FE49889D}" srcOrd="14" destOrd="0" presId="urn:microsoft.com/office/officeart/2005/8/layout/list1"/>
    <dgm:cxn modelId="{37A98E74-C8E8-4C8F-B293-3B17AB81A94A}" type="presParOf" srcId="{084154AE-8BFC-4D7E-A38B-64BEEACE2D7A}" destId="{3F8902D4-6369-4357-AC37-1EB9A4C1A152}" srcOrd="15" destOrd="0" presId="urn:microsoft.com/office/officeart/2005/8/layout/list1"/>
    <dgm:cxn modelId="{CE6732F3-48B5-4733-B66B-C1F60B8A8CD5}" type="presParOf" srcId="{084154AE-8BFC-4D7E-A38B-64BEEACE2D7A}" destId="{6CA4AB25-6D79-4E93-A4DD-688CF47153A7}" srcOrd="16" destOrd="0" presId="urn:microsoft.com/office/officeart/2005/8/layout/list1"/>
    <dgm:cxn modelId="{AA3B137D-AA1E-4909-A5A2-6CFA12D3DF41}" type="presParOf" srcId="{6CA4AB25-6D79-4E93-A4DD-688CF47153A7}" destId="{146A24DF-A518-49BB-A757-5F4009EAB8B2}" srcOrd="0" destOrd="0" presId="urn:microsoft.com/office/officeart/2005/8/layout/list1"/>
    <dgm:cxn modelId="{FE538530-94B3-43AF-B494-7C949BDA21AC}" type="presParOf" srcId="{6CA4AB25-6D79-4E93-A4DD-688CF47153A7}" destId="{D2D89E2D-CE02-41C7-A107-E472741B4123}" srcOrd="1" destOrd="0" presId="urn:microsoft.com/office/officeart/2005/8/layout/list1"/>
    <dgm:cxn modelId="{72ABFACD-5FF6-493C-BC02-D0A5ACF41019}" type="presParOf" srcId="{084154AE-8BFC-4D7E-A38B-64BEEACE2D7A}" destId="{0A67A764-AA7B-4429-B739-E4D465545371}" srcOrd="17" destOrd="0" presId="urn:microsoft.com/office/officeart/2005/8/layout/list1"/>
    <dgm:cxn modelId="{DD3FCD59-B03A-461D-BD26-0DA4E5F11651}" type="presParOf" srcId="{084154AE-8BFC-4D7E-A38B-64BEEACE2D7A}" destId="{087EAD1B-5F80-42C0-9CA0-43C884902324}" srcOrd="18" destOrd="0" presId="urn:microsoft.com/office/officeart/2005/8/layout/list1"/>
    <dgm:cxn modelId="{F4A483AB-181D-41F3-9D3B-611E29A540AA}" type="presParOf" srcId="{084154AE-8BFC-4D7E-A38B-64BEEACE2D7A}" destId="{636BFDBA-1D93-4FCB-90B7-08406CB29C04}" srcOrd="19" destOrd="0" presId="urn:microsoft.com/office/officeart/2005/8/layout/list1"/>
    <dgm:cxn modelId="{3F28DB78-83CC-428B-B9D7-D7AD97D7E62A}" type="presParOf" srcId="{084154AE-8BFC-4D7E-A38B-64BEEACE2D7A}" destId="{C7F34D15-F4EA-4203-8C93-D428DFBCB848}" srcOrd="20" destOrd="0" presId="urn:microsoft.com/office/officeart/2005/8/layout/list1"/>
    <dgm:cxn modelId="{74699CEA-00CB-4013-9771-B9ADF82C9C3C}" type="presParOf" srcId="{C7F34D15-F4EA-4203-8C93-D428DFBCB848}" destId="{D3983831-EDDF-4E2C-BEC2-73D5F3D88C0E}" srcOrd="0" destOrd="0" presId="urn:microsoft.com/office/officeart/2005/8/layout/list1"/>
    <dgm:cxn modelId="{26D90923-1635-42DA-89B1-141460FD0287}" type="presParOf" srcId="{C7F34D15-F4EA-4203-8C93-D428DFBCB848}" destId="{7052DE44-1F6F-49C7-877C-97090B8763D7}" srcOrd="1" destOrd="0" presId="urn:microsoft.com/office/officeart/2005/8/layout/list1"/>
    <dgm:cxn modelId="{72AE9AA7-153D-4720-981B-3982DC647F70}" type="presParOf" srcId="{084154AE-8BFC-4D7E-A38B-64BEEACE2D7A}" destId="{64555574-71C1-4EE5-84C4-B3153BE13E48}" srcOrd="21" destOrd="0" presId="urn:microsoft.com/office/officeart/2005/8/layout/list1"/>
    <dgm:cxn modelId="{CAD41B19-67C2-4C20-8246-36400C014382}" type="presParOf" srcId="{084154AE-8BFC-4D7E-A38B-64BEEACE2D7A}" destId="{3C7DDCF0-6291-4EE4-9DCE-3A4A1F8E1564}" srcOrd="22" destOrd="0" presId="urn:microsoft.com/office/officeart/2005/8/layout/list1"/>
    <dgm:cxn modelId="{98B72C69-1125-4F17-886F-3FE9ECFA65E4}" type="presParOf" srcId="{084154AE-8BFC-4D7E-A38B-64BEEACE2D7A}" destId="{02A30D4E-EBEB-49E8-B69D-F207C50818AF}" srcOrd="23" destOrd="0" presId="urn:microsoft.com/office/officeart/2005/8/layout/list1"/>
    <dgm:cxn modelId="{F9075773-9D71-4B08-89E6-84EC9552E333}" type="presParOf" srcId="{084154AE-8BFC-4D7E-A38B-64BEEACE2D7A}" destId="{0EC99FC0-2A34-4FEC-B6FA-A7994338F6C2}" srcOrd="24" destOrd="0" presId="urn:microsoft.com/office/officeart/2005/8/layout/list1"/>
    <dgm:cxn modelId="{A3B23A45-61F4-4BAE-A1A6-198AD4D3658D}" type="presParOf" srcId="{0EC99FC0-2A34-4FEC-B6FA-A7994338F6C2}" destId="{9576350B-028B-4331-A2AC-1F3BDC173AE4}" srcOrd="0" destOrd="0" presId="urn:microsoft.com/office/officeart/2005/8/layout/list1"/>
    <dgm:cxn modelId="{B1C8E118-5E98-40CA-AC07-F01CA68B0FFA}" type="presParOf" srcId="{0EC99FC0-2A34-4FEC-B6FA-A7994338F6C2}" destId="{EFE9FB97-4EF9-40E5-8516-E78AD1366D87}" srcOrd="1" destOrd="0" presId="urn:microsoft.com/office/officeart/2005/8/layout/list1"/>
    <dgm:cxn modelId="{B3420AFF-FCC3-4C23-9025-2E10670C8F8D}" type="presParOf" srcId="{084154AE-8BFC-4D7E-A38B-64BEEACE2D7A}" destId="{81732468-7280-4397-B587-C0D68C6D377D}" srcOrd="25" destOrd="0" presId="urn:microsoft.com/office/officeart/2005/8/layout/list1"/>
    <dgm:cxn modelId="{3A2DF205-8C7F-4569-83FB-0496B7D1DBA9}" type="presParOf" srcId="{084154AE-8BFC-4D7E-A38B-64BEEACE2D7A}" destId="{9A0C1C9D-9BCC-4548-B1A9-65775EB94D4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26599-0335-4FD8-9B38-87BAE71272CF}">
      <dsp:nvSpPr>
        <dsp:cNvPr id="0" name=""/>
        <dsp:cNvSpPr/>
      </dsp:nvSpPr>
      <dsp:spPr>
        <a:xfrm>
          <a:off x="0" y="30091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40972-2FCB-4DED-93CB-CBCDC20D186B}">
      <dsp:nvSpPr>
        <dsp:cNvPr id="0" name=""/>
        <dsp:cNvSpPr/>
      </dsp:nvSpPr>
      <dsp:spPr>
        <a:xfrm>
          <a:off x="392443" y="3523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Wilms tumor</a:t>
          </a:r>
          <a:endParaRPr lang="ar-JO" sz="2400" b="1" kern="1200" dirty="0"/>
        </a:p>
      </dsp:txBody>
      <dsp:txXfrm>
        <a:off x="418382" y="61175"/>
        <a:ext cx="5442332" cy="479482"/>
      </dsp:txXfrm>
    </dsp:sp>
    <dsp:sp modelId="{B3B8731E-82A3-4EA2-9696-FF9ED7270675}">
      <dsp:nvSpPr>
        <dsp:cNvPr id="0" name=""/>
        <dsp:cNvSpPr/>
      </dsp:nvSpPr>
      <dsp:spPr>
        <a:xfrm>
          <a:off x="0" y="111739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12C5D-E6A6-4C35-8031-93EA37263433}">
      <dsp:nvSpPr>
        <dsp:cNvPr id="0" name=""/>
        <dsp:cNvSpPr/>
      </dsp:nvSpPr>
      <dsp:spPr>
        <a:xfrm>
          <a:off x="392443" y="85171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Neuroblastoma</a:t>
          </a:r>
          <a:endParaRPr lang="ar-JO" sz="2400" b="1" kern="1200" dirty="0"/>
        </a:p>
      </dsp:txBody>
      <dsp:txXfrm>
        <a:off x="418382" y="877655"/>
        <a:ext cx="5442332" cy="479482"/>
      </dsp:txXfrm>
    </dsp:sp>
    <dsp:sp modelId="{CEAC75F1-9C40-450B-94EA-10C6C815A4FD}">
      <dsp:nvSpPr>
        <dsp:cNvPr id="0" name=""/>
        <dsp:cNvSpPr/>
      </dsp:nvSpPr>
      <dsp:spPr>
        <a:xfrm>
          <a:off x="0" y="193387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C254D-4D05-4D87-857F-72CBCBF5665C}">
      <dsp:nvSpPr>
        <dsp:cNvPr id="0" name=""/>
        <dsp:cNvSpPr/>
      </dsp:nvSpPr>
      <dsp:spPr>
        <a:xfrm>
          <a:off x="392443" y="166819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Non-Hodgkin lymphoma</a:t>
          </a:r>
          <a:endParaRPr lang="ar-JO" sz="2400" b="1" kern="1200" dirty="0"/>
        </a:p>
      </dsp:txBody>
      <dsp:txXfrm>
        <a:off x="418382" y="1694135"/>
        <a:ext cx="5442332" cy="479482"/>
      </dsp:txXfrm>
    </dsp:sp>
    <dsp:sp modelId="{5E96407E-F061-4F4A-B82F-3CF8FE49889D}">
      <dsp:nvSpPr>
        <dsp:cNvPr id="0" name=""/>
        <dsp:cNvSpPr/>
      </dsp:nvSpPr>
      <dsp:spPr>
        <a:xfrm>
          <a:off x="0" y="275035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707F-BC25-426E-BCA7-D4319405A6E5}">
      <dsp:nvSpPr>
        <dsp:cNvPr id="0" name=""/>
        <dsp:cNvSpPr/>
      </dsp:nvSpPr>
      <dsp:spPr>
        <a:xfrm>
          <a:off x="392443" y="248467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Rhabdomyosarcoma</a:t>
          </a:r>
          <a:endParaRPr lang="ar-JO" sz="2400" b="1" kern="1200" dirty="0"/>
        </a:p>
      </dsp:txBody>
      <dsp:txXfrm>
        <a:off x="418382" y="2510615"/>
        <a:ext cx="5442332" cy="479482"/>
      </dsp:txXfrm>
    </dsp:sp>
    <dsp:sp modelId="{087EAD1B-5F80-42C0-9CA0-43C884902324}">
      <dsp:nvSpPr>
        <dsp:cNvPr id="0" name=""/>
        <dsp:cNvSpPr/>
      </dsp:nvSpPr>
      <dsp:spPr>
        <a:xfrm>
          <a:off x="0" y="356683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89E2D-CE02-41C7-A107-E472741B4123}">
      <dsp:nvSpPr>
        <dsp:cNvPr id="0" name=""/>
        <dsp:cNvSpPr/>
      </dsp:nvSpPr>
      <dsp:spPr>
        <a:xfrm>
          <a:off x="392443" y="330115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 smtClean="0"/>
            <a:t> </a:t>
          </a:r>
          <a:r>
            <a:rPr lang="en-US" sz="2400" b="1" kern="1200" dirty="0" smtClean="0"/>
            <a:t>Germ cell tumor/</a:t>
          </a:r>
          <a:r>
            <a:rPr lang="en-US" sz="2400" b="1" kern="1200" dirty="0" err="1" smtClean="0"/>
            <a:t>teratoma</a:t>
          </a:r>
          <a:endParaRPr lang="ar-JO" sz="2400" b="1" kern="1200" dirty="0"/>
        </a:p>
      </dsp:txBody>
      <dsp:txXfrm>
        <a:off x="418382" y="3327095"/>
        <a:ext cx="5442332" cy="479482"/>
      </dsp:txXfrm>
    </dsp:sp>
    <dsp:sp modelId="{3C7DDCF0-6291-4EE4-9DCE-3A4A1F8E1564}">
      <dsp:nvSpPr>
        <dsp:cNvPr id="0" name=""/>
        <dsp:cNvSpPr/>
      </dsp:nvSpPr>
      <dsp:spPr>
        <a:xfrm>
          <a:off x="0" y="438331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2DE44-1F6F-49C7-877C-97090B8763D7}">
      <dsp:nvSpPr>
        <dsp:cNvPr id="0" name=""/>
        <dsp:cNvSpPr/>
      </dsp:nvSpPr>
      <dsp:spPr>
        <a:xfrm>
          <a:off x="392443" y="411763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Hepatoblastoma</a:t>
          </a:r>
          <a:endParaRPr lang="ar-JO" sz="2400" b="1" kern="1200" dirty="0"/>
        </a:p>
      </dsp:txBody>
      <dsp:txXfrm>
        <a:off x="418382" y="4143575"/>
        <a:ext cx="5442332" cy="479482"/>
      </dsp:txXfrm>
    </dsp:sp>
    <dsp:sp modelId="{9A0C1C9D-9BCC-4548-B1A9-65775EB94D4F}">
      <dsp:nvSpPr>
        <dsp:cNvPr id="0" name=""/>
        <dsp:cNvSpPr/>
      </dsp:nvSpPr>
      <dsp:spPr>
        <a:xfrm>
          <a:off x="0" y="5199796"/>
          <a:ext cx="78488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9FB97-4EF9-40E5-8516-E78AD1366D87}">
      <dsp:nvSpPr>
        <dsp:cNvPr id="0" name=""/>
        <dsp:cNvSpPr/>
      </dsp:nvSpPr>
      <dsp:spPr>
        <a:xfrm>
          <a:off x="392443" y="4934116"/>
          <a:ext cx="54942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Hepatocellular C</a:t>
          </a:r>
          <a:r>
            <a:rPr lang="en-US" sz="1800" kern="1200" dirty="0" smtClean="0"/>
            <a:t>A</a:t>
          </a:r>
          <a:endParaRPr lang="ar-JO" sz="1800" kern="1200" dirty="0"/>
        </a:p>
      </dsp:txBody>
      <dsp:txXfrm>
        <a:off x="418382" y="4960055"/>
        <a:ext cx="544233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22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7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7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20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02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72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90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38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928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9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1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801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945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58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204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85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32814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51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968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3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9B8B78-8312-4D0D-9E20-ECA4D0188AEE}" type="datetimeFigureOut">
              <a:rPr lang="ar-JO" smtClean="0"/>
              <a:pPr/>
              <a:t>05/11/1440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C3F0EB-0DCD-4C2C-BE9F-B10DD6DD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5B849F-9337-4425-BA13-3D39793F072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07/07/2019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3BEDB6B-8242-45E1-B15B-EB802B9BC2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78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2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37360" y="714356"/>
            <a:ext cx="7406640" cy="1472184"/>
          </a:xfrm>
        </p:spPr>
        <p:txBody>
          <a:bodyPr/>
          <a:lstStyle/>
          <a:p>
            <a:r>
              <a:rPr lang="en-US" b="1" dirty="0" err="1" smtClean="0"/>
              <a:t>Wilms</a:t>
            </a:r>
            <a:r>
              <a:rPr lang="en-US" b="1" dirty="0" smtClean="0"/>
              <a:t> Tumor &amp; </a:t>
            </a:r>
            <a:r>
              <a:rPr lang="en-US" b="1" dirty="0" err="1" smtClean="0"/>
              <a:t>Neuroblastoma</a:t>
            </a: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7406640" cy="1752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+mj-cs"/>
              </a:rPr>
              <a:t>Supervised by : </a:t>
            </a:r>
            <a:r>
              <a:rPr lang="en-US" sz="3200" b="1" dirty="0" smtClean="0">
                <a:cs typeface="+mj-cs"/>
              </a:rPr>
              <a:t>Dr-</a:t>
            </a:r>
            <a:r>
              <a:rPr lang="en-US" sz="3200" b="1" dirty="0" err="1" smtClean="0">
                <a:cs typeface="+mj-cs"/>
              </a:rPr>
              <a:t>Randa</a:t>
            </a:r>
            <a:r>
              <a:rPr lang="en-US" sz="3200" b="1" dirty="0" smtClean="0">
                <a:cs typeface="+mj-cs"/>
              </a:rPr>
              <a:t> </a:t>
            </a:r>
            <a:r>
              <a:rPr lang="en-US" sz="3200" b="1" dirty="0" err="1" smtClean="0">
                <a:cs typeface="+mj-cs"/>
              </a:rPr>
              <a:t>alqaisi</a:t>
            </a:r>
            <a:endParaRPr lang="en-US" sz="3200" b="1" dirty="0" smtClean="0">
              <a:cs typeface="+mj-cs"/>
            </a:endParaRPr>
          </a:p>
          <a:p>
            <a:endParaRPr lang="en-US" sz="3200" b="1" dirty="0" smtClean="0">
              <a:cs typeface="+mj-cs"/>
            </a:endParaRPr>
          </a:p>
          <a:p>
            <a:r>
              <a:rPr lang="en-US" sz="3200" b="1" dirty="0" smtClean="0">
                <a:cs typeface="+mj-cs"/>
              </a:rPr>
              <a:t>Presented by : - Ahmed Abu-</a:t>
            </a:r>
            <a:r>
              <a:rPr lang="en-US" sz="3200" b="1" dirty="0" err="1" smtClean="0">
                <a:cs typeface="+mj-cs"/>
              </a:rPr>
              <a:t>Alftuh</a:t>
            </a:r>
            <a:endParaRPr lang="en-US" sz="3200" b="1" dirty="0" smtClean="0">
              <a:cs typeface="+mj-cs"/>
            </a:endParaRPr>
          </a:p>
          <a:p>
            <a:r>
              <a:rPr lang="en-US" sz="3200" b="1" dirty="0" smtClean="0">
                <a:cs typeface="+mj-cs"/>
              </a:rPr>
              <a:t>                     - </a:t>
            </a:r>
            <a:r>
              <a:rPr lang="en-US" sz="3200" b="1" dirty="0" err="1" smtClean="0">
                <a:cs typeface="+mj-cs"/>
              </a:rPr>
              <a:t>Taqwa</a:t>
            </a:r>
            <a:r>
              <a:rPr lang="en-US" sz="3200" b="1" dirty="0" smtClean="0">
                <a:cs typeface="+mj-cs"/>
              </a:rPr>
              <a:t> Maher</a:t>
            </a:r>
          </a:p>
          <a:p>
            <a:r>
              <a:rPr lang="en-US" sz="3200" b="1" dirty="0" smtClean="0">
                <a:cs typeface="+mj-cs"/>
              </a:rPr>
              <a:t>                     -</a:t>
            </a:r>
            <a:r>
              <a:rPr lang="en-US" sz="3200" b="1" dirty="0" err="1" smtClean="0">
                <a:cs typeface="+mj-cs"/>
              </a:rPr>
              <a:t>Yousef</a:t>
            </a:r>
            <a:r>
              <a:rPr lang="en-US" sz="3200" b="1" dirty="0" smtClean="0">
                <a:cs typeface="+mj-cs"/>
              </a:rPr>
              <a:t> Al-</a:t>
            </a:r>
            <a:r>
              <a:rPr lang="en-US" sz="3200" b="1" dirty="0" err="1" smtClean="0">
                <a:cs typeface="+mj-cs"/>
              </a:rPr>
              <a:t>smadi</a:t>
            </a:r>
            <a:endParaRPr lang="en-US" sz="3200" b="1" dirty="0" smtClean="0">
              <a:cs typeface="+mj-cs"/>
            </a:endParaRPr>
          </a:p>
          <a:p>
            <a:r>
              <a:rPr lang="en-US" sz="3200" b="1" dirty="0" smtClean="0">
                <a:cs typeface="+mj-cs"/>
              </a:rPr>
              <a:t>                     - </a:t>
            </a:r>
            <a:r>
              <a:rPr lang="en-US" sz="3200" b="1" dirty="0" err="1" smtClean="0">
                <a:cs typeface="+mj-cs"/>
              </a:rPr>
              <a:t>Marah</a:t>
            </a:r>
            <a:r>
              <a:rPr lang="en-US" sz="3200" b="1" dirty="0" smtClean="0">
                <a:cs typeface="+mj-cs"/>
              </a:rPr>
              <a:t> </a:t>
            </a:r>
            <a:r>
              <a:rPr lang="en-US" sz="3200" b="1" dirty="0" err="1" smtClean="0">
                <a:cs typeface="+mj-cs"/>
              </a:rPr>
              <a:t>Hatem</a:t>
            </a:r>
            <a:endParaRPr lang="en-US" sz="3200" b="1" dirty="0" smtClean="0">
              <a:cs typeface="+mj-cs"/>
            </a:endParaRPr>
          </a:p>
          <a:p>
            <a:r>
              <a:rPr lang="en-US" sz="3200" b="1" dirty="0" smtClean="0">
                <a:cs typeface="+mj-cs"/>
              </a:rPr>
              <a:t>                     - </a:t>
            </a:r>
            <a:r>
              <a:rPr lang="en-US" sz="3200" b="1" dirty="0" err="1" smtClean="0">
                <a:cs typeface="+mj-cs"/>
              </a:rPr>
              <a:t>Fouad</a:t>
            </a:r>
            <a:r>
              <a:rPr lang="en-US" sz="3200" b="1" dirty="0" smtClean="0">
                <a:cs typeface="+mj-cs"/>
              </a:rPr>
              <a:t> </a:t>
            </a:r>
            <a:r>
              <a:rPr lang="en-US" sz="3200" b="1" dirty="0" err="1" smtClean="0">
                <a:cs typeface="+mj-cs"/>
              </a:rPr>
              <a:t>Dandal</a:t>
            </a:r>
            <a:endParaRPr lang="en-US" sz="3200" b="1" dirty="0" smtClean="0">
              <a:cs typeface="+mj-cs"/>
            </a:endParaRPr>
          </a:p>
          <a:p>
            <a:endParaRPr lang="en-US" sz="3200" b="1" dirty="0" smtClean="0">
              <a:cs typeface="+mj-cs"/>
            </a:endParaRPr>
          </a:p>
          <a:p>
            <a:endParaRPr lang="en-US" sz="3200" b="1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Syndromes Associated With </a:t>
            </a:r>
            <a:r>
              <a:rPr lang="en-US" b="1" dirty="0" err="1" smtClean="0"/>
              <a:t>Wilms</a:t>
            </a:r>
            <a:r>
              <a:rPr lang="en-US" b="1" dirty="0" smtClean="0"/>
              <a:t> Tumor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730" y="1285860"/>
            <a:ext cx="799027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Aniridia</a:t>
            </a:r>
            <a:endParaRPr lang="en-US" dirty="0"/>
          </a:p>
        </p:txBody>
      </p:sp>
      <p:pic>
        <p:nvPicPr>
          <p:cNvPr id="5" name="عنصر نائب للمحتوى 4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5" y="1676804"/>
            <a:ext cx="5963460" cy="4466839"/>
          </a:xfrm>
        </p:spPr>
      </p:pic>
      <p:sp>
        <p:nvSpPr>
          <p:cNvPr id="1026" name="AutoShape 2" descr="ÙØªÙØ¬Ø© Ø¨Ø­Ø« Ø§ÙØµÙØ± Ø¹Ù âªaniridia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Unknown</a:t>
            </a:r>
          </a:p>
          <a:p>
            <a:r>
              <a:rPr lang="en-US" dirty="0" err="1" smtClean="0"/>
              <a:t>Wilms</a:t>
            </a:r>
            <a:r>
              <a:rPr lang="en-US" dirty="0" smtClean="0"/>
              <a:t> tumor is thought to be derived from incompletely differentiated renal </a:t>
            </a:r>
            <a:r>
              <a:rPr lang="en-US" dirty="0" err="1" smtClean="0"/>
              <a:t>mesenchyme</a:t>
            </a:r>
            <a:r>
              <a:rPr lang="en-US" dirty="0" smtClean="0"/>
              <a:t>.</a:t>
            </a:r>
          </a:p>
          <a:p>
            <a:r>
              <a:rPr lang="en-US" b="1" u="sng" dirty="0" err="1" smtClean="0"/>
              <a:t>nephrogenic</a:t>
            </a:r>
            <a:r>
              <a:rPr lang="en-US" b="1" u="sng" dirty="0" smtClean="0"/>
              <a:t> rests</a:t>
            </a:r>
          </a:p>
          <a:p>
            <a:endParaRPr lang="en-US" b="1" u="sng" dirty="0" smtClean="0"/>
          </a:p>
          <a:p>
            <a:r>
              <a:rPr lang="en-US" u="sng" dirty="0" smtClean="0"/>
              <a:t>Multiple </a:t>
            </a:r>
            <a:r>
              <a:rPr lang="en-US" u="sng" dirty="0" err="1" smtClean="0"/>
              <a:t>Wilms</a:t>
            </a:r>
            <a:r>
              <a:rPr lang="en-US" u="sng" dirty="0" smtClean="0"/>
              <a:t> tumor or WT genes have been identified( WT1.. WT2)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Clinical presentation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	</a:t>
            </a:r>
            <a:r>
              <a:rPr lang="en-US" sz="2400" dirty="0" smtClean="0"/>
              <a:t>Taqwa mawajdeh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xmlns="" val="354057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896544" cy="36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4581128"/>
            <a:ext cx="662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bdominal mass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81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/>
              <a:t>The most common initial clinical presentation for Wilms tumor is the incidental</a:t>
            </a:r>
          </a:p>
          <a:p>
            <a:pPr marL="0" indent="0" algn="l">
              <a:buNone/>
            </a:pPr>
            <a:r>
              <a:rPr lang="en-US" dirty="0"/>
              <a:t>discovery of an asymptomatic abdominal mass by parents while bathing or</a:t>
            </a:r>
          </a:p>
          <a:p>
            <a:pPr marL="0" indent="0" algn="l">
              <a:buNone/>
            </a:pPr>
            <a:r>
              <a:rPr lang="en-US" dirty="0"/>
              <a:t>clothing an affected child or by a physician during a routine </a:t>
            </a:r>
            <a:r>
              <a:rPr lang="en-US" dirty="0" smtClean="0"/>
              <a:t>physical examination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At presentation, the mass can be quite large, because</a:t>
            </a:r>
          </a:p>
          <a:p>
            <a:pPr marL="0" indent="0" algn="l">
              <a:buNone/>
            </a:pPr>
            <a:r>
              <a:rPr lang="en-US" dirty="0"/>
              <a:t>retroperitoneal masses can grow unhampered by strict anatomic boundaries.</a:t>
            </a:r>
          </a:p>
          <a:p>
            <a:pPr marL="0" indent="0" algn="l">
              <a:buNone/>
            </a:pPr>
            <a:r>
              <a:rPr lang="en-US" dirty="0"/>
              <a:t>Functional defects in paired organs such as the kidney, with good functional</a:t>
            </a:r>
          </a:p>
          <a:p>
            <a:pPr marL="0" indent="0" algn="l">
              <a:buNone/>
            </a:pPr>
            <a:r>
              <a:rPr lang="en-US" dirty="0"/>
              <a:t>reserve, are also unlikely to be detected early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90766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1.mm.bing.net/th?id=OIP.MipywzNx9fqiy-IZNnxZeQHaLG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461" y="1556792"/>
            <a:ext cx="2706613" cy="40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028" y="1730425"/>
            <a:ext cx="555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Hypertension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284984"/>
            <a:ext cx="537240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/>
              <a:t>Hypertension is present in about 25% of patients at presentation and has been</a:t>
            </a:r>
          </a:p>
          <a:p>
            <a:pPr algn="l"/>
            <a:r>
              <a:rPr lang="en-US" sz="2800" dirty="0" smtClean="0"/>
              <a:t>attributed to increased renin activity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xmlns="" val="410997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334900" cy="243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002" y="3140968"/>
            <a:ext cx="3103804" cy="336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306362"/>
            <a:ext cx="4545881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Gross painless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Hematuria 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18%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2433" y="3944565"/>
            <a:ext cx="445506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Abdominal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pain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40%</a:t>
            </a:r>
            <a:endParaRPr lang="ar-JO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2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247687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constitutional symptoms such as fever, anorexia, and</a:t>
            </a:r>
          </a:p>
          <a:p>
            <a:pPr marL="0" indent="0" algn="l">
              <a:buNone/>
            </a:pPr>
            <a:r>
              <a:rPr lang="en-US" dirty="0"/>
              <a:t>weight loss</a:t>
            </a:r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279" y="957263"/>
            <a:ext cx="3498309" cy="23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4653136"/>
            <a:ext cx="416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Anemia 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7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rapid </a:t>
            </a:r>
            <a:r>
              <a:rPr lang="en-US" dirty="0" smtClean="0"/>
              <a:t>abdominal enlargement </a:t>
            </a:r>
            <a:r>
              <a:rPr lang="en-US" dirty="0"/>
              <a:t>and anemia occur because of bleeding into the renal parenchyma or</a:t>
            </a:r>
          </a:p>
          <a:p>
            <a:pPr marL="0" indent="0" algn="l" rtl="0">
              <a:buNone/>
            </a:pPr>
            <a:r>
              <a:rPr lang="en-US" dirty="0"/>
              <a:t>pelvis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Patients might also have</a:t>
            </a:r>
          </a:p>
          <a:p>
            <a:pPr marL="0" indent="0" algn="l" rtl="0">
              <a:buNone/>
            </a:pPr>
            <a:r>
              <a:rPr lang="en-US" dirty="0"/>
              <a:t>microcytic anemia from iron deficiency or anemia of chronic disease,</a:t>
            </a:r>
          </a:p>
          <a:p>
            <a:pPr marL="0" indent="0" algn="l" rtl="0">
              <a:buNone/>
            </a:pPr>
            <a:r>
              <a:rPr lang="en-US" dirty="0"/>
              <a:t>polycythemia, elevated platelet count, and acquired deficiency of von</a:t>
            </a:r>
          </a:p>
          <a:p>
            <a:pPr marL="0" indent="0" algn="l" rtl="0">
              <a:buNone/>
            </a:pPr>
            <a:r>
              <a:rPr lang="en-US" dirty="0" err="1"/>
              <a:t>Willebrand</a:t>
            </a:r>
            <a:r>
              <a:rPr lang="en-US" dirty="0"/>
              <a:t> factor or factor VII deficiency.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425909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Malignant tumors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Pediatric malignancies differ greatly from adult malignancies in both prognosis and distribution by histology and tumor site.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Wilms tumor thrombus extends into the inferior vena cava (IVC) in </a:t>
            </a:r>
            <a:r>
              <a:rPr lang="en-US" dirty="0" smtClean="0"/>
              <a:t>4–10</a:t>
            </a:r>
            <a:r>
              <a:rPr lang="en-US" dirty="0"/>
              <a:t>% of </a:t>
            </a:r>
            <a:r>
              <a:rPr lang="en-US" dirty="0" smtClean="0"/>
              <a:t> patients </a:t>
            </a:r>
            <a:r>
              <a:rPr lang="en-US" dirty="0"/>
              <a:t>and rarely into the right atrium; dislodgment of the </a:t>
            </a:r>
            <a:r>
              <a:rPr lang="en-US" dirty="0" smtClean="0"/>
              <a:t>intravascular tumor </a:t>
            </a:r>
            <a:r>
              <a:rPr lang="en-US" dirty="0"/>
              <a:t>may produce a fatal </a:t>
            </a:r>
            <a:endParaRPr lang="en-US" dirty="0" smtClean="0"/>
          </a:p>
          <a:p>
            <a:pPr marL="0" indent="0" algn="l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pulmonary </a:t>
            </a:r>
            <a:r>
              <a:rPr lang="en-US" sz="4000" dirty="0">
                <a:solidFill>
                  <a:srgbClr val="FF0000"/>
                </a:solidFill>
              </a:rPr>
              <a:t>embolism</a:t>
            </a:r>
            <a:endParaRPr lang="ar-JO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2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59966062"/>
              </p:ext>
            </p:extLst>
          </p:nvPr>
        </p:nvGraphicFramePr>
        <p:xfrm>
          <a:off x="755576" y="764704"/>
          <a:ext cx="78488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2182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054291" cy="5842085"/>
          </a:xfrm>
        </p:spPr>
      </p:pic>
    </p:spTree>
    <p:extLst>
      <p:ext uri="{BB962C8B-B14F-4D97-AF65-F5344CB8AC3E}">
        <p14:creationId xmlns:p14="http://schemas.microsoft.com/office/powerpoint/2010/main" xmlns="" val="2353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64704"/>
            <a:ext cx="770485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836712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Diagnosis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27687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An abdominal mass in a child should be considered malignant until diagnostic imaging, laboratory findings, and pathology can define its true nature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xmlns="" val="24523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Abdominal US helps differentiate solid from cystic</a:t>
            </a:r>
          </a:p>
          <a:p>
            <a:pPr marL="0" indent="0" algn="l">
              <a:buNone/>
            </a:pPr>
            <a:r>
              <a:rPr lang="en-US" dirty="0"/>
              <a:t>masses. Wilms tumor might show focal areas of necrosis or hemorrhage </a:t>
            </a:r>
            <a:r>
              <a:rPr lang="en-US" dirty="0" smtClean="0"/>
              <a:t>and </a:t>
            </a:r>
            <a:r>
              <a:rPr lang="en-US" dirty="0" err="1" smtClean="0"/>
              <a:t>hydronephrosis</a:t>
            </a:r>
            <a:r>
              <a:rPr lang="en-US" dirty="0" smtClean="0"/>
              <a:t> </a:t>
            </a:r>
            <a:r>
              <a:rPr lang="en-US" dirty="0"/>
              <a:t>because of obstruction of the renal pelvis by the tumor. US </a:t>
            </a:r>
            <a:r>
              <a:rPr lang="en-US" dirty="0" smtClean="0"/>
              <a:t>with Doppler </a:t>
            </a:r>
            <a:r>
              <a:rPr lang="en-US" dirty="0"/>
              <a:t>imaging of renal veins and the IVC is a useful first study to identify</a:t>
            </a:r>
          </a:p>
          <a:p>
            <a:pPr marL="0" indent="0" algn="l">
              <a:buNone/>
            </a:pPr>
            <a:r>
              <a:rPr lang="en-US" dirty="0"/>
              <a:t>Wilms tumor, evaluate the collecting system, and demonstrate tumor thrombi in</a:t>
            </a:r>
          </a:p>
          <a:p>
            <a:pPr marL="0" indent="0" algn="l">
              <a:buNone/>
            </a:pPr>
            <a:r>
              <a:rPr lang="ar-JO" dirty="0" smtClean="0"/>
              <a:t>ز</a:t>
            </a:r>
            <a:r>
              <a:rPr lang="en-US" dirty="0" smtClean="0"/>
              <a:t>the </a:t>
            </a:r>
            <a:r>
              <a:rPr lang="en-US" dirty="0"/>
              <a:t>renal veins and IVC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3358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1277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CT is useful to define the extent of the disease, integrity of the contralateral</a:t>
            </a:r>
          </a:p>
          <a:p>
            <a:pPr algn="l"/>
            <a:r>
              <a:rPr lang="en-US" sz="3200" dirty="0" smtClean="0"/>
              <a:t>kidney</a:t>
            </a:r>
            <a:r>
              <a:rPr lang="en-US" sz="3200" dirty="0"/>
              <a:t>, and </a:t>
            </a:r>
            <a:r>
              <a:rPr lang="en-US" sz="3200" dirty="0" smtClean="0"/>
              <a:t>metastasis</a:t>
            </a:r>
          </a:p>
          <a:p>
            <a:pPr algn="l"/>
            <a:r>
              <a:rPr lang="en-US" sz="3200" dirty="0" smtClean="0"/>
              <a:t>Chest CT to screen for pulmonary</a:t>
            </a:r>
          </a:p>
          <a:p>
            <a:pPr algn="l"/>
            <a:r>
              <a:rPr lang="en-US" sz="3200" dirty="0" smtClean="0"/>
              <a:t>metastasis and is preferably performed before surgery.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xmlns="" val="34411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8748463" cy="576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2031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MRI </a:t>
            </a:r>
            <a:r>
              <a:rPr lang="en-US" dirty="0" smtClean="0"/>
              <a:t>is </a:t>
            </a:r>
            <a:r>
              <a:rPr lang="en-US" dirty="0"/>
              <a:t>not routinely used. 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MRI </a:t>
            </a:r>
            <a:r>
              <a:rPr lang="en-US" dirty="0"/>
              <a:t>may be helpful in defining an</a:t>
            </a:r>
          </a:p>
          <a:p>
            <a:pPr marL="0" indent="0" algn="l">
              <a:buNone/>
            </a:pPr>
            <a:r>
              <a:rPr lang="en-US" dirty="0"/>
              <a:t>extensive tumor thrombus that extends up to the level of the hepatic veins, </a:t>
            </a:r>
            <a:r>
              <a:rPr lang="en-US" dirty="0" smtClean="0"/>
              <a:t>or even </a:t>
            </a:r>
            <a:r>
              <a:rPr lang="en-US" dirty="0"/>
              <a:t>into the right atrium, and to distinguish Wilms tumor from </a:t>
            </a:r>
            <a:r>
              <a:rPr lang="en-US" dirty="0" smtClean="0"/>
              <a:t>nephrogenic rests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3821636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dirty="0" smtClean="0"/>
              <a:t>-A bone scan to </a:t>
            </a:r>
            <a:r>
              <a:rPr lang="en-US" dirty="0"/>
              <a:t>look for bone metastasis</a:t>
            </a:r>
            <a:r>
              <a:rPr lang="en-US" dirty="0" smtClean="0"/>
              <a:t>.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- Brain imaging </a:t>
            </a:r>
            <a:r>
              <a:rPr lang="en-US" dirty="0"/>
              <a:t>with CT or MRI is also obtained in cases of clear cell sarcoma or</a:t>
            </a:r>
          </a:p>
          <a:p>
            <a:pPr marL="0" indent="0" algn="l">
              <a:buNone/>
            </a:pPr>
            <a:r>
              <a:rPr lang="en-US" dirty="0"/>
              <a:t>rhabdoid tumor of the kidney because these tumors </a:t>
            </a:r>
            <a:r>
              <a:rPr lang="en-US" dirty="0" smtClean="0"/>
              <a:t>can </a:t>
            </a:r>
            <a:r>
              <a:rPr lang="en-US" dirty="0"/>
              <a:t>spread to the </a:t>
            </a:r>
            <a:r>
              <a:rPr lang="en-US" dirty="0" smtClean="0"/>
              <a:t>brain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- (</a:t>
            </a:r>
            <a:r>
              <a:rPr lang="en-US" dirty="0"/>
              <a:t>PET)/CT scanning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5004048" y="5258871"/>
            <a:ext cx="3871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Biopsy ??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7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Hematopoietic system 40%</a:t>
            </a:r>
          </a:p>
          <a:p>
            <a:pPr>
              <a:buNone/>
            </a:pPr>
            <a:r>
              <a:rPr lang="en-US" dirty="0" smtClean="0"/>
              <a:t>-- </a:t>
            </a:r>
            <a:r>
              <a:rPr lang="en-US" dirty="0" err="1" smtClean="0"/>
              <a:t>Leukemias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-- Lymphomas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CNS</a:t>
            </a:r>
            <a:r>
              <a:rPr lang="en-US" dirty="0" smtClean="0"/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30%</a:t>
            </a:r>
            <a:r>
              <a:rPr lang="en-US" dirty="0" smtClean="0"/>
              <a:t>– </a:t>
            </a:r>
            <a:r>
              <a:rPr lang="en-US" dirty="0" err="1" smtClean="0"/>
              <a:t>Medulloblastoma</a:t>
            </a:r>
            <a:r>
              <a:rPr lang="en-US" dirty="0" smtClean="0"/>
              <a:t>, </a:t>
            </a:r>
            <a:r>
              <a:rPr lang="en-US" dirty="0" err="1" smtClean="0"/>
              <a:t>ependymoma</a:t>
            </a:r>
            <a:endParaRPr lang="en-US" dirty="0" smtClean="0"/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Neural crest</a:t>
            </a:r>
            <a:r>
              <a:rPr lang="en-US" dirty="0" smtClean="0"/>
              <a:t> – </a:t>
            </a:r>
            <a:r>
              <a:rPr lang="en-US" dirty="0" err="1" smtClean="0"/>
              <a:t>Neuroblastoma</a:t>
            </a:r>
            <a:endParaRPr lang="en-US" dirty="0" smtClean="0"/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Kidney</a:t>
            </a:r>
            <a:r>
              <a:rPr lang="en-US" dirty="0" smtClean="0"/>
              <a:t> - </a:t>
            </a:r>
            <a:r>
              <a:rPr lang="en-US" dirty="0" err="1" smtClean="0"/>
              <a:t>Wilms</a:t>
            </a:r>
            <a:r>
              <a:rPr lang="en-US" dirty="0" smtClean="0"/>
              <a:t> tumor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Liver</a:t>
            </a:r>
            <a:r>
              <a:rPr lang="en-US" dirty="0" smtClean="0"/>
              <a:t> - </a:t>
            </a:r>
            <a:r>
              <a:rPr lang="en-US" dirty="0" err="1" smtClean="0"/>
              <a:t>Hepatoblastoma</a:t>
            </a:r>
            <a:endParaRPr lang="en-US" dirty="0" smtClean="0"/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Eye</a:t>
            </a:r>
            <a:r>
              <a:rPr lang="en-US" dirty="0" smtClean="0"/>
              <a:t> – Retinoblastoma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Soft tissues</a:t>
            </a:r>
            <a:r>
              <a:rPr lang="en-US" dirty="0" smtClean="0"/>
              <a:t> – </a:t>
            </a:r>
            <a:r>
              <a:rPr lang="en-US" dirty="0" err="1" smtClean="0"/>
              <a:t>Rhabdomyosarcoma</a:t>
            </a:r>
            <a:endParaRPr lang="en-US" dirty="0" smtClean="0"/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Bones</a:t>
            </a:r>
            <a:r>
              <a:rPr lang="en-US" dirty="0" smtClean="0"/>
              <a:t> –Ewing Sarcoma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should be performed </a:t>
            </a:r>
            <a:r>
              <a:rPr lang="en-US" dirty="0"/>
              <a:t>in cases of unusual presentation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1- &gt;10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smtClean="0"/>
              <a:t>old</a:t>
            </a:r>
          </a:p>
          <a:p>
            <a:pPr marL="0" indent="0" algn="l">
              <a:buNone/>
            </a:pPr>
            <a:r>
              <a:rPr lang="en-US" dirty="0" smtClean="0"/>
              <a:t>2- signs </a:t>
            </a:r>
            <a:r>
              <a:rPr lang="en-US" dirty="0"/>
              <a:t>of </a:t>
            </a:r>
            <a:r>
              <a:rPr lang="en-US" dirty="0" smtClean="0"/>
              <a:t>infection , inflammation </a:t>
            </a:r>
          </a:p>
          <a:p>
            <a:pPr marL="0" indent="0" algn="l">
              <a:buNone/>
            </a:pPr>
            <a:r>
              <a:rPr lang="en-US" dirty="0" smtClean="0"/>
              <a:t>3- unusual </a:t>
            </a:r>
            <a:r>
              <a:rPr lang="en-US" dirty="0"/>
              <a:t>imaging </a:t>
            </a:r>
            <a:r>
              <a:rPr lang="en-US" dirty="0" smtClean="0"/>
              <a:t>findings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(significant adenopathy, no renal</a:t>
            </a:r>
          </a:p>
          <a:p>
            <a:pPr marL="0" indent="0" algn="l">
              <a:buNone/>
            </a:pPr>
            <a:r>
              <a:rPr lang="en-US" dirty="0"/>
              <a:t>parenchyma seen, </a:t>
            </a:r>
            <a:r>
              <a:rPr lang="en-US" dirty="0" err="1"/>
              <a:t>intratumoral</a:t>
            </a:r>
            <a:r>
              <a:rPr lang="en-US" dirty="0"/>
              <a:t> calcification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8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/>
              <a:t>A 3-year-old boy is brought to the physician for evaluation of an abdominal "swelling"</a:t>
            </a:r>
          </a:p>
          <a:p>
            <a:pPr marL="0" indent="0" algn="l">
              <a:buNone/>
            </a:pPr>
            <a:r>
              <a:rPr lang="en-US" dirty="0"/>
              <a:t>discovered by his mother during bathing. He has no pain or changes in appetite.</a:t>
            </a:r>
          </a:p>
          <a:p>
            <a:pPr marL="0" indent="0" algn="l">
              <a:buNone/>
            </a:pPr>
            <a:r>
              <a:rPr lang="en-US" dirty="0"/>
              <a:t>Review of systems is negative. He was recently treated with antibiotics for streptococcal</a:t>
            </a:r>
          </a:p>
          <a:p>
            <a:pPr marL="0" indent="0" algn="l">
              <a:buNone/>
            </a:pPr>
            <a:r>
              <a:rPr lang="en-US" dirty="0"/>
              <a:t>pharyngitis but has no other medical problems. Weight and height have been tracking</a:t>
            </a:r>
          </a:p>
          <a:p>
            <a:pPr marL="0" indent="0" algn="l">
              <a:buNone/>
            </a:pPr>
            <a:r>
              <a:rPr lang="en-US" dirty="0"/>
              <a:t>along the 75th percentile. Vital signs are normal. Examination shows a well-appearing,</a:t>
            </a:r>
          </a:p>
          <a:p>
            <a:pPr marL="0" indent="0" algn="l">
              <a:buNone/>
            </a:pPr>
            <a:r>
              <a:rPr lang="en-US" dirty="0"/>
              <a:t>well-nourished boy. A firm, </a:t>
            </a:r>
            <a:r>
              <a:rPr lang="en-US" dirty="0" smtClean="0"/>
              <a:t>non-tender </a:t>
            </a:r>
            <a:r>
              <a:rPr lang="en-US" dirty="0"/>
              <a:t>mass is palpable in the left abdomen. Urinalysis</a:t>
            </a:r>
          </a:p>
          <a:p>
            <a:pPr marL="0" indent="0" algn="l">
              <a:buNone/>
            </a:pPr>
            <a:r>
              <a:rPr lang="en-US" dirty="0" smtClean="0"/>
              <a:t>results </a:t>
            </a:r>
            <a:r>
              <a:rPr lang="en-US" dirty="0"/>
              <a:t>are as </a:t>
            </a:r>
            <a:r>
              <a:rPr lang="en-US" dirty="0" smtClean="0"/>
              <a:t>follows: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31175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795" y="1196752"/>
            <a:ext cx="4378045" cy="4693413"/>
          </a:xfrm>
        </p:spPr>
      </p:pic>
      <p:sp>
        <p:nvSpPr>
          <p:cNvPr id="5" name="Rectangle 4"/>
          <p:cNvSpPr/>
          <p:nvPr/>
        </p:nvSpPr>
        <p:spPr>
          <a:xfrm>
            <a:off x="26241" y="934648"/>
            <a:ext cx="4716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What is the most likely </a:t>
            </a:r>
            <a:endParaRPr lang="ar-JO" sz="3200" dirty="0" smtClean="0"/>
          </a:p>
          <a:p>
            <a:pPr algn="l"/>
            <a:r>
              <a:rPr lang="en-US" sz="3200" dirty="0" smtClean="0"/>
              <a:t>diagnosis?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2400" dirty="0" smtClean="0"/>
              <a:t>A-Neuroblastoma</a:t>
            </a:r>
          </a:p>
          <a:p>
            <a:pPr algn="l"/>
            <a:r>
              <a:rPr lang="en-US" sz="2400" dirty="0" smtClean="0"/>
              <a:t>B- </a:t>
            </a:r>
            <a:r>
              <a:rPr lang="en-US" sz="2400" dirty="0" err="1" smtClean="0"/>
              <a:t>Poststreptococcal</a:t>
            </a:r>
            <a:r>
              <a:rPr lang="en-US" sz="2400" dirty="0" smtClean="0"/>
              <a:t> glomerulonephritis</a:t>
            </a:r>
          </a:p>
          <a:p>
            <a:pPr algn="l"/>
            <a:r>
              <a:rPr lang="en-US" sz="2400" dirty="0" smtClean="0"/>
              <a:t>C- Pyelonephritis</a:t>
            </a:r>
          </a:p>
          <a:p>
            <a:pPr algn="l"/>
            <a:r>
              <a:rPr lang="en-US" sz="2400" dirty="0" smtClean="0"/>
              <a:t>D-Renal cell carcinoma</a:t>
            </a:r>
          </a:p>
          <a:p>
            <a:pPr algn="l"/>
            <a:r>
              <a:rPr lang="en-US" sz="2400" dirty="0" smtClean="0"/>
              <a:t>E- Wilms tumor (</a:t>
            </a:r>
            <a:r>
              <a:rPr lang="en-US" sz="2400" dirty="0" err="1" smtClean="0"/>
              <a:t>nephroblastoma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xmlns="" val="34246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299352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7384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08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8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9939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5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47088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79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375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7140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7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345102"/>
            <a:ext cx="7679584" cy="48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71400"/>
            <a:ext cx="12408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2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9939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9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2208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7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0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5267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571480"/>
            <a:ext cx="6286544" cy="150019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Neuroblastoma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8876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24744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7858180" cy="4214842"/>
          </a:xfrm>
        </p:spPr>
        <p:txBody>
          <a:bodyPr>
            <a:normAutofit fontScale="32500" lnSpcReduction="20000"/>
          </a:bodyPr>
          <a:lstStyle/>
          <a:p>
            <a:pPr algn="l" rtl="0"/>
            <a:r>
              <a:rPr lang="en-US" sz="9800" b="1" dirty="0" smtClean="0">
                <a:solidFill>
                  <a:srgbClr val="FF0000"/>
                </a:solidFill>
              </a:rPr>
              <a:t>Neuroblastoma</a:t>
            </a:r>
            <a:endParaRPr lang="en-US" sz="74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5500" b="1" dirty="0" smtClean="0"/>
              <a:t>• </a:t>
            </a:r>
            <a:r>
              <a:rPr lang="en-US" sz="6200" b="1" dirty="0" smtClean="0"/>
              <a:t>In Neuroblastoma, some </a:t>
            </a:r>
            <a:r>
              <a:rPr lang="en-US" sz="6200" b="1" dirty="0" err="1" smtClean="0"/>
              <a:t>neurocrest</a:t>
            </a:r>
            <a:r>
              <a:rPr lang="en-US" sz="6200" b="1" dirty="0" smtClean="0"/>
              <a:t> cells in sympathetic chain or adrenal medulla don’t differentiate properly that ultimately going to form a tumor.</a:t>
            </a:r>
          </a:p>
          <a:p>
            <a:pPr algn="l" rtl="0"/>
            <a:r>
              <a:rPr lang="en-US" sz="6200" b="1" dirty="0" smtClean="0"/>
              <a:t> • Is the most common </a:t>
            </a:r>
            <a:r>
              <a:rPr lang="en-US" sz="6200" b="1" dirty="0" err="1" smtClean="0"/>
              <a:t>extracranial</a:t>
            </a:r>
            <a:r>
              <a:rPr lang="en-US" sz="6200" b="1" dirty="0" smtClean="0"/>
              <a:t> solid tumor of childhood</a:t>
            </a:r>
          </a:p>
          <a:p>
            <a:pPr algn="l" rtl="0"/>
            <a:r>
              <a:rPr lang="en-US" sz="6200" b="1" dirty="0" smtClean="0"/>
              <a:t> • Arise from cells of the neural crest that form the adrenal medulla and sympathetic ganglia </a:t>
            </a:r>
          </a:p>
          <a:p>
            <a:pPr algn="l" rtl="0"/>
            <a:r>
              <a:rPr lang="en-US" sz="6200" b="1" dirty="0" smtClean="0"/>
              <a:t>• Neuroblastoma may develop at any site of sympathetic nervous system tissue but approximately half of </a:t>
            </a:r>
            <a:r>
              <a:rPr lang="en-US" sz="6200" b="1" dirty="0" err="1" smtClean="0"/>
              <a:t>neuroblastoma</a:t>
            </a:r>
            <a:r>
              <a:rPr lang="en-US" sz="6200" b="1" dirty="0" smtClean="0"/>
              <a:t> tumors arise in the adrenal glands</a:t>
            </a:r>
          </a:p>
          <a:p>
            <a:pPr algn="l" rtl="0"/>
            <a:r>
              <a:rPr lang="en-US" sz="6200" b="1" dirty="0" smtClean="0"/>
              <a:t>Neuroblastoma is exclusively a pediatrics neoplasm and is the most common cancer diagnosed during infancy</a:t>
            </a:r>
          </a:p>
          <a:p>
            <a:endParaRPr lang="ar-JO" sz="3400" b="1" dirty="0"/>
          </a:p>
        </p:txBody>
      </p:sp>
    </p:spTree>
    <p:extLst>
      <p:ext uri="{BB962C8B-B14F-4D97-AF65-F5344CB8AC3E}">
        <p14:creationId xmlns:p14="http://schemas.microsoft.com/office/powerpoint/2010/main" xmlns="" val="5390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024744" cy="1143000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429552" cy="4286280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• Embryogenesis </a:t>
            </a:r>
          </a:p>
          <a:p>
            <a:pPr algn="l">
              <a:buNone/>
            </a:pPr>
            <a:r>
              <a:rPr lang="en-US" dirty="0" smtClean="0"/>
              <a:t>– Develop from residual microscopic </a:t>
            </a:r>
            <a:r>
              <a:rPr lang="en-US" dirty="0" err="1" smtClean="0"/>
              <a:t>neuroblastic</a:t>
            </a:r>
            <a:r>
              <a:rPr lang="en-US" dirty="0" smtClean="0"/>
              <a:t> nodules, </a:t>
            </a:r>
          </a:p>
          <a:p>
            <a:pPr algn="l">
              <a:buNone/>
            </a:pPr>
            <a:r>
              <a:rPr lang="en-US" dirty="0" smtClean="0"/>
              <a:t>– Origin of </a:t>
            </a:r>
            <a:r>
              <a:rPr lang="en-US" dirty="0" err="1" smtClean="0"/>
              <a:t>extraadrenal</a:t>
            </a:r>
            <a:r>
              <a:rPr lang="en-US" dirty="0" smtClean="0"/>
              <a:t> neuroblastomas is unknown</a:t>
            </a:r>
            <a:r>
              <a:rPr lang="ar-JO" sz="3500" b="1" dirty="0" smtClean="0">
                <a:solidFill>
                  <a:srgbClr val="FF0000"/>
                </a:solidFill>
              </a:rPr>
              <a:t>   </a:t>
            </a:r>
          </a:p>
          <a:p>
            <a:pPr algn="l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• Molecular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600" b="1" dirty="0" smtClean="0"/>
              <a:t>Familial neuroblastoma </a:t>
            </a:r>
            <a:r>
              <a:rPr lang="en-US" sz="2600" b="1" dirty="0"/>
              <a:t>accounts for 1–2% of all cases, is associated with a younger </a:t>
            </a:r>
            <a:r>
              <a:rPr lang="en-US" sz="2600" b="1" dirty="0" err="1" smtClean="0"/>
              <a:t>ageat</a:t>
            </a:r>
            <a:r>
              <a:rPr lang="en-US" sz="2600" b="1" dirty="0" smtClean="0"/>
              <a:t> </a:t>
            </a:r>
            <a:r>
              <a:rPr lang="en-US" sz="2600" b="1" dirty="0"/>
              <a:t>diagnosis, and is linked to </a:t>
            </a:r>
            <a:r>
              <a:rPr lang="en-US" sz="2600" b="1" dirty="0" smtClean="0"/>
              <a:t>mutations </a:t>
            </a:r>
            <a:r>
              <a:rPr lang="en-US" sz="2600" b="1" dirty="0"/>
              <a:t>in the PHOX2B and ALK </a:t>
            </a:r>
            <a:r>
              <a:rPr lang="en-US" sz="2600" b="1" dirty="0" smtClean="0"/>
              <a:t>genes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ar-JO" sz="2600" b="1" dirty="0" smtClean="0"/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600" b="1" dirty="0" smtClean="0"/>
              <a:t>Sporadic cases are associated with several genetic mutations :</a:t>
            </a:r>
            <a:endParaRPr lang="en-US" sz="2600" b="1" dirty="0"/>
          </a:p>
          <a:p>
            <a:pPr algn="l">
              <a:buNone/>
            </a:pPr>
            <a:r>
              <a:rPr lang="en-US" dirty="0" smtClean="0"/>
              <a:t>– Chromosomal deletion (1p, 11q, 14p)- 50% </a:t>
            </a:r>
          </a:p>
          <a:p>
            <a:pPr algn="l">
              <a:buNone/>
            </a:pPr>
            <a:r>
              <a:rPr lang="en-US" dirty="0" smtClean="0"/>
              <a:t>– Over expression of the </a:t>
            </a:r>
            <a:r>
              <a:rPr lang="en-US" dirty="0" err="1" smtClean="0"/>
              <a:t>oncogene</a:t>
            </a:r>
            <a:r>
              <a:rPr lang="en-US" dirty="0" smtClean="0"/>
              <a:t> MYCN ( n-</a:t>
            </a:r>
            <a:r>
              <a:rPr lang="en-US" dirty="0" err="1" smtClean="0"/>
              <a:t>myc</a:t>
            </a:r>
            <a:r>
              <a:rPr lang="en-US" dirty="0" smtClean="0"/>
              <a:t>)- 25%</a:t>
            </a:r>
          </a:p>
          <a:p>
            <a:pPr algn="l">
              <a:buNone/>
            </a:pPr>
            <a:r>
              <a:rPr lang="en-US" dirty="0" smtClean="0"/>
              <a:t> – Gain of chromosome 17q material (</a:t>
            </a:r>
            <a:r>
              <a:rPr lang="en-US" dirty="0" err="1" smtClean="0"/>
              <a:t>trisomy</a:t>
            </a:r>
            <a:r>
              <a:rPr lang="en-US" dirty="0" smtClean="0"/>
              <a:t> 17q) </a:t>
            </a:r>
          </a:p>
          <a:p>
            <a:pPr algn="l">
              <a:buNone/>
            </a:pPr>
            <a:r>
              <a:rPr lang="en-US" dirty="0" smtClean="0"/>
              <a:t>– Alterations in total DNA content</a:t>
            </a:r>
          </a:p>
          <a:p>
            <a:pPr algn="l">
              <a:buNone/>
            </a:pPr>
            <a:r>
              <a:rPr lang="en-US" dirty="0" smtClean="0"/>
              <a:t> – Expression of </a:t>
            </a:r>
            <a:r>
              <a:rPr lang="en-US" dirty="0" err="1" smtClean="0"/>
              <a:t>neurotrophic</a:t>
            </a:r>
            <a:r>
              <a:rPr lang="en-US" dirty="0" smtClean="0"/>
              <a:t> factors: </a:t>
            </a:r>
          </a:p>
          <a:p>
            <a:pPr algn="l">
              <a:buNone/>
            </a:pPr>
            <a:r>
              <a:rPr lang="en-US" sz="2100" dirty="0" smtClean="0"/>
              <a:t>       • NGF  and BDNF and receptors 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319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841652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 smtClean="0"/>
              <a:t>• Tumors of </a:t>
            </a:r>
            <a:r>
              <a:rPr lang="en-US" dirty="0" err="1" smtClean="0"/>
              <a:t>neuroblastic</a:t>
            </a:r>
            <a:r>
              <a:rPr lang="en-US" dirty="0" smtClean="0"/>
              <a:t> origin are classified according to the balance between cells and Schwann-type cells</a:t>
            </a:r>
          </a:p>
          <a:p>
            <a:pPr algn="l">
              <a:buNone/>
            </a:pPr>
            <a:endParaRPr lang="ar-JO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Neuroblastomas</a:t>
            </a:r>
            <a:r>
              <a:rPr lang="en-US" dirty="0" smtClean="0"/>
              <a:t> are the most aggressive – undifferentiated, poorly differentiated, or differentiating</a:t>
            </a:r>
          </a:p>
          <a:p>
            <a:pPr algn="l">
              <a:buNone/>
            </a:pPr>
            <a:endParaRPr lang="ar-JO" dirty="0" smtClean="0"/>
          </a:p>
          <a:p>
            <a:pPr algn="l">
              <a:buNone/>
            </a:pPr>
            <a:r>
              <a:rPr lang="en-US" dirty="0" smtClean="0"/>
              <a:t>•The </a:t>
            </a:r>
            <a:r>
              <a:rPr lang="en-US" dirty="0"/>
              <a:t>prognosis of children </a:t>
            </a:r>
            <a:r>
              <a:rPr lang="en-US" dirty="0" smtClean="0"/>
              <a:t>with neuroblastoma </a:t>
            </a:r>
            <a:r>
              <a:rPr lang="en-US" dirty="0"/>
              <a:t>varies with the histologic features of the tumor, </a:t>
            </a:r>
            <a:r>
              <a:rPr lang="en-US" dirty="0" smtClean="0"/>
              <a:t>as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dictated by 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68580" indent="0" algn="l">
              <a:buNone/>
            </a:pPr>
            <a:r>
              <a:rPr lang="en-US" dirty="0" smtClean="0"/>
              <a:t>1.The presence </a:t>
            </a:r>
            <a:r>
              <a:rPr lang="en-US" dirty="0"/>
              <a:t>and amount of </a:t>
            </a:r>
            <a:r>
              <a:rPr lang="en-US" dirty="0" err="1"/>
              <a:t>schwannian</a:t>
            </a:r>
            <a:r>
              <a:rPr lang="en-US" dirty="0"/>
              <a:t> </a:t>
            </a:r>
            <a:r>
              <a:rPr lang="en-US" dirty="0" smtClean="0"/>
              <a:t>stroma</a:t>
            </a:r>
          </a:p>
          <a:p>
            <a:pPr marL="68580" indent="0" algn="l">
              <a:buNone/>
            </a:pPr>
            <a:r>
              <a:rPr lang="en-US" dirty="0" smtClean="0"/>
              <a:t>2. </a:t>
            </a:r>
            <a:r>
              <a:rPr lang="en-US" dirty="0"/>
              <a:t>the degree of tumor </a:t>
            </a:r>
            <a:r>
              <a:rPr lang="en-US" dirty="0" smtClean="0"/>
              <a:t>cell differentiation</a:t>
            </a:r>
          </a:p>
          <a:p>
            <a:pPr marL="68580" indent="0" algn="l">
              <a:buNone/>
            </a:pPr>
            <a:r>
              <a:rPr lang="en-US" dirty="0" smtClean="0"/>
              <a:t>3. the </a:t>
            </a:r>
            <a:r>
              <a:rPr lang="en-US" dirty="0"/>
              <a:t>mitosis-</a:t>
            </a:r>
            <a:r>
              <a:rPr lang="en-US" dirty="0" err="1"/>
              <a:t>karyorrhexis</a:t>
            </a:r>
            <a:r>
              <a:rPr lang="en-US" dirty="0"/>
              <a:t> index.•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660762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Maternal</a:t>
            </a:r>
            <a:r>
              <a:rPr lang="en-US" b="1" dirty="0" smtClean="0"/>
              <a:t> –</a:t>
            </a:r>
            <a:r>
              <a:rPr lang="en-US" dirty="0" smtClean="0"/>
              <a:t> Opiate consumption – </a:t>
            </a:r>
            <a:r>
              <a:rPr lang="en-US" dirty="0" err="1" smtClean="0"/>
              <a:t>Folate</a:t>
            </a:r>
            <a:r>
              <a:rPr lang="en-US" dirty="0" smtClean="0"/>
              <a:t> deficiency</a:t>
            </a:r>
          </a:p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• Toxic exposure </a:t>
            </a:r>
            <a:r>
              <a:rPr lang="en-US" dirty="0" smtClean="0"/>
              <a:t>– Alcohol, sex hormones, diuretics, hair color, electromagnetic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Congenital </a:t>
            </a:r>
            <a:r>
              <a:rPr lang="en-US" b="1" dirty="0" err="1" smtClean="0">
                <a:solidFill>
                  <a:srgbClr val="FF0000"/>
                </a:solidFill>
              </a:rPr>
              <a:t>abnormalites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Down syndrome, </a:t>
            </a:r>
            <a:r>
              <a:rPr lang="en-US" dirty="0" err="1" smtClean="0"/>
              <a:t>leukaemia</a:t>
            </a:r>
            <a:r>
              <a:rPr lang="en-US" dirty="0" smtClean="0"/>
              <a:t>, pyloric </a:t>
            </a:r>
            <a:r>
              <a:rPr lang="en-US" dirty="0" err="1" smtClean="0"/>
              <a:t>stenosis</a:t>
            </a:r>
            <a:r>
              <a:rPr lang="en-US" dirty="0" smtClean="0"/>
              <a:t>, GTDM – </a:t>
            </a:r>
            <a:r>
              <a:rPr lang="en-US" dirty="0" err="1" smtClean="0"/>
              <a:t>Urogenital</a:t>
            </a:r>
            <a:r>
              <a:rPr lang="en-US" dirty="0" smtClean="0"/>
              <a:t> and cardiac </a:t>
            </a:r>
            <a:r>
              <a:rPr lang="en-US" dirty="0" err="1" smtClean="0"/>
              <a:t>anamolies</a:t>
            </a:r>
            <a:endParaRPr lang="en-US" dirty="0" smtClean="0"/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Genetic factors </a:t>
            </a:r>
            <a:r>
              <a:rPr lang="en-US" dirty="0" smtClean="0"/>
              <a:t>– Girls with turners syndrome, </a:t>
            </a:r>
            <a:r>
              <a:rPr lang="en-US" dirty="0" err="1" smtClean="0"/>
              <a:t>hirschsprungs’s</a:t>
            </a:r>
            <a:r>
              <a:rPr lang="en-US" dirty="0" smtClean="0"/>
              <a:t>, NF-I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Familial </a:t>
            </a:r>
            <a:r>
              <a:rPr lang="en-US" b="1" dirty="0" err="1" smtClean="0">
                <a:solidFill>
                  <a:srgbClr val="FF0000"/>
                </a:solidFill>
              </a:rPr>
              <a:t>neuroblastoma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2 % , </a:t>
            </a:r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31679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Preponderance of Cancer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Leukemia is the most common childhood cancer</a:t>
            </a:r>
          </a:p>
          <a:p>
            <a:r>
              <a:rPr lang="en-US" dirty="0" smtClean="0"/>
              <a:t>Brain tumors are second most common</a:t>
            </a:r>
          </a:p>
          <a:p>
            <a:r>
              <a:rPr lang="en-US" dirty="0" smtClean="0"/>
              <a:t>Lymphomas are the third most common</a:t>
            </a:r>
          </a:p>
          <a:p>
            <a:r>
              <a:rPr lang="en-US" dirty="0" smtClean="0"/>
              <a:t>Then solid tumors outside the CNS: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Neuroblastoma</a:t>
            </a:r>
            <a:r>
              <a:rPr lang="en-US" sz="2200" dirty="0" smtClean="0"/>
              <a:t> - neural crest derived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Wilms</a:t>
            </a:r>
            <a:r>
              <a:rPr lang="en-US" sz="2200" dirty="0" smtClean="0"/>
              <a:t> - renal tumors and syndromes</a:t>
            </a:r>
          </a:p>
          <a:p>
            <a:r>
              <a:rPr lang="en-US" sz="2200" dirty="0" smtClean="0"/>
              <a:t> Bone tumors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Rhabdomyosarcoma</a:t>
            </a:r>
            <a:r>
              <a:rPr lang="en-US" sz="2200" dirty="0" smtClean="0"/>
              <a:t> - soft tissue sarcomas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24744" cy="1143000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Over half of the children present with metastatic disease</a:t>
            </a:r>
          </a:p>
          <a:p>
            <a:pPr algn="l" rtl="0">
              <a:buNone/>
            </a:pPr>
            <a:r>
              <a:rPr lang="en-US" dirty="0" smtClean="0"/>
              <a:t>          </a:t>
            </a:r>
            <a:r>
              <a:rPr lang="en-US" b="1" dirty="0" smtClean="0"/>
              <a:t>&gt;50% present below 2 years of age</a:t>
            </a:r>
          </a:p>
          <a:p>
            <a:pPr algn="l" rtl="0">
              <a:buNone/>
            </a:pPr>
            <a:r>
              <a:rPr lang="en-US" b="1" dirty="0" smtClean="0"/>
              <a:t>          &gt;90% present below 6 years of age</a:t>
            </a:r>
          </a:p>
          <a:p>
            <a:pPr algn="l" rtl="0">
              <a:buNone/>
            </a:pPr>
            <a:r>
              <a:rPr lang="en-US" dirty="0" smtClean="0"/>
              <a:t> • Association with Neurofibromatosis, </a:t>
            </a:r>
            <a:r>
              <a:rPr lang="en-US" dirty="0" err="1" smtClean="0"/>
              <a:t>Hirschsprung</a:t>
            </a:r>
            <a:r>
              <a:rPr lang="en-US" dirty="0" smtClean="0"/>
              <a:t> disease and Fetal alcohol syndrome 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8% to 10% of all childhood cancers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10 cases per 1 million live births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Most common malignant tumor of infancy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184011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42913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The median age of children at </a:t>
            </a:r>
            <a:r>
              <a:rPr lang="ar-JO" sz="3600" b="1" dirty="0" smtClean="0">
                <a:solidFill>
                  <a:srgbClr val="FF0000"/>
                </a:solidFill>
              </a:rPr>
              <a:t/>
            </a:r>
            <a:br>
              <a:rPr lang="ar-JO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diagnosis is 22 mo.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* 90% of cases are diagnosed before the age of 5y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*the incidence is slightly higher in boys ,and in Caucasian population 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086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1143000"/>
          </a:xfrm>
        </p:spPr>
        <p:txBody>
          <a:bodyPr/>
          <a:lstStyle/>
          <a:p>
            <a:r>
              <a:rPr lang="en-US" dirty="0" smtClean="0"/>
              <a:t>Sites 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FF6600"/>
                </a:solidFill>
              </a:rPr>
              <a:t>• </a:t>
            </a:r>
            <a:r>
              <a:rPr lang="en-US" sz="2600" b="1" dirty="0" smtClean="0">
                <a:solidFill>
                  <a:srgbClr val="FF6600"/>
                </a:solidFill>
              </a:rPr>
              <a:t>Because </a:t>
            </a:r>
            <a:r>
              <a:rPr lang="en-US" sz="2600" b="1" dirty="0" err="1" smtClean="0">
                <a:solidFill>
                  <a:srgbClr val="FF6600"/>
                </a:solidFill>
              </a:rPr>
              <a:t>neuroblastoma</a:t>
            </a:r>
            <a:r>
              <a:rPr lang="en-US" sz="2600" b="1" dirty="0" smtClean="0">
                <a:solidFill>
                  <a:srgbClr val="FF6600"/>
                </a:solidFill>
              </a:rPr>
              <a:t> can arise from any site along the sympathetic nervous system explains the multiple anatomic sites where these </a:t>
            </a:r>
            <a:r>
              <a:rPr lang="en-US" sz="2600" b="1" dirty="0" err="1" smtClean="0">
                <a:solidFill>
                  <a:srgbClr val="FF6600"/>
                </a:solidFill>
              </a:rPr>
              <a:t>tumours</a:t>
            </a:r>
            <a:endParaRPr lang="en-US" sz="2600" b="1" dirty="0" smtClean="0">
              <a:solidFill>
                <a:srgbClr val="FF6600"/>
              </a:solidFill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– Adrenal gland-40%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– Abdominal-25%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– Thoracic-15%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– Cervical-5%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 – Pelvic sympathetic-5%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1956498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uroblasto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714356"/>
            <a:ext cx="7215238" cy="5500726"/>
          </a:xfrm>
        </p:spPr>
      </p:pic>
    </p:spTree>
    <p:extLst>
      <p:ext uri="{BB962C8B-B14F-4D97-AF65-F5344CB8AC3E}">
        <p14:creationId xmlns:p14="http://schemas.microsoft.com/office/powerpoint/2010/main" xmlns="" val="445090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620000" cy="4500594"/>
          </a:xfrm>
        </p:spPr>
        <p:txBody>
          <a:bodyPr>
            <a:normAutofit fontScale="92500" lnSpcReduction="20000"/>
          </a:bodyPr>
          <a:lstStyle/>
          <a:p>
            <a:pPr marL="68580" indent="0" algn="l">
              <a:buNone/>
            </a:pPr>
            <a:r>
              <a:rPr lang="en-US" dirty="0"/>
              <a:t>Neuroblastoma may develop at any site of sympathetic </a:t>
            </a:r>
            <a:r>
              <a:rPr lang="en-US" dirty="0" smtClean="0"/>
              <a:t>nervous </a:t>
            </a:r>
            <a:r>
              <a:rPr lang="en-US" dirty="0"/>
              <a:t>system tissue. </a:t>
            </a:r>
            <a:endParaRPr lang="en-US" dirty="0" smtClean="0"/>
          </a:p>
          <a:p>
            <a:pPr marL="68580" indent="0" algn="l">
              <a:buNone/>
            </a:pPr>
            <a:r>
              <a:rPr lang="en-US" dirty="0" smtClean="0"/>
              <a:t>Approximately </a:t>
            </a:r>
            <a:r>
              <a:rPr lang="en-US" b="1" dirty="0">
                <a:solidFill>
                  <a:srgbClr val="0070C0"/>
                </a:solidFill>
              </a:rPr>
              <a:t>half</a:t>
            </a:r>
            <a:r>
              <a:rPr lang="en-US" dirty="0"/>
              <a:t> of </a:t>
            </a:r>
            <a:r>
              <a:rPr lang="en-US" dirty="0" err="1" smtClean="0"/>
              <a:t>neuroblastoma</a:t>
            </a:r>
            <a:r>
              <a:rPr lang="en-US" dirty="0" smtClean="0"/>
              <a:t> tumors arise</a:t>
            </a: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adrenal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glands</a:t>
            </a:r>
            <a:r>
              <a:rPr lang="en-US" dirty="0"/>
              <a:t>, and most of the </a:t>
            </a:r>
            <a:r>
              <a:rPr lang="en-US" b="1" dirty="0">
                <a:solidFill>
                  <a:srgbClr val="0070C0"/>
                </a:solidFill>
              </a:rPr>
              <a:t>remainder </a:t>
            </a:r>
          </a:p>
          <a:p>
            <a:pPr marL="68580" indent="0" algn="l">
              <a:buNone/>
            </a:pPr>
            <a:r>
              <a:rPr lang="en-US" dirty="0" smtClean="0"/>
              <a:t>originate </a:t>
            </a: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paraspinal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sympathetic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ganglia</a:t>
            </a:r>
          </a:p>
          <a:p>
            <a:pPr marL="68580" indent="0" algn="l">
              <a:buNone/>
            </a:pPr>
            <a:r>
              <a:rPr lang="en-US" dirty="0" smtClean="0"/>
              <a:t>Metastatic </a:t>
            </a:r>
            <a:r>
              <a:rPr lang="en-US" dirty="0"/>
              <a:t>spread, which is more </a:t>
            </a:r>
          </a:p>
          <a:p>
            <a:pPr marL="68580" indent="0" algn="l">
              <a:buNone/>
            </a:pPr>
            <a:r>
              <a:rPr lang="en-US" dirty="0"/>
              <a:t>common in children older than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year</a:t>
            </a:r>
            <a:r>
              <a:rPr lang="en-US" dirty="0" smtClean="0"/>
              <a:t> </a:t>
            </a:r>
            <a:r>
              <a:rPr lang="en-US" dirty="0"/>
              <a:t>of age at diagnosis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occurs via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6858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• LYMPHATC-35%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– Regional 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– disseminated 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sz="2800" b="1" dirty="0" smtClean="0">
                <a:solidFill>
                  <a:srgbClr val="FF0000"/>
                </a:solidFill>
              </a:rPr>
              <a:t>HAEMATOGENOUS – 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bone, bone marrow, </a:t>
            </a:r>
            <a:r>
              <a:rPr lang="en-US" dirty="0" err="1" smtClean="0">
                <a:solidFill>
                  <a:srgbClr val="FF0000"/>
                </a:solidFill>
              </a:rPr>
              <a:t>liver,brain</a:t>
            </a:r>
            <a:r>
              <a:rPr lang="en-US" dirty="0" smtClean="0">
                <a:solidFill>
                  <a:srgbClr val="FF0000"/>
                </a:solidFill>
              </a:rPr>
              <a:t>, lung</a:t>
            </a:r>
          </a:p>
        </p:txBody>
      </p:sp>
    </p:spTree>
    <p:extLst>
      <p:ext uri="{BB962C8B-B14F-4D97-AF65-F5344CB8AC3E}">
        <p14:creationId xmlns:p14="http://schemas.microsoft.com/office/powerpoint/2010/main" xmlns="" val="2529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most common sites of </a:t>
            </a:r>
            <a:r>
              <a:rPr lang="ar-SA" b="1" dirty="0" smtClean="0">
                <a:solidFill>
                  <a:srgbClr val="FF0000"/>
                </a:solidFill>
              </a:rPr>
              <a:t> :</a:t>
            </a:r>
            <a:r>
              <a:rPr lang="en-US" b="1" dirty="0" smtClean="0">
                <a:solidFill>
                  <a:srgbClr val="FF0000"/>
                </a:solidFill>
              </a:rPr>
              <a:t>metastasis </a:t>
            </a:r>
            <a:r>
              <a:rPr lang="en-US" b="1" dirty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543800" cy="4267200"/>
          </a:xfrm>
        </p:spPr>
        <p:txBody>
          <a:bodyPr/>
          <a:lstStyle/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regional </a:t>
            </a:r>
            <a:r>
              <a:rPr lang="en-US" dirty="0"/>
              <a:t>or distant lymph nodes </a:t>
            </a:r>
          </a:p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long </a:t>
            </a:r>
            <a:r>
              <a:rPr lang="en-US" dirty="0"/>
              <a:t>bones and </a:t>
            </a:r>
            <a:r>
              <a:rPr lang="en-US" dirty="0" smtClean="0"/>
              <a:t>skull </a:t>
            </a:r>
            <a:endParaRPr lang="en-US" dirty="0"/>
          </a:p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bone </a:t>
            </a:r>
            <a:r>
              <a:rPr lang="en-US" dirty="0"/>
              <a:t>marrow</a:t>
            </a:r>
          </a:p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Liver</a:t>
            </a:r>
          </a:p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skin </a:t>
            </a:r>
            <a:endParaRPr lang="en-US" dirty="0"/>
          </a:p>
          <a:p>
            <a:pPr marL="6858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Lung </a:t>
            </a:r>
            <a:r>
              <a:rPr lang="en-US" dirty="0"/>
              <a:t>and brain metastases are rare, </a:t>
            </a:r>
            <a:r>
              <a:rPr lang="en-US" dirty="0" smtClean="0"/>
              <a:t>occurring in less than 3</a:t>
            </a:r>
            <a:r>
              <a:rPr lang="en-US" dirty="0"/>
              <a:t>% of cases</a:t>
            </a:r>
            <a:r>
              <a:rPr lang="en-US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963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467600" cy="3508977"/>
          </a:xfrm>
        </p:spPr>
        <p:txBody>
          <a:bodyPr/>
          <a:lstStyle/>
          <a:p>
            <a:pPr marL="68580" indent="0" algn="l">
              <a:buNone/>
            </a:pPr>
            <a:r>
              <a:rPr lang="en-US" dirty="0"/>
              <a:t>The signs and symptoms of </a:t>
            </a:r>
            <a:r>
              <a:rPr lang="en-US" dirty="0" err="1"/>
              <a:t>neuroblastoma</a:t>
            </a:r>
            <a:r>
              <a:rPr lang="en-US" dirty="0"/>
              <a:t> reflect the </a:t>
            </a:r>
            <a:r>
              <a:rPr lang="en-US" dirty="0" smtClean="0"/>
              <a:t>tumor </a:t>
            </a:r>
            <a:r>
              <a:rPr lang="en-US" dirty="0"/>
              <a:t>site and extent of disease, and the symptoms of </a:t>
            </a:r>
            <a:r>
              <a:rPr lang="en-US" dirty="0" err="1" smtClean="0"/>
              <a:t>neuroblastoma</a:t>
            </a:r>
            <a:r>
              <a:rPr lang="en-US" dirty="0" smtClean="0"/>
              <a:t> </a:t>
            </a:r>
            <a:r>
              <a:rPr lang="en-US" dirty="0"/>
              <a:t>can mimic many other disorders, a </a:t>
            </a:r>
            <a:r>
              <a:rPr lang="en-US" dirty="0" smtClean="0"/>
              <a:t>fact </a:t>
            </a:r>
            <a:r>
              <a:rPr lang="en-US" dirty="0"/>
              <a:t>that can result in a delayed diagnosis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1285852" y="857232"/>
            <a:ext cx="6144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MANIFESTATIONS</a:t>
            </a:r>
            <a:endParaRPr lang="ar-J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1428736"/>
            <a:ext cx="7024744" cy="14107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Metastatic disease can cause a variety of signs and symptoms, 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700" b="1" dirty="0" smtClean="0">
                <a:solidFill>
                  <a:schemeClr val="bg2">
                    <a:lumMod val="50000"/>
                  </a:schemeClr>
                </a:solidFill>
              </a:rPr>
              <a:t>including</a:t>
            </a:r>
            <a:endParaRPr lang="ar-SA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895600"/>
            <a:ext cx="6777317" cy="3962400"/>
          </a:xfrm>
        </p:spPr>
        <p:txBody>
          <a:bodyPr/>
          <a:lstStyle/>
          <a:p>
            <a:pPr algn="l" rtl="0"/>
            <a:r>
              <a:rPr lang="en-US" dirty="0" smtClean="0"/>
              <a:t>fever</a:t>
            </a:r>
            <a:endParaRPr lang="en-US" dirty="0"/>
          </a:p>
          <a:p>
            <a:pPr algn="l" rtl="0"/>
            <a:r>
              <a:rPr lang="en-US" dirty="0" smtClean="0"/>
              <a:t>irritability </a:t>
            </a:r>
            <a:endParaRPr lang="en-US" dirty="0"/>
          </a:p>
          <a:p>
            <a:pPr algn="l" rtl="0"/>
            <a:r>
              <a:rPr lang="en-US" dirty="0" smtClean="0"/>
              <a:t>failure </a:t>
            </a:r>
            <a:r>
              <a:rPr lang="en-US" dirty="0"/>
              <a:t>to thrive</a:t>
            </a:r>
          </a:p>
          <a:p>
            <a:pPr algn="l" rtl="0"/>
            <a:r>
              <a:rPr lang="en-US" dirty="0" smtClean="0"/>
              <a:t>bone </a:t>
            </a:r>
            <a:r>
              <a:rPr lang="en-US" dirty="0"/>
              <a:t>pain</a:t>
            </a:r>
          </a:p>
          <a:p>
            <a:pPr algn="l" rtl="0"/>
            <a:r>
              <a:rPr lang="en-US" dirty="0" smtClean="0"/>
              <a:t>cytopenias</a:t>
            </a:r>
            <a:endParaRPr lang="en-US" dirty="0"/>
          </a:p>
          <a:p>
            <a:pPr algn="l" rtl="0"/>
            <a:r>
              <a:rPr lang="en-US" dirty="0" smtClean="0"/>
              <a:t>bluish </a:t>
            </a:r>
            <a:r>
              <a:rPr lang="en-US" dirty="0"/>
              <a:t>subcutaneous nodules</a:t>
            </a:r>
          </a:p>
          <a:p>
            <a:pPr algn="l" rtl="0"/>
            <a:r>
              <a:rPr lang="en-US" dirty="0" smtClean="0"/>
              <a:t>orbital </a:t>
            </a:r>
            <a:r>
              <a:rPr lang="en-US" dirty="0"/>
              <a:t>proptosis</a:t>
            </a:r>
          </a:p>
          <a:p>
            <a:pPr algn="l" rtl="0"/>
            <a:r>
              <a:rPr lang="en-US" dirty="0" smtClean="0"/>
              <a:t>periorbital ecchymosis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642918"/>
            <a:ext cx="7143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CLINICAL MANIFESTATIONS</a:t>
            </a:r>
            <a:endParaRPr lang="ar-JO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Localized disease can manifest as an asymptomatic mass or can cause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symptoms because of the mass itself, </a:t>
            </a:r>
            <a:r>
              <a:rPr lang="ar-SA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including :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239000" cy="4267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1800" dirty="0"/>
              <a:t>spinal cord compression,</a:t>
            </a:r>
          </a:p>
          <a:p>
            <a:pPr algn="l" rtl="0"/>
            <a:r>
              <a:rPr lang="en-US" sz="1800" dirty="0" smtClean="0"/>
              <a:t>bowel obstruction</a:t>
            </a:r>
          </a:p>
          <a:p>
            <a:pPr algn="l" rtl="0"/>
            <a:r>
              <a:rPr lang="en-US" sz="1800" dirty="0" smtClean="0"/>
              <a:t>superior </a:t>
            </a:r>
            <a:r>
              <a:rPr lang="en-US" sz="1800" dirty="0"/>
              <a:t>vena cava </a:t>
            </a:r>
            <a:r>
              <a:rPr lang="en-US" sz="1800" dirty="0" smtClean="0"/>
              <a:t>syndrome</a:t>
            </a:r>
          </a:p>
          <a:p>
            <a:pPr algn="l" rtl="0"/>
            <a:r>
              <a:rPr lang="en-US" sz="1800" b="1" u="sng" dirty="0" smtClean="0">
                <a:solidFill>
                  <a:srgbClr val="FF0000"/>
                </a:solidFill>
              </a:rPr>
              <a:t>Horner syndrome 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when </a:t>
            </a:r>
            <a:r>
              <a:rPr lang="en-US" sz="1800" dirty="0"/>
              <a:t>Neuroblastoma originating in the superior cervical ganglion </a:t>
            </a:r>
            <a:r>
              <a:rPr lang="en-US" sz="1800" b="1" dirty="0" smtClean="0"/>
              <a:t>( </a:t>
            </a:r>
            <a:r>
              <a:rPr lang="en-US" sz="1800" b="1" dirty="0" err="1" smtClean="0"/>
              <a:t>miosis</a:t>
            </a:r>
            <a:r>
              <a:rPr lang="en-US" sz="1800" b="1" dirty="0" smtClean="0"/>
              <a:t> , ptosis , </a:t>
            </a:r>
            <a:r>
              <a:rPr lang="en-US" sz="1800" b="1" dirty="0" err="1" smtClean="0"/>
              <a:t>anhidrosis</a:t>
            </a:r>
            <a:r>
              <a:rPr lang="en-US" sz="1800" b="1" dirty="0" smtClean="0"/>
              <a:t> , </a:t>
            </a:r>
            <a:r>
              <a:rPr lang="en-US" sz="1800" b="1" dirty="0" err="1" smtClean="0"/>
              <a:t>enophthalmos</a:t>
            </a:r>
            <a:r>
              <a:rPr lang="en-US" sz="1800" b="1" dirty="0" smtClean="0"/>
              <a:t> )</a:t>
            </a:r>
          </a:p>
          <a:p>
            <a:pPr algn="l" rtl="0"/>
            <a:r>
              <a:rPr lang="en-US" sz="1800" b="1" u="sng" dirty="0">
                <a:solidFill>
                  <a:srgbClr val="FF0000"/>
                </a:solidFill>
              </a:rPr>
              <a:t>spinal cord and nerve root </a:t>
            </a:r>
            <a:r>
              <a:rPr lang="en-US" sz="1800" b="1" u="sng" dirty="0" smtClean="0">
                <a:solidFill>
                  <a:srgbClr val="FF0000"/>
                </a:solidFill>
              </a:rPr>
              <a:t>compression</a:t>
            </a:r>
            <a:r>
              <a:rPr lang="en-US" sz="1800" b="1" dirty="0">
                <a:solidFill>
                  <a:srgbClr val="FF0000"/>
                </a:solidFill>
              </a:rPr>
              <a:t> : </a:t>
            </a:r>
            <a:r>
              <a:rPr lang="en-US" sz="1800" dirty="0">
                <a:solidFill>
                  <a:schemeClr val="tx1"/>
                </a:solidFill>
              </a:rPr>
              <a:t>invade the neural foramina</a:t>
            </a:r>
            <a:endParaRPr lang="en-US" sz="1800" u="sng" dirty="0">
              <a:solidFill>
                <a:schemeClr val="tx1"/>
              </a:solidFill>
            </a:endParaRPr>
          </a:p>
          <a:p>
            <a:pPr algn="l" rtl="0"/>
            <a:r>
              <a:rPr lang="en-US" sz="1800" b="1" u="sng" dirty="0" err="1">
                <a:solidFill>
                  <a:srgbClr val="FF0000"/>
                </a:solidFill>
              </a:rPr>
              <a:t>opsoclonus</a:t>
            </a:r>
            <a:r>
              <a:rPr lang="en-US" sz="1800" b="1" u="sng" dirty="0">
                <a:solidFill>
                  <a:srgbClr val="FF0000"/>
                </a:solidFill>
              </a:rPr>
              <a:t>– myoclonus–ataxia </a:t>
            </a:r>
            <a:r>
              <a:rPr lang="en-US" sz="1800" b="1" u="sng" dirty="0" smtClean="0">
                <a:solidFill>
                  <a:srgbClr val="FF0000"/>
                </a:solidFill>
              </a:rPr>
              <a:t>syndrome</a:t>
            </a:r>
            <a:r>
              <a:rPr lang="en-US" sz="1800" b="1" dirty="0">
                <a:solidFill>
                  <a:srgbClr val="FF0000"/>
                </a:solidFill>
              </a:rPr>
              <a:t> : </a:t>
            </a:r>
            <a:r>
              <a:rPr lang="en-US" sz="1800" dirty="0" smtClean="0">
                <a:solidFill>
                  <a:schemeClr val="tx1"/>
                </a:solidFill>
              </a:rPr>
              <a:t>paraneoplastic syndrome </a:t>
            </a:r>
            <a:r>
              <a:rPr lang="en-US" sz="1800" dirty="0">
                <a:solidFill>
                  <a:schemeClr val="tx1"/>
                </a:solidFill>
              </a:rPr>
              <a:t>of autoimmune origin , in which </a:t>
            </a:r>
          </a:p>
          <a:p>
            <a:pPr marL="68580" indent="0" algn="l" rtl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patients </a:t>
            </a:r>
            <a:r>
              <a:rPr lang="en-US" sz="1800" dirty="0">
                <a:solidFill>
                  <a:schemeClr val="tx1"/>
                </a:solidFill>
              </a:rPr>
              <a:t>experience rapid, uncontrollable jerking eye and body </a:t>
            </a:r>
            <a:r>
              <a:rPr lang="en-US" sz="1800" dirty="0" smtClean="0">
                <a:solidFill>
                  <a:schemeClr val="tx1"/>
                </a:solidFill>
              </a:rPr>
              <a:t>movements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poor coordination</a:t>
            </a:r>
            <a:r>
              <a:rPr lang="en-US" sz="1800" dirty="0">
                <a:solidFill>
                  <a:schemeClr val="tx1"/>
                </a:solidFill>
              </a:rPr>
              <a:t>,  and cognitive dysfunction</a:t>
            </a:r>
            <a:endParaRPr lang="en-US" sz="1800" u="sng" dirty="0">
              <a:solidFill>
                <a:schemeClr val="tx1"/>
              </a:solidFill>
            </a:endParaRPr>
          </a:p>
          <a:p>
            <a:pPr marL="68580" indent="0" algn="l" rtl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8580" indent="0" algn="l" rtl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</a:t>
            </a:r>
            <a:endParaRPr lang="en-US" sz="1800" dirty="0">
              <a:solidFill>
                <a:schemeClr val="tx1"/>
              </a:solidFill>
            </a:endParaRPr>
          </a:p>
          <a:p>
            <a:pPr marL="68580" indent="0" algn="l" rtl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</a:t>
            </a:r>
            <a:endParaRPr lang="en-US" sz="1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3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9200"/>
            <a:ext cx="6777317" cy="4613429"/>
          </a:xfrm>
        </p:spPr>
        <p:txBody>
          <a:bodyPr>
            <a:normAutofit fontScale="85000" lnSpcReduction="20000"/>
          </a:bodyPr>
          <a:lstStyle/>
          <a:p>
            <a:pPr marL="68580" indent="0" algn="l">
              <a:buNone/>
            </a:pPr>
            <a:r>
              <a:rPr lang="en-US" dirty="0"/>
              <a:t>Some tumors produce </a:t>
            </a:r>
            <a:r>
              <a:rPr lang="en-US" dirty="0" smtClean="0">
                <a:solidFill>
                  <a:srgbClr val="FF0000"/>
                </a:solidFill>
              </a:rPr>
              <a:t>catecholamine's </a:t>
            </a:r>
            <a:r>
              <a:rPr lang="en-US" dirty="0"/>
              <a:t>that can cause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sweating</a:t>
            </a:r>
            <a:r>
              <a:rPr lang="en-US" dirty="0"/>
              <a:t> and </a:t>
            </a:r>
          </a:p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hypertension</a:t>
            </a:r>
            <a:r>
              <a:rPr lang="en-US" dirty="0"/>
              <a:t>, and some release </a:t>
            </a:r>
            <a:r>
              <a:rPr lang="en-US" dirty="0">
                <a:solidFill>
                  <a:srgbClr val="FF0000"/>
                </a:solidFill>
              </a:rPr>
              <a:t>vasoactive intestinal peptide</a:t>
            </a:r>
            <a:r>
              <a:rPr lang="en-US" dirty="0"/>
              <a:t>, causing a </a:t>
            </a:r>
            <a:r>
              <a:rPr lang="en-US" dirty="0">
                <a:solidFill>
                  <a:srgbClr val="FF0000"/>
                </a:solidFill>
              </a:rPr>
              <a:t>profound </a:t>
            </a:r>
          </a:p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secretory diarrhea</a:t>
            </a:r>
            <a:r>
              <a:rPr lang="en-US" dirty="0"/>
              <a:t>.  Children with extensive tumors can also experience </a:t>
            </a:r>
            <a:r>
              <a:rPr lang="en-US" dirty="0">
                <a:solidFill>
                  <a:srgbClr val="FF0000"/>
                </a:solidFill>
              </a:rPr>
              <a:t>tumor</a:t>
            </a:r>
          </a:p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lysis syndrome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disseminated intravascular coagulation</a:t>
            </a:r>
            <a:r>
              <a:rPr lang="en-US" dirty="0"/>
              <a:t>. Infants younger than </a:t>
            </a:r>
          </a:p>
          <a:p>
            <a:pPr marL="68580" indent="0" algn="l">
              <a:buNone/>
            </a:pPr>
            <a:r>
              <a:rPr lang="en-US" dirty="0"/>
              <a:t>1 </a:t>
            </a:r>
            <a:r>
              <a:rPr lang="en-US" dirty="0" smtClean="0"/>
              <a:t>year of </a:t>
            </a:r>
            <a:r>
              <a:rPr lang="en-US" dirty="0"/>
              <a:t>age also can present in unique fashion, termed </a:t>
            </a:r>
            <a:r>
              <a:rPr lang="en-US" dirty="0">
                <a:solidFill>
                  <a:srgbClr val="FF0000"/>
                </a:solidFill>
              </a:rPr>
              <a:t>stage 4S</a:t>
            </a:r>
            <a:r>
              <a:rPr lang="en-US" dirty="0"/>
              <a:t>, with </a:t>
            </a:r>
          </a:p>
          <a:p>
            <a:pPr algn="l" rtl="0"/>
            <a:r>
              <a:rPr lang="en-US" dirty="0" smtClean="0"/>
              <a:t>widespread </a:t>
            </a:r>
            <a:r>
              <a:rPr lang="en-US" dirty="0"/>
              <a:t>subcutaneous tumor nodules </a:t>
            </a:r>
          </a:p>
          <a:p>
            <a:pPr algn="l" rtl="0"/>
            <a:r>
              <a:rPr lang="en-US" dirty="0" smtClean="0"/>
              <a:t>massive </a:t>
            </a:r>
            <a:r>
              <a:rPr lang="en-US" dirty="0"/>
              <a:t>liver involvement</a:t>
            </a:r>
          </a:p>
          <a:p>
            <a:pPr algn="l" rtl="0"/>
            <a:r>
              <a:rPr lang="en-US" dirty="0" smtClean="0"/>
              <a:t>limited </a:t>
            </a:r>
            <a:r>
              <a:rPr lang="en-US" dirty="0"/>
              <a:t>bone marrow disease</a:t>
            </a:r>
          </a:p>
          <a:p>
            <a:pPr algn="l" rtl="0"/>
            <a:r>
              <a:rPr lang="en-US" dirty="0" smtClean="0"/>
              <a:t>small </a:t>
            </a:r>
            <a:r>
              <a:rPr lang="en-US" dirty="0"/>
              <a:t>primary tumor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bone involvement or other metastases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749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5400" b="1" dirty="0" err="1" smtClean="0">
                <a:latin typeface="Aharoni" pitchFamily="2" charset="-79"/>
                <a:cs typeface="Aharoni" pitchFamily="2" charset="-79"/>
              </a:rPr>
              <a:t>Wilms</a:t>
            </a:r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 Tumor</a:t>
            </a:r>
          </a:p>
          <a:p>
            <a:pPr>
              <a:buNone/>
            </a:pPr>
            <a:endParaRPr lang="en-US" sz="5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صورة 4" descr="Kidney_Pediatric_Wilms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99768"/>
            <a:ext cx="5000660" cy="375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87733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 :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232429"/>
          </a:xfrm>
        </p:spPr>
        <p:txBody>
          <a:bodyPr>
            <a:normAutofit fontScale="92500" lnSpcReduction="20000"/>
          </a:bodyPr>
          <a:lstStyle/>
          <a:p>
            <a:pPr marL="68580" indent="0" algn="l">
              <a:buNone/>
            </a:pPr>
            <a:r>
              <a:rPr lang="en-US" dirty="0"/>
              <a:t>Neuroblastoma is usually discovered as a mass or </a:t>
            </a:r>
            <a:r>
              <a:rPr lang="ar-SA" dirty="0" smtClean="0"/>
              <a:t>    </a:t>
            </a:r>
            <a:r>
              <a:rPr lang="en-US" dirty="0" smtClean="0"/>
              <a:t>multiple masses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plain radiography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CT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MRI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mass </a:t>
            </a:r>
            <a:r>
              <a:rPr lang="en-US" dirty="0" smtClean="0"/>
              <a:t>often contains </a:t>
            </a:r>
            <a:r>
              <a:rPr lang="en-US" dirty="0">
                <a:solidFill>
                  <a:srgbClr val="FF0000"/>
                </a:solidFill>
              </a:rPr>
              <a:t>calcification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hemorrhage</a:t>
            </a:r>
            <a:r>
              <a:rPr lang="en-US" dirty="0"/>
              <a:t> that can be appreciated on plain radiography or CT. </a:t>
            </a:r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Prenatal </a:t>
            </a:r>
            <a:r>
              <a:rPr lang="en-US" dirty="0"/>
              <a:t>diagnosis of </a:t>
            </a:r>
            <a:r>
              <a:rPr lang="en-US" dirty="0" err="1" smtClean="0"/>
              <a:t>neuroblastoma</a:t>
            </a:r>
            <a:r>
              <a:rPr lang="en-US" dirty="0" smtClean="0"/>
              <a:t> on </a:t>
            </a:r>
            <a:r>
              <a:rPr lang="en-US" dirty="0"/>
              <a:t>maternal ultrasound scans is sometimes possible. </a:t>
            </a:r>
            <a:r>
              <a:rPr lang="en-US" dirty="0" smtClean="0"/>
              <a:t>  </a:t>
            </a:r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Tumor markers</a:t>
            </a:r>
            <a:r>
              <a:rPr lang="en-US" dirty="0"/>
              <a:t>, including catecholamine metabolites </a:t>
            </a:r>
            <a:r>
              <a:rPr lang="en-US" dirty="0">
                <a:solidFill>
                  <a:srgbClr val="FF0000"/>
                </a:solidFill>
              </a:rPr>
              <a:t>homovanillic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acid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vanillylmandelic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acid</a:t>
            </a:r>
            <a:r>
              <a:rPr lang="en-US" dirty="0"/>
              <a:t>, are elevated in the urine </a:t>
            </a:r>
            <a:r>
              <a:rPr lang="en-US" dirty="0" smtClean="0"/>
              <a:t>of approximately </a:t>
            </a:r>
            <a:r>
              <a:rPr lang="en-US" dirty="0">
                <a:solidFill>
                  <a:srgbClr val="FF0000"/>
                </a:solidFill>
              </a:rPr>
              <a:t>95%</a:t>
            </a:r>
            <a:r>
              <a:rPr lang="en-US" dirty="0"/>
              <a:t> of cases and help to confirm the diagnosis</a:t>
            </a:r>
            <a:endParaRPr lang="ar-SA" dirty="0"/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8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 algn="l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pathologic</a:t>
            </a:r>
            <a:r>
              <a:rPr lang="en-US" dirty="0"/>
              <a:t> diagnosis is established from tumor tissue </a:t>
            </a:r>
            <a:r>
              <a:rPr lang="en-US" dirty="0" smtClean="0"/>
              <a:t>obtained by </a:t>
            </a:r>
            <a:r>
              <a:rPr lang="en-US" dirty="0"/>
              <a:t>biopsy. </a:t>
            </a:r>
          </a:p>
          <a:p>
            <a:pPr marL="6858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Neuroblastoma </a:t>
            </a:r>
            <a:r>
              <a:rPr lang="en-US" dirty="0">
                <a:solidFill>
                  <a:srgbClr val="FF0000"/>
                </a:solidFill>
              </a:rPr>
              <a:t>can be diagnosed </a:t>
            </a:r>
            <a:r>
              <a:rPr lang="en-US" b="1" u="sng" dirty="0">
                <a:solidFill>
                  <a:srgbClr val="0070C0"/>
                </a:solidFill>
              </a:rPr>
              <a:t>without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 primary tumor biopsy if </a:t>
            </a:r>
          </a:p>
          <a:p>
            <a:pPr marL="68580" indent="0" algn="l">
              <a:buNone/>
            </a:pPr>
            <a:r>
              <a:rPr lang="en-US" b="1" u="sng" dirty="0">
                <a:solidFill>
                  <a:srgbClr val="0070C0"/>
                </a:solidFill>
              </a:rPr>
              <a:t>small round blue tumor cells </a:t>
            </a:r>
            <a:r>
              <a:rPr lang="en-US" dirty="0">
                <a:solidFill>
                  <a:srgbClr val="FF0000"/>
                </a:solidFill>
              </a:rPr>
              <a:t>are observed in bone </a:t>
            </a:r>
            <a:r>
              <a:rPr lang="en-US" b="1" u="sng" dirty="0">
                <a:solidFill>
                  <a:srgbClr val="0070C0"/>
                </a:solidFill>
              </a:rPr>
              <a:t>marrow samples </a:t>
            </a:r>
            <a:r>
              <a:rPr lang="en-US" dirty="0">
                <a:solidFill>
                  <a:srgbClr val="FF0000"/>
                </a:solidFill>
              </a:rPr>
              <a:t>and </a:t>
            </a:r>
          </a:p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the levels of </a:t>
            </a:r>
            <a:r>
              <a:rPr lang="en-US" b="1" u="sng" dirty="0">
                <a:solidFill>
                  <a:srgbClr val="0070C0"/>
                </a:solidFill>
              </a:rPr>
              <a:t>vanillylmandelic acid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b="1" u="sng" dirty="0">
                <a:solidFill>
                  <a:srgbClr val="0070C0"/>
                </a:solidFill>
              </a:rPr>
              <a:t>homovanillic acid </a:t>
            </a:r>
            <a:r>
              <a:rPr lang="en-US" dirty="0">
                <a:solidFill>
                  <a:srgbClr val="FF0000"/>
                </a:solidFill>
              </a:rPr>
              <a:t>are elevated in </a:t>
            </a:r>
          </a:p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the urine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Evaluations for metastatic disease should </a:t>
            </a:r>
            <a:r>
              <a:rPr lang="en-US" b="1" dirty="0" smtClean="0">
                <a:solidFill>
                  <a:srgbClr val="FF0000"/>
                </a:solidFill>
              </a:rPr>
              <a:t>include :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191000"/>
          </a:xfrm>
        </p:spPr>
        <p:txBody>
          <a:bodyPr>
            <a:noAutofit/>
          </a:bodyPr>
          <a:lstStyle/>
          <a:p>
            <a:pPr algn="l" rtl="0"/>
            <a:r>
              <a:rPr lang="en-US" sz="1800" dirty="0" smtClean="0"/>
              <a:t>CT </a:t>
            </a:r>
            <a:r>
              <a:rPr lang="en-US" sz="1800" dirty="0"/>
              <a:t>or MRI of the chest and abdomen</a:t>
            </a:r>
          </a:p>
          <a:p>
            <a:pPr algn="l" rtl="0"/>
            <a:r>
              <a:rPr lang="en-US" sz="1800" dirty="0" smtClean="0"/>
              <a:t>Bone </a:t>
            </a:r>
            <a:r>
              <a:rPr lang="en-US" sz="1800" dirty="0"/>
              <a:t>scans to detect cortical bone involvement</a:t>
            </a:r>
          </a:p>
          <a:p>
            <a:pPr algn="l" rtl="0"/>
            <a:r>
              <a:rPr lang="en-US" sz="1800" dirty="0" smtClean="0"/>
              <a:t>at </a:t>
            </a:r>
            <a:r>
              <a:rPr lang="en-US" sz="1800" dirty="0"/>
              <a:t>least 2 independent bone marrow aspirations and biopsies to evaluate for marrow disease.</a:t>
            </a:r>
            <a:endParaRPr lang="ar-SA" sz="1800" dirty="0"/>
          </a:p>
          <a:p>
            <a:pPr marL="68580" indent="0" algn="l" rtl="0">
              <a:buNone/>
            </a:pPr>
            <a:r>
              <a:rPr lang="en-US" sz="2000" b="1" dirty="0">
                <a:solidFill>
                  <a:srgbClr val="00B050"/>
                </a:solidFill>
              </a:rPr>
              <a:t>Iodine-123 </a:t>
            </a:r>
            <a:r>
              <a:rPr lang="en-US" sz="2000" b="1" dirty="0" err="1">
                <a:solidFill>
                  <a:srgbClr val="00B050"/>
                </a:solidFill>
              </a:rPr>
              <a:t>metaiodobenzylguanidine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123I-MIBG</a:t>
            </a:r>
            <a:r>
              <a:rPr lang="en-US" sz="2000" dirty="0"/>
              <a:t>) studies </a:t>
            </a:r>
            <a:r>
              <a:rPr lang="en-US" sz="2000" dirty="0" smtClean="0"/>
              <a:t>should be </a:t>
            </a:r>
            <a:r>
              <a:rPr lang="en-US" sz="2000" dirty="0"/>
              <a:t>used when available to better define the extent of disease.</a:t>
            </a:r>
          </a:p>
          <a:p>
            <a:pPr marL="68580" indent="0" algn="l" rtl="0">
              <a:buNone/>
            </a:pPr>
            <a:r>
              <a:rPr lang="en-US" sz="2000" b="1" dirty="0">
                <a:solidFill>
                  <a:srgbClr val="00B050"/>
                </a:solidFill>
              </a:rPr>
              <a:t>MRI of the spine </a:t>
            </a:r>
            <a:r>
              <a:rPr lang="en-US" sz="2000" dirty="0"/>
              <a:t>should be performed in cases with suspected or </a:t>
            </a:r>
            <a:r>
              <a:rPr lang="en-US" sz="2000" dirty="0" smtClean="0"/>
              <a:t>potential </a:t>
            </a:r>
            <a:r>
              <a:rPr lang="en-US" sz="2000" dirty="0"/>
              <a:t>spinal cord compression, but imaging of the brain with either </a:t>
            </a:r>
            <a:r>
              <a:rPr lang="en-US" sz="2000" dirty="0" smtClean="0"/>
              <a:t>CT </a:t>
            </a:r>
            <a:r>
              <a:rPr lang="en-US" sz="2000" dirty="0"/>
              <a:t>or MRI is not routinely performed unless dictated by the clinical </a:t>
            </a:r>
            <a:r>
              <a:rPr lang="en-US" sz="2000" dirty="0" smtClean="0"/>
              <a:t>presentation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858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024744" cy="533400"/>
          </a:xfrm>
        </p:spPr>
        <p:txBody>
          <a:bodyPr>
            <a:norm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international Neuroblastoma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Staging System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181600"/>
          </a:xfrm>
        </p:spPr>
        <p:txBody>
          <a:bodyPr>
            <a:normAutofit fontScale="55000" lnSpcReduction="20000"/>
          </a:bodyPr>
          <a:lstStyle/>
          <a:p>
            <a:pPr marL="68580" indent="0" algn="l">
              <a:buNone/>
            </a:pPr>
            <a:r>
              <a:rPr lang="en-US" sz="2900" b="1" dirty="0">
                <a:solidFill>
                  <a:srgbClr val="FF0000"/>
                </a:solidFill>
              </a:rPr>
              <a:t>Stage 1 </a:t>
            </a:r>
            <a:r>
              <a:rPr lang="en-US" sz="2900" dirty="0"/>
              <a:t>: Localized tumor with complete gross excision, with or without microscopic residual disease; </a:t>
            </a:r>
          </a:p>
          <a:p>
            <a:pPr marL="68580" indent="0" algn="l">
              <a:buNone/>
            </a:pPr>
            <a:r>
              <a:rPr lang="en-US" sz="2900" dirty="0"/>
              <a:t>representative ipsilateral lymph nodes negative for tumor microscopically (nodes attached to and removed with the primary tumor may be positive) </a:t>
            </a:r>
            <a:endParaRPr lang="en-US" sz="2900" dirty="0" smtClean="0"/>
          </a:p>
          <a:p>
            <a:pPr marL="68580" indent="0" algn="l">
              <a:buNone/>
            </a:pPr>
            <a:endParaRPr lang="en-US" sz="2900" dirty="0"/>
          </a:p>
          <a:p>
            <a:pPr marL="68580" indent="0" algn="l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Stage </a:t>
            </a:r>
            <a:r>
              <a:rPr lang="en-US" sz="2900" b="1" dirty="0">
                <a:solidFill>
                  <a:srgbClr val="FF0000"/>
                </a:solidFill>
              </a:rPr>
              <a:t>2A </a:t>
            </a:r>
            <a:r>
              <a:rPr lang="en-US" sz="2900" dirty="0"/>
              <a:t>: Localized  tumor with incomplete gross excision; representative </a:t>
            </a:r>
            <a:r>
              <a:rPr lang="en-US" sz="2900" dirty="0" smtClean="0"/>
              <a:t>ipsilateral </a:t>
            </a:r>
            <a:r>
              <a:rPr lang="en-US" sz="2900" dirty="0"/>
              <a:t>nonadherent </a:t>
            </a:r>
            <a:r>
              <a:rPr lang="en-US" sz="2900" dirty="0" smtClean="0"/>
              <a:t>lymph nodes </a:t>
            </a:r>
            <a:r>
              <a:rPr lang="en-US" sz="2900" dirty="0"/>
              <a:t>negative for tumor </a:t>
            </a:r>
            <a:r>
              <a:rPr lang="en-US" sz="2900" dirty="0" smtClean="0"/>
              <a:t>microscopically </a:t>
            </a:r>
            <a:endParaRPr lang="en-US" sz="2900" dirty="0"/>
          </a:p>
          <a:p>
            <a:pPr marL="68580" indent="0" algn="l">
              <a:buNone/>
            </a:pPr>
            <a:endParaRPr lang="ar-SA" sz="2900" b="1" dirty="0" smtClean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Stage </a:t>
            </a:r>
            <a:r>
              <a:rPr lang="en-US" sz="2900" b="1" dirty="0">
                <a:solidFill>
                  <a:srgbClr val="FF0000"/>
                </a:solidFill>
              </a:rPr>
              <a:t>2B </a:t>
            </a:r>
            <a:r>
              <a:rPr lang="en-US" sz="2900" dirty="0"/>
              <a:t>: Localized  tumor with or without complete gross excision, with ipsilateral nonadherent </a:t>
            </a:r>
            <a:r>
              <a:rPr lang="en-US" sz="2900" dirty="0" smtClean="0"/>
              <a:t>lymph nodes </a:t>
            </a:r>
            <a:r>
              <a:rPr lang="en-US" sz="2900" dirty="0"/>
              <a:t>positive for tumor ; enlarged </a:t>
            </a:r>
            <a:r>
              <a:rPr lang="en-US" sz="2900" dirty="0" smtClean="0"/>
              <a:t>contralateral </a:t>
            </a:r>
            <a:r>
              <a:rPr lang="en-US" sz="2900" dirty="0"/>
              <a:t>lymph nodes must be negative </a:t>
            </a:r>
            <a:r>
              <a:rPr lang="en-US" sz="2900" dirty="0" smtClean="0"/>
              <a:t>microscopically </a:t>
            </a:r>
            <a:endParaRPr lang="en-US" sz="2900" dirty="0"/>
          </a:p>
          <a:p>
            <a:pPr marL="68580" indent="0" algn="l">
              <a:buNone/>
            </a:pPr>
            <a:endParaRPr lang="ar-SA" sz="2900" b="1" dirty="0" smtClean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Stage </a:t>
            </a:r>
            <a:r>
              <a:rPr lang="en-US" sz="2900" b="1" dirty="0">
                <a:solidFill>
                  <a:srgbClr val="FF0000"/>
                </a:solidFill>
              </a:rPr>
              <a:t>3 </a:t>
            </a:r>
            <a:r>
              <a:rPr lang="en-US" sz="2900" dirty="0"/>
              <a:t>: </a:t>
            </a:r>
            <a:r>
              <a:rPr lang="en-US" sz="2900" dirty="0" smtClean="0"/>
              <a:t>Unrespectable </a:t>
            </a:r>
            <a:r>
              <a:rPr lang="en-US" sz="2900" dirty="0"/>
              <a:t>unilateral tumor infiltrating across the midline,† with </a:t>
            </a:r>
            <a:r>
              <a:rPr lang="en-US" sz="2900" dirty="0" smtClean="0"/>
              <a:t>or without </a:t>
            </a:r>
            <a:r>
              <a:rPr lang="en-US" sz="2900" dirty="0"/>
              <a:t>regional </a:t>
            </a:r>
            <a:r>
              <a:rPr lang="en-US" sz="2900" dirty="0" smtClean="0"/>
              <a:t>lymph node </a:t>
            </a:r>
            <a:r>
              <a:rPr lang="en-US" sz="2900" dirty="0"/>
              <a:t>involvement; or localized unilateral  tumor with contralateral regional lymph node involvement; or midline tumor with bilateral extension by infiltration </a:t>
            </a:r>
            <a:r>
              <a:rPr lang="en-US" sz="2900" dirty="0" smtClean="0"/>
              <a:t>(respectable) </a:t>
            </a:r>
            <a:r>
              <a:rPr lang="en-US" sz="2900" dirty="0"/>
              <a:t>or by lymph node </a:t>
            </a:r>
            <a:r>
              <a:rPr lang="en-US" sz="2900" dirty="0" smtClean="0"/>
              <a:t>involvement</a:t>
            </a:r>
            <a:r>
              <a:rPr lang="en-US" dirty="0" smtClean="0"/>
              <a:t> </a:t>
            </a:r>
            <a:endParaRPr lang="en-US" dirty="0"/>
          </a:p>
          <a:p>
            <a:pPr marL="68580" indent="0" algn="l">
              <a:buNone/>
            </a:pPr>
            <a:endParaRPr lang="ar-SA" sz="2900" b="1" dirty="0" smtClean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Stage </a:t>
            </a:r>
            <a:r>
              <a:rPr lang="en-US" sz="2900" b="1" dirty="0">
                <a:solidFill>
                  <a:srgbClr val="FF0000"/>
                </a:solidFill>
              </a:rPr>
              <a:t>4 </a:t>
            </a:r>
            <a:r>
              <a:rPr lang="en-US" sz="2900" dirty="0"/>
              <a:t>: Any primary tumor with dissemination to distant lymph nodes; bone, bone marrow , liver, skin, and other organs (except as defined for stage 4S</a:t>
            </a:r>
            <a:r>
              <a:rPr lang="en-US" sz="1800" dirty="0" smtClean="0"/>
              <a:t>)</a:t>
            </a:r>
            <a:endParaRPr lang="en-US" sz="2900" dirty="0"/>
          </a:p>
          <a:p>
            <a:pPr marL="68580" indent="0" algn="l">
              <a:buNone/>
            </a:pPr>
            <a:endParaRPr lang="ar-SA" sz="2900" b="1" dirty="0" smtClean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Stage 4S </a:t>
            </a:r>
            <a:r>
              <a:rPr lang="en-US" dirty="0" smtClean="0"/>
              <a:t>: </a:t>
            </a:r>
            <a:r>
              <a:rPr lang="en-US" sz="2900" dirty="0" smtClean="0"/>
              <a:t>Localized  primary tumor (as defined for stage 1, 2A, or 2B), with dissemination limited </a:t>
            </a:r>
            <a:r>
              <a:rPr lang="en-US" sz="2900" dirty="0"/>
              <a:t>to skin, liver, and bone marrow‡ (limited to infants &lt;1 </a:t>
            </a:r>
            <a:r>
              <a:rPr lang="en-US" sz="2900" dirty="0" err="1"/>
              <a:t>yr</a:t>
            </a:r>
            <a:r>
              <a:rPr lang="en-US" sz="2900" dirty="0"/>
              <a:t> of age</a:t>
            </a:r>
            <a:endParaRPr lang="ar-SA" sz="2900" dirty="0"/>
          </a:p>
          <a:p>
            <a:pPr marL="68580" indent="0" algn="l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8747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7228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5105400"/>
          </a:xfrm>
        </p:spPr>
        <p:txBody>
          <a:bodyPr>
            <a:normAutofit fontScale="92500" lnSpcReduction="20000"/>
          </a:bodyPr>
          <a:lstStyle/>
          <a:p>
            <a:pPr marL="6858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patient’s age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tumor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stage</a:t>
            </a:r>
            <a:r>
              <a:rPr lang="en-US" dirty="0"/>
              <a:t> are combined with </a:t>
            </a:r>
            <a:r>
              <a:rPr lang="en-US" dirty="0">
                <a:solidFill>
                  <a:srgbClr val="FF0000"/>
                </a:solidFill>
              </a:rPr>
              <a:t>cytogenetic and molecular features </a:t>
            </a:r>
            <a:r>
              <a:rPr lang="en-US" dirty="0"/>
              <a:t>of the tumor to determine the treatment risk group and estimated prognosis for each patient. </a:t>
            </a:r>
          </a:p>
          <a:p>
            <a:pPr marL="68580" indent="0"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usual treatment for children with low-risk </a:t>
            </a:r>
            <a:r>
              <a:rPr lang="en-US" dirty="0" err="1"/>
              <a:t>neuroblastoma</a:t>
            </a:r>
            <a:r>
              <a:rPr lang="en-US" dirty="0"/>
              <a:t> is </a:t>
            </a:r>
          </a:p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surgery</a:t>
            </a:r>
            <a:r>
              <a:rPr lang="en-US" dirty="0"/>
              <a:t> for stages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observation</a:t>
            </a:r>
            <a:r>
              <a:rPr lang="en-US" dirty="0"/>
              <a:t> for stage </a:t>
            </a:r>
            <a:r>
              <a:rPr lang="en-US" dirty="0">
                <a:solidFill>
                  <a:srgbClr val="00B050"/>
                </a:solidFill>
              </a:rPr>
              <a:t>4S</a:t>
            </a:r>
            <a:r>
              <a:rPr lang="en-US" dirty="0"/>
              <a:t> with cure </a:t>
            </a:r>
            <a:r>
              <a:rPr lang="en-US" dirty="0" smtClean="0"/>
              <a:t>rates generally </a:t>
            </a:r>
            <a:r>
              <a:rPr lang="en-US" dirty="0">
                <a:solidFill>
                  <a:srgbClr val="FF0000"/>
                </a:solidFill>
              </a:rPr>
              <a:t>&gt;90%</a:t>
            </a:r>
            <a:r>
              <a:rPr lang="en-US" dirty="0"/>
              <a:t> without further therapy. </a:t>
            </a:r>
          </a:p>
          <a:p>
            <a:pPr marL="68580" indent="0" algn="l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Treatment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chemotherapy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radiation</a:t>
            </a:r>
            <a:r>
              <a:rPr lang="en-US" dirty="0"/>
              <a:t> for the rare child with local recurrence can still be curative. </a:t>
            </a:r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Children with spinal cord compression at diagnosis also may require urgent treatment with </a:t>
            </a:r>
            <a:r>
              <a:rPr lang="en-US" dirty="0" smtClean="0">
                <a:solidFill>
                  <a:srgbClr val="FF0000"/>
                </a:solidFill>
              </a:rPr>
              <a:t>chemotherapy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radiation</a:t>
            </a:r>
            <a:r>
              <a:rPr lang="en-US" dirty="0" smtClean="0"/>
              <a:t> to avoid </a:t>
            </a:r>
            <a:r>
              <a:rPr lang="en-US" dirty="0"/>
              <a:t>neurologic damage.</a:t>
            </a:r>
            <a:endParaRPr lang="ar-SA" dirty="0"/>
          </a:p>
          <a:p>
            <a:pPr marL="68580" indent="0" algn="l">
              <a:buNone/>
            </a:pPr>
            <a:endParaRPr lang="en-US" dirty="0" smtClean="0"/>
          </a:p>
          <a:p>
            <a:pPr marL="6858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5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5105400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Stage 4S neuroblastomas</a:t>
            </a:r>
            <a:r>
              <a:rPr lang="en-US" dirty="0"/>
              <a:t> have a very favorable prognosis, and many regress spontaneously without therapy. </a:t>
            </a:r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r>
              <a:rPr lang="en-US" dirty="0" smtClean="0"/>
              <a:t>Chemotherapy </a:t>
            </a:r>
            <a:r>
              <a:rPr lang="en-US" dirty="0"/>
              <a:t>or resection of the primary tumor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improve survival rates, but for infants with </a:t>
            </a:r>
            <a:r>
              <a:rPr lang="en-US" dirty="0">
                <a:solidFill>
                  <a:srgbClr val="FF0000"/>
                </a:solidFill>
              </a:rPr>
              <a:t>massive liver involvement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respiratory compromise</a:t>
            </a:r>
            <a:r>
              <a:rPr lang="en-US" dirty="0"/>
              <a:t>, small doses of cyclophosphamide or low-dose hepatic irradiation may alleviate symptoms.</a:t>
            </a:r>
            <a:endParaRPr lang="ar-SA" dirty="0"/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endParaRPr lang="en-US" dirty="0"/>
          </a:p>
          <a:p>
            <a:pPr marL="68580" indent="0"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8580" indent="0" algn="l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543800" cy="5486400"/>
          </a:xfrm>
        </p:spPr>
        <p:txBody>
          <a:bodyPr>
            <a:normAutofit lnSpcReduction="10000"/>
          </a:bodyPr>
          <a:lstStyle/>
          <a:p>
            <a:pPr marL="68580" indent="0" algn="l">
              <a:buNone/>
            </a:pPr>
            <a:r>
              <a:rPr lang="en-US" dirty="0"/>
              <a:t>Children with high-risk </a:t>
            </a:r>
            <a:r>
              <a:rPr lang="en-US" dirty="0" err="1"/>
              <a:t>neuroblastoma</a:t>
            </a:r>
            <a:r>
              <a:rPr lang="en-US" dirty="0"/>
              <a:t> have long-term  survival </a:t>
            </a:r>
            <a:r>
              <a:rPr lang="en-US" dirty="0" smtClean="0"/>
              <a:t>rates between </a:t>
            </a:r>
            <a:r>
              <a:rPr lang="en-US" dirty="0">
                <a:solidFill>
                  <a:srgbClr val="FF0000"/>
                </a:solidFill>
              </a:rPr>
              <a:t>25%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35%</a:t>
            </a:r>
            <a:r>
              <a:rPr lang="en-US" dirty="0"/>
              <a:t> with current treatment that consists </a:t>
            </a:r>
            <a:r>
              <a:rPr lang="en-US" dirty="0" smtClean="0"/>
              <a:t>of </a:t>
            </a:r>
            <a:endParaRPr lang="en-US" dirty="0"/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/>
              <a:t>intensive </a:t>
            </a:r>
            <a:r>
              <a:rPr lang="en-US" dirty="0"/>
              <a:t>chemotherapy 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/>
              <a:t>high-dose </a:t>
            </a:r>
            <a:r>
              <a:rPr lang="en-US" dirty="0"/>
              <a:t>chemotherapy with autologous stem cell rescue 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/>
              <a:t>surgery</a:t>
            </a:r>
            <a:endParaRPr lang="en-US" dirty="0"/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/>
              <a:t>radiation</a:t>
            </a:r>
            <a:endParaRPr lang="en-US" dirty="0"/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/>
              <a:t>13-cis-retinoic </a:t>
            </a:r>
            <a:r>
              <a:rPr lang="en-US" dirty="0"/>
              <a:t>acid </a:t>
            </a:r>
            <a:r>
              <a:rPr lang="en-US" dirty="0" smtClean="0"/>
              <a:t>(isotretinoin, </a:t>
            </a:r>
            <a:r>
              <a:rPr lang="en-US" dirty="0"/>
              <a:t>Accutane).</a:t>
            </a:r>
          </a:p>
          <a:p>
            <a:pPr marL="68580" indent="0" algn="l">
              <a:buNone/>
            </a:pPr>
            <a:r>
              <a:rPr lang="en-US" dirty="0"/>
              <a:t>Cases of high-risk </a:t>
            </a:r>
            <a:r>
              <a:rPr lang="en-US" dirty="0" err="1"/>
              <a:t>neuroblastoma</a:t>
            </a:r>
            <a:r>
              <a:rPr lang="en-US" dirty="0"/>
              <a:t> are associated with frequent relapses, </a:t>
            </a:r>
          </a:p>
          <a:p>
            <a:pPr marL="68580" indent="0" algn="l">
              <a:buNone/>
            </a:pPr>
            <a:r>
              <a:rPr lang="en-US" dirty="0"/>
              <a:t>and children with recurrent </a:t>
            </a:r>
            <a:r>
              <a:rPr lang="en-US" dirty="0" err="1"/>
              <a:t>neuroblastoma</a:t>
            </a:r>
            <a:r>
              <a:rPr lang="en-US" dirty="0"/>
              <a:t> have a &lt;50% response rate </a:t>
            </a:r>
          </a:p>
          <a:p>
            <a:pPr marL="68580" indent="0" algn="l">
              <a:buNone/>
            </a:pPr>
            <a:r>
              <a:rPr lang="en-US" dirty="0"/>
              <a:t>to alternative chemotherapy regimens.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2451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64704"/>
            <a:ext cx="770485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9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  <p:extLst>
      <p:ext uri="{BB962C8B-B14F-4D97-AF65-F5344CB8AC3E}">
        <p14:creationId xmlns:p14="http://schemas.microsoft.com/office/powerpoint/2010/main" xmlns="" val="10728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Wilms</a:t>
            </a:r>
            <a:r>
              <a:rPr lang="en-US" dirty="0" smtClean="0"/>
              <a:t> tumor, also known as </a:t>
            </a:r>
            <a:r>
              <a:rPr lang="en-US" b="1" dirty="0" err="1" smtClean="0"/>
              <a:t>nephroblastoma</a:t>
            </a:r>
            <a:r>
              <a:rPr lang="en-US" b="1" dirty="0" smtClean="0"/>
              <a:t> </a:t>
            </a:r>
            <a:r>
              <a:rPr lang="en-US" dirty="0" smtClean="0"/>
              <a:t>is malignant tumor of the kidneys that typically occurs in children. Dr. Max </a:t>
            </a:r>
            <a:r>
              <a:rPr lang="en-US" dirty="0" err="1" smtClean="0"/>
              <a:t>Wilms</a:t>
            </a:r>
            <a:r>
              <a:rPr lang="en-US" dirty="0" smtClean="0"/>
              <a:t> the German surgeon (1867–1918) first described this kind of tumor.</a:t>
            </a:r>
            <a:endParaRPr lang="en-US" b="1" dirty="0" smtClean="0"/>
          </a:p>
          <a:p>
            <a:r>
              <a:rPr lang="en-US" dirty="0" smtClean="0"/>
              <a:t>the most common primary malignant </a:t>
            </a:r>
            <a:r>
              <a:rPr lang="en-US" i="1" dirty="0" smtClean="0"/>
              <a:t>renal tumor of childhood.</a:t>
            </a:r>
          </a:p>
          <a:p>
            <a:r>
              <a:rPr lang="en-US" dirty="0" smtClean="0"/>
              <a:t>It is the second most common malignant abdominal tumor in childhood after </a:t>
            </a:r>
            <a:r>
              <a:rPr lang="en-US" dirty="0" err="1" smtClean="0"/>
              <a:t>neuroblastoma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Epidemiology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Wilms</a:t>
            </a:r>
            <a:r>
              <a:rPr lang="en-US" dirty="0" smtClean="0"/>
              <a:t> tumor accounts for 6% of pediatric malignancies and &gt;95% of kidney tumors in children.</a:t>
            </a:r>
          </a:p>
          <a:p>
            <a:r>
              <a:rPr lang="en-US" dirty="0" smtClean="0"/>
              <a:t>Approximately 75% of the cases occur in children &lt;5 yr old, with a peak incidence at 2-3 yr.</a:t>
            </a:r>
          </a:p>
          <a:p>
            <a:r>
              <a:rPr lang="en-US" dirty="0" smtClean="0"/>
              <a:t>It can arise in one or both kidneys;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. The male/female ratio is 0.92 to 1 in unilateral disease and 0.6 to 1 in bilateral disease.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Cont..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cases are sporadic, but approximately 2% of patients have a family history.</a:t>
            </a:r>
          </a:p>
          <a:p>
            <a:endParaRPr lang="en-US" dirty="0" smtClean="0"/>
          </a:p>
          <a:p>
            <a:r>
              <a:rPr lang="en-US" dirty="0" err="1" smtClean="0"/>
              <a:t>Wilms</a:t>
            </a:r>
            <a:r>
              <a:rPr lang="en-US" dirty="0" smtClean="0"/>
              <a:t> tumor is observed in the context of </a:t>
            </a:r>
            <a:r>
              <a:rPr lang="en-US" dirty="0" err="1" smtClean="0"/>
              <a:t>hemihypertrophy</a:t>
            </a:r>
            <a:r>
              <a:rPr lang="en-US" dirty="0" smtClean="0"/>
              <a:t>, </a:t>
            </a:r>
            <a:r>
              <a:rPr lang="en-US" dirty="0" err="1" smtClean="0"/>
              <a:t>aniridia,genitourinary</a:t>
            </a:r>
            <a:r>
              <a:rPr lang="en-US" dirty="0" smtClean="0"/>
              <a:t> anomalies, and a variety of rare syndromes </a:t>
            </a:r>
            <a:r>
              <a:rPr lang="en-US" dirty="0" smtClean="0">
                <a:sym typeface="Wingdings" pitchFamily="2" charset="2"/>
              </a:rPr>
              <a:t>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2395</Words>
  <Application>Microsoft Office PowerPoint</Application>
  <PresentationFormat>On-screen Show (4:3)</PresentationFormat>
  <Paragraphs>295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انقلاب</vt:lpstr>
      <vt:lpstr>Office Theme</vt:lpstr>
      <vt:lpstr>Austin</vt:lpstr>
      <vt:lpstr>Wilms Tumor &amp; Neuroblastoma</vt:lpstr>
      <vt:lpstr>Malignant tumors</vt:lpstr>
      <vt:lpstr>Slide 3</vt:lpstr>
      <vt:lpstr>Slide 4</vt:lpstr>
      <vt:lpstr>Preponderance of Cancer</vt:lpstr>
      <vt:lpstr>Slide 6</vt:lpstr>
      <vt:lpstr>Slide 7</vt:lpstr>
      <vt:lpstr>Epidemiology</vt:lpstr>
      <vt:lpstr>Cont..</vt:lpstr>
      <vt:lpstr>Syndromes Associated With Wilms Tumor</vt:lpstr>
      <vt:lpstr>Aniridia</vt:lpstr>
      <vt:lpstr>Etiology</vt:lpstr>
      <vt:lpstr>Clinical presentation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 </vt:lpstr>
      <vt:lpstr>Introduction </vt:lpstr>
      <vt:lpstr>Pathogenesis</vt:lpstr>
      <vt:lpstr>PATHOLOGY</vt:lpstr>
      <vt:lpstr>Risk factors </vt:lpstr>
      <vt:lpstr>Epidemiology</vt:lpstr>
      <vt:lpstr>* The median age of children at  diagnosis is 22 mo.  * 90% of cases are diagnosed before the age of 5y  *the incidence is slightly higher in boys ,and in Caucasian population </vt:lpstr>
      <vt:lpstr>Sites :</vt:lpstr>
      <vt:lpstr>Slide 53</vt:lpstr>
      <vt:lpstr>Slide 54</vt:lpstr>
      <vt:lpstr>The most common sites of  :metastasis are</vt:lpstr>
      <vt:lpstr>Slide 56</vt:lpstr>
      <vt:lpstr>Metastatic disease can cause a variety of signs and symptoms,  : including</vt:lpstr>
      <vt:lpstr>Localized disease can manifest as an asymptomatic mass or can cause  symptoms because of the mass itself,    including :</vt:lpstr>
      <vt:lpstr>Slide 59</vt:lpstr>
      <vt:lpstr>DIAGNOSIS :</vt:lpstr>
      <vt:lpstr>Slide 61</vt:lpstr>
      <vt:lpstr>Evaluations for metastatic disease should include :</vt:lpstr>
      <vt:lpstr>  international Neuroblastoma Staging System</vt:lpstr>
      <vt:lpstr>TREATMENT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Wilms Tumor &amp; Neuroblastoma</dc:title>
  <dc:creator>TOSHIBA</dc:creator>
  <cp:lastModifiedBy>admin</cp:lastModifiedBy>
  <cp:revision>10</cp:revision>
  <dcterms:created xsi:type="dcterms:W3CDTF">2019-07-05T18:02:03Z</dcterms:created>
  <dcterms:modified xsi:type="dcterms:W3CDTF">2019-07-07T08:47:59Z</dcterms:modified>
</cp:coreProperties>
</file>