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33" r:id="rId3"/>
    <p:sldId id="334" r:id="rId4"/>
    <p:sldId id="335" r:id="rId5"/>
    <p:sldId id="336" r:id="rId6"/>
    <p:sldId id="337" r:id="rId7"/>
    <p:sldId id="339" r:id="rId8"/>
    <p:sldId id="340" r:id="rId9"/>
    <p:sldId id="342" r:id="rId10"/>
    <p:sldId id="343" r:id="rId11"/>
    <p:sldId id="344" r:id="rId12"/>
    <p:sldId id="345" r:id="rId13"/>
    <p:sldId id="347" r:id="rId14"/>
    <p:sldId id="348" r:id="rId15"/>
    <p:sldId id="349" r:id="rId16"/>
    <p:sldId id="350" r:id="rId17"/>
    <p:sldId id="351" r:id="rId18"/>
    <p:sldId id="353" r:id="rId19"/>
    <p:sldId id="354" r:id="rId20"/>
    <p:sldId id="355" r:id="rId21"/>
    <p:sldId id="356" r:id="rId22"/>
    <p:sldId id="359" r:id="rId23"/>
    <p:sldId id="360" r:id="rId24"/>
    <p:sldId id="361" r:id="rId25"/>
    <p:sldId id="362" r:id="rId26"/>
    <p:sldId id="357" r:id="rId27"/>
    <p:sldId id="364" r:id="rId28"/>
    <p:sldId id="358" r:id="rId29"/>
    <p:sldId id="363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83" r:id="rId39"/>
    <p:sldId id="382" r:id="rId40"/>
    <p:sldId id="374" r:id="rId41"/>
    <p:sldId id="384" r:id="rId42"/>
    <p:sldId id="380" r:id="rId43"/>
    <p:sldId id="379" r:id="rId44"/>
    <p:sldId id="266" r:id="rId45"/>
    <p:sldId id="28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C8FA-0604-4B5C-B2CE-EF89BB835FF5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9065A-8AB2-480B-AACC-18C44DCCB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2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9065A-8AB2-480B-AACC-18C44DCCBB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9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1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07DB-A5F1-4F01-979C-935069075046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BB34-F334-487E-94A6-28501718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5080" indent="-457200">
              <a:spcBef>
                <a:spcPts val="10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Heading" pitchFamily="2" charset="0"/>
                <a:cs typeface="Tahoma"/>
              </a:rPr>
              <a:t>Vital </a:t>
            </a:r>
            <a:r>
              <a:rPr lang="en-US" spc="-5" dirty="0">
                <a:latin typeface="Sitka Heading" pitchFamily="2" charset="0"/>
                <a:cs typeface="Tahoma"/>
              </a:rPr>
              <a:t>signs: </a:t>
            </a:r>
            <a:r>
              <a:rPr lang="en-US" spc="-10" dirty="0">
                <a:latin typeface="Sitka Heading" pitchFamily="2" charset="0"/>
                <a:cs typeface="Tahoma"/>
              </a:rPr>
              <a:t>fever </a:t>
            </a:r>
            <a:r>
              <a:rPr lang="en-US" spc="-15" dirty="0">
                <a:latin typeface="Sitka Heading" pitchFamily="2" charset="0"/>
                <a:cs typeface="Tahoma"/>
              </a:rPr>
              <a:t>for </a:t>
            </a:r>
            <a:r>
              <a:rPr lang="en-US" dirty="0">
                <a:latin typeface="Sitka Heading" pitchFamily="2" charset="0"/>
                <a:cs typeface="Tahoma"/>
              </a:rPr>
              <a:t>UTI, </a:t>
            </a:r>
            <a:r>
              <a:rPr lang="en-US" spc="-5" dirty="0">
                <a:latin typeface="Sitka Heading" pitchFamily="2" charset="0"/>
                <a:cs typeface="Tahoma"/>
              </a:rPr>
              <a:t>hypertension </a:t>
            </a:r>
            <a:r>
              <a:rPr lang="en-US" spc="-15" dirty="0">
                <a:latin typeface="Sitka Heading" pitchFamily="2" charset="0"/>
                <a:cs typeface="Tahoma"/>
              </a:rPr>
              <a:t>for  </a:t>
            </a:r>
            <a:r>
              <a:rPr lang="en-US" dirty="0">
                <a:latin typeface="Sitka Heading" pitchFamily="2" charset="0"/>
                <a:cs typeface="Tahoma"/>
              </a:rPr>
              <a:t>glomerulonephritis</a:t>
            </a:r>
          </a:p>
          <a:p>
            <a:pPr marL="469900" indent="-457200">
              <a:spcBef>
                <a:spcPts val="76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Sitka Heading" pitchFamily="2" charset="0"/>
                <a:cs typeface="Tahoma"/>
              </a:rPr>
              <a:t>Fluid overload: periorbital puffiness, </a:t>
            </a:r>
            <a:r>
              <a:rPr lang="en-US" spc="-5" dirty="0" smtClean="0">
                <a:latin typeface="Sitka Heading" pitchFamily="2" charset="0"/>
                <a:cs typeface="Tahoma"/>
              </a:rPr>
              <a:t>lower</a:t>
            </a:r>
            <a:r>
              <a:rPr lang="en-US" spc="-20" dirty="0" smtClean="0">
                <a:latin typeface="Sitka Heading" pitchFamily="2" charset="0"/>
                <a:cs typeface="Tahoma"/>
              </a:rPr>
              <a:t> </a:t>
            </a:r>
            <a:r>
              <a:rPr lang="en-US" spc="-5" dirty="0" smtClean="0">
                <a:latin typeface="Sitka Heading" pitchFamily="2" charset="0"/>
                <a:cs typeface="Tahoma"/>
              </a:rPr>
              <a:t>limb, ascites, pulmonary edema</a:t>
            </a:r>
            <a:endParaRPr lang="en-US" dirty="0">
              <a:latin typeface="Sitka Heading" pitchFamily="2" charset="0"/>
              <a:cs typeface="Tahoma"/>
            </a:endParaRPr>
          </a:p>
          <a:p>
            <a:pPr marL="469900" indent="-457200">
              <a:spcBef>
                <a:spcPts val="770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Heading" pitchFamily="2" charset="0"/>
                <a:cs typeface="Tahoma"/>
              </a:rPr>
              <a:t>Abdomen </a:t>
            </a:r>
            <a:r>
              <a:rPr lang="en-US" spc="-5" dirty="0" smtClean="0">
                <a:latin typeface="Sitka Heading" pitchFamily="2" charset="0"/>
                <a:cs typeface="Tahoma"/>
              </a:rPr>
              <a:t>exam: </a:t>
            </a:r>
            <a:r>
              <a:rPr lang="en-US" dirty="0" smtClean="0">
                <a:latin typeface="Sitka Heading" pitchFamily="2" charset="0"/>
                <a:cs typeface="Tahoma"/>
              </a:rPr>
              <a:t>masses, (PCKD), tenderness</a:t>
            </a:r>
            <a:endParaRPr lang="en-US" dirty="0">
              <a:latin typeface="Sitka Heading" pitchFamily="2" charset="0"/>
              <a:cs typeface="Tahoma"/>
            </a:endParaRPr>
          </a:p>
          <a:p>
            <a:pPr marL="469900" indent="-457200">
              <a:spcBef>
                <a:spcPts val="770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spc="-5" dirty="0">
                <a:latin typeface="Sitka Heading" pitchFamily="2" charset="0"/>
                <a:cs typeface="Tahoma"/>
              </a:rPr>
              <a:t>Genitalia</a:t>
            </a:r>
            <a:r>
              <a:rPr lang="en-US" spc="-15" dirty="0">
                <a:latin typeface="Sitka Heading" pitchFamily="2" charset="0"/>
                <a:cs typeface="Tahoma"/>
              </a:rPr>
              <a:t> </a:t>
            </a:r>
            <a:r>
              <a:rPr lang="en-US" spc="-5" dirty="0" smtClean="0">
                <a:latin typeface="Sitka Heading" pitchFamily="2" charset="0"/>
                <a:cs typeface="Tahoma"/>
              </a:rPr>
              <a:t>exam</a:t>
            </a:r>
            <a:endParaRPr lang="en-US" dirty="0">
              <a:latin typeface="Sitka Heading" pitchFamily="2" charset="0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estigation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marR="44450" indent="-457200">
              <a:spcBef>
                <a:spcPts val="10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Banner" pitchFamily="2" charset="0"/>
                <a:cs typeface="Tahoma"/>
              </a:rPr>
              <a:t>Urine dipstick </a:t>
            </a:r>
            <a:r>
              <a:rPr lang="en-US" spc="-5" dirty="0">
                <a:latin typeface="Sitka Banner" pitchFamily="2" charset="0"/>
                <a:cs typeface="Tahoma"/>
              </a:rPr>
              <a:t>positive </a:t>
            </a:r>
            <a:r>
              <a:rPr lang="en-US" spc="-10" dirty="0">
                <a:latin typeface="Sitka Banner" pitchFamily="2" charset="0"/>
                <a:cs typeface="Tahoma"/>
              </a:rPr>
              <a:t>for  </a:t>
            </a:r>
            <a:r>
              <a:rPr lang="en-US" dirty="0">
                <a:latin typeface="Sitka Banner" pitchFamily="2" charset="0"/>
                <a:cs typeface="Tahoma"/>
              </a:rPr>
              <a:t>hemoglobinuria, myoglobin </a:t>
            </a:r>
            <a:r>
              <a:rPr lang="en-US" spc="-10" dirty="0">
                <a:latin typeface="Sitka Banner" pitchFamily="2" charset="0"/>
                <a:cs typeface="Tahoma"/>
              </a:rPr>
              <a:t>(Positive </a:t>
            </a:r>
            <a:r>
              <a:rPr lang="en-US" dirty="0" err="1" smtClean="0">
                <a:latin typeface="Sitka Banner" pitchFamily="2" charset="0"/>
                <a:cs typeface="Tahoma"/>
              </a:rPr>
              <a:t>heme</a:t>
            </a:r>
            <a:r>
              <a:rPr lang="en-US" dirty="0">
                <a:latin typeface="Sitka Banner" pitchFamily="2" charset="0"/>
                <a:cs typeface="Tahoma"/>
              </a:rPr>
              <a:t>, negative </a:t>
            </a:r>
            <a:r>
              <a:rPr lang="en-US" spc="-5" dirty="0">
                <a:latin typeface="Sitka Banner" pitchFamily="2" charset="0"/>
                <a:cs typeface="Tahoma"/>
              </a:rPr>
              <a:t>analysis), </a:t>
            </a:r>
            <a:r>
              <a:rPr lang="en-US" dirty="0" smtClean="0">
                <a:latin typeface="Sitka Banner" pitchFamily="2" charset="0"/>
                <a:cs typeface="Tahoma"/>
              </a:rPr>
              <a:t>hematuria </a:t>
            </a:r>
            <a:r>
              <a:rPr lang="en-US" dirty="0">
                <a:latin typeface="Sitka Banner" pitchFamily="2" charset="0"/>
                <a:cs typeface="Tahoma"/>
              </a:rPr>
              <a:t>and </a:t>
            </a:r>
            <a:r>
              <a:rPr lang="en-US" dirty="0" err="1">
                <a:latin typeface="Sitka Banner" pitchFamily="2" charset="0"/>
                <a:cs typeface="Tahoma"/>
              </a:rPr>
              <a:t>neg</a:t>
            </a:r>
            <a:r>
              <a:rPr lang="en-US" dirty="0">
                <a:latin typeface="Sitka Banner" pitchFamily="2" charset="0"/>
                <a:cs typeface="Tahoma"/>
              </a:rPr>
              <a:t>  if</a:t>
            </a:r>
            <a:r>
              <a:rPr lang="en-US" spc="-5" dirty="0">
                <a:latin typeface="Sitka Banner" pitchFamily="2" charset="0"/>
                <a:cs typeface="Tahoma"/>
              </a:rPr>
              <a:t> </a:t>
            </a:r>
            <a:r>
              <a:rPr lang="en-US" dirty="0">
                <a:latin typeface="Sitka Banner" pitchFamily="2" charset="0"/>
                <a:cs typeface="Tahoma"/>
              </a:rPr>
              <a:t>factitious</a:t>
            </a:r>
          </a:p>
          <a:p>
            <a:pPr marL="469900" marR="137160" indent="-457200">
              <a:spcBef>
                <a:spcPts val="775"/>
              </a:spcBef>
              <a:buSzPct val="59375"/>
              <a:tabLst>
                <a:tab pos="354965" algn="l"/>
                <a:tab pos="355600" algn="l"/>
              </a:tabLst>
            </a:pPr>
            <a:r>
              <a:rPr lang="en-US" dirty="0">
                <a:latin typeface="Sitka Banner" pitchFamily="2" charset="0"/>
                <a:cs typeface="Tahoma"/>
              </a:rPr>
              <a:t>Microscopy: look </a:t>
            </a:r>
            <a:r>
              <a:rPr lang="en-US" spc="-10" dirty="0">
                <a:latin typeface="Sitka Banner" pitchFamily="2" charset="0"/>
                <a:cs typeface="Tahoma"/>
              </a:rPr>
              <a:t>for </a:t>
            </a:r>
            <a:r>
              <a:rPr lang="en-US" dirty="0">
                <a:latin typeface="Sitka Banner" pitchFamily="2" charset="0"/>
                <a:cs typeface="Tahoma"/>
              </a:rPr>
              <a:t>RBC, </a:t>
            </a:r>
            <a:r>
              <a:rPr lang="en-US" spc="-5" dirty="0" smtClean="0">
                <a:latin typeface="Sitka Banner" pitchFamily="2" charset="0"/>
                <a:cs typeface="Tahoma"/>
              </a:rPr>
              <a:t>WBC, </a:t>
            </a:r>
            <a:r>
              <a:rPr lang="en-US" spc="-5" dirty="0">
                <a:latin typeface="Sitka Banner" pitchFamily="2" charset="0"/>
                <a:cs typeface="Tahoma"/>
              </a:rPr>
              <a:t>bacteria </a:t>
            </a:r>
            <a:r>
              <a:rPr lang="en-US" spc="-5" dirty="0" smtClean="0">
                <a:latin typeface="Sitka Banner" pitchFamily="2" charset="0"/>
                <a:cs typeface="Tahoma"/>
              </a:rPr>
              <a:t>(UTI),  </a:t>
            </a:r>
            <a:r>
              <a:rPr lang="en-US" dirty="0">
                <a:latin typeface="Sitka Banner" pitchFamily="2" charset="0"/>
                <a:cs typeface="Tahoma"/>
              </a:rPr>
              <a:t>high </a:t>
            </a:r>
            <a:r>
              <a:rPr lang="en-US" spc="-10" dirty="0">
                <a:latin typeface="Sitka Banner" pitchFamily="2" charset="0"/>
                <a:cs typeface="Tahoma"/>
              </a:rPr>
              <a:t>grade </a:t>
            </a:r>
            <a:r>
              <a:rPr lang="en-US" spc="-5" dirty="0" smtClean="0">
                <a:latin typeface="Sitka Banner" pitchFamily="2" charset="0"/>
                <a:cs typeface="Tahoma"/>
              </a:rPr>
              <a:t>proteinuria </a:t>
            </a:r>
            <a:r>
              <a:rPr lang="en-US" dirty="0">
                <a:latin typeface="Sitka Banner" pitchFamily="2" charset="0"/>
                <a:cs typeface="Tahoma"/>
              </a:rPr>
              <a:t>, </a:t>
            </a:r>
            <a:r>
              <a:rPr lang="en-US" dirty="0" smtClean="0">
                <a:latin typeface="Sitka Banner" pitchFamily="2" charset="0"/>
                <a:cs typeface="Tahoma"/>
              </a:rPr>
              <a:t>crystals</a:t>
            </a:r>
            <a:endParaRPr lang="en-US" sz="4400" dirty="0">
              <a:latin typeface="Sitka Banner" pitchFamily="2" charset="0"/>
              <a:cs typeface="Tahoma"/>
            </a:endParaRPr>
          </a:p>
          <a:p>
            <a:pPr marL="469900" indent="-457200">
              <a:buSzPct val="59375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Sitka Banner" pitchFamily="2" charset="0"/>
                <a:cs typeface="Tahoma"/>
              </a:rPr>
              <a:t>Dysmorphic </a:t>
            </a:r>
            <a:r>
              <a:rPr lang="en-US" dirty="0">
                <a:latin typeface="Sitka Banner" pitchFamily="2" charset="0"/>
                <a:cs typeface="Tahoma"/>
              </a:rPr>
              <a:t>RBC by phase </a:t>
            </a:r>
            <a:r>
              <a:rPr lang="en-US" spc="-10" dirty="0">
                <a:latin typeface="Sitka Banner" pitchFamily="2" charset="0"/>
                <a:cs typeface="Tahoma"/>
              </a:rPr>
              <a:t>contrast</a:t>
            </a:r>
            <a:r>
              <a:rPr lang="en-US" spc="-45" dirty="0">
                <a:latin typeface="Sitka Banner" pitchFamily="2" charset="0"/>
                <a:cs typeface="Tahoma"/>
              </a:rPr>
              <a:t> </a:t>
            </a:r>
            <a:r>
              <a:rPr lang="en-US" dirty="0">
                <a:latin typeface="Sitka Banner" pitchFamily="2" charset="0"/>
                <a:cs typeface="Tahoma"/>
              </a:rPr>
              <a:t>microscopy, </a:t>
            </a:r>
            <a:r>
              <a:rPr lang="en-US" spc="5" dirty="0">
                <a:latin typeface="Sitka Banner" pitchFamily="2" charset="0"/>
                <a:cs typeface="Tahoma"/>
              </a:rPr>
              <a:t>RBC </a:t>
            </a:r>
            <a:r>
              <a:rPr lang="en-US" spc="-5" dirty="0">
                <a:latin typeface="Sitka Banner" pitchFamily="2" charset="0"/>
                <a:cs typeface="Tahoma"/>
              </a:rPr>
              <a:t>cast</a:t>
            </a:r>
            <a:r>
              <a:rPr lang="en-US" spc="-5" dirty="0" smtClean="0">
                <a:latin typeface="Sitka Banner" pitchFamily="2" charset="0"/>
                <a:cs typeface="Tahoma"/>
              </a:rPr>
              <a:t>: glomerular</a:t>
            </a:r>
            <a:r>
              <a:rPr lang="en-US" dirty="0" smtClean="0">
                <a:latin typeface="Sitka Banner" pitchFamily="2" charset="0"/>
                <a:cs typeface="Tahoma"/>
              </a:rPr>
              <a:t> </a:t>
            </a:r>
            <a:r>
              <a:rPr lang="en-US" dirty="0">
                <a:latin typeface="Sitka Banner" pitchFamily="2" charset="0"/>
                <a:cs typeface="Tahoma"/>
              </a:rPr>
              <a:t>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5216" y="402336"/>
            <a:ext cx="10625328" cy="5762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1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ts val="3195"/>
              </a:lnSpc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protein/</a:t>
            </a:r>
            <a:r>
              <a:rPr lang="en-US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creatinene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r>
              <a:rPr lang="en-US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,Electrolytes , Serum albumin, KFT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ASOT, C3, C4, ANA 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 if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PT, PTT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4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calcium/</a:t>
            </a:r>
            <a:r>
              <a:rPr lang="en-US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ratio,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 urine</a:t>
            </a:r>
            <a:r>
              <a:rPr lang="en-US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Ultrasound , </a:t>
            </a:r>
            <a:r>
              <a:rPr lang="en-US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XRAY</a:t>
            </a:r>
            <a:r>
              <a:rPr lang="en-US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spiral</a:t>
            </a:r>
            <a:r>
              <a:rPr lang="en-US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3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Later: Urine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on parents</a:t>
            </a:r>
            <a:r>
              <a:rPr lang="en-US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,cystoscopy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Bef>
                <a:spcPts val="34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biobsey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0504" y="152400"/>
            <a:ext cx="5650992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41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(gross) 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283845" indent="-342900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is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infection, then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perineal 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irritation, trauma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81025" indent="-342900"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adenovirus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11,12 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hemorrhagic</a:t>
            </a:r>
            <a:r>
              <a:rPr lang="en-US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cystitis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hematuria not associated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 renal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Hematuria: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Glomerular causes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Glomerular causes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 infectious ( Post strep GN)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 Glomerular basement membrane disease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Membranoproliferative  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Membranous 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Segmental Glomerulosclerosis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 Glomerular basement membrane AB</a:t>
            </a:r>
          </a:p>
          <a:p>
            <a:endParaRPr lang="en-US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Multisystem Disease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HSP- Nephritis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SLE- Nephritis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Wegner granulomatosis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pasture Syndrome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Polyarteritis Nodosa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 Nephritis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nephropathy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Hematuria: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urinary tract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200650" cy="503237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Tubulointerstitial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Pyelonephritis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Nephritis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Papillary necrosis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nephrocalcinosis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Hydronephrosis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Polycystic kidney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A/V thrombosis, Malformation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Nutcracker Syndrome 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Crystalluria: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Calcium, Oxalate, Cystine, Uric Acid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NSAIDS, Anticoagulants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 hematuria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Majority, 56%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easily recognizable and apparent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most-common diagnoses assigned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 (26%)</a:t>
            </a: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Adenoviruses Cystitis,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known etiology of acute hemorrhagic cystitis in children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idiopathic hypercalciuria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hyperuricosuria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recurrent gross hematuria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Familial benign hematuria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stone disorder</a:t>
            </a: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utcracker syndrome</a:t>
            </a:r>
          </a:p>
        </p:txBody>
      </p:sp>
    </p:spTree>
    <p:extLst>
      <p:ext uri="{BB962C8B-B14F-4D97-AF65-F5344CB8AC3E}">
        <p14:creationId xmlns:p14="http://schemas.microsoft.com/office/powerpoint/2010/main" val="15121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52750" y="1085850"/>
            <a:ext cx="6172200" cy="8001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Microscopic Hematuria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27328" y="2940035"/>
            <a:ext cx="6965519" cy="33944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5 RBCs/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uncentrifuged urine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5- 10 RBC / HPF for resuspended urine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</a:t>
            </a:r>
          </a:p>
          <a:p>
            <a:pPr>
              <a:lnSpc>
                <a:spcPct val="110000"/>
              </a:lnSpc>
            </a:pP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hematuria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0.5-2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dipstick detects hematuria: Hemoglobin catalyzes an oxidation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1" y="2577967"/>
            <a:ext cx="3028112" cy="292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8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nephritic syndrome</a:t>
            </a:r>
          </a:p>
        </p:txBody>
      </p:sp>
      <p:sp>
        <p:nvSpPr>
          <p:cNvPr id="5123" name="Rectangle 3">
            <a:extLst/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ypertension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Azotemia and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Oliguria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</a:p>
        </p:txBody>
      </p:sp>
    </p:spTree>
    <p:extLst>
      <p:ext uri="{BB962C8B-B14F-4D97-AF65-F5344CB8AC3E}">
        <p14:creationId xmlns:p14="http://schemas.microsoft.com/office/powerpoint/2010/main" val="38888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39F26-8B0D-4B6E-9A42-B48A4564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90" y="233449"/>
            <a:ext cx="8174710" cy="8254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Streptococcal GN- PSGN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89CA8B-4031-4D11-899D-868704AB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427" y="1456846"/>
            <a:ext cx="11050292" cy="363434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of childhood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glomerulonephritis; usually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 in a general pediatric inpatient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 5-15year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A beta H strep (Pyogenes), Pharyngitis or Impetigo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 complex disease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Proliferative GN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HypoComplementEmia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( 8-12 weeks) Low C3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Biopsy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is supportive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regaining function ( good prognosis)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streptococcal glomerulonephritis (PSGN)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142067"/>
            <a:ext cx="10515600" cy="3829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pharyngitis in winter,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pyodrema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Certain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nephritogenic M types, age 5-15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M:F 2:1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PSGN following GABHS is 15%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ntibiotic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doesn’t prevent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 latent period 10-14 days after pharyngitis, 3-6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pyoderma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Histopathology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exudative proliferative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deposits, humps on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subepithelial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of GBM</a:t>
            </a:r>
          </a:p>
        </p:txBody>
      </p:sp>
    </p:spTree>
    <p:extLst>
      <p:ext uri="{BB962C8B-B14F-4D97-AF65-F5344CB8AC3E}">
        <p14:creationId xmlns:p14="http://schemas.microsoft.com/office/powerpoint/2010/main" val="219546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findings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dysmorphic RBC, casts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acidosis, uremia, Throat culture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ASOT, anti-DNAs after skin infections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have low C3, normalize after 6-8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87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water restriction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nti-HTN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drugs, calcium channel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 corticosteroids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crescentic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RPGN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in ARF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2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PSGN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resolve in 6-8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 for 6 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 for 1-2 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outcome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recurrence, Mortality &lt;1%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1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E39F26-8B0D-4B6E-9A42-B48A4564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1208052"/>
            <a:ext cx="6172200" cy="8001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Glomerular Causes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89CA8B-4031-4D11-899D-868704AB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24" y="2171699"/>
            <a:ext cx="10476854" cy="3872639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personal or family history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+/- intermittent gross hematuria coinciding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within days of intercurrent infections is characteristic of IgA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nephropathy</a:t>
            </a:r>
          </a:p>
          <a:p>
            <a:pPr marL="82296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IgA nephropathy may present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raised serum IgA is sensitive but not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</a:p>
          <a:p>
            <a:pPr marL="82296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Henoch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Schonlein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Purpura (HSP) Nephritis is preceded by a history of abdominal pain, bloody stools,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vasculitic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rash and arthritis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manifestations, PSGN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Nephritic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syndrome: (edema, oliguria, HTN, hematuria, azotemia 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 30-70% resolves in 1-2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cola urine, relapses appear after infection and exercise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hematuria, proteinuria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salt &amp; water retention, oliguria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resolves in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Malaise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lethargy, flank pain</a:t>
            </a:r>
          </a:p>
        </p:txBody>
      </p:sp>
    </p:spTree>
    <p:extLst>
      <p:ext uri="{BB962C8B-B14F-4D97-AF65-F5344CB8AC3E}">
        <p14:creationId xmlns:p14="http://schemas.microsoft.com/office/powerpoint/2010/main" val="2635509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F0602-22CA-4A16-B4B1-9C0A9966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048" y="880891"/>
            <a:ext cx="5572124" cy="112349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Glomerular Causes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C22029-3FAE-45CF-A473-CD2312BF8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1906274"/>
            <a:ext cx="10549465" cy="4172796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 Nephritis: arthritis, polymorphic rash, weight loss, mouth ulcers, malaise,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lethargy,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cytopenias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C3, C4,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immunoglobulins, raised ANA or ds-DNA antibody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vasculitic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rash not typical of HSP should prompt testing for SLE and other systemic vasculitides via anti-neutrophil cytoplasmic antibodies (ANCA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HUS: preceded by a diarrhea. hemolytic anemia, thrombocytopenia, and acute renal impairment. Diagnosis is confirmed by stool culture and serology for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O157, the most common causative organism in the UK.</a:t>
            </a: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Hemoptysis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suggests the rare diagnosis of Goodpasture’s Syndrome, confirmed by anti-GBM antibody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titre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 for biopsy in PSGN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complement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 presents 2-3 days after upper resp. tract infection (it's IgA nephropathy)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suggests nephritic nephrotic syndrome (it might be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membranoproliferative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lupus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complement doesn't come back to normal after 8-12 weeks.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progressive course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4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Dipstick testing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positive: Hemoglobin, myoglobin, oxidizing agent as hypochlorite, UTI- microbial peroxidases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negative; reducing substances as Ascorbic acids, high specific gravity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Hemolytic-Uremic Syndrome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14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Hemolytic-Uremic Syndrome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icroangiopathic hemolytic anemia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hrombocytopenia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enal insufficiency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Etiology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 HUS: 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Shigella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dysenteriae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1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 coli O157:H7, E. coli O104:H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neuraminidase-producing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Streptococcus pneumoniae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64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Hemolytic-Uremic Syndrome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Genetic: factor H deficiency, membrane cofactor protein (CD46) abnormalities , factor 1 deficiency , factor B mutation,  C3 mutations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Acquired anti-C3 AB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Immune-mediated factor H deficiency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ADAMTS13  abnormalities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Antiphospholipid syndrome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Lupus, Scleroderma, Malignant hypertension,  Malignancy, Pregnancy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Mitomycin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Quinidine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Ticlopidine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Clopidogrel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Calcineurin inhibitors Oral contraception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 in cobalamin 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Transplant-associated TMA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HUS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arly recognition, intensive supportive care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 D+ HUS is &lt;5% 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Dialysis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patinets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5% dialysis  dependent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 CKD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Pneumococci associated 20% mortality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familial and the genetic; progressive or relapsing, poor prognosis and recurrence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4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 HUS: Supportive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Pneumoccocal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Prompt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washed RBC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Plasma therapy in genetic , ADAMST13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Eculizumab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90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</a:t>
            </a:r>
            <a:endParaRPr lang="ar-JO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is the most common chronic glomerular disease in children causing persistent microscopic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characterized by a predominance of IgA within mesangial glomerular deposits in the absence of systemic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diagnosis requires a kidney biopsy, which is performed when clinical features warrant confirmation of the diagnosis or characterization of the histologic severity, which might affect therapeutic decisions.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20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Pathology and pathologic diagnosis 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Focal and segmental mesangial proliferation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pithelial cell crescent formation and sclerosis.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deposits in the mesangium are often accompanied by C3 complement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is an immune complex disease initiated by excessive amounts of poorly glycosylated  IgA and formation of IgG against it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abnormalities identified in the IgA system have also been observed in patients with Henoch-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Schönlein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purpura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Familial clustering of IgA nephropathy cases suggests the importance of genetic factors. 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58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</a:t>
            </a:r>
            <a:endParaRPr lang="ar-JO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 is seen more often in male than in female patients 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2:1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present in the 2</a:t>
            </a:r>
            <a:r>
              <a:rPr lang="en-CA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3</a:t>
            </a:r>
            <a:r>
              <a:rPr lang="en-CA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decade </a:t>
            </a:r>
          </a:p>
          <a:p>
            <a:pPr algn="l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 predisposition to IgA nephropathy in Southeast Asia, with the lowest prevalence in Africa</a:t>
            </a:r>
          </a:p>
        </p:txBody>
      </p:sp>
    </p:spTree>
    <p:extLst>
      <p:ext uri="{BB962C8B-B14F-4D97-AF65-F5344CB8AC3E}">
        <p14:creationId xmlns:p14="http://schemas.microsoft.com/office/powerpoint/2010/main" val="3219396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 nephropathy; presentation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present in anyway </a:t>
            </a:r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8"/>
            <a:ext cx="10515600" cy="4351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present: recurrent gross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 following  URTI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(1-2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post infection)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gastrointestinal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arely  present with rapidly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nd-stage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failure during childhood (uncommon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Asymptomatic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hematuria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 &lt;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 mg/24 hr</a:t>
            </a:r>
            <a:r>
              <a:rPr lang="ar-JO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Nephrotic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syndrome </a:t>
            </a:r>
          </a:p>
          <a:p>
            <a:pPr>
              <a:defRPr/>
            </a:pP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Nephritis 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Mild to moderate hypertension but is rarely severe enough</a:t>
            </a:r>
            <a:endParaRPr lang="ar-JO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Nephritic/Nephrotic</a:t>
            </a:r>
          </a:p>
          <a:p>
            <a:pPr>
              <a:defRPr/>
            </a:pP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IgA nephropathy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ppropriate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 control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management of significant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 inhibitors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angiotensin II receptor antagonists are  effective in reducing proteinuria and retarding the rate of disease progression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Fish oil, which contains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omega-3 polyunsaturated fatty acids, may decrease the rate of disease progression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Immunosuppressive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with corticosteroids is recommended if ACE inhibitors ineffective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Tonsillectomy!! 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IgA nephropathy may undergo successful kidney transplantation. Although recurrent disease is frequent, allograft loss occurs in only 15–30% of patient</a:t>
            </a:r>
            <a:endParaRPr lang="ar-J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1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2425" indent="-342900">
              <a:spcBef>
                <a:spcPts val="71"/>
              </a:spcBef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Hemoglobinuria: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G6PD</a:t>
            </a:r>
            <a:r>
              <a:rPr lang="en-US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Myoglobinuria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trauma, seizures, rhabdomyolysis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(rifampicin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food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Inborn errors of</a:t>
            </a:r>
            <a:r>
              <a:rPr lang="en-US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 (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porphyria)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Urate</a:t>
            </a:r>
            <a:r>
              <a:rPr lang="en-US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8"/>
              </a:spcBef>
              <a:buClr>
                <a:srgbClr val="3333CC"/>
              </a:buClr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42900">
              <a:spcBef>
                <a:spcPts val="4"/>
              </a:spcBef>
              <a:buClr>
                <a:srgbClr val="3333CC"/>
              </a:buClr>
              <a:buSzPct val="58928"/>
              <a:tabLst>
                <a:tab pos="266224" algn="l"/>
                <a:tab pos="266700" algn="l"/>
              </a:tabLst>
            </a:pPr>
            <a:r>
              <a:rPr lang="en-US" spc="-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  IgA Nephropathy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IgA levels have no diagnostic value because they are elevated in only 15% of pediatric patients</a:t>
            </a:r>
            <a:endParaRPr lang="ar-J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diagnosis is  kidney biopsy mesangial proliferative form of GN with predominance of IgA deposition by immunofluorescence </a:t>
            </a:r>
          </a:p>
          <a:p>
            <a:r>
              <a:rPr lang="en-CA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serum C3 and C4</a:t>
            </a:r>
          </a:p>
          <a:p>
            <a:endParaRPr lang="en-CA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37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Prognosis and Treatment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rogressive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develops in 20–30% of adult patients 15-20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disease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</a:p>
          <a:p>
            <a:pPr marL="0" indent="0"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prognostic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indicators: persistent hypertension, diminished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function, significant increasing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severe prognosis is correlated with histologic evidence of diffuse mesangial proliferation, extensive glomerular crescents, glomerulosclerosis, and diffuse tubulointerstitial changes, including inflammation and fibrosis. </a:t>
            </a:r>
          </a:p>
          <a:p>
            <a:pPr marL="0" indent="0">
              <a:buNone/>
              <a:defRPr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98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XL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"/>
              </a:spcBef>
              <a:buClr>
                <a:srgbClr val="3333CC"/>
              </a:buClr>
            </a:pPr>
            <a:endParaRPr lang="en-US" sz="3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ts val="3020"/>
              </a:lnSpc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failure, sensorineural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deafness higher 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frequency, ocular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changes(anterior 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lenticonus, retinal</a:t>
            </a:r>
            <a:r>
              <a:rPr lang="en-US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0"/>
              </a:spcBef>
              <a:buClr>
                <a:srgbClr val="3333CC"/>
              </a:buClr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299720" indent="-457200">
              <a:lnSpc>
                <a:spcPts val="3020"/>
              </a:lnSpc>
              <a:buClr>
                <a:srgbClr val="3333CC"/>
              </a:buClr>
              <a:buSzPct val="58928"/>
              <a:tabLst>
                <a:tab pos="354965" algn="l"/>
                <a:tab pos="355600" algn="l"/>
                <a:tab pos="3875404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as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macroscopic 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"/>
              </a:spcBef>
              <a:buClr>
                <a:srgbClr val="3333CC"/>
              </a:buClr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buClr>
                <a:srgbClr val="3333CC"/>
              </a:buClr>
              <a:buSzPct val="58928"/>
              <a:tabLst>
                <a:tab pos="354965" algn="l"/>
                <a:tab pos="355600" algn="l"/>
              </a:tabLst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Proteinuria, Hypertension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en-US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CKD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44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Alport syndrome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265" marR="5080" indent="-457200">
              <a:spcBef>
                <a:spcPts val="95"/>
              </a:spcBef>
              <a:buClr>
                <a:srgbClr val="3333CC"/>
              </a:buClr>
              <a:buSzPct val="58928"/>
              <a:tabLst>
                <a:tab pos="354965" algn="l"/>
                <a:tab pos="356235" algn="l"/>
              </a:tabLst>
            </a:pPr>
            <a:r>
              <a:rPr lang="en-US" spc="-10" dirty="0">
                <a:latin typeface="Sitka Display" pitchFamily="2" charset="0"/>
                <a:cs typeface="Tahoma"/>
              </a:rPr>
              <a:t>Diagnosis </a:t>
            </a:r>
            <a:r>
              <a:rPr lang="en-US" spc="-5" dirty="0">
                <a:latin typeface="Sitka Display" pitchFamily="2" charset="0"/>
                <a:cs typeface="Tahoma"/>
              </a:rPr>
              <a:t>by </a:t>
            </a:r>
            <a:r>
              <a:rPr lang="en-US" spc="-10" dirty="0">
                <a:latin typeface="Sitka Display" pitchFamily="2" charset="0"/>
                <a:cs typeface="Tahoma"/>
              </a:rPr>
              <a:t>EM</a:t>
            </a:r>
            <a:r>
              <a:rPr lang="en-US" spc="-10" dirty="0" smtClean="0">
                <a:latin typeface="Sitka Display" pitchFamily="2" charset="0"/>
                <a:cs typeface="Tahoma"/>
              </a:rPr>
              <a:t>: Thinning </a:t>
            </a:r>
            <a:r>
              <a:rPr lang="en-US" spc="-5" dirty="0">
                <a:latin typeface="Sitka Display" pitchFamily="2" charset="0"/>
                <a:cs typeface="Tahoma"/>
              </a:rPr>
              <a:t>of GBM</a:t>
            </a:r>
            <a:r>
              <a:rPr lang="en-US" spc="-5" dirty="0" smtClean="0">
                <a:latin typeface="Sitka Display" pitchFamily="2" charset="0"/>
                <a:cs typeface="Tahoma"/>
              </a:rPr>
              <a:t>, split </a:t>
            </a:r>
            <a:r>
              <a:rPr lang="en-US" spc="-5" dirty="0">
                <a:latin typeface="Sitka Display" pitchFamily="2" charset="0"/>
                <a:cs typeface="Tahoma"/>
              </a:rPr>
              <a:t>and  duplicated lamina densa</a:t>
            </a:r>
            <a:r>
              <a:rPr lang="en-US" spc="-5" dirty="0" smtClean="0">
                <a:latin typeface="Sitka Display" pitchFamily="2" charset="0"/>
                <a:cs typeface="Tahoma"/>
              </a:rPr>
              <a:t>, basket</a:t>
            </a:r>
            <a:r>
              <a:rPr lang="en-US" spc="65" dirty="0" smtClean="0">
                <a:latin typeface="Sitka Display" pitchFamily="2" charset="0"/>
                <a:cs typeface="Tahoma"/>
              </a:rPr>
              <a:t> </a:t>
            </a:r>
            <a:r>
              <a:rPr lang="en-US" spc="-15" dirty="0">
                <a:latin typeface="Sitka Display" pitchFamily="2" charset="0"/>
                <a:cs typeface="Tahoma"/>
              </a:rPr>
              <a:t>weave</a:t>
            </a:r>
            <a:endParaRPr lang="en-US" dirty="0">
              <a:latin typeface="Sitka Display" pitchFamily="2" charset="0"/>
              <a:cs typeface="Tahoma"/>
            </a:endParaRPr>
          </a:p>
          <a:p>
            <a:pPr>
              <a:spcBef>
                <a:spcPts val="55"/>
              </a:spcBef>
              <a:buClr>
                <a:srgbClr val="3333CC"/>
              </a:buClr>
            </a:pPr>
            <a:endParaRPr lang="en-US" sz="3850" dirty="0">
              <a:latin typeface="Sitka Display" pitchFamily="2" charset="0"/>
              <a:cs typeface="Tahoma"/>
            </a:endParaRPr>
          </a:p>
          <a:p>
            <a:pPr marL="469265" indent="-457200">
              <a:spcBef>
                <a:spcPts val="5"/>
              </a:spcBef>
              <a:buClr>
                <a:srgbClr val="3333CC"/>
              </a:buClr>
              <a:buSzPct val="58928"/>
              <a:tabLst>
                <a:tab pos="354965" algn="l"/>
                <a:tab pos="356235" algn="l"/>
              </a:tabLst>
            </a:pPr>
            <a:r>
              <a:rPr lang="en-US" spc="-5" dirty="0">
                <a:latin typeface="Sitka Display" pitchFamily="2" charset="0"/>
                <a:cs typeface="Tahoma"/>
              </a:rPr>
              <a:t>Males progress to </a:t>
            </a:r>
            <a:r>
              <a:rPr lang="en-US" spc="-10" dirty="0">
                <a:latin typeface="Sitka Display" pitchFamily="2" charset="0"/>
                <a:cs typeface="Tahoma"/>
              </a:rPr>
              <a:t>ESRD</a:t>
            </a:r>
            <a:r>
              <a:rPr lang="en-US" spc="-10" dirty="0" smtClean="0">
                <a:latin typeface="Sitka Display" pitchFamily="2" charset="0"/>
                <a:cs typeface="Tahoma"/>
              </a:rPr>
              <a:t>, deafness </a:t>
            </a:r>
            <a:r>
              <a:rPr lang="en-US" spc="-5" dirty="0">
                <a:latin typeface="Sitka Display" pitchFamily="2" charset="0"/>
                <a:cs typeface="Tahoma"/>
              </a:rPr>
              <a:t>by</a:t>
            </a:r>
            <a:r>
              <a:rPr lang="en-US" spc="65" dirty="0">
                <a:latin typeface="Sitka Display" pitchFamily="2" charset="0"/>
                <a:cs typeface="Tahoma"/>
              </a:rPr>
              <a:t> </a:t>
            </a:r>
            <a:r>
              <a:rPr lang="en-US" spc="-10" dirty="0" smtClean="0">
                <a:latin typeface="Sitka Display" pitchFamily="2" charset="0"/>
                <a:cs typeface="Tahoma"/>
              </a:rPr>
              <a:t>30 </a:t>
            </a:r>
            <a:r>
              <a:rPr lang="en-US" spc="-10" dirty="0" smtClean="0">
                <a:latin typeface="Sitka Display" pitchFamily="2" charset="0"/>
                <a:cs typeface="Tahoma"/>
              </a:rPr>
              <a:t>y</a:t>
            </a:r>
            <a:endParaRPr lang="en-US" dirty="0">
              <a:latin typeface="Sitka Display" pitchFamily="2" charset="0"/>
              <a:cs typeface="Tahoma"/>
            </a:endParaRPr>
          </a:p>
          <a:p>
            <a:pPr>
              <a:spcBef>
                <a:spcPts val="55"/>
              </a:spcBef>
              <a:buClr>
                <a:srgbClr val="3333CC"/>
              </a:buClr>
            </a:pPr>
            <a:endParaRPr lang="en-US" sz="3850" dirty="0">
              <a:latin typeface="Sitka Display" pitchFamily="2" charset="0"/>
              <a:cs typeface="Tahoma"/>
            </a:endParaRPr>
          </a:p>
          <a:p>
            <a:pPr marL="469265" indent="-457200">
              <a:spcBef>
                <a:spcPts val="5"/>
              </a:spcBef>
              <a:buClr>
                <a:srgbClr val="3333CC"/>
              </a:buClr>
              <a:buSzPct val="58928"/>
              <a:tabLst>
                <a:tab pos="354965" algn="l"/>
                <a:tab pos="356235" algn="l"/>
                <a:tab pos="1338580" algn="l"/>
              </a:tabLst>
            </a:pPr>
            <a:r>
              <a:rPr lang="en-US" spc="-5" dirty="0">
                <a:latin typeface="Sitka Display" pitchFamily="2" charset="0"/>
                <a:cs typeface="Tahoma"/>
              </a:rPr>
              <a:t>ACEI	</a:t>
            </a:r>
            <a:r>
              <a:rPr lang="en-US" spc="-15" dirty="0">
                <a:latin typeface="Sitka Display" pitchFamily="2" charset="0"/>
                <a:cs typeface="Tahoma"/>
              </a:rPr>
              <a:t>may </a:t>
            </a:r>
            <a:r>
              <a:rPr lang="en-US" spc="-10" dirty="0">
                <a:latin typeface="Sitka Display" pitchFamily="2" charset="0"/>
                <a:cs typeface="Tahoma"/>
              </a:rPr>
              <a:t>delay </a:t>
            </a:r>
            <a:r>
              <a:rPr lang="en-US" spc="-5" dirty="0">
                <a:latin typeface="Sitka Display" pitchFamily="2" charset="0"/>
                <a:cs typeface="Tahoma"/>
              </a:rPr>
              <a:t>progression to</a:t>
            </a:r>
            <a:r>
              <a:rPr lang="en-US" spc="70" dirty="0">
                <a:latin typeface="Sitka Display" pitchFamily="2" charset="0"/>
                <a:cs typeface="Tahoma"/>
              </a:rPr>
              <a:t> </a:t>
            </a:r>
            <a:r>
              <a:rPr lang="en-US" spc="-5" dirty="0">
                <a:latin typeface="Sitka Display" pitchFamily="2" charset="0"/>
                <a:cs typeface="Tahoma"/>
              </a:rPr>
              <a:t>ESRD?</a:t>
            </a:r>
            <a:endParaRPr lang="en-US" dirty="0">
              <a:latin typeface="Sitka Display" pitchFamily="2" charset="0"/>
              <a:cs typeface="Tahoma"/>
            </a:endParaRPr>
          </a:p>
          <a:p>
            <a:pPr>
              <a:spcBef>
                <a:spcPts val="55"/>
              </a:spcBef>
              <a:buClr>
                <a:srgbClr val="3333CC"/>
              </a:buClr>
            </a:pPr>
            <a:endParaRPr lang="en-US" sz="3850" dirty="0">
              <a:latin typeface="Sitka Display" pitchFamily="2" charset="0"/>
              <a:cs typeface="Tahoma"/>
            </a:endParaRPr>
          </a:p>
          <a:p>
            <a:pPr marL="469265" indent="-457200">
              <a:buClr>
                <a:srgbClr val="3333CC"/>
              </a:buClr>
              <a:buSzPct val="58928"/>
              <a:tabLst>
                <a:tab pos="354965" algn="l"/>
                <a:tab pos="356235" algn="l"/>
              </a:tabLst>
            </a:pPr>
            <a:r>
              <a:rPr lang="en-US" spc="-5" dirty="0">
                <a:latin typeface="Sitka Display" pitchFamily="2" charset="0"/>
                <a:cs typeface="Tahoma"/>
              </a:rPr>
              <a:t>Deficiency </a:t>
            </a:r>
            <a:r>
              <a:rPr lang="en-US" dirty="0">
                <a:latin typeface="Sitka Display" pitchFamily="2" charset="0"/>
                <a:cs typeface="Tahoma"/>
              </a:rPr>
              <a:t>of </a:t>
            </a:r>
            <a:r>
              <a:rPr lang="en-US" dirty="0" smtClean="0">
                <a:latin typeface="Sitka Display" pitchFamily="2" charset="0"/>
                <a:cs typeface="Tahoma"/>
              </a:rPr>
              <a:t> </a:t>
            </a:r>
            <a:r>
              <a:rPr lang="en-US" spc="-10" dirty="0">
                <a:latin typeface="Sitka Display" pitchFamily="2" charset="0"/>
                <a:cs typeface="Tahoma"/>
              </a:rPr>
              <a:t>type </a:t>
            </a:r>
            <a:r>
              <a:rPr lang="en-US" spc="-5" dirty="0">
                <a:latin typeface="Sitka Display" pitchFamily="2" charset="0"/>
                <a:cs typeface="Tahoma"/>
              </a:rPr>
              <a:t>4</a:t>
            </a:r>
            <a:r>
              <a:rPr lang="en-US" spc="-100" dirty="0">
                <a:latin typeface="Sitka Display" pitchFamily="2" charset="0"/>
                <a:cs typeface="Tahoma"/>
              </a:rPr>
              <a:t> </a:t>
            </a:r>
            <a:r>
              <a:rPr lang="en-US" spc="-5" dirty="0">
                <a:latin typeface="Sitka Display" pitchFamily="2" charset="0"/>
                <a:cs typeface="Tahoma"/>
              </a:rPr>
              <a:t>collagen</a:t>
            </a:r>
            <a:endParaRPr lang="en-US" dirty="0">
              <a:latin typeface="Sitka Display" pitchFamily="2" charset="0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43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Hematuria in the Newborn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728420" y="2075688"/>
            <a:ext cx="10972799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Vein thrombosis (Asphyxia, Dehydration, shock)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 Artery thrombosis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 polycystic kidney disease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Obstructive uropathy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tract infection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and clotting disorder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Trauma, Bladder catheterization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Cortical necrosis (hypoxic/ ischemic perinatal insult)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Nephrocalcinosis (Furosemide in premature)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415053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kidney biopsy in glomerulonephritis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with significant proteinuria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low C3 ( more than 8 weeks)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unexplained Azotemia not improving in 2 weeks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manifestation WITH proteinuria suggestive of SLE, HSP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kidney disease ( ESRF or CKD)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Recurrent gross hematuria of unknown etiology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Anxious parents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Persistence of hematuria more than 2 years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66" y="1641875"/>
            <a:ext cx="3105746" cy="31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Top 10 Things that can freak you out when you have a newborn ba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00" y="1641874"/>
            <a:ext cx="2943665" cy="31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1616022" y="1600200"/>
            <a:ext cx="3031236" cy="3429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Hemoglobinuria # Myoglobinuria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3"/>
          </p:nvPr>
        </p:nvSpPr>
        <p:spPr>
          <a:xfrm>
            <a:off x="5080421" y="1791857"/>
            <a:ext cx="3031331" cy="342900"/>
          </a:xfrm>
        </p:spPr>
        <p:txBody>
          <a:bodyPr>
            <a:noAutofit/>
          </a:bodyPr>
          <a:lstStyle/>
          <a:p>
            <a:pPr algn="ctr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 , tea, brown, smoky colored urine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13" y="2134758"/>
            <a:ext cx="2786702" cy="22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59" y="2134758"/>
            <a:ext cx="3138407" cy="22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82" y="2134758"/>
            <a:ext cx="2603253" cy="22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40120" y="1705783"/>
            <a:ext cx="2227881" cy="428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Rhabdomyolysis 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History-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9900" indent="-457200">
              <a:spcBef>
                <a:spcPts val="7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  <a:tab pos="254508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Color: </a:t>
            </a:r>
            <a:r>
              <a:rPr lang="en-US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 (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bladder),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brown color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haematin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urinary acids in 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  <a:p>
            <a:pPr marL="469900" marR="127635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Timing: early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urethral cause</a:t>
            </a:r>
            <a:r>
              <a:rPr lang="en-US" spc="-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Terminal 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bladder</a:t>
            </a:r>
            <a:r>
              <a:rPr lang="en-US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(trigon)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clots: </a:t>
            </a: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extrarenal</a:t>
            </a:r>
            <a:r>
              <a:rPr lang="en-US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0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Painful/painless,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ymptomatic, asymptomatic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Gross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0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  <a:r>
              <a:rPr lang="en-US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/persistent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or </a:t>
            </a:r>
            <a:r>
              <a:rPr lang="en-US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proteinuria- Frothy urine</a:t>
            </a:r>
          </a:p>
          <a:p>
            <a:pPr marL="469900" indent="-457200">
              <a:spcBef>
                <a:spcPts val="675"/>
              </a:spcBef>
              <a:buSzPct val="58928"/>
              <a:tabLst>
                <a:tab pos="354965" algn="l"/>
                <a:tab pos="355600" algn="l"/>
              </a:tabLs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842644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associated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84505" marR="5080" indent="-457200">
              <a:lnSpc>
                <a:spcPts val="3020"/>
              </a:lnSpc>
              <a:spcBef>
                <a:spcPts val="480"/>
              </a:spcBef>
              <a:buSzPct val="58928"/>
              <a:tabLst>
                <a:tab pos="370840" algn="l"/>
                <a:tab pos="371475" algn="l"/>
              </a:tabLst>
            </a:pPr>
            <a:r>
              <a:rPr lang="en-US" spc="-8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Fever,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urinary symptoms, dysuria, </a:t>
            </a:r>
            <a:r>
              <a:rPr lang="en-US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frequency,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loin  pain/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suprapubic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looking </a:t>
            </a:r>
            <a:r>
              <a:rPr lang="en-US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cystitis or pyelonephritis or stones)</a:t>
            </a:r>
          </a:p>
          <a:p>
            <a:pPr marL="243840" indent="-457200">
              <a:lnSpc>
                <a:spcPct val="100000"/>
              </a:lnSpc>
              <a:spcBef>
                <a:spcPts val="10"/>
              </a:spcBef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5140" indent="-457200">
              <a:lnSpc>
                <a:spcPct val="100000"/>
              </a:lnSpc>
              <a:spcBef>
                <a:spcPts val="5"/>
              </a:spcBef>
              <a:buSzPct val="58928"/>
              <a:tabLst>
                <a:tab pos="370840" algn="l"/>
                <a:tab pos="371475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Age/gender</a:t>
            </a:r>
          </a:p>
          <a:p>
            <a:pPr marL="358140" indent="-571500">
              <a:lnSpc>
                <a:spcPct val="100000"/>
              </a:lnSpc>
              <a:spcBef>
                <a:spcPts val="10"/>
              </a:spcBef>
            </a:pPr>
            <a:endParaRPr lang="en-US" sz="3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505" marR="258445" indent="-457200">
              <a:lnSpc>
                <a:spcPts val="3020"/>
              </a:lnSpc>
              <a:buSzPct val="58928"/>
              <a:tabLst>
                <a:tab pos="370840" algn="l"/>
                <a:tab pos="371475" algn="l"/>
              </a:tabLst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Periorbital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edema, lower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edema, decreased  urine</a:t>
            </a:r>
            <a:r>
              <a:rPr lang="en-US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5140" indent="-457200">
              <a:lnSpc>
                <a:spcPct val="100000"/>
              </a:lnSpc>
              <a:buSzPct val="58928"/>
              <a:tabLst>
                <a:tab pos="370840" algn="l"/>
                <a:tab pos="371475" algn="l"/>
              </a:tabLst>
            </a:pP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Preceding URTI…..PSGN or skin infection (pyoderma), IgA</a:t>
            </a:r>
            <a:r>
              <a:rPr lang="en-US" spc="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nephropathy</a:t>
            </a:r>
          </a:p>
          <a:p>
            <a:pPr marL="485140" indent="-457200">
              <a:lnSpc>
                <a:spcPct val="100000"/>
              </a:lnSpc>
              <a:buSzPct val="58928"/>
              <a:tabLst>
                <a:tab pos="370840" algn="l"/>
                <a:tab pos="371475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or Recurrent or first episode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265" indent="-457200">
              <a:spcBef>
                <a:spcPts val="385"/>
              </a:spcBef>
              <a:buSzPct val="150000"/>
              <a:tabLst>
                <a:tab pos="481965" algn="l"/>
                <a:tab pos="482600" algn="l"/>
              </a:tabLst>
            </a:pP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rash, arthritis </a:t>
            </a:r>
            <a:r>
              <a:rPr lang="en-US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…HSP, SLE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spcBef>
                <a:spcPts val="385"/>
              </a:spcBef>
              <a:buSzPct val="150000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Coagulopathy, bleeding</a:t>
            </a: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tendency</a:t>
            </a:r>
          </a:p>
          <a:p>
            <a:pPr marL="469900" indent="-457200">
              <a:spcBef>
                <a:spcPts val="385"/>
              </a:spcBef>
              <a:buSzPct val="150000"/>
              <a:tabLst>
                <a:tab pos="354965" algn="l"/>
                <a:tab pos="355600" algn="l"/>
              </a:tabLst>
            </a:pPr>
            <a:r>
              <a:rPr lang="en-US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intake as calcium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NSAIDS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or hearing abnormalities</a:t>
            </a:r>
          </a:p>
          <a:p>
            <a:pP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other diseases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sickle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HT stone deafness renal failure cystic kidney disease dialysis or transplantation FH of</a:t>
            </a:r>
            <a:r>
              <a:rPr lang="en-US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hematuria, deafness, renal  </a:t>
            </a:r>
            <a:r>
              <a:rPr lang="en-US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failure…Alport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22294</TotalTime>
  <Words>1870</Words>
  <Application>Microsoft Office PowerPoint</Application>
  <PresentationFormat>Widescreen</PresentationFormat>
  <Paragraphs>319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Sitka Banner</vt:lpstr>
      <vt:lpstr>Sitka Display</vt:lpstr>
      <vt:lpstr>Sitka Heading</vt:lpstr>
      <vt:lpstr>Tahoma</vt:lpstr>
      <vt:lpstr>Times New Roman</vt:lpstr>
      <vt:lpstr>Wingdings</vt:lpstr>
      <vt:lpstr>Wingdings 2</vt:lpstr>
      <vt:lpstr>Office Theme</vt:lpstr>
      <vt:lpstr>Hematuria </vt:lpstr>
      <vt:lpstr>Definitions Of Microscopic Hematuria</vt:lpstr>
      <vt:lpstr>Dipstick testing</vt:lpstr>
      <vt:lpstr>Causes of red urine</vt:lpstr>
      <vt:lpstr>PowerPoint Presentation</vt:lpstr>
      <vt:lpstr>PowerPoint Presentation</vt:lpstr>
      <vt:lpstr>History- Analysis of Hematuria</vt:lpstr>
      <vt:lpstr>History and associated symptoms</vt:lpstr>
      <vt:lpstr>PowerPoint Presentation</vt:lpstr>
      <vt:lpstr>Examination</vt:lpstr>
      <vt:lpstr>Investigation</vt:lpstr>
      <vt:lpstr>PowerPoint Presentation</vt:lpstr>
      <vt:lpstr>Investigations</vt:lpstr>
      <vt:lpstr>PowerPoint Presentation</vt:lpstr>
      <vt:lpstr>Macroscopic (gross) hematuria</vt:lpstr>
      <vt:lpstr>Causes of Hematuria: Glomerular causes </vt:lpstr>
      <vt:lpstr>Causes of Hematuria: Upper urinary tract </vt:lpstr>
      <vt:lpstr>Gross hematuria</vt:lpstr>
      <vt:lpstr>Causes of recurrent gross hematuria</vt:lpstr>
      <vt:lpstr>Acute nephritic syndrome</vt:lpstr>
      <vt:lpstr>Post Streptococcal GN- PSGN</vt:lpstr>
      <vt:lpstr>Post streptococcal glomerulonephritis (PSGN)</vt:lpstr>
      <vt:lpstr>Lab findings</vt:lpstr>
      <vt:lpstr>Treatment</vt:lpstr>
      <vt:lpstr>Prognosis PSGN</vt:lpstr>
      <vt:lpstr>Glomerular Causes</vt:lpstr>
      <vt:lpstr>Clinical manifestations, PSGN</vt:lpstr>
      <vt:lpstr>Glomerular Causes</vt:lpstr>
      <vt:lpstr>Indications for biopsy in PSGN</vt:lpstr>
      <vt:lpstr>Hemolytic-Uremic Syndrome</vt:lpstr>
      <vt:lpstr>Hemolytic-Uremic Syndrome</vt:lpstr>
      <vt:lpstr>Hemolytic-Uremic Syndrome D Negative HUS</vt:lpstr>
      <vt:lpstr>Prognosis HUS</vt:lpstr>
      <vt:lpstr>Treatment </vt:lpstr>
      <vt:lpstr>IgA Nephropathy</vt:lpstr>
      <vt:lpstr>Pathology and pathologic diagnosis </vt:lpstr>
      <vt:lpstr>IgA Nephropathy</vt:lpstr>
      <vt:lpstr>IgA nephropathy; presentation Can present in anyway !!</vt:lpstr>
      <vt:lpstr>Management of IgA nephropathy </vt:lpstr>
      <vt:lpstr>Diagnosis   IgA Nephropathy </vt:lpstr>
      <vt:lpstr>Prognosis and Treatment </vt:lpstr>
      <vt:lpstr>Alport syndrome</vt:lpstr>
      <vt:lpstr>Alport syndrome</vt:lpstr>
      <vt:lpstr>Causes of Hematuria in the Newborn</vt:lpstr>
      <vt:lpstr>Indication of kidney biopsy in glomerulonephritis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81</cp:revision>
  <dcterms:created xsi:type="dcterms:W3CDTF">2022-07-01T16:15:05Z</dcterms:created>
  <dcterms:modified xsi:type="dcterms:W3CDTF">2023-07-11T19:30:31Z</dcterms:modified>
</cp:coreProperties>
</file>