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  <p:sldMasterId id="2147483734" r:id="rId4"/>
  </p:sldMasterIdLst>
  <p:notesMasterIdLst>
    <p:notesMasterId r:id="rId31"/>
  </p:notesMasterIdLst>
  <p:sldIdLst>
    <p:sldId id="581" r:id="rId5"/>
    <p:sldId id="282" r:id="rId6"/>
    <p:sldId id="372" r:id="rId7"/>
    <p:sldId id="791" r:id="rId8"/>
    <p:sldId id="503" r:id="rId9"/>
    <p:sldId id="491" r:id="rId10"/>
    <p:sldId id="494" r:id="rId11"/>
    <p:sldId id="324" r:id="rId12"/>
    <p:sldId id="474" r:id="rId13"/>
    <p:sldId id="319" r:id="rId14"/>
    <p:sldId id="364" r:id="rId15"/>
    <p:sldId id="608" r:id="rId16"/>
    <p:sldId id="325" r:id="rId17"/>
    <p:sldId id="506" r:id="rId18"/>
    <p:sldId id="809" r:id="rId19"/>
    <p:sldId id="326" r:id="rId20"/>
    <p:sldId id="490" r:id="rId21"/>
    <p:sldId id="793" r:id="rId22"/>
    <p:sldId id="468" r:id="rId23"/>
    <p:sldId id="525" r:id="rId24"/>
    <p:sldId id="610" r:id="rId25"/>
    <p:sldId id="612" r:id="rId26"/>
    <p:sldId id="553" r:id="rId27"/>
    <p:sldId id="554" r:id="rId28"/>
    <p:sldId id="555" r:id="rId29"/>
    <p:sldId id="5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qye5zCYoquJVzqqp/umow==" hashData="RA790AjCSi4F8XkOVIykqf/fsNIFb0sxaSrKiP/bmXfvDY1AoG2lRi6p5Y+lrsoaqT3ihpCvw4M0c0pQ6OhMk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C00CC"/>
    <a:srgbClr val="00CC00"/>
    <a:srgbClr val="33CCCC"/>
    <a:srgbClr val="00FFFF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7F463-F167-4BEA-9FE7-C43F73A07AC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19055-1242-451C-A6E9-60C5CB2723E6}">
      <dgm:prSet custT="1"/>
      <dgm:spPr>
        <a:solidFill>
          <a:srgbClr val="9900CC"/>
        </a:solidFill>
      </dgm:spPr>
      <dgm:t>
        <a:bodyPr/>
        <a:lstStyle/>
        <a:p>
          <a:pPr algn="ctr" rtl="1"/>
          <a:r>
            <a:rPr lang="en-US" sz="3600" b="1" dirty="0"/>
            <a:t>unlocking of knee joint</a:t>
          </a:r>
          <a:endParaRPr lang="en-US" sz="3600" dirty="0"/>
        </a:p>
      </dgm:t>
    </dgm:pt>
    <dgm:pt modelId="{6A2C1D61-4B89-4626-9D32-73E7BC27BBA3}" type="parTrans" cxnId="{43010CC3-BF22-4635-85C1-8A4FE6CB806D}">
      <dgm:prSet/>
      <dgm:spPr/>
      <dgm:t>
        <a:bodyPr/>
        <a:lstStyle/>
        <a:p>
          <a:endParaRPr lang="en-US"/>
        </a:p>
      </dgm:t>
    </dgm:pt>
    <dgm:pt modelId="{98449F8B-CF76-43A1-8F07-BC4CB2C47D32}" type="sibTrans" cxnId="{43010CC3-BF22-4635-85C1-8A4FE6CB806D}">
      <dgm:prSet/>
      <dgm:spPr/>
      <dgm:t>
        <a:bodyPr/>
        <a:lstStyle/>
        <a:p>
          <a:endParaRPr lang="en-US"/>
        </a:p>
      </dgm:t>
    </dgm:pt>
    <dgm:pt modelId="{99FC0F7F-B4D9-4201-8987-6656D1A3617E}" type="pres">
      <dgm:prSet presAssocID="{1B57F463-F167-4BEA-9FE7-C43F73A07AC7}" presName="linear" presStyleCnt="0">
        <dgm:presLayoutVars>
          <dgm:animLvl val="lvl"/>
          <dgm:resizeHandles val="exact"/>
        </dgm:presLayoutVars>
      </dgm:prSet>
      <dgm:spPr/>
    </dgm:pt>
    <dgm:pt modelId="{81A95F91-CE9A-44E7-B881-263C2AF465EF}" type="pres">
      <dgm:prSet presAssocID="{6C919055-1242-451C-A6E9-60C5CB2723E6}" presName="parentText" presStyleLbl="node1" presStyleIdx="0" presStyleCnt="1" custLinFactNeighborX="44186" custLinFactNeighborY="-3703">
        <dgm:presLayoutVars>
          <dgm:chMax val="0"/>
          <dgm:bulletEnabled val="1"/>
        </dgm:presLayoutVars>
      </dgm:prSet>
      <dgm:spPr/>
    </dgm:pt>
  </dgm:ptLst>
  <dgm:cxnLst>
    <dgm:cxn modelId="{E113A036-03A2-47CB-8155-1716C472C6F9}" type="presOf" srcId="{1B57F463-F167-4BEA-9FE7-C43F73A07AC7}" destId="{99FC0F7F-B4D9-4201-8987-6656D1A3617E}" srcOrd="0" destOrd="0" presId="urn:microsoft.com/office/officeart/2005/8/layout/vList2"/>
    <dgm:cxn modelId="{85062554-6644-485B-8AA8-B405D4216936}" type="presOf" srcId="{6C919055-1242-451C-A6E9-60C5CB2723E6}" destId="{81A95F91-CE9A-44E7-B881-263C2AF465EF}" srcOrd="0" destOrd="0" presId="urn:microsoft.com/office/officeart/2005/8/layout/vList2"/>
    <dgm:cxn modelId="{43010CC3-BF22-4635-85C1-8A4FE6CB806D}" srcId="{1B57F463-F167-4BEA-9FE7-C43F73A07AC7}" destId="{6C919055-1242-451C-A6E9-60C5CB2723E6}" srcOrd="0" destOrd="0" parTransId="{6A2C1D61-4B89-4626-9D32-73E7BC27BBA3}" sibTransId="{98449F8B-CF76-43A1-8F07-BC4CB2C47D32}"/>
    <dgm:cxn modelId="{5349091E-DF60-41BF-9CBA-AE532B5EE34A}" type="presParOf" srcId="{99FC0F7F-B4D9-4201-8987-6656D1A3617E}" destId="{81A95F91-CE9A-44E7-B881-263C2AF465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6E636-335D-4040-A717-FCDB97D78809}" type="doc">
      <dgm:prSet loTypeId="urn:microsoft.com/office/officeart/2005/8/layout/vList2" loCatId="list" qsTypeId="urn:microsoft.com/office/officeart/2005/8/quickstyle/3d2#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BB9C6F-AF15-480B-89E4-396AAD4F8E74}">
      <dgm:prSet custT="1"/>
      <dgm:spPr>
        <a:solidFill>
          <a:srgbClr val="FF0000"/>
        </a:solidFill>
      </dgm:spPr>
      <dgm:t>
        <a:bodyPr/>
        <a:lstStyle/>
        <a:p>
          <a:pPr algn="ctr" rtl="1"/>
          <a:r>
            <a:rPr lang="en-US" sz="3600" b="1" dirty="0"/>
            <a:t>Locking of knee joint</a:t>
          </a:r>
          <a:endParaRPr lang="en-US" sz="3600" dirty="0"/>
        </a:p>
      </dgm:t>
    </dgm:pt>
    <dgm:pt modelId="{DE574D28-8701-4BCD-9132-BBAE4217644D}" type="parTrans" cxnId="{F91D8A67-5EC0-473E-832A-21E1F27C0DAA}">
      <dgm:prSet/>
      <dgm:spPr/>
      <dgm:t>
        <a:bodyPr/>
        <a:lstStyle/>
        <a:p>
          <a:endParaRPr lang="en-US" sz="2000"/>
        </a:p>
      </dgm:t>
    </dgm:pt>
    <dgm:pt modelId="{17A7B6BD-211E-4F1C-B449-043C91E2B22B}" type="sibTrans" cxnId="{F91D8A67-5EC0-473E-832A-21E1F27C0DAA}">
      <dgm:prSet/>
      <dgm:spPr/>
      <dgm:t>
        <a:bodyPr/>
        <a:lstStyle/>
        <a:p>
          <a:endParaRPr lang="en-US" sz="2000"/>
        </a:p>
      </dgm:t>
    </dgm:pt>
    <dgm:pt modelId="{2BE374C6-D752-4E69-A743-578E2ED81605}" type="pres">
      <dgm:prSet presAssocID="{E656E636-335D-4040-A717-FCDB97D78809}" presName="linear" presStyleCnt="0">
        <dgm:presLayoutVars>
          <dgm:animLvl val="lvl"/>
          <dgm:resizeHandles val="exact"/>
        </dgm:presLayoutVars>
      </dgm:prSet>
      <dgm:spPr/>
    </dgm:pt>
    <dgm:pt modelId="{A913ACB7-1DB8-46D4-A5FC-4FED7C73E08C}" type="pres">
      <dgm:prSet presAssocID="{C7BB9C6F-AF15-480B-89E4-396AAD4F8E74}" presName="parentText" presStyleLbl="node1" presStyleIdx="0" presStyleCnt="1" custLinFactNeighborX="-2632">
        <dgm:presLayoutVars>
          <dgm:chMax val="0"/>
          <dgm:bulletEnabled val="1"/>
        </dgm:presLayoutVars>
      </dgm:prSet>
      <dgm:spPr/>
    </dgm:pt>
  </dgm:ptLst>
  <dgm:cxnLst>
    <dgm:cxn modelId="{F91D8A67-5EC0-473E-832A-21E1F27C0DAA}" srcId="{E656E636-335D-4040-A717-FCDB97D78809}" destId="{C7BB9C6F-AF15-480B-89E4-396AAD4F8E74}" srcOrd="0" destOrd="0" parTransId="{DE574D28-8701-4BCD-9132-BBAE4217644D}" sibTransId="{17A7B6BD-211E-4F1C-B449-043C91E2B22B}"/>
    <dgm:cxn modelId="{373BC9CA-FC5D-47F4-B50D-A42D4830ED0A}" type="presOf" srcId="{E656E636-335D-4040-A717-FCDB97D78809}" destId="{2BE374C6-D752-4E69-A743-578E2ED81605}" srcOrd="0" destOrd="0" presId="urn:microsoft.com/office/officeart/2005/8/layout/vList2"/>
    <dgm:cxn modelId="{D6372CEE-69C9-4B57-B213-2BC206BD7670}" type="presOf" srcId="{C7BB9C6F-AF15-480B-89E4-396AAD4F8E74}" destId="{A913ACB7-1DB8-46D4-A5FC-4FED7C73E08C}" srcOrd="0" destOrd="0" presId="urn:microsoft.com/office/officeart/2005/8/layout/vList2"/>
    <dgm:cxn modelId="{FEE26BEA-4F85-4988-840E-3B63D64CBFBD}" type="presParOf" srcId="{2BE374C6-D752-4E69-A743-578E2ED81605}" destId="{A913ACB7-1DB8-46D4-A5FC-4FED7C73E0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95F91-CE9A-44E7-B881-263C2AF465EF}">
      <dsp:nvSpPr>
        <dsp:cNvPr id="0" name=""/>
        <dsp:cNvSpPr/>
      </dsp:nvSpPr>
      <dsp:spPr>
        <a:xfrm>
          <a:off x="0" y="0"/>
          <a:ext cx="3276600" cy="1310811"/>
        </a:xfrm>
        <a:prstGeom prst="roundRect">
          <a:avLst/>
        </a:prstGeom>
        <a:solidFill>
          <a:srgbClr val="99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unlocking of knee joint</a:t>
          </a:r>
          <a:endParaRPr lang="en-US" sz="3600" kern="1200" dirty="0"/>
        </a:p>
      </dsp:txBody>
      <dsp:txXfrm>
        <a:off x="63989" y="63989"/>
        <a:ext cx="3148622" cy="1182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3ACB7-1DB8-46D4-A5FC-4FED7C73E08C}">
      <dsp:nvSpPr>
        <dsp:cNvPr id="0" name=""/>
        <dsp:cNvSpPr/>
      </dsp:nvSpPr>
      <dsp:spPr>
        <a:xfrm>
          <a:off x="0" y="5788"/>
          <a:ext cx="5718314" cy="108576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Locking of knee joint</a:t>
          </a:r>
          <a:endParaRPr lang="en-US" sz="3600" kern="1200" dirty="0"/>
        </a:p>
      </dsp:txBody>
      <dsp:txXfrm>
        <a:off x="53002" y="58790"/>
        <a:ext cx="5612310" cy="97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1559-B304-4F89-870E-B43F9AA29AFF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ACC04-30F6-426C-ABBD-E759C4FA4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>
            <a:extLst>
              <a:ext uri="{FF2B5EF4-FFF2-40B4-BE49-F238E27FC236}">
                <a16:creationId xmlns:a16="http://schemas.microsoft.com/office/drawing/2014/main" id="{ADAAA779-A830-463D-BB7E-B3F05C88B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>
            <a:extLst>
              <a:ext uri="{FF2B5EF4-FFF2-40B4-BE49-F238E27FC236}">
                <a16:creationId xmlns:a16="http://schemas.microsoft.com/office/drawing/2014/main" id="{B6CDD223-75F1-4CA5-AC40-F85900B10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89444" name="Slide Number Placeholder 3">
            <a:extLst>
              <a:ext uri="{FF2B5EF4-FFF2-40B4-BE49-F238E27FC236}">
                <a16:creationId xmlns:a16="http://schemas.microsoft.com/office/drawing/2014/main" id="{6720C424-E552-4B8C-9F3C-EB4D913FB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935F5-33B9-4416-AB33-A82D5FF990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997D1AA1-31D9-4699-997A-3963E5E44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B90192B9-7DD8-4E17-909E-DC490D79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B2DDB41C-D2C4-4E6C-8498-C1F35A1A4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32EAA-83D4-4D61-8C94-700E469E8A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>
            <a:extLst>
              <a:ext uri="{FF2B5EF4-FFF2-40B4-BE49-F238E27FC236}">
                <a16:creationId xmlns:a16="http://schemas.microsoft.com/office/drawing/2014/main" id="{506D1591-9348-46CD-8520-FA1EB86D84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>
            <a:extLst>
              <a:ext uri="{FF2B5EF4-FFF2-40B4-BE49-F238E27FC236}">
                <a16:creationId xmlns:a16="http://schemas.microsoft.com/office/drawing/2014/main" id="{1AEA5AFB-DAC0-4A89-A5E4-4D88B184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18116" name="Slide Number Placeholder 3">
            <a:extLst>
              <a:ext uri="{FF2B5EF4-FFF2-40B4-BE49-F238E27FC236}">
                <a16:creationId xmlns:a16="http://schemas.microsoft.com/office/drawing/2014/main" id="{08B6830E-26A8-4359-820D-4611854A9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E559B-3207-43B2-BD0D-60C856A998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>
            <a:extLst>
              <a:ext uri="{FF2B5EF4-FFF2-40B4-BE49-F238E27FC236}">
                <a16:creationId xmlns:a16="http://schemas.microsoft.com/office/drawing/2014/main" id="{6E695AA8-16DD-42E9-8D7E-885D93BF1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>
            <a:extLst>
              <a:ext uri="{FF2B5EF4-FFF2-40B4-BE49-F238E27FC236}">
                <a16:creationId xmlns:a16="http://schemas.microsoft.com/office/drawing/2014/main" id="{D6145F79-74D3-49B3-BFA0-1C0C6E38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19140" name="Slide Number Placeholder 3">
            <a:extLst>
              <a:ext uri="{FF2B5EF4-FFF2-40B4-BE49-F238E27FC236}">
                <a16:creationId xmlns:a16="http://schemas.microsoft.com/office/drawing/2014/main" id="{F3345BA9-07F7-4C81-A48B-D3B40FF62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4D69B-D9A9-4440-B31B-1140B03C9A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1235C1D2-BEA5-4C15-9839-5FE6AE855C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38F73692-974C-4F19-A292-C0969CB3F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8B745C7E-BC81-457E-B8DC-1DC39518F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E5E2E7-4B8B-4259-83EA-CEBEED6D47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>
            <a:extLst>
              <a:ext uri="{FF2B5EF4-FFF2-40B4-BE49-F238E27FC236}">
                <a16:creationId xmlns:a16="http://schemas.microsoft.com/office/drawing/2014/main" id="{A6CDD5A7-829D-4B9D-B8B9-BAD014AA2F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>
            <a:extLst>
              <a:ext uri="{FF2B5EF4-FFF2-40B4-BE49-F238E27FC236}">
                <a16:creationId xmlns:a16="http://schemas.microsoft.com/office/drawing/2014/main" id="{0C5DD632-E10A-4743-B265-676BA0497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29380" name="Slide Number Placeholder 3">
            <a:extLst>
              <a:ext uri="{FF2B5EF4-FFF2-40B4-BE49-F238E27FC236}">
                <a16:creationId xmlns:a16="http://schemas.microsoft.com/office/drawing/2014/main" id="{73875390-726B-4513-8F2A-08961E83D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51A5C-F78D-456A-9281-FEAD26C8EF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>
            <a:extLst>
              <a:ext uri="{FF2B5EF4-FFF2-40B4-BE49-F238E27FC236}">
                <a16:creationId xmlns:a16="http://schemas.microsoft.com/office/drawing/2014/main" id="{BFDE2036-7606-47C0-BFC7-1ACEBAC37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>
            <a:extLst>
              <a:ext uri="{FF2B5EF4-FFF2-40B4-BE49-F238E27FC236}">
                <a16:creationId xmlns:a16="http://schemas.microsoft.com/office/drawing/2014/main" id="{A9FFEC10-14D7-488E-94DD-73597FADE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26308" name="Slide Number Placeholder 3">
            <a:extLst>
              <a:ext uri="{FF2B5EF4-FFF2-40B4-BE49-F238E27FC236}">
                <a16:creationId xmlns:a16="http://schemas.microsoft.com/office/drawing/2014/main" id="{7AD42F85-ABD9-45B1-AA2A-C3070B223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E1460-0AAE-4C7D-AAA3-488AEB4B98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>
            <a:extLst>
              <a:ext uri="{FF2B5EF4-FFF2-40B4-BE49-F238E27FC236}">
                <a16:creationId xmlns:a16="http://schemas.microsoft.com/office/drawing/2014/main" id="{D0036970-F641-46ED-BC8A-147A22D09E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>
            <a:extLst>
              <a:ext uri="{FF2B5EF4-FFF2-40B4-BE49-F238E27FC236}">
                <a16:creationId xmlns:a16="http://schemas.microsoft.com/office/drawing/2014/main" id="{D34EA8C1-907A-4AC2-AC85-6165B1A9E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28356" name="Slide Number Placeholder 3">
            <a:extLst>
              <a:ext uri="{FF2B5EF4-FFF2-40B4-BE49-F238E27FC236}">
                <a16:creationId xmlns:a16="http://schemas.microsoft.com/office/drawing/2014/main" id="{D819947C-7DBD-4589-B29E-FF446AC59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212D96-AF4F-4CDC-9932-623F0D55E9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>
            <a:extLst>
              <a:ext uri="{FF2B5EF4-FFF2-40B4-BE49-F238E27FC236}">
                <a16:creationId xmlns:a16="http://schemas.microsoft.com/office/drawing/2014/main" id="{0074ED34-B8A6-438C-A923-48EA27EA28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>
            <a:extLst>
              <a:ext uri="{FF2B5EF4-FFF2-40B4-BE49-F238E27FC236}">
                <a16:creationId xmlns:a16="http://schemas.microsoft.com/office/drawing/2014/main" id="{CD4191DE-20DA-419E-976C-80E70CC9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31428" name="Slide Number Placeholder 3">
            <a:extLst>
              <a:ext uri="{FF2B5EF4-FFF2-40B4-BE49-F238E27FC236}">
                <a16:creationId xmlns:a16="http://schemas.microsoft.com/office/drawing/2014/main" id="{552355F8-4168-4EC9-ABC7-BAA80DD0E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85B91-4E26-4B3F-9F9A-3340E2C820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5B7D1DDD-DDE2-416B-9E7D-77E1235906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>
            <a:extLst>
              <a:ext uri="{FF2B5EF4-FFF2-40B4-BE49-F238E27FC236}">
                <a16:creationId xmlns:a16="http://schemas.microsoft.com/office/drawing/2014/main" id="{36741CE2-9B17-4E51-A1A4-731B06C8E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5B7727C5-6707-45EF-9D95-A31DAE4EE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63B135-0FC2-4EBE-A138-3DA82E9D933F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>
            <a:extLst>
              <a:ext uri="{FF2B5EF4-FFF2-40B4-BE49-F238E27FC236}">
                <a16:creationId xmlns:a16="http://schemas.microsoft.com/office/drawing/2014/main" id="{E14B3F49-2BCA-42A0-A795-3ADD8BBAF5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>
            <a:extLst>
              <a:ext uri="{FF2B5EF4-FFF2-40B4-BE49-F238E27FC236}">
                <a16:creationId xmlns:a16="http://schemas.microsoft.com/office/drawing/2014/main" id="{3DD8E32D-CCB5-45A2-9318-E0624A696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44740" name="Slide Number Placeholder 3">
            <a:extLst>
              <a:ext uri="{FF2B5EF4-FFF2-40B4-BE49-F238E27FC236}">
                <a16:creationId xmlns:a16="http://schemas.microsoft.com/office/drawing/2014/main" id="{F99D6F21-0E7F-482F-9143-59F4140E3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EF569-0BD5-4B71-A165-3EF1F96E09A2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>
            <a:extLst>
              <a:ext uri="{FF2B5EF4-FFF2-40B4-BE49-F238E27FC236}">
                <a16:creationId xmlns:a16="http://schemas.microsoft.com/office/drawing/2014/main" id="{CD00A83F-18C2-4A28-92D0-06A0C4C425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>
            <a:extLst>
              <a:ext uri="{FF2B5EF4-FFF2-40B4-BE49-F238E27FC236}">
                <a16:creationId xmlns:a16="http://schemas.microsoft.com/office/drawing/2014/main" id="{1E5ACFF8-BC57-4965-B525-F08A95867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90468" name="Slide Number Placeholder 3">
            <a:extLst>
              <a:ext uri="{FF2B5EF4-FFF2-40B4-BE49-F238E27FC236}">
                <a16:creationId xmlns:a16="http://schemas.microsoft.com/office/drawing/2014/main" id="{47776848-8D66-4D05-9F69-678853EA6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57D69-01BD-4B8B-AAEB-6C40AAF56B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>
            <a:extLst>
              <a:ext uri="{FF2B5EF4-FFF2-40B4-BE49-F238E27FC236}">
                <a16:creationId xmlns:a16="http://schemas.microsoft.com/office/drawing/2014/main" id="{44B3C6F4-2F62-4992-92A1-D3D583D7C9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>
            <a:extLst>
              <a:ext uri="{FF2B5EF4-FFF2-40B4-BE49-F238E27FC236}">
                <a16:creationId xmlns:a16="http://schemas.microsoft.com/office/drawing/2014/main" id="{82781945-59C8-4D14-8895-0E423F09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45764" name="Slide Number Placeholder 3">
            <a:extLst>
              <a:ext uri="{FF2B5EF4-FFF2-40B4-BE49-F238E27FC236}">
                <a16:creationId xmlns:a16="http://schemas.microsoft.com/office/drawing/2014/main" id="{95A0BFE0-B6A1-4696-A4E9-5B68FB298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61459-0A3B-41CA-B4A7-C44D4AF453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2D0F51F-40DA-4834-A420-52BB64C66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93CF396-4D6F-4686-A40A-A2E5D8D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02BF6A-B212-4D3A-9DF0-2B5E248F3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9427-2DE7-4CB3-8F7D-53B19D96F6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>
            <a:extLst>
              <a:ext uri="{FF2B5EF4-FFF2-40B4-BE49-F238E27FC236}">
                <a16:creationId xmlns:a16="http://schemas.microsoft.com/office/drawing/2014/main" id="{CBCCAD09-881F-406F-812D-74C72E950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>
            <a:extLst>
              <a:ext uri="{FF2B5EF4-FFF2-40B4-BE49-F238E27FC236}">
                <a16:creationId xmlns:a16="http://schemas.microsoft.com/office/drawing/2014/main" id="{56568039-42F8-49D2-B8B2-6A6D712D8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92516" name="Slide Number Placeholder 3">
            <a:extLst>
              <a:ext uri="{FF2B5EF4-FFF2-40B4-BE49-F238E27FC236}">
                <a16:creationId xmlns:a16="http://schemas.microsoft.com/office/drawing/2014/main" id="{A56544D1-94B7-4176-AE07-CE5BB50E0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14235-A7AD-49A3-B91B-E1D439A508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3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>
            <a:extLst>
              <a:ext uri="{FF2B5EF4-FFF2-40B4-BE49-F238E27FC236}">
                <a16:creationId xmlns:a16="http://schemas.microsoft.com/office/drawing/2014/main" id="{5F5F3BBF-0375-417E-8E6F-1354F74E73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>
            <a:extLst>
              <a:ext uri="{FF2B5EF4-FFF2-40B4-BE49-F238E27FC236}">
                <a16:creationId xmlns:a16="http://schemas.microsoft.com/office/drawing/2014/main" id="{E89BA95D-7E42-450E-8D36-8A1E5DBE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97636" name="Slide Number Placeholder 3">
            <a:extLst>
              <a:ext uri="{FF2B5EF4-FFF2-40B4-BE49-F238E27FC236}">
                <a16:creationId xmlns:a16="http://schemas.microsoft.com/office/drawing/2014/main" id="{CA3EBBD8-7830-4B07-99A1-E113BA581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787EC0-93E8-4D07-9171-8130FE860E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>
            <a:extLst>
              <a:ext uri="{FF2B5EF4-FFF2-40B4-BE49-F238E27FC236}">
                <a16:creationId xmlns:a16="http://schemas.microsoft.com/office/drawing/2014/main" id="{0C3EE173-02B4-4C33-B9DC-47163E9F4E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>
            <a:extLst>
              <a:ext uri="{FF2B5EF4-FFF2-40B4-BE49-F238E27FC236}">
                <a16:creationId xmlns:a16="http://schemas.microsoft.com/office/drawing/2014/main" id="{037A7109-7DEF-4A9C-A3EB-B2FB6325A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05828" name="Slide Number Placeholder 3">
            <a:extLst>
              <a:ext uri="{FF2B5EF4-FFF2-40B4-BE49-F238E27FC236}">
                <a16:creationId xmlns:a16="http://schemas.microsoft.com/office/drawing/2014/main" id="{0CDE4FF7-C4E1-449D-89B6-CA5B03656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6AF14-0ABA-473D-929C-8DB958E8A8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:a16="http://schemas.microsoft.com/office/drawing/2014/main" id="{962DD1A8-FC70-4E65-986F-745AE4C13D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>
            <a:extLst>
              <a:ext uri="{FF2B5EF4-FFF2-40B4-BE49-F238E27FC236}">
                <a16:creationId xmlns:a16="http://schemas.microsoft.com/office/drawing/2014/main" id="{6A8009F4-E988-4164-83E0-8101FE92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93C7EB44-F85D-4E6A-9048-794DC9951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E73D9-F5BF-4AAF-B223-4A32378E58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D443A171-C059-4309-8DEB-E2E4A9924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41D43ED8-B831-4F2A-861A-0A733EDFE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E15F99A5-2AC6-498D-8ECB-0D2D62023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3BD0A-D36C-4B37-A70F-4A840238BB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>
            <a:extLst>
              <a:ext uri="{FF2B5EF4-FFF2-40B4-BE49-F238E27FC236}">
                <a16:creationId xmlns:a16="http://schemas.microsoft.com/office/drawing/2014/main" id="{69D5C604-B022-4D05-AB65-98E1BE2C89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>
            <a:extLst>
              <a:ext uri="{FF2B5EF4-FFF2-40B4-BE49-F238E27FC236}">
                <a16:creationId xmlns:a16="http://schemas.microsoft.com/office/drawing/2014/main" id="{0D10F58F-9AFE-4BC6-9EBA-EC459D251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14020" name="Slide Number Placeholder 3">
            <a:extLst>
              <a:ext uri="{FF2B5EF4-FFF2-40B4-BE49-F238E27FC236}">
                <a16:creationId xmlns:a16="http://schemas.microsoft.com/office/drawing/2014/main" id="{FB95DB39-0968-474F-BE4A-548EA065A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68DB84-325E-44D8-BB06-63AD80E98C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71D8DC8D-F5B5-4CBE-BEEC-F0BF4B49C5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1E0E75EF-897B-4A63-A882-C5197341E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D08629F9-A972-4876-993B-27ECBF476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20E636-68D2-4208-9405-85EB2F176E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8D4AB-A355-4E84-846A-77F5240A6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46A7E-AC56-4E68-A46D-8375F62BE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1B95A7-0C65-44AD-90CE-4F9B6DDB1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A5D5-3A77-40BD-9F27-2E6C3B66995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6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72732-8203-4865-8DA0-A0F7F4E8A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D9E21-D2C8-4F22-A69E-B478D8978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24195-B078-4EB6-AF12-19948CAA8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A97BC-40EE-4425-B42D-FD83A45E463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6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D689A9-5BAA-4D1D-9104-DDF9E9A6F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BFD3F4-D728-4BF3-8FA0-8E66E42B1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C3338-7FA9-445C-A3CB-F2555155C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39249-619A-41A3-AA95-0D829D650BD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0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D289D-857C-4CA6-9DAF-7E7758045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2A1900-74E7-48E8-BF40-C3B477A12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1990D5-FA41-4321-B9CE-4F55BE6AC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6B91A-78D4-41DF-A982-E6991A6F3140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9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BA91C1-FE27-4868-8056-BA2305A08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FA898-C134-4B24-B385-C4CFC10DE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A16B92-ED1E-48DE-B888-1CAAC8959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740A2-0F0D-42B1-B1A9-7526D5B7C6F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4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584912-098D-43FD-A6FE-52856C301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45680-7C98-40FE-A207-1198405B0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5BD2B9-7C92-4547-8A3F-4A91FFC5E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4D8FA-4BC5-4129-A02A-4D0CFC11E7F4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2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B7A74A-3471-4FBB-8F41-EB7AFC813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FB6620-CD7B-42BC-B22E-E03259ABF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3D8E95-159A-4D19-9D7A-8CFADD4FF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CA515-94B5-4943-8C36-E618EA16181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55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F4B93C-D58C-42EF-B5DF-C3F630331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A833B3-7CB7-41A4-84F3-73DD5A2C9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8F41F0-FFBD-49EF-856F-637E6CA43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81A8-0296-4044-AF1D-A38F4C4FD05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70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7136CD-3874-4357-BEB8-C65D9A1A9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D9F0A0-C3B4-436E-88D8-AD7946DC8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1CF84B-8773-4E36-A706-19BD0215E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94932-61C2-46F3-AD01-100B19026B7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24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C0A5CB-7C5F-46CF-B9B5-615037EE2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A092F6-A28A-4E54-8812-55411B3BB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F8C44A-6913-4437-937E-3CA6738C0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1A73F-FF90-4C9B-A1D9-21FA2036AEDD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C6BA2-4791-4679-8250-2E3823775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C8E66B-27FC-4C7C-93B6-1A636AAB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6EA93-655F-4BE6-80BE-B279ED92C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D7877-70B2-4BFB-8325-6C05B8D6D1F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8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2D4EBA-974D-4669-A5E1-719140CBB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84578C-C612-4480-9581-DDB9C5A55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377018-35FF-445A-9ACE-328166919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7C5A8-837E-497B-A12B-31188AF2E84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763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1A6976-3373-4937-A5D7-C75FD7B9E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AF183-A06C-476B-A44D-D41593324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3D987-0060-468D-A0FE-C8EBB79EC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82A0D-3E33-499F-B798-18B3A2E1B75A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91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FB538C-AAD1-419B-B4A0-C72E481BB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1A0C81-2DA0-446E-ABDC-D2570250F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545757-2EF4-463F-8F3C-CBE009072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1D1B6-6F7A-4B6A-A464-7593AC850EA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682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DB975B-C9AA-4D1C-8189-E2457465A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C0DE46-94E4-4FCB-ACFF-8AD703097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A97691-750E-440E-A153-AC3EB8E84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1AD86-F483-410C-84B9-4FEE80CD2DE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008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477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6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47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66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99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86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36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8032F-07E3-45A9-831E-23B7F6CEF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E0D11-8E24-46D7-9C2C-8C334C823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4AAE72-5D87-419C-9BC4-F8DB2198C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78375-F908-49E9-9023-CAD66C81BD1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23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288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21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580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9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36A0A-18A0-4828-AEA8-90073E6F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50102-D3DB-4569-8B28-9EF9BDD8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44F28-F285-4B5A-AE7F-6B526429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86E-7081-42AA-B18C-72F6B74D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0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888F1-7556-43E2-913F-734AB07B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6DA60-A3C0-4230-9876-C148C859B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F0BF0-4796-41FA-93B9-B5058EEA7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78-4871-43E2-9E8B-F06A73A3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627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034B1-798B-4E1B-A44B-A5A32481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77350-7294-4630-B076-271CD47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9939F-5365-4D75-AC7D-73CF6A02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BEAD-A61A-4ADE-881C-0FABC8879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882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1C518-37C5-4680-9C17-4E72F03F3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2A8B-885D-4014-A112-B7A3D07B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F25D-8B05-4816-89C1-52C6CEB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E888-6867-4E8A-A71C-8ABADB36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960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56F40F-6128-4D29-A2C1-AC18487F5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EB84B0-6130-4C2E-9B50-470E56CE4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99F9A1-AEDB-449D-A8ED-19BE4D514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0C2-9141-435F-9CFE-0CEC93F1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469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869F6A-0D21-4B79-8259-E2AA9F4E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414CE0-AE60-45EE-B4D3-ECB27A6AF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84DC1B-DFDB-4C14-A782-8F7E7032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A52B-5871-44C1-A028-646C59A1E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65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1EF72-4264-44D5-8B92-E6B6ED1C4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AFC71-DD61-4ABD-BA67-3E07F7B62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6F9DF-E9B5-4CDC-8844-42EF3031B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F2992-1400-42C6-8FEE-5185E4468F2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892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0491F-1757-41D1-812D-3F6507206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F2659-7129-4A63-A36F-BE6A323A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FA67A0-8CBF-4804-B620-37A1663A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5A82-3C15-4305-95B7-E69A0716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378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66A93-A48C-4BB6-A581-C051BD5D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4ADA1-C5E8-4A6A-99AF-1AB1B766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9859F-09D7-4AF2-8066-7153446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0EB9-9103-4584-8F8C-4704BAAF2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705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36668-E13F-4E6E-AA9A-7177F27C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034B8-D12F-4E94-AC68-B039AA4A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70080-1F5F-41A6-BF78-0286953B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5CD3-91B6-4710-A573-FF7ACF5B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871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3013A-B70C-4857-A469-4722DC87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2416E-E1CA-4818-8FD5-AE0AED19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16096-55B1-4FAE-80BE-F9ABE3DDB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DF59-91AB-40A5-9297-795C1D59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304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382D9-56DF-4FAF-B9F8-08A27706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17637-9D96-44A2-A21C-4C64521D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56FFC-4D25-41B8-8A0E-9519659AA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6AD-3D9C-470B-860F-251D196C0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50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13B0F9-4291-4D67-8282-D02D4C6EA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191A2-F8A5-47FC-AED2-554B9D3F8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CE9D6A-7517-4A0A-8380-461B60684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776D1-B26D-4121-A262-F1A28718CF9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3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8419E6-2D22-41F6-85EC-182E9E3AE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B5359A-B465-4DF8-A72F-D63A95477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D46FEA-AE49-409A-B3D9-47E494F89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1FD71-8F80-40D6-8CB7-8B68414C2CC8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49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287FEC-3225-44AF-8230-F18B1444E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854AB4-9EC2-40B4-81C9-A1CC1AED2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BB2264-F4CA-4B77-8711-69EA63019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B6FC7-4588-40C6-BF00-75A2FCC94F1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68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16E02-AF18-432C-9BC8-5738A398D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9B1EE-4974-4795-99F2-547B69B9E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4FF40-6474-476D-AA80-B8C013CFF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1C269-1589-4D1F-BADB-0B23136184C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3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BB00F-1934-4377-9F9E-FF13FCB1F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DFB2A-C3E5-4169-95A7-23E87EB44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D1F1D-F157-4277-A0F5-2F8A2E185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E219-4F13-4889-B7AA-995AB2F3739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250DE4-73DA-4AFB-AD72-59F1BA416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2F7101-DC7D-4D35-83A9-4B5BFF1F6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8E68C9-56C8-4F39-8A12-E2B5BBF989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C0B17D-A8A7-4444-9FCE-7C7EEF29CA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038991-F07D-45B8-8624-2E2B4D8E85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EBD15F7-429F-4777-8983-47A15ED2D32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6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443916-F433-4DE6-81CD-1B6139118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93A939-1FAE-478B-BB50-B30112F6E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402005-BCD6-4B67-95E9-9A45B9DC0A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5E4E3E-EDC8-4E68-9062-3FDF694496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DC8F92-7887-4AC1-9001-0B795F3EC0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2EE4149C-8E28-471E-A573-64D307AFCC3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19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6F4889-5064-4CCF-8000-691B8BA12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6B10-4E02-43E3-B5CA-43E3F372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CF010D-7C0F-4CD3-B5F3-6DA3EA995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E11A23-1138-485F-B476-B9B84662D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F5C8C2-B871-48C6-B0AF-249D56FA7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B7F7C597-F154-40BE-97C2-E03FB9C6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91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0">
            <a:extLst>
              <a:ext uri="{FF2B5EF4-FFF2-40B4-BE49-F238E27FC236}">
                <a16:creationId xmlns:a16="http://schemas.microsoft.com/office/drawing/2014/main" id="{1AD8D7AB-25CD-4039-B8E0-6FA08560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 t="15973" r="32042" b="31111"/>
          <a:stretch>
            <a:fillRect/>
          </a:stretch>
        </p:blipFill>
        <p:spPr bwMode="auto">
          <a:xfrm>
            <a:off x="403860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7">
            <a:extLst>
              <a:ext uri="{FF2B5EF4-FFF2-40B4-BE49-F238E27FC236}">
                <a16:creationId xmlns:a16="http://schemas.microsoft.com/office/drawing/2014/main" id="{32E9878B-CC46-4E57-B8BE-26AD297A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1127"/>
            <a:ext cx="2743200" cy="1066800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  <a:alpha val="60001"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Collateral   Ligaments</a:t>
            </a:r>
          </a:p>
        </p:txBody>
      </p:sp>
      <p:sp>
        <p:nvSpPr>
          <p:cNvPr id="71689" name="AutoShape 9">
            <a:extLst>
              <a:ext uri="{FF2B5EF4-FFF2-40B4-BE49-F238E27FC236}">
                <a16:creationId xmlns:a16="http://schemas.microsoft.com/office/drawing/2014/main" id="{B31B9A0B-4D10-4B8B-A132-8647503FEAB3}"/>
              </a:ext>
            </a:extLst>
          </p:cNvPr>
          <p:cNvSpPr>
            <a:spLocks/>
          </p:cNvSpPr>
          <p:nvPr/>
        </p:nvSpPr>
        <p:spPr bwMode="auto">
          <a:xfrm>
            <a:off x="1676400" y="3714750"/>
            <a:ext cx="2438400" cy="1150938"/>
          </a:xfrm>
          <a:prstGeom prst="borderCallout1">
            <a:avLst>
              <a:gd name="adj1" fmla="val 9931"/>
              <a:gd name="adj2" fmla="val 103139"/>
              <a:gd name="adj3" fmla="val 15502"/>
              <a:gd name="adj4" fmla="val 119526"/>
            </a:avLst>
          </a:prstGeom>
          <a:solidFill>
            <a:schemeClr val="bg1"/>
          </a:solidFill>
          <a:ln w="38100" cap="sq">
            <a:solidFill>
              <a:srgbClr val="9900CC"/>
            </a:solidFill>
            <a:miter lim="800000"/>
            <a:headEnd type="none" w="sm" len="sm"/>
            <a:tailEnd type="triangl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Tibial collateral </a:t>
            </a:r>
            <a:r>
              <a:rPr lang="en-US" sz="3000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lig</a:t>
            </a:r>
            <a:r>
              <a:rPr lang="en-US" sz="3000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71690" name="AutoShape 10">
            <a:extLst>
              <a:ext uri="{FF2B5EF4-FFF2-40B4-BE49-F238E27FC236}">
                <a16:creationId xmlns:a16="http://schemas.microsoft.com/office/drawing/2014/main" id="{22DD1A06-D9A3-476F-80B4-8A3830F45B65}"/>
              </a:ext>
            </a:extLst>
          </p:cNvPr>
          <p:cNvSpPr>
            <a:spLocks/>
          </p:cNvSpPr>
          <p:nvPr/>
        </p:nvSpPr>
        <p:spPr bwMode="auto">
          <a:xfrm>
            <a:off x="8145464" y="3756026"/>
            <a:ext cx="2427287" cy="1071563"/>
          </a:xfrm>
          <a:prstGeom prst="borderCallout1">
            <a:avLst>
              <a:gd name="adj1" fmla="val -1380"/>
              <a:gd name="adj2" fmla="val 24782"/>
              <a:gd name="adj3" fmla="val -35770"/>
              <a:gd name="adj4" fmla="val -16116"/>
            </a:avLst>
          </a:prstGeom>
          <a:solidFill>
            <a:srgbClr val="FF3300"/>
          </a:solidFill>
          <a:ln w="3810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Fibular collateral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lig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694" name="Oval 14">
            <a:extLst>
              <a:ext uri="{FF2B5EF4-FFF2-40B4-BE49-F238E27FC236}">
                <a16:creationId xmlns:a16="http://schemas.microsoft.com/office/drawing/2014/main" id="{85FC916D-E35C-40B2-B872-8424B74D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004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1695" name="Oval 15">
            <a:extLst>
              <a:ext uri="{FF2B5EF4-FFF2-40B4-BE49-F238E27FC236}">
                <a16:creationId xmlns:a16="http://schemas.microsoft.com/office/drawing/2014/main" id="{6D1C45C7-3717-48AB-A95D-DD43E60C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3528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1698" name="AutoShape 18">
            <a:extLst>
              <a:ext uri="{FF2B5EF4-FFF2-40B4-BE49-F238E27FC236}">
                <a16:creationId xmlns:a16="http://schemas.microsoft.com/office/drawing/2014/main" id="{4598762F-4458-445B-86E1-69569C848AC1}"/>
              </a:ext>
            </a:extLst>
          </p:cNvPr>
          <p:cNvSpPr>
            <a:spLocks/>
          </p:cNvSpPr>
          <p:nvPr/>
        </p:nvSpPr>
        <p:spPr bwMode="auto">
          <a:xfrm>
            <a:off x="1646238" y="1484314"/>
            <a:ext cx="2087562" cy="1150937"/>
          </a:xfrm>
          <a:prstGeom prst="borderCallout1">
            <a:avLst>
              <a:gd name="adj1" fmla="val 9931"/>
              <a:gd name="adj2" fmla="val 103648"/>
              <a:gd name="adj3" fmla="val 40412"/>
              <a:gd name="adj4" fmla="val 119162"/>
            </a:avLst>
          </a:prstGeom>
          <a:solidFill>
            <a:srgbClr val="FF3399"/>
          </a:solidFill>
          <a:ln w="38100" cap="sq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Medial epicondyle</a:t>
            </a:r>
          </a:p>
        </p:txBody>
      </p:sp>
      <p:sp>
        <p:nvSpPr>
          <p:cNvPr id="71699" name="AutoShape 19">
            <a:extLst>
              <a:ext uri="{FF2B5EF4-FFF2-40B4-BE49-F238E27FC236}">
                <a16:creationId xmlns:a16="http://schemas.microsoft.com/office/drawing/2014/main" id="{46299565-1295-48E8-A578-63288D1D26E3}"/>
              </a:ext>
            </a:extLst>
          </p:cNvPr>
          <p:cNvSpPr>
            <a:spLocks/>
          </p:cNvSpPr>
          <p:nvPr/>
        </p:nvSpPr>
        <p:spPr bwMode="auto">
          <a:xfrm>
            <a:off x="7924801" y="990600"/>
            <a:ext cx="2246313" cy="1150938"/>
          </a:xfrm>
          <a:prstGeom prst="borderCallout1">
            <a:avLst>
              <a:gd name="adj1" fmla="val 9931"/>
              <a:gd name="adj2" fmla="val -3394"/>
              <a:gd name="adj3" fmla="val 92663"/>
              <a:gd name="adj4" fmla="val -10535"/>
            </a:avLst>
          </a:prstGeom>
          <a:solidFill>
            <a:srgbClr val="FFFF00"/>
          </a:solidFill>
          <a:ln w="38100" cap="sq">
            <a:solidFill>
              <a:srgbClr val="9900CC"/>
            </a:solidFill>
            <a:miter lim="800000"/>
            <a:headEnd type="none" w="sm" len="sm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Lateral  epicondyle</a:t>
            </a:r>
          </a:p>
        </p:txBody>
      </p:sp>
      <p:sp>
        <p:nvSpPr>
          <p:cNvPr id="71702" name="AutoShape 22">
            <a:extLst>
              <a:ext uri="{FF2B5EF4-FFF2-40B4-BE49-F238E27FC236}">
                <a16:creationId xmlns:a16="http://schemas.microsoft.com/office/drawing/2014/main" id="{113F1B7C-0413-471C-AD39-9C6E21E4CAB5}"/>
              </a:ext>
            </a:extLst>
          </p:cNvPr>
          <p:cNvSpPr>
            <a:spLocks/>
          </p:cNvSpPr>
          <p:nvPr/>
        </p:nvSpPr>
        <p:spPr bwMode="auto">
          <a:xfrm>
            <a:off x="8102601" y="5256213"/>
            <a:ext cx="2233613" cy="933450"/>
          </a:xfrm>
          <a:prstGeom prst="borderCallout1">
            <a:avLst>
              <a:gd name="adj1" fmla="val 12245"/>
              <a:gd name="adj2" fmla="val -3412"/>
              <a:gd name="adj3" fmla="val -113097"/>
              <a:gd name="adj4" fmla="val -22815"/>
            </a:avLst>
          </a:prstGeom>
          <a:solidFill>
            <a:srgbClr val="9900CC"/>
          </a:solidFill>
          <a:ln w="38100" cap="sq">
            <a:solidFill>
              <a:srgbClr val="99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Apex of head of fibula</a:t>
            </a:r>
          </a:p>
        </p:txBody>
      </p:sp>
      <p:sp>
        <p:nvSpPr>
          <p:cNvPr id="71703" name="AutoShape 23">
            <a:extLst>
              <a:ext uri="{FF2B5EF4-FFF2-40B4-BE49-F238E27FC236}">
                <a16:creationId xmlns:a16="http://schemas.microsoft.com/office/drawing/2014/main" id="{B2C9B447-9CA0-4EC6-BC0A-8146C6D61D9A}"/>
              </a:ext>
            </a:extLst>
          </p:cNvPr>
          <p:cNvSpPr>
            <a:spLocks/>
          </p:cNvSpPr>
          <p:nvPr/>
        </p:nvSpPr>
        <p:spPr bwMode="auto">
          <a:xfrm>
            <a:off x="2130426" y="5172075"/>
            <a:ext cx="2246313" cy="1150938"/>
          </a:xfrm>
          <a:prstGeom prst="borderCallout1">
            <a:avLst>
              <a:gd name="adj1" fmla="val 9931"/>
              <a:gd name="adj2" fmla="val 103394"/>
              <a:gd name="adj3" fmla="val -29657"/>
              <a:gd name="adj4" fmla="val 134134"/>
            </a:avLst>
          </a:prstGeom>
          <a:solidFill>
            <a:srgbClr val="0000FF"/>
          </a:solidFill>
          <a:ln w="38100" cap="sq">
            <a:solidFill>
              <a:srgbClr val="9900CC"/>
            </a:solidFill>
            <a:miter lim="800000"/>
            <a:headEnd type="none" w="sm" len="sm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Upper part of med. Surface of tibia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5D65A366-5E3B-4C80-BCD4-4E5C77583FF2}"/>
              </a:ext>
            </a:extLst>
          </p:cNvPr>
          <p:cNvSpPr>
            <a:spLocks/>
          </p:cNvSpPr>
          <p:nvPr/>
        </p:nvSpPr>
        <p:spPr bwMode="auto">
          <a:xfrm>
            <a:off x="8153401" y="2438400"/>
            <a:ext cx="1577975" cy="793750"/>
          </a:xfrm>
          <a:prstGeom prst="borderCallout1">
            <a:avLst>
              <a:gd name="adj1" fmla="val 2546"/>
              <a:gd name="adj2" fmla="val 2032"/>
              <a:gd name="adj3" fmla="val 60583"/>
              <a:gd name="adj4" fmla="val -35954"/>
            </a:avLst>
          </a:prstGeom>
          <a:solidFill>
            <a:srgbClr val="9900CC"/>
          </a:solidFill>
          <a:ln w="57150" cap="sq">
            <a:solidFill>
              <a:srgbClr val="66FF33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FF99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popliteus tendon </a:t>
            </a:r>
            <a:endParaRPr lang="en-US" sz="24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C3525BF4-7487-49FF-A2E3-C344FEDA6511}"/>
              </a:ext>
            </a:extLst>
          </p:cNvPr>
          <p:cNvSpPr>
            <a:spLocks/>
          </p:cNvSpPr>
          <p:nvPr/>
        </p:nvSpPr>
        <p:spPr bwMode="auto">
          <a:xfrm>
            <a:off x="5105400" y="228600"/>
            <a:ext cx="1905000" cy="952500"/>
          </a:xfrm>
          <a:prstGeom prst="borderCallout1">
            <a:avLst>
              <a:gd name="adj1" fmla="val 100131"/>
              <a:gd name="adj2" fmla="val 48131"/>
              <a:gd name="adj3" fmla="val 287833"/>
              <a:gd name="adj4" fmla="val -20902"/>
            </a:avLst>
          </a:prstGeom>
          <a:solidFill>
            <a:srgbClr val="9900CC"/>
          </a:solidFill>
          <a:ln w="3810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meniscus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DD5A0BE4-0262-4FAE-A9FB-3FECC9ED1493}"/>
              </a:ext>
            </a:extLst>
          </p:cNvPr>
          <p:cNvSpPr>
            <a:spLocks/>
          </p:cNvSpPr>
          <p:nvPr/>
        </p:nvSpPr>
        <p:spPr bwMode="auto">
          <a:xfrm>
            <a:off x="5486400" y="5410201"/>
            <a:ext cx="1905000" cy="1069975"/>
          </a:xfrm>
          <a:prstGeom prst="borderCallout1">
            <a:avLst>
              <a:gd name="adj1" fmla="val 2489"/>
              <a:gd name="adj2" fmla="val 50222"/>
              <a:gd name="adj3" fmla="val -219135"/>
              <a:gd name="adj4" fmla="val 79964"/>
            </a:avLst>
          </a:prstGeom>
          <a:solidFill>
            <a:srgbClr val="FF0000"/>
          </a:solidFill>
          <a:ln w="3810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meniscus</a:t>
            </a:r>
            <a:endParaRPr lang="en-US" sz="2800" b="1" dirty="0">
              <a:solidFill>
                <a:srgbClr val="FFFF99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1">
            <a:extLst>
              <a:ext uri="{FF2B5EF4-FFF2-40B4-BE49-F238E27FC236}">
                <a16:creationId xmlns:a16="http://schemas.microsoft.com/office/drawing/2014/main" id="{8C29F2E8-8631-4B42-9166-E1ABB666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t="12195" r="39604" b="22278"/>
          <a:stretch>
            <a:fillRect/>
          </a:stretch>
        </p:blipFill>
        <p:spPr bwMode="auto">
          <a:xfrm>
            <a:off x="3962400" y="0"/>
            <a:ext cx="4503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AutoShape 22">
            <a:extLst>
              <a:ext uri="{FF2B5EF4-FFF2-40B4-BE49-F238E27FC236}">
                <a16:creationId xmlns:a16="http://schemas.microsoft.com/office/drawing/2014/main" id="{E69C5C89-55F9-4ECC-BF8C-54748F24FD9A}"/>
              </a:ext>
            </a:extLst>
          </p:cNvPr>
          <p:cNvSpPr>
            <a:spLocks/>
          </p:cNvSpPr>
          <p:nvPr/>
        </p:nvSpPr>
        <p:spPr bwMode="auto">
          <a:xfrm>
            <a:off x="1601788" y="1490664"/>
            <a:ext cx="2673350" cy="795337"/>
          </a:xfrm>
          <a:prstGeom prst="borderCallout1">
            <a:avLst>
              <a:gd name="adj1" fmla="val 14370"/>
              <a:gd name="adj2" fmla="val 102852"/>
              <a:gd name="adj3" fmla="val 203194"/>
              <a:gd name="adj4" fmla="val 124347"/>
            </a:avLst>
          </a:prstGeom>
          <a:solidFill>
            <a:srgbClr val="CCFF99"/>
          </a:solidFill>
          <a:ln w="57150" cap="sq">
            <a:solidFill>
              <a:srgbClr val="996633"/>
            </a:solidFill>
            <a:miter lim="800000"/>
            <a:headEnd type="none" w="sm" len="sm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Semimembranosus tendon</a:t>
            </a:r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24" name="AutoShape 24">
            <a:extLst>
              <a:ext uri="{FF2B5EF4-FFF2-40B4-BE49-F238E27FC236}">
                <a16:creationId xmlns:a16="http://schemas.microsoft.com/office/drawing/2014/main" id="{EB38468C-8787-4CB9-8AF6-CF422B95BB77}"/>
              </a:ext>
            </a:extLst>
          </p:cNvPr>
          <p:cNvSpPr>
            <a:spLocks/>
          </p:cNvSpPr>
          <p:nvPr/>
        </p:nvSpPr>
        <p:spPr bwMode="auto">
          <a:xfrm>
            <a:off x="1752600" y="4343400"/>
            <a:ext cx="2819400" cy="1219200"/>
          </a:xfrm>
          <a:prstGeom prst="borderCallout1">
            <a:avLst>
              <a:gd name="adj1" fmla="val 9375"/>
              <a:gd name="adj2" fmla="val 102704"/>
              <a:gd name="adj3" fmla="val -83593"/>
              <a:gd name="adj4" fmla="val 144537"/>
            </a:avLst>
          </a:prstGeom>
          <a:solidFill>
            <a:srgbClr val="0066FF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srgbClr val="FFFF99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Oblique popliteal lig. of knee</a:t>
            </a:r>
            <a:endParaRPr lang="en-US" sz="2600" b="1">
              <a:solidFill>
                <a:srgbClr val="FFFF99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28026" name="AutoShape 26">
            <a:extLst>
              <a:ext uri="{FF2B5EF4-FFF2-40B4-BE49-F238E27FC236}">
                <a16:creationId xmlns:a16="http://schemas.microsoft.com/office/drawing/2014/main" id="{C4EFA059-70A2-4F78-BECA-208A77CC503E}"/>
              </a:ext>
            </a:extLst>
          </p:cNvPr>
          <p:cNvSpPr>
            <a:spLocks/>
          </p:cNvSpPr>
          <p:nvPr/>
        </p:nvSpPr>
        <p:spPr bwMode="auto">
          <a:xfrm>
            <a:off x="8305801" y="4267200"/>
            <a:ext cx="1736725" cy="1328738"/>
          </a:xfrm>
          <a:prstGeom prst="borderCallout1">
            <a:avLst>
              <a:gd name="adj1" fmla="val 8602"/>
              <a:gd name="adj2" fmla="val -4389"/>
              <a:gd name="adj3" fmla="val -35593"/>
              <a:gd name="adj4" fmla="val -72471"/>
            </a:avLst>
          </a:prstGeom>
          <a:solidFill>
            <a:srgbClr val="CC3300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FF99"/>
                </a:solidFill>
                <a:latin typeface="Arial" charset="0"/>
                <a:ea typeface="SimSun" pitchFamily="2" charset="-122"/>
                <a:cs typeface="Arial" charset="0"/>
              </a:rPr>
              <a:t>Arcuate popliteal  ligament</a:t>
            </a:r>
            <a:endParaRPr lang="en-US" sz="28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sp>
        <p:nvSpPr>
          <p:cNvPr id="128028" name="Oval 28">
            <a:extLst>
              <a:ext uri="{FF2B5EF4-FFF2-40B4-BE49-F238E27FC236}">
                <a16:creationId xmlns:a16="http://schemas.microsoft.com/office/drawing/2014/main" id="{9C7D9771-336C-451D-99A2-A5D81B69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0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28029" name="Oval 29">
            <a:extLst>
              <a:ext uri="{FF2B5EF4-FFF2-40B4-BE49-F238E27FC236}">
                <a16:creationId xmlns:a16="http://schemas.microsoft.com/office/drawing/2014/main" id="{FE32D9FF-D308-4362-A4D4-EB7D66553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810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2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2D497B-CEE0-4CE5-999F-33A0B9BA481F}"/>
              </a:ext>
            </a:extLst>
          </p:cNvPr>
          <p:cNvSpPr/>
          <p:nvPr/>
        </p:nvSpPr>
        <p:spPr>
          <a:xfrm>
            <a:off x="106017" y="145774"/>
            <a:ext cx="11887200" cy="59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Extra-capsular ligaments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1- Ligamentum patellae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(anterior):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it is a strong ligament.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	- From the apex of the patella to the upper part of the tibial tuberosity.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2- Medial collateral (tibial) ligament: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22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		- From medial epicondyle of femur to upper part medial surface of the tibial plateau.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	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is firmly adherent to the capsule and medial meniscus.</a:t>
            </a:r>
            <a:endParaRPr lang="en-US" sz="24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3- Lateral collateral (fibular) ligament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: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- From the lateral epicondyle of the femur to the head of the fibula.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-  It is separated from the capsule and lateral meniscus by popliteus.</a:t>
            </a:r>
            <a:endParaRPr lang="en-US" sz="24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4- Posterior oblique ligament: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       - It is a reflected extension from the semimembranosus: extends upwards and laterally from the medial condyle of the tibia to the lateral condyle of the femur.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5-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Arcuate popliteal ligament. Arches over Popliteus tendon</a:t>
            </a:r>
          </a:p>
        </p:txBody>
      </p:sp>
    </p:spTree>
    <p:extLst>
      <p:ext uri="{BB962C8B-B14F-4D97-AF65-F5344CB8AC3E}">
        <p14:creationId xmlns:p14="http://schemas.microsoft.com/office/powerpoint/2010/main" val="224618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>
            <a:extLst>
              <a:ext uri="{FF2B5EF4-FFF2-40B4-BE49-F238E27FC236}">
                <a16:creationId xmlns:a16="http://schemas.microsoft.com/office/drawing/2014/main" id="{6E2A7FFD-D385-4BE4-882A-CF43BC18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331" y="3008243"/>
            <a:ext cx="6367670" cy="3405809"/>
          </a:xfrm>
          <a:prstGeom prst="rect">
            <a:avLst/>
          </a:prstGeom>
          <a:solidFill>
            <a:srgbClr val="FFC000">
              <a:alpha val="70195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b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Arial" charset="0"/>
                <a:cs typeface="Arial" charset="0"/>
              </a:rPr>
              <a:t>Cruciate Ligaments</a:t>
            </a:r>
          </a:p>
        </p:txBody>
      </p:sp>
      <p:sp>
        <p:nvSpPr>
          <p:cNvPr id="65539" name="AutoShape 4">
            <a:extLst>
              <a:ext uri="{FF2B5EF4-FFF2-40B4-BE49-F238E27FC236}">
                <a16:creationId xmlns:a16="http://schemas.microsoft.com/office/drawing/2014/main" id="{80FDC391-1535-4CBA-8409-C937DA5DF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496" y="609600"/>
            <a:ext cx="6884504" cy="2093843"/>
          </a:xfrm>
          <a:prstGeom prst="roundRect">
            <a:avLst>
              <a:gd name="adj" fmla="val 29898"/>
            </a:avLst>
          </a:prstGeom>
          <a:solidFill>
            <a:schemeClr val="accent2">
              <a:alpha val="63136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b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Arial" charset="0"/>
                <a:cs typeface="Arial" charset="0"/>
              </a:rPr>
              <a:t>Intracapsular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Arial" charset="0"/>
                <a:cs typeface="Arial" charset="0"/>
              </a:rPr>
              <a:t>Ligaments</a:t>
            </a:r>
            <a:endParaRPr lang="en-US" sz="4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>
            <a:extLst>
              <a:ext uri="{FF2B5EF4-FFF2-40B4-BE49-F238E27FC236}">
                <a16:creationId xmlns:a16="http://schemas.microsoft.com/office/drawing/2014/main" id="{C457582F-7BAF-4EAE-8C79-0C8180C6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 t="15973" r="32042" b="32875"/>
          <a:stretch>
            <a:fillRect/>
          </a:stretch>
        </p:blipFill>
        <p:spPr bwMode="auto">
          <a:xfrm>
            <a:off x="6477000" y="0"/>
            <a:ext cx="4191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5" name="AutoShape 9">
            <a:extLst>
              <a:ext uri="{FF2B5EF4-FFF2-40B4-BE49-F238E27FC236}">
                <a16:creationId xmlns:a16="http://schemas.microsoft.com/office/drawing/2014/main" id="{F69193B3-9140-4123-80E2-636CA52F6EF7}"/>
              </a:ext>
            </a:extLst>
          </p:cNvPr>
          <p:cNvSpPr>
            <a:spLocks/>
          </p:cNvSpPr>
          <p:nvPr/>
        </p:nvSpPr>
        <p:spPr bwMode="auto">
          <a:xfrm>
            <a:off x="4495800" y="5486400"/>
            <a:ext cx="3352800" cy="1066800"/>
          </a:xfrm>
          <a:prstGeom prst="borderCallout1">
            <a:avLst>
              <a:gd name="adj1" fmla="val 10713"/>
              <a:gd name="adj2" fmla="val 102273"/>
              <a:gd name="adj3" fmla="val -261162"/>
              <a:gd name="adj4" fmla="val 121495"/>
            </a:avLst>
          </a:prstGeom>
          <a:solidFill>
            <a:schemeClr val="bg1"/>
          </a:solidFill>
          <a:ln w="5715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Cruciate Ligament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85706" name="AutoShape 10">
            <a:extLst>
              <a:ext uri="{FF2B5EF4-FFF2-40B4-BE49-F238E27FC236}">
                <a16:creationId xmlns:a16="http://schemas.microsoft.com/office/drawing/2014/main" id="{25768345-5DBD-48AD-892A-9B4B0E16EEC5}"/>
              </a:ext>
            </a:extLst>
          </p:cNvPr>
          <p:cNvSpPr>
            <a:spLocks/>
          </p:cNvSpPr>
          <p:nvPr/>
        </p:nvSpPr>
        <p:spPr bwMode="auto">
          <a:xfrm>
            <a:off x="2832100" y="190500"/>
            <a:ext cx="3741738" cy="990600"/>
          </a:xfrm>
          <a:prstGeom prst="borderCallout1">
            <a:avLst>
              <a:gd name="adj1" fmla="val 11537"/>
              <a:gd name="adj2" fmla="val 102037"/>
              <a:gd name="adj3" fmla="val 202944"/>
              <a:gd name="adj4" fmla="val 147588"/>
            </a:avLst>
          </a:prstGeom>
          <a:solidFill>
            <a:srgbClr val="FF0000"/>
          </a:solidFill>
          <a:ln w="3810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Cruciate Ligament</a:t>
            </a:r>
            <a:endParaRPr lang="en-US" sz="2800" b="1" dirty="0">
              <a:solidFill>
                <a:srgbClr val="FFFF99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6D0F1B00-FECB-4580-B85C-345098AEB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017" y="1795958"/>
            <a:ext cx="553278" cy="450574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L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59060119-7AEA-4231-9896-39C4903AA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562" y="1795958"/>
            <a:ext cx="553278" cy="450574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066C7A-4822-4DD6-8D5E-D3D6D9429873}"/>
              </a:ext>
            </a:extLst>
          </p:cNvPr>
          <p:cNvSpPr/>
          <p:nvPr/>
        </p:nvSpPr>
        <p:spPr>
          <a:xfrm>
            <a:off x="196857" y="1423130"/>
            <a:ext cx="4191000" cy="589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342900" algn="justLow">
              <a:lnSpc>
                <a:spcPct val="115000"/>
              </a:lnSpc>
              <a:buFontTx/>
              <a:buChar char="-"/>
              <a:tabLst>
                <a:tab pos="26225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 of ant: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lvl="0"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prevents posterior displacement of femur on tibia. </a:t>
            </a:r>
          </a:p>
          <a:p>
            <a:pPr marL="228600" lvl="0"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prevents hyperextension of the knee.</a:t>
            </a:r>
          </a:p>
          <a:p>
            <a:pPr marL="571500" lvl="0" indent="-342900" algn="justLow">
              <a:lnSpc>
                <a:spcPct val="115000"/>
              </a:lnSpc>
              <a:buFontTx/>
              <a:buChar char="-"/>
              <a:tabLst>
                <a:tab pos="262255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Lax in flexion while tense in full extension</a:t>
            </a:r>
          </a:p>
          <a:p>
            <a:pPr marL="571500" lvl="0" indent="-342900" algn="justLow">
              <a:lnSpc>
                <a:spcPct val="115000"/>
              </a:lnSpc>
              <a:buFontTx/>
              <a:buChar char="-"/>
              <a:tabLst>
                <a:tab pos="262255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Functions of post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prevents anterior displacement of femur on tibia.</a:t>
            </a:r>
          </a:p>
          <a:p>
            <a:pPr marL="228600" lvl="0"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dirty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Tense in flexion while lax in extension</a:t>
            </a:r>
            <a:endParaRPr lang="en-US" sz="2200" dirty="0">
              <a:solidFill>
                <a:srgbClr val="CC00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342900" algn="justLow">
              <a:lnSpc>
                <a:spcPct val="115000"/>
              </a:lnSpc>
              <a:buFontTx/>
              <a:buChar char="-"/>
              <a:tabLst>
                <a:tab pos="262255" algn="l"/>
              </a:tabLst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CF339D-B5BF-4B10-9AA9-2B7C603B0FC7}"/>
              </a:ext>
            </a:extLst>
          </p:cNvPr>
          <p:cNvSpPr/>
          <p:nvPr/>
        </p:nvSpPr>
        <p:spPr>
          <a:xfrm>
            <a:off x="249382" y="207818"/>
            <a:ext cx="11693236" cy="633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Cruciate ligaments: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 so called because they form an 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X-shaped figure.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They are named anterior and posterior according to their attachment to the tibia.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</a:t>
            </a:r>
            <a:r>
              <a:rPr lang="en-US" sz="22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nterior cruciate ligament: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Attachment to the tibia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anterior intercondylar area.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Course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extends upwards, backwards and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laterally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Attachment to the femur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posterior part of the medial surface of the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200" b="1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teral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condyle.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prevents posterior displacement of femur on tibia. 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2- prevents hyperextension of the knee.</a:t>
            </a:r>
          </a:p>
          <a:p>
            <a:pPr marL="228600" lvl="0"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Lax in flexion while tense in full extension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Posterior cruciate ligament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larger and stronger than the anterior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Attachment to the tibia;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posterior intercondylar area.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extends upwards, forwards and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medially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</a:tabLst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Attachment to the femur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anterior part of the lateral surface of the medial condyle.</a:t>
            </a:r>
          </a:p>
          <a:p>
            <a:pPr marL="571500" marR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62255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Functions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prevents anterior displacement of femur on tibia.</a:t>
            </a:r>
          </a:p>
          <a:p>
            <a:pPr marL="228600" lvl="0"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dirty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Tense in flexion while lax in extension</a:t>
            </a:r>
            <a:endParaRPr lang="en-US" sz="2200" dirty="0">
              <a:solidFill>
                <a:srgbClr val="CC00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5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>
            <a:extLst>
              <a:ext uri="{FF2B5EF4-FFF2-40B4-BE49-F238E27FC236}">
                <a16:creationId xmlns:a16="http://schemas.microsoft.com/office/drawing/2014/main" id="{AABD5225-C86B-4D4B-BD23-F0A8DFBD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913" y="1470991"/>
            <a:ext cx="5940287" cy="2796209"/>
          </a:xfrm>
          <a:prstGeom prst="rect">
            <a:avLst/>
          </a:prstGeom>
          <a:gradFill rotWithShape="1">
            <a:gsLst>
              <a:gs pos="0">
                <a:srgbClr val="99FFCC">
                  <a:alpha val="96999"/>
                </a:srgbClr>
              </a:gs>
              <a:gs pos="100000">
                <a:srgbClr val="47765E">
                  <a:alpha val="56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charset="0"/>
                <a:cs typeface="Arial" charset="0"/>
              </a:rPr>
              <a:t>Menisci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19C66DE9-8257-4DC0-8FF1-9E128740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2" t="15973" r="45027" b="31111"/>
          <a:stretch>
            <a:fillRect/>
          </a:stretch>
        </p:blipFill>
        <p:spPr bwMode="auto">
          <a:xfrm>
            <a:off x="43434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1" name="AutoShape 3">
            <a:extLst>
              <a:ext uri="{FF2B5EF4-FFF2-40B4-BE49-F238E27FC236}">
                <a16:creationId xmlns:a16="http://schemas.microsoft.com/office/drawing/2014/main" id="{28B5257C-A13A-4229-8A5B-83CC057E60AB}"/>
              </a:ext>
            </a:extLst>
          </p:cNvPr>
          <p:cNvSpPr>
            <a:spLocks/>
          </p:cNvSpPr>
          <p:nvPr/>
        </p:nvSpPr>
        <p:spPr bwMode="auto">
          <a:xfrm>
            <a:off x="2011363" y="341314"/>
            <a:ext cx="1905000" cy="954087"/>
          </a:xfrm>
          <a:prstGeom prst="borderCallout1">
            <a:avLst>
              <a:gd name="adj1" fmla="val 10681"/>
              <a:gd name="adj2" fmla="val 104000"/>
              <a:gd name="adj3" fmla="val 294708"/>
              <a:gd name="adj4" fmla="val 175815"/>
            </a:avLst>
          </a:prstGeom>
          <a:solidFill>
            <a:srgbClr val="FF0000"/>
          </a:solidFill>
          <a:ln w="3810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meniscus</a:t>
            </a:r>
            <a:endParaRPr lang="en-US" sz="2800" b="1" dirty="0">
              <a:solidFill>
                <a:srgbClr val="FFFF99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63172" name="AutoShape 4">
            <a:extLst>
              <a:ext uri="{FF2B5EF4-FFF2-40B4-BE49-F238E27FC236}">
                <a16:creationId xmlns:a16="http://schemas.microsoft.com/office/drawing/2014/main" id="{31D8F5DD-640D-4F75-9D54-C873D58002A9}"/>
              </a:ext>
            </a:extLst>
          </p:cNvPr>
          <p:cNvSpPr>
            <a:spLocks/>
          </p:cNvSpPr>
          <p:nvPr/>
        </p:nvSpPr>
        <p:spPr bwMode="auto">
          <a:xfrm>
            <a:off x="8561388" y="384175"/>
            <a:ext cx="1905000" cy="952500"/>
          </a:xfrm>
          <a:prstGeom prst="borderCallout1">
            <a:avLst>
              <a:gd name="adj1" fmla="val 12000"/>
              <a:gd name="adj2" fmla="val -4000"/>
              <a:gd name="adj3" fmla="val 272000"/>
              <a:gd name="adj4" fmla="val -45917"/>
            </a:avLst>
          </a:prstGeom>
          <a:solidFill>
            <a:srgbClr val="9900CC"/>
          </a:solidFill>
          <a:ln w="38100" cap="sq">
            <a:solidFill>
              <a:srgbClr val="7030A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meniscus</a:t>
            </a:r>
          </a:p>
        </p:txBody>
      </p:sp>
      <p:sp>
        <p:nvSpPr>
          <p:cNvPr id="263173" name="AutoShape 5">
            <a:extLst>
              <a:ext uri="{FF2B5EF4-FFF2-40B4-BE49-F238E27FC236}">
                <a16:creationId xmlns:a16="http://schemas.microsoft.com/office/drawing/2014/main" id="{D7822B4C-8881-4414-8656-A7B4657532A9}"/>
              </a:ext>
            </a:extLst>
          </p:cNvPr>
          <p:cNvSpPr>
            <a:spLocks/>
          </p:cNvSpPr>
          <p:nvPr/>
        </p:nvSpPr>
        <p:spPr bwMode="auto">
          <a:xfrm>
            <a:off x="2033588" y="4419600"/>
            <a:ext cx="2151062" cy="914400"/>
          </a:xfrm>
          <a:prstGeom prst="borderCallout1">
            <a:avLst>
              <a:gd name="adj1" fmla="val 12500"/>
              <a:gd name="adj2" fmla="val 103542"/>
              <a:gd name="adj3" fmla="val -153819"/>
              <a:gd name="adj4" fmla="val 214463"/>
            </a:avLst>
          </a:prstGeom>
          <a:solidFill>
            <a:srgbClr val="C00000"/>
          </a:solidFill>
          <a:ln w="38100" cap="sq">
            <a:solidFill>
              <a:srgbClr val="C0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FF99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Transverse ligament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99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B341DE60-7CC5-43D2-B8A0-24B9EA22D868}"/>
              </a:ext>
            </a:extLst>
          </p:cNvPr>
          <p:cNvSpPr>
            <a:spLocks/>
          </p:cNvSpPr>
          <p:nvPr/>
        </p:nvSpPr>
        <p:spPr bwMode="auto">
          <a:xfrm>
            <a:off x="8561388" y="3133174"/>
            <a:ext cx="2875238" cy="1071563"/>
          </a:xfrm>
          <a:prstGeom prst="borderCallout1">
            <a:avLst>
              <a:gd name="adj1" fmla="val -1380"/>
              <a:gd name="adj2" fmla="val 24782"/>
              <a:gd name="adj3" fmla="val -35770"/>
              <a:gd name="adj4" fmla="val -16116"/>
            </a:avLst>
          </a:prstGeom>
          <a:solidFill>
            <a:srgbClr val="FF3300"/>
          </a:solidFill>
          <a:ln w="3810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Tibial collateral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lig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>
            <a:extLst>
              <a:ext uri="{FF2B5EF4-FFF2-40B4-BE49-F238E27FC236}">
                <a16:creationId xmlns:a16="http://schemas.microsoft.com/office/drawing/2014/main" id="{1E243AEA-CFCF-46C2-94B3-D1785346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t="23528" r="13145" b="14722"/>
          <a:stretch>
            <a:fillRect/>
          </a:stretch>
        </p:blipFill>
        <p:spPr bwMode="auto">
          <a:xfrm>
            <a:off x="2438400" y="609601"/>
            <a:ext cx="762000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2EA8142-8572-42C4-AAF5-E38D314D36FA}"/>
              </a:ext>
            </a:extLst>
          </p:cNvPr>
          <p:cNvSpPr/>
          <p:nvPr/>
        </p:nvSpPr>
        <p:spPr>
          <a:xfrm>
            <a:off x="1676400" y="4419600"/>
            <a:ext cx="16764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708421-E8CF-47E0-B888-53662DCED245}"/>
              </a:ext>
            </a:extLst>
          </p:cNvPr>
          <p:cNvSpPr/>
          <p:nvPr/>
        </p:nvSpPr>
        <p:spPr>
          <a:xfrm>
            <a:off x="8839200" y="5181600"/>
            <a:ext cx="1447800" cy="1371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2453" name="AutoShape 5">
            <a:extLst>
              <a:ext uri="{FF2B5EF4-FFF2-40B4-BE49-F238E27FC236}">
                <a16:creationId xmlns:a16="http://schemas.microsoft.com/office/drawing/2014/main" id="{2230A729-2A6D-44AB-A437-2DADB54ECE77}"/>
              </a:ext>
            </a:extLst>
          </p:cNvPr>
          <p:cNvSpPr>
            <a:spLocks/>
          </p:cNvSpPr>
          <p:nvPr/>
        </p:nvSpPr>
        <p:spPr bwMode="auto">
          <a:xfrm>
            <a:off x="1620838" y="693739"/>
            <a:ext cx="2493962" cy="1150937"/>
          </a:xfrm>
          <a:prstGeom prst="borderCallout1">
            <a:avLst>
              <a:gd name="adj1" fmla="val 9931"/>
              <a:gd name="adj2" fmla="val 103056"/>
              <a:gd name="adj3" fmla="val 342343"/>
              <a:gd name="adj4" fmla="val 154806"/>
            </a:avLst>
          </a:prstGeom>
          <a:solidFill>
            <a:srgbClr val="00FFFF"/>
          </a:solidFill>
          <a:ln w="38100" cap="sq">
            <a:solidFill>
              <a:srgbClr val="99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rPr>
              <a:t>Ant., post. Horn of MM</a:t>
            </a:r>
          </a:p>
        </p:txBody>
      </p:sp>
      <p:sp>
        <p:nvSpPr>
          <p:cNvPr id="232454" name="Line 6">
            <a:extLst>
              <a:ext uri="{FF2B5EF4-FFF2-40B4-BE49-F238E27FC236}">
                <a16:creationId xmlns:a16="http://schemas.microsoft.com/office/drawing/2014/main" id="{65B468E3-A72E-42A6-9F69-5B6D354F64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838200"/>
            <a:ext cx="1143000" cy="1752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 type="triangle" w="med" len="med"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5" name="AutoShape 7">
            <a:extLst>
              <a:ext uri="{FF2B5EF4-FFF2-40B4-BE49-F238E27FC236}">
                <a16:creationId xmlns:a16="http://schemas.microsoft.com/office/drawing/2014/main" id="{F350C4B1-AA77-445B-8DDE-C114680B6824}"/>
              </a:ext>
            </a:extLst>
          </p:cNvPr>
          <p:cNvSpPr>
            <a:spLocks/>
          </p:cNvSpPr>
          <p:nvPr/>
        </p:nvSpPr>
        <p:spPr bwMode="auto">
          <a:xfrm>
            <a:off x="8153400" y="612775"/>
            <a:ext cx="2420938" cy="1150938"/>
          </a:xfrm>
          <a:prstGeom prst="borderCallout1">
            <a:avLst>
              <a:gd name="adj1" fmla="val 9931"/>
              <a:gd name="adj2" fmla="val -3148"/>
              <a:gd name="adj3" fmla="val 203171"/>
              <a:gd name="adj4" fmla="val -62884"/>
            </a:avLst>
          </a:prstGeom>
          <a:solidFill>
            <a:srgbClr val="FFFF00"/>
          </a:solidFill>
          <a:ln w="5715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Arial" panose="020B0604020202020204" pitchFamily="34" charset="0"/>
              </a:rPr>
              <a:t>Ant., post. Horn of LM</a:t>
            </a:r>
          </a:p>
        </p:txBody>
      </p:sp>
      <p:sp>
        <p:nvSpPr>
          <p:cNvPr id="232456" name="Line 8">
            <a:extLst>
              <a:ext uri="{FF2B5EF4-FFF2-40B4-BE49-F238E27FC236}">
                <a16:creationId xmlns:a16="http://schemas.microsoft.com/office/drawing/2014/main" id="{5D66AE42-9BD6-49E2-BC49-2BCFD92C98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609600"/>
            <a:ext cx="1752600" cy="3733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7" name="AutoShape 9">
            <a:extLst>
              <a:ext uri="{FF2B5EF4-FFF2-40B4-BE49-F238E27FC236}">
                <a16:creationId xmlns:a16="http://schemas.microsoft.com/office/drawing/2014/main" id="{ACA7F170-67C5-45B8-AF95-C683EA2B04C8}"/>
              </a:ext>
            </a:extLst>
          </p:cNvPr>
          <p:cNvSpPr>
            <a:spLocks/>
          </p:cNvSpPr>
          <p:nvPr/>
        </p:nvSpPr>
        <p:spPr bwMode="auto">
          <a:xfrm>
            <a:off x="1600200" y="1987551"/>
            <a:ext cx="1765300" cy="835025"/>
          </a:xfrm>
          <a:prstGeom prst="borderCallout1">
            <a:avLst>
              <a:gd name="adj1" fmla="val 13690"/>
              <a:gd name="adj2" fmla="val 104315"/>
              <a:gd name="adj3" fmla="val 248097"/>
              <a:gd name="adj4" fmla="val 125181"/>
            </a:avLst>
          </a:prstGeom>
          <a:solidFill>
            <a:srgbClr val="9900CC"/>
          </a:solidFill>
          <a:ln w="38100" cap="sq">
            <a:solidFill>
              <a:srgbClr val="7030A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meniscus</a:t>
            </a:r>
          </a:p>
        </p:txBody>
      </p:sp>
      <p:sp>
        <p:nvSpPr>
          <p:cNvPr id="232458" name="AutoShape 10">
            <a:extLst>
              <a:ext uri="{FF2B5EF4-FFF2-40B4-BE49-F238E27FC236}">
                <a16:creationId xmlns:a16="http://schemas.microsoft.com/office/drawing/2014/main" id="{F971739B-BAE7-4292-AEC0-BA9AEDA0C37C}"/>
              </a:ext>
            </a:extLst>
          </p:cNvPr>
          <p:cNvSpPr>
            <a:spLocks/>
          </p:cNvSpPr>
          <p:nvPr/>
        </p:nvSpPr>
        <p:spPr bwMode="auto">
          <a:xfrm>
            <a:off x="8869363" y="2006600"/>
            <a:ext cx="1676400" cy="820738"/>
          </a:xfrm>
          <a:prstGeom prst="borderCallout1">
            <a:avLst>
              <a:gd name="adj1" fmla="val 13926"/>
              <a:gd name="adj2" fmla="val -4546"/>
              <a:gd name="adj3" fmla="val 210444"/>
              <a:gd name="adj4" fmla="val -24431"/>
            </a:avLst>
          </a:prstGeom>
          <a:solidFill>
            <a:srgbClr val="FF0000"/>
          </a:solidFill>
          <a:ln w="3810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99"/>
                </a:solidFill>
              </a:rPr>
              <a:t>Lateral meniscus</a:t>
            </a:r>
            <a:endParaRPr lang="en-US" altLang="en-US" sz="24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9" name="AutoShape 11">
            <a:extLst>
              <a:ext uri="{FF2B5EF4-FFF2-40B4-BE49-F238E27FC236}">
                <a16:creationId xmlns:a16="http://schemas.microsoft.com/office/drawing/2014/main" id="{504E994F-B1B2-400D-A652-CA5C359FCEA8}"/>
              </a:ext>
            </a:extLst>
          </p:cNvPr>
          <p:cNvSpPr>
            <a:spLocks/>
          </p:cNvSpPr>
          <p:nvPr/>
        </p:nvSpPr>
        <p:spPr bwMode="auto">
          <a:xfrm>
            <a:off x="4343400" y="76200"/>
            <a:ext cx="2133600" cy="914400"/>
          </a:xfrm>
          <a:prstGeom prst="borderCallout1">
            <a:avLst>
              <a:gd name="adj1" fmla="val 12500"/>
              <a:gd name="adj2" fmla="val 101787"/>
              <a:gd name="adj3" fmla="val 229167"/>
              <a:gd name="adj4" fmla="val 101787"/>
            </a:avLst>
          </a:prstGeom>
          <a:solidFill>
            <a:srgbClr val="CC3300"/>
          </a:solidFill>
          <a:ln w="38100" cap="sq">
            <a:solidFill>
              <a:srgbClr val="C0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FF99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Transverse ligament </a:t>
            </a:r>
            <a:endParaRPr lang="en-US" sz="2800" b="1">
              <a:solidFill>
                <a:srgbClr val="FFFF99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89104" name="Oval 15">
            <a:extLst>
              <a:ext uri="{FF2B5EF4-FFF2-40B4-BE49-F238E27FC236}">
                <a16:creationId xmlns:a16="http://schemas.microsoft.com/office/drawing/2014/main" id="{CA1C409E-73A6-4B80-8B76-B873DB29A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7620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ACL</a:t>
            </a:r>
          </a:p>
        </p:txBody>
      </p:sp>
      <p:sp>
        <p:nvSpPr>
          <p:cNvPr id="89105" name="Oval 16">
            <a:extLst>
              <a:ext uri="{FF2B5EF4-FFF2-40B4-BE49-F238E27FC236}">
                <a16:creationId xmlns:a16="http://schemas.microsoft.com/office/drawing/2014/main" id="{E859A04E-256F-4AF5-BA95-F0364587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53000"/>
            <a:ext cx="7620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PCL</a:t>
            </a:r>
          </a:p>
        </p:txBody>
      </p:sp>
      <p:sp>
        <p:nvSpPr>
          <p:cNvPr id="232466" name="AutoShape 18">
            <a:extLst>
              <a:ext uri="{FF2B5EF4-FFF2-40B4-BE49-F238E27FC236}">
                <a16:creationId xmlns:a16="http://schemas.microsoft.com/office/drawing/2014/main" id="{98566E43-D73D-488C-B8C4-6D42593B1022}"/>
              </a:ext>
            </a:extLst>
          </p:cNvPr>
          <p:cNvSpPr>
            <a:spLocks/>
          </p:cNvSpPr>
          <p:nvPr/>
        </p:nvSpPr>
        <p:spPr bwMode="auto">
          <a:xfrm>
            <a:off x="4164013" y="5867401"/>
            <a:ext cx="2881312" cy="904875"/>
          </a:xfrm>
          <a:prstGeom prst="borderCallout1">
            <a:avLst>
              <a:gd name="adj1" fmla="val 12630"/>
              <a:gd name="adj2" fmla="val 102644"/>
              <a:gd name="adj3" fmla="val -215792"/>
              <a:gd name="adj4" fmla="val 107162"/>
            </a:avLst>
          </a:prstGeom>
          <a:solidFill>
            <a:srgbClr val="CCFF99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ea typeface="SimSun" panose="02010600030101010101" pitchFamily="2" charset="-122"/>
              </a:rPr>
              <a:t>Articular surface of</a:t>
            </a:r>
            <a:r>
              <a:rPr lang="en-US" altLang="zh-CN" sz="240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ea typeface="SimSun" panose="02010600030101010101" pitchFamily="2" charset="-122"/>
              </a:rPr>
              <a:t>tibial condyle</a:t>
            </a:r>
            <a:endParaRPr lang="en-US" altLang="en-US" sz="2400" b="1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B27E5D49-BDAA-4580-9D26-74BE8E72CE47}"/>
              </a:ext>
            </a:extLst>
          </p:cNvPr>
          <p:cNvSpPr/>
          <p:nvPr/>
        </p:nvSpPr>
        <p:spPr>
          <a:xfrm rot="16200000">
            <a:off x="1295400" y="4800600"/>
            <a:ext cx="2133600" cy="1371600"/>
          </a:xfrm>
          <a:prstGeom prst="blockArc">
            <a:avLst/>
          </a:pr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78C1809-EF2D-4105-A376-0A25EE1445A1}"/>
              </a:ext>
            </a:extLst>
          </p:cNvPr>
          <p:cNvSpPr/>
          <p:nvPr/>
        </p:nvSpPr>
        <p:spPr>
          <a:xfrm rot="5400000">
            <a:off x="8839200" y="5105400"/>
            <a:ext cx="1371600" cy="1524000"/>
          </a:xfrm>
          <a:prstGeom prst="blockArc">
            <a:avLst>
              <a:gd name="adj1" fmla="val 10068773"/>
              <a:gd name="adj2" fmla="val 778422"/>
              <a:gd name="adj3" fmla="val 29016"/>
            </a:avLst>
          </a:prstGeom>
          <a:solidFill>
            <a:srgbClr val="99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0D388-66CA-41FC-BB93-85CE398770B7}"/>
              </a:ext>
            </a:extLst>
          </p:cNvPr>
          <p:cNvSpPr txBox="1"/>
          <p:nvPr/>
        </p:nvSpPr>
        <p:spPr>
          <a:xfrm>
            <a:off x="9220201" y="2889424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/>
              <a:t>The horns of the </a:t>
            </a:r>
            <a:r>
              <a:rPr lang="en-US" sz="2400" b="1" dirty="0">
                <a:solidFill>
                  <a:srgbClr val="FF0000"/>
                </a:solidFill>
              </a:rPr>
              <a:t>lateral</a:t>
            </a:r>
            <a:r>
              <a:rPr lang="en-US" sz="2400" dirty="0"/>
              <a:t> meniscus </a:t>
            </a:r>
            <a:r>
              <a:rPr lang="en-US" sz="2400" b="1" dirty="0">
                <a:solidFill>
                  <a:srgbClr val="0000CC"/>
                </a:solidFill>
              </a:rPr>
              <a:t>inside</a:t>
            </a:r>
            <a:r>
              <a:rPr lang="en-US" sz="2400" dirty="0"/>
              <a:t> the horns of the </a:t>
            </a:r>
            <a:r>
              <a:rPr lang="en-US" sz="2400" b="1" dirty="0">
                <a:solidFill>
                  <a:srgbClr val="FF0000"/>
                </a:solidFill>
              </a:rPr>
              <a:t>medial</a:t>
            </a:r>
            <a:r>
              <a:rPr lang="en-US" sz="2400" dirty="0"/>
              <a:t> meniscus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9">
            <a:extLst>
              <a:ext uri="{FF2B5EF4-FFF2-40B4-BE49-F238E27FC236}">
                <a16:creationId xmlns:a16="http://schemas.microsoft.com/office/drawing/2014/main" id="{2A516BD5-D9F1-4EAF-A6B9-00C5AD76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8667" r="3999" b="10001"/>
          <a:stretch>
            <a:fillRect/>
          </a:stretch>
        </p:blipFill>
        <p:spPr bwMode="auto">
          <a:xfrm>
            <a:off x="2133600" y="685801"/>
            <a:ext cx="8001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1" name="AutoShape 3">
            <a:extLst>
              <a:ext uri="{FF2B5EF4-FFF2-40B4-BE49-F238E27FC236}">
                <a16:creationId xmlns:a16="http://schemas.microsoft.com/office/drawing/2014/main" id="{0BAC2CAA-22CA-4564-B7EE-D55606C2207B}"/>
              </a:ext>
            </a:extLst>
          </p:cNvPr>
          <p:cNvSpPr>
            <a:spLocks/>
          </p:cNvSpPr>
          <p:nvPr/>
        </p:nvSpPr>
        <p:spPr bwMode="auto">
          <a:xfrm>
            <a:off x="8475663" y="2073276"/>
            <a:ext cx="2005012" cy="1014413"/>
          </a:xfrm>
          <a:prstGeom prst="borderCallout1">
            <a:avLst>
              <a:gd name="adj1" fmla="val 11269"/>
              <a:gd name="adj2" fmla="val -3801"/>
              <a:gd name="adj3" fmla="val 50861"/>
              <a:gd name="adj4" fmla="val -98019"/>
            </a:avLst>
          </a:prstGeom>
          <a:solidFill>
            <a:srgbClr val="FF0000"/>
          </a:solidFill>
          <a:ln w="3810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</a:rPr>
              <a:t>Ant. Horn of LM</a:t>
            </a:r>
          </a:p>
        </p:txBody>
      </p:sp>
      <p:sp>
        <p:nvSpPr>
          <p:cNvPr id="237572" name="AutoShape 4">
            <a:extLst>
              <a:ext uri="{FF2B5EF4-FFF2-40B4-BE49-F238E27FC236}">
                <a16:creationId xmlns:a16="http://schemas.microsoft.com/office/drawing/2014/main" id="{289DF797-7219-4974-9000-313F7F48D31D}"/>
              </a:ext>
            </a:extLst>
          </p:cNvPr>
          <p:cNvSpPr>
            <a:spLocks/>
          </p:cNvSpPr>
          <p:nvPr/>
        </p:nvSpPr>
        <p:spPr bwMode="auto">
          <a:xfrm>
            <a:off x="8382001" y="311150"/>
            <a:ext cx="2079625" cy="1150938"/>
          </a:xfrm>
          <a:prstGeom prst="borderCallout1">
            <a:avLst>
              <a:gd name="adj1" fmla="val 9931"/>
              <a:gd name="adj2" fmla="val -3662"/>
              <a:gd name="adj3" fmla="val 82208"/>
              <a:gd name="adj4" fmla="val -127176"/>
            </a:avLst>
          </a:prstGeom>
          <a:solidFill>
            <a:srgbClr val="00FFFF"/>
          </a:solidFill>
          <a:ln w="3810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Times New Roman" panose="02020603050405020304" pitchFamily="18" charset="0"/>
              </a:rPr>
              <a:t>Ant. Horn of MM</a:t>
            </a:r>
          </a:p>
        </p:txBody>
      </p:sp>
      <p:sp>
        <p:nvSpPr>
          <p:cNvPr id="237573" name="AutoShape 5">
            <a:extLst>
              <a:ext uri="{FF2B5EF4-FFF2-40B4-BE49-F238E27FC236}">
                <a16:creationId xmlns:a16="http://schemas.microsoft.com/office/drawing/2014/main" id="{F5331603-E426-4B9F-B76F-E1ACAF63DBDD}"/>
              </a:ext>
            </a:extLst>
          </p:cNvPr>
          <p:cNvSpPr>
            <a:spLocks/>
          </p:cNvSpPr>
          <p:nvPr/>
        </p:nvSpPr>
        <p:spPr bwMode="auto">
          <a:xfrm>
            <a:off x="8229600" y="4548189"/>
            <a:ext cx="2262188" cy="1150937"/>
          </a:xfrm>
          <a:prstGeom prst="borderCallout1">
            <a:avLst>
              <a:gd name="adj1" fmla="val 9931"/>
              <a:gd name="adj2" fmla="val -3370"/>
              <a:gd name="adj3" fmla="val -92278"/>
              <a:gd name="adj4" fmla="val -89616"/>
            </a:avLst>
          </a:prstGeom>
          <a:solidFill>
            <a:srgbClr val="FF0000"/>
          </a:solidFill>
          <a:ln w="3810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</a:rPr>
              <a:t>Post. Horn of LM</a:t>
            </a:r>
          </a:p>
        </p:txBody>
      </p:sp>
      <p:sp>
        <p:nvSpPr>
          <p:cNvPr id="237574" name="AutoShape 6">
            <a:extLst>
              <a:ext uri="{FF2B5EF4-FFF2-40B4-BE49-F238E27FC236}">
                <a16:creationId xmlns:a16="http://schemas.microsoft.com/office/drawing/2014/main" id="{7566D9F0-7FD4-46A7-A505-3DFAB6B7E12C}"/>
              </a:ext>
            </a:extLst>
          </p:cNvPr>
          <p:cNvSpPr>
            <a:spLocks/>
          </p:cNvSpPr>
          <p:nvPr/>
        </p:nvSpPr>
        <p:spPr bwMode="auto">
          <a:xfrm>
            <a:off x="1655764" y="3544888"/>
            <a:ext cx="2179637" cy="1027112"/>
          </a:xfrm>
          <a:prstGeom prst="borderCallout1">
            <a:avLst>
              <a:gd name="adj1" fmla="val 11130"/>
              <a:gd name="adj2" fmla="val 103495"/>
              <a:gd name="adj3" fmla="val 58579"/>
              <a:gd name="adj4" fmla="val 179315"/>
            </a:avLst>
          </a:prstGeom>
          <a:solidFill>
            <a:srgbClr val="00FFFF"/>
          </a:solidFill>
          <a:ln w="3810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Times New Roman" panose="02020603050405020304" pitchFamily="18" charset="0"/>
              </a:rPr>
              <a:t>Post. Horn of MM</a:t>
            </a:r>
          </a:p>
        </p:txBody>
      </p:sp>
      <p:sp>
        <p:nvSpPr>
          <p:cNvPr id="237575" name="AutoShape 7">
            <a:extLst>
              <a:ext uri="{FF2B5EF4-FFF2-40B4-BE49-F238E27FC236}">
                <a16:creationId xmlns:a16="http://schemas.microsoft.com/office/drawing/2014/main" id="{81B4A53E-DAA2-4891-997B-437ABCC0D6A0}"/>
              </a:ext>
            </a:extLst>
          </p:cNvPr>
          <p:cNvSpPr>
            <a:spLocks/>
          </p:cNvSpPr>
          <p:nvPr/>
        </p:nvSpPr>
        <p:spPr bwMode="auto">
          <a:xfrm>
            <a:off x="2576513" y="5781676"/>
            <a:ext cx="2895600" cy="822325"/>
          </a:xfrm>
          <a:prstGeom prst="borderCallout1">
            <a:avLst>
              <a:gd name="adj1" fmla="val 13898"/>
              <a:gd name="adj2" fmla="val 102630"/>
              <a:gd name="adj3" fmla="val -91315"/>
              <a:gd name="adj4" fmla="val 123134"/>
            </a:avLst>
          </a:prstGeom>
          <a:solidFill>
            <a:srgbClr val="9900CC"/>
          </a:solidFill>
          <a:ln w="3810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99"/>
                </a:solidFill>
              </a:rPr>
              <a:t>posterior Cruciate Ligament</a:t>
            </a:r>
            <a:endParaRPr lang="en-US" altLang="en-US" sz="24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7576" name="AutoShape 8">
            <a:extLst>
              <a:ext uri="{FF2B5EF4-FFF2-40B4-BE49-F238E27FC236}">
                <a16:creationId xmlns:a16="http://schemas.microsoft.com/office/drawing/2014/main" id="{08F270DA-82C4-42E2-893D-DD7E75A98F9E}"/>
              </a:ext>
            </a:extLst>
          </p:cNvPr>
          <p:cNvSpPr>
            <a:spLocks/>
          </p:cNvSpPr>
          <p:nvPr/>
        </p:nvSpPr>
        <p:spPr bwMode="auto">
          <a:xfrm>
            <a:off x="1550989" y="1038226"/>
            <a:ext cx="2751137" cy="822325"/>
          </a:xfrm>
          <a:prstGeom prst="borderCallout1">
            <a:avLst>
              <a:gd name="adj1" fmla="val 13898"/>
              <a:gd name="adj2" fmla="val 102769"/>
              <a:gd name="adj3" fmla="val 146718"/>
              <a:gd name="adj4" fmla="val 159838"/>
            </a:avLst>
          </a:prstGeom>
          <a:solidFill>
            <a:srgbClr val="3366FF"/>
          </a:solidFill>
          <a:ln w="3810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99"/>
                </a:solidFill>
              </a:rPr>
              <a:t>Anterior Cruciate Ligament</a:t>
            </a:r>
            <a:endParaRPr lang="en-US" altLang="en-US" sz="24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CED044-D452-4E1E-B07A-7693EEEBB55A}"/>
              </a:ext>
            </a:extLst>
          </p:cNvPr>
          <p:cNvSpPr/>
          <p:nvPr/>
        </p:nvSpPr>
        <p:spPr>
          <a:xfrm>
            <a:off x="177869" y="89809"/>
            <a:ext cx="5825366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12954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Intercondylar area of the tibia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62242CE9-FB3A-46C6-8AF6-D19CB554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828800"/>
            <a:ext cx="4800600" cy="2895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Knee Joint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hanan\hanan ppt\download\mcmins\IMAGES\21030410.BMP">
            <a:extLst>
              <a:ext uri="{FF2B5EF4-FFF2-40B4-BE49-F238E27FC236}">
                <a16:creationId xmlns:a16="http://schemas.microsoft.com/office/drawing/2014/main" id="{749138D2-739A-4861-A904-47A234D7E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008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5" name="AutoShape 9">
            <a:extLst>
              <a:ext uri="{FF2B5EF4-FFF2-40B4-BE49-F238E27FC236}">
                <a16:creationId xmlns:a16="http://schemas.microsoft.com/office/drawing/2014/main" id="{DF8CEC4E-FB3D-42E4-8B2A-CA01E4722D89}"/>
              </a:ext>
            </a:extLst>
          </p:cNvPr>
          <p:cNvSpPr>
            <a:spLocks/>
          </p:cNvSpPr>
          <p:nvPr/>
        </p:nvSpPr>
        <p:spPr bwMode="auto">
          <a:xfrm>
            <a:off x="4267200" y="5943600"/>
            <a:ext cx="2514600" cy="762000"/>
          </a:xfrm>
          <a:prstGeom prst="borderCallout1">
            <a:avLst>
              <a:gd name="adj1" fmla="val -2458"/>
              <a:gd name="adj2" fmla="val 49944"/>
              <a:gd name="adj3" fmla="val -386671"/>
              <a:gd name="adj4" fmla="val 55130"/>
            </a:avLst>
          </a:prstGeom>
          <a:solidFill>
            <a:schemeClr val="bg1"/>
          </a:solidFill>
          <a:ln w="5715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Anterior Cruciate Ligament</a:t>
            </a:r>
            <a:endParaRPr lang="en-US" altLang="zh-CN" sz="2000" b="1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5706" name="AutoShape 10">
            <a:extLst>
              <a:ext uri="{FF2B5EF4-FFF2-40B4-BE49-F238E27FC236}">
                <a16:creationId xmlns:a16="http://schemas.microsoft.com/office/drawing/2014/main" id="{8613AAD1-73D1-47DF-AA3E-CE84246E4EB2}"/>
              </a:ext>
            </a:extLst>
          </p:cNvPr>
          <p:cNvSpPr>
            <a:spLocks/>
          </p:cNvSpPr>
          <p:nvPr/>
        </p:nvSpPr>
        <p:spPr bwMode="auto">
          <a:xfrm>
            <a:off x="174624" y="1254263"/>
            <a:ext cx="1676400" cy="1295400"/>
          </a:xfrm>
          <a:prstGeom prst="borderCallout1">
            <a:avLst>
              <a:gd name="adj1" fmla="val 43238"/>
              <a:gd name="adj2" fmla="val 98961"/>
              <a:gd name="adj3" fmla="val 93080"/>
              <a:gd name="adj4" fmla="val 311278"/>
            </a:avLst>
          </a:prstGeom>
          <a:solidFill>
            <a:srgbClr val="FF0000"/>
          </a:solidFill>
          <a:ln w="3810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99"/>
                </a:solidFill>
              </a:rPr>
              <a:t>Posterior Cruciate Ligament</a:t>
            </a:r>
            <a:endParaRPr lang="en-US" altLang="en-US" sz="2400" b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72A4FAFF-567A-4931-9C00-05750DE4EAAD}"/>
              </a:ext>
            </a:extLst>
          </p:cNvPr>
          <p:cNvSpPr>
            <a:spLocks/>
          </p:cNvSpPr>
          <p:nvPr/>
        </p:nvSpPr>
        <p:spPr bwMode="auto">
          <a:xfrm>
            <a:off x="7467600" y="5638800"/>
            <a:ext cx="1676400" cy="820738"/>
          </a:xfrm>
          <a:prstGeom prst="borderCallout1">
            <a:avLst>
              <a:gd name="adj1" fmla="val 338"/>
              <a:gd name="adj2" fmla="val 44014"/>
              <a:gd name="adj3" fmla="val -289699"/>
              <a:gd name="adj4" fmla="val 20935"/>
            </a:avLst>
          </a:prstGeom>
          <a:solidFill>
            <a:srgbClr val="FF0000"/>
          </a:solidFill>
          <a:ln w="3810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99"/>
                </a:solidFill>
              </a:rPr>
              <a:t>Lateral meniscus</a:t>
            </a:r>
            <a:endParaRPr lang="en-US" altLang="en-US" sz="24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E8FF908E-7888-43DC-94B0-1E572875AE4C}"/>
              </a:ext>
            </a:extLst>
          </p:cNvPr>
          <p:cNvSpPr>
            <a:spLocks/>
          </p:cNvSpPr>
          <p:nvPr/>
        </p:nvSpPr>
        <p:spPr bwMode="auto">
          <a:xfrm>
            <a:off x="1981200" y="5334000"/>
            <a:ext cx="1905000" cy="952500"/>
          </a:xfrm>
          <a:prstGeom prst="borderCallout1">
            <a:avLst>
              <a:gd name="adj1" fmla="val 1463"/>
              <a:gd name="adj2" fmla="val 29074"/>
              <a:gd name="adj3" fmla="val -201653"/>
              <a:gd name="adj4" fmla="val 94894"/>
            </a:avLst>
          </a:prstGeom>
          <a:solidFill>
            <a:srgbClr val="9900CC"/>
          </a:solidFill>
          <a:ln w="3810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99"/>
                </a:solidFill>
              </a:rPr>
              <a:t>Medial meniscus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E04FC720-16C3-4FDB-AAC7-B0C494C0B452}"/>
              </a:ext>
            </a:extLst>
          </p:cNvPr>
          <p:cNvSpPr>
            <a:spLocks/>
          </p:cNvSpPr>
          <p:nvPr/>
        </p:nvSpPr>
        <p:spPr bwMode="auto">
          <a:xfrm>
            <a:off x="1524000" y="3708400"/>
            <a:ext cx="1524000" cy="1244600"/>
          </a:xfrm>
          <a:prstGeom prst="borderCallout1">
            <a:avLst>
              <a:gd name="adj1" fmla="val -1565"/>
              <a:gd name="adj2" fmla="val 29093"/>
              <a:gd name="adj3" fmla="val -67051"/>
              <a:gd name="adj4" fmla="val 9230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Tibial collateral ligament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B5EB9B9-D572-4E55-9289-ED632CFEB16C}"/>
              </a:ext>
            </a:extLst>
          </p:cNvPr>
          <p:cNvSpPr>
            <a:spLocks/>
          </p:cNvSpPr>
          <p:nvPr/>
        </p:nvSpPr>
        <p:spPr bwMode="auto">
          <a:xfrm>
            <a:off x="8001000" y="152400"/>
            <a:ext cx="2209800" cy="914400"/>
          </a:xfrm>
          <a:prstGeom prst="borderCallout1">
            <a:avLst>
              <a:gd name="adj1" fmla="val 102423"/>
              <a:gd name="adj2" fmla="val 32380"/>
              <a:gd name="adj3" fmla="val 217544"/>
              <a:gd name="adj4" fmla="val 17491"/>
            </a:avLst>
          </a:prstGeom>
          <a:solidFill>
            <a:srgbClr val="3366FF"/>
          </a:solidFill>
          <a:ln w="3810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Fibular collateral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lig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D498D236-3583-47E4-9B5D-DC09383A3D5F}"/>
              </a:ext>
            </a:extLst>
          </p:cNvPr>
          <p:cNvSpPr>
            <a:spLocks/>
          </p:cNvSpPr>
          <p:nvPr/>
        </p:nvSpPr>
        <p:spPr bwMode="auto">
          <a:xfrm>
            <a:off x="8763001" y="1524000"/>
            <a:ext cx="1577975" cy="793750"/>
          </a:xfrm>
          <a:prstGeom prst="borderCallout1">
            <a:avLst>
              <a:gd name="adj1" fmla="val 100889"/>
              <a:gd name="adj2" fmla="val 10514"/>
              <a:gd name="adj3" fmla="val 133639"/>
              <a:gd name="adj4" fmla="val -33130"/>
            </a:avLst>
          </a:prstGeom>
          <a:solidFill>
            <a:srgbClr val="9900CC"/>
          </a:solidFill>
          <a:ln w="57150" cap="sq">
            <a:solidFill>
              <a:srgbClr val="66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99"/>
                </a:solidFill>
                <a:ea typeface="SimSun" panose="02010600030101010101" pitchFamily="2" charset="-122"/>
              </a:rPr>
              <a:t>popliteus tendon </a:t>
            </a:r>
            <a:endParaRPr lang="en-US" altLang="en-US" sz="2400" b="1">
              <a:solidFill>
                <a:srgbClr val="FFFF99"/>
              </a:solidFill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63D2647E-A2C4-4618-971A-32EC50FD0C5F}"/>
              </a:ext>
            </a:extLst>
          </p:cNvPr>
          <p:cNvSpPr>
            <a:spLocks/>
          </p:cNvSpPr>
          <p:nvPr/>
        </p:nvSpPr>
        <p:spPr bwMode="auto">
          <a:xfrm>
            <a:off x="8915400" y="2667000"/>
            <a:ext cx="1524000" cy="838200"/>
          </a:xfrm>
          <a:prstGeom prst="borderCallout1">
            <a:avLst>
              <a:gd name="adj1" fmla="val 5088"/>
              <a:gd name="adj2" fmla="val -60"/>
              <a:gd name="adj3" fmla="val 132282"/>
              <a:gd name="adj4" fmla="val -11477"/>
            </a:avLst>
          </a:prstGeom>
          <a:solidFill>
            <a:srgbClr val="C00000"/>
          </a:solidFill>
          <a:ln w="57150" cap="sq">
            <a:solidFill>
              <a:srgbClr val="C00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99"/>
                </a:solidFill>
                <a:ea typeface="SimSun" panose="02010600030101010101" pitchFamily="2" charset="-122"/>
              </a:rPr>
              <a:t>Biceps tendon </a:t>
            </a:r>
            <a:endParaRPr lang="en-US" altLang="en-US" sz="2400" b="1">
              <a:solidFill>
                <a:srgbClr val="FFFF99"/>
              </a:solidFill>
            </a:endParaRP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63ABF55D-9A61-4291-9FCA-5E49B9CE20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743200"/>
            <a:ext cx="533400" cy="1066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F635A-7151-40A9-BC4F-8FDE37BDBC5E}"/>
              </a:ext>
            </a:extLst>
          </p:cNvPr>
          <p:cNvSpPr txBox="1"/>
          <p:nvPr/>
        </p:nvSpPr>
        <p:spPr>
          <a:xfrm>
            <a:off x="685800" y="152400"/>
            <a:ext cx="2209800" cy="64633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Anterior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346FA2-6C8E-4B92-BA0A-A829B6A11D93}"/>
              </a:ext>
            </a:extLst>
          </p:cNvPr>
          <p:cNvSpPr/>
          <p:nvPr/>
        </p:nvSpPr>
        <p:spPr>
          <a:xfrm>
            <a:off x="132522" y="119270"/>
            <a:ext cx="12019722" cy="670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Menisci (Semilunar cartilages,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C-shaped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):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They cover the articular surfaces of both tibial condyles.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Their peripheral borders are thick, but they gradually become thinner towards their inner borders.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It is not covered by synovial membrane.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They are attached to the intercondylar area by anterior and posterior horns.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Lateral meniscus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large part of small circle while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meniscus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small part of large circle,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The horns of the </a:t>
            </a:r>
            <a:r>
              <a:rPr lang="en-US" sz="2400" b="1" dirty="0">
                <a:solidFill>
                  <a:srgbClr val="FF0000"/>
                </a:solidFill>
              </a:rPr>
              <a:t>lateral</a:t>
            </a:r>
            <a:r>
              <a:rPr lang="en-US" sz="2400" dirty="0">
                <a:solidFill>
                  <a:srgbClr val="000000"/>
                </a:solidFill>
              </a:rPr>
              <a:t> meniscus </a:t>
            </a:r>
            <a:r>
              <a:rPr lang="en-US" sz="2400" b="1" dirty="0">
                <a:solidFill>
                  <a:srgbClr val="0000CC"/>
                </a:solidFill>
              </a:rPr>
              <a:t>inside</a:t>
            </a:r>
            <a:r>
              <a:rPr lang="en-US" sz="2400" dirty="0">
                <a:solidFill>
                  <a:srgbClr val="000000"/>
                </a:solidFill>
              </a:rPr>
              <a:t> the horns of the </a:t>
            </a:r>
            <a:r>
              <a:rPr lang="en-US" sz="2400" b="1" dirty="0">
                <a:solidFill>
                  <a:srgbClr val="FF0000"/>
                </a:solidFill>
              </a:rPr>
              <a:t>medial</a:t>
            </a:r>
            <a:r>
              <a:rPr lang="en-US" sz="2400" dirty="0">
                <a:solidFill>
                  <a:srgbClr val="000000"/>
                </a:solidFill>
              </a:rPr>
              <a:t> meniscus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Transverse ligament: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It connects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anterior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horns of both menisci</a:t>
            </a: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   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Lateral meniscus, more mobile</a:t>
            </a: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because the outer border is separated from the capsule and fibular collateral ligament by the tendon of </a:t>
            </a:r>
            <a:r>
              <a:rPr lang="en-US" sz="2400" b="1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popliteus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it is less frequently injured. 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- Injury of menisci and cruciate ligaments are common especially in foot-ball players.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- It is 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caused by sudden rotatory movements 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of the partially flexed knee with the foot fixed on the ground. 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0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AA0C4C-36A7-47AE-9C43-4209E3727D78}"/>
              </a:ext>
            </a:extLst>
          </p:cNvPr>
          <p:cNvSpPr/>
          <p:nvPr/>
        </p:nvSpPr>
        <p:spPr>
          <a:xfrm>
            <a:off x="212034" y="132522"/>
            <a:ext cx="11869129" cy="632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66065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Movements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118745" algn="l"/>
                <a:tab pos="240665" algn="l"/>
                <a:tab pos="2660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Flexion: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mainly by the hamstring muscles (semimembranosus, semitendinosus and biceps femoris). </a:t>
            </a:r>
          </a:p>
          <a:p>
            <a:pPr algn="justLow">
              <a:lnSpc>
                <a:spcPct val="115000"/>
              </a:lnSpc>
              <a:tabLst>
                <a:tab pos="118745" algn="l"/>
                <a:tab pos="240665" algn="l"/>
                <a:tab pos="26606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Gastrocnemius, plantaris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foot is fixed on ground</a:t>
            </a:r>
          </a:p>
          <a:p>
            <a:pPr algn="justLow">
              <a:lnSpc>
                <a:spcPct val="115000"/>
              </a:lnSpc>
              <a:tabLst>
                <a:tab pos="118745" algn="l"/>
                <a:tab pos="240665" algn="l"/>
                <a:tab pos="2660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2-	Extension: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by the quadriceps femoris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vasti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lateralis, medialis, intermedius and rectus femoris).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118745" algn="l"/>
                <a:tab pos="240665" algn="l"/>
                <a:tab pos="2660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3- Medial rotation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: (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SGS) Sartorius,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gracillis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&amp; semitendinosus and  semimembranosus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5527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4-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Lateral rotation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by the biceps femoris only.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</a:p>
          <a:p>
            <a:pPr algn="justLow">
              <a:lnSpc>
                <a:spcPct val="115000"/>
              </a:lnSpc>
              <a:tabLst>
                <a:tab pos="25527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N,B: Sartorius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Putting the lower limb in the classical cross leg position (tailor position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 algn="ctr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9535" algn="l"/>
              </a:tabLst>
              <a:defRPr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Articularis genu muscle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15000"/>
              </a:lnSpc>
              <a:tabLst>
                <a:tab pos="8953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Origin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 from the lower part of the anterior surface of the femur.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15000"/>
              </a:lnSpc>
              <a:tabLst>
                <a:tab pos="8953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Insertion,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into the synovial membrane of the knee joint.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15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Action,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It pulls synovial membrane up during extension of knee joint to prevent its damage between the bones.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2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6" descr="Untitled-15">
            <a:extLst>
              <a:ext uri="{FF2B5EF4-FFF2-40B4-BE49-F238E27FC236}">
                <a16:creationId xmlns:a16="http://schemas.microsoft.com/office/drawing/2014/main" id="{D89CE6D4-1E85-4055-BC0F-749D59F6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6"/>
          <a:stretch>
            <a:fillRect/>
          </a:stretch>
        </p:blipFill>
        <p:spPr bwMode="auto">
          <a:xfrm>
            <a:off x="4237383" y="179833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3" name="AutoShape 5">
            <a:extLst>
              <a:ext uri="{FF2B5EF4-FFF2-40B4-BE49-F238E27FC236}">
                <a16:creationId xmlns:a16="http://schemas.microsoft.com/office/drawing/2014/main" id="{1AEB4BB3-56A9-44BC-86A2-9F500B686B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40018" y="508478"/>
            <a:ext cx="685800" cy="533400"/>
          </a:xfrm>
          <a:prstGeom prst="curvedRightArrow">
            <a:avLst>
              <a:gd name="adj1" fmla="val 1185"/>
              <a:gd name="adj2" fmla="val 21630"/>
              <a:gd name="adj3" fmla="val 45509"/>
            </a:avLst>
          </a:prstGeom>
          <a:solidFill>
            <a:srgbClr val="9900CC"/>
          </a:soli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4" name="AutoShape 6">
            <a:extLst>
              <a:ext uri="{FF2B5EF4-FFF2-40B4-BE49-F238E27FC236}">
                <a16:creationId xmlns:a16="http://schemas.microsoft.com/office/drawing/2014/main" id="{0D6EF431-0B8A-4194-95EC-CC2C0BA9833A}"/>
              </a:ext>
            </a:extLst>
          </p:cNvPr>
          <p:cNvSpPr>
            <a:spLocks noChangeArrowheads="1"/>
          </p:cNvSpPr>
          <p:nvPr/>
        </p:nvSpPr>
        <p:spPr bwMode="auto">
          <a:xfrm rot="19903768">
            <a:off x="4088463" y="1739030"/>
            <a:ext cx="696912" cy="400050"/>
          </a:xfrm>
          <a:prstGeom prst="curvedRightArrow">
            <a:avLst>
              <a:gd name="adj1" fmla="val 1384"/>
              <a:gd name="adj2" fmla="val 25319"/>
              <a:gd name="adj3" fmla="val 41188"/>
            </a:avLst>
          </a:prstGeom>
          <a:solidFill>
            <a:srgbClr val="9966FF"/>
          </a:solidFill>
          <a:ln w="57150">
            <a:solidFill>
              <a:srgbClr val="9966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ACF2D81-F1D8-4770-B44B-6EFA6354C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796553"/>
              </p:ext>
            </p:extLst>
          </p:nvPr>
        </p:nvGraphicFramePr>
        <p:xfrm>
          <a:off x="7142922" y="179833"/>
          <a:ext cx="3276600" cy="131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2936" name="Text Box 8">
            <a:extLst>
              <a:ext uri="{FF2B5EF4-FFF2-40B4-BE49-F238E27FC236}">
                <a16:creationId xmlns:a16="http://schemas.microsoft.com/office/drawing/2014/main" id="{DFF46F95-0DCF-4C83-9066-20CD10D60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348" y="1597847"/>
            <a:ext cx="5562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beginning of flexion by Popliteus muscle</a:t>
            </a:r>
          </a:p>
        </p:txBody>
      </p:sp>
      <p:sp>
        <p:nvSpPr>
          <p:cNvPr id="252937" name="Text Box 9">
            <a:extLst>
              <a:ext uri="{FF2B5EF4-FFF2-40B4-BE49-F238E27FC236}">
                <a16:creationId xmlns:a16="http://schemas.microsoft.com/office/drawing/2014/main" id="{CDB6F4E3-6A89-4820-84C6-CE72F2EE1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748" y="2825839"/>
            <a:ext cx="58972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rotation of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femur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tibia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Popliteus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foot is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ground</a:t>
            </a:r>
          </a:p>
        </p:txBody>
      </p:sp>
      <p:sp>
        <p:nvSpPr>
          <p:cNvPr id="252938" name="Text Box 10">
            <a:extLst>
              <a:ext uri="{FF2B5EF4-FFF2-40B4-BE49-F238E27FC236}">
                <a16:creationId xmlns:a16="http://schemas.microsoft.com/office/drawing/2014/main" id="{57491453-3DE1-4D8A-9092-80416953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183" y="4484719"/>
            <a:ext cx="57779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rotation of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femur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Popliteus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foot is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ground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28837-1D25-4990-9E12-C6636260F429}"/>
              </a:ext>
            </a:extLst>
          </p:cNvPr>
          <p:cNvSpPr/>
          <p:nvPr/>
        </p:nvSpPr>
        <p:spPr>
          <a:xfrm>
            <a:off x="0" y="0"/>
            <a:ext cx="4121428" cy="6853607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129540" algn="l"/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Pop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iteus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Origin: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from groove on lateral surface of the </a:t>
            </a:r>
            <a:r>
              <a:rPr 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ateral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condyle of the femur below the lateral epicondyle. It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intracapsular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extrasynovial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Low">
              <a:lnSpc>
                <a:spcPct val="115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Insertion: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into the triangular area on the posterior surface of the tibia above the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soleal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line. </a:t>
            </a:r>
          </a:p>
          <a:p>
            <a:pPr algn="justLow">
              <a:lnSpc>
                <a:spcPct val="115000"/>
              </a:lnSpc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Nerve supply: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Tibial nerve. It  descends superficial and then hooks on the lower border to supply the muscle through its deep surface.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71B6F-5733-4540-A597-8A4CD01525E7}"/>
              </a:ext>
            </a:extLst>
          </p:cNvPr>
          <p:cNvSpPr txBox="1"/>
          <p:nvPr/>
        </p:nvSpPr>
        <p:spPr>
          <a:xfrm>
            <a:off x="6311348" y="6234545"/>
            <a:ext cx="5532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CC"/>
                </a:solidFill>
              </a:rPr>
              <a:t>It is fleshy at its origin and insertion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 animBg="1"/>
      <p:bldP spid="252934" grpId="0" animBg="1"/>
      <p:bldP spid="252937" grpId="0"/>
      <p:bldP spid="2529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6" descr="Untitled-15">
            <a:extLst>
              <a:ext uri="{FF2B5EF4-FFF2-40B4-BE49-F238E27FC236}">
                <a16:creationId xmlns:a16="http://schemas.microsoft.com/office/drawing/2014/main" id="{4514FEC4-3246-41D4-88A4-0B6C8B81B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6"/>
          <a:stretch>
            <a:fillRect/>
          </a:stretch>
        </p:blipFill>
        <p:spPr bwMode="auto">
          <a:xfrm>
            <a:off x="2286000" y="0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070E61C-698F-4B4F-BBC5-5E169E5CC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117753"/>
              </p:ext>
            </p:extLst>
          </p:nvPr>
        </p:nvGraphicFramePr>
        <p:xfrm>
          <a:off x="5638799" y="228602"/>
          <a:ext cx="5718314" cy="109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4743" name="Text Box 7">
            <a:extLst>
              <a:ext uri="{FF2B5EF4-FFF2-40B4-BE49-F238E27FC236}">
                <a16:creationId xmlns:a16="http://schemas.microsoft.com/office/drawing/2014/main" id="{2BE9E1E9-E924-403C-9F69-F6577F10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470" y="4387457"/>
            <a:ext cx="72886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rotation of femur on  tibia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foot is fixed on the ground</a:t>
            </a:r>
          </a:p>
        </p:txBody>
      </p:sp>
      <p:sp>
        <p:nvSpPr>
          <p:cNvPr id="244744" name="Text Box 8">
            <a:extLst>
              <a:ext uri="{FF2B5EF4-FFF2-40B4-BE49-F238E27FC236}">
                <a16:creationId xmlns:a16="http://schemas.microsoft.com/office/drawing/2014/main" id="{C9CE056E-01E5-47BD-96A1-0CDCF840A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061" y="5675291"/>
            <a:ext cx="71131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lateral rotation of tibia on femur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the foot is raised from the ground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53" name="AutoShape 17">
            <a:extLst>
              <a:ext uri="{FF2B5EF4-FFF2-40B4-BE49-F238E27FC236}">
                <a16:creationId xmlns:a16="http://schemas.microsoft.com/office/drawing/2014/main" id="{7E4EEA48-8809-41DB-A02A-BE13CE5F9051}"/>
              </a:ext>
            </a:extLst>
          </p:cNvPr>
          <p:cNvSpPr>
            <a:spLocks noChangeArrowheads="1"/>
          </p:cNvSpPr>
          <p:nvPr/>
        </p:nvSpPr>
        <p:spPr bwMode="auto">
          <a:xfrm rot="287260" flipH="1" flipV="1">
            <a:off x="3300414" y="258764"/>
            <a:ext cx="769937" cy="733425"/>
          </a:xfrm>
          <a:prstGeom prst="curvedRightArrow">
            <a:avLst>
              <a:gd name="adj1" fmla="val 1384"/>
              <a:gd name="adj2" fmla="val 25199"/>
              <a:gd name="adj3" fmla="val 38691"/>
            </a:avLst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54" name="AutoShape 18">
            <a:extLst>
              <a:ext uri="{FF2B5EF4-FFF2-40B4-BE49-F238E27FC236}">
                <a16:creationId xmlns:a16="http://schemas.microsoft.com/office/drawing/2014/main" id="{F31700F8-52BE-438C-A946-938C0DE43DB0}"/>
              </a:ext>
            </a:extLst>
          </p:cNvPr>
          <p:cNvSpPr>
            <a:spLocks noChangeArrowheads="1"/>
          </p:cNvSpPr>
          <p:nvPr/>
        </p:nvSpPr>
        <p:spPr bwMode="auto">
          <a:xfrm rot="1132158" flipH="1">
            <a:off x="3067050" y="2019301"/>
            <a:ext cx="827088" cy="722313"/>
          </a:xfrm>
          <a:prstGeom prst="curvedRightArrow">
            <a:avLst>
              <a:gd name="adj1" fmla="val 1542"/>
              <a:gd name="adj2" fmla="val 28134"/>
              <a:gd name="adj3" fmla="val 41222"/>
            </a:avLst>
          </a:prstGeom>
          <a:solidFill>
            <a:srgbClr val="FFFF00"/>
          </a:solidFill>
          <a:ln w="57150">
            <a:solidFill>
              <a:srgbClr val="9900CC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6018C16-CB8B-4185-8BE7-61A735DF5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24000"/>
            <a:ext cx="7855226" cy="25297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6606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At the end of extension: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tightening of the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anterior cruciate ligament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terminates the movement of the lateral condyle of femur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0" algn="l"/>
                <a:tab pos="457200" algn="l"/>
                <a:tab pos="425831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Full extension: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The articular surface on 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medial condyle is longer than lateral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4672960-4163-4719-A03A-BEDC608C5B7E}"/>
              </a:ext>
            </a:extLst>
          </p:cNvPr>
          <p:cNvSpPr/>
          <p:nvPr/>
        </p:nvSpPr>
        <p:spPr>
          <a:xfrm>
            <a:off x="7540487" y="4053731"/>
            <a:ext cx="304800" cy="372495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4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4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44743" grpId="0"/>
      <p:bldP spid="244744" grpId="0"/>
      <p:bldP spid="244753" grpId="0" animBg="1"/>
      <p:bldP spid="244754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xraykneeap">
            <a:extLst>
              <a:ext uri="{FF2B5EF4-FFF2-40B4-BE49-F238E27FC236}">
                <a16:creationId xmlns:a16="http://schemas.microsoft.com/office/drawing/2014/main" id="{A9B481AE-A6BD-4E9F-B0BC-CFFE32C9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706"/>
            <a:ext cx="5867400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xraykneelat">
            <a:extLst>
              <a:ext uri="{FF2B5EF4-FFF2-40B4-BE49-F238E27FC236}">
                <a16:creationId xmlns:a16="http://schemas.microsoft.com/office/drawing/2014/main" id="{F8CBBCB3-C00C-4A16-A529-F5DFB3C81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0" y="189706"/>
            <a:ext cx="4954112" cy="64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03CC967-C799-471E-92C9-1A14F3479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203CC967-C799-471E-92C9-1A14F3479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B6821C9A-71A3-4F9F-ABAA-B410AAD2E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B6821C9A-71A3-4F9F-ABAA-B410AAD2E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57A48E6-F66D-4D57-AA26-B2E3A024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A57A48E6-F66D-4D57-AA26-B2E3A024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>
            <a:extLst>
              <a:ext uri="{FF2B5EF4-FFF2-40B4-BE49-F238E27FC236}">
                <a16:creationId xmlns:a16="http://schemas.microsoft.com/office/drawing/2014/main" id="{FB98B071-B0B7-4121-946B-C5BCF702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FB98B071-B0B7-4121-946B-C5BCF702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>
            <a:extLst>
              <a:ext uri="{FF2B5EF4-FFF2-40B4-BE49-F238E27FC236}">
                <a16:creationId xmlns:a16="http://schemas.microsoft.com/office/drawing/2014/main" id="{664AA1F4-D033-4F01-9447-8D9DE11A3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7894" name="Object 6">
                        <a:extLst>
                          <a:ext uri="{FF2B5EF4-FFF2-40B4-BE49-F238E27FC236}">
                            <a16:creationId xmlns:a16="http://schemas.microsoft.com/office/drawing/2014/main" id="{664AA1F4-D033-4F01-9447-8D9DE11A3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>
            <a:extLst>
              <a:ext uri="{FF2B5EF4-FFF2-40B4-BE49-F238E27FC236}">
                <a16:creationId xmlns:a16="http://schemas.microsoft.com/office/drawing/2014/main" id="{89CC84B1-3F1E-4EA7-9936-3EC08E9B1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7895" name="Object 7">
                        <a:extLst>
                          <a:ext uri="{FF2B5EF4-FFF2-40B4-BE49-F238E27FC236}">
                            <a16:creationId xmlns:a16="http://schemas.microsoft.com/office/drawing/2014/main" id="{89CC84B1-3F1E-4EA7-9936-3EC08E9B1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id="{8C6D3219-1A04-48B4-91A8-994343391F8B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3B243046-948E-4793-95D5-3B909D04DDF7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4">
            <a:extLst>
              <a:ext uri="{FF2B5EF4-FFF2-40B4-BE49-F238E27FC236}">
                <a16:creationId xmlns:a16="http://schemas.microsoft.com/office/drawing/2014/main" id="{96F38B37-CF1C-4347-AC10-2DFF44944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6821" r="55469" b="41852"/>
          <a:stretch/>
        </p:blipFill>
        <p:spPr bwMode="auto">
          <a:xfrm>
            <a:off x="327026" y="304800"/>
            <a:ext cx="3956050" cy="58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AutoShape 4">
            <a:extLst>
              <a:ext uri="{FF2B5EF4-FFF2-40B4-BE49-F238E27FC236}">
                <a16:creationId xmlns:a16="http://schemas.microsoft.com/office/drawing/2014/main" id="{2B39A25D-26A6-41EF-A511-5BCA20DD0D23}"/>
              </a:ext>
            </a:extLst>
          </p:cNvPr>
          <p:cNvSpPr>
            <a:spLocks/>
          </p:cNvSpPr>
          <p:nvPr/>
        </p:nvSpPr>
        <p:spPr bwMode="auto">
          <a:xfrm>
            <a:off x="4606925" y="2790825"/>
            <a:ext cx="1962150" cy="638175"/>
          </a:xfrm>
          <a:prstGeom prst="borderCallout1">
            <a:avLst>
              <a:gd name="adj1" fmla="val 17912"/>
              <a:gd name="adj2" fmla="val -3884"/>
              <a:gd name="adj3" fmla="val 11053"/>
              <a:gd name="adj4" fmla="val -52178"/>
            </a:avLst>
          </a:prstGeom>
          <a:solidFill>
            <a:srgbClr val="FF0000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Arial" panose="020B0604020202020204" pitchFamily="34" charset="0"/>
              </a:rPr>
              <a:t>Patella</a:t>
            </a:r>
          </a:p>
        </p:txBody>
      </p:sp>
      <p:sp>
        <p:nvSpPr>
          <p:cNvPr id="136197" name="AutoShape 5">
            <a:extLst>
              <a:ext uri="{FF2B5EF4-FFF2-40B4-BE49-F238E27FC236}">
                <a16:creationId xmlns:a16="http://schemas.microsoft.com/office/drawing/2014/main" id="{558287D7-C277-49B6-BB1A-E1A2149A170B}"/>
              </a:ext>
            </a:extLst>
          </p:cNvPr>
          <p:cNvSpPr>
            <a:spLocks/>
          </p:cNvSpPr>
          <p:nvPr/>
        </p:nvSpPr>
        <p:spPr bwMode="auto">
          <a:xfrm>
            <a:off x="4147930" y="3811406"/>
            <a:ext cx="2421145" cy="919620"/>
          </a:xfrm>
          <a:prstGeom prst="borderCallout1">
            <a:avLst>
              <a:gd name="adj1" fmla="val 19727"/>
              <a:gd name="adj2" fmla="val -2273"/>
              <a:gd name="adj3" fmla="val -54761"/>
              <a:gd name="adj4" fmla="val -47186"/>
            </a:avLst>
          </a:prstGeom>
          <a:solidFill>
            <a:srgbClr val="FFFF99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Femoral condyle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36198" name="AutoShape 6">
            <a:extLst>
              <a:ext uri="{FF2B5EF4-FFF2-40B4-BE49-F238E27FC236}">
                <a16:creationId xmlns:a16="http://schemas.microsoft.com/office/drawing/2014/main" id="{A507BBC8-3058-48E1-91F5-AC85986B56B9}"/>
              </a:ext>
            </a:extLst>
          </p:cNvPr>
          <p:cNvSpPr>
            <a:spLocks/>
          </p:cNvSpPr>
          <p:nvPr/>
        </p:nvSpPr>
        <p:spPr bwMode="auto">
          <a:xfrm>
            <a:off x="4002157" y="4968219"/>
            <a:ext cx="2566918" cy="1048267"/>
          </a:xfrm>
          <a:prstGeom prst="borderCallout1">
            <a:avLst>
              <a:gd name="adj1" fmla="val 17306"/>
              <a:gd name="adj2" fmla="val -2481"/>
              <a:gd name="adj3" fmla="val -66126"/>
              <a:gd name="adj4" fmla="val -60404"/>
            </a:avLst>
          </a:prstGeom>
          <a:solidFill>
            <a:srgbClr val="CCFF99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tibial condyle</a:t>
            </a:r>
            <a:endParaRPr lang="en-US" sz="3200" b="1" dirty="0">
              <a:solidFill>
                <a:srgbClr val="333399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E40B7-7EAC-47CE-94D6-BEC88B80563B}"/>
              </a:ext>
            </a:extLst>
          </p:cNvPr>
          <p:cNvSpPr txBox="1"/>
          <p:nvPr/>
        </p:nvSpPr>
        <p:spPr>
          <a:xfrm>
            <a:off x="6665843" y="185530"/>
            <a:ext cx="5199131" cy="450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Low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Type: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synovial joint;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modified hinge.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Low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Articular surfaces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132715" algn="l"/>
                <a:tab pos="262255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 1-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Lower surfaces of both femoral condyles </a:t>
            </a:r>
          </a:p>
          <a:p>
            <a:pPr lvl="0" algn="justLow">
              <a:lnSpc>
                <a:spcPct val="115000"/>
              </a:lnSpc>
              <a:tabLst>
                <a:tab pos="132715" algn="l"/>
                <a:tab pos="262255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2-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Superior surfaces of both tibial condyles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(Plateau)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>
              <a:lnSpc>
                <a:spcPct val="115000"/>
              </a:lnSpc>
              <a:tabLst>
                <a:tab pos="132715" algn="l"/>
                <a:tab pos="26225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3- Posterior surface of the patella.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股骨1">
            <a:extLst>
              <a:ext uri="{FF2B5EF4-FFF2-40B4-BE49-F238E27FC236}">
                <a16:creationId xmlns:a16="http://schemas.microsoft.com/office/drawing/2014/main" id="{70DE7A39-AB38-479B-9CC3-B9DCD835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44"/>
          <a:stretch>
            <a:fillRect/>
          </a:stretch>
        </p:blipFill>
        <p:spPr bwMode="auto">
          <a:xfrm>
            <a:off x="1828800" y="2906714"/>
            <a:ext cx="394493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股骨2">
            <a:extLst>
              <a:ext uri="{FF2B5EF4-FFF2-40B4-BE49-F238E27FC236}">
                <a16:creationId xmlns:a16="http://schemas.microsoft.com/office/drawing/2014/main" id="{AD1947F7-13B1-4FD0-A6F5-A8E95847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78043"/>
          <a:stretch>
            <a:fillRect/>
          </a:stretch>
        </p:blipFill>
        <p:spPr bwMode="auto">
          <a:xfrm>
            <a:off x="7010400" y="2906714"/>
            <a:ext cx="3429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4">
            <a:extLst>
              <a:ext uri="{FF2B5EF4-FFF2-40B4-BE49-F238E27FC236}">
                <a16:creationId xmlns:a16="http://schemas.microsoft.com/office/drawing/2014/main" id="{30AC6AD8-AD91-49C6-A64C-AA45C8A13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1"/>
            <a:ext cx="3048000" cy="52322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Anterior aspect</a:t>
            </a:r>
          </a:p>
        </p:txBody>
      </p:sp>
      <p:sp>
        <p:nvSpPr>
          <p:cNvPr id="63494" name="Text Box 5">
            <a:extLst>
              <a:ext uri="{FF2B5EF4-FFF2-40B4-BE49-F238E27FC236}">
                <a16:creationId xmlns:a16="http://schemas.microsoft.com/office/drawing/2014/main" id="{EB087E5F-8AE1-4308-91B9-3EC3B3A06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199" y="6096001"/>
            <a:ext cx="4696691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Posterior aspect of femur</a:t>
            </a:r>
          </a:p>
        </p:txBody>
      </p:sp>
      <p:sp>
        <p:nvSpPr>
          <p:cNvPr id="55306" name="AutoShape 6">
            <a:extLst>
              <a:ext uri="{FF2B5EF4-FFF2-40B4-BE49-F238E27FC236}">
                <a16:creationId xmlns:a16="http://schemas.microsoft.com/office/drawing/2014/main" id="{53284115-5184-4EDE-95CC-67A78B5986DA}"/>
              </a:ext>
            </a:extLst>
          </p:cNvPr>
          <p:cNvSpPr>
            <a:spLocks/>
          </p:cNvSpPr>
          <p:nvPr/>
        </p:nvSpPr>
        <p:spPr bwMode="auto">
          <a:xfrm>
            <a:off x="9884326" y="2667001"/>
            <a:ext cx="2016126" cy="1356520"/>
          </a:xfrm>
          <a:prstGeom prst="borderCallout2">
            <a:avLst>
              <a:gd name="adj1" fmla="val 100880"/>
              <a:gd name="adj2" fmla="val 99671"/>
              <a:gd name="adj3" fmla="val 100736"/>
              <a:gd name="adj4" fmla="val -819"/>
              <a:gd name="adj5" fmla="val 182623"/>
              <a:gd name="adj6" fmla="val -16635"/>
            </a:avLst>
          </a:prstGeom>
          <a:solidFill>
            <a:srgbClr val="FF3300"/>
          </a:solidFill>
          <a:ln w="38100">
            <a:solidFill>
              <a:srgbClr val="99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Lateral  condyle of femur</a:t>
            </a:r>
          </a:p>
        </p:txBody>
      </p:sp>
      <p:sp>
        <p:nvSpPr>
          <p:cNvPr id="144392" name="AutoShape 8">
            <a:extLst>
              <a:ext uri="{FF2B5EF4-FFF2-40B4-BE49-F238E27FC236}">
                <a16:creationId xmlns:a16="http://schemas.microsoft.com/office/drawing/2014/main" id="{A9A4911D-DCAC-4F3F-A77D-EEBDBC4A36BE}"/>
              </a:ext>
            </a:extLst>
          </p:cNvPr>
          <p:cNvSpPr>
            <a:spLocks/>
          </p:cNvSpPr>
          <p:nvPr/>
        </p:nvSpPr>
        <p:spPr bwMode="auto">
          <a:xfrm>
            <a:off x="1905000" y="1752600"/>
            <a:ext cx="1689100" cy="914400"/>
          </a:xfrm>
          <a:prstGeom prst="borderCallout2">
            <a:avLst>
              <a:gd name="adj1" fmla="val 103722"/>
              <a:gd name="adj2" fmla="val 35037"/>
              <a:gd name="adj3" fmla="val 105065"/>
              <a:gd name="adj4" fmla="val 35186"/>
              <a:gd name="adj5" fmla="val 348645"/>
              <a:gd name="adj6" fmla="val 53698"/>
            </a:avLst>
          </a:prstGeom>
          <a:ln w="57150"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Patellar surface</a:t>
            </a: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AF9A0EF4-D210-43E5-B53E-BF55300C16F4}"/>
              </a:ext>
            </a:extLst>
          </p:cNvPr>
          <p:cNvSpPr>
            <a:spLocks/>
          </p:cNvSpPr>
          <p:nvPr/>
        </p:nvSpPr>
        <p:spPr bwMode="auto">
          <a:xfrm>
            <a:off x="5105400" y="5181600"/>
            <a:ext cx="2133600" cy="838200"/>
          </a:xfrm>
          <a:prstGeom prst="borderCallout2">
            <a:avLst>
              <a:gd name="adj1" fmla="val 11079"/>
              <a:gd name="adj2" fmla="val 102940"/>
              <a:gd name="adj3" fmla="val 11079"/>
              <a:gd name="adj4" fmla="val 102940"/>
              <a:gd name="adj5" fmla="val 9174"/>
              <a:gd name="adj6" fmla="val 160032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Intercondylar fossa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79D-9DA4-4596-A420-5B6917D584EF}"/>
              </a:ext>
            </a:extLst>
          </p:cNvPr>
          <p:cNvSpPr/>
          <p:nvPr/>
        </p:nvSpPr>
        <p:spPr>
          <a:xfrm>
            <a:off x="3846443" y="302110"/>
            <a:ext cx="6785113" cy="105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26225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Articular surface 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medial condyle is longer than lateral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4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EE6FDD00-13DC-4220-A7FF-0D55D08C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 t="16560" r="32475" b="31111"/>
          <a:stretch>
            <a:fillRect/>
          </a:stretch>
        </p:blipFill>
        <p:spPr bwMode="auto">
          <a:xfrm>
            <a:off x="6705600" y="76200"/>
            <a:ext cx="3962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>
            <a:extLst>
              <a:ext uri="{FF2B5EF4-FFF2-40B4-BE49-F238E27FC236}">
                <a16:creationId xmlns:a16="http://schemas.microsoft.com/office/drawing/2014/main" id="{5E378A28-F125-4A8C-A136-B3469DF3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2" t="12195" r="40541" b="24806"/>
          <a:stretch>
            <a:fillRect/>
          </a:stretch>
        </p:blipFill>
        <p:spPr bwMode="auto">
          <a:xfrm>
            <a:off x="1524001" y="0"/>
            <a:ext cx="397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>
            <a:extLst>
              <a:ext uri="{FF2B5EF4-FFF2-40B4-BE49-F238E27FC236}">
                <a16:creationId xmlns:a16="http://schemas.microsoft.com/office/drawing/2014/main" id="{03D654AA-1371-4C95-8F41-3545D9147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19050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Anterior 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surface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50F7A458-EB9A-40ED-B5E6-867B1DFA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715000"/>
            <a:ext cx="1752600" cy="914400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Posterior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 surface</a:t>
            </a:r>
          </a:p>
        </p:txBody>
      </p:sp>
      <p:sp>
        <p:nvSpPr>
          <p:cNvPr id="282631" name="AutoShape 7">
            <a:extLst>
              <a:ext uri="{FF2B5EF4-FFF2-40B4-BE49-F238E27FC236}">
                <a16:creationId xmlns:a16="http://schemas.microsoft.com/office/drawing/2014/main" id="{27D389ED-23DB-46B0-BF80-33AEEC36C5ED}"/>
              </a:ext>
            </a:extLst>
          </p:cNvPr>
          <p:cNvSpPr>
            <a:spLocks/>
          </p:cNvSpPr>
          <p:nvPr/>
        </p:nvSpPr>
        <p:spPr bwMode="auto">
          <a:xfrm>
            <a:off x="4564064" y="180976"/>
            <a:ext cx="2751137" cy="1190625"/>
          </a:xfrm>
          <a:prstGeom prst="borderCallout1">
            <a:avLst>
              <a:gd name="adj1" fmla="val 9602"/>
              <a:gd name="adj2" fmla="val -2769"/>
              <a:gd name="adj3" fmla="val 212134"/>
              <a:gd name="adj4" fmla="val -7792"/>
            </a:avLst>
          </a:prstGeom>
          <a:solidFill>
            <a:srgbClr val="FFFF99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300" b="1">
                <a:solidFill>
                  <a:srgbClr val="0000FF"/>
                </a:solidFill>
                <a:ea typeface="SimSun" panose="02010600030101010101" pitchFamily="2" charset="-122"/>
              </a:rPr>
              <a:t>Articular cartilage covering Femoral condyle</a:t>
            </a:r>
            <a:endParaRPr lang="en-US" altLang="en-US" sz="23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2632" name="AutoShape 8">
            <a:extLst>
              <a:ext uri="{FF2B5EF4-FFF2-40B4-BE49-F238E27FC236}">
                <a16:creationId xmlns:a16="http://schemas.microsoft.com/office/drawing/2014/main" id="{DE140D39-47F1-4CD8-AE22-B8395FFB6D69}"/>
              </a:ext>
            </a:extLst>
          </p:cNvPr>
          <p:cNvSpPr>
            <a:spLocks/>
          </p:cNvSpPr>
          <p:nvPr/>
        </p:nvSpPr>
        <p:spPr bwMode="auto">
          <a:xfrm>
            <a:off x="4752975" y="4868864"/>
            <a:ext cx="3328988" cy="769937"/>
          </a:xfrm>
          <a:prstGeom prst="borderCallout1">
            <a:avLst>
              <a:gd name="adj1" fmla="val 11981"/>
              <a:gd name="adj2" fmla="val -2287"/>
              <a:gd name="adj3" fmla="val -148977"/>
              <a:gd name="adj4" fmla="val -63412"/>
            </a:avLst>
          </a:prstGeom>
          <a:solidFill>
            <a:srgbClr val="CCFF99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FF"/>
                </a:solidFill>
                <a:ea typeface="SimSun" panose="02010600030101010101" pitchFamily="2" charset="-122"/>
              </a:rPr>
              <a:t>Articular cartilage covering</a:t>
            </a:r>
            <a:r>
              <a:rPr lang="en-US" altLang="zh-CN" sz="2200" b="1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200" b="1">
                <a:solidFill>
                  <a:srgbClr val="FF0000"/>
                </a:solidFill>
                <a:ea typeface="SimSun" panose="02010600030101010101" pitchFamily="2" charset="-122"/>
              </a:rPr>
              <a:t>tibial condyle</a:t>
            </a:r>
            <a:endParaRPr lang="en-US" altLang="en-US" sz="2200" b="1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282633" name="Line 9">
            <a:extLst>
              <a:ext uri="{FF2B5EF4-FFF2-40B4-BE49-F238E27FC236}">
                <a16:creationId xmlns:a16="http://schemas.microsoft.com/office/drawing/2014/main" id="{FAF8BE64-B878-4755-988F-5947BEA34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52400"/>
            <a:ext cx="685800" cy="144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634" name="Line 10">
            <a:extLst>
              <a:ext uri="{FF2B5EF4-FFF2-40B4-BE49-F238E27FC236}">
                <a16:creationId xmlns:a16="http://schemas.microsoft.com/office/drawing/2014/main" id="{5DF53FC6-4B34-41DD-BDEE-4307958A62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3124200"/>
            <a:ext cx="3810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1" grpId="0" animBg="1"/>
      <p:bldP spid="2826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F1FCEB42-0977-4742-8B73-21AD222E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 t="16560" r="32042" b="31111"/>
          <a:stretch>
            <a:fillRect/>
          </a:stretch>
        </p:blipFill>
        <p:spPr bwMode="auto">
          <a:xfrm>
            <a:off x="8153400" y="0"/>
            <a:ext cx="4038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Freeform 4">
            <a:extLst>
              <a:ext uri="{FF2B5EF4-FFF2-40B4-BE49-F238E27FC236}">
                <a16:creationId xmlns:a16="http://schemas.microsoft.com/office/drawing/2014/main" id="{64297A65-9BDF-4444-BBB1-EA6F5B7150B8}"/>
              </a:ext>
            </a:extLst>
          </p:cNvPr>
          <p:cNvSpPr>
            <a:spLocks/>
          </p:cNvSpPr>
          <p:nvPr/>
        </p:nvSpPr>
        <p:spPr bwMode="auto">
          <a:xfrm rot="422500">
            <a:off x="10361314" y="3412331"/>
            <a:ext cx="968375" cy="1582737"/>
          </a:xfrm>
          <a:custGeom>
            <a:avLst/>
            <a:gdLst>
              <a:gd name="T0" fmla="*/ 2147483647 w 736"/>
              <a:gd name="T1" fmla="*/ 0 h 1152"/>
              <a:gd name="T2" fmla="*/ 2147483647 w 736"/>
              <a:gd name="T3" fmla="*/ 2147483647 h 1152"/>
              <a:gd name="T4" fmla="*/ 2147483647 w 736"/>
              <a:gd name="T5" fmla="*/ 2147483647 h 1152"/>
              <a:gd name="T6" fmla="*/ 2147483647 w 736"/>
              <a:gd name="T7" fmla="*/ 2147483647 h 1152"/>
              <a:gd name="T8" fmla="*/ 2147483647 w 736"/>
              <a:gd name="T9" fmla="*/ 2147483647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1152"/>
              <a:gd name="T17" fmla="*/ 736 w 736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1152">
                <a:moveTo>
                  <a:pt x="736" y="0"/>
                </a:moveTo>
                <a:cubicBezTo>
                  <a:pt x="596" y="20"/>
                  <a:pt x="456" y="40"/>
                  <a:pt x="352" y="96"/>
                </a:cubicBezTo>
                <a:cubicBezTo>
                  <a:pt x="248" y="152"/>
                  <a:pt x="168" y="216"/>
                  <a:pt x="112" y="336"/>
                </a:cubicBezTo>
                <a:cubicBezTo>
                  <a:pt x="56" y="456"/>
                  <a:pt x="32" y="680"/>
                  <a:pt x="16" y="816"/>
                </a:cubicBezTo>
                <a:cubicBezTo>
                  <a:pt x="0" y="952"/>
                  <a:pt x="24" y="1096"/>
                  <a:pt x="16" y="115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Freeform 5">
            <a:extLst>
              <a:ext uri="{FF2B5EF4-FFF2-40B4-BE49-F238E27FC236}">
                <a16:creationId xmlns:a16="http://schemas.microsoft.com/office/drawing/2014/main" id="{8F031608-C137-43B4-959E-1D7C83C73AA8}"/>
              </a:ext>
            </a:extLst>
          </p:cNvPr>
          <p:cNvSpPr>
            <a:spLocks/>
          </p:cNvSpPr>
          <p:nvPr/>
        </p:nvSpPr>
        <p:spPr bwMode="auto">
          <a:xfrm>
            <a:off x="8734400" y="3086100"/>
            <a:ext cx="1143000" cy="1752600"/>
          </a:xfrm>
          <a:custGeom>
            <a:avLst/>
            <a:gdLst>
              <a:gd name="T0" fmla="*/ 0 w 776"/>
              <a:gd name="T1" fmla="*/ 0 h 1152"/>
              <a:gd name="T2" fmla="*/ 2147483647 w 776"/>
              <a:gd name="T3" fmla="*/ 2147483647 h 1152"/>
              <a:gd name="T4" fmla="*/ 2147483647 w 776"/>
              <a:gd name="T5" fmla="*/ 2147483647 h 1152"/>
              <a:gd name="T6" fmla="*/ 2147483647 w 776"/>
              <a:gd name="T7" fmla="*/ 2147483647 h 1152"/>
              <a:gd name="T8" fmla="*/ 2147483647 w 776"/>
              <a:gd name="T9" fmla="*/ 2147483647 h 1152"/>
              <a:gd name="T10" fmla="*/ 2147483647 w 776"/>
              <a:gd name="T11" fmla="*/ 2147483647 h 1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6"/>
              <a:gd name="T19" fmla="*/ 0 h 1152"/>
              <a:gd name="T20" fmla="*/ 776 w 776"/>
              <a:gd name="T21" fmla="*/ 1152 h 1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6" h="1152">
                <a:moveTo>
                  <a:pt x="0" y="0"/>
                </a:moveTo>
                <a:cubicBezTo>
                  <a:pt x="136" y="24"/>
                  <a:pt x="272" y="48"/>
                  <a:pt x="384" y="96"/>
                </a:cubicBezTo>
                <a:cubicBezTo>
                  <a:pt x="496" y="144"/>
                  <a:pt x="608" y="216"/>
                  <a:pt x="672" y="288"/>
                </a:cubicBezTo>
                <a:cubicBezTo>
                  <a:pt x="736" y="360"/>
                  <a:pt x="760" y="424"/>
                  <a:pt x="768" y="528"/>
                </a:cubicBezTo>
                <a:cubicBezTo>
                  <a:pt x="776" y="632"/>
                  <a:pt x="720" y="808"/>
                  <a:pt x="720" y="912"/>
                </a:cubicBezTo>
                <a:cubicBezTo>
                  <a:pt x="720" y="1016"/>
                  <a:pt x="760" y="1104"/>
                  <a:pt x="768" y="115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3" name="Oval 6">
            <a:extLst>
              <a:ext uri="{FF2B5EF4-FFF2-40B4-BE49-F238E27FC236}">
                <a16:creationId xmlns:a16="http://schemas.microsoft.com/office/drawing/2014/main" id="{4842F74B-81F0-4A4A-8AA5-B2ABDDF6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950" y="4783035"/>
            <a:ext cx="838200" cy="457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>
              <a:solidFill>
                <a:srgbClr val="000000"/>
              </a:solidFill>
            </a:endParaRPr>
          </a:p>
        </p:txBody>
      </p:sp>
      <p:pic>
        <p:nvPicPr>
          <p:cNvPr id="68614" name="Picture 7">
            <a:extLst>
              <a:ext uri="{FF2B5EF4-FFF2-40B4-BE49-F238E27FC236}">
                <a16:creationId xmlns:a16="http://schemas.microsoft.com/office/drawing/2014/main" id="{AEA21166-47E5-4BF0-B05C-426CB8C5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2" t="12195" r="40541" b="24806"/>
          <a:stretch>
            <a:fillRect/>
          </a:stretch>
        </p:blipFill>
        <p:spPr bwMode="auto">
          <a:xfrm>
            <a:off x="4078262" y="38100"/>
            <a:ext cx="397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Freeform 8">
            <a:extLst>
              <a:ext uri="{FF2B5EF4-FFF2-40B4-BE49-F238E27FC236}">
                <a16:creationId xmlns:a16="http://schemas.microsoft.com/office/drawing/2014/main" id="{A59D3365-895D-4B45-82B2-305BDAEC2B03}"/>
              </a:ext>
            </a:extLst>
          </p:cNvPr>
          <p:cNvSpPr>
            <a:spLocks/>
          </p:cNvSpPr>
          <p:nvPr/>
        </p:nvSpPr>
        <p:spPr bwMode="auto">
          <a:xfrm>
            <a:off x="4334011" y="1923772"/>
            <a:ext cx="3263900" cy="2362200"/>
          </a:xfrm>
          <a:custGeom>
            <a:avLst/>
            <a:gdLst>
              <a:gd name="T0" fmla="*/ 2147483647 w 2056"/>
              <a:gd name="T1" fmla="*/ 2147483647 h 1488"/>
              <a:gd name="T2" fmla="*/ 2147483647 w 2056"/>
              <a:gd name="T3" fmla="*/ 2147483647 h 1488"/>
              <a:gd name="T4" fmla="*/ 2147483647 w 2056"/>
              <a:gd name="T5" fmla="*/ 2147483647 h 1488"/>
              <a:gd name="T6" fmla="*/ 2147483647 w 2056"/>
              <a:gd name="T7" fmla="*/ 2147483647 h 1488"/>
              <a:gd name="T8" fmla="*/ 2147483647 w 2056"/>
              <a:gd name="T9" fmla="*/ 2147483647 h 1488"/>
              <a:gd name="T10" fmla="*/ 2147483647 w 2056"/>
              <a:gd name="T11" fmla="*/ 2147483647 h 1488"/>
              <a:gd name="T12" fmla="*/ 2147483647 w 2056"/>
              <a:gd name="T13" fmla="*/ 2147483647 h 1488"/>
              <a:gd name="T14" fmla="*/ 2147483647 w 2056"/>
              <a:gd name="T15" fmla="*/ 2147483647 h 1488"/>
              <a:gd name="T16" fmla="*/ 2147483647 w 2056"/>
              <a:gd name="T17" fmla="*/ 2147483647 h 1488"/>
              <a:gd name="T18" fmla="*/ 2147483647 w 2056"/>
              <a:gd name="T19" fmla="*/ 2147483647 h 1488"/>
              <a:gd name="T20" fmla="*/ 2147483647 w 2056"/>
              <a:gd name="T21" fmla="*/ 2147483647 h 1488"/>
              <a:gd name="T22" fmla="*/ 2147483647 w 2056"/>
              <a:gd name="T23" fmla="*/ 2147483647 h 1488"/>
              <a:gd name="T24" fmla="*/ 2147483647 w 2056"/>
              <a:gd name="T25" fmla="*/ 2147483647 h 1488"/>
              <a:gd name="T26" fmla="*/ 2147483647 w 2056"/>
              <a:gd name="T27" fmla="*/ 2147483647 h 1488"/>
              <a:gd name="T28" fmla="*/ 2147483647 w 2056"/>
              <a:gd name="T29" fmla="*/ 2147483647 h 1488"/>
              <a:gd name="T30" fmla="*/ 2147483647 w 2056"/>
              <a:gd name="T31" fmla="*/ 2147483647 h 1488"/>
              <a:gd name="T32" fmla="*/ 2147483647 w 2056"/>
              <a:gd name="T33" fmla="*/ 2147483647 h 1488"/>
              <a:gd name="T34" fmla="*/ 2147483647 w 2056"/>
              <a:gd name="T35" fmla="*/ 2147483647 h 1488"/>
              <a:gd name="T36" fmla="*/ 2147483647 w 2056"/>
              <a:gd name="T37" fmla="*/ 2147483647 h 14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56"/>
              <a:gd name="T58" fmla="*/ 0 h 1488"/>
              <a:gd name="T59" fmla="*/ 2056 w 2056"/>
              <a:gd name="T60" fmla="*/ 1488 h 14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56" h="1488">
                <a:moveTo>
                  <a:pt x="24" y="856"/>
                </a:moveTo>
                <a:cubicBezTo>
                  <a:pt x="12" y="636"/>
                  <a:pt x="0" y="416"/>
                  <a:pt x="24" y="280"/>
                </a:cubicBezTo>
                <a:cubicBezTo>
                  <a:pt x="48" y="144"/>
                  <a:pt x="80" y="80"/>
                  <a:pt x="168" y="40"/>
                </a:cubicBezTo>
                <a:cubicBezTo>
                  <a:pt x="256" y="0"/>
                  <a:pt x="464" y="24"/>
                  <a:pt x="552" y="40"/>
                </a:cubicBezTo>
                <a:cubicBezTo>
                  <a:pt x="640" y="56"/>
                  <a:pt x="648" y="104"/>
                  <a:pt x="696" y="136"/>
                </a:cubicBezTo>
                <a:cubicBezTo>
                  <a:pt x="744" y="168"/>
                  <a:pt x="784" y="232"/>
                  <a:pt x="840" y="232"/>
                </a:cubicBezTo>
                <a:cubicBezTo>
                  <a:pt x="896" y="232"/>
                  <a:pt x="960" y="144"/>
                  <a:pt x="1032" y="136"/>
                </a:cubicBezTo>
                <a:cubicBezTo>
                  <a:pt x="1104" y="128"/>
                  <a:pt x="1200" y="192"/>
                  <a:pt x="1272" y="184"/>
                </a:cubicBezTo>
                <a:cubicBezTo>
                  <a:pt x="1344" y="176"/>
                  <a:pt x="1408" y="112"/>
                  <a:pt x="1464" y="88"/>
                </a:cubicBezTo>
                <a:cubicBezTo>
                  <a:pt x="1520" y="64"/>
                  <a:pt x="1544" y="32"/>
                  <a:pt x="1608" y="40"/>
                </a:cubicBezTo>
                <a:cubicBezTo>
                  <a:pt x="1672" y="48"/>
                  <a:pt x="1784" y="56"/>
                  <a:pt x="1848" y="136"/>
                </a:cubicBezTo>
                <a:cubicBezTo>
                  <a:pt x="1912" y="216"/>
                  <a:pt x="1960" y="392"/>
                  <a:pt x="1992" y="520"/>
                </a:cubicBezTo>
                <a:cubicBezTo>
                  <a:pt x="2024" y="648"/>
                  <a:pt x="2056" y="768"/>
                  <a:pt x="2040" y="904"/>
                </a:cubicBezTo>
                <a:cubicBezTo>
                  <a:pt x="2024" y="1040"/>
                  <a:pt x="1984" y="1248"/>
                  <a:pt x="1896" y="1336"/>
                </a:cubicBezTo>
                <a:cubicBezTo>
                  <a:pt x="1808" y="1424"/>
                  <a:pt x="1616" y="1416"/>
                  <a:pt x="1512" y="1432"/>
                </a:cubicBezTo>
                <a:cubicBezTo>
                  <a:pt x="1408" y="1448"/>
                  <a:pt x="1392" y="1424"/>
                  <a:pt x="1272" y="1432"/>
                </a:cubicBezTo>
                <a:cubicBezTo>
                  <a:pt x="1152" y="1440"/>
                  <a:pt x="952" y="1488"/>
                  <a:pt x="792" y="1480"/>
                </a:cubicBezTo>
                <a:cubicBezTo>
                  <a:pt x="632" y="1472"/>
                  <a:pt x="424" y="1416"/>
                  <a:pt x="312" y="1384"/>
                </a:cubicBezTo>
                <a:cubicBezTo>
                  <a:pt x="200" y="1352"/>
                  <a:pt x="160" y="1320"/>
                  <a:pt x="120" y="1288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6" name="Freeform 9">
            <a:extLst>
              <a:ext uri="{FF2B5EF4-FFF2-40B4-BE49-F238E27FC236}">
                <a16:creationId xmlns:a16="http://schemas.microsoft.com/office/drawing/2014/main" id="{ECDA202D-8809-4A97-84BC-C07769D70823}"/>
              </a:ext>
            </a:extLst>
          </p:cNvPr>
          <p:cNvSpPr>
            <a:spLocks/>
          </p:cNvSpPr>
          <p:nvPr/>
        </p:nvSpPr>
        <p:spPr bwMode="auto">
          <a:xfrm>
            <a:off x="8458200" y="685800"/>
            <a:ext cx="762000" cy="1524000"/>
          </a:xfrm>
          <a:custGeom>
            <a:avLst/>
            <a:gdLst>
              <a:gd name="T0" fmla="*/ 0 w 480"/>
              <a:gd name="T1" fmla="*/ 2147483647 h 960"/>
              <a:gd name="T2" fmla="*/ 2147483647 w 480"/>
              <a:gd name="T3" fmla="*/ 2147483647 h 960"/>
              <a:gd name="T4" fmla="*/ 2147483647 w 480"/>
              <a:gd name="T5" fmla="*/ 2147483647 h 960"/>
              <a:gd name="T6" fmla="*/ 2147483647 w 480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960"/>
              <a:gd name="T14" fmla="*/ 480 w 48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960">
                <a:moveTo>
                  <a:pt x="0" y="960"/>
                </a:moveTo>
                <a:cubicBezTo>
                  <a:pt x="16" y="828"/>
                  <a:pt x="32" y="696"/>
                  <a:pt x="96" y="576"/>
                </a:cubicBezTo>
                <a:cubicBezTo>
                  <a:pt x="160" y="456"/>
                  <a:pt x="320" y="336"/>
                  <a:pt x="384" y="240"/>
                </a:cubicBezTo>
                <a:cubicBezTo>
                  <a:pt x="448" y="144"/>
                  <a:pt x="464" y="72"/>
                  <a:pt x="480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7" name="Freeform 10">
            <a:extLst>
              <a:ext uri="{FF2B5EF4-FFF2-40B4-BE49-F238E27FC236}">
                <a16:creationId xmlns:a16="http://schemas.microsoft.com/office/drawing/2014/main" id="{C1878561-2E67-4655-8E7C-36A762C770E2}"/>
              </a:ext>
            </a:extLst>
          </p:cNvPr>
          <p:cNvSpPr>
            <a:spLocks/>
          </p:cNvSpPr>
          <p:nvPr/>
        </p:nvSpPr>
        <p:spPr bwMode="auto">
          <a:xfrm>
            <a:off x="11013889" y="647700"/>
            <a:ext cx="647700" cy="2819400"/>
          </a:xfrm>
          <a:custGeom>
            <a:avLst/>
            <a:gdLst>
              <a:gd name="T0" fmla="*/ 2147483647 w 408"/>
              <a:gd name="T1" fmla="*/ 2147483647 h 1776"/>
              <a:gd name="T2" fmla="*/ 2147483647 w 408"/>
              <a:gd name="T3" fmla="*/ 2147483647 h 1776"/>
              <a:gd name="T4" fmla="*/ 2147483647 w 408"/>
              <a:gd name="T5" fmla="*/ 2147483647 h 1776"/>
              <a:gd name="T6" fmla="*/ 2147483647 w 408"/>
              <a:gd name="T7" fmla="*/ 2147483647 h 1776"/>
              <a:gd name="T8" fmla="*/ 2147483647 w 408"/>
              <a:gd name="T9" fmla="*/ 2147483647 h 1776"/>
              <a:gd name="T10" fmla="*/ 0 w 408"/>
              <a:gd name="T11" fmla="*/ 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"/>
              <a:gd name="T19" fmla="*/ 0 h 1776"/>
              <a:gd name="T20" fmla="*/ 408 w 408"/>
              <a:gd name="T21" fmla="*/ 1776 h 17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" h="1776">
                <a:moveTo>
                  <a:pt x="240" y="1776"/>
                </a:moveTo>
                <a:cubicBezTo>
                  <a:pt x="300" y="1688"/>
                  <a:pt x="360" y="1600"/>
                  <a:pt x="384" y="1488"/>
                </a:cubicBezTo>
                <a:cubicBezTo>
                  <a:pt x="408" y="1376"/>
                  <a:pt x="392" y="1248"/>
                  <a:pt x="384" y="1104"/>
                </a:cubicBezTo>
                <a:cubicBezTo>
                  <a:pt x="376" y="960"/>
                  <a:pt x="376" y="776"/>
                  <a:pt x="336" y="624"/>
                </a:cubicBezTo>
                <a:cubicBezTo>
                  <a:pt x="296" y="472"/>
                  <a:pt x="200" y="296"/>
                  <a:pt x="144" y="192"/>
                </a:cubicBezTo>
                <a:cubicBezTo>
                  <a:pt x="88" y="88"/>
                  <a:pt x="44" y="44"/>
                  <a:pt x="0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6263DA5-F91D-4C08-835D-E9F6D435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25" y="6265398"/>
            <a:ext cx="7696200" cy="457200"/>
          </a:xfrm>
          <a:prstGeom prst="rect">
            <a:avLst/>
          </a:prstGeom>
          <a:solidFill>
            <a:srgbClr val="CC00CC">
              <a:alpha val="70195"/>
            </a:srgbClr>
          </a:solidFill>
          <a:ln w="9525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99"/>
                </a:solidFill>
                <a:latin typeface="Arial" charset="0"/>
                <a:cs typeface="Arial" charset="0"/>
              </a:rPr>
              <a:t>Attachment of Fibrous capsule of knee joint</a:t>
            </a:r>
            <a:endParaRPr lang="en-US" sz="2800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EF6D0FE-8ABE-4F8D-AE91-EE9386DFA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5715545"/>
            <a:ext cx="28956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Anterior surface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E7DF2A3D-7E0C-41D0-8CE4-E5CE0C27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25" y="5561488"/>
            <a:ext cx="3124200" cy="457200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Posterior surface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728DB-F003-4618-B12B-1A738D244599}"/>
              </a:ext>
            </a:extLst>
          </p:cNvPr>
          <p:cNvSpPr/>
          <p:nvPr/>
        </p:nvSpPr>
        <p:spPr>
          <a:xfrm>
            <a:off x="176201" y="38100"/>
            <a:ext cx="3806786" cy="253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  <a:tabLst>
                <a:tab pos="24828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Capsule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	surrounds the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articular margin of the condyles.</a:t>
            </a:r>
          </a:p>
          <a:p>
            <a:pPr algn="justLow">
              <a:lnSpc>
                <a:spcPct val="115000"/>
              </a:lnSpc>
              <a:tabLst>
                <a:tab pos="248285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N.B;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capsule may be absent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anteriorly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replaced by quadriceps tendon and ligamentum patellae.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CC63D35B-69D1-4858-B40E-962EEA48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9375" r="55469" b="41852"/>
          <a:stretch>
            <a:fillRect/>
          </a:stretch>
        </p:blipFill>
        <p:spPr bwMode="auto">
          <a:xfrm>
            <a:off x="2667000" y="0"/>
            <a:ext cx="395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1" name="AutoShape 3">
            <a:extLst>
              <a:ext uri="{FF2B5EF4-FFF2-40B4-BE49-F238E27FC236}">
                <a16:creationId xmlns:a16="http://schemas.microsoft.com/office/drawing/2014/main" id="{691396A9-22F9-45A5-A931-5776CE8B04BB}"/>
              </a:ext>
            </a:extLst>
          </p:cNvPr>
          <p:cNvSpPr>
            <a:spLocks/>
          </p:cNvSpPr>
          <p:nvPr/>
        </p:nvSpPr>
        <p:spPr bwMode="auto">
          <a:xfrm>
            <a:off x="7691439" y="1111251"/>
            <a:ext cx="4288526" cy="982592"/>
          </a:xfrm>
          <a:prstGeom prst="callout2">
            <a:avLst>
              <a:gd name="adj1" fmla="val 20750"/>
              <a:gd name="adj2" fmla="val -2630"/>
              <a:gd name="adj3" fmla="val 20750"/>
              <a:gd name="adj4" fmla="val -19389"/>
              <a:gd name="adj5" fmla="val 178362"/>
              <a:gd name="adj6" fmla="val -60538"/>
            </a:avLst>
          </a:prstGeom>
          <a:noFill/>
          <a:ln w="57150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</a:rPr>
              <a:t>Suprapatellar bursa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13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13"/>
              </a:rPr>
              <a:t>between lower part of anterior surface of femur and</a:t>
            </a: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13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13"/>
              </a:rPr>
              <a:t>quadriceps tendon</a:t>
            </a:r>
            <a:endParaRPr lang="en-US" altLang="en-US" sz="2000" b="1" dirty="0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268292" name="AutoShape 4">
            <a:extLst>
              <a:ext uri="{FF2B5EF4-FFF2-40B4-BE49-F238E27FC236}">
                <a16:creationId xmlns:a16="http://schemas.microsoft.com/office/drawing/2014/main" id="{16DD64BF-90C5-43CE-A4C3-2A76DDCD0BCA}"/>
              </a:ext>
            </a:extLst>
          </p:cNvPr>
          <p:cNvSpPr>
            <a:spLocks/>
          </p:cNvSpPr>
          <p:nvPr/>
        </p:nvSpPr>
        <p:spPr bwMode="auto">
          <a:xfrm>
            <a:off x="7426326" y="2382838"/>
            <a:ext cx="2898775" cy="550862"/>
          </a:xfrm>
          <a:prstGeom prst="callout2">
            <a:avLst>
              <a:gd name="adj1" fmla="val 20750"/>
              <a:gd name="adj2" fmla="val -2630"/>
              <a:gd name="adj3" fmla="val 20750"/>
              <a:gd name="adj4" fmla="val -28042"/>
              <a:gd name="adj5" fmla="val 187319"/>
              <a:gd name="adj6" fmla="val -41403"/>
            </a:avLst>
          </a:prstGeom>
          <a:noFill/>
          <a:ln w="57150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9900CC"/>
                </a:solidFill>
              </a:rPr>
              <a:t>Subcutaneous prepatellar bursa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9900CC"/>
              </a:solidFill>
            </a:endParaRPr>
          </a:p>
        </p:txBody>
      </p:sp>
      <p:sp>
        <p:nvSpPr>
          <p:cNvPr id="268293" name="AutoShape 5">
            <a:extLst>
              <a:ext uri="{FF2B5EF4-FFF2-40B4-BE49-F238E27FC236}">
                <a16:creationId xmlns:a16="http://schemas.microsoft.com/office/drawing/2014/main" id="{3A3BE0A3-C916-405B-94AB-1F090D689307}"/>
              </a:ext>
            </a:extLst>
          </p:cNvPr>
          <p:cNvSpPr>
            <a:spLocks/>
          </p:cNvSpPr>
          <p:nvPr/>
        </p:nvSpPr>
        <p:spPr bwMode="auto">
          <a:xfrm>
            <a:off x="7315201" y="3911601"/>
            <a:ext cx="3590925" cy="550863"/>
          </a:xfrm>
          <a:prstGeom prst="callout2">
            <a:avLst>
              <a:gd name="adj1" fmla="val 49619"/>
              <a:gd name="adj2" fmla="val 3047"/>
              <a:gd name="adj3" fmla="val 136224"/>
              <a:gd name="adj4" fmla="val -11839"/>
              <a:gd name="adj5" fmla="val 161958"/>
              <a:gd name="adj6" fmla="val -34528"/>
            </a:avLst>
          </a:prstGeom>
          <a:noFill/>
          <a:ln w="57150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Subcutaneous infrapatellar bursa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68294" name="AutoShape 6">
            <a:extLst>
              <a:ext uri="{FF2B5EF4-FFF2-40B4-BE49-F238E27FC236}">
                <a16:creationId xmlns:a16="http://schemas.microsoft.com/office/drawing/2014/main" id="{972D58EA-2259-4385-8FCC-09484E323EC1}"/>
              </a:ext>
            </a:extLst>
          </p:cNvPr>
          <p:cNvSpPr>
            <a:spLocks/>
          </p:cNvSpPr>
          <p:nvPr/>
        </p:nvSpPr>
        <p:spPr bwMode="auto">
          <a:xfrm>
            <a:off x="7038974" y="5124451"/>
            <a:ext cx="4848225" cy="1355862"/>
          </a:xfrm>
          <a:prstGeom prst="callout2">
            <a:avLst>
              <a:gd name="adj1" fmla="val 19773"/>
              <a:gd name="adj2" fmla="val 1113"/>
              <a:gd name="adj3" fmla="val 40298"/>
              <a:gd name="adj4" fmla="val -10916"/>
              <a:gd name="adj5" fmla="val 20672"/>
              <a:gd name="adj6" fmla="val -25400"/>
            </a:avLst>
          </a:prstGeom>
          <a:noFill/>
          <a:ln w="57150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99"/>
                </a:solidFill>
              </a:rPr>
              <a:t>Deep infrapatellar bursa</a:t>
            </a:r>
          </a:p>
          <a:p>
            <a:pPr marL="228600" lvl="0" algn="justLow" eaLnBrk="1" hangingPunct="1">
              <a:lnSpc>
                <a:spcPct val="115000"/>
              </a:lnSpc>
              <a:tabLst>
                <a:tab pos="262255" algn="l"/>
                <a:tab pos="228600" algn="l"/>
                <a:tab pos="262255" algn="l"/>
              </a:tabLs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13"/>
              </a:rPr>
              <a:t>between upper end of tibia and  ligamentum patellae.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68295" name="AutoShape 7">
            <a:extLst>
              <a:ext uri="{FF2B5EF4-FFF2-40B4-BE49-F238E27FC236}">
                <a16:creationId xmlns:a16="http://schemas.microsoft.com/office/drawing/2014/main" id="{1394F6B5-D915-4329-8714-0C9C57B6A40C}"/>
              </a:ext>
            </a:extLst>
          </p:cNvPr>
          <p:cNvSpPr>
            <a:spLocks/>
          </p:cNvSpPr>
          <p:nvPr/>
        </p:nvSpPr>
        <p:spPr bwMode="auto">
          <a:xfrm>
            <a:off x="6569075" y="179388"/>
            <a:ext cx="3956050" cy="658812"/>
          </a:xfrm>
          <a:prstGeom prst="borderCallout1">
            <a:avLst>
              <a:gd name="adj1" fmla="val 17347"/>
              <a:gd name="adj2" fmla="val -2431"/>
              <a:gd name="adj3" fmla="val 214080"/>
              <a:gd name="adj4" fmla="val -42948"/>
            </a:avLst>
          </a:prstGeom>
          <a:solidFill>
            <a:srgbClr val="FFFF99"/>
          </a:solidFill>
          <a:ln w="3810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Quadriceps tendons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90169BCC-7BBE-44BC-94E9-524502274819}"/>
              </a:ext>
            </a:extLst>
          </p:cNvPr>
          <p:cNvSpPr>
            <a:spLocks/>
          </p:cNvSpPr>
          <p:nvPr/>
        </p:nvSpPr>
        <p:spPr bwMode="auto">
          <a:xfrm>
            <a:off x="7691439" y="3336924"/>
            <a:ext cx="3740149" cy="511175"/>
          </a:xfrm>
          <a:prstGeom prst="borderCallout1">
            <a:avLst>
              <a:gd name="adj1" fmla="val 12676"/>
              <a:gd name="adj2" fmla="val -943"/>
              <a:gd name="adj3" fmla="val 223589"/>
              <a:gd name="adj4" fmla="val -45136"/>
            </a:avLst>
          </a:prstGeom>
          <a:solidFill>
            <a:srgbClr val="FFCC00"/>
          </a:solidFill>
          <a:ln w="57150" cap="sq">
            <a:solidFill>
              <a:schemeClr val="accent2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Ligamentum patellae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938C88-586F-4AC7-A024-95B0B5FDC0B6}"/>
              </a:ext>
            </a:extLst>
          </p:cNvPr>
          <p:cNvSpPr/>
          <p:nvPr/>
        </p:nvSpPr>
        <p:spPr>
          <a:xfrm>
            <a:off x="0" y="1401947"/>
            <a:ext cx="3644348" cy="515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6225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Subcutaneous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prepalellar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bursa: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the skin and lower part of patella.</a:t>
            </a:r>
          </a:p>
          <a:p>
            <a:pPr marL="2286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62255" algn="l"/>
              </a:tabLst>
            </a:pP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anatomy:</a:t>
            </a:r>
            <a:r>
              <a:rPr lang="en-US" sz="24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Inflammation and enlargement of this bursa usually affects persons who kneel over knees during work. This condition is known as “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house maid’s knee”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8376E6-73F4-4FD6-B653-9AF4EBEE54F9}"/>
              </a:ext>
            </a:extLst>
          </p:cNvPr>
          <p:cNvSpPr/>
          <p:nvPr/>
        </p:nvSpPr>
        <p:spPr>
          <a:xfrm>
            <a:off x="180698" y="179388"/>
            <a:ext cx="3366051" cy="1043171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Bursa related to the joint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4">
            <a:extLst>
              <a:ext uri="{FF2B5EF4-FFF2-40B4-BE49-F238E27FC236}">
                <a16:creationId xmlns:a16="http://schemas.microsoft.com/office/drawing/2014/main" id="{2BA6C9B4-D173-40F1-823E-4B6AA037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752600"/>
            <a:ext cx="7620000" cy="3505200"/>
          </a:xfrm>
          <a:prstGeom prst="roundRect">
            <a:avLst>
              <a:gd name="adj" fmla="val 29898"/>
            </a:avLst>
          </a:prstGeom>
          <a:solidFill>
            <a:srgbClr val="99FFCC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9900CC"/>
                </a:solidFill>
                <a:latin typeface="Arial" charset="0"/>
                <a:cs typeface="Arial" charset="0"/>
              </a:rPr>
              <a:t>Extra capsular </a:t>
            </a:r>
            <a:r>
              <a:rPr lang="en-US" sz="6000" dirty="0">
                <a:solidFill>
                  <a:srgbClr val="9900CC"/>
                </a:solidFill>
                <a:latin typeface="Arial" charset="0"/>
                <a:cs typeface="Arial" charset="0"/>
              </a:rPr>
              <a:t> 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9900CC"/>
                </a:solidFill>
                <a:latin typeface="Arial" charset="0"/>
                <a:cs typeface="Arial" charset="0"/>
              </a:rPr>
              <a:t>Ligaments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9900CC"/>
                </a:solidFill>
                <a:latin typeface="Arial" charset="0"/>
                <a:cs typeface="Arial" charset="0"/>
              </a:rPr>
              <a:t>(outside knee joint)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F1C1185C-E208-4286-8286-7C25B1A1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2" t="7167" r="31104" b="5888"/>
          <a:stretch>
            <a:fillRect/>
          </a:stretch>
        </p:blipFill>
        <p:spPr bwMode="auto">
          <a:xfrm>
            <a:off x="648492" y="23191"/>
            <a:ext cx="3786188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AutoShape 3">
            <a:extLst>
              <a:ext uri="{FF2B5EF4-FFF2-40B4-BE49-F238E27FC236}">
                <a16:creationId xmlns:a16="http://schemas.microsoft.com/office/drawing/2014/main" id="{00A202E7-0939-45B1-BB73-140B5AEA88EE}"/>
              </a:ext>
            </a:extLst>
          </p:cNvPr>
          <p:cNvSpPr>
            <a:spLocks/>
          </p:cNvSpPr>
          <p:nvPr/>
        </p:nvSpPr>
        <p:spPr bwMode="auto">
          <a:xfrm>
            <a:off x="6096000" y="4858233"/>
            <a:ext cx="2665413" cy="1090612"/>
          </a:xfrm>
          <a:prstGeom prst="borderCallout1">
            <a:avLst>
              <a:gd name="adj1" fmla="val 10481"/>
              <a:gd name="adj2" fmla="val -2861"/>
              <a:gd name="adj3" fmla="val 147454"/>
              <a:gd name="adj4" fmla="val -111676"/>
            </a:avLst>
          </a:prstGeom>
          <a:solidFill>
            <a:srgbClr val="9966FF"/>
          </a:solidFill>
          <a:ln w="57150" cap="sq">
            <a:solidFill>
              <a:schemeClr val="accent2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Quadriceps tendon</a:t>
            </a:r>
          </a:p>
        </p:txBody>
      </p:sp>
      <p:sp>
        <p:nvSpPr>
          <p:cNvPr id="243716" name="AutoShape 4">
            <a:extLst>
              <a:ext uri="{FF2B5EF4-FFF2-40B4-BE49-F238E27FC236}">
                <a16:creationId xmlns:a16="http://schemas.microsoft.com/office/drawing/2014/main" id="{711F2841-8041-45AC-A39B-081BE9282194}"/>
              </a:ext>
            </a:extLst>
          </p:cNvPr>
          <p:cNvSpPr>
            <a:spLocks/>
          </p:cNvSpPr>
          <p:nvPr/>
        </p:nvSpPr>
        <p:spPr bwMode="auto">
          <a:xfrm>
            <a:off x="5062330" y="3896969"/>
            <a:ext cx="3578432" cy="892175"/>
          </a:xfrm>
          <a:prstGeom prst="borderCallout1">
            <a:avLst>
              <a:gd name="adj1" fmla="val 12810"/>
              <a:gd name="adj2" fmla="val -1963"/>
              <a:gd name="adj3" fmla="val 121084"/>
              <a:gd name="adj4" fmla="val -60931"/>
            </a:avLst>
          </a:prstGeom>
          <a:solidFill>
            <a:srgbClr val="CCFF99"/>
          </a:solidFill>
          <a:ln w="57150" cap="sq">
            <a:solidFill>
              <a:srgbClr val="996633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99"/>
                </a:solidFill>
                <a:latin typeface="Times New Roman" pitchFamily="18" charset="0"/>
                <a:cs typeface="Arial" panose="020B0604020202020204" pitchFamily="34" charset="0"/>
              </a:rPr>
              <a:t>Apex, of posterior surface of Patella</a:t>
            </a:r>
          </a:p>
        </p:txBody>
      </p:sp>
      <p:sp>
        <p:nvSpPr>
          <p:cNvPr id="243717" name="AutoShape 5">
            <a:extLst>
              <a:ext uri="{FF2B5EF4-FFF2-40B4-BE49-F238E27FC236}">
                <a16:creationId xmlns:a16="http://schemas.microsoft.com/office/drawing/2014/main" id="{6B05934A-D7DC-4E5C-A5E9-923243914AF5}"/>
              </a:ext>
            </a:extLst>
          </p:cNvPr>
          <p:cNvSpPr>
            <a:spLocks/>
          </p:cNvSpPr>
          <p:nvPr/>
        </p:nvSpPr>
        <p:spPr bwMode="auto">
          <a:xfrm>
            <a:off x="6049618" y="2318372"/>
            <a:ext cx="2481262" cy="901700"/>
          </a:xfrm>
          <a:prstGeom prst="borderCallout1">
            <a:avLst>
              <a:gd name="adj1" fmla="val 12676"/>
              <a:gd name="adj2" fmla="val -3069"/>
              <a:gd name="adj3" fmla="val 245421"/>
              <a:gd name="adj4" fmla="val -128213"/>
            </a:avLst>
          </a:prstGeom>
          <a:solidFill>
            <a:srgbClr val="FFCC00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Ligamentum </a:t>
            </a:r>
            <a:r>
              <a:rPr lang="en-US" sz="2800" b="1" dirty="0" err="1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patellea</a:t>
            </a:r>
            <a:endParaRPr lang="en-US" sz="2800" b="1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718" name="AutoShape 6">
            <a:extLst>
              <a:ext uri="{FF2B5EF4-FFF2-40B4-BE49-F238E27FC236}">
                <a16:creationId xmlns:a16="http://schemas.microsoft.com/office/drawing/2014/main" id="{05FE13FF-31FE-403C-A976-FB68DF537716}"/>
              </a:ext>
            </a:extLst>
          </p:cNvPr>
          <p:cNvSpPr>
            <a:spLocks/>
          </p:cNvSpPr>
          <p:nvPr/>
        </p:nvSpPr>
        <p:spPr bwMode="auto">
          <a:xfrm>
            <a:off x="6216649" y="695325"/>
            <a:ext cx="2424113" cy="946150"/>
          </a:xfrm>
          <a:prstGeom prst="borderCallout1">
            <a:avLst>
              <a:gd name="adj1" fmla="val 12079"/>
              <a:gd name="adj2" fmla="val -3144"/>
              <a:gd name="adj3" fmla="val 280032"/>
              <a:gd name="adj4" fmla="val -140014"/>
            </a:avLst>
          </a:prstGeom>
          <a:solidFill>
            <a:srgbClr val="FF0000"/>
          </a:solidFill>
          <a:ln w="57150" cap="sq">
            <a:solidFill>
              <a:schemeClr val="accent2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tuberosity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719" name="Oval 7">
            <a:extLst>
              <a:ext uri="{FF2B5EF4-FFF2-40B4-BE49-F238E27FC236}">
                <a16:creationId xmlns:a16="http://schemas.microsoft.com/office/drawing/2014/main" id="{35A84219-89B4-42ED-B3AF-D9C9A485A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349" y="2464422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9E6E385-FF23-488D-AD7F-14CA6E6F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9375" r="55469" b="41852"/>
          <a:stretch>
            <a:fillRect/>
          </a:stretch>
        </p:blipFill>
        <p:spPr bwMode="auto">
          <a:xfrm flipH="1">
            <a:off x="8865704" y="-167717"/>
            <a:ext cx="3326296" cy="62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7C3CE2-7010-4EE7-AB99-1C818A1156B4}"/>
              </a:ext>
            </a:extLst>
          </p:cNvPr>
          <p:cNvCxnSpPr/>
          <p:nvPr/>
        </p:nvCxnSpPr>
        <p:spPr>
          <a:xfrm>
            <a:off x="8530880" y="3074022"/>
            <a:ext cx="864911" cy="8229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nimBg="1"/>
      <p:bldP spid="243717" grpId="0" animBg="1"/>
      <p:bldP spid="2437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8116</TotalTime>
  <Words>1334</Words>
  <Application>Microsoft Office PowerPoint</Application>
  <PresentationFormat>Widescreen</PresentationFormat>
  <Paragraphs>201</Paragraphs>
  <Slides>26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Monotype Corsiva</vt:lpstr>
      <vt:lpstr>Symbol</vt:lpstr>
      <vt:lpstr>Times New Roman</vt:lpstr>
      <vt:lpstr>Wingdings</vt:lpstr>
      <vt:lpstr>Default Design</vt:lpstr>
      <vt:lpstr>4_Default Design</vt:lpstr>
      <vt:lpstr>7_Office Theme</vt:lpstr>
      <vt:lpstr>5_Default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155</cp:revision>
  <dcterms:created xsi:type="dcterms:W3CDTF">2018-09-15T17:41:42Z</dcterms:created>
  <dcterms:modified xsi:type="dcterms:W3CDTF">2020-02-05T19:16:22Z</dcterms:modified>
</cp:coreProperties>
</file>