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6" r:id="rId2"/>
    <p:sldMasterId id="2147483692" r:id="rId3"/>
  </p:sldMasterIdLst>
  <p:notesMasterIdLst>
    <p:notesMasterId r:id="rId12"/>
  </p:notesMasterIdLst>
  <p:sldIdLst>
    <p:sldId id="272" r:id="rId4"/>
    <p:sldId id="273" r:id="rId5"/>
    <p:sldId id="274" r:id="rId6"/>
    <p:sldId id="275" r:id="rId7"/>
    <p:sldId id="276" r:id="rId8"/>
    <p:sldId id="277" r:id="rId9"/>
    <p:sldId id="278" r:id="rId10"/>
    <p:sldId id="279"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388A073-36AA-4436-BA9A-E6CB67818D97}" type="datetimeFigureOut">
              <a:rPr lang="ar-EG" smtClean="0"/>
              <a:pPr/>
              <a:t>28/03/1441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9DA35DF-0724-4914-8837-A41A3870FE7E}" type="slidenum">
              <a:rPr lang="ar-EG" smtClean="0"/>
              <a:pPr/>
              <a:t>‹#›</a:t>
            </a:fld>
            <a:endParaRPr lang="ar-EG"/>
          </a:p>
        </p:txBody>
      </p:sp>
    </p:spTree>
    <p:extLst>
      <p:ext uri="{BB962C8B-B14F-4D97-AF65-F5344CB8AC3E}">
        <p14:creationId xmlns:p14="http://schemas.microsoft.com/office/powerpoint/2010/main" xmlns="" val="36649908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3.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5" name="Footer Placeholder 4"/>
          <p:cNvSpPr>
            <a:spLocks noGrp="1"/>
          </p:cNvSpPr>
          <p:nvPr>
            <p:ph type="ftr" sz="quarter" idx="11"/>
          </p:nvPr>
        </p:nvSpPr>
        <p:spPr/>
        <p:txBody>
          <a:bodyPr/>
          <a:lstStyle/>
          <a:p>
            <a:endParaRPr lang="en-US">
              <a:solidFill>
                <a:srgbClr val="DFE6D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solidFill>
                <a:prstClr val="white"/>
              </a:solidFill>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xmlns="" val="95478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5" name="Footer Placeholder 4"/>
          <p:cNvSpPr>
            <a:spLocks noGrp="1"/>
          </p:cNvSpPr>
          <p:nvPr>
            <p:ph type="ftr" sz="quarter" idx="11"/>
          </p:nvPr>
        </p:nvSpPr>
        <p:spPr/>
        <p:txBody>
          <a:bodyPr/>
          <a:lstStyle/>
          <a:p>
            <a:endParaRPr lang="en-US">
              <a:solidFill>
                <a:srgbClr val="DFE6D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165199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5" name="Footer Placeholder 4"/>
          <p:cNvSpPr>
            <a:spLocks noGrp="1"/>
          </p:cNvSpPr>
          <p:nvPr>
            <p:ph type="ftr" sz="quarter" idx="11"/>
          </p:nvPr>
        </p:nvSpPr>
        <p:spPr/>
        <p:txBody>
          <a:bodyPr/>
          <a:lstStyle/>
          <a:p>
            <a:endParaRPr lang="en-US">
              <a:solidFill>
                <a:srgbClr val="DFE6D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2332506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pPr lvl="0"/>
            <a:endParaRPr lang="en-US" noProof="0" smtClean="0"/>
          </a:p>
        </p:txBody>
      </p:sp>
      <p:sp>
        <p:nvSpPr>
          <p:cNvPr id="5" name="Rectangle 3"/>
          <p:cNvSpPr>
            <a:spLocks noGrp="1" noChangeArrowheads="1"/>
          </p:cNvSpPr>
          <p:nvPr>
            <p:ph type="sldNum" sz="quarter" idx="10"/>
          </p:nvPr>
        </p:nvSpPr>
        <p:spPr/>
        <p:txBody>
          <a:bodyPr/>
          <a:lstStyle>
            <a:lvl1pPr>
              <a:defRPr/>
            </a:lvl1pPr>
          </a:lstStyle>
          <a:p>
            <a:pPr>
              <a:defRPr/>
            </a:pPr>
            <a:fld id="{D447388F-D6E9-4AA9-BD7E-160BCD853872}" type="slidenum">
              <a:rPr lang="en-US">
                <a:solidFill>
                  <a:srgbClr val="DFE6D0"/>
                </a:solidFill>
              </a:rPr>
              <a:pPr>
                <a:defRPr/>
              </a:pPr>
              <a:t>‹#›</a:t>
            </a:fld>
            <a:endParaRPr lang="en-US">
              <a:solidFill>
                <a:srgbClr val="DFE6D0"/>
              </a:solidFill>
            </a:endParaRPr>
          </a:p>
        </p:txBody>
      </p:sp>
      <p:sp>
        <p:nvSpPr>
          <p:cNvPr id="6" name="Rectangle 16"/>
          <p:cNvSpPr>
            <a:spLocks noGrp="1" noChangeArrowheads="1"/>
          </p:cNvSpPr>
          <p:nvPr>
            <p:ph type="dt" sz="half" idx="11"/>
          </p:nvPr>
        </p:nvSpPr>
        <p:spPr/>
        <p:txBody>
          <a:bodyPr/>
          <a:lstStyle>
            <a:lvl1pPr>
              <a:defRPr/>
            </a:lvl1pPr>
          </a:lstStyle>
          <a:p>
            <a:pPr>
              <a:defRPr/>
            </a:pPr>
            <a:endParaRPr lang="en-US">
              <a:solidFill>
                <a:srgbClr val="DFE6D0"/>
              </a:solidFill>
            </a:endParaRPr>
          </a:p>
        </p:txBody>
      </p:sp>
      <p:sp>
        <p:nvSpPr>
          <p:cNvPr id="7" name="Rectangle 17"/>
          <p:cNvSpPr>
            <a:spLocks noGrp="1" noChangeArrowheads="1"/>
          </p:cNvSpPr>
          <p:nvPr>
            <p:ph type="ftr" sz="quarter" idx="12"/>
          </p:nvPr>
        </p:nvSpPr>
        <p:spPr/>
        <p:txBody>
          <a:bodyPr/>
          <a:lstStyle>
            <a:lvl1pPr>
              <a:defRPr/>
            </a:lvl1pPr>
          </a:lstStyle>
          <a:p>
            <a:pPr>
              <a:defRPr/>
            </a:pPr>
            <a:r>
              <a:rPr lang="en-US">
                <a:solidFill>
                  <a:srgbClr val="DFE6D0"/>
                </a:solidFill>
              </a:rPr>
              <a:t>M. Zaharna Clini. Chem. 2009</a:t>
            </a:r>
          </a:p>
        </p:txBody>
      </p:sp>
    </p:spTree>
    <p:extLst>
      <p:ext uri="{BB962C8B-B14F-4D97-AF65-F5344CB8AC3E}">
        <p14:creationId xmlns:p14="http://schemas.microsoft.com/office/powerpoint/2010/main" xmlns="" val="2217852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82688" y="2017713"/>
            <a:ext cx="7772400" cy="4114800"/>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DFE6D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DFE6D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FC3482F8-B87F-4348-9261-3F7E523071DD}" type="slidenum">
              <a:rPr lang="en-US">
                <a:solidFill>
                  <a:srgbClr val="DFE6D0"/>
                </a:solidFill>
              </a:rPr>
              <a:pPr>
                <a:defRPr/>
              </a:pPr>
              <a:t>‹#›</a:t>
            </a:fld>
            <a:endParaRPr lang="en-US">
              <a:solidFill>
                <a:srgbClr val="DFE6D0"/>
              </a:solidFill>
            </a:endParaRPr>
          </a:p>
        </p:txBody>
      </p:sp>
    </p:spTree>
    <p:extLst>
      <p:ext uri="{BB962C8B-B14F-4D97-AF65-F5344CB8AC3E}">
        <p14:creationId xmlns:p14="http://schemas.microsoft.com/office/powerpoint/2010/main" xmlns="" val="3032267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515755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3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010350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3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4404332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371600" y="0"/>
            <a:ext cx="7772400" cy="6858000"/>
          </a:xfrm>
          <a:custGeom>
            <a:avLst/>
            <a:gdLst/>
            <a:ahLst/>
            <a:cxnLst/>
            <a:rect l="l" t="t" r="r" b="b"/>
            <a:pathLst>
              <a:path w="7772400" h="6858000">
                <a:moveTo>
                  <a:pt x="0" y="6858000"/>
                </a:moveTo>
                <a:lnTo>
                  <a:pt x="7772400" y="6858000"/>
                </a:lnTo>
                <a:lnTo>
                  <a:pt x="7772400" y="0"/>
                </a:lnTo>
                <a:lnTo>
                  <a:pt x="0" y="0"/>
                </a:lnTo>
                <a:lnTo>
                  <a:pt x="0" y="6858000"/>
                </a:lnTo>
                <a:close/>
              </a:path>
            </a:pathLst>
          </a:custGeom>
          <a:solidFill>
            <a:srgbClr val="565F6C"/>
          </a:solidFill>
        </p:spPr>
        <p:txBody>
          <a:bodyPr wrap="square" lIns="0" tIns="0" rIns="0" bIns="0" rtlCol="0"/>
          <a:lstStyle/>
          <a:p>
            <a:endParaRPr>
              <a:solidFill>
                <a:prstClr val="black"/>
              </a:solidFill>
            </a:endParaRPr>
          </a:p>
        </p:txBody>
      </p:sp>
      <p:sp>
        <p:nvSpPr>
          <p:cNvPr id="17" name="bk object 17"/>
          <p:cNvSpPr/>
          <p:nvPr/>
        </p:nvSpPr>
        <p:spPr>
          <a:xfrm>
            <a:off x="134918" y="0"/>
            <a:ext cx="141605" cy="6858000"/>
          </a:xfrm>
          <a:custGeom>
            <a:avLst/>
            <a:gdLst/>
            <a:ahLst/>
            <a:cxnLst/>
            <a:rect l="l" t="t" r="r" b="b"/>
            <a:pathLst>
              <a:path w="141604" h="6858000">
                <a:moveTo>
                  <a:pt x="0" y="6858000"/>
                </a:moveTo>
                <a:lnTo>
                  <a:pt x="141420" y="6858000"/>
                </a:lnTo>
                <a:lnTo>
                  <a:pt x="141420" y="0"/>
                </a:lnTo>
                <a:lnTo>
                  <a:pt x="0" y="0"/>
                </a:lnTo>
                <a:lnTo>
                  <a:pt x="0" y="6858000"/>
                </a:lnTo>
                <a:close/>
              </a:path>
            </a:pathLst>
          </a:custGeom>
          <a:solidFill>
            <a:srgbClr val="565F6C"/>
          </a:solidFill>
        </p:spPr>
        <p:txBody>
          <a:bodyPr wrap="square" lIns="0" tIns="0" rIns="0" bIns="0" rtlCol="0"/>
          <a:lstStyle/>
          <a:p>
            <a:endParaRPr>
              <a:solidFill>
                <a:prstClr val="black"/>
              </a:solidFill>
            </a:endParaRPr>
          </a:p>
        </p:txBody>
      </p:sp>
      <p:sp>
        <p:nvSpPr>
          <p:cNvPr id="18" name="bk object 18"/>
          <p:cNvSpPr/>
          <p:nvPr/>
        </p:nvSpPr>
        <p:spPr>
          <a:xfrm>
            <a:off x="0" y="0"/>
            <a:ext cx="78105" cy="6858000"/>
          </a:xfrm>
          <a:custGeom>
            <a:avLst/>
            <a:gdLst/>
            <a:ahLst/>
            <a:cxnLst/>
            <a:rect l="l" t="t" r="r" b="b"/>
            <a:pathLst>
              <a:path w="78105" h="6858000">
                <a:moveTo>
                  <a:pt x="0" y="6858000"/>
                </a:moveTo>
                <a:lnTo>
                  <a:pt x="77768" y="6858000"/>
                </a:lnTo>
                <a:lnTo>
                  <a:pt x="77768" y="0"/>
                </a:lnTo>
                <a:lnTo>
                  <a:pt x="0" y="0"/>
                </a:lnTo>
                <a:lnTo>
                  <a:pt x="0" y="6858000"/>
                </a:lnTo>
                <a:close/>
              </a:path>
            </a:pathLst>
          </a:custGeom>
          <a:solidFill>
            <a:srgbClr val="565F6C"/>
          </a:solidFill>
        </p:spPr>
        <p:txBody>
          <a:bodyPr wrap="square" lIns="0" tIns="0" rIns="0" bIns="0" rtlCol="0"/>
          <a:lstStyle/>
          <a:p>
            <a:endParaRPr>
              <a:solidFill>
                <a:prstClr val="black"/>
              </a:solidFill>
            </a:endParaRPr>
          </a:p>
        </p:txBody>
      </p:sp>
      <p:sp>
        <p:nvSpPr>
          <p:cNvPr id="19" name="bk object 19"/>
          <p:cNvSpPr/>
          <p:nvPr/>
        </p:nvSpPr>
        <p:spPr>
          <a:xfrm>
            <a:off x="942975"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116"/>
            </a:srgbClr>
          </a:solidFill>
        </p:spPr>
        <p:txBody>
          <a:bodyPr wrap="square" lIns="0" tIns="0" rIns="0" bIns="0" rtlCol="0"/>
          <a:lstStyle/>
          <a:p>
            <a:endParaRPr>
              <a:solidFill>
                <a:prstClr val="black"/>
              </a:solidFill>
            </a:endParaRPr>
          </a:p>
        </p:txBody>
      </p:sp>
      <p:sp>
        <p:nvSpPr>
          <p:cNvPr id="20" name="bk object 20"/>
          <p:cNvSpPr/>
          <p:nvPr/>
        </p:nvSpPr>
        <p:spPr>
          <a:xfrm>
            <a:off x="882688" y="0"/>
            <a:ext cx="3175" cy="6858000"/>
          </a:xfrm>
          <a:custGeom>
            <a:avLst/>
            <a:gdLst/>
            <a:ahLst/>
            <a:cxnLst/>
            <a:rect l="l" t="t" r="r" b="b"/>
            <a:pathLst>
              <a:path w="3175" h="6858000">
                <a:moveTo>
                  <a:pt x="0" y="6858000"/>
                </a:moveTo>
                <a:lnTo>
                  <a:pt x="3136" y="6858000"/>
                </a:lnTo>
                <a:lnTo>
                  <a:pt x="3136" y="0"/>
                </a:lnTo>
                <a:lnTo>
                  <a:pt x="0" y="0"/>
                </a:lnTo>
                <a:lnTo>
                  <a:pt x="0" y="6858000"/>
                </a:lnTo>
                <a:close/>
              </a:path>
            </a:pathLst>
          </a:custGeom>
          <a:solidFill>
            <a:srgbClr val="FDC3AD">
              <a:alpha val="54116"/>
            </a:srgbClr>
          </a:solidFill>
        </p:spPr>
        <p:txBody>
          <a:bodyPr wrap="square" lIns="0" tIns="0" rIns="0" bIns="0" rtlCol="0"/>
          <a:lstStyle/>
          <a:p>
            <a:endParaRPr>
              <a:solidFill>
                <a:prstClr val="black"/>
              </a:solidFill>
            </a:endParaRPr>
          </a:p>
        </p:txBody>
      </p:sp>
      <p:sp>
        <p:nvSpPr>
          <p:cNvPr id="21" name="bk object 21"/>
          <p:cNvSpPr/>
          <p:nvPr/>
        </p:nvSpPr>
        <p:spPr>
          <a:xfrm>
            <a:off x="381000" y="0"/>
            <a:ext cx="445134" cy="6858000"/>
          </a:xfrm>
          <a:custGeom>
            <a:avLst/>
            <a:gdLst/>
            <a:ahLst/>
            <a:cxnLst/>
            <a:rect l="l" t="t" r="r" b="b"/>
            <a:pathLst>
              <a:path w="445134" h="6858000">
                <a:moveTo>
                  <a:pt x="0" y="6858000"/>
                </a:moveTo>
                <a:lnTo>
                  <a:pt x="444538" y="6858000"/>
                </a:lnTo>
                <a:lnTo>
                  <a:pt x="444538" y="0"/>
                </a:lnTo>
                <a:lnTo>
                  <a:pt x="0" y="0"/>
                </a:lnTo>
                <a:lnTo>
                  <a:pt x="0" y="6858000"/>
                </a:lnTo>
                <a:close/>
              </a:path>
            </a:pathLst>
          </a:custGeom>
          <a:solidFill>
            <a:srgbClr val="FDC3AD">
              <a:alpha val="54116"/>
            </a:srgbClr>
          </a:solidFill>
        </p:spPr>
        <p:txBody>
          <a:bodyPr wrap="square" lIns="0" tIns="0" rIns="0" bIns="0" rtlCol="0"/>
          <a:lstStyle/>
          <a:p>
            <a:endParaRPr>
              <a:solidFill>
                <a:prstClr val="black"/>
              </a:solidFill>
            </a:endParaRPr>
          </a:p>
        </p:txBody>
      </p:sp>
      <p:sp>
        <p:nvSpPr>
          <p:cNvPr id="22" name="bk object 22"/>
          <p:cNvSpPr/>
          <p:nvPr/>
        </p:nvSpPr>
        <p:spPr>
          <a:xfrm>
            <a:off x="276339" y="0"/>
            <a:ext cx="104775" cy="6858000"/>
          </a:xfrm>
          <a:custGeom>
            <a:avLst/>
            <a:gdLst/>
            <a:ahLst/>
            <a:cxnLst/>
            <a:rect l="l" t="t" r="r" b="b"/>
            <a:pathLst>
              <a:path w="104775" h="6858000">
                <a:moveTo>
                  <a:pt x="0" y="6858000"/>
                </a:moveTo>
                <a:lnTo>
                  <a:pt x="104664" y="6858000"/>
                </a:lnTo>
                <a:lnTo>
                  <a:pt x="104664" y="0"/>
                </a:lnTo>
                <a:lnTo>
                  <a:pt x="0" y="0"/>
                </a:lnTo>
                <a:lnTo>
                  <a:pt x="0" y="6858000"/>
                </a:lnTo>
                <a:close/>
              </a:path>
            </a:pathLst>
          </a:custGeom>
          <a:solidFill>
            <a:srgbClr val="FFD9CE">
              <a:alpha val="36077"/>
            </a:srgbClr>
          </a:solidFill>
        </p:spPr>
        <p:txBody>
          <a:bodyPr wrap="square" lIns="0" tIns="0" rIns="0" bIns="0" rtlCol="0"/>
          <a:lstStyle/>
          <a:p>
            <a:endParaRPr>
              <a:solidFill>
                <a:prstClr val="black"/>
              </a:solidFill>
            </a:endParaRPr>
          </a:p>
        </p:txBody>
      </p:sp>
      <p:sp>
        <p:nvSpPr>
          <p:cNvPr id="23" name="bk object 23"/>
          <p:cNvSpPr/>
          <p:nvPr/>
        </p:nvSpPr>
        <p:spPr>
          <a:xfrm>
            <a:off x="990600" y="0"/>
            <a:ext cx="151130" cy="6858000"/>
          </a:xfrm>
          <a:custGeom>
            <a:avLst/>
            <a:gdLst/>
            <a:ahLst/>
            <a:cxnLst/>
            <a:rect l="l" t="t" r="r" b="b"/>
            <a:pathLst>
              <a:path w="151130" h="6858000">
                <a:moveTo>
                  <a:pt x="0" y="6858000"/>
                </a:moveTo>
                <a:lnTo>
                  <a:pt x="150723" y="6858000"/>
                </a:lnTo>
                <a:lnTo>
                  <a:pt x="150723" y="0"/>
                </a:lnTo>
                <a:lnTo>
                  <a:pt x="0" y="0"/>
                </a:lnTo>
                <a:lnTo>
                  <a:pt x="0" y="6858000"/>
                </a:lnTo>
                <a:close/>
              </a:path>
            </a:pathLst>
          </a:custGeom>
          <a:solidFill>
            <a:srgbClr val="FFD9CE">
              <a:alpha val="70195"/>
            </a:srgbClr>
          </a:solidFill>
        </p:spPr>
        <p:txBody>
          <a:bodyPr wrap="square" lIns="0" tIns="0" rIns="0" bIns="0" rtlCol="0"/>
          <a:lstStyle/>
          <a:p>
            <a:endParaRPr>
              <a:solidFill>
                <a:prstClr val="black"/>
              </a:solidFill>
            </a:endParaRPr>
          </a:p>
        </p:txBody>
      </p:sp>
      <p:sp>
        <p:nvSpPr>
          <p:cNvPr id="24" name="bk object 24"/>
          <p:cNvSpPr/>
          <p:nvPr/>
        </p:nvSpPr>
        <p:spPr>
          <a:xfrm>
            <a:off x="1295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79"/>
            </a:srgbClr>
          </a:solidFill>
        </p:spPr>
        <p:txBody>
          <a:bodyPr wrap="square" lIns="0" tIns="0" rIns="0" bIns="0" rtlCol="0"/>
          <a:lstStyle/>
          <a:p>
            <a:endParaRPr>
              <a:solidFill>
                <a:prstClr val="black"/>
              </a:solidFill>
            </a:endParaRPr>
          </a:p>
        </p:txBody>
      </p:sp>
      <p:sp>
        <p:nvSpPr>
          <p:cNvPr id="25" name="bk object 25"/>
          <p:cNvSpPr/>
          <p:nvPr/>
        </p:nvSpPr>
        <p:spPr>
          <a:xfrm>
            <a:off x="1141323" y="0"/>
            <a:ext cx="78105" cy="6858000"/>
          </a:xfrm>
          <a:custGeom>
            <a:avLst/>
            <a:gdLst/>
            <a:ahLst/>
            <a:cxnLst/>
            <a:rect l="l" t="t" r="r" b="b"/>
            <a:pathLst>
              <a:path w="78105" h="6858000">
                <a:moveTo>
                  <a:pt x="0" y="6858000"/>
                </a:moveTo>
                <a:lnTo>
                  <a:pt x="77876" y="6858000"/>
                </a:lnTo>
                <a:lnTo>
                  <a:pt x="77876" y="0"/>
                </a:lnTo>
                <a:lnTo>
                  <a:pt x="0" y="0"/>
                </a:lnTo>
                <a:lnTo>
                  <a:pt x="0" y="6858000"/>
                </a:lnTo>
                <a:close/>
              </a:path>
            </a:pathLst>
          </a:custGeom>
          <a:solidFill>
            <a:srgbClr val="FFECE8">
              <a:alpha val="70979"/>
            </a:srgbClr>
          </a:solidFill>
        </p:spPr>
        <p:txBody>
          <a:bodyPr wrap="square" lIns="0" tIns="0" rIns="0" bIns="0" rtlCol="0"/>
          <a:lstStyle/>
          <a:p>
            <a:endParaRPr>
              <a:solidFill>
                <a:prstClr val="black"/>
              </a:solidFill>
            </a:endParaRPr>
          </a:p>
        </p:txBody>
      </p:sp>
      <p:sp>
        <p:nvSpPr>
          <p:cNvPr id="26" name="bk object 26"/>
          <p:cNvSpPr/>
          <p:nvPr/>
        </p:nvSpPr>
        <p:spPr>
          <a:xfrm>
            <a:off x="106343" y="0"/>
            <a:ext cx="0" cy="6858000"/>
          </a:xfrm>
          <a:custGeom>
            <a:avLst/>
            <a:gdLst/>
            <a:ahLst/>
            <a:cxnLst/>
            <a:rect l="l" t="t" r="r" b="b"/>
            <a:pathLst>
              <a:path h="6858000">
                <a:moveTo>
                  <a:pt x="0" y="0"/>
                </a:moveTo>
                <a:lnTo>
                  <a:pt x="0" y="6857999"/>
                </a:lnTo>
              </a:path>
            </a:pathLst>
          </a:custGeom>
          <a:ln w="57150">
            <a:solidFill>
              <a:srgbClr val="FDC3AD"/>
            </a:solidFill>
          </a:ln>
        </p:spPr>
        <p:txBody>
          <a:bodyPr wrap="square" lIns="0" tIns="0" rIns="0" bIns="0" rtlCol="0"/>
          <a:lstStyle/>
          <a:p>
            <a:endParaRPr>
              <a:solidFill>
                <a:prstClr val="black"/>
              </a:solidFill>
            </a:endParaRPr>
          </a:p>
        </p:txBody>
      </p:sp>
      <p:sp>
        <p:nvSpPr>
          <p:cNvPr id="27" name="bk object 27"/>
          <p:cNvSpPr/>
          <p:nvPr/>
        </p:nvSpPr>
        <p:spPr>
          <a:xfrm>
            <a:off x="885825"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FECE8"/>
          </a:solidFill>
        </p:spPr>
        <p:txBody>
          <a:bodyPr wrap="square" lIns="0" tIns="0" rIns="0" bIns="0" rtlCol="0"/>
          <a:lstStyle/>
          <a:p>
            <a:endParaRPr>
              <a:solidFill>
                <a:prstClr val="black"/>
              </a:solidFill>
            </a:endParaRPr>
          </a:p>
        </p:txBody>
      </p:sp>
      <p:sp>
        <p:nvSpPr>
          <p:cNvPr id="28" name="bk object 28"/>
          <p:cNvSpPr/>
          <p:nvPr/>
        </p:nvSpPr>
        <p:spPr>
          <a:xfrm>
            <a:off x="825538"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DC3AD"/>
          </a:solidFill>
        </p:spPr>
        <p:txBody>
          <a:bodyPr wrap="square" lIns="0" tIns="0" rIns="0" bIns="0" rtlCol="0"/>
          <a:lstStyle/>
          <a:p>
            <a:endParaRPr>
              <a:solidFill>
                <a:prstClr val="black"/>
              </a:solidFill>
            </a:endParaRPr>
          </a:p>
        </p:txBody>
      </p:sp>
      <p:sp>
        <p:nvSpPr>
          <p:cNvPr id="29" name="bk object 29"/>
          <p:cNvSpPr/>
          <p:nvPr/>
        </p:nvSpPr>
        <p:spPr>
          <a:xfrm>
            <a:off x="1726692" y="0"/>
            <a:ext cx="0" cy="6858000"/>
          </a:xfrm>
          <a:custGeom>
            <a:avLst/>
            <a:gdLst/>
            <a:ahLst/>
            <a:cxnLst/>
            <a:rect l="l" t="t" r="r" b="b"/>
            <a:pathLst>
              <a:path h="6858000">
                <a:moveTo>
                  <a:pt x="0" y="0"/>
                </a:moveTo>
                <a:lnTo>
                  <a:pt x="0" y="6857999"/>
                </a:lnTo>
              </a:path>
            </a:pathLst>
          </a:custGeom>
          <a:ln w="28575">
            <a:solidFill>
              <a:srgbClr val="FDC3AD"/>
            </a:solidFill>
          </a:ln>
        </p:spPr>
        <p:txBody>
          <a:bodyPr wrap="square" lIns="0" tIns="0" rIns="0" bIns="0" rtlCol="0"/>
          <a:lstStyle/>
          <a:p>
            <a:endParaRPr>
              <a:solidFill>
                <a:prstClr val="black"/>
              </a:solidFill>
            </a:endParaRPr>
          </a:p>
        </p:txBody>
      </p:sp>
      <p:sp>
        <p:nvSpPr>
          <p:cNvPr id="30" name="bk object 30"/>
          <p:cNvSpPr/>
          <p:nvPr/>
        </p:nvSpPr>
        <p:spPr>
          <a:xfrm>
            <a:off x="1066800" y="0"/>
            <a:ext cx="0" cy="6858000"/>
          </a:xfrm>
          <a:custGeom>
            <a:avLst/>
            <a:gdLst/>
            <a:ahLst/>
            <a:cxnLst/>
            <a:rect l="l" t="t" r="r" b="b"/>
            <a:pathLst>
              <a:path h="6858000">
                <a:moveTo>
                  <a:pt x="0" y="0"/>
                </a:moveTo>
                <a:lnTo>
                  <a:pt x="0" y="6857999"/>
                </a:lnTo>
              </a:path>
            </a:pathLst>
          </a:custGeom>
          <a:ln w="12700">
            <a:solidFill>
              <a:srgbClr val="FDC3AD"/>
            </a:solidFill>
          </a:ln>
        </p:spPr>
        <p:txBody>
          <a:bodyPr wrap="square" lIns="0" tIns="0" rIns="0" bIns="0" rtlCol="0"/>
          <a:lstStyle/>
          <a:p>
            <a:endParaRPr>
              <a:solidFill>
                <a:prstClr val="black"/>
              </a:solidFill>
            </a:endParaRPr>
          </a:p>
        </p:txBody>
      </p:sp>
      <p:sp>
        <p:nvSpPr>
          <p:cNvPr id="31" name="bk object 31"/>
          <p:cNvSpPr/>
          <p:nvPr/>
        </p:nvSpPr>
        <p:spPr>
          <a:xfrm>
            <a:off x="1257300" y="0"/>
            <a:ext cx="0" cy="6858000"/>
          </a:xfrm>
          <a:custGeom>
            <a:avLst/>
            <a:gdLst/>
            <a:ahLst/>
            <a:cxnLst/>
            <a:rect l="l" t="t" r="r" b="b"/>
            <a:pathLst>
              <a:path h="6858000">
                <a:moveTo>
                  <a:pt x="0" y="0"/>
                </a:moveTo>
                <a:lnTo>
                  <a:pt x="0" y="6858000"/>
                </a:lnTo>
              </a:path>
            </a:pathLst>
          </a:custGeom>
          <a:ln w="76200">
            <a:solidFill>
              <a:srgbClr val="FDC3AD"/>
            </a:solidFill>
          </a:ln>
        </p:spPr>
        <p:txBody>
          <a:bodyPr wrap="square" lIns="0" tIns="0" rIns="0" bIns="0" rtlCol="0"/>
          <a:lstStyle/>
          <a:p>
            <a:endParaRPr>
              <a:solidFill>
                <a:prstClr val="black"/>
              </a:solidFill>
            </a:endParaRPr>
          </a:p>
        </p:txBody>
      </p:sp>
      <p:sp>
        <p:nvSpPr>
          <p:cNvPr id="32" name="bk object 32"/>
          <p:cNvSpPr/>
          <p:nvPr/>
        </p:nvSpPr>
        <p:spPr>
          <a:xfrm>
            <a:off x="609600" y="3429000"/>
            <a:ext cx="1295400" cy="1295400"/>
          </a:xfrm>
          <a:custGeom>
            <a:avLst/>
            <a:gdLst/>
            <a:ahLst/>
            <a:cxnLst/>
            <a:rect l="l" t="t" r="r" b="b"/>
            <a:pathLst>
              <a:path w="1295400" h="1295400">
                <a:moveTo>
                  <a:pt x="647700" y="0"/>
                </a:moveTo>
                <a:lnTo>
                  <a:pt x="599360" y="1776"/>
                </a:lnTo>
                <a:lnTo>
                  <a:pt x="551986" y="7021"/>
                </a:lnTo>
                <a:lnTo>
                  <a:pt x="505702" y="15611"/>
                </a:lnTo>
                <a:lnTo>
                  <a:pt x="460633" y="27419"/>
                </a:lnTo>
                <a:lnTo>
                  <a:pt x="416905" y="42321"/>
                </a:lnTo>
                <a:lnTo>
                  <a:pt x="374643" y="60191"/>
                </a:lnTo>
                <a:lnTo>
                  <a:pt x="333972" y="80905"/>
                </a:lnTo>
                <a:lnTo>
                  <a:pt x="295017" y="104337"/>
                </a:lnTo>
                <a:lnTo>
                  <a:pt x="257904" y="130362"/>
                </a:lnTo>
                <a:lnTo>
                  <a:pt x="222758" y="158854"/>
                </a:lnTo>
                <a:lnTo>
                  <a:pt x="189704" y="189690"/>
                </a:lnTo>
                <a:lnTo>
                  <a:pt x="158867" y="222743"/>
                </a:lnTo>
                <a:lnTo>
                  <a:pt x="130373" y="257888"/>
                </a:lnTo>
                <a:lnTo>
                  <a:pt x="104346" y="295001"/>
                </a:lnTo>
                <a:lnTo>
                  <a:pt x="80913" y="333955"/>
                </a:lnTo>
                <a:lnTo>
                  <a:pt x="60197" y="374626"/>
                </a:lnTo>
                <a:lnTo>
                  <a:pt x="42325" y="416889"/>
                </a:lnTo>
                <a:lnTo>
                  <a:pt x="27422" y="460619"/>
                </a:lnTo>
                <a:lnTo>
                  <a:pt x="15612" y="505690"/>
                </a:lnTo>
                <a:lnTo>
                  <a:pt x="7022" y="551977"/>
                </a:lnTo>
                <a:lnTo>
                  <a:pt x="1776" y="599355"/>
                </a:lnTo>
                <a:lnTo>
                  <a:pt x="0" y="647700"/>
                </a:lnTo>
                <a:lnTo>
                  <a:pt x="1776" y="696044"/>
                </a:lnTo>
                <a:lnTo>
                  <a:pt x="7022" y="743422"/>
                </a:lnTo>
                <a:lnTo>
                  <a:pt x="15612" y="789709"/>
                </a:lnTo>
                <a:lnTo>
                  <a:pt x="27422" y="834780"/>
                </a:lnTo>
                <a:lnTo>
                  <a:pt x="42325" y="878510"/>
                </a:lnTo>
                <a:lnTo>
                  <a:pt x="60197" y="920773"/>
                </a:lnTo>
                <a:lnTo>
                  <a:pt x="80913" y="961444"/>
                </a:lnTo>
                <a:lnTo>
                  <a:pt x="104346" y="1000398"/>
                </a:lnTo>
                <a:lnTo>
                  <a:pt x="130373" y="1037511"/>
                </a:lnTo>
                <a:lnTo>
                  <a:pt x="158867" y="1072656"/>
                </a:lnTo>
                <a:lnTo>
                  <a:pt x="189704" y="1105709"/>
                </a:lnTo>
                <a:lnTo>
                  <a:pt x="222758" y="1136545"/>
                </a:lnTo>
                <a:lnTo>
                  <a:pt x="257904" y="1165037"/>
                </a:lnTo>
                <a:lnTo>
                  <a:pt x="295017" y="1191062"/>
                </a:lnTo>
                <a:lnTo>
                  <a:pt x="333972" y="1214494"/>
                </a:lnTo>
                <a:lnTo>
                  <a:pt x="374643" y="1235208"/>
                </a:lnTo>
                <a:lnTo>
                  <a:pt x="416905" y="1253078"/>
                </a:lnTo>
                <a:lnTo>
                  <a:pt x="460633" y="1267980"/>
                </a:lnTo>
                <a:lnTo>
                  <a:pt x="505702" y="1279788"/>
                </a:lnTo>
                <a:lnTo>
                  <a:pt x="551986" y="1288378"/>
                </a:lnTo>
                <a:lnTo>
                  <a:pt x="599360" y="1293623"/>
                </a:lnTo>
                <a:lnTo>
                  <a:pt x="647700" y="1295400"/>
                </a:lnTo>
                <a:lnTo>
                  <a:pt x="696044" y="1293623"/>
                </a:lnTo>
                <a:lnTo>
                  <a:pt x="743422" y="1288378"/>
                </a:lnTo>
                <a:lnTo>
                  <a:pt x="789709" y="1279788"/>
                </a:lnTo>
                <a:lnTo>
                  <a:pt x="834780" y="1267980"/>
                </a:lnTo>
                <a:lnTo>
                  <a:pt x="878510" y="1253078"/>
                </a:lnTo>
                <a:lnTo>
                  <a:pt x="920773" y="1235208"/>
                </a:lnTo>
                <a:lnTo>
                  <a:pt x="961444" y="1214494"/>
                </a:lnTo>
                <a:lnTo>
                  <a:pt x="1000398" y="1191062"/>
                </a:lnTo>
                <a:lnTo>
                  <a:pt x="1037511" y="1165037"/>
                </a:lnTo>
                <a:lnTo>
                  <a:pt x="1072656" y="1136545"/>
                </a:lnTo>
                <a:lnTo>
                  <a:pt x="1105709" y="1105709"/>
                </a:lnTo>
                <a:lnTo>
                  <a:pt x="1136545" y="1072656"/>
                </a:lnTo>
                <a:lnTo>
                  <a:pt x="1165037" y="1037511"/>
                </a:lnTo>
                <a:lnTo>
                  <a:pt x="1191062" y="1000398"/>
                </a:lnTo>
                <a:lnTo>
                  <a:pt x="1214494" y="961444"/>
                </a:lnTo>
                <a:lnTo>
                  <a:pt x="1235208" y="920773"/>
                </a:lnTo>
                <a:lnTo>
                  <a:pt x="1253078" y="878510"/>
                </a:lnTo>
                <a:lnTo>
                  <a:pt x="1267980" y="834780"/>
                </a:lnTo>
                <a:lnTo>
                  <a:pt x="1279788" y="789709"/>
                </a:lnTo>
                <a:lnTo>
                  <a:pt x="1288378" y="743422"/>
                </a:lnTo>
                <a:lnTo>
                  <a:pt x="1293623" y="696044"/>
                </a:lnTo>
                <a:lnTo>
                  <a:pt x="1295400" y="647700"/>
                </a:lnTo>
                <a:lnTo>
                  <a:pt x="1293623" y="599355"/>
                </a:lnTo>
                <a:lnTo>
                  <a:pt x="1288378" y="551977"/>
                </a:lnTo>
                <a:lnTo>
                  <a:pt x="1279788" y="505690"/>
                </a:lnTo>
                <a:lnTo>
                  <a:pt x="1267980" y="460619"/>
                </a:lnTo>
                <a:lnTo>
                  <a:pt x="1253078" y="416889"/>
                </a:lnTo>
                <a:lnTo>
                  <a:pt x="1235208" y="374626"/>
                </a:lnTo>
                <a:lnTo>
                  <a:pt x="1214494" y="333955"/>
                </a:lnTo>
                <a:lnTo>
                  <a:pt x="1191062" y="295001"/>
                </a:lnTo>
                <a:lnTo>
                  <a:pt x="1165037" y="257888"/>
                </a:lnTo>
                <a:lnTo>
                  <a:pt x="1136545" y="222743"/>
                </a:lnTo>
                <a:lnTo>
                  <a:pt x="1105709" y="189690"/>
                </a:lnTo>
                <a:lnTo>
                  <a:pt x="1072656" y="158854"/>
                </a:lnTo>
                <a:lnTo>
                  <a:pt x="1037511" y="130362"/>
                </a:lnTo>
                <a:lnTo>
                  <a:pt x="1000398" y="104337"/>
                </a:lnTo>
                <a:lnTo>
                  <a:pt x="961444" y="80905"/>
                </a:lnTo>
                <a:lnTo>
                  <a:pt x="920773" y="60191"/>
                </a:lnTo>
                <a:lnTo>
                  <a:pt x="878510" y="42321"/>
                </a:lnTo>
                <a:lnTo>
                  <a:pt x="834780" y="27419"/>
                </a:lnTo>
                <a:lnTo>
                  <a:pt x="789709" y="15611"/>
                </a:lnTo>
                <a:lnTo>
                  <a:pt x="743422" y="7021"/>
                </a:lnTo>
                <a:lnTo>
                  <a:pt x="696044" y="1776"/>
                </a:lnTo>
                <a:lnTo>
                  <a:pt x="647700" y="0"/>
                </a:lnTo>
                <a:close/>
              </a:path>
            </a:pathLst>
          </a:custGeom>
          <a:solidFill>
            <a:srgbClr val="FD8537"/>
          </a:solidFill>
        </p:spPr>
        <p:txBody>
          <a:bodyPr wrap="square" lIns="0" tIns="0" rIns="0" bIns="0" rtlCol="0"/>
          <a:lstStyle/>
          <a:p>
            <a:endParaRPr>
              <a:solidFill>
                <a:prstClr val="black"/>
              </a:solidFill>
            </a:endParaRPr>
          </a:p>
        </p:txBody>
      </p:sp>
      <p:sp>
        <p:nvSpPr>
          <p:cNvPr id="33" name="bk object 33"/>
          <p:cNvSpPr/>
          <p:nvPr/>
        </p:nvSpPr>
        <p:spPr>
          <a:xfrm>
            <a:off x="1324736" y="4866766"/>
            <a:ext cx="641350" cy="641350"/>
          </a:xfrm>
          <a:custGeom>
            <a:avLst/>
            <a:gdLst/>
            <a:ahLst/>
            <a:cxnLst/>
            <a:rect l="l" t="t" r="r" b="b"/>
            <a:pathLst>
              <a:path w="641350" h="641350">
                <a:moveTo>
                  <a:pt x="320675" y="0"/>
                </a:moveTo>
                <a:lnTo>
                  <a:pt x="273274" y="3475"/>
                </a:lnTo>
                <a:lnTo>
                  <a:pt x="228037" y="13572"/>
                </a:lnTo>
                <a:lnTo>
                  <a:pt x="185460" y="29794"/>
                </a:lnTo>
                <a:lnTo>
                  <a:pt x="146037" y="51647"/>
                </a:lnTo>
                <a:lnTo>
                  <a:pt x="110263" y="78635"/>
                </a:lnTo>
                <a:lnTo>
                  <a:pt x="78635" y="110263"/>
                </a:lnTo>
                <a:lnTo>
                  <a:pt x="51647" y="146037"/>
                </a:lnTo>
                <a:lnTo>
                  <a:pt x="29794" y="185460"/>
                </a:lnTo>
                <a:lnTo>
                  <a:pt x="13572" y="228037"/>
                </a:lnTo>
                <a:lnTo>
                  <a:pt x="3475" y="273274"/>
                </a:lnTo>
                <a:lnTo>
                  <a:pt x="0" y="320674"/>
                </a:lnTo>
                <a:lnTo>
                  <a:pt x="3475" y="368075"/>
                </a:lnTo>
                <a:lnTo>
                  <a:pt x="13572" y="413312"/>
                </a:lnTo>
                <a:lnTo>
                  <a:pt x="29794" y="455889"/>
                </a:lnTo>
                <a:lnTo>
                  <a:pt x="51647" y="495312"/>
                </a:lnTo>
                <a:lnTo>
                  <a:pt x="78635" y="531086"/>
                </a:lnTo>
                <a:lnTo>
                  <a:pt x="110263" y="562714"/>
                </a:lnTo>
                <a:lnTo>
                  <a:pt x="146037" y="589702"/>
                </a:lnTo>
                <a:lnTo>
                  <a:pt x="185460" y="611555"/>
                </a:lnTo>
                <a:lnTo>
                  <a:pt x="228037" y="627777"/>
                </a:lnTo>
                <a:lnTo>
                  <a:pt x="273274" y="637874"/>
                </a:lnTo>
                <a:lnTo>
                  <a:pt x="320675" y="641349"/>
                </a:lnTo>
                <a:lnTo>
                  <a:pt x="368075" y="637874"/>
                </a:lnTo>
                <a:lnTo>
                  <a:pt x="413312" y="627777"/>
                </a:lnTo>
                <a:lnTo>
                  <a:pt x="455889" y="611555"/>
                </a:lnTo>
                <a:lnTo>
                  <a:pt x="495312" y="589702"/>
                </a:lnTo>
                <a:lnTo>
                  <a:pt x="531086" y="562714"/>
                </a:lnTo>
                <a:lnTo>
                  <a:pt x="562714" y="531086"/>
                </a:lnTo>
                <a:lnTo>
                  <a:pt x="589702" y="495312"/>
                </a:lnTo>
                <a:lnTo>
                  <a:pt x="611555" y="455889"/>
                </a:lnTo>
                <a:lnTo>
                  <a:pt x="627777" y="413312"/>
                </a:lnTo>
                <a:lnTo>
                  <a:pt x="637874" y="368075"/>
                </a:lnTo>
                <a:lnTo>
                  <a:pt x="641350" y="320674"/>
                </a:lnTo>
                <a:lnTo>
                  <a:pt x="637874" y="273274"/>
                </a:lnTo>
                <a:lnTo>
                  <a:pt x="627777" y="228037"/>
                </a:lnTo>
                <a:lnTo>
                  <a:pt x="611555" y="185460"/>
                </a:lnTo>
                <a:lnTo>
                  <a:pt x="589702" y="146037"/>
                </a:lnTo>
                <a:lnTo>
                  <a:pt x="562714" y="110263"/>
                </a:lnTo>
                <a:lnTo>
                  <a:pt x="531086" y="78635"/>
                </a:lnTo>
                <a:lnTo>
                  <a:pt x="495312" y="51647"/>
                </a:lnTo>
                <a:lnTo>
                  <a:pt x="455889" y="29794"/>
                </a:lnTo>
                <a:lnTo>
                  <a:pt x="413312" y="13572"/>
                </a:lnTo>
                <a:lnTo>
                  <a:pt x="368075" y="3475"/>
                </a:lnTo>
                <a:lnTo>
                  <a:pt x="320675" y="0"/>
                </a:lnTo>
                <a:close/>
              </a:path>
            </a:pathLst>
          </a:custGeom>
          <a:solidFill>
            <a:srgbClr val="FD8537"/>
          </a:solidFill>
        </p:spPr>
        <p:txBody>
          <a:bodyPr wrap="square" lIns="0" tIns="0" rIns="0" bIns="0" rtlCol="0"/>
          <a:lstStyle/>
          <a:p>
            <a:endParaRPr>
              <a:solidFill>
                <a:prstClr val="black"/>
              </a:solidFill>
            </a:endParaRPr>
          </a:p>
        </p:txBody>
      </p:sp>
      <p:sp>
        <p:nvSpPr>
          <p:cNvPr id="34" name="bk object 34"/>
          <p:cNvSpPr/>
          <p:nvPr/>
        </p:nvSpPr>
        <p:spPr>
          <a:xfrm>
            <a:off x="1091082" y="5500623"/>
            <a:ext cx="137159" cy="137172"/>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35" name="bk object 35"/>
          <p:cNvSpPr/>
          <p:nvPr/>
        </p:nvSpPr>
        <p:spPr>
          <a:xfrm>
            <a:off x="1664207" y="5791200"/>
            <a:ext cx="274320" cy="274320"/>
          </a:xfrm>
          <a:custGeom>
            <a:avLst/>
            <a:gdLst/>
            <a:ahLst/>
            <a:cxnLst/>
            <a:rect l="l" t="t" r="r" b="b"/>
            <a:pathLst>
              <a:path w="274319" h="274320">
                <a:moveTo>
                  <a:pt x="137160" y="0"/>
                </a:moveTo>
                <a:lnTo>
                  <a:pt x="93829" y="6992"/>
                </a:lnTo>
                <a:lnTo>
                  <a:pt x="56180" y="26462"/>
                </a:lnTo>
                <a:lnTo>
                  <a:pt x="26481" y="56153"/>
                </a:lnTo>
                <a:lnTo>
                  <a:pt x="6998" y="93805"/>
                </a:lnTo>
                <a:lnTo>
                  <a:pt x="0" y="137159"/>
                </a:lnTo>
                <a:lnTo>
                  <a:pt x="6998" y="180514"/>
                </a:lnTo>
                <a:lnTo>
                  <a:pt x="26481" y="218166"/>
                </a:lnTo>
                <a:lnTo>
                  <a:pt x="56180" y="247857"/>
                </a:lnTo>
                <a:lnTo>
                  <a:pt x="93829" y="267327"/>
                </a:lnTo>
                <a:lnTo>
                  <a:pt x="137160" y="274320"/>
                </a:lnTo>
                <a:lnTo>
                  <a:pt x="180490" y="267327"/>
                </a:lnTo>
                <a:lnTo>
                  <a:pt x="218139" y="247857"/>
                </a:lnTo>
                <a:lnTo>
                  <a:pt x="247838" y="218166"/>
                </a:lnTo>
                <a:lnTo>
                  <a:pt x="267321" y="180514"/>
                </a:lnTo>
                <a:lnTo>
                  <a:pt x="274319" y="137159"/>
                </a:lnTo>
                <a:lnTo>
                  <a:pt x="267321" y="93805"/>
                </a:lnTo>
                <a:lnTo>
                  <a:pt x="247838" y="56153"/>
                </a:lnTo>
                <a:lnTo>
                  <a:pt x="218139" y="26462"/>
                </a:lnTo>
                <a:lnTo>
                  <a:pt x="180490" y="6992"/>
                </a:lnTo>
                <a:lnTo>
                  <a:pt x="137160" y="0"/>
                </a:lnTo>
                <a:close/>
              </a:path>
            </a:pathLst>
          </a:custGeom>
          <a:solidFill>
            <a:srgbClr val="FD8537"/>
          </a:solidFill>
        </p:spPr>
        <p:txBody>
          <a:bodyPr wrap="square" lIns="0" tIns="0" rIns="0" bIns="0" rtlCol="0"/>
          <a:lstStyle/>
          <a:p>
            <a:endParaRPr>
              <a:solidFill>
                <a:prstClr val="black"/>
              </a:solidFill>
            </a:endParaRPr>
          </a:p>
        </p:txBody>
      </p:sp>
      <p:sp>
        <p:nvSpPr>
          <p:cNvPr id="36" name="bk object 36"/>
          <p:cNvSpPr/>
          <p:nvPr/>
        </p:nvSpPr>
        <p:spPr>
          <a:xfrm>
            <a:off x="1879092" y="4479925"/>
            <a:ext cx="365760" cy="365760"/>
          </a:xfrm>
          <a:custGeom>
            <a:avLst/>
            <a:gdLst/>
            <a:ahLst/>
            <a:cxnLst/>
            <a:rect l="l" t="t" r="r" b="b"/>
            <a:pathLst>
              <a:path w="365760" h="365760">
                <a:moveTo>
                  <a:pt x="182880" y="0"/>
                </a:moveTo>
                <a:lnTo>
                  <a:pt x="134231" y="6526"/>
                </a:lnTo>
                <a:lnTo>
                  <a:pt x="90536" y="24948"/>
                </a:lnTo>
                <a:lnTo>
                  <a:pt x="53530" y="53530"/>
                </a:lnTo>
                <a:lnTo>
                  <a:pt x="24948" y="90536"/>
                </a:lnTo>
                <a:lnTo>
                  <a:pt x="6526" y="134231"/>
                </a:lnTo>
                <a:lnTo>
                  <a:pt x="0" y="182880"/>
                </a:lnTo>
                <a:lnTo>
                  <a:pt x="6526" y="231483"/>
                </a:lnTo>
                <a:lnTo>
                  <a:pt x="24948" y="275166"/>
                </a:lnTo>
                <a:lnTo>
                  <a:pt x="53530" y="312181"/>
                </a:lnTo>
                <a:lnTo>
                  <a:pt x="90536" y="340783"/>
                </a:lnTo>
                <a:lnTo>
                  <a:pt x="134231" y="359224"/>
                </a:lnTo>
                <a:lnTo>
                  <a:pt x="182880" y="365760"/>
                </a:lnTo>
                <a:lnTo>
                  <a:pt x="231483" y="359224"/>
                </a:lnTo>
                <a:lnTo>
                  <a:pt x="275166" y="340783"/>
                </a:lnTo>
                <a:lnTo>
                  <a:pt x="312181" y="312181"/>
                </a:lnTo>
                <a:lnTo>
                  <a:pt x="340783" y="275166"/>
                </a:lnTo>
                <a:lnTo>
                  <a:pt x="359224" y="231483"/>
                </a:lnTo>
                <a:lnTo>
                  <a:pt x="365759" y="182880"/>
                </a:lnTo>
                <a:lnTo>
                  <a:pt x="359224" y="134231"/>
                </a:lnTo>
                <a:lnTo>
                  <a:pt x="340783" y="90536"/>
                </a:lnTo>
                <a:lnTo>
                  <a:pt x="312181" y="53530"/>
                </a:lnTo>
                <a:lnTo>
                  <a:pt x="275166" y="24948"/>
                </a:lnTo>
                <a:lnTo>
                  <a:pt x="231483" y="6526"/>
                </a:lnTo>
                <a:lnTo>
                  <a:pt x="182880" y="0"/>
                </a:lnTo>
                <a:close/>
              </a:path>
            </a:pathLst>
          </a:custGeom>
          <a:solidFill>
            <a:srgbClr val="FD8537"/>
          </a:solidFill>
        </p:spPr>
        <p:txBody>
          <a:bodyPr wrap="square" lIns="0" tIns="0" rIns="0" bIns="0" rtlCol="0"/>
          <a:lstStyle/>
          <a:p>
            <a:endParaRPr>
              <a:solidFill>
                <a:prstClr val="black"/>
              </a:solidFill>
            </a:endParaRPr>
          </a:p>
        </p:txBody>
      </p:sp>
      <p:sp>
        <p:nvSpPr>
          <p:cNvPr id="37" name="bk object 37"/>
          <p:cNvSpPr/>
          <p:nvPr/>
        </p:nvSpPr>
        <p:spPr>
          <a:xfrm>
            <a:off x="9109329" y="0"/>
            <a:ext cx="0" cy="6858000"/>
          </a:xfrm>
          <a:custGeom>
            <a:avLst/>
            <a:gdLst/>
            <a:ahLst/>
            <a:cxnLst/>
            <a:rect l="l" t="t" r="r" b="b"/>
            <a:pathLst>
              <a:path h="6858000">
                <a:moveTo>
                  <a:pt x="0" y="0"/>
                </a:moveTo>
                <a:lnTo>
                  <a:pt x="0" y="6857996"/>
                </a:lnTo>
              </a:path>
            </a:pathLst>
          </a:custGeom>
          <a:ln w="34290">
            <a:solidFill>
              <a:srgbClr val="FDC3AD"/>
            </a:solidFill>
          </a:ln>
        </p:spPr>
        <p:txBody>
          <a:bodyPr wrap="square" lIns="0" tIns="0" rIns="0" bIns="0" rtlCol="0"/>
          <a:lstStyle/>
          <a:p>
            <a:endParaRPr>
              <a:solidFill>
                <a:prstClr val="black"/>
              </a:solidFill>
            </a:endParaRPr>
          </a:p>
        </p:txBody>
      </p:sp>
      <p:sp>
        <p:nvSpPr>
          <p:cNvPr id="38" name="bk object 38"/>
          <p:cNvSpPr/>
          <p:nvPr/>
        </p:nvSpPr>
        <p:spPr>
          <a:xfrm>
            <a:off x="9075039" y="0"/>
            <a:ext cx="0" cy="6858000"/>
          </a:xfrm>
          <a:custGeom>
            <a:avLst/>
            <a:gdLst/>
            <a:ahLst/>
            <a:cxnLst/>
            <a:rect l="l" t="t" r="r" b="b"/>
            <a:pathLst>
              <a:path h="6858000">
                <a:moveTo>
                  <a:pt x="0" y="0"/>
                </a:moveTo>
                <a:lnTo>
                  <a:pt x="0" y="6857996"/>
                </a:lnTo>
              </a:path>
            </a:pathLst>
          </a:custGeom>
          <a:ln w="11429">
            <a:solidFill>
              <a:srgbClr val="FDC3AD"/>
            </a:solidFill>
          </a:ln>
        </p:spPr>
        <p:txBody>
          <a:bodyPr wrap="square" lIns="0" tIns="0" rIns="0" bIns="0" rtlCol="0"/>
          <a:lstStyle/>
          <a:p>
            <a:endParaRPr>
              <a:solidFill>
                <a:prstClr val="black"/>
              </a:solidFill>
            </a:endParaRPr>
          </a:p>
        </p:txBody>
      </p:sp>
      <p:sp>
        <p:nvSpPr>
          <p:cNvPr id="2" name="Holder 2"/>
          <p:cNvSpPr>
            <a:spLocks noGrp="1"/>
          </p:cNvSpPr>
          <p:nvPr>
            <p:ph type="title"/>
          </p:nvPr>
        </p:nvSpPr>
        <p:spPr/>
        <p:txBody>
          <a:bodyPr lIns="0" tIns="0" rIns="0" bIns="0"/>
          <a:lstStyle>
            <a:lvl1pPr>
              <a:defRPr sz="43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9719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105310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095" y="1487424"/>
            <a:ext cx="9137904" cy="384048"/>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17" name="bk object 17"/>
          <p:cNvSpPr/>
          <p:nvPr/>
        </p:nvSpPr>
        <p:spPr>
          <a:xfrm>
            <a:off x="6095" y="2115311"/>
            <a:ext cx="9137904" cy="591312"/>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18" name="bk object 18"/>
          <p:cNvSpPr/>
          <p:nvPr/>
        </p:nvSpPr>
        <p:spPr>
          <a:xfrm>
            <a:off x="5126735" y="0"/>
            <a:ext cx="3998975" cy="1304544"/>
          </a:xfrm>
          <a:prstGeom prst="rect">
            <a:avLst/>
          </a:prstGeom>
          <a:blipFill>
            <a:blip r:embed="rId4" cstate="print"/>
            <a:stretch>
              <a:fillRect/>
            </a:stretch>
          </a:blipFill>
        </p:spPr>
        <p:txBody>
          <a:bodyPr wrap="square" lIns="0" tIns="0" rIns="0" bIns="0" rtlCol="0"/>
          <a:lstStyle/>
          <a:p>
            <a:endParaRPr>
              <a:solidFill>
                <a:prstClr val="black"/>
              </a:solidFill>
            </a:endParaRPr>
          </a:p>
        </p:txBody>
      </p:sp>
      <p:sp>
        <p:nvSpPr>
          <p:cNvPr id="19" name="bk object 19"/>
          <p:cNvSpPr/>
          <p:nvPr/>
        </p:nvSpPr>
        <p:spPr>
          <a:xfrm>
            <a:off x="6095" y="2785872"/>
            <a:ext cx="9137904" cy="2298191"/>
          </a:xfrm>
          <a:prstGeom prst="rect">
            <a:avLst/>
          </a:prstGeom>
          <a:blipFill>
            <a:blip r:embed="rId5" cstate="print"/>
            <a:stretch>
              <a:fillRect/>
            </a:stretch>
          </a:blipFill>
        </p:spPr>
        <p:txBody>
          <a:bodyPr wrap="square" lIns="0" tIns="0" rIns="0" bIns="0" rtlCol="0"/>
          <a:lstStyle/>
          <a:p>
            <a:endParaRPr>
              <a:solidFill>
                <a:prstClr val="black"/>
              </a:solidFill>
            </a:endParaRPr>
          </a:p>
        </p:txBody>
      </p:sp>
      <p:sp>
        <p:nvSpPr>
          <p:cNvPr id="20" name="bk object 20"/>
          <p:cNvSpPr/>
          <p:nvPr/>
        </p:nvSpPr>
        <p:spPr>
          <a:xfrm>
            <a:off x="6095" y="4546091"/>
            <a:ext cx="9135110" cy="0"/>
          </a:xfrm>
          <a:custGeom>
            <a:avLst/>
            <a:gdLst/>
            <a:ahLst/>
            <a:cxnLst/>
            <a:rect l="l" t="t" r="r" b="b"/>
            <a:pathLst>
              <a:path w="9135110">
                <a:moveTo>
                  <a:pt x="0" y="0"/>
                </a:moveTo>
                <a:lnTo>
                  <a:pt x="9134856" y="0"/>
                </a:lnTo>
              </a:path>
            </a:pathLst>
          </a:custGeom>
          <a:ln w="33527">
            <a:solidFill>
              <a:srgbClr val="4F54A8"/>
            </a:solidFill>
          </a:ln>
        </p:spPr>
        <p:txBody>
          <a:bodyPr wrap="square" lIns="0" tIns="0" rIns="0" bIns="0" rtlCol="0"/>
          <a:lstStyle/>
          <a:p>
            <a:endParaRPr>
              <a:solidFill>
                <a:prstClr val="black"/>
              </a:solidFill>
            </a:endParaRPr>
          </a:p>
        </p:txBody>
      </p:sp>
      <p:sp>
        <p:nvSpPr>
          <p:cNvPr id="21" name="bk object 21"/>
          <p:cNvSpPr/>
          <p:nvPr/>
        </p:nvSpPr>
        <p:spPr>
          <a:xfrm>
            <a:off x="1487424" y="4645152"/>
            <a:ext cx="866140" cy="375285"/>
          </a:xfrm>
          <a:custGeom>
            <a:avLst/>
            <a:gdLst/>
            <a:ahLst/>
            <a:cxnLst/>
            <a:rect l="l" t="t" r="r" b="b"/>
            <a:pathLst>
              <a:path w="866139" h="375285">
                <a:moveTo>
                  <a:pt x="0" y="0"/>
                </a:moveTo>
                <a:lnTo>
                  <a:pt x="865632" y="0"/>
                </a:lnTo>
                <a:lnTo>
                  <a:pt x="865632" y="374904"/>
                </a:lnTo>
                <a:lnTo>
                  <a:pt x="0" y="374904"/>
                </a:lnTo>
                <a:lnTo>
                  <a:pt x="0" y="0"/>
                </a:lnTo>
                <a:close/>
              </a:path>
            </a:pathLst>
          </a:custGeom>
          <a:solidFill>
            <a:srgbClr val="7B8CA5"/>
          </a:solidFill>
        </p:spPr>
        <p:txBody>
          <a:bodyPr wrap="square" lIns="0" tIns="0" rIns="0" bIns="0" rtlCol="0"/>
          <a:lstStyle/>
          <a:p>
            <a:endParaRPr>
              <a:solidFill>
                <a:prstClr val="black"/>
              </a:solidFill>
            </a:endParaRPr>
          </a:p>
        </p:txBody>
      </p:sp>
      <p:sp>
        <p:nvSpPr>
          <p:cNvPr id="2" name="Holder 2"/>
          <p:cNvSpPr>
            <a:spLocks noGrp="1"/>
          </p:cNvSpPr>
          <p:nvPr>
            <p:ph type="ctrTitle"/>
          </p:nvPr>
        </p:nvSpPr>
        <p:spPr>
          <a:xfrm>
            <a:off x="879043" y="2972308"/>
            <a:ext cx="7385913" cy="726439"/>
          </a:xfrm>
          <a:prstGeom prst="rect">
            <a:avLst/>
          </a:prstGeom>
        </p:spPr>
        <p:txBody>
          <a:bodyPr wrap="square" lIns="0" tIns="0" rIns="0" bIns="0">
            <a:spAutoFit/>
          </a:bodyPr>
          <a:lstStyle>
            <a:lvl1pPr>
              <a:defRPr sz="4600" b="0"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889575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5" name="Footer Placeholder 4"/>
          <p:cNvSpPr>
            <a:spLocks noGrp="1"/>
          </p:cNvSpPr>
          <p:nvPr>
            <p:ph type="ftr" sz="quarter" idx="11"/>
          </p:nvPr>
        </p:nvSpPr>
        <p:spPr/>
        <p:txBody>
          <a:bodyPr/>
          <a:lstStyle/>
          <a:p>
            <a:endParaRPr lang="en-US">
              <a:solidFill>
                <a:srgbClr val="DFE6D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38442632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823182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0995981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6226029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8"/>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46662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solidFill>
                <a:prstClr val="white"/>
              </a:solidFill>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solidFill>
                  <a:srgbClr val="1D3641"/>
                </a:solidFill>
              </a:rPr>
              <a:pPr/>
              <a:t>11/25/2019</a:t>
            </a:fld>
            <a:endParaRPr lang="en-US">
              <a:solidFill>
                <a:srgbClr val="1D3641"/>
              </a:solidFill>
            </a:endParaRPr>
          </a:p>
        </p:txBody>
      </p:sp>
      <p:sp>
        <p:nvSpPr>
          <p:cNvPr id="91" name="Footer Placeholder 90"/>
          <p:cNvSpPr>
            <a:spLocks noGrp="1"/>
          </p:cNvSpPr>
          <p:nvPr>
            <p:ph type="ftr" sz="quarter" idx="11"/>
          </p:nvPr>
        </p:nvSpPr>
        <p:spPr/>
        <p:txBody>
          <a:bodyPr/>
          <a:lstStyle/>
          <a:p>
            <a:endParaRPr lang="en-US">
              <a:solidFill>
                <a:srgbClr val="1D3641"/>
              </a:solidFill>
            </a:endParaRPr>
          </a:p>
        </p:txBody>
      </p:sp>
      <p:sp>
        <p:nvSpPr>
          <p:cNvPr id="92" name="Slide Number Placeholder 91"/>
          <p:cNvSpPr>
            <a:spLocks noGrp="1"/>
          </p:cNvSpPr>
          <p:nvPr>
            <p:ph type="sldNum" sz="quarter" idx="12"/>
          </p:nvPr>
        </p:nvSpPr>
        <p:spPr/>
        <p:txBody>
          <a:bodyPr/>
          <a:lstStyle/>
          <a:p>
            <a:fld id="{B6F15528-21DE-4FAA-801E-634DDDAF4B2B}" type="slidenum">
              <a:rPr lang="en-US" smtClean="0">
                <a:solidFill>
                  <a:srgbClr val="1D3641"/>
                </a:solidFill>
              </a:rPr>
              <a:pPr/>
              <a:t>‹#›</a:t>
            </a:fld>
            <a:endParaRPr lang="en-US">
              <a:solidFill>
                <a:srgbClr val="1D3641"/>
              </a:solidFill>
            </a:endParaRPr>
          </a:p>
        </p:txBody>
      </p:sp>
    </p:spTree>
    <p:extLst>
      <p:ext uri="{BB962C8B-B14F-4D97-AF65-F5344CB8AC3E}">
        <p14:creationId xmlns:p14="http://schemas.microsoft.com/office/powerpoint/2010/main" xmlns="" val="207573355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6" name="Footer Placeholder 5"/>
          <p:cNvSpPr>
            <a:spLocks noGrp="1"/>
          </p:cNvSpPr>
          <p:nvPr>
            <p:ph type="ftr" sz="quarter" idx="11"/>
          </p:nvPr>
        </p:nvSpPr>
        <p:spPr/>
        <p:txBody>
          <a:bodyPr/>
          <a:lstStyle/>
          <a:p>
            <a:endParaRPr lang="en-US">
              <a:solidFill>
                <a:srgbClr val="DFE6D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3837045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8" name="Footer Placeholder 7"/>
          <p:cNvSpPr>
            <a:spLocks noGrp="1"/>
          </p:cNvSpPr>
          <p:nvPr>
            <p:ph type="ftr" sz="quarter" idx="11"/>
          </p:nvPr>
        </p:nvSpPr>
        <p:spPr/>
        <p:txBody>
          <a:bodyPr/>
          <a:lstStyle/>
          <a:p>
            <a:endParaRPr lang="en-US">
              <a:solidFill>
                <a:srgbClr val="DFE6D0"/>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3004393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4" name="Footer Placeholder 3"/>
          <p:cNvSpPr>
            <a:spLocks noGrp="1"/>
          </p:cNvSpPr>
          <p:nvPr>
            <p:ph type="ftr" sz="quarter" idx="11"/>
          </p:nvPr>
        </p:nvSpPr>
        <p:spPr/>
        <p:txBody>
          <a:bodyPr/>
          <a:lstStyle/>
          <a:p>
            <a:endParaRPr lang="en-US">
              <a:solidFill>
                <a:srgbClr val="DFE6D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3830089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3" name="Footer Placeholder 2"/>
          <p:cNvSpPr>
            <a:spLocks noGrp="1"/>
          </p:cNvSpPr>
          <p:nvPr>
            <p:ph type="ftr" sz="quarter" idx="11"/>
          </p:nvPr>
        </p:nvSpPr>
        <p:spPr/>
        <p:txBody>
          <a:bodyPr/>
          <a:lstStyle/>
          <a:p>
            <a:endParaRPr lang="en-US">
              <a:solidFill>
                <a:srgbClr val="DFE6D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Tree>
    <p:extLst>
      <p:ext uri="{BB962C8B-B14F-4D97-AF65-F5344CB8AC3E}">
        <p14:creationId xmlns:p14="http://schemas.microsoft.com/office/powerpoint/2010/main" xmlns="" val="81315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6" name="Footer Placeholder 5"/>
          <p:cNvSpPr>
            <a:spLocks noGrp="1"/>
          </p:cNvSpPr>
          <p:nvPr>
            <p:ph type="ftr" sz="quarter" idx="11"/>
          </p:nvPr>
        </p:nvSpPr>
        <p:spPr/>
        <p:txBody>
          <a:bodyPr/>
          <a:lstStyle/>
          <a:p>
            <a:endParaRPr lang="en-US">
              <a:solidFill>
                <a:srgbClr val="DFE6D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solidFill>
                <a:prstClr val="white"/>
              </a:solidFill>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15651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E6D0"/>
                </a:solidFill>
              </a:rPr>
              <a:pPr/>
              <a:t>11/25/2019</a:t>
            </a:fld>
            <a:endParaRPr lang="en-US">
              <a:solidFill>
                <a:srgbClr val="DFE6D0"/>
              </a:solidFill>
            </a:endParaRPr>
          </a:p>
        </p:txBody>
      </p:sp>
      <p:sp>
        <p:nvSpPr>
          <p:cNvPr id="6" name="Footer Placeholder 5"/>
          <p:cNvSpPr>
            <a:spLocks noGrp="1"/>
          </p:cNvSpPr>
          <p:nvPr>
            <p:ph type="ftr" sz="quarter" idx="11"/>
          </p:nvPr>
        </p:nvSpPr>
        <p:spPr/>
        <p:txBody>
          <a:bodyPr/>
          <a:lstStyle/>
          <a:p>
            <a:endParaRPr lang="en-US">
              <a:solidFill>
                <a:srgbClr val="DFE6D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DFE6D0"/>
                </a:solidFill>
              </a:rPr>
              <a:pPr/>
              <a:t>‹#›</a:t>
            </a:fld>
            <a:endParaRPr lang="en-US">
              <a:solidFill>
                <a:srgbClr val="DFE6D0"/>
              </a:solidFill>
            </a:endParaRP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solidFill>
                <a:prstClr val="white"/>
              </a:solidFill>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39831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image" Target="../media/image2.jpe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theme" Target="../theme/theme3.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pPr rtl="0"/>
            <a:fld id="{1D8BD707-D9CF-40AE-B4C6-C98DA3205C09}" type="datetimeFigureOut">
              <a:rPr lang="en-US" smtClean="0">
                <a:solidFill>
                  <a:srgbClr val="DFE6D0"/>
                </a:solidFill>
              </a:rPr>
              <a:pPr rtl="0"/>
              <a:t>11/25/2019</a:t>
            </a:fld>
            <a:endParaRPr lang="en-US">
              <a:solidFill>
                <a:srgbClr val="DFE6D0"/>
              </a:solidFill>
            </a:endParaRP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pPr rtl="0"/>
            <a:endParaRPr lang="en-US">
              <a:solidFill>
                <a:srgbClr val="DFE6D0"/>
              </a:solidFill>
            </a:endParaRP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pPr rtl="0"/>
            <a:fld id="{B6F15528-21DE-4FAA-801E-634DDDAF4B2B}" type="slidenum">
              <a:rPr lang="en-US" smtClean="0">
                <a:solidFill>
                  <a:srgbClr val="DFE6D0"/>
                </a:solidFill>
              </a:rPr>
              <a:pPr rtl="0"/>
              <a:t>‹#›</a:t>
            </a:fld>
            <a:endParaRPr lang="en-US">
              <a:solidFill>
                <a:srgbClr val="DFE6D0"/>
              </a:solidFill>
            </a:endParaRPr>
          </a:p>
        </p:txBody>
      </p:sp>
    </p:spTree>
    <p:extLst>
      <p:ext uri="{BB962C8B-B14F-4D97-AF65-F5344CB8AC3E}">
        <p14:creationId xmlns:p14="http://schemas.microsoft.com/office/powerpoint/2010/main" xmlns="" val="537668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763000" y="0"/>
            <a:ext cx="0" cy="6858000"/>
          </a:xfrm>
          <a:custGeom>
            <a:avLst/>
            <a:gdLst/>
            <a:ahLst/>
            <a:cxnLst/>
            <a:rect l="l" t="t" r="r" b="b"/>
            <a:pathLst>
              <a:path h="6858000">
                <a:moveTo>
                  <a:pt x="0" y="0"/>
                </a:moveTo>
                <a:lnTo>
                  <a:pt x="0" y="6857999"/>
                </a:lnTo>
              </a:path>
            </a:pathLst>
          </a:custGeom>
          <a:ln w="38100">
            <a:solidFill>
              <a:srgbClr val="FDC3AD"/>
            </a:solidFill>
          </a:ln>
        </p:spPr>
        <p:txBody>
          <a:bodyPr wrap="square" lIns="0" tIns="0" rIns="0" bIns="0" rtlCol="0"/>
          <a:lstStyle/>
          <a:p>
            <a:endParaRPr>
              <a:solidFill>
                <a:prstClr val="black"/>
              </a:solidFill>
            </a:endParaRPr>
          </a:p>
        </p:txBody>
      </p:sp>
      <p:sp>
        <p:nvSpPr>
          <p:cNvPr id="17" name="bk object 17"/>
          <p:cNvSpPr/>
          <p:nvPr/>
        </p:nvSpPr>
        <p:spPr>
          <a:xfrm>
            <a:off x="87630" y="0"/>
            <a:ext cx="0" cy="6858000"/>
          </a:xfrm>
          <a:custGeom>
            <a:avLst/>
            <a:gdLst/>
            <a:ahLst/>
            <a:cxnLst/>
            <a:rect l="l" t="t" r="r" b="b"/>
            <a:pathLst>
              <a:path h="6858000">
                <a:moveTo>
                  <a:pt x="0" y="0"/>
                </a:moveTo>
                <a:lnTo>
                  <a:pt x="0" y="6857996"/>
                </a:lnTo>
              </a:path>
            </a:pathLst>
          </a:custGeom>
          <a:ln w="34290">
            <a:solidFill>
              <a:srgbClr val="FDC3AD"/>
            </a:solidFill>
          </a:ln>
        </p:spPr>
        <p:txBody>
          <a:bodyPr wrap="square" lIns="0" tIns="0" rIns="0" bIns="0" rtlCol="0"/>
          <a:lstStyle/>
          <a:p>
            <a:endParaRPr>
              <a:solidFill>
                <a:prstClr val="black"/>
              </a:solidFill>
            </a:endParaRPr>
          </a:p>
        </p:txBody>
      </p:sp>
      <p:sp>
        <p:nvSpPr>
          <p:cNvPr id="18" name="bk object 18"/>
          <p:cNvSpPr/>
          <p:nvPr/>
        </p:nvSpPr>
        <p:spPr>
          <a:xfrm>
            <a:off x="53339" y="0"/>
            <a:ext cx="0" cy="6858000"/>
          </a:xfrm>
          <a:custGeom>
            <a:avLst/>
            <a:gdLst/>
            <a:ahLst/>
            <a:cxnLst/>
            <a:rect l="l" t="t" r="r" b="b"/>
            <a:pathLst>
              <a:path h="6858000">
                <a:moveTo>
                  <a:pt x="0" y="0"/>
                </a:moveTo>
                <a:lnTo>
                  <a:pt x="0" y="6857996"/>
                </a:lnTo>
              </a:path>
            </a:pathLst>
          </a:custGeom>
          <a:ln w="11430">
            <a:solidFill>
              <a:srgbClr val="FDC3AD"/>
            </a:solidFill>
          </a:ln>
        </p:spPr>
        <p:txBody>
          <a:bodyPr wrap="square" lIns="0" tIns="0" rIns="0" bIns="0" rtlCol="0"/>
          <a:lstStyle/>
          <a:p>
            <a:endParaRPr>
              <a:solidFill>
                <a:prstClr val="black"/>
              </a:solidFill>
            </a:endParaRPr>
          </a:p>
        </p:txBody>
      </p:sp>
      <p:sp>
        <p:nvSpPr>
          <p:cNvPr id="19" name="bk object 19"/>
          <p:cNvSpPr/>
          <p:nvPr/>
        </p:nvSpPr>
        <p:spPr>
          <a:xfrm>
            <a:off x="8839200" y="0"/>
            <a:ext cx="304800" cy="6858000"/>
          </a:xfrm>
          <a:custGeom>
            <a:avLst/>
            <a:gdLst/>
            <a:ahLst/>
            <a:cxnLst/>
            <a:rect l="l" t="t" r="r" b="b"/>
            <a:pathLst>
              <a:path w="304800" h="6858000">
                <a:moveTo>
                  <a:pt x="0" y="6858000"/>
                </a:moveTo>
                <a:lnTo>
                  <a:pt x="304800" y="6858000"/>
                </a:lnTo>
                <a:lnTo>
                  <a:pt x="304800" y="0"/>
                </a:lnTo>
                <a:lnTo>
                  <a:pt x="0" y="0"/>
                </a:lnTo>
                <a:lnTo>
                  <a:pt x="0" y="6858000"/>
                </a:lnTo>
                <a:close/>
              </a:path>
            </a:pathLst>
          </a:custGeom>
          <a:solidFill>
            <a:srgbClr val="FDC3AD">
              <a:alpha val="87057"/>
            </a:srgbClr>
          </a:solidFill>
        </p:spPr>
        <p:txBody>
          <a:bodyPr wrap="square" lIns="0" tIns="0" rIns="0" bIns="0" rtlCol="0"/>
          <a:lstStyle/>
          <a:p>
            <a:endParaRPr>
              <a:solidFill>
                <a:prstClr val="black"/>
              </a:solidFill>
            </a:endParaRPr>
          </a:p>
        </p:txBody>
      </p:sp>
      <p:sp>
        <p:nvSpPr>
          <p:cNvPr id="20" name="bk object 20"/>
          <p:cNvSpPr/>
          <p:nvPr/>
        </p:nvSpPr>
        <p:spPr>
          <a:xfrm>
            <a:off x="8915400" y="0"/>
            <a:ext cx="0" cy="6858000"/>
          </a:xfrm>
          <a:custGeom>
            <a:avLst/>
            <a:gdLst/>
            <a:ahLst/>
            <a:cxnLst/>
            <a:rect l="l" t="t" r="r" b="b"/>
            <a:pathLst>
              <a:path h="6858000">
                <a:moveTo>
                  <a:pt x="0" y="0"/>
                </a:moveTo>
                <a:lnTo>
                  <a:pt x="0" y="6857999"/>
                </a:lnTo>
              </a:path>
            </a:pathLst>
          </a:custGeom>
          <a:ln w="12700">
            <a:solidFill>
              <a:srgbClr val="FD8537"/>
            </a:solidFill>
          </a:ln>
        </p:spPr>
        <p:txBody>
          <a:bodyPr wrap="square" lIns="0" tIns="0" rIns="0" bIns="0" rtlCol="0"/>
          <a:lstStyle/>
          <a:p>
            <a:endParaRPr>
              <a:solidFill>
                <a:prstClr val="black"/>
              </a:solidFill>
            </a:endParaRPr>
          </a:p>
        </p:txBody>
      </p:sp>
      <p:sp>
        <p:nvSpPr>
          <p:cNvPr id="21" name="bk object 21"/>
          <p:cNvSpPr/>
          <p:nvPr/>
        </p:nvSpPr>
        <p:spPr>
          <a:xfrm>
            <a:off x="8156447" y="5715000"/>
            <a:ext cx="548640" cy="548640"/>
          </a:xfrm>
          <a:custGeom>
            <a:avLst/>
            <a:gdLst/>
            <a:ahLst/>
            <a:cxnLst/>
            <a:rect l="l" t="t" r="r" b="b"/>
            <a:pathLst>
              <a:path w="548640" h="548639">
                <a:moveTo>
                  <a:pt x="274320" y="0"/>
                </a:moveTo>
                <a:lnTo>
                  <a:pt x="225008" y="4419"/>
                </a:lnTo>
                <a:lnTo>
                  <a:pt x="178597" y="17162"/>
                </a:lnTo>
                <a:lnTo>
                  <a:pt x="135861" y="37453"/>
                </a:lnTo>
                <a:lnTo>
                  <a:pt x="97575" y="64518"/>
                </a:lnTo>
                <a:lnTo>
                  <a:pt x="64513" y="97580"/>
                </a:lnTo>
                <a:lnTo>
                  <a:pt x="37450" y="135867"/>
                </a:lnTo>
                <a:lnTo>
                  <a:pt x="17161" y="178602"/>
                </a:lnTo>
                <a:lnTo>
                  <a:pt x="4419" y="225011"/>
                </a:lnTo>
                <a:lnTo>
                  <a:pt x="0" y="274319"/>
                </a:lnTo>
                <a:lnTo>
                  <a:pt x="4419" y="323628"/>
                </a:lnTo>
                <a:lnTo>
                  <a:pt x="17161" y="370037"/>
                </a:lnTo>
                <a:lnTo>
                  <a:pt x="37450" y="412772"/>
                </a:lnTo>
                <a:lnTo>
                  <a:pt x="64513" y="451059"/>
                </a:lnTo>
                <a:lnTo>
                  <a:pt x="97575" y="484121"/>
                </a:lnTo>
                <a:lnTo>
                  <a:pt x="135861" y="511186"/>
                </a:lnTo>
                <a:lnTo>
                  <a:pt x="178597" y="531477"/>
                </a:lnTo>
                <a:lnTo>
                  <a:pt x="225008" y="544220"/>
                </a:lnTo>
                <a:lnTo>
                  <a:pt x="274320" y="548640"/>
                </a:lnTo>
                <a:lnTo>
                  <a:pt x="323631" y="544220"/>
                </a:lnTo>
                <a:lnTo>
                  <a:pt x="370042" y="531477"/>
                </a:lnTo>
                <a:lnTo>
                  <a:pt x="412778" y="511186"/>
                </a:lnTo>
                <a:lnTo>
                  <a:pt x="451064" y="484121"/>
                </a:lnTo>
                <a:lnTo>
                  <a:pt x="484126" y="451059"/>
                </a:lnTo>
                <a:lnTo>
                  <a:pt x="511189" y="412772"/>
                </a:lnTo>
                <a:lnTo>
                  <a:pt x="531478" y="370037"/>
                </a:lnTo>
                <a:lnTo>
                  <a:pt x="544220" y="323628"/>
                </a:lnTo>
                <a:lnTo>
                  <a:pt x="548640" y="274319"/>
                </a:lnTo>
                <a:lnTo>
                  <a:pt x="544220" y="225011"/>
                </a:lnTo>
                <a:lnTo>
                  <a:pt x="531478" y="178602"/>
                </a:lnTo>
                <a:lnTo>
                  <a:pt x="511189" y="135867"/>
                </a:lnTo>
                <a:lnTo>
                  <a:pt x="484126" y="97580"/>
                </a:lnTo>
                <a:lnTo>
                  <a:pt x="451064" y="64518"/>
                </a:lnTo>
                <a:lnTo>
                  <a:pt x="412778" y="37453"/>
                </a:lnTo>
                <a:lnTo>
                  <a:pt x="370042" y="17162"/>
                </a:lnTo>
                <a:lnTo>
                  <a:pt x="323631" y="4419"/>
                </a:lnTo>
                <a:lnTo>
                  <a:pt x="274320" y="0"/>
                </a:lnTo>
                <a:close/>
              </a:path>
            </a:pathLst>
          </a:custGeom>
          <a:solidFill>
            <a:srgbClr val="FD8537"/>
          </a:solidFill>
        </p:spPr>
        <p:txBody>
          <a:bodyPr wrap="square" lIns="0" tIns="0" rIns="0" bIns="0" rtlCol="0"/>
          <a:lstStyle/>
          <a:p>
            <a:endParaRPr>
              <a:solidFill>
                <a:prstClr val="black"/>
              </a:solidFill>
            </a:endParaRPr>
          </a:p>
        </p:txBody>
      </p:sp>
      <p:sp>
        <p:nvSpPr>
          <p:cNvPr id="2" name="Holder 2"/>
          <p:cNvSpPr>
            <a:spLocks noGrp="1"/>
          </p:cNvSpPr>
          <p:nvPr>
            <p:ph type="title"/>
          </p:nvPr>
        </p:nvSpPr>
        <p:spPr>
          <a:xfrm>
            <a:off x="1631061" y="548081"/>
            <a:ext cx="5881877" cy="848994"/>
          </a:xfrm>
          <a:prstGeom prst="rect">
            <a:avLst/>
          </a:prstGeom>
        </p:spPr>
        <p:txBody>
          <a:bodyPr wrap="square" lIns="0" tIns="0" rIns="0" bIns="0">
            <a:spAutoFit/>
          </a:bodyPr>
          <a:lstStyle>
            <a:lvl1pPr>
              <a:defRPr sz="4300" b="0" i="0">
                <a:solidFill>
                  <a:schemeClr val="tx1"/>
                </a:solidFill>
                <a:latin typeface="Arial"/>
                <a:cs typeface="Arial"/>
              </a:defRPr>
            </a:lvl1pPr>
          </a:lstStyle>
          <a:p>
            <a:endParaRPr/>
          </a:p>
        </p:txBody>
      </p:sp>
      <p:sp>
        <p:nvSpPr>
          <p:cNvPr id="3" name="Holder 3"/>
          <p:cNvSpPr>
            <a:spLocks noGrp="1"/>
          </p:cNvSpPr>
          <p:nvPr>
            <p:ph type="body" idx="1"/>
          </p:nvPr>
        </p:nvSpPr>
        <p:spPr>
          <a:xfrm>
            <a:off x="810259" y="2433954"/>
            <a:ext cx="7037705" cy="2586354"/>
          </a:xfrm>
          <a:prstGeom prst="rect">
            <a:avLst/>
          </a:prstGeom>
        </p:spPr>
        <p:txBody>
          <a:bodyPr wrap="square" lIns="0" tIns="0" rIns="0" bIns="0">
            <a:spAutoFit/>
          </a:bodyPr>
          <a:lstStyle>
            <a:lvl1pPr>
              <a:defRPr sz="24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56619509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8"/>
          </a:xfrm>
          <a:prstGeom prst="rect">
            <a:avLst/>
          </a:prstGeom>
          <a:blipFill>
            <a:blip r:embed="rId7" cstate="print"/>
            <a:stretch>
              <a:fillRect/>
            </a:stretch>
          </a:blipFill>
        </p:spPr>
        <p:txBody>
          <a:bodyPr wrap="square" lIns="0" tIns="0" rIns="0" bIns="0" rtlCol="0"/>
          <a:lstStyle/>
          <a:p>
            <a:endParaRPr>
              <a:solidFill>
                <a:prstClr val="black"/>
              </a:solidFill>
            </a:endParaRPr>
          </a:p>
        </p:txBody>
      </p:sp>
      <p:sp>
        <p:nvSpPr>
          <p:cNvPr id="2" name="Holder 2"/>
          <p:cNvSpPr>
            <a:spLocks noGrp="1"/>
          </p:cNvSpPr>
          <p:nvPr>
            <p:ph type="title"/>
          </p:nvPr>
        </p:nvSpPr>
        <p:spPr>
          <a:xfrm>
            <a:off x="527710" y="627126"/>
            <a:ext cx="8088579" cy="513715"/>
          </a:xfrm>
          <a:prstGeom prst="rect">
            <a:avLst/>
          </a:prstGeom>
        </p:spPr>
        <p:txBody>
          <a:bodyPr wrap="square" lIns="0" tIns="0" rIns="0" bIns="0">
            <a:spAutoFit/>
          </a:bodyPr>
          <a:lstStyle>
            <a:lvl1pPr>
              <a:defRPr sz="3200" b="0" i="0">
                <a:solidFill>
                  <a:schemeClr val="bg1"/>
                </a:solidFill>
                <a:latin typeface="Calibri"/>
                <a:cs typeface="Calibri"/>
              </a:defRPr>
            </a:lvl1pPr>
          </a:lstStyle>
          <a:p>
            <a:endParaRPr/>
          </a:p>
        </p:txBody>
      </p:sp>
      <p:sp>
        <p:nvSpPr>
          <p:cNvPr id="3" name="Holder 3"/>
          <p:cNvSpPr>
            <a:spLocks noGrp="1"/>
          </p:cNvSpPr>
          <p:nvPr>
            <p:ph type="body" idx="1"/>
          </p:nvPr>
        </p:nvSpPr>
        <p:spPr>
          <a:xfrm>
            <a:off x="466090" y="2196211"/>
            <a:ext cx="8211819" cy="3196590"/>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11/25/2019</a:t>
            </a:fld>
            <a:endParaRPr lang="en-US">
              <a:solidFill>
                <a:prstClr val="black">
                  <a:tint val="75000"/>
                </a:prstClr>
              </a:solidFill>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37500343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713" y="476672"/>
            <a:ext cx="8892480" cy="5970865"/>
          </a:xfrm>
          <a:prstGeom prst="rect">
            <a:avLst/>
          </a:prstGeom>
        </p:spPr>
        <p:txBody>
          <a:bodyPr wrap="square">
            <a:spAutoFit/>
          </a:bodyPr>
          <a:lstStyle/>
          <a:p>
            <a:pPr algn="l"/>
            <a:r>
              <a:rPr lang="en-US" sz="2400" b="1" dirty="0">
                <a:solidFill>
                  <a:srgbClr val="FF0000"/>
                </a:solidFill>
              </a:rPr>
              <a:t>Properties of Proteins: </a:t>
            </a:r>
          </a:p>
          <a:p>
            <a:pPr algn="l"/>
            <a:r>
              <a:rPr lang="en-US" sz="2000" u="sng" dirty="0">
                <a:solidFill>
                  <a:prstClr val="white"/>
                </a:solidFill>
              </a:rPr>
              <a:t>A.  Solubility</a:t>
            </a:r>
            <a:r>
              <a:rPr lang="en-US" sz="2000" dirty="0">
                <a:solidFill>
                  <a:prstClr val="white"/>
                </a:solidFill>
              </a:rPr>
              <a:t>:</a:t>
            </a:r>
          </a:p>
          <a:p>
            <a:pPr algn="l"/>
            <a:r>
              <a:rPr lang="en-US" sz="2000" dirty="0">
                <a:solidFill>
                  <a:prstClr val="white"/>
                </a:solidFill>
              </a:rPr>
              <a:t>-     Soluble  in  water  and  insoluble  in  fat  solvents  except  globulins,  </a:t>
            </a:r>
            <a:r>
              <a:rPr lang="en-US" sz="2000" dirty="0" err="1">
                <a:solidFill>
                  <a:prstClr val="white"/>
                </a:solidFill>
              </a:rPr>
              <a:t>glutelins</a:t>
            </a:r>
            <a:r>
              <a:rPr lang="en-US" sz="2000" dirty="0">
                <a:solidFill>
                  <a:prstClr val="white"/>
                </a:solidFill>
              </a:rPr>
              <a:t>,</a:t>
            </a:r>
          </a:p>
          <a:p>
            <a:pPr algn="l"/>
            <a:r>
              <a:rPr lang="en-US" sz="2000" dirty="0" err="1">
                <a:solidFill>
                  <a:prstClr val="white"/>
                </a:solidFill>
              </a:rPr>
              <a:t>gliadins</a:t>
            </a:r>
            <a:r>
              <a:rPr lang="en-US" sz="2000" dirty="0">
                <a:solidFill>
                  <a:prstClr val="white"/>
                </a:solidFill>
              </a:rPr>
              <a:t> which are soluble in dilute acids and </a:t>
            </a:r>
            <a:r>
              <a:rPr lang="en-US" sz="2000" dirty="0" err="1">
                <a:solidFill>
                  <a:prstClr val="white"/>
                </a:solidFill>
              </a:rPr>
              <a:t>alkalies</a:t>
            </a:r>
            <a:r>
              <a:rPr lang="en-US" sz="2000" dirty="0">
                <a:solidFill>
                  <a:prstClr val="white"/>
                </a:solidFill>
              </a:rPr>
              <a:t>.</a:t>
            </a:r>
          </a:p>
          <a:p>
            <a:pPr algn="l"/>
            <a:r>
              <a:rPr lang="en-US" sz="2000" dirty="0">
                <a:solidFill>
                  <a:prstClr val="white"/>
                </a:solidFill>
              </a:rPr>
              <a:t>-     Globulins are insoluble in water but dilute salt solutions make it soluble in</a:t>
            </a:r>
          </a:p>
          <a:p>
            <a:pPr algn="l"/>
            <a:r>
              <a:rPr lang="en-US" sz="2000" dirty="0">
                <a:solidFill>
                  <a:prstClr val="white"/>
                </a:solidFill>
              </a:rPr>
              <a:t>Water (Salting in).</a:t>
            </a:r>
          </a:p>
          <a:p>
            <a:pPr algn="l"/>
            <a:r>
              <a:rPr lang="en-US" sz="2000" dirty="0">
                <a:solidFill>
                  <a:prstClr val="white"/>
                </a:solidFill>
              </a:rPr>
              <a:t>-     </a:t>
            </a:r>
            <a:r>
              <a:rPr lang="en-US" sz="2000" dirty="0" err="1">
                <a:solidFill>
                  <a:prstClr val="white"/>
                </a:solidFill>
              </a:rPr>
              <a:t>Gliadins</a:t>
            </a:r>
            <a:r>
              <a:rPr lang="en-US" sz="2000" dirty="0">
                <a:solidFill>
                  <a:prstClr val="white"/>
                </a:solidFill>
              </a:rPr>
              <a:t> are soluble in 70-80% alcohol.</a:t>
            </a:r>
          </a:p>
          <a:p>
            <a:pPr algn="l"/>
            <a:r>
              <a:rPr lang="en-US" sz="2000" dirty="0">
                <a:solidFill>
                  <a:prstClr val="white"/>
                </a:solidFill>
              </a:rPr>
              <a:t>-     </a:t>
            </a:r>
            <a:r>
              <a:rPr lang="en-US" sz="2000" dirty="0" err="1">
                <a:solidFill>
                  <a:prstClr val="white"/>
                </a:solidFill>
              </a:rPr>
              <a:t>Scleroproteins</a:t>
            </a:r>
            <a:r>
              <a:rPr lang="en-US" sz="2000" dirty="0">
                <a:solidFill>
                  <a:prstClr val="white"/>
                </a:solidFill>
              </a:rPr>
              <a:t> are insoluble in most solvents.</a:t>
            </a:r>
          </a:p>
          <a:p>
            <a:pPr algn="l"/>
            <a:endParaRPr lang="en-US" sz="2000" dirty="0">
              <a:solidFill>
                <a:prstClr val="white"/>
              </a:solidFill>
            </a:endParaRPr>
          </a:p>
          <a:p>
            <a:pPr algn="l"/>
            <a:r>
              <a:rPr lang="en-US" u="sng" dirty="0">
                <a:solidFill>
                  <a:prstClr val="white"/>
                </a:solidFill>
              </a:rPr>
              <a:t>B</a:t>
            </a:r>
            <a:r>
              <a:rPr lang="en-US" sz="2000" u="sng" dirty="0">
                <a:solidFill>
                  <a:prstClr val="white"/>
                </a:solidFill>
              </a:rPr>
              <a:t>.  Amphoteric properties:</a:t>
            </a:r>
          </a:p>
          <a:p>
            <a:pPr algn="l"/>
            <a:r>
              <a:rPr lang="en-US" sz="2000" dirty="0">
                <a:solidFill>
                  <a:prstClr val="white"/>
                </a:solidFill>
              </a:rPr>
              <a:t>Proteins  are  amphoteric  because  they  are  formed  of  amphoteric  amino  acids.</a:t>
            </a:r>
          </a:p>
          <a:p>
            <a:pPr algn="l"/>
            <a:r>
              <a:rPr lang="en-US" sz="2000" dirty="0">
                <a:solidFill>
                  <a:prstClr val="white"/>
                </a:solidFill>
              </a:rPr>
              <a:t>Each one has its own I.E.P at which it carries equal + </a:t>
            </a:r>
            <a:r>
              <a:rPr lang="en-US" sz="2000" dirty="0" err="1">
                <a:solidFill>
                  <a:prstClr val="white"/>
                </a:solidFill>
              </a:rPr>
              <a:t>ve</a:t>
            </a:r>
            <a:r>
              <a:rPr lang="en-US" sz="2000" dirty="0">
                <a:solidFill>
                  <a:prstClr val="white"/>
                </a:solidFill>
              </a:rPr>
              <a:t> and – </a:t>
            </a:r>
            <a:r>
              <a:rPr lang="en-US" sz="2000" dirty="0" err="1">
                <a:solidFill>
                  <a:prstClr val="white"/>
                </a:solidFill>
              </a:rPr>
              <a:t>ve</a:t>
            </a:r>
            <a:r>
              <a:rPr lang="en-US" sz="2000" dirty="0">
                <a:solidFill>
                  <a:prstClr val="white"/>
                </a:solidFill>
              </a:rPr>
              <a:t> charges. At the acid side of the I.E.P, they carry predominantly positive charge. At the alkaline side it is predominantly – </a:t>
            </a:r>
            <a:r>
              <a:rPr lang="en-US" sz="2000" dirty="0" err="1">
                <a:solidFill>
                  <a:prstClr val="white"/>
                </a:solidFill>
              </a:rPr>
              <a:t>ve</a:t>
            </a:r>
            <a:r>
              <a:rPr lang="en-US" sz="2000" dirty="0">
                <a:solidFill>
                  <a:prstClr val="white"/>
                </a:solidFill>
              </a:rPr>
              <a:t> charge. At I.E.P the proteins can be precipitated.</a:t>
            </a:r>
          </a:p>
          <a:p>
            <a:pPr algn="l"/>
            <a:endParaRPr lang="en-US" sz="2000" dirty="0">
              <a:solidFill>
                <a:prstClr val="white"/>
              </a:solidFill>
            </a:endParaRPr>
          </a:p>
          <a:p>
            <a:pPr algn="l"/>
            <a:r>
              <a:rPr lang="en-US" sz="2000" u="sng" dirty="0">
                <a:solidFill>
                  <a:prstClr val="white"/>
                </a:solidFill>
                <a:effectLst>
                  <a:outerShdw blurRad="38100" dist="38100" dir="2700000" algn="tl">
                    <a:srgbClr val="000000">
                      <a:alpha val="43137"/>
                    </a:srgbClr>
                  </a:outerShdw>
                </a:effectLst>
              </a:rPr>
              <a:t>C.  Colloidal properties:</a:t>
            </a:r>
          </a:p>
          <a:p>
            <a:pPr algn="l"/>
            <a:r>
              <a:rPr lang="en-US" sz="2000" dirty="0">
                <a:solidFill>
                  <a:prstClr val="white"/>
                </a:solidFill>
              </a:rPr>
              <a:t>Due  to  their  large  M.W,  they form  </a:t>
            </a:r>
            <a:r>
              <a:rPr lang="en-US" sz="2000" dirty="0" err="1">
                <a:solidFill>
                  <a:prstClr val="white"/>
                </a:solidFill>
              </a:rPr>
              <a:t>emulsoid</a:t>
            </a:r>
            <a:r>
              <a:rPr lang="en-US" sz="2000" dirty="0">
                <a:solidFill>
                  <a:prstClr val="white"/>
                </a:solidFill>
              </a:rPr>
              <a:t>  colloidal  solutions  in  water  and have all the properties of colloid.</a:t>
            </a:r>
          </a:p>
          <a:p>
            <a:pPr algn="l"/>
            <a:endParaRPr lang="en-US" sz="2000" dirty="0">
              <a:solidFill>
                <a:prstClr val="white"/>
              </a:solidFill>
            </a:endParaRPr>
          </a:p>
        </p:txBody>
      </p:sp>
    </p:spTree>
    <p:extLst>
      <p:ext uri="{BB962C8B-B14F-4D97-AF65-F5344CB8AC3E}">
        <p14:creationId xmlns:p14="http://schemas.microsoft.com/office/powerpoint/2010/main" xmlns="" val="3782784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97" y="260648"/>
            <a:ext cx="8784976" cy="5016758"/>
          </a:xfrm>
          <a:prstGeom prst="rect">
            <a:avLst/>
          </a:prstGeom>
        </p:spPr>
        <p:txBody>
          <a:bodyPr wrap="square">
            <a:spAutoFit/>
          </a:bodyPr>
          <a:lstStyle/>
          <a:p>
            <a:pPr algn="l"/>
            <a:r>
              <a:rPr lang="en-US" u="sng" dirty="0">
                <a:solidFill>
                  <a:prstClr val="white"/>
                </a:solidFill>
              </a:rPr>
              <a:t>D</a:t>
            </a:r>
            <a:r>
              <a:rPr lang="en-US" sz="2000" u="sng" dirty="0">
                <a:solidFill>
                  <a:prstClr val="white"/>
                </a:solidFill>
              </a:rPr>
              <a:t>.  Precipitation of proteins: </a:t>
            </a:r>
          </a:p>
          <a:p>
            <a:pPr algn="l"/>
            <a:endParaRPr lang="en-US" sz="2000" dirty="0">
              <a:solidFill>
                <a:prstClr val="white"/>
              </a:solidFill>
            </a:endParaRPr>
          </a:p>
          <a:p>
            <a:pPr algn="l"/>
            <a:r>
              <a:rPr lang="en-US" sz="2000" b="1" u="sng" dirty="0">
                <a:solidFill>
                  <a:prstClr val="white"/>
                </a:solidFill>
              </a:rPr>
              <a:t>1</a:t>
            </a:r>
            <a:r>
              <a:rPr lang="en-US" sz="2000" dirty="0">
                <a:solidFill>
                  <a:prstClr val="white"/>
                </a:solidFill>
              </a:rPr>
              <a:t>.   Alcohol and acetone: They produce dehydration and denaturation.</a:t>
            </a:r>
          </a:p>
          <a:p>
            <a:pPr algn="l"/>
            <a:endParaRPr lang="en-US" sz="2000" dirty="0">
              <a:solidFill>
                <a:prstClr val="white"/>
              </a:solidFill>
            </a:endParaRPr>
          </a:p>
          <a:p>
            <a:pPr algn="l"/>
            <a:r>
              <a:rPr lang="en-US" sz="2000" b="1" u="sng" dirty="0">
                <a:solidFill>
                  <a:prstClr val="white"/>
                </a:solidFill>
              </a:rPr>
              <a:t>2.   </a:t>
            </a:r>
            <a:r>
              <a:rPr lang="en-US" sz="2000" dirty="0">
                <a:solidFill>
                  <a:prstClr val="white"/>
                </a:solidFill>
              </a:rPr>
              <a:t>Concentrated salt solution (salting out): e.g.</a:t>
            </a:r>
          </a:p>
          <a:p>
            <a:pPr algn="l"/>
            <a:r>
              <a:rPr lang="en-US" sz="2000" dirty="0">
                <a:solidFill>
                  <a:prstClr val="white"/>
                </a:solidFill>
              </a:rPr>
              <a:t>-Albumin: It is precipitated by full saturation with ammonium sulfate. (NH4)2SO4</a:t>
            </a:r>
          </a:p>
          <a:p>
            <a:pPr algn="l"/>
            <a:r>
              <a:rPr lang="en-US" sz="2000" dirty="0">
                <a:solidFill>
                  <a:prstClr val="white"/>
                </a:solidFill>
              </a:rPr>
              <a:t>-Globulins:   It   is   precipitated   by   half   saturation   with   ammonium   sulfate</a:t>
            </a:r>
          </a:p>
          <a:p>
            <a:pPr algn="l"/>
            <a:r>
              <a:rPr lang="en-US" sz="2000" dirty="0">
                <a:solidFill>
                  <a:prstClr val="white"/>
                </a:solidFill>
              </a:rPr>
              <a:t>(NH4)2SO4  or full saturation with </a:t>
            </a:r>
            <a:r>
              <a:rPr lang="en-US" sz="2000" dirty="0" err="1">
                <a:solidFill>
                  <a:prstClr val="white"/>
                </a:solidFill>
              </a:rPr>
              <a:t>NaCl</a:t>
            </a:r>
            <a:r>
              <a:rPr lang="en-US" sz="2000" dirty="0">
                <a:solidFill>
                  <a:prstClr val="white"/>
                </a:solidFill>
              </a:rPr>
              <a:t> or MgSO4.</a:t>
            </a:r>
          </a:p>
          <a:p>
            <a:pPr algn="l"/>
            <a:endParaRPr lang="en-US" sz="2000" dirty="0">
              <a:solidFill>
                <a:prstClr val="white"/>
              </a:solidFill>
            </a:endParaRPr>
          </a:p>
          <a:p>
            <a:pPr algn="l"/>
            <a:r>
              <a:rPr lang="en-US" sz="2000" b="1" u="sng" dirty="0">
                <a:solidFill>
                  <a:prstClr val="white"/>
                </a:solidFill>
              </a:rPr>
              <a:t>3.   </a:t>
            </a:r>
            <a:r>
              <a:rPr lang="en-US" sz="2000" dirty="0">
                <a:solidFill>
                  <a:prstClr val="white"/>
                </a:solidFill>
              </a:rPr>
              <a:t>At the I.E.P.:</a:t>
            </a:r>
          </a:p>
          <a:p>
            <a:pPr algn="l"/>
            <a:r>
              <a:rPr lang="en-US" sz="2000" dirty="0">
                <a:solidFill>
                  <a:prstClr val="white"/>
                </a:solidFill>
              </a:rPr>
              <a:t>                   adjust pH to I.E.P</a:t>
            </a:r>
          </a:p>
          <a:p>
            <a:pPr algn="l"/>
            <a:r>
              <a:rPr lang="en-US" sz="2000" dirty="0" err="1">
                <a:solidFill>
                  <a:prstClr val="white"/>
                </a:solidFill>
              </a:rPr>
              <a:t>Suspensoid</a:t>
            </a:r>
            <a:r>
              <a:rPr lang="en-US" sz="2000" dirty="0">
                <a:solidFill>
                  <a:prstClr val="white"/>
                </a:solidFill>
              </a:rPr>
              <a:t>                                   Precipitation. e.g. </a:t>
            </a:r>
            <a:r>
              <a:rPr lang="en-US" sz="2000" dirty="0" err="1">
                <a:solidFill>
                  <a:prstClr val="white"/>
                </a:solidFill>
              </a:rPr>
              <a:t>Caseinogen</a:t>
            </a:r>
            <a:r>
              <a:rPr lang="en-US" sz="2000" dirty="0">
                <a:solidFill>
                  <a:prstClr val="white"/>
                </a:solidFill>
              </a:rPr>
              <a:t> and </a:t>
            </a:r>
            <a:r>
              <a:rPr lang="en-US" sz="2000" dirty="0" err="1">
                <a:solidFill>
                  <a:prstClr val="white"/>
                </a:solidFill>
              </a:rPr>
              <a:t>metaproteins</a:t>
            </a:r>
            <a:r>
              <a:rPr lang="en-US" sz="2000" dirty="0">
                <a:solidFill>
                  <a:prstClr val="white"/>
                </a:solidFill>
              </a:rPr>
              <a:t>.</a:t>
            </a:r>
          </a:p>
          <a:p>
            <a:pPr algn="l"/>
            <a:endParaRPr lang="en-US" sz="2000" dirty="0">
              <a:solidFill>
                <a:prstClr val="white"/>
              </a:solidFill>
            </a:endParaRPr>
          </a:p>
          <a:p>
            <a:pPr algn="l"/>
            <a:r>
              <a:rPr lang="en-US" sz="2000" b="1" u="sng" dirty="0">
                <a:solidFill>
                  <a:prstClr val="white"/>
                </a:solidFill>
              </a:rPr>
              <a:t>4.   </a:t>
            </a:r>
            <a:r>
              <a:rPr lang="en-US" sz="2000" dirty="0">
                <a:solidFill>
                  <a:prstClr val="white"/>
                </a:solidFill>
              </a:rPr>
              <a:t>Salts of heavy metals: like silver, mercury and lead. </a:t>
            </a:r>
          </a:p>
          <a:p>
            <a:pPr algn="l"/>
            <a:r>
              <a:rPr lang="en-US" sz="2000" b="1" u="sng" dirty="0">
                <a:solidFill>
                  <a:prstClr val="white"/>
                </a:solidFill>
              </a:rPr>
              <a:t>5.   </a:t>
            </a:r>
            <a:r>
              <a:rPr lang="en-US" sz="2000" dirty="0" err="1">
                <a:solidFill>
                  <a:prstClr val="white"/>
                </a:solidFill>
              </a:rPr>
              <a:t>Alkaloidal</a:t>
            </a:r>
            <a:r>
              <a:rPr lang="en-US" sz="2000" dirty="0">
                <a:solidFill>
                  <a:prstClr val="white"/>
                </a:solidFill>
              </a:rPr>
              <a:t> reagents: as picric and tannic  acids. The precipitation occurs on  the acid side of the I.E.P. forming protein </a:t>
            </a:r>
            <a:r>
              <a:rPr lang="en-US" dirty="0">
                <a:solidFill>
                  <a:prstClr val="white"/>
                </a:solidFill>
              </a:rPr>
              <a:t>salts. e.g. Protein picrate</a:t>
            </a:r>
          </a:p>
        </p:txBody>
      </p:sp>
      <p:sp>
        <p:nvSpPr>
          <p:cNvPr id="3" name="Right Arrow 2"/>
          <p:cNvSpPr/>
          <p:nvPr/>
        </p:nvSpPr>
        <p:spPr>
          <a:xfrm>
            <a:off x="1475656" y="3789040"/>
            <a:ext cx="1728192" cy="215942"/>
          </a:xfrm>
          <a:prstGeom prst="rightArrow">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EG">
              <a:solidFill>
                <a:prstClr val="black"/>
              </a:solidFill>
            </a:endParaRPr>
          </a:p>
        </p:txBody>
      </p:sp>
    </p:spTree>
    <p:extLst>
      <p:ext uri="{BB962C8B-B14F-4D97-AF65-F5344CB8AC3E}">
        <p14:creationId xmlns:p14="http://schemas.microsoft.com/office/powerpoint/2010/main" xmlns="" val="1283438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655" y="548680"/>
            <a:ext cx="8640960" cy="5078313"/>
          </a:xfrm>
          <a:prstGeom prst="rect">
            <a:avLst/>
          </a:prstGeom>
        </p:spPr>
        <p:txBody>
          <a:bodyPr wrap="square">
            <a:spAutoFit/>
          </a:bodyPr>
          <a:lstStyle/>
          <a:p>
            <a:pPr algn="l"/>
            <a:r>
              <a:rPr lang="en-US" u="sng" dirty="0">
                <a:solidFill>
                  <a:prstClr val="white"/>
                </a:solidFill>
              </a:rPr>
              <a:t>E.  Denaturation:</a:t>
            </a:r>
          </a:p>
          <a:p>
            <a:pPr algn="l"/>
            <a:r>
              <a:rPr lang="en-US" dirty="0">
                <a:solidFill>
                  <a:prstClr val="white"/>
                </a:solidFill>
              </a:rPr>
              <a:t>It  is  defined  as  destruction  of  the  organization  of  the  protein  molecule  (2ry,3ry, and 4ry structures). So, the polypeptide chain becomes unfolded and irregularly arranged.</a:t>
            </a:r>
          </a:p>
          <a:p>
            <a:pPr algn="l"/>
            <a:endParaRPr lang="en-US" dirty="0">
              <a:solidFill>
                <a:prstClr val="white"/>
              </a:solidFill>
            </a:endParaRPr>
          </a:p>
          <a:p>
            <a:pPr algn="l"/>
            <a:r>
              <a:rPr lang="en-US" u="sng" dirty="0">
                <a:solidFill>
                  <a:srgbClr val="FF0000"/>
                </a:solidFill>
              </a:rPr>
              <a:t>Causes</a:t>
            </a:r>
            <a:r>
              <a:rPr lang="en-US" u="sng" dirty="0">
                <a:solidFill>
                  <a:prstClr val="white"/>
                </a:solidFill>
              </a:rPr>
              <a:t>:</a:t>
            </a:r>
          </a:p>
          <a:p>
            <a:pPr algn="l"/>
            <a:r>
              <a:rPr lang="en-US" dirty="0">
                <a:solidFill>
                  <a:prstClr val="white"/>
                </a:solidFill>
              </a:rPr>
              <a:t>1.   Physical agents: as heat, UV rays, X ray, high pressure and strong shaking.</a:t>
            </a:r>
          </a:p>
          <a:p>
            <a:pPr algn="l"/>
            <a:r>
              <a:rPr lang="en-US" dirty="0">
                <a:solidFill>
                  <a:prstClr val="white"/>
                </a:solidFill>
              </a:rPr>
              <a:t>2.   Chemical causes: as alcohol, strong acids and </a:t>
            </a:r>
            <a:r>
              <a:rPr lang="en-US" dirty="0" err="1">
                <a:solidFill>
                  <a:prstClr val="white"/>
                </a:solidFill>
              </a:rPr>
              <a:t>alkalies</a:t>
            </a:r>
            <a:r>
              <a:rPr lang="en-US" dirty="0">
                <a:solidFill>
                  <a:prstClr val="white"/>
                </a:solidFill>
              </a:rPr>
              <a:t>.</a:t>
            </a:r>
          </a:p>
          <a:p>
            <a:pPr algn="l"/>
            <a:endParaRPr lang="en-US" dirty="0">
              <a:solidFill>
                <a:prstClr val="white"/>
              </a:solidFill>
            </a:endParaRPr>
          </a:p>
          <a:p>
            <a:pPr algn="l"/>
            <a:r>
              <a:rPr lang="en-US" u="sng" dirty="0">
                <a:solidFill>
                  <a:srgbClr val="FF0000"/>
                </a:solidFill>
              </a:rPr>
              <a:t>Changes due to denaturation:</a:t>
            </a:r>
          </a:p>
          <a:p>
            <a:pPr algn="l"/>
            <a:r>
              <a:rPr lang="en-US" dirty="0">
                <a:solidFill>
                  <a:prstClr val="white"/>
                </a:solidFill>
              </a:rPr>
              <a:t>I.      </a:t>
            </a:r>
            <a:r>
              <a:rPr lang="en-US" u="sng" dirty="0">
                <a:solidFill>
                  <a:prstClr val="white"/>
                </a:solidFill>
              </a:rPr>
              <a:t>Physical  changes</a:t>
            </a:r>
            <a:r>
              <a:rPr lang="en-US" dirty="0">
                <a:solidFill>
                  <a:prstClr val="white"/>
                </a:solidFill>
              </a:rPr>
              <a:t>:  increase  viscosity,  decrease  solubility  and  failure  of</a:t>
            </a:r>
          </a:p>
          <a:p>
            <a:pPr algn="l"/>
            <a:r>
              <a:rPr lang="en-US" dirty="0">
                <a:solidFill>
                  <a:prstClr val="white"/>
                </a:solidFill>
              </a:rPr>
              <a:t>crystallization.</a:t>
            </a:r>
          </a:p>
          <a:p>
            <a:pPr algn="l"/>
            <a:endParaRPr lang="en-US" dirty="0">
              <a:solidFill>
                <a:prstClr val="white"/>
              </a:solidFill>
            </a:endParaRPr>
          </a:p>
          <a:p>
            <a:pPr algn="l"/>
            <a:r>
              <a:rPr lang="en-US" dirty="0">
                <a:solidFill>
                  <a:prstClr val="white"/>
                </a:solidFill>
              </a:rPr>
              <a:t>II.  </a:t>
            </a:r>
            <a:r>
              <a:rPr lang="en-US" u="sng" dirty="0">
                <a:solidFill>
                  <a:prstClr val="white"/>
                </a:solidFill>
              </a:rPr>
              <a:t>Chemical changes: </a:t>
            </a:r>
            <a:r>
              <a:rPr lang="en-US" dirty="0">
                <a:solidFill>
                  <a:prstClr val="white"/>
                </a:solidFill>
              </a:rPr>
              <a:t>Exposure of many chemical groups that where hidden in the natural state e.g. SH of cysteine and OH of serine.</a:t>
            </a:r>
          </a:p>
          <a:p>
            <a:pPr algn="l"/>
            <a:endParaRPr lang="en-US" dirty="0">
              <a:solidFill>
                <a:prstClr val="white"/>
              </a:solidFill>
            </a:endParaRPr>
          </a:p>
          <a:p>
            <a:pPr algn="l"/>
            <a:r>
              <a:rPr lang="en-US" dirty="0">
                <a:solidFill>
                  <a:prstClr val="white"/>
                </a:solidFill>
              </a:rPr>
              <a:t>III. </a:t>
            </a:r>
            <a:r>
              <a:rPr lang="en-US" u="sng" dirty="0">
                <a:solidFill>
                  <a:prstClr val="white"/>
                </a:solidFill>
              </a:rPr>
              <a:t>Biological changes: </a:t>
            </a:r>
            <a:r>
              <a:rPr lang="en-US" dirty="0">
                <a:solidFill>
                  <a:prstClr val="white"/>
                </a:solidFill>
              </a:rPr>
              <a:t>increase in the digestibility, loss of enzymatic, hormonal and antigenic properties.</a:t>
            </a:r>
          </a:p>
          <a:p>
            <a:endParaRPr lang="en-US" dirty="0">
              <a:solidFill>
                <a:prstClr val="white"/>
              </a:solidFill>
            </a:endParaRPr>
          </a:p>
        </p:txBody>
      </p:sp>
    </p:spTree>
    <p:extLst>
      <p:ext uri="{BB962C8B-B14F-4D97-AF65-F5344CB8AC3E}">
        <p14:creationId xmlns:p14="http://schemas.microsoft.com/office/powerpoint/2010/main" xmlns="" val="934371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solidFill>
                <a:prstClr val="black"/>
              </a:solidFill>
            </a:endParaRPr>
          </a:p>
        </p:txBody>
      </p:sp>
    </p:spTree>
    <p:extLst>
      <p:ext uri="{BB962C8B-B14F-4D97-AF65-F5344CB8AC3E}">
        <p14:creationId xmlns:p14="http://schemas.microsoft.com/office/powerpoint/2010/main" xmlns="" val="365470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7346"/>
            <a:ext cx="8784976" cy="4739759"/>
          </a:xfrm>
          <a:prstGeom prst="rect">
            <a:avLst/>
          </a:prstGeom>
        </p:spPr>
        <p:txBody>
          <a:bodyPr wrap="square">
            <a:spAutoFit/>
          </a:bodyPr>
          <a:lstStyle/>
          <a:p>
            <a:pPr algn="l"/>
            <a:r>
              <a:rPr lang="en-US" sz="2400" b="1" dirty="0">
                <a:solidFill>
                  <a:srgbClr val="FF0000"/>
                </a:solidFill>
                <a:effectLst>
                  <a:outerShdw blurRad="38100" dist="38100" dir="2700000" algn="tl">
                    <a:srgbClr val="000000">
                      <a:alpha val="43137"/>
                    </a:srgbClr>
                  </a:outerShdw>
                </a:effectLst>
              </a:rPr>
              <a:t>Isolation, purification and fractionation of proteins:</a:t>
            </a:r>
            <a:endParaRPr lang="en-US" sz="2800" b="1" dirty="0">
              <a:solidFill>
                <a:srgbClr val="FF0000"/>
              </a:solidFill>
              <a:effectLst>
                <a:outerShdw blurRad="38100" dist="38100" dir="2700000" algn="tl">
                  <a:srgbClr val="000000">
                    <a:alpha val="43137"/>
                  </a:srgbClr>
                </a:outerShdw>
              </a:effectLst>
            </a:endParaRPr>
          </a:p>
          <a:p>
            <a:pPr algn="l"/>
            <a:r>
              <a:rPr lang="en-US" sz="2000" dirty="0">
                <a:solidFill>
                  <a:prstClr val="white"/>
                </a:solidFill>
              </a:rPr>
              <a:t>1.   Ultracentrifugation:  It  is  used  to  separate  mixture  of  proteins  having  different molecular weights.</a:t>
            </a:r>
          </a:p>
          <a:p>
            <a:pPr algn="l"/>
            <a:endParaRPr lang="en-US" sz="2000" dirty="0">
              <a:solidFill>
                <a:prstClr val="white"/>
              </a:solidFill>
            </a:endParaRPr>
          </a:p>
          <a:p>
            <a:pPr algn="l"/>
            <a:r>
              <a:rPr lang="en-US" sz="2000" dirty="0">
                <a:solidFill>
                  <a:prstClr val="white"/>
                </a:solidFill>
              </a:rPr>
              <a:t>2.   Chemical precipitation:</a:t>
            </a:r>
          </a:p>
          <a:p>
            <a:pPr algn="l"/>
            <a:r>
              <a:rPr lang="en-US" sz="2000" dirty="0">
                <a:solidFill>
                  <a:prstClr val="white"/>
                </a:solidFill>
              </a:rPr>
              <a:t>-     Albumin is precipitated by fully saturated ammonium sulfate solution.</a:t>
            </a:r>
          </a:p>
          <a:p>
            <a:pPr algn="l"/>
            <a:r>
              <a:rPr lang="en-US" sz="2000" dirty="0">
                <a:solidFill>
                  <a:prstClr val="white"/>
                </a:solidFill>
              </a:rPr>
              <a:t>-     Globulin is precipitated by 1/2 saturated ammonium sulfate solution.</a:t>
            </a:r>
          </a:p>
          <a:p>
            <a:pPr algn="l"/>
            <a:r>
              <a:rPr lang="en-US" sz="2000" dirty="0">
                <a:solidFill>
                  <a:prstClr val="white"/>
                </a:solidFill>
              </a:rPr>
              <a:t>-     Fibrinogen is precipitated by 1/4 saturated ammonium sulfate solution.</a:t>
            </a:r>
          </a:p>
          <a:p>
            <a:pPr algn="l"/>
            <a:endParaRPr lang="en-US" sz="2000" dirty="0">
              <a:solidFill>
                <a:prstClr val="white"/>
              </a:solidFill>
            </a:endParaRPr>
          </a:p>
          <a:p>
            <a:pPr algn="l"/>
            <a:r>
              <a:rPr lang="en-US" sz="2000" dirty="0">
                <a:solidFill>
                  <a:prstClr val="white"/>
                </a:solidFill>
              </a:rPr>
              <a:t>3.   Chromatography:</a:t>
            </a:r>
          </a:p>
          <a:p>
            <a:pPr algn="l"/>
            <a:r>
              <a:rPr lang="en-US" sz="2000" dirty="0">
                <a:solidFill>
                  <a:prstClr val="white"/>
                </a:solidFill>
              </a:rPr>
              <a:t>It is separation of mixture into its components by partition between two phases:</a:t>
            </a:r>
          </a:p>
          <a:p>
            <a:pPr algn="l"/>
            <a:r>
              <a:rPr lang="en-US" sz="2000" dirty="0">
                <a:solidFill>
                  <a:prstClr val="white"/>
                </a:solidFill>
              </a:rPr>
              <a:t>one  stationary  and  the  other  is  mobile.  According  to  the  type  of  chromatographic techniques, it is used for separation and purification of proteins (including enzymes, receptors, glycoproteins and lipoproteins).</a:t>
            </a:r>
          </a:p>
          <a:p>
            <a:endParaRPr lang="en-US" dirty="0">
              <a:solidFill>
                <a:prstClr val="white"/>
              </a:solidFill>
            </a:endParaRPr>
          </a:p>
        </p:txBody>
      </p:sp>
    </p:spTree>
    <p:extLst>
      <p:ext uri="{BB962C8B-B14F-4D97-AF65-F5344CB8AC3E}">
        <p14:creationId xmlns:p14="http://schemas.microsoft.com/office/powerpoint/2010/main" xmlns="" val="3678150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062" y="260648"/>
            <a:ext cx="8712968" cy="4708981"/>
          </a:xfrm>
          <a:prstGeom prst="rect">
            <a:avLst/>
          </a:prstGeom>
        </p:spPr>
        <p:txBody>
          <a:bodyPr wrap="square">
            <a:spAutoFit/>
          </a:bodyPr>
          <a:lstStyle/>
          <a:p>
            <a:pPr algn="l"/>
            <a:r>
              <a:rPr lang="en-US" sz="2800" b="1" dirty="0">
                <a:solidFill>
                  <a:prstClr val="white"/>
                </a:solidFill>
              </a:rPr>
              <a:t>4.   Electrophoresis:</a:t>
            </a:r>
            <a:endParaRPr lang="en-US" sz="3600" b="1" dirty="0">
              <a:solidFill>
                <a:prstClr val="white"/>
              </a:solidFill>
            </a:endParaRPr>
          </a:p>
          <a:p>
            <a:pPr algn="l"/>
            <a:r>
              <a:rPr lang="en-US" sz="2400" dirty="0">
                <a:solidFill>
                  <a:prstClr val="white"/>
                </a:solidFill>
              </a:rPr>
              <a:t>Separation of protein mixture on the basis of size, shape, weight and binding affinities.   Proteins   move   in   an   electric   field   as   they  electrically  charged.   The migration  rate  depends  on  molecular  weight  and  net  charge  molecules  with  –</a:t>
            </a:r>
            <a:r>
              <a:rPr lang="en-US" sz="2400" dirty="0" err="1">
                <a:solidFill>
                  <a:prstClr val="white"/>
                </a:solidFill>
              </a:rPr>
              <a:t>ve</a:t>
            </a:r>
            <a:r>
              <a:rPr lang="en-US" sz="2400" dirty="0">
                <a:solidFill>
                  <a:prstClr val="white"/>
                </a:solidFill>
              </a:rPr>
              <a:t> charge  will  migrate  to  anode.  Molecules  with  +</a:t>
            </a:r>
            <a:r>
              <a:rPr lang="en-US" sz="2400" dirty="0" err="1">
                <a:solidFill>
                  <a:prstClr val="white"/>
                </a:solidFill>
              </a:rPr>
              <a:t>ve</a:t>
            </a:r>
            <a:r>
              <a:rPr lang="en-US" sz="2400" dirty="0">
                <a:solidFill>
                  <a:prstClr val="white"/>
                </a:solidFill>
              </a:rPr>
              <a:t>  charge  will  migrate  to  cathode. Molecules at I.E.P will not move. (Why?)</a:t>
            </a:r>
          </a:p>
          <a:p>
            <a:pPr algn="l"/>
            <a:endParaRPr lang="en-US" sz="2400" dirty="0">
              <a:solidFill>
                <a:prstClr val="white"/>
              </a:solidFill>
            </a:endParaRPr>
          </a:p>
          <a:p>
            <a:pPr algn="l"/>
            <a:r>
              <a:rPr lang="en-US" sz="2400" dirty="0">
                <a:solidFill>
                  <a:prstClr val="white"/>
                </a:solidFill>
              </a:rPr>
              <a:t>In  plasma  protein  electrophoresis,  albumin  will  be  the  fastest  in  migration, followed  by </a:t>
            </a:r>
            <a:r>
              <a:rPr lang="el-GR" sz="2400" dirty="0">
                <a:solidFill>
                  <a:prstClr val="white"/>
                </a:solidFill>
                <a:latin typeface="Arial"/>
                <a:cs typeface="Arial"/>
              </a:rPr>
              <a:t>α</a:t>
            </a:r>
            <a:r>
              <a:rPr lang="en-US" sz="2400" dirty="0">
                <a:solidFill>
                  <a:prstClr val="white"/>
                </a:solidFill>
                <a:latin typeface="Arial"/>
                <a:cs typeface="Arial"/>
              </a:rPr>
              <a:t>1</a:t>
            </a:r>
            <a:r>
              <a:rPr lang="en-US" sz="2400" dirty="0">
                <a:solidFill>
                  <a:prstClr val="white"/>
                </a:solidFill>
              </a:rPr>
              <a:t> globulin  (and </a:t>
            </a:r>
            <a:r>
              <a:rPr lang="el-GR" sz="2400" dirty="0">
                <a:solidFill>
                  <a:prstClr val="white"/>
                </a:solidFill>
              </a:rPr>
              <a:t>α</a:t>
            </a:r>
            <a:r>
              <a:rPr lang="en-US" sz="2400" dirty="0">
                <a:solidFill>
                  <a:prstClr val="white"/>
                </a:solidFill>
              </a:rPr>
              <a:t> 2globulins),</a:t>
            </a:r>
            <a:r>
              <a:rPr lang="el-GR" sz="3200" b="1" dirty="0">
                <a:solidFill>
                  <a:prstClr val="white"/>
                </a:solidFill>
                <a:latin typeface="Times New Roman"/>
                <a:cs typeface="Times New Roman"/>
              </a:rPr>
              <a:t> ᵦ </a:t>
            </a:r>
            <a:r>
              <a:rPr lang="en-US" sz="2400" dirty="0">
                <a:solidFill>
                  <a:prstClr val="white"/>
                </a:solidFill>
              </a:rPr>
              <a:t>-globulin,  fibrinogen  and  lastly </a:t>
            </a:r>
            <a:r>
              <a:rPr lang="el-GR" sz="2400" dirty="0">
                <a:solidFill>
                  <a:prstClr val="white"/>
                </a:solidFill>
              </a:rPr>
              <a:t>ᵧ</a:t>
            </a:r>
            <a:r>
              <a:rPr lang="en-US" sz="2400" dirty="0">
                <a:solidFill>
                  <a:prstClr val="white"/>
                </a:solidFill>
              </a:rPr>
              <a:t> - globulin, which have the highest molecular weight </a:t>
            </a:r>
          </a:p>
        </p:txBody>
      </p:sp>
      <p:sp>
        <p:nvSpPr>
          <p:cNvPr id="3" name="Rectangle 2"/>
          <p:cNvSpPr/>
          <p:nvPr/>
        </p:nvSpPr>
        <p:spPr>
          <a:xfrm>
            <a:off x="109403" y="4969629"/>
            <a:ext cx="8712968" cy="1631216"/>
          </a:xfrm>
          <a:prstGeom prst="rect">
            <a:avLst/>
          </a:prstGeom>
        </p:spPr>
        <p:txBody>
          <a:bodyPr wrap="square">
            <a:spAutoFit/>
          </a:bodyPr>
          <a:lstStyle/>
          <a:p>
            <a:pPr algn="l"/>
            <a:r>
              <a:rPr lang="en-US" sz="2800" b="1" dirty="0">
                <a:solidFill>
                  <a:prstClr val="white"/>
                </a:solidFill>
              </a:rPr>
              <a:t>5.   Dialysis.</a:t>
            </a:r>
          </a:p>
          <a:p>
            <a:pPr algn="l"/>
            <a:r>
              <a:rPr lang="en-US" sz="2400" dirty="0">
                <a:solidFill>
                  <a:prstClr val="white"/>
                </a:solidFill>
              </a:rPr>
              <a:t>Dialysis is one of the most commonly used techniques to separate sample components based on selective diffusion across a porous membrane</a:t>
            </a:r>
            <a:endParaRPr lang="ar-EG" sz="2400" dirty="0">
              <a:solidFill>
                <a:prstClr val="white"/>
              </a:solidFill>
            </a:endParaRPr>
          </a:p>
        </p:txBody>
      </p:sp>
    </p:spTree>
    <p:extLst>
      <p:ext uri="{BB962C8B-B14F-4D97-AF65-F5344CB8AC3E}">
        <p14:creationId xmlns:p14="http://schemas.microsoft.com/office/powerpoint/2010/main" xmlns="" val="203876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94" y="260648"/>
            <a:ext cx="8496944" cy="957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584693" y="1052736"/>
            <a:ext cx="5665333" cy="1569660"/>
          </a:xfrm>
          <a:prstGeom prst="rect">
            <a:avLst/>
          </a:prstGeom>
        </p:spPr>
        <p:txBody>
          <a:bodyPr wrap="none">
            <a:spAutoFit/>
          </a:bodyPr>
          <a:lstStyle/>
          <a:p>
            <a:pPr marL="342900" indent="-342900" algn="l" rtl="0">
              <a:buFont typeface="Arial" pitchFamily="34" charset="0"/>
              <a:buChar char="•"/>
            </a:pPr>
            <a:r>
              <a:rPr lang="en-US" sz="2400" b="1" u="sng" dirty="0">
                <a:solidFill>
                  <a:prstClr val="white"/>
                </a:solidFill>
              </a:rPr>
              <a:t>Sickle-cell anemia</a:t>
            </a:r>
          </a:p>
          <a:p>
            <a:pPr algn="l"/>
            <a:r>
              <a:rPr lang="en-US" sz="2400" b="1" dirty="0">
                <a:solidFill>
                  <a:prstClr val="white"/>
                </a:solidFill>
              </a:rPr>
              <a:t>                                  Glutamate </a:t>
            </a:r>
            <a:r>
              <a:rPr lang="en-US" sz="2400" b="1" dirty="0">
                <a:solidFill>
                  <a:prstClr val="white"/>
                </a:solidFill>
                <a:latin typeface="Calibri"/>
                <a:cs typeface="Calibri"/>
              </a:rPr>
              <a:t>→ </a:t>
            </a:r>
            <a:r>
              <a:rPr lang="en-US" sz="2400" b="1" dirty="0" err="1">
                <a:solidFill>
                  <a:prstClr val="white"/>
                </a:solidFill>
                <a:latin typeface="Calibri"/>
                <a:cs typeface="Calibri"/>
              </a:rPr>
              <a:t>valine</a:t>
            </a:r>
            <a:endParaRPr lang="en-US" sz="2400" b="1" dirty="0">
              <a:solidFill>
                <a:prstClr val="white"/>
              </a:solidFill>
              <a:latin typeface="Calibri"/>
              <a:cs typeface="Calibri"/>
            </a:endParaRPr>
          </a:p>
          <a:p>
            <a:pPr algn="l"/>
            <a:r>
              <a:rPr lang="ar-EG" sz="2400" b="1" dirty="0">
                <a:solidFill>
                  <a:prstClr val="white"/>
                </a:solidFill>
                <a:latin typeface="Calibri"/>
                <a:cs typeface="Calibri"/>
              </a:rPr>
              <a:t>   </a:t>
            </a:r>
            <a:r>
              <a:rPr lang="en-US" sz="2400" b="1" dirty="0">
                <a:solidFill>
                  <a:prstClr val="white"/>
                </a:solidFill>
                <a:latin typeface="Calibri"/>
                <a:cs typeface="Calibri"/>
              </a:rPr>
              <a:t>HB S</a:t>
            </a:r>
            <a:r>
              <a:rPr lang="ar-EG" sz="2400" b="1" dirty="0">
                <a:solidFill>
                  <a:prstClr val="white"/>
                </a:solidFill>
                <a:latin typeface="Calibri"/>
                <a:cs typeface="Calibri"/>
              </a:rPr>
              <a:t>    </a:t>
            </a:r>
            <a:r>
              <a:rPr lang="en-US" sz="2400" b="1" dirty="0">
                <a:solidFill>
                  <a:prstClr val="white"/>
                </a:solidFill>
                <a:latin typeface="Calibri"/>
                <a:cs typeface="Calibri"/>
              </a:rPr>
              <a:t>                                          HB A         →</a:t>
            </a:r>
            <a:endParaRPr lang="en-US" sz="2400" b="1" dirty="0">
              <a:solidFill>
                <a:prstClr val="white"/>
              </a:solidFill>
            </a:endParaRPr>
          </a:p>
          <a:p>
            <a:endParaRPr lang="en-US" sz="2400" b="1" u="sng" dirty="0">
              <a:solidFill>
                <a:prstClr val="white"/>
              </a:solidFill>
            </a:endParaRPr>
          </a:p>
        </p:txBody>
      </p:sp>
      <p:sp>
        <p:nvSpPr>
          <p:cNvPr id="4" name="Rectangle 3"/>
          <p:cNvSpPr/>
          <p:nvPr/>
        </p:nvSpPr>
        <p:spPr>
          <a:xfrm>
            <a:off x="585785" y="2437730"/>
            <a:ext cx="8378703" cy="1200329"/>
          </a:xfrm>
          <a:prstGeom prst="rect">
            <a:avLst/>
          </a:prstGeom>
        </p:spPr>
        <p:txBody>
          <a:bodyPr wrap="square">
            <a:spAutoFit/>
          </a:bodyPr>
          <a:lstStyle/>
          <a:p>
            <a:pPr marL="342900" indent="-342900" algn="l" rtl="0">
              <a:buFont typeface="Arial" pitchFamily="34" charset="0"/>
              <a:buChar char="•"/>
            </a:pPr>
            <a:r>
              <a:rPr lang="en-US" sz="2400" b="1" u="sng" dirty="0">
                <a:solidFill>
                  <a:prstClr val="white"/>
                </a:solidFill>
              </a:rPr>
              <a:t>Alzheimer Disease (AD) </a:t>
            </a:r>
          </a:p>
          <a:p>
            <a:pPr algn="l" rtl="0"/>
            <a:r>
              <a:rPr lang="en-US" sz="2400" dirty="0">
                <a:solidFill>
                  <a:prstClr val="white"/>
                </a:solidFill>
              </a:rPr>
              <a:t>Plaques  (insoluble fibrous proteins), tangles (</a:t>
            </a:r>
            <a:r>
              <a:rPr lang="en-US" sz="2400" dirty="0" err="1">
                <a:solidFill>
                  <a:prstClr val="white"/>
                </a:solidFill>
              </a:rPr>
              <a:t>hyperphosphorylated</a:t>
            </a:r>
            <a:endParaRPr lang="en-US" sz="2400" dirty="0">
              <a:solidFill>
                <a:prstClr val="white"/>
              </a:solidFill>
            </a:endParaRPr>
          </a:p>
          <a:p>
            <a:pPr algn="l" rtl="0"/>
            <a:r>
              <a:rPr lang="en-US" sz="2400" dirty="0">
                <a:solidFill>
                  <a:prstClr val="white"/>
                </a:solidFill>
              </a:rPr>
              <a:t> </a:t>
            </a:r>
            <a:r>
              <a:rPr lang="en-US" sz="2400" dirty="0" err="1">
                <a:solidFill>
                  <a:prstClr val="white"/>
                </a:solidFill>
              </a:rPr>
              <a:t>mis</a:t>
            </a:r>
            <a:r>
              <a:rPr lang="en-US" sz="2400" dirty="0">
                <a:solidFill>
                  <a:prstClr val="white"/>
                </a:solidFill>
              </a:rPr>
              <a:t> folded Tau proteins) in the gray matter of the brain.</a:t>
            </a:r>
          </a:p>
        </p:txBody>
      </p:sp>
      <p:sp>
        <p:nvSpPr>
          <p:cNvPr id="5" name="Rectangle 4"/>
          <p:cNvSpPr/>
          <p:nvPr/>
        </p:nvSpPr>
        <p:spPr>
          <a:xfrm>
            <a:off x="179512" y="3870734"/>
            <a:ext cx="8317926" cy="830997"/>
          </a:xfrm>
          <a:prstGeom prst="rect">
            <a:avLst/>
          </a:prstGeom>
        </p:spPr>
        <p:txBody>
          <a:bodyPr wrap="square">
            <a:spAutoFit/>
          </a:bodyPr>
          <a:lstStyle/>
          <a:p>
            <a:pPr marL="800100" lvl="1" indent="-342900" algn="l" rtl="0">
              <a:buFont typeface="Arial" pitchFamily="34" charset="0"/>
              <a:buChar char="•"/>
            </a:pPr>
            <a:r>
              <a:rPr lang="en-US" sz="2400" b="1" u="sng" dirty="0">
                <a:solidFill>
                  <a:prstClr val="white"/>
                </a:solidFill>
              </a:rPr>
              <a:t>Bovine spongiform encephalopathy (mad cow disease)</a:t>
            </a:r>
          </a:p>
          <a:p>
            <a:pPr algn="l" rtl="0"/>
            <a:r>
              <a:rPr lang="en-US" sz="2400" dirty="0">
                <a:solidFill>
                  <a:prstClr val="white"/>
                </a:solidFill>
              </a:rPr>
              <a:t>          Infection by a </a:t>
            </a:r>
            <a:r>
              <a:rPr lang="en-US" sz="2400" dirty="0" err="1">
                <a:solidFill>
                  <a:prstClr val="white"/>
                </a:solidFill>
              </a:rPr>
              <a:t>misfolded</a:t>
            </a:r>
            <a:r>
              <a:rPr lang="en-US" sz="2400" dirty="0">
                <a:solidFill>
                  <a:prstClr val="white"/>
                </a:solidFill>
              </a:rPr>
              <a:t> protein called a prion.</a:t>
            </a:r>
            <a:endParaRPr lang="ar-EG" sz="2400" dirty="0">
              <a:solidFill>
                <a:prstClr val="white"/>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092280" y="4495800"/>
            <a:ext cx="1658937"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90811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68744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2601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738</Words>
  <Application>Microsoft Office PowerPoint</Application>
  <PresentationFormat>عرض على الشاشة (3:4)‏</PresentationFormat>
  <Paragraphs>69</Paragraphs>
  <Slides>8</Slides>
  <Notes>0</Notes>
  <HiddenSlides>0</HiddenSlides>
  <MMClips>0</MMClips>
  <ScaleCrop>false</ScaleCrop>
  <HeadingPairs>
    <vt:vector size="4" baseType="variant">
      <vt:variant>
        <vt:lpstr>سمة</vt:lpstr>
      </vt:variant>
      <vt:variant>
        <vt:i4>3</vt:i4>
      </vt:variant>
      <vt:variant>
        <vt:lpstr>عناوين الشرائح</vt:lpstr>
      </vt:variant>
      <vt:variant>
        <vt:i4>8</vt:i4>
      </vt:variant>
    </vt:vector>
  </HeadingPairs>
  <TitlesOfParts>
    <vt:vector size="11" baseType="lpstr">
      <vt:lpstr>Thatch</vt:lpstr>
      <vt:lpstr>3_Office Theme</vt:lpstr>
      <vt:lpstr>1_Office Theme</vt:lpstr>
      <vt:lpstr>الشريحة 1</vt:lpstr>
      <vt:lpstr>الشريحة 2</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Dr/ Heba M.Abd El kareem</dc:title>
  <dc:creator>hp</dc:creator>
  <cp:lastModifiedBy>mutah</cp:lastModifiedBy>
  <cp:revision>2</cp:revision>
  <dcterms:created xsi:type="dcterms:W3CDTF">2018-12-12T06:00:30Z</dcterms:created>
  <dcterms:modified xsi:type="dcterms:W3CDTF">2019-11-25T09:14:09Z</dcterms:modified>
</cp:coreProperties>
</file>