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sldIdLst>
    <p:sldId id="256" r:id="rId5"/>
    <p:sldId id="257" r:id="rId6"/>
    <p:sldId id="258" r:id="rId7"/>
    <p:sldId id="271" r:id="rId8"/>
    <p:sldId id="272" r:id="rId9"/>
    <p:sldId id="273" r:id="rId10"/>
    <p:sldId id="274" r:id="rId11"/>
    <p:sldId id="275" r:id="rId12"/>
    <p:sldId id="266" r:id="rId13"/>
    <p:sldId id="268" r:id="rId14"/>
    <p:sldId id="269" r:id="rId15"/>
    <p:sldId id="270" r:id="rId16"/>
    <p:sldId id="261" r:id="rId17"/>
    <p:sldId id="262" r:id="rId18"/>
    <p:sldId id="263" r:id="rId19"/>
    <p:sldId id="335" r:id="rId20"/>
    <p:sldId id="264" r:id="rId21"/>
    <p:sldId id="265" r:id="rId22"/>
    <p:sldId id="259" r:id="rId23"/>
    <p:sldId id="286" r:id="rId24"/>
    <p:sldId id="285" r:id="rId25"/>
    <p:sldId id="288" r:id="rId26"/>
    <p:sldId id="284" r:id="rId27"/>
    <p:sldId id="283" r:id="rId28"/>
    <p:sldId id="292" r:id="rId29"/>
    <p:sldId id="291" r:id="rId30"/>
    <p:sldId id="290" r:id="rId31"/>
    <p:sldId id="289" r:id="rId32"/>
    <p:sldId id="294" r:id="rId33"/>
    <p:sldId id="337" r:id="rId34"/>
    <p:sldId id="282" r:id="rId35"/>
    <p:sldId id="33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99"/>
    <a:srgbClr val="9900CC"/>
    <a:srgbClr val="006600"/>
    <a:srgbClr val="336600"/>
    <a:srgbClr val="5F2987"/>
    <a:srgbClr val="CC0066"/>
    <a:srgbClr val="FF9900"/>
    <a:srgbClr val="91A468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9" Type="http://schemas.openxmlformats.org/officeDocument/2006/relationships/viewProps" Target="viewProps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34" Type="http://schemas.openxmlformats.org/officeDocument/2006/relationships/slide" Target="slides/slide30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41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notesMaster" Target="notesMasters/notesMaster1.xml" /><Relationship Id="rId40" Type="http://schemas.openxmlformats.org/officeDocument/2006/relationships/theme" Target="theme/theme1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slide" Target="slides/slide32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slide" Target="slides/slide3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BDACE-3790-4900-A345-5228C5C898F2}" type="datetimeFigureOut">
              <a:rPr lang="en-MY" smtClean="0"/>
              <a:t>10/11/2021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C4D17-D23C-4D43-9D27-268E1F659CD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0999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DC4D17-D23C-4D43-9D27-268E1F659CD1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51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25454445-B45A-4C88-97AF-675D1A8DEE55}" type="slidenum">
              <a:rPr lang="ar-SA" smtClean="0">
                <a:latin typeface="Arial" charset="0"/>
              </a:rPr>
              <a:pPr eaLnBrk="1" hangingPunct="1"/>
              <a:t>30</a:t>
            </a:fld>
            <a:endParaRPr lang="en-GB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DF99-70B0-48BE-A3F0-365D6E22ED54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5389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BD00-6905-4D25-BEF3-8A1ED26AC75F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56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20262-FD61-4A23-A4EB-D13B2B7BEC76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638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3BAA-1042-4C31-9D97-0B2192228A76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53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0A754-1E59-43B3-99EC-ED70B90F05EC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280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F8AA-CACA-46E4-A551-0722C4278DC9}" type="datetime1">
              <a:rPr lang="en-US" smtClean="0"/>
              <a:t>11/10/2021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660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AAE4-C6DE-490D-A3E7-62077702058D}" type="datetime1">
              <a:rPr lang="en-US" smtClean="0"/>
              <a:t>11/10/2021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77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9EE-D07C-4785-AA8E-662B0FF90504}" type="datetime1">
              <a:rPr lang="en-US" smtClean="0"/>
              <a:t>11/10/2021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64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24F0-011B-4A9A-89B9-A183133C3812}" type="datetime1">
              <a:rPr lang="en-US" smtClean="0"/>
              <a:t>11/10/2021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1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181A-7628-48DC-B9A7-6CC58558756E}" type="datetime1">
              <a:rPr lang="en-US" smtClean="0"/>
              <a:t>11/10/2021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823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50AD-B9E2-458D-AF3A-2D291C35EA08}" type="datetime1">
              <a:rPr lang="en-US" smtClean="0"/>
              <a:t>11/10/2021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70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2D114-5815-4BFA-A509-D9EDA545283B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29205-FC73-4C6B-A648-8C09F1B8788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967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1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526504" y="659567"/>
            <a:ext cx="74676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4365104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3600" b="1" i="1" dirty="0">
                <a:solidFill>
                  <a:srgbClr val="002060"/>
                </a:solidFill>
                <a:latin typeface="Arial" charset="0"/>
                <a:cs typeface="Arial" charset="0"/>
              </a:rPr>
              <a:t>Prof  DR. Waqar Al – Kubaisy</a:t>
            </a:r>
            <a:r>
              <a:rPr lang="nl-NL" sz="360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</a:p>
          <a:p>
            <a:pPr lvl="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nl-NL" dirty="0">
              <a:solidFill>
                <a:srgbClr val="E8E818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D562-0AB0-4B97-9F0C-443C1D88564E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9408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051" y="0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  <a:latin typeface="Garamond" pitchFamily="18" charset="0"/>
              </a:rPr>
              <a:t>Ratio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512386"/>
            <a:ext cx="6048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002060"/>
                </a:solidFill>
              </a:rPr>
              <a:t>General  definition of Ratio</a:t>
            </a:r>
          </a:p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514"/>
                </a:solidFill>
                <a:cs typeface="Arial" charset="0"/>
              </a:rPr>
              <a:t>is the 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relation</a:t>
            </a:r>
            <a:r>
              <a:rPr lang="en-US" sz="2400" b="1" dirty="0">
                <a:solidFill>
                  <a:srgbClr val="000514"/>
                </a:solidFill>
                <a:cs typeface="Arial" charset="0"/>
              </a:rPr>
              <a:t> in: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number</a:t>
            </a:r>
            <a:r>
              <a:rPr lang="en-US" sz="2400" b="1" dirty="0">
                <a:solidFill>
                  <a:srgbClr val="002060"/>
                </a:solidFill>
                <a:cs typeface="Arial" charset="0"/>
              </a:rPr>
              <a:t> degree</a:t>
            </a:r>
            <a:r>
              <a:rPr lang="en-US" sz="2400" b="1" dirty="0">
                <a:solidFill>
                  <a:srgbClr val="000514"/>
                </a:solidFill>
                <a:cs typeface="Arial" charset="0"/>
              </a:rPr>
              <a:t>, or </a:t>
            </a:r>
            <a:r>
              <a:rPr lang="en-US" sz="2400" b="1" dirty="0">
                <a:solidFill>
                  <a:srgbClr val="002060"/>
                </a:solidFill>
                <a:cs typeface="Arial" charset="0"/>
              </a:rPr>
              <a:t>quantity</a:t>
            </a:r>
            <a:endParaRPr lang="en-MY" sz="2400" dirty="0">
              <a:solidFill>
                <a:srgbClr val="002060"/>
              </a:solidFill>
              <a:cs typeface="Arial" charset="0"/>
            </a:endParaRPr>
          </a:p>
          <a:p>
            <a:r>
              <a:rPr lang="en-US" sz="2400" b="1" dirty="0"/>
              <a:t>existing </a:t>
            </a:r>
            <a:r>
              <a:rPr lang="en-US" sz="2400" b="1" dirty="0">
                <a:solidFill>
                  <a:srgbClr val="002060"/>
                </a:solidFill>
              </a:rPr>
              <a:t>between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two independent groups</a:t>
            </a:r>
            <a:endParaRPr lang="en-MY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218" y="1897381"/>
            <a:ext cx="6339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Garamond" pitchFamily="18" charset="0"/>
              </a:rPr>
              <a:t>Ratio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is the result of </a:t>
            </a:r>
          </a:p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one quantity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divided</a:t>
            </a:r>
            <a:r>
              <a:rPr lang="en-US" sz="2400" b="1" dirty="0">
                <a:latin typeface="Garamond" pitchFamily="18" charset="0"/>
              </a:rPr>
              <a:t> by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another</a:t>
            </a:r>
            <a:r>
              <a:rPr lang="en-US" sz="2400" b="1" dirty="0">
                <a:latin typeface="Garamond" pitchFamily="18" charset="0"/>
              </a:rPr>
              <a:t> of a same kind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9632" y="3811582"/>
            <a:ext cx="2145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  <a:latin typeface="Garamond" pitchFamily="18" charset="0"/>
              </a:rPr>
              <a:t>TB</a:t>
            </a:r>
            <a:r>
              <a:rPr lang="en-US" sz="2400" b="1" dirty="0"/>
              <a:t> </a:t>
            </a:r>
            <a:r>
              <a:rPr lang="en-US" sz="2400" b="1" dirty="0">
                <a:latin typeface="Garamond" pitchFamily="18" charset="0"/>
              </a:rPr>
              <a:t>♂ </a:t>
            </a:r>
            <a:r>
              <a:rPr lang="en-US" sz="2400" b="1" dirty="0"/>
              <a:t>ratio</a:t>
            </a:r>
            <a:r>
              <a:rPr lang="en-US" sz="2400" b="1" dirty="0">
                <a:solidFill>
                  <a:schemeClr val="bg2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to♀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218" y="2827424"/>
            <a:ext cx="41530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TB ratio school </a:t>
            </a:r>
            <a:r>
              <a:rPr lang="en-US" sz="2400" b="1" dirty="0">
                <a:solidFill>
                  <a:schemeClr val="tx2"/>
                </a:solidFill>
              </a:rPr>
              <a:t>A/school B</a:t>
            </a:r>
          </a:p>
        </p:txBody>
      </p:sp>
      <p:sp>
        <p:nvSpPr>
          <p:cNvPr id="7" name="Rectangle 6"/>
          <p:cNvSpPr/>
          <p:nvPr/>
        </p:nvSpPr>
        <p:spPr>
          <a:xfrm>
            <a:off x="1555180" y="3212263"/>
            <a:ext cx="23951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20/30=   0.66: 1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5536" y="4334802"/>
            <a:ext cx="30092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10/25    =0.4</a:t>
            </a:r>
            <a:r>
              <a:rPr lang="en-MY" sz="2400" dirty="0">
                <a:latin typeface="Garamond" pitchFamily="18" charset="0"/>
              </a:rPr>
              <a:t>      </a:t>
            </a:r>
            <a:r>
              <a:rPr lang="en-US" sz="2400" b="1" dirty="0">
                <a:latin typeface="Garamond" pitchFamily="18" charset="0"/>
              </a:rPr>
              <a:t>♂/♀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24694" y="2752474"/>
            <a:ext cx="3623770" cy="1200329"/>
          </a:xfrm>
          <a:prstGeom prst="rect">
            <a:avLst/>
          </a:prstGeom>
          <a:ln w="19050" cmpd="thickThin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No. of student with (TB)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20 school A     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30 school B</a:t>
            </a:r>
          </a:p>
        </p:txBody>
      </p:sp>
      <p:cxnSp>
        <p:nvCxnSpPr>
          <p:cNvPr id="11" name="Elbow Connector 3"/>
          <p:cNvCxnSpPr>
            <a:cxnSpLocks noChangeShapeType="1"/>
          </p:cNvCxnSpPr>
          <p:nvPr/>
        </p:nvCxnSpPr>
        <p:spPr bwMode="auto">
          <a:xfrm rot="10800000">
            <a:off x="4094584" y="3418490"/>
            <a:ext cx="2133600" cy="49213"/>
          </a:xfrm>
          <a:prstGeom prst="bentConnector3">
            <a:avLst>
              <a:gd name="adj1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>
          <a:xfrm>
            <a:off x="35496" y="4725144"/>
            <a:ext cx="88105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    Ratio</a:t>
            </a:r>
            <a:r>
              <a:rPr lang="en-US" sz="2800" b="1" u="sng" dirty="0">
                <a:latin typeface="Garamond" pitchFamily="18" charset="0"/>
              </a:rPr>
              <a:t> </a:t>
            </a:r>
          </a:p>
          <a:p>
            <a:r>
              <a:rPr lang="en-US" sz="2800" b="1" dirty="0">
                <a:latin typeface="Garamond" pitchFamily="18" charset="0"/>
              </a:rPr>
              <a:t>     </a:t>
            </a:r>
            <a:r>
              <a:rPr lang="en-US" sz="2400" b="1" dirty="0">
                <a:latin typeface="Garamond" pitchFamily="18" charset="0"/>
              </a:rPr>
              <a:t>Is a relative No.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that express 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magnitude of one </a:t>
            </a:r>
            <a:r>
              <a:rPr lang="en-US" sz="2400" b="1" dirty="0">
                <a:latin typeface="Garamond" pitchFamily="18" charset="0"/>
              </a:rPr>
              <a:t>occurrence </a:t>
            </a:r>
          </a:p>
          <a:p>
            <a:r>
              <a:rPr lang="en-US" sz="2400" b="1" dirty="0">
                <a:latin typeface="Garamond" pitchFamily="18" charset="0"/>
              </a:rPr>
              <a:t>      in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relation to the other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. (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2 </a:t>
            </a:r>
            <a:r>
              <a:rPr lang="en-US" sz="2400" b="1" dirty="0">
                <a:solidFill>
                  <a:srgbClr val="5F2987"/>
                </a:solidFill>
                <a:latin typeface="Garamond" pitchFamily="18" charset="0"/>
              </a:rPr>
              <a:t>independents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 Groups</a:t>
            </a:r>
            <a:r>
              <a:rPr lang="en-US" sz="2800" dirty="0">
                <a:solidFill>
                  <a:srgbClr val="002060"/>
                </a:solidFill>
                <a:latin typeface="Garamond" pitchFamily="18" charset="0"/>
              </a:rPr>
              <a:t>)</a:t>
            </a:r>
            <a:endParaRPr lang="en-MY" sz="28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33" y="6096813"/>
            <a:ext cx="80089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Ratio</a:t>
            </a:r>
            <a:r>
              <a:rPr lang="en-US" sz="2400" b="1" dirty="0">
                <a:latin typeface="Garamond" pitchFamily="18" charset="0"/>
              </a:rPr>
              <a:t> is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less useful </a:t>
            </a:r>
            <a:r>
              <a:rPr lang="en-US" sz="2400" b="1" dirty="0">
                <a:latin typeface="Garamond" pitchFamily="18" charset="0"/>
              </a:rPr>
              <a:t>than rates in epidemiology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??????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00392" y="-28725"/>
            <a:ext cx="916750" cy="83099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1200" b="1" dirty="0">
                <a:solidFill>
                  <a:srgbClr val="FF0000"/>
                </a:solidFill>
                <a:latin typeface="Garamond" pitchFamily="18" charset="0"/>
              </a:rPr>
              <a:t> Ratios</a:t>
            </a:r>
          </a:p>
          <a:p>
            <a:pPr>
              <a:defRPr/>
            </a:pPr>
            <a:r>
              <a:rPr lang="en-US" sz="12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12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1200" dirty="0">
              <a:latin typeface="Garamond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09274" y="1420327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      b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10</a:t>
            </a:fld>
            <a:endParaRPr lang="en-MY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946B-B327-4B61-95C2-8FAE4ED2121E}" type="datetime1">
              <a:rPr lang="en-US" smtClean="0"/>
              <a:t>11/10/2021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1366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40466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Ratio is less useful than rates in epidemiology </a:t>
            </a:r>
          </a:p>
          <a:p>
            <a:pPr>
              <a:buClr>
                <a:srgbClr val="66FF33"/>
              </a:buClr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as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time element is missing</a:t>
            </a:r>
            <a:r>
              <a:rPr lang="en-US" sz="2400" b="1" dirty="0">
                <a:latin typeface="Garamond" pitchFamily="18" charset="0"/>
              </a:rPr>
              <a:t>, making the result more generalized finding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55315" y="1578700"/>
            <a:ext cx="4881953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All Rates can be viewed as ratios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</a:p>
          <a:p>
            <a:pPr algn="l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ratios are not necessarily Rates</a:t>
            </a:r>
            <a:r>
              <a:rPr lang="en-US" sz="2400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03780" y="2996952"/>
            <a:ext cx="76321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In Ratio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numerator</a:t>
            </a:r>
            <a:r>
              <a:rPr lang="en-US" sz="2400" b="1" dirty="0">
                <a:latin typeface="Garamond" pitchFamily="18" charset="0"/>
              </a:rPr>
              <a:t>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not included </a:t>
            </a:r>
            <a:r>
              <a:rPr lang="en-US" sz="2400" b="1" dirty="0">
                <a:latin typeface="Garamond" pitchFamily="18" charset="0"/>
              </a:rPr>
              <a:t>in the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population </a:t>
            </a:r>
            <a:r>
              <a:rPr lang="en-US" sz="2400" b="1" dirty="0">
                <a:latin typeface="Garamond" pitchFamily="18" charset="0"/>
              </a:rPr>
              <a:t>defined by the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denominator </a:t>
            </a: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latin typeface="Garamond" pitchFamily="18" charset="0"/>
              </a:rPr>
              <a:t>20/30                                   10/25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5536" y="4437112"/>
            <a:ext cx="6452964" cy="830997"/>
          </a:xfrm>
          <a:prstGeom prst="rect">
            <a:avLst/>
          </a:prstGeom>
          <a:noFill/>
          <a:ln w="349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</a:rPr>
              <a:t>In Ratio </a:t>
            </a:r>
            <a:r>
              <a:rPr lang="en-US" sz="2400" b="1" dirty="0"/>
              <a:t>the </a:t>
            </a:r>
            <a:r>
              <a:rPr lang="en-US" sz="2400" b="1" dirty="0">
                <a:solidFill>
                  <a:srgbClr val="0070C0"/>
                </a:solidFill>
              </a:rPr>
              <a:t>numerator is not part of the denominator</a:t>
            </a:r>
            <a:r>
              <a:rPr lang="en-US" sz="2400" b="1" dirty="0"/>
              <a:t> population </a:t>
            </a:r>
            <a:endParaRPr lang="en-US" sz="2400" b="1" dirty="0">
              <a:solidFill>
                <a:srgbClr val="66FF66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BEE7E-F90F-4A95-B8B8-DC537B35842A}" type="datetime1">
              <a:rPr lang="en-US" smtClean="0"/>
              <a:t>11/10/2021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11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7596336" y="2643009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      b</a:t>
            </a:r>
          </a:p>
        </p:txBody>
      </p:sp>
    </p:spTree>
    <p:extLst>
      <p:ext uri="{BB962C8B-B14F-4D97-AF65-F5344CB8AC3E}">
        <p14:creationId xmlns:p14="http://schemas.microsoft.com/office/powerpoint/2010/main" val="1083197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8000" y="0"/>
            <a:ext cx="474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Proportion  &amp; percentage</a:t>
            </a:r>
          </a:p>
        </p:txBody>
      </p:sp>
      <p:sp>
        <p:nvSpPr>
          <p:cNvPr id="3" name="Rectangle 2"/>
          <p:cNvSpPr/>
          <p:nvPr/>
        </p:nvSpPr>
        <p:spPr>
          <a:xfrm>
            <a:off x="508000" y="534267"/>
            <a:ext cx="2551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proportion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8028384" y="2068"/>
            <a:ext cx="1080120" cy="769441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1100" b="1" dirty="0">
                <a:latin typeface="Garamond" pitchFamily="18" charset="0"/>
              </a:rPr>
              <a:t> Ratios</a:t>
            </a:r>
          </a:p>
          <a:p>
            <a:pPr>
              <a:defRPr/>
            </a:pPr>
            <a:r>
              <a:rPr lang="en-US" sz="11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1100" b="1" dirty="0">
                <a:solidFill>
                  <a:srgbClr val="FF0000"/>
                </a:solidFill>
                <a:latin typeface="Garamond" pitchFamily="18" charset="0"/>
              </a:rPr>
              <a:t>percentage</a:t>
            </a:r>
            <a:endParaRPr lang="en-MY" sz="11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535" y="1196752"/>
            <a:ext cx="9059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Is a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relation between </a:t>
            </a:r>
            <a:r>
              <a:rPr lang="en-US" sz="2400" b="1" dirty="0">
                <a:latin typeface="Garamond" pitchFamily="18" charset="0"/>
              </a:rPr>
              <a:t>the amount , No., size or  degree of 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 one thing </a:t>
            </a:r>
            <a:r>
              <a:rPr lang="en-US" sz="2400" b="1" dirty="0">
                <a:latin typeface="Garamond" pitchFamily="18" charset="0"/>
              </a:rPr>
              <a:t>and the amount, size, No., or degree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of another.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????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7013" y="2132856"/>
            <a:ext cx="8821118" cy="1938992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342900" indent="-342900" algn="l">
              <a:buFont typeface="Wingdings" pitchFamily="2" charset="2"/>
              <a:buChar char="v"/>
            </a:pPr>
            <a:r>
              <a:rPr lang="en-US" sz="2400" b="1" dirty="0"/>
              <a:t>In epidemiology  </a:t>
            </a:r>
          </a:p>
          <a:p>
            <a:pPr marL="342900" indent="-342900" algn="l">
              <a:buFont typeface="Wingdings" pitchFamily="2" charset="2"/>
              <a:buChar char="§"/>
            </a:pPr>
            <a:r>
              <a:rPr lang="en-US" sz="2400" b="1" dirty="0"/>
              <a:t>a </a:t>
            </a:r>
            <a:r>
              <a:rPr lang="en-US" sz="2400" b="1" dirty="0">
                <a:solidFill>
                  <a:srgbClr val="0070C0"/>
                </a:solidFill>
              </a:rPr>
              <a:t>proportion is </a:t>
            </a:r>
            <a:r>
              <a:rPr lang="en-US" sz="2400" b="1" dirty="0"/>
              <a:t>a  ratio in which the </a:t>
            </a:r>
            <a:r>
              <a:rPr lang="en-US" sz="2400" b="1" dirty="0">
                <a:solidFill>
                  <a:srgbClr val="0070C0"/>
                </a:solidFill>
              </a:rPr>
              <a:t>numerator</a:t>
            </a:r>
            <a:r>
              <a:rPr lang="en-US" sz="2400" b="1" dirty="0"/>
              <a:t> is </a:t>
            </a:r>
            <a:r>
              <a:rPr lang="en-US" sz="2400" b="1" dirty="0">
                <a:solidFill>
                  <a:srgbClr val="0070C0"/>
                </a:solidFill>
              </a:rPr>
              <a:t>included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/>
              <a:t>as part of denominator</a:t>
            </a:r>
            <a:r>
              <a:rPr lang="en-US" sz="2400" dirty="0"/>
              <a:t>.  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????</a:t>
            </a:r>
            <a:endParaRPr lang="en-US" sz="2400" b="1" dirty="0"/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b="1" dirty="0"/>
              <a:t>In strict definition </a:t>
            </a:r>
            <a:r>
              <a:rPr lang="en-US" sz="2400" b="1" u="sng" dirty="0"/>
              <a:t>the proportion</a:t>
            </a:r>
            <a:r>
              <a:rPr lang="en-US" sz="2400" b="1" dirty="0"/>
              <a:t> 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b="1" dirty="0"/>
              <a:t>      must fall within the range of   </a:t>
            </a:r>
            <a:r>
              <a:rPr lang="en-US" sz="2400" b="1" dirty="0">
                <a:solidFill>
                  <a:srgbClr val="0070C0"/>
                </a:solidFill>
              </a:rPr>
              <a:t>0.0 to 1.0.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5807" y="4591288"/>
            <a:ext cx="6470450" cy="1569660"/>
          </a:xfrm>
          <a:prstGeom prst="rect">
            <a:avLst/>
          </a:prstGeom>
          <a:noFill/>
          <a:ln w="76200">
            <a:solidFill>
              <a:srgbClr val="339966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impotent difference between a</a:t>
            </a:r>
          </a:p>
          <a:p>
            <a:pPr algn="ctr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ratio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proportion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 is that 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numerator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of a proportion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 included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 the population defined by 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denominator</a:t>
            </a:r>
            <a:r>
              <a:rPr lang="en-US" sz="2400" b="1" dirty="0">
                <a:latin typeface="Garamond" pitchFamily="18" charset="0"/>
              </a:rPr>
              <a:t>. 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2D6D-13E3-41CC-9C7E-65636EF9D20E}" type="datetime1">
              <a:rPr lang="en-US" smtClean="0"/>
              <a:t>11/10/2021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5331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288757"/>
            <a:ext cx="68957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Epidemiological Measures of Health Status</a:t>
            </a:r>
            <a:r>
              <a:rPr lang="en-US" sz="28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31640" y="925512"/>
            <a:ext cx="596093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C3399"/>
                </a:solidFill>
                <a:latin typeface="Garamond" pitchFamily="18" charset="0"/>
              </a:rPr>
              <a:t>Measurements of disease frequency </a:t>
            </a:r>
            <a:endParaRPr lang="en-MY" sz="2800" b="1" dirty="0">
              <a:solidFill>
                <a:srgbClr val="CC3399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7297" y="1628800"/>
            <a:ext cx="6056911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There are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two types of rates: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Rates of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morbidity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(frequency of illness)</a:t>
            </a:r>
          </a:p>
          <a:p>
            <a:pPr marL="365760" indent="-256032" algn="l" rtl="0" fontAlgn="auto"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Rates of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mortality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(frequency of deaths)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1980" y="3277724"/>
            <a:ext cx="4179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2400" b="1" dirty="0">
                <a:solidFill>
                  <a:srgbClr val="0070C0"/>
                </a:solidFill>
              </a:rPr>
              <a:t>Sickness </a:t>
            </a:r>
            <a:r>
              <a:rPr lang="en-US" sz="2400" dirty="0"/>
              <a:t>-</a:t>
            </a:r>
            <a:r>
              <a:rPr lang="en-US" sz="2400" b="1" dirty="0"/>
              <a:t>Morbidity  rates</a:t>
            </a:r>
          </a:p>
          <a:p>
            <a:pPr algn="l" rtl="0">
              <a:defRPr/>
            </a:pPr>
            <a:r>
              <a:rPr lang="en-US" sz="2400" b="1" dirty="0">
                <a:solidFill>
                  <a:srgbClr val="0070C0"/>
                </a:solidFill>
              </a:rPr>
              <a:t>Death</a:t>
            </a: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/>
              <a:t>-</a:t>
            </a:r>
            <a:r>
              <a:rPr lang="en-US" sz="2400" b="1" dirty="0"/>
              <a:t>Mortality rates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932040" y="3389431"/>
            <a:ext cx="2872902" cy="830997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400" b="1" dirty="0"/>
              <a:t>are used as H. status </a:t>
            </a:r>
          </a:p>
          <a:p>
            <a:pPr algn="l"/>
            <a:r>
              <a:rPr lang="en-US" sz="2400" b="1" dirty="0"/>
              <a:t>indicator</a:t>
            </a:r>
          </a:p>
        </p:txBody>
      </p:sp>
      <p:sp>
        <p:nvSpPr>
          <p:cNvPr id="7" name="Right Brace 6"/>
          <p:cNvSpPr/>
          <p:nvPr/>
        </p:nvSpPr>
        <p:spPr>
          <a:xfrm>
            <a:off x="3824993" y="3389431"/>
            <a:ext cx="1412022" cy="810071"/>
          </a:xfrm>
          <a:prstGeom prst="rightBrac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6858000" y="5943600"/>
            <a:ext cx="1295400" cy="485775"/>
          </a:xfrm>
          <a:prstGeom prst="notched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Morbidity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ABA3-132A-4CC8-A8F6-369BAB71E099}" type="datetime1">
              <a:rPr lang="en-US" smtClean="0"/>
              <a:t>11/10/2021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9184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304800" y="228600"/>
            <a:ext cx="73929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MEASURES OF DISEASE FREQUENCY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9512" y="929491"/>
            <a:ext cx="8915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Morbidity Rate</a:t>
            </a: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Morbidity is the extend of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illness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, injuries, or disability </a:t>
            </a:r>
          </a:p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  a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defined population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during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specific period of time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55576" y="2474327"/>
            <a:ext cx="6172200" cy="1569660"/>
          </a:xfrm>
          <a:prstGeom prst="rect">
            <a:avLst/>
          </a:prstGeom>
          <a:noFill/>
          <a:ln w="38100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</a:rPr>
              <a:t>In epidemiology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three key morbidity</a:t>
            </a: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1 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      2-Prevalence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      3- Attack Rate</a:t>
            </a:r>
          </a:p>
        </p:txBody>
      </p:sp>
      <p:sp>
        <p:nvSpPr>
          <p:cNvPr id="5" name="Rectangle 4"/>
          <p:cNvSpPr/>
          <p:nvPr/>
        </p:nvSpPr>
        <p:spPr>
          <a:xfrm>
            <a:off x="6583" y="4725144"/>
            <a:ext cx="8937838" cy="1286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The measures of disease frequency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used most frequently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in epidemiology fall into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two broad categories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: </a:t>
            </a:r>
          </a:p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                      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</a:rPr>
              <a:t>prevalence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 and</a:t>
            </a:r>
          </a:p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                       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</a:rPr>
              <a:t>incidence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1E7D-7CA8-4966-ABE3-6B2E5A80A68A}" type="datetime1">
              <a:rPr lang="en-US" smtClean="0"/>
              <a:t>11/10/2021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4011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226782"/>
            <a:ext cx="259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 rtl="0"/>
            <a:r>
              <a:rPr lang="en-US" sz="2800" dirty="0"/>
              <a:t>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Incidence</a:t>
            </a:r>
            <a:r>
              <a:rPr lang="en-US" sz="2800" dirty="0">
                <a:solidFill>
                  <a:srgbClr val="C000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7953322" y="-31812"/>
            <a:ext cx="1190678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Prevalence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 Attack Rate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699" y="730507"/>
            <a:ext cx="90963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Incidence is the No. of </a:t>
            </a:r>
            <a:r>
              <a:rPr lang="en-US" sz="2400" b="1" u="sng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new cases</a:t>
            </a:r>
            <a:r>
              <a:rPr lang="en-US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of disease which came into existence within a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certain period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time </a:t>
            </a:r>
          </a:p>
          <a:p>
            <a:pPr algn="l" rtl="0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per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specific unit of population</a:t>
            </a:r>
            <a:r>
              <a:rPr lang="en-US" sz="2400" b="1" dirty="0">
                <a:solidFill>
                  <a:srgbClr val="1FE1CF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1560" y="2256672"/>
            <a:ext cx="7029447" cy="830997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it is the No. of </a:t>
            </a:r>
            <a:r>
              <a:rPr lang="en-US" sz="2400" b="1" u="sng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new cases</a:t>
            </a:r>
            <a:r>
              <a:rPr lang="en-US" sz="2400" b="1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a disease occurring  in </a:t>
            </a:r>
          </a:p>
          <a:p>
            <a:pPr algn="l" rtl="0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     a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specific population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 a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specified time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period</a:t>
            </a:r>
          </a:p>
        </p:txBody>
      </p:sp>
      <p:sp>
        <p:nvSpPr>
          <p:cNvPr id="6" name="Rectangle 5"/>
          <p:cNvSpPr/>
          <p:nvPr/>
        </p:nvSpPr>
        <p:spPr>
          <a:xfrm>
            <a:off x="62833" y="3383734"/>
            <a:ext cx="89154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22225">
            <a:solidFill>
              <a:srgbClr val="C00000"/>
            </a:solidFill>
          </a:ln>
        </p:spPr>
        <p:txBody>
          <a:bodyPr>
            <a:spAutoFit/>
          </a:bodyPr>
          <a:lstStyle/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Incidence rate </a:t>
            </a:r>
            <a:r>
              <a:rPr lang="en-US" sz="2800" b="1" dirty="0">
                <a:solidFill>
                  <a:schemeClr val="accent5"/>
                </a:solidFill>
                <a:latin typeface="Garamond" pitchFamily="18" charset="0"/>
              </a:rPr>
              <a:t>=</a:t>
            </a:r>
            <a:r>
              <a:rPr lang="en-US" sz="2200" b="1" dirty="0">
                <a:latin typeface="Garamond" pitchFamily="18" charset="0"/>
              </a:rPr>
              <a:t>The number of persons developing a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200" b="1" dirty="0">
                <a:latin typeface="Garamond" pitchFamily="18" charset="0"/>
              </a:rPr>
              <a:t>                        </a:t>
            </a:r>
            <a:r>
              <a:rPr lang="en-US" sz="2200" b="1" u="sng" dirty="0">
                <a:latin typeface="Garamond" pitchFamily="18" charset="0"/>
              </a:rPr>
              <a:t>disease (new cases) in a specific time and locality </a:t>
            </a:r>
            <a:r>
              <a:rPr lang="en-US" sz="2200" b="1" dirty="0">
                <a:latin typeface="Garamond" pitchFamily="18" charset="0"/>
              </a:rPr>
              <a:t>X1000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                                        total number of </a:t>
            </a:r>
            <a:r>
              <a:rPr lang="en-US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population  at risk</a:t>
            </a:r>
            <a:endParaRPr lang="ar-EG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33" y="5085184"/>
            <a:ext cx="8902534" cy="1141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800" b="1" dirty="0">
                <a:latin typeface="Garamond" pitchFamily="18" charset="0"/>
              </a:rPr>
              <a:t>Incidence of disease is the number of </a:t>
            </a:r>
            <a:r>
              <a:rPr lang="en-GB" sz="2800" b="1" dirty="0">
                <a:solidFill>
                  <a:srgbClr val="008000"/>
                </a:solidFill>
                <a:latin typeface="Garamond" pitchFamily="18" charset="0"/>
              </a:rPr>
              <a:t>new cases </a:t>
            </a:r>
            <a:r>
              <a:rPr lang="en-GB" sz="2800" b="1" dirty="0">
                <a:latin typeface="Garamond" pitchFamily="18" charset="0"/>
              </a:rPr>
              <a:t>that occur in a </a:t>
            </a:r>
            <a:r>
              <a:rPr lang="en-GB" sz="2800" b="1" dirty="0">
                <a:solidFill>
                  <a:schemeClr val="tx2">
                    <a:lumMod val="50000"/>
                  </a:schemeClr>
                </a:solidFill>
                <a:latin typeface="Garamond" pitchFamily="18" charset="0"/>
              </a:rPr>
              <a:t>defined population </a:t>
            </a:r>
            <a:r>
              <a:rPr lang="en-GB" sz="2800" b="1" dirty="0">
                <a:latin typeface="Garamond" pitchFamily="18" charset="0"/>
              </a:rPr>
              <a:t>in a specific period of</a:t>
            </a:r>
            <a:r>
              <a:rPr lang="en-GB" sz="2800" b="1" dirty="0">
                <a:solidFill>
                  <a:schemeClr val="tx2">
                    <a:lumMod val="50000"/>
                  </a:schemeClr>
                </a:solidFill>
                <a:latin typeface="Garamond" pitchFamily="18" charset="0"/>
              </a:rPr>
              <a:t> time</a:t>
            </a:r>
          </a:p>
          <a:p>
            <a:pPr>
              <a:lnSpc>
                <a:spcPct val="80000"/>
              </a:lnSpc>
            </a:pPr>
            <a:r>
              <a:rPr lang="en-GB" sz="2800" b="1" dirty="0">
                <a:latin typeface="Garamond" pitchFamily="18" charset="0"/>
              </a:rPr>
              <a:t>*The rate at which new cases of a disease arise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E3A7-14AF-4C47-BCB7-C67FDA9793AB}" type="datetime1">
              <a:rPr lang="en-US" smtClean="0"/>
              <a:t>11/10/2021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1366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323" y="459627"/>
            <a:ext cx="8768173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Incidence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=</a:t>
            </a:r>
            <a:r>
              <a:rPr lang="en-GB" sz="2400" dirty="0">
                <a:latin typeface="Garamond" pitchFamily="18" charset="0"/>
              </a:rPr>
              <a:t>Number of new cases of a disease occurring in the </a:t>
            </a:r>
          </a:p>
          <a:p>
            <a:r>
              <a:rPr lang="en-GB" sz="2400" dirty="0">
                <a:latin typeface="Garamond" pitchFamily="18" charset="0"/>
              </a:rPr>
              <a:t>                      </a:t>
            </a:r>
            <a:r>
              <a:rPr lang="en-GB" sz="2400" b="1" u="sng" dirty="0">
                <a:latin typeface="Garamond" pitchFamily="18" charset="0"/>
              </a:rPr>
              <a:t>population during a specified period of time   </a:t>
            </a:r>
            <a:r>
              <a:rPr lang="en-GB" sz="2400" b="1" dirty="0">
                <a:latin typeface="Garamond" pitchFamily="18" charset="0"/>
              </a:rPr>
              <a:t> </a:t>
            </a:r>
            <a:r>
              <a:rPr lang="en-GB" sz="2400" dirty="0">
                <a:latin typeface="Garamond" pitchFamily="18" charset="0"/>
              </a:rPr>
              <a:t>×1000</a:t>
            </a:r>
          </a:p>
          <a:p>
            <a:r>
              <a:rPr lang="en-GB" sz="2400" dirty="0">
                <a:latin typeface="Garamond" pitchFamily="18" charset="0"/>
              </a:rPr>
              <a:t>                Number of persons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exposed to the risk of </a:t>
            </a:r>
            <a:r>
              <a:rPr lang="en-GB" sz="2400" dirty="0">
                <a:latin typeface="Garamond" pitchFamily="18" charset="0"/>
              </a:rPr>
              <a:t>developing the </a:t>
            </a:r>
          </a:p>
          <a:p>
            <a:r>
              <a:rPr lang="en-GB" sz="2400" dirty="0">
                <a:latin typeface="Garamond" pitchFamily="18" charset="0"/>
              </a:rPr>
              <a:t>                  disease during that period of time</a:t>
            </a:r>
          </a:p>
          <a:p>
            <a:endParaRPr lang="en-GB" sz="28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The incidence of a particular disease could therefore be </a:t>
            </a:r>
          </a:p>
          <a:p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expressed as, say, 5 per 1000 person per year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059" y="3717032"/>
            <a:ext cx="901043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buFont typeface="Wingdings" pitchFamily="2" charset="2"/>
              <a:buChar char="v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The incidence of a disease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quantifies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rate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events or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cases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that develop in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population at risk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during the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specified time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interval. </a:t>
            </a:r>
          </a:p>
          <a:p>
            <a:pPr marL="457200" indent="-457200" eaLnBrk="0" hangingPunct="0">
              <a:buFont typeface="Wingdings" pitchFamily="2" charset="2"/>
              <a:buChar char="v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lang="en-US" sz="2400" b="1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 eaLnBrk="0" hangingPunct="0">
              <a:buFont typeface="Wingdings" pitchFamily="2" charset="2"/>
              <a:buChar char="v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It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permits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to calculate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probability (risk)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each individuals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to become ill </a:t>
            </a:r>
            <a:r>
              <a:rPr lang="en-US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in a set period of time</a:t>
            </a:r>
            <a:r>
              <a:rPr lang="en-US" sz="2400" b="1" dirty="0">
                <a:solidFill>
                  <a:srgbClr val="000000"/>
                </a:solidFill>
                <a:latin typeface="Times" pitchFamily="18" charset="0"/>
                <a:cs typeface="Times New Roman" pitchFamily="18" charset="0"/>
              </a:rPr>
              <a:t>. </a:t>
            </a:r>
            <a:endParaRPr lang="en-US" sz="2400" b="1" dirty="0">
              <a:latin typeface="Times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283968" y="90295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Cont.  ……</a:t>
            </a:r>
            <a:r>
              <a:rPr lang="en-US" b="1" dirty="0"/>
              <a:t>Incidence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91E1-2599-44FB-90B0-D1DF7690B7A1}" type="datetime1">
              <a:rPr lang="en-US" smtClean="0"/>
              <a:t>11/10/2021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589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27584" y="368619"/>
            <a:ext cx="1644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 rtl="0">
              <a:buClr>
                <a:srgbClr val="FF3300"/>
              </a:buClr>
            </a:pPr>
            <a:r>
              <a:rPr lang="en-US" sz="2800" b="1" dirty="0"/>
              <a:t>Example 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1" y="817562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A study done on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1000 </a:t>
            </a:r>
            <a:r>
              <a:rPr lang="en-US" sz="2400" b="1" dirty="0">
                <a:latin typeface="Garamond" pitchFamily="18" charset="0"/>
              </a:rPr>
              <a:t>school children  during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2018 </a:t>
            </a:r>
            <a:r>
              <a:rPr lang="en-US" sz="2400" b="1" dirty="0">
                <a:latin typeface="Garamond" pitchFamily="18" charset="0"/>
              </a:rPr>
              <a:t>found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20 </a:t>
            </a:r>
            <a:r>
              <a:rPr lang="en-US" sz="2400" b="1" dirty="0">
                <a:latin typeface="Garamond" pitchFamily="18" charset="0"/>
              </a:rPr>
              <a:t>with TB.  By follow up the school children during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2019 </a:t>
            </a:r>
            <a:r>
              <a:rPr lang="en-US" sz="2400" b="1" dirty="0">
                <a:latin typeface="Garamond" pitchFamily="18" charset="0"/>
              </a:rPr>
              <a:t> the number of students with TB was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28</a:t>
            </a:r>
            <a:endParaRPr lang="en-US" sz="2400" b="1" dirty="0">
              <a:latin typeface="Garamond" pitchFamily="18" charset="0"/>
            </a:endParaRPr>
          </a:p>
          <a:p>
            <a:pPr>
              <a:buClr>
                <a:srgbClr val="FF3300"/>
              </a:buClr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New cases   </a:t>
            </a:r>
            <a:r>
              <a:rPr lang="en-US" sz="2400" b="1" dirty="0">
                <a:latin typeface="Garamond" pitchFamily="18" charset="0"/>
              </a:rPr>
              <a:t>were 8    =  28-20= 8</a:t>
            </a:r>
          </a:p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new cases </a:t>
            </a:r>
            <a:r>
              <a:rPr lang="en-US" sz="2400" b="1" dirty="0">
                <a:latin typeface="Garamond" pitchFamily="18" charset="0"/>
              </a:rPr>
              <a:t>only 2016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=  8/1000 X 1000</a:t>
            </a:r>
          </a:p>
          <a:p>
            <a:pPr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=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8/1000 population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83568" y="3387824"/>
            <a:ext cx="7056784" cy="15498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>
                <a:lumMod val="95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Incidence rate =       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№  of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 cases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a disease within a 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US" sz="2400" b="1" u="sng" dirty="0">
                <a:latin typeface="Garamond" pitchFamily="18" charset="0"/>
                <a:cs typeface="Times New Roman" pitchFamily="18" charset="0"/>
              </a:rPr>
              <a:t>      population in a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given time </a:t>
            </a:r>
            <a:r>
              <a:rPr lang="en-US" sz="2400" b="1" u="sng" dirty="0">
                <a:latin typeface="Garamond" pitchFamily="18" charset="0"/>
                <a:cs typeface="Times New Roman" pitchFamily="18" charset="0"/>
              </a:rPr>
              <a:t>period</a:t>
            </a:r>
            <a:r>
              <a:rPr lang="en-US" sz="2400" b="1" u="sng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       </a:t>
            </a:r>
            <a:r>
              <a:rPr lang="en-US" sz="2400" b="1" dirty="0">
                <a:solidFill>
                  <a:schemeClr val="hlink"/>
                </a:solidFill>
              </a:rPr>
              <a:t>X 1000</a:t>
            </a:r>
            <a:endParaRPr lang="en-US" sz="2400" b="1" dirty="0"/>
          </a:p>
          <a:p>
            <a:pPr algn="l">
              <a:lnSpc>
                <a:spcPct val="65000"/>
              </a:lnSpc>
              <a:defRPr/>
            </a:pPr>
            <a:r>
              <a:rPr lang="en-US" sz="2400" b="1" dirty="0"/>
              <a:t>   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№ of </a:t>
            </a:r>
            <a:r>
              <a:rPr lang="en-US" sz="2400" b="1" dirty="0">
                <a:latin typeface="Garamond" pitchFamily="18" charset="0"/>
              </a:rPr>
              <a:t>persons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exposed to risk </a:t>
            </a:r>
            <a:r>
              <a:rPr lang="en-US" sz="2400" b="1" dirty="0">
                <a:latin typeface="Garamond" pitchFamily="18" charset="0"/>
              </a:rPr>
              <a:t>of developing</a:t>
            </a:r>
          </a:p>
          <a:p>
            <a:pPr algn="l">
              <a:lnSpc>
                <a:spcPct val="65000"/>
              </a:lnSpc>
              <a:defRPr/>
            </a:pPr>
            <a:r>
              <a:rPr lang="en-US" sz="2400" b="1" dirty="0">
                <a:latin typeface="Garamond" pitchFamily="18" charset="0"/>
              </a:rPr>
              <a:t>          the disease in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same time period</a:t>
            </a:r>
          </a:p>
        </p:txBody>
      </p:sp>
      <p:sp>
        <p:nvSpPr>
          <p:cNvPr id="6" name="Rectangle 5"/>
          <p:cNvSpPr/>
          <p:nvPr/>
        </p:nvSpPr>
        <p:spPr>
          <a:xfrm>
            <a:off x="-24383" y="5170663"/>
            <a:ext cx="91927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l" rtl="0" fontAlgn="auto">
              <a:spcAft>
                <a:spcPts val="0"/>
              </a:spcAft>
              <a:buClr>
                <a:schemeClr val="accent2"/>
              </a:buClr>
              <a:buSzPct val="100000"/>
              <a:defRPr/>
            </a:pPr>
            <a:r>
              <a:rPr lang="en-US" sz="2400" b="1" dirty="0"/>
              <a:t>Incidence rate:</a:t>
            </a:r>
          </a:p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</a:rPr>
              <a:t>The rate of developing the disease</a:t>
            </a:r>
          </a:p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It is of value for searching for the causes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of the disease</a:t>
            </a:r>
            <a:r>
              <a:rPr lang="en-US" sz="24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7E6-F47F-48E1-88C6-6EA7ECFDC821}" type="datetime1">
              <a:rPr lang="en-US" smtClean="0"/>
              <a:t>11/10/2021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17</a:t>
            </a:fld>
            <a:endParaRPr lang="en-MY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716016" y="31750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Cont.  ……</a:t>
            </a:r>
            <a:r>
              <a:rPr lang="en-US" b="1" dirty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97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71450" y="422151"/>
            <a:ext cx="89916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dirty="0">
                <a:solidFill>
                  <a:schemeClr val="hlink"/>
                </a:solidFill>
                <a:latin typeface="Garamond" pitchFamily="18" charset="0"/>
                <a:cs typeface="Times New Roman" pitchFamily="18" charset="0"/>
              </a:rPr>
              <a:t>1-An incidence rate can be used to</a:t>
            </a:r>
          </a:p>
          <a:p>
            <a:pPr marL="742950" lvl="1" indent="-285750" algn="l" rtl="0"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hlink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Estimate the probability of or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risk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of developing </a:t>
            </a:r>
            <a:r>
              <a:rPr lang="en-US" sz="2400" b="1" dirty="0">
                <a:solidFill>
                  <a:schemeClr val="hlink"/>
                </a:solidFill>
                <a:latin typeface="Garamond" pitchFamily="18" charset="0"/>
                <a:cs typeface="Times New Roman" pitchFamily="18" charset="0"/>
              </a:rPr>
              <a:t>a disease during a specific time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period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algn="l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Incidence</a:t>
            </a:r>
            <a:r>
              <a:rPr lang="en-US" sz="2400" b="1" dirty="0">
                <a:latin typeface="Garamond" pitchFamily="18" charset="0"/>
              </a:rPr>
              <a:t> = 8/1000 population/year  </a:t>
            </a:r>
          </a:p>
          <a:p>
            <a:pPr algn="l"/>
            <a:endParaRPr lang="en-US" sz="2400" b="1" dirty="0">
              <a:latin typeface="Garamond" pitchFamily="18" charset="0"/>
              <a:cs typeface="Times New Roman" pitchFamily="18" charset="0"/>
            </a:endParaRPr>
          </a:p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2-As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incidence goes up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risk possibility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or probability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goes up</a:t>
            </a: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l"/>
            <a:endParaRPr lang="en-US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71450" y="3711493"/>
            <a:ext cx="861367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/>
              <a:t>           Time-            </a:t>
            </a:r>
            <a:r>
              <a:rPr lang="en-US" sz="2400" dirty="0"/>
              <a:t> </a:t>
            </a:r>
            <a:r>
              <a:rPr lang="en-US" sz="2400" b="1" dirty="0"/>
              <a:t>Place  -      Person </a:t>
            </a:r>
          </a:p>
          <a:p>
            <a:pPr algn="l"/>
            <a:r>
              <a:rPr lang="en-US" sz="2400" b="1" dirty="0"/>
              <a:t>Higher Incidence existence of or potential for an epidemic become known and predictable</a:t>
            </a:r>
          </a:p>
        </p:txBody>
      </p:sp>
      <p:sp>
        <p:nvSpPr>
          <p:cNvPr id="5" name="Down Arrow 4"/>
          <p:cNvSpPr/>
          <p:nvPr/>
        </p:nvSpPr>
        <p:spPr>
          <a:xfrm>
            <a:off x="1151414" y="2698702"/>
            <a:ext cx="484632" cy="849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Down Arrow 5"/>
          <p:cNvSpPr/>
          <p:nvPr/>
        </p:nvSpPr>
        <p:spPr>
          <a:xfrm>
            <a:off x="2628900" y="2767124"/>
            <a:ext cx="484632" cy="849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Down Arrow 6"/>
          <p:cNvSpPr/>
          <p:nvPr/>
        </p:nvSpPr>
        <p:spPr>
          <a:xfrm>
            <a:off x="4114683" y="2716323"/>
            <a:ext cx="484632" cy="849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575713" y="5005076"/>
            <a:ext cx="65131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Incidence rate=absolute risk</a:t>
            </a:r>
          </a:p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Probability </a:t>
            </a:r>
            <a:r>
              <a:rPr lang="en-GB" sz="2400" b="1" dirty="0">
                <a:latin typeface="Garamond" pitchFamily="18" charset="0"/>
              </a:rPr>
              <a:t>of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developing </a:t>
            </a:r>
            <a:r>
              <a:rPr lang="en-GB" sz="2400" b="1" dirty="0">
                <a:latin typeface="Garamond" pitchFamily="18" charset="0"/>
              </a:rPr>
              <a:t>a disease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B433-DA4A-483A-8569-692E65F2E10E}" type="datetime1">
              <a:rPr lang="en-US" smtClean="0"/>
              <a:t>11/10/2021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18</a:t>
            </a:fld>
            <a:endParaRPr lang="en-MY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876800" y="43523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Cont.  ……</a:t>
            </a:r>
            <a:r>
              <a:rPr lang="en-US" b="1" dirty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31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738664"/>
            <a:ext cx="54360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Numerator &amp; Denominator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in incidence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9522" y="1316282"/>
            <a:ext cx="9099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Times New Roman" pitchFamily="18" charset="0"/>
              </a:rPr>
              <a:t>Numerator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Garamond" pitchFamily="18" charset="0"/>
            </a:endParaRPr>
          </a:p>
          <a:p>
            <a:pPr algn="l"/>
            <a:r>
              <a:rPr lang="en-US" sz="2400" b="1" dirty="0">
                <a:latin typeface="Garamond" pitchFamily="18" charset="0"/>
              </a:rPr>
              <a:t>Is the No. of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new cases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within a time period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. 8 cases </a:t>
            </a:r>
            <a:endParaRPr lang="en-US" sz="24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79512" y="2175765"/>
            <a:ext cx="868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Denominator </a:t>
            </a:r>
          </a:p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number of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 risk .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or under study in the group or population.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1000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773" y="3789040"/>
            <a:ext cx="65106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New cases   </a:t>
            </a:r>
            <a:r>
              <a:rPr lang="en-US" sz="2400" b="1" dirty="0">
                <a:latin typeface="Garamond" pitchFamily="18" charset="0"/>
              </a:rPr>
              <a:t>were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8 </a:t>
            </a:r>
            <a:r>
              <a:rPr lang="en-US" sz="2400" b="1" dirty="0">
                <a:latin typeface="Garamond" pitchFamily="18" charset="0"/>
              </a:rPr>
              <a:t>   = 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28-20= 8</a:t>
            </a:r>
          </a:p>
          <a:p>
            <a:pPr algn="l" rtl="0"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 new cases only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2019 </a:t>
            </a:r>
            <a:r>
              <a:rPr lang="en-US" sz="2400" b="1" dirty="0">
                <a:latin typeface="Garamond" pitchFamily="18" charset="0"/>
              </a:rPr>
              <a:t> =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8/1000</a:t>
            </a:r>
            <a:r>
              <a:rPr lang="en-US" sz="2400" b="1" dirty="0">
                <a:latin typeface="Garamond" pitchFamily="18" charset="0"/>
              </a:rPr>
              <a:t>x 1000</a:t>
            </a:r>
          </a:p>
          <a:p>
            <a:pPr algn="l" rtl="0">
              <a:buClr>
                <a:srgbClr val="FF3300"/>
              </a:buClr>
            </a:pPr>
            <a:r>
              <a:rPr lang="en-US" sz="2400" b="1" dirty="0">
                <a:latin typeface="Garamond" pitchFamily="18" charset="0"/>
              </a:rPr>
              <a:t>Incidence =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8/1000 population/year  </a:t>
            </a:r>
          </a:p>
        </p:txBody>
      </p:sp>
      <p:sp>
        <p:nvSpPr>
          <p:cNvPr id="6" name="Rectangle 5"/>
          <p:cNvSpPr/>
          <p:nvPr/>
        </p:nvSpPr>
        <p:spPr>
          <a:xfrm>
            <a:off x="5518048" y="0"/>
            <a:ext cx="3816424" cy="1200329"/>
          </a:xfrm>
          <a:prstGeom prst="rect">
            <a:avLst/>
          </a:prstGeom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b="1" dirty="0"/>
              <a:t>A study done on  </a:t>
            </a:r>
            <a:r>
              <a:rPr lang="en-US" b="1" dirty="0">
                <a:solidFill>
                  <a:srgbClr val="FF0000"/>
                </a:solidFill>
              </a:rPr>
              <a:t>1000</a:t>
            </a:r>
            <a:r>
              <a:rPr lang="en-US" b="1" dirty="0"/>
              <a:t> school children  during </a:t>
            </a:r>
            <a:r>
              <a:rPr lang="en-US" b="1" dirty="0">
                <a:solidFill>
                  <a:srgbClr val="0070C0"/>
                </a:solidFill>
              </a:rPr>
              <a:t>2018</a:t>
            </a:r>
            <a:r>
              <a:rPr lang="en-US" b="1" dirty="0"/>
              <a:t> found  </a:t>
            </a:r>
            <a:r>
              <a:rPr lang="en-US" b="1" dirty="0">
                <a:solidFill>
                  <a:srgbClr val="FF0000"/>
                </a:solidFill>
              </a:rPr>
              <a:t>20</a:t>
            </a:r>
            <a:r>
              <a:rPr lang="en-US" b="1" dirty="0"/>
              <a:t> with TB.  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b="1" dirty="0"/>
              <a:t>By follow up during </a:t>
            </a:r>
            <a:r>
              <a:rPr lang="en-US" b="1" dirty="0">
                <a:solidFill>
                  <a:srgbClr val="0070C0"/>
                </a:solidFill>
              </a:rPr>
              <a:t>2019</a:t>
            </a:r>
            <a:r>
              <a:rPr lang="en-US" b="1" dirty="0"/>
              <a:t>  the number 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b="1" dirty="0"/>
              <a:t>of students with </a:t>
            </a:r>
            <a:r>
              <a:rPr lang="en-US" b="1" dirty="0">
                <a:solidFill>
                  <a:srgbClr val="FF0000"/>
                </a:solidFill>
              </a:rPr>
              <a:t>TB 28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C9B4-742F-4205-975D-67745450FDBC}" type="datetime1">
              <a:rPr lang="en-US" smtClean="0"/>
              <a:t>11/10/2021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19</a:t>
            </a:fld>
            <a:endParaRPr lang="en-MY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08815" y="44624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Cont.  ……</a:t>
            </a:r>
            <a:r>
              <a:rPr lang="en-US" b="1" dirty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1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28617"/>
            <a:ext cx="9036496" cy="1446550"/>
          </a:xfrm>
          <a:prstGeom prst="rect">
            <a:avLst/>
          </a:prstGeom>
          <a:ln w="1905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MEASURES OF  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CC0066"/>
                </a:solidFill>
                <a:latin typeface="Garamond" pitchFamily="18" charset="0"/>
                <a:cs typeface="Arial" charset="0"/>
              </a:rPr>
              <a:t>     DISEASE FREQUENCY</a:t>
            </a:r>
          </a:p>
        </p:txBody>
      </p:sp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88640"/>
            <a:ext cx="2232248" cy="2041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7544" y="5229200"/>
            <a:ext cx="835292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3600" b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/>
                <a:cs typeface="Arial" charset="0"/>
              </a:rPr>
              <a:t>Prof  DR. Waqar Al – Kubaisy </a:t>
            </a:r>
            <a:endParaRPr lang="en-MY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Garamond" pitchFamily="18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0362" y="3789040"/>
            <a:ext cx="1575771" cy="605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4000" dirty="0">
                <a:latin typeface="Garamond" pitchFamily="18" charset="0"/>
              </a:rPr>
              <a:t>Part 1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B677-82BF-4149-835D-DA8DF248F85D}" type="datetime1">
              <a:rPr lang="en-US" smtClean="0"/>
              <a:t>11/10/2021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891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2536" y="2630575"/>
            <a:ext cx="90730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</a:rPr>
              <a:t>The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midyear population </a:t>
            </a:r>
            <a:r>
              <a:rPr lang="en-US" sz="2400" b="1" dirty="0">
                <a:latin typeface="Garamond" pitchFamily="18" charset="0"/>
              </a:rPr>
              <a:t>could be used as a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denominator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 in diseases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affecting the whole community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. </a:t>
            </a:r>
            <a:r>
              <a:rPr lang="en-US" sz="2400" b="1" dirty="0">
                <a:latin typeface="Garamond" pitchFamily="18" charset="0"/>
              </a:rPr>
              <a:t>(cholera, TB)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2400" b="1" dirty="0">
              <a:solidFill>
                <a:schemeClr val="accent5"/>
              </a:solidFill>
              <a:latin typeface="Garamond" pitchFamily="18" charset="0"/>
            </a:endParaRPr>
          </a:p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</a:rPr>
              <a:t>In other diseases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not everyone </a:t>
            </a:r>
            <a:r>
              <a:rPr lang="en-US" sz="2400" b="1" dirty="0">
                <a:latin typeface="Garamond" pitchFamily="18" charset="0"/>
              </a:rPr>
              <a:t>in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a study population may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400" b="1" dirty="0">
                <a:latin typeface="Garamond" pitchFamily="18" charset="0"/>
              </a:rPr>
              <a:t>     be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at risk </a:t>
            </a:r>
            <a:r>
              <a:rPr lang="en-US" sz="2400" b="1" dirty="0">
                <a:latin typeface="Garamond" pitchFamily="18" charset="0"/>
              </a:rPr>
              <a:t>for developing diseases</a:t>
            </a:r>
            <a:r>
              <a:rPr lang="en-US" sz="2400" b="1" dirty="0">
                <a:solidFill>
                  <a:srgbClr val="00FF00"/>
                </a:solidFill>
                <a:latin typeface="Garamond" pitchFamily="18" charset="0"/>
              </a:rPr>
              <a:t>.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(e.g. some diseases are lifelong</a:t>
            </a:r>
          </a:p>
          <a:p>
            <a:pPr marL="109728" algn="ctr" rtl="0"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    in duration</a:t>
            </a:r>
            <a:r>
              <a:rPr lang="en-US" sz="2400" b="1" dirty="0">
                <a:latin typeface="Garamond" pitchFamily="18" charset="0"/>
              </a:rPr>
              <a:t>,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so that once a person has it, he </a:t>
            </a:r>
            <a:r>
              <a:rPr lang="en-US" sz="2400" b="1" dirty="0">
                <a:latin typeface="Garamond" pitchFamily="18" charset="0"/>
              </a:rPr>
              <a:t> will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not develop it again</a:t>
            </a:r>
            <a:r>
              <a:rPr lang="en-US" sz="2400" b="1" dirty="0">
                <a:latin typeface="Garamond" pitchFamily="18" charset="0"/>
              </a:rPr>
              <a:t>; </a:t>
            </a:r>
          </a:p>
          <a:p>
            <a:pPr marL="109728" algn="l" rtl="0"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  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those persons are removed from the denominator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75080" y="412938"/>
            <a:ext cx="6413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928" indent="-457200" algn="l" rt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rgbClr val="FF0000"/>
                </a:solidFill>
              </a:rPr>
              <a:t>Population at risk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be used as a denominator </a:t>
            </a:r>
          </a:p>
        </p:txBody>
      </p:sp>
      <p:sp>
        <p:nvSpPr>
          <p:cNvPr id="5" name="Rectangle 4"/>
          <p:cNvSpPr/>
          <p:nvPr/>
        </p:nvSpPr>
        <p:spPr>
          <a:xfrm>
            <a:off x="-82058" y="815442"/>
            <a:ext cx="911855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0" hangingPunct="0">
              <a:buFont typeface="Wingdings" pitchFamily="2" charset="2"/>
              <a:buChar char="ü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incidence </a:t>
            </a: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a disease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22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rate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of </a:t>
            </a:r>
            <a:r>
              <a:rPr lang="en-US" sz="22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new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events or cases of a disease </a:t>
            </a:r>
            <a:r>
              <a:rPr lang="en-US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that develop in a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population at risk </a:t>
            </a: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during the </a:t>
            </a:r>
            <a:r>
              <a:rPr lang="en-US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specified time interval</a:t>
            </a: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457200" indent="-457200" eaLnBrk="0" hangingPunct="0">
              <a:buFont typeface="Wingdings" pitchFamily="2" charset="2"/>
              <a:buChar char="ü"/>
              <a:tabLst>
                <a:tab pos="685800" algn="l"/>
                <a:tab pos="914400" algn="l"/>
                <a:tab pos="1371600" algn="l"/>
                <a:tab pos="1600200" algn="r"/>
                <a:tab pos="1709738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r>
              <a:rPr lang="en-US" sz="22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It permits to calculate the probability (risk) of each individuals to become ill in a set period of time. </a:t>
            </a:r>
            <a:endParaRPr lang="en-US" sz="22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41C0B-4ACB-4B61-BF5B-4931A0E6D92D}" type="datetime1">
              <a:rPr lang="en-US" smtClean="0"/>
              <a:t>11/10/2021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20</a:t>
            </a:fld>
            <a:endParaRPr lang="en-MY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876800" y="43523"/>
            <a:ext cx="2247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Cont.  ……</a:t>
            </a:r>
            <a:r>
              <a:rPr lang="en-US" b="1" dirty="0"/>
              <a:t>Incidence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84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614" y="620688"/>
            <a:ext cx="9001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Population at risk</a:t>
            </a:r>
          </a:p>
          <a:p>
            <a:pPr marL="365760" indent="-256032" algn="l" rtl="0" fontAlgn="auto"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The people who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are susceptible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to a given disease are called the </a:t>
            </a:r>
            <a:r>
              <a:rPr lang="en-US" sz="2400" dirty="0">
                <a:latin typeface="Garamond" pitchFamily="18" charset="0"/>
              </a:rPr>
              <a:t>population at risk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, and can be defined by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demographic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,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geographic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or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environmenta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l factors.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2400" b="1" dirty="0">
              <a:solidFill>
                <a:srgbClr val="66FF66"/>
              </a:solidFill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An important factor in calculating measures </a:t>
            </a:r>
            <a:r>
              <a:rPr lang="en-US" sz="2400" dirty="0">
                <a:latin typeface="Garamond" pitchFamily="18" charset="0"/>
              </a:rPr>
              <a:t>of disease frequency is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the correct estimate of the numbers of people under study.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None/>
              <a:defRPr/>
            </a:pPr>
            <a:endParaRPr lang="en-US" sz="2400" dirty="0">
              <a:latin typeface="Garamond" pitchFamily="18" charset="0"/>
            </a:endParaRP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Ideally these numbers should only include people who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are potentially susceptible </a:t>
            </a:r>
            <a:r>
              <a:rPr lang="en-US" sz="2400" b="1" dirty="0">
                <a:latin typeface="Garamond" pitchFamily="18" charset="0"/>
              </a:rPr>
              <a:t>to the diseases being studied</a:t>
            </a:r>
            <a:r>
              <a:rPr lang="en-US" sz="2400" dirty="0">
                <a:latin typeface="Garamond" pitchFamily="18" charset="0"/>
              </a:rPr>
              <a:t>. </a:t>
            </a:r>
          </a:p>
          <a:p>
            <a:pPr marL="365760" indent="-256032" algn="l" rtl="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>
                <a:latin typeface="Garamond" pitchFamily="18" charset="0"/>
              </a:rPr>
              <a:t>For instance, men should not be included when calculating the frequency of cervical cancer</a:t>
            </a:r>
            <a:endParaRPr lang="ar-EG" sz="2400" b="1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AE82-4087-4A99-A0A6-0D040E03AF87}" type="datetime1">
              <a:rPr lang="en-US" smtClean="0"/>
              <a:t>11/10/2021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21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457200" y="5338583"/>
            <a:ext cx="84352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population at risk is the group of people susceptible to develop a characteristic. </a:t>
            </a:r>
          </a:p>
          <a:p>
            <a:r>
              <a:rPr lang="en-US" b="1" dirty="0"/>
              <a:t> For example </a:t>
            </a:r>
            <a:r>
              <a:rPr lang="en-US" dirty="0"/>
              <a:t>when studying </a:t>
            </a:r>
            <a:r>
              <a:rPr lang="en-US" b="1" dirty="0"/>
              <a:t>measles</a:t>
            </a:r>
            <a:r>
              <a:rPr lang="en-US" dirty="0"/>
              <a:t>, the population at risk used for the calculation should be the </a:t>
            </a:r>
            <a:r>
              <a:rPr lang="en-US" b="1" dirty="0"/>
              <a:t>children under five years of age</a:t>
            </a:r>
            <a:r>
              <a:rPr lang="en-US" dirty="0"/>
              <a:t>, because measles is rare after that age. The </a:t>
            </a:r>
            <a:r>
              <a:rPr lang="en-US" b="1" dirty="0"/>
              <a:t>population at risk is </a:t>
            </a:r>
            <a:r>
              <a:rPr lang="en-US" dirty="0"/>
              <a:t>used </a:t>
            </a:r>
            <a:r>
              <a:rPr lang="en-US" b="1" dirty="0"/>
              <a:t>as the denominator </a:t>
            </a:r>
            <a:r>
              <a:rPr lang="en-US" dirty="0"/>
              <a:t>when calculating proportions or rates</a:t>
            </a:r>
          </a:p>
        </p:txBody>
      </p:sp>
    </p:spTree>
    <p:extLst>
      <p:ext uri="{BB962C8B-B14F-4D97-AF65-F5344CB8AC3E}">
        <p14:creationId xmlns:p14="http://schemas.microsoft.com/office/powerpoint/2010/main" val="1748303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179512" y="1484784"/>
            <a:ext cx="8346703" cy="4915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7846" y="1093324"/>
            <a:ext cx="28638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at risk</a:t>
            </a:r>
            <a:endParaRPr lang="en-MY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B0CD3-5411-46F9-A139-C03733DC83C9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6367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737" y="548680"/>
            <a:ext cx="871574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algn="l" rtl="0" fontAlgn="auto">
              <a:spcAft>
                <a:spcPts val="0"/>
              </a:spcAft>
              <a:buClr>
                <a:schemeClr val="accent2"/>
              </a:buClr>
              <a:buSzPct val="100000"/>
              <a:defRPr/>
            </a:pPr>
            <a:r>
              <a:rPr lang="en-US" sz="2800" b="1" dirty="0">
                <a:latin typeface="Garamond" pitchFamily="18" charset="0"/>
              </a:rPr>
              <a:t>2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Attack rate:</a:t>
            </a:r>
          </a:p>
          <a:p>
            <a:pPr marL="624078" indent="-514350" algn="l" rtl="0" fontAlgn="auto">
              <a:spcAft>
                <a:spcPts val="0"/>
              </a:spcAft>
              <a:buClr>
                <a:schemeClr val="accent2"/>
              </a:buClr>
              <a:buSzPct val="100000"/>
              <a:buFont typeface="Wingdings 3"/>
              <a:buChar char="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A specific  form of incidence rate </a:t>
            </a:r>
            <a:r>
              <a:rPr lang="en-US" sz="2400" b="1" dirty="0">
                <a:latin typeface="Garamond" pitchFamily="18" charset="0"/>
              </a:rPr>
              <a:t>in which there is a limited period of risk as in: </a:t>
            </a:r>
          </a:p>
          <a:p>
            <a:pPr marL="624078" indent="-514350" algn="l" rtl="0" fontAlgn="auto">
              <a:spcAft>
                <a:spcPts val="0"/>
              </a:spcAft>
              <a:buClr>
                <a:schemeClr val="accent2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</a:rPr>
              <a:t>cases of epidemics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reflecting the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virulence of the organisms.</a:t>
            </a:r>
          </a:p>
        </p:txBody>
      </p:sp>
      <p:sp>
        <p:nvSpPr>
          <p:cNvPr id="3" name="Rectangle 2"/>
          <p:cNvSpPr/>
          <p:nvPr/>
        </p:nvSpPr>
        <p:spPr>
          <a:xfrm>
            <a:off x="202977" y="2924944"/>
            <a:ext cx="890155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MY" sz="2400" b="1" dirty="0">
                <a:latin typeface="Garamond" pitchFamily="18" charset="0"/>
              </a:rPr>
              <a:t>3</a:t>
            </a:r>
            <a:r>
              <a:rPr lang="en-MY" sz="2400" dirty="0">
                <a:latin typeface="Garamond" pitchFamily="18" charset="0"/>
              </a:rPr>
              <a:t> </a:t>
            </a:r>
            <a:r>
              <a:rPr lang="en-MY" sz="2400" b="1" dirty="0">
                <a:latin typeface="Garamond" pitchFamily="18" charset="0"/>
              </a:rPr>
              <a:t>Secondary attack rate</a:t>
            </a:r>
            <a:r>
              <a:rPr lang="en-MY" sz="2400" b="1" dirty="0">
                <a:solidFill>
                  <a:srgbClr val="FFFF00"/>
                </a:solidFill>
                <a:latin typeface="Garamond" pitchFamily="18" charset="0"/>
              </a:rPr>
              <a:t>:  </a:t>
            </a:r>
            <a:r>
              <a:rPr lang="en-MY" sz="2400" dirty="0">
                <a:latin typeface="Garamond" pitchFamily="18" charset="0"/>
              </a:rPr>
              <a:t>=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№. </a:t>
            </a:r>
            <a:r>
              <a:rPr lang="en-MY" sz="2400" b="1" u="sng" dirty="0">
                <a:latin typeface="Garamond" pitchFamily="18" charset="0"/>
              </a:rPr>
              <a:t>of secondary cases  </a:t>
            </a:r>
            <a:r>
              <a:rPr lang="en-MY" sz="2400" b="1" dirty="0">
                <a:latin typeface="Garamond" pitchFamily="18" charset="0"/>
              </a:rPr>
              <a:t>x100</a:t>
            </a:r>
          </a:p>
          <a:p>
            <a:pPr algn="l">
              <a:defRPr/>
            </a:pPr>
            <a:r>
              <a:rPr lang="en-MY" sz="2400" b="1" dirty="0">
                <a:latin typeface="Garamond" pitchFamily="18" charset="0"/>
              </a:rPr>
              <a:t>                                              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№.</a:t>
            </a:r>
            <a:r>
              <a:rPr lang="en-MY" sz="2400" b="1" dirty="0">
                <a:latin typeface="Garamond" pitchFamily="18" charset="0"/>
              </a:rPr>
              <a:t> of susceptible</a:t>
            </a:r>
          </a:p>
          <a:p>
            <a:pPr algn="l">
              <a:defRPr/>
            </a:pPr>
            <a:r>
              <a:rPr lang="en-MY" sz="2400" dirty="0">
                <a:latin typeface="Garamond" pitchFamily="18" charset="0"/>
              </a:rPr>
              <a:t>This rate is used to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measure the ease </a:t>
            </a:r>
            <a:r>
              <a:rPr lang="en-MY" sz="2400" b="1" dirty="0">
                <a:latin typeface="Garamond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communicability </a:t>
            </a:r>
            <a:r>
              <a:rPr lang="en-MY" sz="2400" dirty="0">
                <a:solidFill>
                  <a:srgbClr val="FF0000"/>
                </a:solidFill>
                <a:latin typeface="Garamond" pitchFamily="18" charset="0"/>
              </a:rPr>
              <a:t>i</a:t>
            </a:r>
            <a:r>
              <a:rPr lang="en-MY" sz="2400" dirty="0">
                <a:latin typeface="Garamond" pitchFamily="18" charset="0"/>
              </a:rPr>
              <a:t>n case of communicable diseases</a:t>
            </a:r>
          </a:p>
          <a:p>
            <a:pPr algn="l">
              <a:defRPr/>
            </a:pPr>
            <a:r>
              <a:rPr lang="en-MY" sz="2400" dirty="0">
                <a:latin typeface="Garamond" pitchFamily="18" charset="0"/>
              </a:rPr>
              <a:t>*The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length of incubation period </a:t>
            </a:r>
            <a:r>
              <a:rPr lang="en-MY" sz="2400" dirty="0">
                <a:latin typeface="Garamond" pitchFamily="18" charset="0"/>
              </a:rPr>
              <a:t>is important to identify the secondary cases.</a:t>
            </a:r>
          </a:p>
          <a:p>
            <a:pPr algn="l">
              <a:defRPr/>
            </a:pPr>
            <a:r>
              <a:rPr lang="en-MY" sz="2400" dirty="0">
                <a:latin typeface="Garamond" pitchFamily="18" charset="0"/>
              </a:rPr>
              <a:t>*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Immune Individuals </a:t>
            </a:r>
            <a:r>
              <a:rPr lang="en-MY" sz="2400" b="1" dirty="0">
                <a:latin typeface="Garamond" pitchFamily="18" charset="0"/>
              </a:rPr>
              <a:t>(whether due to natural infection or immunization)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should be excluded from the denominator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0685-A49D-4975-9911-2A892B262CC0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3813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55575" y="0"/>
            <a:ext cx="2978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1305" y="959932"/>
            <a:ext cx="8839200" cy="156966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is the </a:t>
            </a:r>
            <a:r>
              <a:rPr lang="en-US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All cases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disease,, or condition, present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at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a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particular time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, 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to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size of population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from which it is drown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799258" y="-1"/>
            <a:ext cx="1322784" cy="830997"/>
          </a:xfrm>
          <a:prstGeom prst="rect">
            <a:avLst/>
          </a:prstGeom>
          <a:noFill/>
          <a:ln w="2540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1200" b="1" dirty="0"/>
              <a:t>morbidity</a:t>
            </a:r>
            <a:endParaRPr lang="en-US" sz="1200" b="1" dirty="0">
              <a:solidFill>
                <a:srgbClr val="FFFF00"/>
              </a:solidFill>
            </a:endParaRPr>
          </a:p>
          <a:p>
            <a:pPr marL="342900" indent="-342900"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Incidence 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</a:t>
            </a:r>
            <a:r>
              <a:rPr lang="en-US" sz="1200" b="1" dirty="0">
                <a:solidFill>
                  <a:srgbClr val="FF0000"/>
                </a:solidFill>
              </a:rPr>
              <a:t>Prevalence</a:t>
            </a:r>
          </a:p>
          <a:p>
            <a:pPr algn="l" rtl="0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sz="1200" b="1" dirty="0"/>
              <a:t>   Attack Rate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66800" y="2864549"/>
            <a:ext cx="4945360" cy="461665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b="1" dirty="0">
                <a:latin typeface="Garamond" pitchFamily="18" charset="0"/>
              </a:rPr>
              <a:t>means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ALL. </a:t>
            </a:r>
            <a:r>
              <a:rPr lang="en-US" sz="2400" b="1" dirty="0">
                <a:latin typeface="Garamond" pitchFamily="18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Old+ New</a:t>
            </a:r>
            <a:r>
              <a:rPr lang="en-US" sz="2400" b="1" dirty="0">
                <a:latin typeface="Garamond" pitchFamily="18" charset="0"/>
              </a:rPr>
              <a:t>) 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77505" y="3333745"/>
            <a:ext cx="8686800" cy="1200329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</a:t>
            </a:r>
          </a:p>
          <a:p>
            <a:pPr algn="l" rtl="0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quantifies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proportion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individuals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a population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who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have the disease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at a specific time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97550" y="4797152"/>
            <a:ext cx="8646709" cy="1286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>
                <a:solidFill>
                  <a:srgbClr val="9900CC"/>
                </a:solidFill>
                <a:latin typeface="Garamond" pitchFamily="18" charset="0"/>
              </a:rPr>
              <a:t>Prevalence: </a:t>
            </a:r>
            <a:r>
              <a:rPr lang="en-GB" sz="2400" dirty="0">
                <a:latin typeface="Garamond" pitchFamily="18" charset="0"/>
              </a:rPr>
              <a:t>in the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number of cases </a:t>
            </a:r>
            <a:r>
              <a:rPr lang="en-GB" sz="2400" dirty="0">
                <a:solidFill>
                  <a:srgbClr val="FF0000"/>
                </a:solidFill>
                <a:latin typeface="Garamond" pitchFamily="18" charset="0"/>
              </a:rPr>
              <a:t>of </a:t>
            </a:r>
            <a:r>
              <a:rPr lang="en-GB" sz="2400" dirty="0">
                <a:latin typeface="Garamond" pitchFamily="18" charset="0"/>
              </a:rPr>
              <a:t>a disease present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in a defined population</a:t>
            </a:r>
            <a:r>
              <a:rPr lang="en-GB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GB" sz="2400" dirty="0">
                <a:latin typeface="Garamond" pitchFamily="18" charset="0"/>
              </a:rPr>
              <a:t>at a given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point of time</a:t>
            </a:r>
          </a:p>
          <a:p>
            <a:pPr>
              <a:lnSpc>
                <a:spcPct val="80000"/>
              </a:lnSpc>
            </a:pPr>
            <a:r>
              <a:rPr lang="en-GB" sz="2400" dirty="0">
                <a:latin typeface="Garamond" pitchFamily="18" charset="0"/>
              </a:rPr>
              <a:t>*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Proportion </a:t>
            </a:r>
            <a:r>
              <a:rPr lang="en-GB" sz="2400" b="1" dirty="0">
                <a:latin typeface="Garamond" pitchFamily="18" charset="0"/>
              </a:rPr>
              <a:t>of a population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already affected by </a:t>
            </a:r>
            <a:r>
              <a:rPr lang="en-GB" sz="2400" b="1" dirty="0">
                <a:latin typeface="Garamond" pitchFamily="18" charset="0"/>
              </a:rPr>
              <a:t>a particular disease </a:t>
            </a:r>
            <a:r>
              <a:rPr lang="en-GB" sz="2400" b="1" dirty="0">
                <a:solidFill>
                  <a:srgbClr val="002060"/>
                </a:solidFill>
                <a:latin typeface="Garamond" pitchFamily="18" charset="0"/>
              </a:rPr>
              <a:t>at a particular time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1D56C-531E-4543-82B2-59DD95FE3C26}" type="datetime1">
              <a:rPr lang="en-US" smtClean="0"/>
              <a:t>11/10/2021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764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14313" y="127000"/>
            <a:ext cx="9082087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A study done on  1000 school children  at  Al-</a:t>
            </a:r>
            <a:r>
              <a:rPr lang="en-US" sz="2400" b="1" dirty="0" err="1">
                <a:latin typeface="Garamond" pitchFamily="18" charset="0"/>
              </a:rPr>
              <a:t>Karak</a:t>
            </a:r>
            <a:r>
              <a:rPr lang="en-US" sz="2400" b="1" dirty="0">
                <a:latin typeface="Garamond" pitchFamily="18" charset="0"/>
              </a:rPr>
              <a:t> , during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2018 f</a:t>
            </a:r>
            <a:r>
              <a:rPr lang="en-US" sz="2400" b="1" dirty="0">
                <a:latin typeface="Garamond" pitchFamily="18" charset="0"/>
              </a:rPr>
              <a:t>ound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</a:t>
            </a:r>
            <a:r>
              <a:rPr lang="en-US" sz="2400" b="1" dirty="0">
                <a:latin typeface="Garamond" pitchFamily="18" charset="0"/>
              </a:rPr>
              <a:t> with TB.  By follow up during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2019</a:t>
            </a:r>
            <a:r>
              <a:rPr lang="en-US" sz="2400" b="1" dirty="0">
                <a:latin typeface="Garamond" pitchFamily="18" charset="0"/>
              </a:rPr>
              <a:t> the number of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students with TB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Incidence</a:t>
            </a:r>
            <a:r>
              <a:rPr lang="en-US" sz="2400" b="1" dirty="0">
                <a:latin typeface="Garamond" pitchFamily="18" charset="0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Garamond" pitchFamily="18" charset="0"/>
              </a:rPr>
              <a:t>new cases </a:t>
            </a:r>
            <a:r>
              <a:rPr lang="en-US" sz="2400" b="1" dirty="0">
                <a:latin typeface="Garamond" pitchFamily="18" charset="0"/>
              </a:rPr>
              <a:t>only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2019</a:t>
            </a:r>
            <a:r>
              <a:rPr lang="en-US" sz="2400" b="1" dirty="0">
                <a:latin typeface="Garamond" pitchFamily="18" charset="0"/>
              </a:rPr>
              <a:t>  =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8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??  </a:t>
            </a:r>
            <a:r>
              <a:rPr lang="en-US" sz="2400" b="1" dirty="0">
                <a:latin typeface="Garamond" pitchFamily="18" charset="0"/>
              </a:rPr>
              <a:t>       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</a:rPr>
              <a:t>2018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?? </a:t>
            </a:r>
            <a:r>
              <a:rPr lang="en-US" sz="2400" b="1" dirty="0">
                <a:latin typeface="Garamond" pitchFamily="18" charset="0"/>
              </a:rPr>
              <a:t>       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</a:rPr>
              <a:t>2019</a:t>
            </a:r>
          </a:p>
          <a:p>
            <a:pPr algn="l" rtl="0">
              <a:buClr>
                <a:srgbClr val="FF3300"/>
              </a:buClr>
              <a:defRPr/>
            </a:pPr>
            <a:endParaRPr lang="en-US" sz="24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2018</a:t>
            </a:r>
            <a:r>
              <a:rPr lang="en-US" sz="2400" b="1" dirty="0">
                <a:latin typeface="Garamond" pitchFamily="18" charset="0"/>
              </a:rPr>
              <a:t>  = 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</a:rPr>
              <a:t>20/1000</a:t>
            </a:r>
            <a:r>
              <a:rPr lang="en-US" sz="2400" b="1" dirty="0">
                <a:latin typeface="Garamond" pitchFamily="18" charset="0"/>
              </a:rPr>
              <a:t>x1000=20/1000population/year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2019  </a:t>
            </a:r>
            <a:r>
              <a:rPr lang="en-US" sz="2400" b="1" dirty="0">
                <a:latin typeface="Garamond" pitchFamily="18" charset="0"/>
              </a:rPr>
              <a:t>=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</a:rPr>
              <a:t>28/1000</a:t>
            </a:r>
            <a:r>
              <a:rPr lang="en-US" sz="2400" b="1" dirty="0">
                <a:latin typeface="Garamond" pitchFamily="18" charset="0"/>
              </a:rPr>
              <a:t>X1000=28/1000population/year</a:t>
            </a: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 algn="l" rtl="0">
              <a:buClr>
                <a:srgbClr val="FF3300"/>
              </a:buClr>
              <a:defRPr/>
            </a:pP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446" y="4726063"/>
            <a:ext cx="8610600" cy="138499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22225">
            <a:solidFill>
              <a:srgbClr val="00B050"/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Thus,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can be thought of as 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status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of the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disease in a population at a point in </a:t>
            </a: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time and as such is also referred to as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point prevalence</a:t>
            </a:r>
            <a:endParaRPr lang="en-US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FFF7F-1111-4830-BEA7-9F2CEA2EB13D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28600" y="493067"/>
            <a:ext cx="89154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latin typeface="Garamond" pitchFamily="18" charset="0"/>
              </a:rPr>
              <a:t>example</a:t>
            </a:r>
            <a:r>
              <a:rPr lang="en-US" sz="2400" dirty="0">
                <a:latin typeface="Garamond" pitchFamily="18" charset="0"/>
              </a:rPr>
              <a:t>, </a:t>
            </a:r>
          </a:p>
          <a:p>
            <a:pPr>
              <a:defRPr/>
            </a:pPr>
            <a:r>
              <a:rPr lang="en-US" sz="28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visual examination survey conducted in Al </a:t>
            </a:r>
            <a:r>
              <a:rPr lang="en-US" sz="2400" b="1" dirty="0" err="1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among</a:t>
            </a:r>
          </a:p>
          <a:p>
            <a:pPr algn="l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individuals , 52 - 85 years of age, during  2017</a:t>
            </a:r>
          </a:p>
          <a:p>
            <a:pPr algn="l"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310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the 2477 persons examined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had cataracts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at the time of the survey.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???????</a:t>
            </a:r>
          </a:p>
          <a:p>
            <a:pPr algn="l"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 prevalence of cataract in that age group was </a:t>
            </a:r>
          </a:p>
          <a:p>
            <a:pPr algn="l">
              <a:defRPr/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310 / 2477 X100 ,=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12.5%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prevalence of cataract among population aging  52 - 85 years in Al </a:t>
            </a:r>
            <a:r>
              <a:rPr lang="en-US" sz="2400" b="1" dirty="0" err="1">
                <a:latin typeface="Garamond" pitchFamily="18" charset="0"/>
                <a:cs typeface="Times New Roman" pitchFamily="18" charset="0"/>
              </a:rPr>
              <a:t>Karak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during  2017</a:t>
            </a:r>
          </a:p>
        </p:txBody>
      </p:sp>
      <p:sp>
        <p:nvSpPr>
          <p:cNvPr id="3" name="Rectangle 2"/>
          <p:cNvSpPr/>
          <p:nvPr/>
        </p:nvSpPr>
        <p:spPr>
          <a:xfrm>
            <a:off x="372761" y="3356992"/>
            <a:ext cx="8655496" cy="954088"/>
          </a:xfrm>
          <a:prstGeom prst="rect">
            <a:avLst/>
          </a:prstGeom>
          <a:solidFill>
            <a:srgbClr val="C7D9BD">
              <a:alpha val="18000"/>
            </a:srgbClr>
          </a:solidFill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P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=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№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800" b="1" u="sng" dirty="0">
                <a:solidFill>
                  <a:srgbClr val="003399"/>
                </a:solidFill>
                <a:latin typeface="Garamond" pitchFamily="18" charset="0"/>
              </a:rPr>
              <a:t>of existing cases of a disease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X 100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3399"/>
                </a:solidFill>
                <a:latin typeface="Garamond" pitchFamily="18" charset="0"/>
              </a:rPr>
              <a:t>  total population  at risk at a given point in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1A8F3-D30E-4085-932F-9D2C2AC0D965}" type="datetime1">
              <a:rPr lang="en-US" smtClean="0"/>
              <a:t>11/10/2021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4517" y="559118"/>
            <a:ext cx="8686800" cy="1938992"/>
          </a:xfrm>
          <a:prstGeom prst="rect">
            <a:avLst/>
          </a:prstGeom>
          <a:solidFill>
            <a:schemeClr val="bg2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Prevalence is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controlled by two </a:t>
            </a:r>
            <a:r>
              <a:rPr lang="en-US" sz="2400" b="1" u="sng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elements </a:t>
            </a:r>
            <a:endParaRPr lang="en-US" sz="2400" b="1" dirty="0">
              <a:solidFill>
                <a:srgbClr val="008000"/>
              </a:solidFill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No. of individuals who have been diseased in the past</a:t>
            </a:r>
          </a:p>
          <a:p>
            <a:pPr algn="l" rtl="0">
              <a:buClr>
                <a:srgbClr val="66FF33"/>
              </a:buClr>
              <a:defRPr/>
            </a:pPr>
            <a:endParaRPr lang="en-US" sz="2400" b="1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the length or duration of the illness.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algn="l" rtl="0">
              <a:buClr>
                <a:srgbClr val="66FF33"/>
              </a:buClr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4071" y="3033713"/>
            <a:ext cx="5041985" cy="46166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</a:rPr>
              <a:t>Prevalence will vary 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5530703" y="2800227"/>
            <a:ext cx="2590800" cy="83099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 rot="10204089">
            <a:off x="4994139" y="2869785"/>
            <a:ext cx="661016" cy="77751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034689" y="4138612"/>
            <a:ext cx="365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dirty="0">
                <a:latin typeface="Garamond" pitchFamily="18" charset="0"/>
                <a:cs typeface="Times New Roman" pitchFamily="18" charset="0"/>
              </a:rPr>
              <a:t>duration of the illness</a:t>
            </a:r>
            <a:endParaRPr lang="en-US" sz="2400" dirty="0">
              <a:latin typeface="Garamond" pitchFamily="18" charset="0"/>
            </a:endParaRPr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5717254" y="4116821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valence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5253632" y="5099174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valence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331640" y="5191125"/>
            <a:ext cx="15318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incidence</a:t>
            </a:r>
            <a:endParaRPr lang="en-US" sz="2400" dirty="0">
              <a:latin typeface="Garamond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070547" y="4397164"/>
            <a:ext cx="13088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31840" y="5452341"/>
            <a:ext cx="159314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 rot="16200000">
            <a:off x="5149506" y="4154848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Right Arrow 17"/>
          <p:cNvSpPr/>
          <p:nvPr/>
        </p:nvSpPr>
        <p:spPr>
          <a:xfrm rot="16200000">
            <a:off x="4613458" y="5104804"/>
            <a:ext cx="845170" cy="484632"/>
          </a:xfrm>
          <a:prstGeom prst="rightArrow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Right Arrow 18"/>
          <p:cNvSpPr/>
          <p:nvPr/>
        </p:nvSpPr>
        <p:spPr>
          <a:xfrm rot="16200000">
            <a:off x="622152" y="4273039"/>
            <a:ext cx="576825" cy="248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ight Arrow 19"/>
          <p:cNvSpPr/>
          <p:nvPr/>
        </p:nvSpPr>
        <p:spPr>
          <a:xfrm rot="16200000">
            <a:off x="870403" y="5249471"/>
            <a:ext cx="576825" cy="248251"/>
          </a:xfrm>
          <a:prstGeom prst="rightArrow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F29C-12B7-43EE-85C6-25CD8D1CA168}" type="datetime1">
              <a:rPr lang="en-US" smtClean="0"/>
              <a:t>11/10/2021</a:t>
            </a:fld>
            <a:endParaRPr lang="en-MY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200" y="4077072"/>
            <a:ext cx="89154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rtl="0"/>
            <a:r>
              <a:rPr lang="en-US" sz="2200" b="1" dirty="0">
                <a:latin typeface="Garamond" pitchFamily="18" charset="0"/>
                <a:cs typeface="Times New Roman" pitchFamily="18" charset="0"/>
              </a:rPr>
              <a:t>Incidence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200" b="1" dirty="0">
                <a:solidFill>
                  <a:srgbClr val="008000"/>
                </a:solidFill>
                <a:latin typeface="Garamond" pitchFamily="18" charset="0"/>
                <a:cs typeface="Times New Roman" pitchFamily="18" charset="0"/>
              </a:rPr>
              <a:t>all new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cases of the disease. </a:t>
            </a:r>
          </a:p>
          <a:p>
            <a:pPr algn="l" rtl="0"/>
            <a:r>
              <a:rPr lang="en-US" sz="2200" dirty="0">
                <a:latin typeface="Garamond" pitchFamily="18" charset="0"/>
                <a:cs typeface="Times New Roman" pitchFamily="18" charset="0"/>
              </a:rPr>
              <a:t>They enter the prevalence pot. </a:t>
            </a:r>
          </a:p>
          <a:p>
            <a:pPr algn="l" rtl="0"/>
            <a:r>
              <a:rPr lang="en-US" sz="2200" dirty="0">
                <a:latin typeface="Garamond" pitchFamily="18" charset="0"/>
                <a:cs typeface="Times New Roman" pitchFamily="18" charset="0"/>
              </a:rPr>
              <a:t> If no cases leave the prevalence pot, it continues to Fill, adding to the number of cases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unless</a:t>
            </a:r>
          </a:p>
          <a:p>
            <a:pPr algn="l" rtl="0"/>
            <a:r>
              <a:rPr lang="en-US" sz="2200" dirty="0">
                <a:latin typeface="Garamond" pitchFamily="18" charset="0"/>
                <a:cs typeface="Times New Roman" pitchFamily="18" charset="0"/>
              </a:rPr>
              <a:t> some cases either</a:t>
            </a:r>
            <a:r>
              <a:rPr lang="en-US" sz="22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6600"/>
                </a:solidFill>
                <a:latin typeface="Garamond" pitchFamily="18" charset="0"/>
                <a:cs typeface="Times New Roman" pitchFamily="18" charset="0"/>
              </a:rPr>
              <a:t>recover</a:t>
            </a:r>
            <a:r>
              <a:rPr lang="en-US" sz="2200" b="1" dirty="0">
                <a:solidFill>
                  <a:srgbClr val="FF99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die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reducing the prevalence</a:t>
            </a:r>
            <a:r>
              <a:rPr lang="en-US" sz="2800" dirty="0">
                <a:latin typeface="Garamond" pitchFamily="18" charset="0"/>
                <a:cs typeface="Times New Roman" pitchFamily="18" charset="0"/>
              </a:rPr>
              <a:t>.  </a:t>
            </a:r>
          </a:p>
          <a:p>
            <a:pPr algn="l" rtl="0"/>
            <a:r>
              <a:rPr lang="en-US" sz="2800" dirty="0">
                <a:latin typeface="Garamond" pitchFamily="18" charset="0"/>
                <a:cs typeface="Times New Roman" pitchFamily="18" charset="0"/>
              </a:rPr>
              <a:t>                 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2915816" y="1124744"/>
            <a:ext cx="4038600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246658" y="1124744"/>
            <a:ext cx="1862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052888" y="2554577"/>
            <a:ext cx="2119312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Prevalenc</a:t>
            </a:r>
            <a:r>
              <a:rPr lang="en-US" sz="2800" dirty="0">
                <a:latin typeface="Calibri" pitchFamily="34" charset="0"/>
              </a:rPr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800" b="1" dirty="0">
                <a:latin typeface="Calibri" pitchFamily="34" charset="0"/>
              </a:rPr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212428" y="1854200"/>
            <a:ext cx="170338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800" b="1" dirty="0">
                <a:solidFill>
                  <a:srgbClr val="00B050"/>
                </a:solidFill>
                <a:latin typeface="Calibri" pitchFamily="34" charset="0"/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2638425" y="1332254"/>
            <a:ext cx="2047875" cy="1468438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112544" y="1119529"/>
            <a:ext cx="2328863" cy="168116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382609" y="1559531"/>
            <a:ext cx="1941686" cy="1361943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A18F-0F21-4397-9E09-97DEA17AE5F4}" type="datetime1">
              <a:rPr lang="en-US" smtClean="0"/>
              <a:t>11/10/2021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85279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 txBox="1">
            <a:spLocks noChangeArrowheads="1"/>
          </p:cNvSpPr>
          <p:nvPr/>
        </p:nvSpPr>
        <p:spPr bwMode="auto">
          <a:xfrm>
            <a:off x="152400" y="228600"/>
            <a:ext cx="8763000" cy="6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 eaLnBrk="1" hangingPunct="1"/>
            <a:r>
              <a:rPr lang="en-US" sz="2800" b="1" dirty="0">
                <a:solidFill>
                  <a:srgbClr val="FF0000"/>
                </a:solidFill>
              </a:rPr>
              <a:t>Relationship Between Incidence and Prevalence</a:t>
            </a:r>
          </a:p>
        </p:txBody>
      </p:sp>
      <p:sp>
        <p:nvSpPr>
          <p:cNvPr id="4" name="Freeform 19"/>
          <p:cNvSpPr>
            <a:spLocks/>
          </p:cNvSpPr>
          <p:nvPr/>
        </p:nvSpPr>
        <p:spPr bwMode="auto">
          <a:xfrm>
            <a:off x="4283968" y="1201839"/>
            <a:ext cx="2592288" cy="2776538"/>
          </a:xfrm>
          <a:custGeom>
            <a:avLst/>
            <a:gdLst>
              <a:gd name="T0" fmla="*/ 0 w 2688"/>
              <a:gd name="T1" fmla="*/ 2147483647 h 1912"/>
              <a:gd name="T2" fmla="*/ 2147483647 w 2688"/>
              <a:gd name="T3" fmla="*/ 2147483647 h 1912"/>
              <a:gd name="T4" fmla="*/ 2147483647 w 2688"/>
              <a:gd name="T5" fmla="*/ 2147483647 h 1912"/>
              <a:gd name="T6" fmla="*/ 2147483647 w 2688"/>
              <a:gd name="T7" fmla="*/ 2147483647 h 1912"/>
              <a:gd name="T8" fmla="*/ 2147483647 w 2688"/>
              <a:gd name="T9" fmla="*/ 2147483647 h 1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88"/>
              <a:gd name="T16" fmla="*/ 0 h 1912"/>
              <a:gd name="T17" fmla="*/ 2688 w 2688"/>
              <a:gd name="T18" fmla="*/ 1912 h 19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88" h="1912">
                <a:moveTo>
                  <a:pt x="0" y="312"/>
                </a:moveTo>
                <a:cubicBezTo>
                  <a:pt x="28" y="204"/>
                  <a:pt x="56" y="96"/>
                  <a:pt x="288" y="360"/>
                </a:cubicBezTo>
                <a:cubicBezTo>
                  <a:pt x="520" y="624"/>
                  <a:pt x="1032" y="1912"/>
                  <a:pt x="1392" y="1896"/>
                </a:cubicBezTo>
                <a:cubicBezTo>
                  <a:pt x="1752" y="1880"/>
                  <a:pt x="2232" y="528"/>
                  <a:pt x="2448" y="264"/>
                </a:cubicBezTo>
                <a:cubicBezTo>
                  <a:pt x="2664" y="0"/>
                  <a:pt x="2648" y="312"/>
                  <a:pt x="2688" y="312"/>
                </a:cubicBezTo>
              </a:path>
            </a:pathLst>
          </a:custGeom>
          <a:noFill/>
          <a:ln w="762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round/>
            <a:headEnd/>
            <a:tailEnd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7294563" y="1852613"/>
            <a:ext cx="1522412" cy="42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0417" tIns="25208" rIns="50417" bIns="25208">
            <a:spAutoFit/>
          </a:bodyPr>
          <a:lstStyle/>
          <a:p>
            <a:pPr algn="l" defTabSz="749300" rtl="0"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2060"/>
                </a:solidFill>
                <a:latin typeface="Calibri" pitchFamily="34" charset="0"/>
              </a:rPr>
              <a:t>Death</a:t>
            </a:r>
          </a:p>
        </p:txBody>
      </p:sp>
      <p:sp>
        <p:nvSpPr>
          <p:cNvPr id="6" name="Rectangle 5"/>
          <p:cNvSpPr/>
          <p:nvPr/>
        </p:nvSpPr>
        <p:spPr>
          <a:xfrm>
            <a:off x="7124489" y="1265250"/>
            <a:ext cx="18625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9900"/>
                </a:solidFill>
                <a:latin typeface="Garamond" pitchFamily="18" charset="0"/>
              </a:rPr>
              <a:t>Recovery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533900" y="2513013"/>
            <a:ext cx="1982316" cy="97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rtl="0">
              <a:spcBef>
                <a:spcPct val="50000"/>
              </a:spcBef>
            </a:pPr>
            <a:r>
              <a:rPr lang="en-US" sz="2400" b="1" dirty="0"/>
              <a:t>Prevalenc</a:t>
            </a:r>
            <a:r>
              <a:rPr lang="en-US" sz="2400" dirty="0"/>
              <a:t>e</a:t>
            </a:r>
          </a:p>
          <a:p>
            <a:pPr algn="ctr" rtl="0">
              <a:spcBef>
                <a:spcPct val="50000"/>
              </a:spcBef>
            </a:pPr>
            <a:r>
              <a:rPr lang="en-US" sz="2400" b="1" dirty="0"/>
              <a:t>Pot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830512" y="2039649"/>
            <a:ext cx="1703388" cy="4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417" tIns="25208" rIns="50417" bIns="25208">
            <a:spAutoFit/>
          </a:bodyPr>
          <a:lstStyle>
            <a:lvl1pPr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defTabSz="7493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defTabSz="749300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l" rtl="0"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</a:rPr>
              <a:t>Incidence</a:t>
            </a:r>
          </a:p>
        </p:txBody>
      </p:sp>
      <p:sp>
        <p:nvSpPr>
          <p:cNvPr id="9" name="Freeform 22"/>
          <p:cNvSpPr>
            <a:spLocks/>
          </p:cNvSpPr>
          <p:nvPr/>
        </p:nvSpPr>
        <p:spPr bwMode="auto">
          <a:xfrm>
            <a:off x="3940882" y="1702513"/>
            <a:ext cx="1584176" cy="976312"/>
          </a:xfrm>
          <a:custGeom>
            <a:avLst/>
            <a:gdLst>
              <a:gd name="T0" fmla="*/ 0 w 1680"/>
              <a:gd name="T1" fmla="*/ 2147483647 h 1040"/>
              <a:gd name="T2" fmla="*/ 2147483647 w 1680"/>
              <a:gd name="T3" fmla="*/ 2147483647 h 1040"/>
              <a:gd name="T4" fmla="*/ 2147483647 w 1680"/>
              <a:gd name="T5" fmla="*/ 2147483647 h 1040"/>
              <a:gd name="T6" fmla="*/ 0 60000 65536"/>
              <a:gd name="T7" fmla="*/ 0 60000 65536"/>
              <a:gd name="T8" fmla="*/ 0 60000 65536"/>
              <a:gd name="T9" fmla="*/ 0 w 1680"/>
              <a:gd name="T10" fmla="*/ 0 h 1040"/>
              <a:gd name="T11" fmla="*/ 1680 w 1680"/>
              <a:gd name="T12" fmla="*/ 1040 h 10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1040">
                <a:moveTo>
                  <a:pt x="0" y="560"/>
                </a:moveTo>
                <a:cubicBezTo>
                  <a:pt x="172" y="280"/>
                  <a:pt x="344" y="0"/>
                  <a:pt x="624" y="80"/>
                </a:cubicBezTo>
                <a:cubicBezTo>
                  <a:pt x="904" y="160"/>
                  <a:pt x="1292" y="600"/>
                  <a:pt x="1680" y="1040"/>
                </a:cubicBezTo>
              </a:path>
            </a:pathLst>
          </a:cu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0" name="Freeform 24"/>
          <p:cNvSpPr>
            <a:spLocks/>
          </p:cNvSpPr>
          <p:nvPr/>
        </p:nvSpPr>
        <p:spPr bwMode="auto">
          <a:xfrm>
            <a:off x="5798578" y="1496083"/>
            <a:ext cx="1501255" cy="946944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rgbClr val="FF9900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1" name="Freeform 24"/>
          <p:cNvSpPr>
            <a:spLocks/>
          </p:cNvSpPr>
          <p:nvPr/>
        </p:nvSpPr>
        <p:spPr bwMode="auto">
          <a:xfrm>
            <a:off x="5863449" y="1969555"/>
            <a:ext cx="1528159" cy="1030577"/>
          </a:xfrm>
          <a:custGeom>
            <a:avLst/>
            <a:gdLst>
              <a:gd name="T0" fmla="*/ 0 w 1728"/>
              <a:gd name="T1" fmla="*/ 2147483647 h 1056"/>
              <a:gd name="T2" fmla="*/ 2147483647 w 1728"/>
              <a:gd name="T3" fmla="*/ 2147483647 h 1056"/>
              <a:gd name="T4" fmla="*/ 2147483647 w 1728"/>
              <a:gd name="T5" fmla="*/ 2147483647 h 1056"/>
              <a:gd name="T6" fmla="*/ 0 60000 65536"/>
              <a:gd name="T7" fmla="*/ 0 60000 65536"/>
              <a:gd name="T8" fmla="*/ 0 60000 65536"/>
              <a:gd name="T9" fmla="*/ 0 w 1728"/>
              <a:gd name="T10" fmla="*/ 0 h 1056"/>
              <a:gd name="T11" fmla="*/ 1728 w 1728"/>
              <a:gd name="T12" fmla="*/ 1056 h 10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056">
                <a:moveTo>
                  <a:pt x="0" y="1056"/>
                </a:moveTo>
                <a:cubicBezTo>
                  <a:pt x="264" y="672"/>
                  <a:pt x="528" y="288"/>
                  <a:pt x="816" y="144"/>
                </a:cubicBezTo>
                <a:cubicBezTo>
                  <a:pt x="1104" y="0"/>
                  <a:pt x="1576" y="184"/>
                  <a:pt x="1728" y="192"/>
                </a:cubicBezTo>
              </a:path>
            </a:pathLst>
          </a:custGeom>
          <a:noFill/>
          <a:ln w="412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lIns="50417" tIns="25208" rIns="50417" bIns="25208">
            <a:spAutoFit/>
          </a:bodyPr>
          <a:lstStyle/>
          <a:p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611560" y="1239911"/>
            <a:ext cx="2880320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Prevalence </a:t>
            </a:r>
            <a:r>
              <a:rPr lang="en-US" sz="2400" dirty="0">
                <a:latin typeface="Garamond" pitchFamily="18" charset="0"/>
              </a:rPr>
              <a:t>=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I 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*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D</a:t>
            </a:r>
            <a:endParaRPr lang="en-MY" sz="2400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236" y="2513013"/>
            <a:ext cx="2183524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latin typeface="Garamond" pitchFamily="18" charset="0"/>
              </a:rPr>
              <a:t>I = incidence</a:t>
            </a:r>
          </a:p>
          <a:p>
            <a:pPr>
              <a:spcBef>
                <a:spcPct val="20000"/>
              </a:spcBef>
            </a:pPr>
            <a:r>
              <a:rPr lang="en-US" sz="2400" b="1" dirty="0">
                <a:latin typeface="Garamond" pitchFamily="18" charset="0"/>
              </a:rPr>
              <a:t>D = duration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52400" y="5029200"/>
            <a:ext cx="5867400" cy="5238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Prevalence </a:t>
            </a:r>
            <a:r>
              <a:rPr lang="en-US" sz="2800" b="1" dirty="0">
                <a:latin typeface="Garamond" pitchFamily="18" charset="0"/>
              </a:rPr>
              <a:t>will vary in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direct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relation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627528" y="4783137"/>
            <a:ext cx="2590800" cy="954107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 rtl="0">
              <a:buClr>
                <a:srgbClr val="66FF33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Duration   and   </a:t>
            </a:r>
          </a:p>
          <a:p>
            <a:pPr algn="l" rtl="0">
              <a:buClr>
                <a:srgbClr val="FFFF66"/>
              </a:buClr>
            </a:pPr>
            <a:r>
              <a:rPr lang="en-US" sz="2800" b="1" dirty="0">
                <a:latin typeface="Garamond" pitchFamily="18" charset="0"/>
                <a:cs typeface="Times New Roman" pitchFamily="18" charset="0"/>
              </a:rPr>
              <a:t>  Incidence</a:t>
            </a:r>
            <a:endParaRPr lang="en-US" sz="2800" dirty="0">
              <a:latin typeface="Garamond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63449" y="5395308"/>
            <a:ext cx="1012807" cy="1577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941772" y="5029200"/>
            <a:ext cx="790468" cy="25067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9270A-014C-4BD9-B9E8-BB8EC92E15DF}" type="datetime1">
              <a:rPr lang="en-US" smtClean="0"/>
              <a:t>11/10/2021</a:t>
            </a:fld>
            <a:endParaRPr lang="en-MY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29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243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38944" y="116632"/>
            <a:ext cx="96914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Arial" charset="0"/>
              </a:rPr>
              <a:t>             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  <a:cs typeface="Arial" charset="0"/>
              </a:rPr>
              <a:t>Aims of epidemiological study</a:t>
            </a:r>
            <a:r>
              <a:rPr lang="en-US" sz="28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:-</a:t>
            </a:r>
            <a:endParaRPr lang="en-US" sz="2800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200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1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Controlling or preventing the spread of disease.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</a:pP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           preventing re-occurrence of disease.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</a:pPr>
            <a:endParaRPr lang="en-US" sz="2200" b="1" dirty="0">
              <a:solidFill>
                <a:srgbClr val="00206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200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2-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Preventing the introduction of disease not Present in the community.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3- Eradicating disease already present.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4-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Detecting means for promoting health &amp; efficiency of population in a community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5E73-D8D5-4E8E-9228-7A56E027A273}" type="datetime1">
              <a:rPr lang="en-US" smtClean="0"/>
              <a:t>11/10/2021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3592" y="2758346"/>
            <a:ext cx="9140407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66FF33"/>
              </a:buClr>
            </a:pP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                     </a:t>
            </a:r>
            <a:r>
              <a:rPr lang="en-US" sz="2400" b="1" u="sng" dirty="0">
                <a:solidFill>
                  <a:srgbClr val="C00000"/>
                </a:solidFill>
                <a:latin typeface="Garamond" pitchFamily="18" charset="0"/>
              </a:rPr>
              <a:t>Uses of Epidemiology:-</a:t>
            </a:r>
            <a:endParaRPr lang="en-US" sz="2400" dirty="0">
              <a:solidFill>
                <a:srgbClr val="C00000"/>
              </a:solidFill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200" b="1" dirty="0">
                <a:latin typeface="Garamond" pitchFamily="18" charset="0"/>
              </a:rPr>
              <a:t>1-To Describe the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</a:rPr>
              <a:t>distribution</a:t>
            </a:r>
            <a:r>
              <a:rPr lang="en-US" sz="2200" b="1" u="sng" dirty="0">
                <a:latin typeface="Garamond" pitchFamily="18" charset="0"/>
              </a:rPr>
              <a:t> &amp; </a:t>
            </a: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</a:rPr>
              <a:t>size</a:t>
            </a:r>
            <a:r>
              <a:rPr lang="en-US" sz="2200" b="1" dirty="0">
                <a:latin typeface="Garamond" pitchFamily="18" charset="0"/>
              </a:rPr>
              <a:t> of diseases   in human population. Age, sex social class…..</a:t>
            </a:r>
          </a:p>
          <a:p>
            <a:pPr>
              <a:buClr>
                <a:srgbClr val="66FF33"/>
              </a:buClr>
            </a:pPr>
            <a:endParaRPr lang="en-US" sz="2200" b="1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200" b="1" dirty="0">
                <a:latin typeface="Garamond" pitchFamily="18" charset="0"/>
              </a:rPr>
              <a:t>2- To Identify etiological factors in the pathogenesis of disease</a:t>
            </a:r>
          </a:p>
          <a:p>
            <a:pPr>
              <a:buClr>
                <a:srgbClr val="66FF33"/>
              </a:buClr>
            </a:pPr>
            <a:endParaRPr lang="en-US" sz="2200" b="1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200" b="1" dirty="0">
                <a:latin typeface="Garamond" pitchFamily="18" charset="0"/>
              </a:rPr>
              <a:t>3-To Provide the data essential for management.</a:t>
            </a:r>
          </a:p>
          <a:p>
            <a:pPr>
              <a:buClr>
                <a:srgbClr val="66FF33"/>
              </a:buClr>
            </a:pPr>
            <a:endParaRPr lang="en-US" sz="2200" b="1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Ø"/>
            </a:pPr>
            <a:r>
              <a:rPr lang="en-US" sz="2200" b="1" dirty="0">
                <a:latin typeface="Garamond" pitchFamily="18" charset="0"/>
              </a:rPr>
              <a:t>4- To Evaluation and planning of services for the prevention &amp; control and treatment of disease</a:t>
            </a:r>
            <a:endParaRPr lang="en-MY" sz="2200" dirty="0"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-31013"/>
            <a:ext cx="1328881" cy="165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89142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096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</a:rPr>
              <a:t>Factors influencing prevalence rate</a:t>
            </a:r>
            <a:endParaRPr lang="en-AU" sz="2800" dirty="0">
              <a:solidFill>
                <a:schemeClr val="bg1"/>
              </a:solidFill>
            </a:endParaRPr>
          </a:p>
        </p:txBody>
      </p:sp>
      <p:grpSp>
        <p:nvGrpSpPr>
          <p:cNvPr id="33794" name="Group 4"/>
          <p:cNvGrpSpPr>
            <a:grpSpLocks noChangeAspect="1"/>
          </p:cNvGrpSpPr>
          <p:nvPr/>
        </p:nvGrpSpPr>
        <p:grpSpPr bwMode="auto">
          <a:xfrm>
            <a:off x="-1376780" y="-857031"/>
            <a:ext cx="12279788" cy="8230886"/>
            <a:chOff x="1343" y="8355"/>
            <a:chExt cx="11260" cy="5417"/>
          </a:xfrm>
        </p:grpSpPr>
        <p:sp>
          <p:nvSpPr>
            <p:cNvPr id="62468" name="AutoShape 5"/>
            <p:cNvSpPr>
              <a:spLocks noChangeAspect="1" noChangeArrowheads="1"/>
            </p:cNvSpPr>
            <p:nvPr/>
          </p:nvSpPr>
          <p:spPr bwMode="auto">
            <a:xfrm>
              <a:off x="2977" y="8355"/>
              <a:ext cx="765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69" name="Group 6"/>
            <p:cNvGrpSpPr>
              <a:grpSpLocks/>
            </p:cNvGrpSpPr>
            <p:nvPr/>
          </p:nvGrpSpPr>
          <p:grpSpPr bwMode="auto">
            <a:xfrm>
              <a:off x="1343" y="8646"/>
              <a:ext cx="11260" cy="5126"/>
              <a:chOff x="1343" y="8646"/>
              <a:chExt cx="11260" cy="5126"/>
            </a:xfrm>
          </p:grpSpPr>
          <p:sp>
            <p:nvSpPr>
              <p:cNvPr id="62470" name="Text Box 7"/>
              <p:cNvSpPr txBox="1">
                <a:spLocks noChangeArrowheads="1"/>
              </p:cNvSpPr>
              <p:nvPr/>
            </p:nvSpPr>
            <p:spPr bwMode="auto">
              <a:xfrm>
                <a:off x="5031" y="11513"/>
                <a:ext cx="1852" cy="4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aramond" pitchFamily="18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800" b="1" dirty="0">
                    <a:solidFill>
                      <a:srgbClr val="FF0000"/>
                    </a:solidFill>
                  </a:rPr>
                  <a:t>Prevalence</a:t>
                </a:r>
              </a:p>
            </p:txBody>
          </p:sp>
          <p:sp>
            <p:nvSpPr>
              <p:cNvPr id="62471" name="AutoShape 8"/>
              <p:cNvSpPr>
                <a:spLocks noChangeArrowheads="1"/>
              </p:cNvSpPr>
              <p:nvPr/>
            </p:nvSpPr>
            <p:spPr bwMode="auto">
              <a:xfrm>
                <a:off x="1343" y="8646"/>
                <a:ext cx="7558" cy="4710"/>
              </a:xfrm>
              <a:prstGeom prst="upArrow">
                <a:avLst>
                  <a:gd name="adj1" fmla="val 50000"/>
                  <a:gd name="adj2" fmla="val 25001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800" b="1" u="sng" dirty="0" err="1">
                    <a:solidFill>
                      <a:srgbClr val="FF0000"/>
                    </a:solidFill>
                    <a:latin typeface="Garamond" pitchFamily="18" charset="0"/>
                  </a:rPr>
                  <a:t>Incr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Garamond" pitchFamily="18" charset="0"/>
                  </a:rPr>
                  <a:t> by: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longer duration of disease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prolongation of life without cure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GB" sz="2400" b="1" dirty="0">
                    <a:solidFill>
                      <a:srgbClr val="008000"/>
                    </a:solidFill>
                    <a:latin typeface="Times New Roman" pitchFamily="18" charset="0"/>
                    <a:cs typeface="Times New Roman" pitchFamily="18" charset="0"/>
                  </a:rPr>
                  <a:t>Increase in the incidence of the disease</a:t>
                </a:r>
                <a:endParaRPr lang="en-US" sz="24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Immigration of cases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CC0066"/>
                    </a:solidFill>
                    <a:latin typeface="Times New Roman" pitchFamily="18" charset="0"/>
                    <a:cs typeface="Times New Roman" pitchFamily="18" charset="0"/>
                  </a:rPr>
                  <a:t>out migration of healthy people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400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improved diagnosi</a:t>
                </a:r>
                <a:r>
                  <a:rPr lang="en-US" b="1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b="1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Better 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r>
                  <a:rPr lang="en-US" sz="2800" b="1" dirty="0">
                    <a:solidFill>
                      <a:srgbClr val="C00000"/>
                    </a:solidFill>
                    <a:latin typeface="Garamond" pitchFamily="18" charset="0"/>
                    <a:cs typeface="Times New Roman" pitchFamily="18" charset="0"/>
                  </a:rPr>
                  <a:t>Better reporting </a:t>
                </a:r>
              </a:p>
              <a:p>
                <a:pPr marL="514350" lvl="1" indent="-342900">
                  <a:buFont typeface="Wingdings" pitchFamily="2" charset="2"/>
                  <a:buChar char="§"/>
                </a:pPr>
                <a:endPara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472" name="AutoShape 9"/>
              <p:cNvSpPr>
                <a:spLocks noChangeArrowheads="1"/>
              </p:cNvSpPr>
              <p:nvPr/>
            </p:nvSpPr>
            <p:spPr bwMode="auto">
              <a:xfrm>
                <a:off x="5573" y="9011"/>
                <a:ext cx="7030" cy="4761"/>
              </a:xfrm>
              <a:prstGeom prst="downArrow">
                <a:avLst>
                  <a:gd name="adj1" fmla="val 50000"/>
                  <a:gd name="adj2" fmla="val 2499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400" b="1" u="sng" dirty="0">
                    <a:solidFill>
                      <a:srgbClr val="FF0000"/>
                    </a:solidFill>
                  </a:rPr>
                  <a:t>Decreased by: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/>
                  <a:t>short duration of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high case-fatality rate from disease</a:t>
                </a:r>
              </a:p>
              <a:p>
                <a:pPr marL="171450" lvl="1"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8000"/>
                    </a:solidFill>
                  </a:rPr>
                  <a:t>decrease in incidence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2060"/>
                    </a:solidFill>
                  </a:rPr>
                  <a:t>in-migration of healthy people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C0066"/>
                    </a:solidFill>
                  </a:rPr>
                  <a:t>Emigration of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improved cure rate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Immunization prevents new cases</a:t>
                </a:r>
              </a:p>
              <a:p>
                <a:pPr>
                  <a:buFont typeface="Times New Roman" pitchFamily="18" charset="0"/>
                  <a:buChar char="-"/>
                </a:pPr>
                <a:r>
                  <a:rPr lang="en-US" sz="24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Prolongation of non diseased &amp; healthy population</a:t>
                </a:r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419872" y="-4261"/>
            <a:ext cx="1966404" cy="7452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FF0000"/>
                </a:solidFill>
              </a:rPr>
              <a:t>Prevalence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F6A5-3A2C-4794-8022-F559DA69F3EE}" type="datetime1">
              <a:rPr lang="en-US" smtClean="0"/>
              <a:t>11/10/2021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4823995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260648"/>
            <a:ext cx="701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l" rtl="0"/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Types of Prevalence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1038263"/>
            <a:ext cx="3314328" cy="830997"/>
          </a:xfrm>
          <a:prstGeom prst="rect">
            <a:avLst/>
          </a:prstGeom>
          <a:noFill/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l" rtl="0">
              <a:buFontTx/>
              <a:buAutoNum type="arabicPeriod"/>
              <a:defRPr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Period Prevalence</a:t>
            </a:r>
          </a:p>
          <a:p>
            <a:pPr marL="342900" indent="-342900" algn="l" rtl="0">
              <a:buFontTx/>
              <a:buAutoNum type="arabicPeriod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Point Prevalence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" y="2132856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A study done on  1000 school children at Al </a:t>
            </a:r>
            <a:r>
              <a:rPr lang="en-US" sz="2400" b="1" dirty="0" err="1">
                <a:latin typeface="Garamond" pitchFamily="18" charset="0"/>
              </a:rPr>
              <a:t>Karak</a:t>
            </a:r>
            <a:r>
              <a:rPr lang="en-US" sz="2400" b="1" dirty="0">
                <a:latin typeface="Garamond" pitchFamily="18" charset="0"/>
              </a:rPr>
              <a:t> during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2018</a:t>
            </a:r>
            <a:r>
              <a:rPr lang="en-US" sz="2400" b="1" dirty="0">
                <a:latin typeface="Garamond" pitchFamily="18" charset="0"/>
              </a:rPr>
              <a:t> found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20 </a:t>
            </a:r>
            <a:r>
              <a:rPr lang="en-US" sz="2400" b="1" dirty="0">
                <a:latin typeface="Garamond" pitchFamily="18" charset="0"/>
              </a:rPr>
              <a:t>with TB.  By follow up  of school children during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2019 </a:t>
            </a:r>
            <a:r>
              <a:rPr lang="en-US" sz="2400" b="1" dirty="0">
                <a:latin typeface="Garamond" pitchFamily="18" charset="0"/>
              </a:rPr>
              <a:t>the number of students with TB was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28</a:t>
            </a:r>
          </a:p>
          <a:p>
            <a:pPr algn="l" rtl="0">
              <a:buClr>
                <a:srgbClr val="FF3300"/>
              </a:buClr>
              <a:defRPr/>
            </a:pPr>
            <a:endParaRPr lang="en-US" sz="2400" b="1" dirty="0">
              <a:latin typeface="Garamond" pitchFamily="18" charset="0"/>
            </a:endParaRP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prevalence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20          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2018</a:t>
            </a:r>
          </a:p>
          <a:p>
            <a:pPr algn="l" rtl="0">
              <a:buClr>
                <a:srgbClr val="FF3300"/>
              </a:buClr>
              <a:defRPr/>
            </a:pPr>
            <a:r>
              <a:rPr lang="en-US" sz="2400" b="1" dirty="0">
                <a:latin typeface="Garamond" pitchFamily="18" charset="0"/>
              </a:rPr>
              <a:t> prevalence 28       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2019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4869160"/>
            <a:ext cx="9239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Period prevalence:</a:t>
            </a:r>
          </a:p>
          <a:p>
            <a:r>
              <a:rPr lang="en-GB" sz="2400" dirty="0">
                <a:latin typeface="Garamond" pitchFamily="18" charset="0"/>
              </a:rPr>
              <a:t>Number of cases that occur </a:t>
            </a:r>
            <a:r>
              <a:rPr lang="en-GB" sz="2400" b="1" dirty="0">
                <a:solidFill>
                  <a:srgbClr val="FF0000"/>
                </a:solidFill>
                <a:latin typeface="Garamond" pitchFamily="18" charset="0"/>
              </a:rPr>
              <a:t>during a specified period of time</a:t>
            </a:r>
          </a:p>
          <a:p>
            <a:r>
              <a:rPr lang="en-GB" sz="2400" dirty="0">
                <a:latin typeface="Garamond" pitchFamily="18" charset="0"/>
              </a:rPr>
              <a:t>2018 –2019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F47-717B-4DD0-99E9-5F934A068B7F}" type="datetime1">
              <a:rPr lang="en-US" smtClean="0"/>
              <a:t>11/10/2021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8315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1043608" y="1628800"/>
            <a:ext cx="6096000" cy="1619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MY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  YOU  ALL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860E2-EF93-4BF1-A3A5-C240D7CAF622}" type="datetime1">
              <a:rPr lang="en-US" smtClean="0"/>
              <a:t>11/10/2021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32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980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27322" y="31689"/>
            <a:ext cx="2826060" cy="1292662"/>
          </a:xfrm>
          <a:prstGeom prst="rect">
            <a:avLst/>
          </a:prstGeom>
          <a:ln w="15875">
            <a:solidFill>
              <a:srgbClr val="91A468"/>
            </a:solidFill>
          </a:ln>
        </p:spPr>
        <p:txBody>
          <a:bodyPr wrap="square">
            <a:spAutoFit/>
          </a:bodyPr>
          <a:lstStyle/>
          <a:p>
            <a:r>
              <a:rPr lang="en-MY" dirty="0"/>
              <a:t> </a:t>
            </a:r>
            <a:r>
              <a:rPr lang="en-MY" sz="1000" b="1" dirty="0"/>
              <a:t>Uses of Epidemiology:-</a:t>
            </a:r>
          </a:p>
          <a:p>
            <a:r>
              <a:rPr lang="en-MY" sz="1000" b="1" dirty="0">
                <a:solidFill>
                  <a:srgbClr val="FF0000"/>
                </a:solidFill>
              </a:rPr>
              <a:t>To Describe the distribution &amp; size of diseases   in</a:t>
            </a:r>
          </a:p>
          <a:p>
            <a:r>
              <a:rPr lang="en-MY" sz="1000" b="1" dirty="0">
                <a:solidFill>
                  <a:srgbClr val="FF0000"/>
                </a:solidFill>
              </a:rPr>
              <a:t>population. Age, sex social class…..</a:t>
            </a:r>
          </a:p>
          <a:p>
            <a:r>
              <a:rPr lang="en-MY" sz="1000" dirty="0"/>
              <a:t>To Identify etiological factors of disease</a:t>
            </a:r>
          </a:p>
          <a:p>
            <a:r>
              <a:rPr lang="en-MY" sz="1000" dirty="0"/>
              <a:t>To Provide the data essential for management.</a:t>
            </a:r>
          </a:p>
          <a:p>
            <a:r>
              <a:rPr lang="en-MY" sz="1000" dirty="0"/>
              <a:t> To Evaluation and planning of services for the </a:t>
            </a:r>
          </a:p>
          <a:p>
            <a:r>
              <a:rPr lang="en-MY" sz="1000" dirty="0"/>
              <a:t>prevention &amp; control and treatment of disease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332656"/>
            <a:ext cx="896448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     MEASURES OF DISEASE FREQUENCY</a:t>
            </a: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n-US" sz="2200" b="1" dirty="0">
                <a:latin typeface="Garamond" pitchFamily="18" charset="0"/>
              </a:rPr>
              <a:t>       A prerequisite for any epidemiologic </a:t>
            </a:r>
          </a:p>
          <a:p>
            <a:pPr>
              <a:defRPr/>
            </a:pPr>
            <a:r>
              <a:rPr lang="en-US" sz="2200" b="1" dirty="0">
                <a:latin typeface="Garamond" pitchFamily="18" charset="0"/>
              </a:rPr>
              <a:t>   investigation is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quantify</a:t>
            </a:r>
            <a:r>
              <a:rPr lang="en-US" sz="2200" b="1" dirty="0">
                <a:latin typeface="Garamond" pitchFamily="18" charset="0"/>
              </a:rPr>
              <a:t> the occurrence of disease. </a:t>
            </a:r>
          </a:p>
          <a:p>
            <a:pPr>
              <a:defRPr/>
            </a:pPr>
            <a:endParaRPr lang="en-US" sz="2200" b="1" dirty="0">
              <a:latin typeface="Garamond" pitchFamily="18" charset="0"/>
            </a:endParaRPr>
          </a:p>
          <a:p>
            <a:pPr algn="ctr">
              <a:defRPr/>
            </a:pPr>
            <a:r>
              <a:rPr lang="en-US" sz="2200" b="1" dirty="0">
                <a:latin typeface="Garamond" pitchFamily="18" charset="0"/>
              </a:rPr>
              <a:t>The most basic &amp;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simplest method of expressing disease frequency</a:t>
            </a:r>
            <a:r>
              <a:rPr lang="en-US" sz="2200" b="1" dirty="0">
                <a:latin typeface="Garamond" pitchFamily="18" charset="0"/>
              </a:rPr>
              <a:t>             simple count.          </a:t>
            </a:r>
            <a:r>
              <a:rPr lang="en-US" sz="2200" dirty="0">
                <a:solidFill>
                  <a:srgbClr val="FF00FF"/>
                </a:solidFill>
              </a:rPr>
              <a:t>♀</a:t>
            </a:r>
            <a:r>
              <a:rPr lang="en-US" sz="2200" b="1" dirty="0">
                <a:solidFill>
                  <a:srgbClr val="99FF33"/>
                </a:solidFill>
              </a:rPr>
              <a:t> </a:t>
            </a:r>
            <a:r>
              <a:rPr lang="en-US" sz="2200" b="1" dirty="0">
                <a:latin typeface="Garamond" pitchFamily="18" charset="0"/>
              </a:rPr>
              <a:t>25        </a:t>
            </a:r>
            <a:r>
              <a:rPr lang="en-US" sz="2200" b="1" dirty="0"/>
              <a:t>♂</a:t>
            </a:r>
            <a:r>
              <a:rPr lang="en-US" sz="2200" b="1" dirty="0">
                <a:latin typeface="Garamond" pitchFamily="18" charset="0"/>
              </a:rPr>
              <a:t> 10</a:t>
            </a:r>
          </a:p>
          <a:p>
            <a:pPr>
              <a:defRPr/>
            </a:pP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         However </a:t>
            </a:r>
          </a:p>
          <a:p>
            <a:pPr>
              <a:defRPr/>
            </a:pPr>
            <a:r>
              <a:rPr lang="en-US" sz="2200" b="1" dirty="0">
                <a:latin typeface="Garamond" pitchFamily="18" charset="0"/>
              </a:rPr>
              <a:t>      count data alone have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very limited </a:t>
            </a:r>
            <a:r>
              <a:rPr lang="en-US" sz="2200" b="1" dirty="0">
                <a:latin typeface="Garamond" pitchFamily="18" charset="0"/>
              </a:rPr>
              <a:t>utility for epidemiologists.</a:t>
            </a:r>
            <a:endParaRPr lang="en-MY" sz="22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07469" y="3068960"/>
            <a:ext cx="4861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Garamond" pitchFamily="18" charset="0"/>
              </a:rPr>
              <a:t>No. of student with Tuberculosis(TB)  </a:t>
            </a:r>
          </a:p>
          <a:p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             =20 school A</a:t>
            </a:r>
          </a:p>
          <a:p>
            <a:pPr algn="ctr"/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= 30 school B  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????????</a:t>
            </a:r>
          </a:p>
        </p:txBody>
      </p:sp>
      <p:sp>
        <p:nvSpPr>
          <p:cNvPr id="5" name="Right Arrow 4"/>
          <p:cNvSpPr/>
          <p:nvPr/>
        </p:nvSpPr>
        <p:spPr>
          <a:xfrm>
            <a:off x="7740352" y="639817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E61F3-D878-448D-8A04-52AD41BC2950}" type="datetime1">
              <a:rPr lang="en-US" smtClean="0"/>
              <a:t>11/10/2021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111024" y="4308867"/>
            <a:ext cx="86077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2"/>
                </a:solidFill>
              </a:rPr>
              <a:t>To know  distributions and determinants of disease,</a:t>
            </a:r>
          </a:p>
        </p:txBody>
      </p:sp>
      <p:sp>
        <p:nvSpPr>
          <p:cNvPr id="8" name="Rectangle 7"/>
          <p:cNvSpPr/>
          <p:nvPr/>
        </p:nvSpPr>
        <p:spPr>
          <a:xfrm>
            <a:off x="755576" y="5183123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it is also necessary to know the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size</a:t>
            </a: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of the population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918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91880" y="404664"/>
            <a:ext cx="266429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♀  200           ♂ 50</a:t>
            </a:r>
          </a:p>
        </p:txBody>
      </p:sp>
      <p:sp>
        <p:nvSpPr>
          <p:cNvPr id="5" name="Rectangle 4"/>
          <p:cNvSpPr/>
          <p:nvPr/>
        </p:nvSpPr>
        <p:spPr>
          <a:xfrm>
            <a:off x="1331640" y="404604"/>
            <a:ext cx="1970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FF"/>
                </a:solidFill>
                <a:latin typeface="Garamond" pitchFamily="18" charset="0"/>
              </a:rPr>
              <a:t>♀</a:t>
            </a:r>
            <a:r>
              <a:rPr lang="en-US" sz="2400" b="1" dirty="0">
                <a:solidFill>
                  <a:srgbClr val="99FF33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25        ♂ 10</a:t>
            </a:r>
          </a:p>
        </p:txBody>
      </p:sp>
      <p:sp>
        <p:nvSpPr>
          <p:cNvPr id="6" name="Rectangle 5"/>
          <p:cNvSpPr/>
          <p:nvPr/>
        </p:nvSpPr>
        <p:spPr>
          <a:xfrm>
            <a:off x="4257037" y="1146106"/>
            <a:ext cx="2790056" cy="830997"/>
          </a:xfrm>
          <a:prstGeom prst="rect">
            <a:avLst/>
          </a:prstGeom>
          <a:ln w="15875">
            <a:solidFill>
              <a:srgbClr val="CC0066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100   School     A         </a:t>
            </a:r>
          </a:p>
          <a:p>
            <a:pPr>
              <a:buClr>
                <a:srgbClr val="CC3300"/>
              </a:buClr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  200   School     B</a:t>
            </a:r>
          </a:p>
        </p:txBody>
      </p:sp>
      <p:sp>
        <p:nvSpPr>
          <p:cNvPr id="7" name="Rectangle 6"/>
          <p:cNvSpPr/>
          <p:nvPr/>
        </p:nvSpPr>
        <p:spPr>
          <a:xfrm>
            <a:off x="89030" y="2785193"/>
            <a:ext cx="9036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The time period during which the data were collected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.</a:t>
            </a:r>
          </a:p>
          <a:p>
            <a:pPr>
              <a:buClr>
                <a:srgbClr val="CC3300"/>
              </a:buClr>
              <a:defRPr/>
            </a:pPr>
            <a:endParaRPr lang="en-US" sz="2400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</a:rPr>
              <a:t>Such measures allows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direct comparisons  </a:t>
            </a:r>
            <a:r>
              <a:rPr lang="en-US" sz="2400" b="1" dirty="0">
                <a:latin typeface="Garamond" pitchFamily="18" charset="0"/>
              </a:rPr>
              <a:t>of disease frequencies in two or more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groups of individuals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.     a</a:t>
            </a:r>
          </a:p>
        </p:txBody>
      </p:sp>
      <p:sp>
        <p:nvSpPr>
          <p:cNvPr id="8" name="Rectangle 7"/>
          <p:cNvSpPr/>
          <p:nvPr/>
        </p:nvSpPr>
        <p:spPr>
          <a:xfrm>
            <a:off x="6740749" y="4566810"/>
            <a:ext cx="2304257" cy="1815882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Ratios </a:t>
            </a:r>
          </a:p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418130" y="3212976"/>
            <a:ext cx="378296" cy="432048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1763688" y="1268760"/>
            <a:ext cx="2376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TB=20 school A</a:t>
            </a:r>
          </a:p>
          <a:p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TB= 30 school B </a:t>
            </a:r>
            <a:endParaRPr lang="en-MY" sz="2400" dirty="0"/>
          </a:p>
        </p:txBody>
      </p:sp>
      <p:pic>
        <p:nvPicPr>
          <p:cNvPr id="11" name="Picture 3" descr="ag00020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16632"/>
            <a:ext cx="1835696" cy="165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6F00-C25C-4856-BC97-814FDABCA935}" type="datetime1">
              <a:rPr lang="en-US" smtClean="0"/>
              <a:t>11/10/2021</a:t>
            </a:fld>
            <a:endParaRPr lang="en-MY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4011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039" y="87595"/>
            <a:ext cx="893951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Garamond" pitchFamily="18" charset="0"/>
              </a:rPr>
              <a:t>Rate</a:t>
            </a:r>
          </a:p>
          <a:p>
            <a:r>
              <a:rPr lang="en-US" sz="2400" b="1" dirty="0">
                <a:latin typeface="Garamond" pitchFamily="18" charset="0"/>
              </a:rPr>
              <a:t>Is the measure of an event, condition (disease, disability  or death)</a:t>
            </a:r>
          </a:p>
          <a:p>
            <a:r>
              <a:rPr lang="en-US" sz="2400" b="1" dirty="0">
                <a:latin typeface="Garamond" pitchFamily="18" charset="0"/>
              </a:rPr>
              <a:t>  with a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unit population </a:t>
            </a:r>
            <a:r>
              <a:rPr lang="en-US" sz="2400" b="1" dirty="0">
                <a:latin typeface="Garamond" pitchFamily="18" charset="0"/>
              </a:rPr>
              <a:t>and </a:t>
            </a:r>
          </a:p>
          <a:p>
            <a:r>
              <a:rPr lang="en-US" sz="2400" b="1" dirty="0">
                <a:latin typeface="Garamond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within a time period</a:t>
            </a:r>
            <a:r>
              <a:rPr lang="en-US" sz="2400" b="1" dirty="0">
                <a:latin typeface="Garamond" pitchFamily="18" charset="0"/>
              </a:rPr>
              <a:t>.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07207" y="1183672"/>
            <a:ext cx="2327335" cy="830997"/>
          </a:xfrm>
          <a:prstGeom prst="rect">
            <a:avLst/>
          </a:prstGeom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20 /100school A</a:t>
            </a:r>
          </a:p>
          <a:p>
            <a:r>
              <a:rPr lang="en-US" sz="2400" b="1" dirty="0">
                <a:latin typeface="Garamond" pitchFamily="18" charset="0"/>
              </a:rPr>
              <a:t>30/200 school B</a:t>
            </a:r>
          </a:p>
        </p:txBody>
      </p:sp>
      <p:sp>
        <p:nvSpPr>
          <p:cNvPr id="4" name="Rectangle 3"/>
          <p:cNvSpPr/>
          <p:nvPr/>
        </p:nvSpPr>
        <p:spPr>
          <a:xfrm>
            <a:off x="3347864" y="1599170"/>
            <a:ext cx="3108543" cy="461665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♀  25/200        ♂ 10/50</a:t>
            </a:r>
          </a:p>
        </p:txBody>
      </p:sp>
      <p:sp>
        <p:nvSpPr>
          <p:cNvPr id="5" name="Rectangle 4"/>
          <p:cNvSpPr/>
          <p:nvPr/>
        </p:nvSpPr>
        <p:spPr>
          <a:xfrm>
            <a:off x="186960" y="2389525"/>
            <a:ext cx="892871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Basic factors needed to develop rate are 3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400" b="1" dirty="0"/>
              <a:t>1- </a:t>
            </a:r>
            <a:r>
              <a:rPr lang="en-US" sz="2400" b="1" dirty="0">
                <a:solidFill>
                  <a:srgbClr val="002060"/>
                </a:solidFill>
              </a:rPr>
              <a:t>Numerator </a:t>
            </a:r>
            <a:r>
              <a:rPr lang="en-US" sz="2400" b="1" dirty="0"/>
              <a:t>( </a:t>
            </a:r>
            <a:r>
              <a:rPr lang="en-US" sz="2400" b="1" dirty="0">
                <a:solidFill>
                  <a:srgbClr val="0070C0"/>
                </a:solidFill>
              </a:rPr>
              <a:t>No. of individual affected </a:t>
            </a:r>
            <a:r>
              <a:rPr lang="en-US" sz="2400" b="1" dirty="0"/>
              <a:t>, diseased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            20</a:t>
            </a:r>
            <a:r>
              <a:rPr lang="en-US" sz="2400" b="1" dirty="0"/>
              <a:t> TB school A       </a:t>
            </a:r>
            <a:r>
              <a:rPr lang="en-US" sz="2400" b="1" dirty="0">
                <a:solidFill>
                  <a:srgbClr val="FF0000"/>
                </a:solidFill>
              </a:rPr>
              <a:t>30TB</a:t>
            </a:r>
            <a:r>
              <a:rPr lang="en-US" sz="2400" b="1" dirty="0"/>
              <a:t> school B</a:t>
            </a:r>
          </a:p>
          <a:p>
            <a:endParaRPr lang="en-US" sz="2400" b="1" dirty="0"/>
          </a:p>
          <a:p>
            <a:r>
              <a:rPr lang="en-US" sz="2400" b="1" dirty="0"/>
              <a:t>2-</a:t>
            </a:r>
            <a:r>
              <a:rPr lang="en-US" sz="2400" b="1" dirty="0">
                <a:solidFill>
                  <a:srgbClr val="002060"/>
                </a:solidFill>
              </a:rPr>
              <a:t>Denominator </a:t>
            </a:r>
            <a:r>
              <a:rPr lang="en-US" sz="2400" b="1" dirty="0"/>
              <a:t>;the </a:t>
            </a:r>
            <a:r>
              <a:rPr lang="en-US" sz="2400" b="1" dirty="0">
                <a:solidFill>
                  <a:srgbClr val="0070C0"/>
                </a:solidFill>
              </a:rPr>
              <a:t>total population </a:t>
            </a:r>
            <a:r>
              <a:rPr lang="en-US" sz="2400" b="1" dirty="0"/>
              <a:t>of the study, </a:t>
            </a:r>
          </a:p>
          <a:p>
            <a:r>
              <a:rPr lang="en-US" sz="2400" b="1" dirty="0"/>
              <a:t>               the total No. of group </a:t>
            </a:r>
            <a:r>
              <a:rPr lang="en-US" sz="2400" b="1" dirty="0">
                <a:solidFill>
                  <a:srgbClr val="0070C0"/>
                </a:solidFill>
              </a:rPr>
              <a:t>among which </a:t>
            </a:r>
            <a:r>
              <a:rPr lang="en-US" sz="2400" b="1" dirty="0"/>
              <a:t>the </a:t>
            </a:r>
          </a:p>
          <a:p>
            <a:r>
              <a:rPr lang="en-US" sz="2400" b="1" dirty="0"/>
              <a:t>        </a:t>
            </a:r>
            <a:r>
              <a:rPr lang="en-US" sz="2400" b="1" dirty="0">
                <a:solidFill>
                  <a:srgbClr val="0070C0"/>
                </a:solidFill>
              </a:rPr>
              <a:t>affected</a:t>
            </a:r>
            <a:r>
              <a:rPr lang="en-US" sz="2400" b="1" dirty="0"/>
              <a:t>(diseased</a:t>
            </a:r>
            <a:r>
              <a:rPr lang="en-US" sz="2400" b="1" dirty="0">
                <a:solidFill>
                  <a:srgbClr val="0070C0"/>
                </a:solidFill>
              </a:rPr>
              <a:t>) persons are derived</a:t>
            </a:r>
          </a:p>
        </p:txBody>
      </p:sp>
      <p:sp>
        <p:nvSpPr>
          <p:cNvPr id="6" name="Rectangle 5"/>
          <p:cNvSpPr/>
          <p:nvPr/>
        </p:nvSpPr>
        <p:spPr>
          <a:xfrm>
            <a:off x="8175893" y="-27385"/>
            <a:ext cx="939781" cy="769441"/>
          </a:xfrm>
          <a:prstGeom prst="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rgbClr val="FF0000"/>
                </a:solidFill>
                <a:latin typeface="Garamond" pitchFamily="18" charset="0"/>
              </a:rPr>
              <a:t>Rate</a:t>
            </a:r>
          </a:p>
          <a:p>
            <a:pPr>
              <a:defRPr/>
            </a:pPr>
            <a:r>
              <a:rPr lang="en-US" sz="11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Ratios</a:t>
            </a:r>
          </a:p>
          <a:p>
            <a:pPr>
              <a:defRPr/>
            </a:pPr>
            <a:r>
              <a:rPr lang="en-US" sz="11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  <a:cs typeface="Times New Roman" pitchFamily="18" charset="0"/>
              </a:rPr>
              <a:t>Proportion</a:t>
            </a:r>
          </a:p>
          <a:p>
            <a:pPr>
              <a:defRPr/>
            </a:pPr>
            <a:r>
              <a:rPr lang="en-US" sz="11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percentage</a:t>
            </a:r>
            <a:endParaRPr lang="en-MY" sz="1100" dirty="0"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999" y="4690646"/>
            <a:ext cx="2260555" cy="430887"/>
          </a:xfrm>
          <a:prstGeom prst="rect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♀  200           ♂ 50</a:t>
            </a:r>
          </a:p>
        </p:txBody>
      </p:sp>
      <p:sp>
        <p:nvSpPr>
          <p:cNvPr id="8" name="Rectangle 7"/>
          <p:cNvSpPr/>
          <p:nvPr/>
        </p:nvSpPr>
        <p:spPr>
          <a:xfrm>
            <a:off x="6699293" y="3861048"/>
            <a:ext cx="2253005" cy="769441"/>
          </a:xfrm>
          <a:prstGeom prst="rect">
            <a:avLst/>
          </a:prstGeom>
          <a:ln w="22225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buClr>
                <a:srgbClr val="CC3300"/>
              </a:buClr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100   School     A         </a:t>
            </a:r>
          </a:p>
          <a:p>
            <a:pPr>
              <a:buClr>
                <a:srgbClr val="CC3300"/>
              </a:buClr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200   School     B</a:t>
            </a:r>
          </a:p>
        </p:txBody>
      </p:sp>
      <p:sp>
        <p:nvSpPr>
          <p:cNvPr id="9" name="Rectangle 8"/>
          <p:cNvSpPr/>
          <p:nvPr/>
        </p:nvSpPr>
        <p:spPr>
          <a:xfrm>
            <a:off x="249149" y="5510395"/>
            <a:ext cx="4652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3-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Time period   </a:t>
            </a:r>
            <a:r>
              <a:rPr lang="en-US" sz="2800" b="1" dirty="0">
                <a:latin typeface="Garamond" pitchFamily="18" charset="0"/>
              </a:rPr>
              <a:t>usually year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7602587" y="6615040"/>
            <a:ext cx="12664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B048-F491-4412-8120-98E6608DB7A7}" type="datetime1">
              <a:rPr lang="en-US" smtClean="0"/>
              <a:t>11/10/2021</a:t>
            </a:fld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7428867" y="2276872"/>
            <a:ext cx="1440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</a:t>
            </a:r>
            <a:r>
              <a:rPr lang="en-US" sz="2800" b="1" dirty="0" err="1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a+b</a:t>
            </a:r>
            <a:endParaRPr lang="en-US" sz="2800" b="1" dirty="0">
              <a:solidFill>
                <a:schemeClr val="tx2">
                  <a:lumMod val="25000"/>
                </a:schemeClr>
              </a:solidFill>
              <a:latin typeface="Garamond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1366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89578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</a:rPr>
              <a:t>        </a:t>
            </a:r>
            <a:r>
              <a:rPr lang="en-US" sz="2800" b="1" u="sng" dirty="0">
                <a:solidFill>
                  <a:srgbClr val="002060"/>
                </a:solidFill>
              </a:rPr>
              <a:t>Rate </a:t>
            </a:r>
            <a:r>
              <a:rPr lang="en-US" sz="28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derived </a:t>
            </a:r>
            <a:r>
              <a:rPr lang="en-US" sz="2800" b="1" u="sng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by 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</a:t>
            </a:r>
            <a:r>
              <a:rPr lang="en-US" sz="28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Dividing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number of cases   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(</a:t>
            </a:r>
            <a:r>
              <a:rPr lang="en-US" sz="2400" b="1" dirty="0">
                <a:latin typeface="Garamond" pitchFamily="18" charset="0"/>
                <a:cs typeface="Arial" charset="0"/>
              </a:rPr>
              <a:t>the numerator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)   </a:t>
            </a:r>
            <a:r>
              <a:rPr lang="en-US" sz="2400" b="1" dirty="0">
                <a:latin typeface="Garamond" pitchFamily="18" charset="0"/>
                <a:cs typeface="Arial" charset="0"/>
              </a:rPr>
              <a:t>20,or 30 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Arial" charset="0"/>
              </a:rPr>
              <a:t>by </a:t>
            </a:r>
            <a:r>
              <a:rPr lang="en-US" sz="2400" dirty="0">
                <a:solidFill>
                  <a:schemeClr val="tx2"/>
                </a:solidFill>
                <a:latin typeface="Garamond" pitchFamily="18" charset="0"/>
                <a:cs typeface="Arial" charset="0"/>
              </a:rPr>
              <a:t>the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dirty="0">
                <a:solidFill>
                  <a:schemeClr val="tx2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total number capable of experiencing </a:t>
            </a:r>
            <a:r>
              <a:rPr lang="en-US" sz="2400" b="1" dirty="0">
                <a:latin typeface="Garamond" pitchFamily="18" charset="0"/>
                <a:cs typeface="Arial" charset="0"/>
              </a:rPr>
              <a:t>the event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          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(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denominator,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or </a:t>
            </a:r>
            <a:r>
              <a:rPr lang="en-US" sz="2400" b="1" dirty="0">
                <a:latin typeface="Garamond" pitchFamily="18" charset="0"/>
                <a:cs typeface="Arial" charset="0"/>
              </a:rPr>
              <a:t>population at risk</a:t>
            </a:r>
            <a:r>
              <a:rPr lang="en-US" sz="24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)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100  or  200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                 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20/ 100     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or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30/200</a:t>
            </a:r>
            <a:endParaRPr lang="en-US" sz="2400" dirty="0">
              <a:solidFill>
                <a:srgbClr val="FF0000"/>
              </a:solidFill>
              <a:latin typeface="Garamond" pitchFamily="18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                                 and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multiplying</a:t>
            </a:r>
            <a:r>
              <a:rPr lang="en-US" sz="24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the result by   100,1000,or 10000    </a:t>
            </a:r>
            <a:r>
              <a:rPr lang="en-US" sz="2800" b="1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(constant)</a:t>
            </a:r>
            <a:r>
              <a:rPr lang="en-US" sz="2800" dirty="0">
                <a:solidFill>
                  <a:srgbClr val="003399"/>
                </a:solidFill>
                <a:latin typeface="Garamond" pitchFamily="18" charset="0"/>
                <a:cs typeface="Arial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355976" y="75982"/>
            <a:ext cx="1588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Cont. .. .Rate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853551" y="3212976"/>
            <a:ext cx="7004847" cy="830997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190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Rate=    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</a:rPr>
              <a:t>Number of cases</a:t>
            </a:r>
            <a:r>
              <a:rPr lang="en-US" sz="2400" b="1" u="sng" dirty="0">
                <a:solidFill>
                  <a:srgbClr val="102E13"/>
                </a:solidFill>
                <a:latin typeface="Garamond" pitchFamily="18" charset="0"/>
              </a:rPr>
              <a:t>                       </a:t>
            </a:r>
            <a:r>
              <a:rPr lang="en-US" sz="2400" b="1" dirty="0">
                <a:solidFill>
                  <a:srgbClr val="102E13"/>
                </a:solidFill>
                <a:latin typeface="Garamond" pitchFamily="18" charset="0"/>
              </a:rPr>
              <a:t>    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X 100</a:t>
            </a:r>
          </a:p>
          <a:p>
            <a:pPr>
              <a:defRPr/>
            </a:pPr>
            <a:r>
              <a:rPr lang="en-US" sz="2400" b="1" dirty="0">
                <a:solidFill>
                  <a:srgbClr val="102E13"/>
                </a:solidFill>
                <a:latin typeface="Garamond" pitchFamily="18" charset="0"/>
              </a:rPr>
              <a:t>          Population of the area in specific time period</a:t>
            </a:r>
          </a:p>
        </p:txBody>
      </p:sp>
      <p:sp>
        <p:nvSpPr>
          <p:cNvPr id="5" name="Rectangle 4"/>
          <p:cNvSpPr/>
          <p:nvPr/>
        </p:nvSpPr>
        <p:spPr>
          <a:xfrm>
            <a:off x="614935" y="4347663"/>
            <a:ext cx="79211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.TB =  20/ 100 X 100 =        or     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B.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TB=  30/200X 100=</a:t>
            </a:r>
            <a:endParaRPr lang="en-US" sz="2400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5026307"/>
            <a:ext cx="29931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latin typeface="Garamond" pitchFamily="18" charset="0"/>
              </a:rPr>
              <a:t>♂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= 10 / 50X100=20</a:t>
            </a:r>
            <a:r>
              <a:rPr lang="en-US" sz="2400" b="1" dirty="0"/>
              <a:t>%</a:t>
            </a:r>
          </a:p>
        </p:txBody>
      </p:sp>
      <p:sp>
        <p:nvSpPr>
          <p:cNvPr id="7" name="Rectangle 6"/>
          <p:cNvSpPr/>
          <p:nvPr/>
        </p:nvSpPr>
        <p:spPr>
          <a:xfrm>
            <a:off x="4860032" y="5026307"/>
            <a:ext cx="3676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C0066"/>
                </a:solidFill>
                <a:latin typeface="Garamond" pitchFamily="18" charset="0"/>
              </a:rPr>
              <a:t>♀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= 25/200X100= =12.5%  </a:t>
            </a:r>
          </a:p>
        </p:txBody>
      </p:sp>
      <p:sp>
        <p:nvSpPr>
          <p:cNvPr id="8" name="Rectangle 7"/>
          <p:cNvSpPr/>
          <p:nvPr/>
        </p:nvSpPr>
        <p:spPr>
          <a:xfrm>
            <a:off x="8457" y="5727537"/>
            <a:ext cx="88840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300" b="1" dirty="0">
                <a:solidFill>
                  <a:srgbClr val="002060"/>
                </a:solidFill>
                <a:cs typeface="Arial" charset="0"/>
              </a:rPr>
              <a:t>in order to know how many cases accrued for  that  </a:t>
            </a:r>
            <a:r>
              <a:rPr lang="en-US" sz="2300" b="1" dirty="0">
                <a:solidFill>
                  <a:srgbClr val="FF0000"/>
                </a:solidFill>
                <a:cs typeface="Arial" charset="0"/>
              </a:rPr>
              <a:t>unit of population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2D5D-6DD2-489B-82A6-E464BC12ABCC}" type="datetime1">
              <a:rPr lang="en-US" smtClean="0"/>
              <a:t>11/10/2021</a:t>
            </a:fld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7517648" y="1556792"/>
            <a:ext cx="1440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a+ b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319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Rate= 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Number of cases             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  X 100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Population of the area in specific time period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125591"/>
            <a:ext cx="6120680" cy="83099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</a:t>
            </a:r>
            <a:r>
              <a:rPr lang="en-US" sz="2400" b="1" dirty="0">
                <a:solidFill>
                  <a:schemeClr val="bg2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Rate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№.  of cases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numerator </a:t>
            </a:r>
            <a:r>
              <a:rPr lang="en-US" sz="2400" b="1" dirty="0">
                <a:latin typeface="Garamond" pitchFamily="18" charset="0"/>
              </a:rPr>
              <a:t>is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</a:p>
          <a:p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subset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</a:rPr>
              <a:t> o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f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the population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№. in denominator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2206173"/>
            <a:ext cx="7957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Rate= </a:t>
            </a:r>
            <a:r>
              <a:rPr lang="en-US" sz="2400" b="1" u="sng" dirty="0">
                <a:latin typeface="Garamond" pitchFamily="18" charset="0"/>
              </a:rPr>
              <a:t> Number of TB cases  in Jordan 2017         </a:t>
            </a:r>
            <a:r>
              <a:rPr lang="en-US" sz="2400" b="1" dirty="0">
                <a:latin typeface="Garamond" pitchFamily="18" charset="0"/>
              </a:rPr>
              <a:t>X 100000</a:t>
            </a:r>
          </a:p>
          <a:p>
            <a:r>
              <a:rPr lang="en-US" sz="2400" b="1" dirty="0">
                <a:latin typeface="Garamond" pitchFamily="18" charset="0"/>
              </a:rPr>
              <a:t>         Population of the Jordan in specific time period(2017</a:t>
            </a:r>
          </a:p>
        </p:txBody>
      </p:sp>
      <p:sp>
        <p:nvSpPr>
          <p:cNvPr id="5" name="Rectangle 4"/>
          <p:cNvSpPr/>
          <p:nvPr/>
        </p:nvSpPr>
        <p:spPr>
          <a:xfrm>
            <a:off x="827584" y="3158970"/>
            <a:ext cx="6408712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Rates are expressed in term of population, also</a:t>
            </a:r>
          </a:p>
          <a:p>
            <a:r>
              <a:rPr lang="en-US" sz="2400" b="1" dirty="0">
                <a:latin typeface="Garamond" pitchFamily="18" charset="0"/>
              </a:rPr>
              <a:t> are expressed in term of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subgroups.♀</a:t>
            </a:r>
            <a:r>
              <a:rPr lang="en-US" sz="2400" b="1" dirty="0">
                <a:latin typeface="Garamond" pitchFamily="18" charset="0"/>
              </a:rPr>
              <a:t> or   ♂. </a:t>
            </a:r>
          </a:p>
        </p:txBody>
      </p:sp>
      <p:sp>
        <p:nvSpPr>
          <p:cNvPr id="6" name="Rectangle 5"/>
          <p:cNvSpPr/>
          <p:nvPr/>
        </p:nvSpPr>
        <p:spPr>
          <a:xfrm>
            <a:off x="71500" y="4221088"/>
            <a:ext cx="7884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Rate= </a:t>
            </a:r>
            <a:r>
              <a:rPr lang="en-US" sz="2400" b="1" u="sng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№ of TB cases among </a:t>
            </a: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Garamond" pitchFamily="18" charset="0"/>
                <a:cs typeface="Arial" charset="0"/>
              </a:rPr>
              <a:t>♂ 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in Jordan 2019 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X 100000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charset="0"/>
              </a:rPr>
              <a:t>      </a:t>
            </a:r>
            <a:r>
              <a:rPr lang="en-US" sz="2400" b="1" dirty="0">
                <a:latin typeface="Garamond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♂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charset="0"/>
              </a:rPr>
              <a:t>Population in Jordan in specific time period(2019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512" y="5453513"/>
            <a:ext cx="8964488" cy="830997"/>
          </a:xfrm>
          <a:prstGeom prst="rect">
            <a:avLst/>
          </a:prstGeom>
          <a:pattFill prst="dashHorz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22225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Rate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is defined as the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number of cases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defined /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unit of population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/ 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unit of time</a:t>
            </a:r>
            <a:endParaRPr lang="en-MY" sz="24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7628801" y="6591287"/>
            <a:ext cx="1266440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FC83-8730-4A5C-AECC-75B2B4534ADD}" type="datetime1">
              <a:rPr lang="en-US" smtClean="0"/>
              <a:t>11/10/2021</a:t>
            </a:fld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6039805" y="40813"/>
            <a:ext cx="1588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Cont. .. .Rate</a:t>
            </a:r>
            <a:endParaRPr lang="en-MY" dirty="0"/>
          </a:p>
        </p:txBody>
      </p:sp>
      <p:sp>
        <p:nvSpPr>
          <p:cNvPr id="12" name="Rectangle 11"/>
          <p:cNvSpPr/>
          <p:nvPr/>
        </p:nvSpPr>
        <p:spPr>
          <a:xfrm>
            <a:off x="7545851" y="1019637"/>
            <a:ext cx="10585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a+ b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533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951" y="1602912"/>
            <a:ext cx="7673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rates as well as low rates provide useful information</a:t>
            </a:r>
          </a:p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spread, </a:t>
            </a:r>
          </a:p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transmission. </a:t>
            </a:r>
          </a:p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cause,      </a:t>
            </a:r>
          </a:p>
          <a:p>
            <a:pPr>
              <a:buFont typeface="Arial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control measurements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1360094" y="3541904"/>
            <a:ext cx="3168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Garamond" pitchFamily="18" charset="0"/>
              </a:rPr>
              <a:t>♂</a:t>
            </a:r>
            <a:r>
              <a:rPr lang="en-US" sz="2400" b="1" dirty="0">
                <a:latin typeface="Garamond" pitchFamily="18" charset="0"/>
              </a:rPr>
              <a:t> = 10 / 50X100=20%</a:t>
            </a:r>
          </a:p>
        </p:txBody>
      </p:sp>
      <p:sp>
        <p:nvSpPr>
          <p:cNvPr id="4" name="Rectangle 3"/>
          <p:cNvSpPr/>
          <p:nvPr/>
        </p:nvSpPr>
        <p:spPr>
          <a:xfrm>
            <a:off x="5109818" y="3311071"/>
            <a:ext cx="37223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</a:rPr>
              <a:t>♀ = 25/200X100= =12.5%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77951" y="3951744"/>
            <a:ext cx="86409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Garamond" pitchFamily="18" charset="0"/>
                <a:cs typeface="Times New Roman" pitchFamily="18" charset="0"/>
              </a:rPr>
              <a:t>Example</a:t>
            </a:r>
          </a:p>
          <a:p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TB  is higher  in males   than females population in the same community so</a:t>
            </a:r>
          </a:p>
          <a:p>
            <a:r>
              <a:rPr lang="en-US" sz="2200" b="1" dirty="0">
                <a:latin typeface="Garamond" pitchFamily="18" charset="0"/>
                <a:cs typeface="Times New Roman" pitchFamily="18" charset="0"/>
              </a:rPr>
              <a:t>TB  occurrence in males  may  related to </a:t>
            </a:r>
          </a:p>
          <a:p>
            <a:r>
              <a:rPr lang="en-US" sz="2200" b="1" dirty="0">
                <a:latin typeface="Garamond" pitchFamily="18" charset="0"/>
                <a:cs typeface="Times New Roman" pitchFamily="18" charset="0"/>
              </a:rPr>
              <a:t>Smoking, HIV ,drug abuse  or any other factors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1181-E308-4B9B-B68F-6E99B7D4D939}" type="datetime1">
              <a:rPr lang="en-US" smtClean="0"/>
              <a:t>11/10/2021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177951" y="7929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rgbClr val="C00000"/>
                </a:solidFill>
                <a:latin typeface="Garamond" pitchFamily="18" charset="0"/>
              </a:rPr>
              <a:t>There are 3 types of rates  </a:t>
            </a:r>
            <a:endParaRPr lang="en-US" sz="2400" b="1" dirty="0">
              <a:solidFill>
                <a:srgbClr val="C00000"/>
              </a:solidFill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400" b="1" dirty="0">
                <a:latin typeface="Garamond" pitchFamily="18" charset="0"/>
              </a:rPr>
              <a:t>Crud Rates</a:t>
            </a:r>
            <a:endParaRPr lang="en-US" sz="2400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400" b="1" dirty="0">
                <a:latin typeface="Garamond" pitchFamily="18" charset="0"/>
              </a:rPr>
              <a:t>Adjusted Rates</a:t>
            </a:r>
            <a:endParaRPr lang="en-US" sz="2400" dirty="0">
              <a:latin typeface="Garamond" pitchFamily="18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400" b="1" dirty="0">
                <a:latin typeface="Garamond" pitchFamily="18" charset="0"/>
              </a:rPr>
              <a:t>Specific Rates</a:t>
            </a:r>
            <a:r>
              <a:rPr lang="en-US" sz="2400" dirty="0">
                <a:latin typeface="Garamond" pitchFamily="18" charset="0"/>
              </a:rPr>
              <a:t> For subset or subgroup of total population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9721" y="5742710"/>
            <a:ext cx="8737449" cy="83099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/>
            <a:r>
              <a:rPr lang="en-US" sz="2400" b="1" dirty="0"/>
              <a:t>In Rate the No</a:t>
            </a:r>
            <a:r>
              <a:rPr lang="en-US" sz="2400" dirty="0"/>
              <a:t>.  </a:t>
            </a:r>
            <a:r>
              <a:rPr lang="en-US" sz="2400" b="1" dirty="0"/>
              <a:t>of </a:t>
            </a:r>
            <a:r>
              <a:rPr lang="en-US" sz="2400" b="1" dirty="0">
                <a:solidFill>
                  <a:srgbClr val="008000"/>
                </a:solidFill>
              </a:rPr>
              <a:t>cases in numerator </a:t>
            </a:r>
            <a:r>
              <a:rPr lang="en-US" sz="2400" b="1" dirty="0"/>
              <a:t>is</a:t>
            </a:r>
            <a:r>
              <a:rPr lang="en-US" sz="2400" b="1" dirty="0">
                <a:solidFill>
                  <a:schemeClr val="bg2"/>
                </a:solidFill>
              </a:rPr>
              <a:t> </a:t>
            </a:r>
            <a:r>
              <a:rPr lang="en-US" sz="2400" b="1" u="sng" dirty="0">
                <a:solidFill>
                  <a:srgbClr val="008000"/>
                </a:solidFill>
              </a:rPr>
              <a:t>subset o</a:t>
            </a:r>
            <a:r>
              <a:rPr lang="en-US" sz="2400" b="1" dirty="0">
                <a:solidFill>
                  <a:srgbClr val="008000"/>
                </a:solidFill>
              </a:rPr>
              <a:t>f the population</a:t>
            </a:r>
            <a:r>
              <a:rPr lang="en-US" sz="2400" b="1" dirty="0">
                <a:solidFill>
                  <a:schemeClr val="bg2"/>
                </a:solidFill>
              </a:rPr>
              <a:t> </a:t>
            </a:r>
            <a:r>
              <a:rPr lang="en-US" sz="2400" b="1" dirty="0"/>
              <a:t>No. In denominator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38573" y="4653136"/>
            <a:ext cx="1058597" cy="954107"/>
          </a:xfrm>
          <a:prstGeom prst="rect">
            <a:avLst/>
          </a:prstGeom>
          <a:ln w="254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a__</a:t>
            </a:r>
            <a:r>
              <a:rPr lang="en-US" sz="2800" b="1" dirty="0">
                <a:solidFill>
                  <a:schemeClr val="tx2">
                    <a:lumMod val="25000"/>
                  </a:schemeClr>
                </a:solidFill>
                <a:latin typeface="Garamond" pitchFamily="18" charset="0"/>
              </a:rPr>
              <a:t>                      a+ b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29205-FC73-4C6B-A648-8C09F1B8788E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9184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4" ma:contentTypeDescription="Create a new document." ma:contentTypeScope="" ma:versionID="5b68fe66811d79b9f6d42bd3601df31b">
  <xsd:schema xmlns:xsd="http://www.w3.org/2001/XMLSchema" xmlns:xs="http://www.w3.org/2001/XMLSchema" xmlns:p="http://schemas.microsoft.com/office/2006/metadata/properties" xmlns:ns2="513c409d-95b3-4324-b1e7-64465f9ef705" targetNamespace="http://schemas.microsoft.com/office/2006/metadata/properties" ma:root="true" ma:fieldsID="cb387b9b717fe5cfa284108064059818" ns2:_="">
    <xsd:import namespace="513c409d-95b3-4324-b1e7-64465f9ef7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7CAFD8-6C13-460B-95AA-4334BC56ACA6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62404284-0F49-4477-91F9-DB234509E8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C83DAE-0CF5-4602-97B3-BE2BBFDF125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13c409d-95b3-4324-b1e7-64465f9ef7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3285</TotalTime>
  <Words>2715</Words>
  <Application>Microsoft Office PowerPoint</Application>
  <PresentationFormat>On-screen Show (4:3)</PresentationFormat>
  <Paragraphs>454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influencing prevalence rate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Sanabil Hassanat</cp:lastModifiedBy>
  <cp:revision>165</cp:revision>
  <dcterms:created xsi:type="dcterms:W3CDTF">2019-09-24T19:58:10Z</dcterms:created>
  <dcterms:modified xsi:type="dcterms:W3CDTF">2021-11-10T05:20:05Z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