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4" r:id="rId5"/>
    <p:sldId id="289" r:id="rId6"/>
    <p:sldId id="297" r:id="rId7"/>
    <p:sldId id="275" r:id="rId8"/>
    <p:sldId id="286" r:id="rId9"/>
    <p:sldId id="295" r:id="rId10"/>
    <p:sldId id="296" r:id="rId11"/>
    <p:sldId id="277" r:id="rId12"/>
    <p:sldId id="290" r:id="rId13"/>
    <p:sldId id="291" r:id="rId14"/>
    <p:sldId id="261" r:id="rId15"/>
    <p:sldId id="278" r:id="rId16"/>
    <p:sldId id="279" r:id="rId17"/>
    <p:sldId id="293" r:id="rId18"/>
    <p:sldId id="29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DCA863-FEB6-4DF4-B6C8-0E458CED76F9}" v="1" dt="2022-04-03T08:33:56.1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لين محمود ابراهيم الأخرس" userId="301d5eca-6891-46ce-b044-b37f078ffba0" providerId="ADAL" clId="{84B1CE0B-5F07-5F4B-97EA-44B196EDFAD7}"/>
    <pc:docChg chg="modSld">
      <pc:chgData name="لين محمود ابراهيم الأخرس" userId="301d5eca-6891-46ce-b044-b37f078ffba0" providerId="ADAL" clId="{84B1CE0B-5F07-5F4B-97EA-44B196EDFAD7}" dt="2022-04-03T11:03:00.170" v="4" actId="14100"/>
      <pc:docMkLst>
        <pc:docMk/>
      </pc:docMkLst>
      <pc:sldChg chg="modSp">
        <pc:chgData name="لين محمود ابراهيم الأخرس" userId="301d5eca-6891-46ce-b044-b37f078ffba0" providerId="ADAL" clId="{84B1CE0B-5F07-5F4B-97EA-44B196EDFAD7}" dt="2022-04-03T11:03:00.170" v="4" actId="14100"/>
        <pc:sldMkLst>
          <pc:docMk/>
          <pc:sldMk cId="1774601736" sldId="289"/>
        </pc:sldMkLst>
        <pc:picChg chg="mod">
          <ac:chgData name="لين محمود ابراهيم الأخرس" userId="301d5eca-6891-46ce-b044-b37f078ffba0" providerId="ADAL" clId="{84B1CE0B-5F07-5F4B-97EA-44B196EDFAD7}" dt="2022-04-03T11:03:00.170" v="4" actId="14100"/>
          <ac:picMkLst>
            <pc:docMk/>
            <pc:sldMk cId="1774601736" sldId="289"/>
            <ac:picMk id="3" creationId="{00000000-0000-0000-0000-000000000000}"/>
          </ac:picMkLst>
        </pc:picChg>
      </pc:sldChg>
    </pc:docChg>
  </pc:docChgLst>
  <pc:docChgLst>
    <pc:chgData name="ماريه محمد مطلق المعايطه" userId="d8fa17cf-7c69-493c-83f8-dcc3767de0cb" providerId="ADAL" clId="{85F4FF70-D4BE-2549-871A-FA499AD22F46}"/>
    <pc:docChg chg="modSld">
      <pc:chgData name="ماريه محمد مطلق المعايطه" userId="d8fa17cf-7c69-493c-83f8-dcc3767de0cb" providerId="ADAL" clId="{85F4FF70-D4BE-2549-871A-FA499AD22F46}" dt="2022-04-03T08:02:41.904" v="15" actId="1076"/>
      <pc:docMkLst>
        <pc:docMk/>
      </pc:docMkLst>
      <pc:sldChg chg="modSp">
        <pc:chgData name="ماريه محمد مطلق المعايطه" userId="d8fa17cf-7c69-493c-83f8-dcc3767de0cb" providerId="ADAL" clId="{85F4FF70-D4BE-2549-871A-FA499AD22F46}" dt="2022-04-03T08:02:41.904" v="15" actId="1076"/>
        <pc:sldMkLst>
          <pc:docMk/>
          <pc:sldMk cId="1774601736" sldId="289"/>
        </pc:sldMkLst>
        <pc:picChg chg="mod">
          <ac:chgData name="ماريه محمد مطلق المعايطه" userId="d8fa17cf-7c69-493c-83f8-dcc3767de0cb" providerId="ADAL" clId="{85F4FF70-D4BE-2549-871A-FA499AD22F46}" dt="2022-04-03T08:02:41.904" v="15" actId="1076"/>
          <ac:picMkLst>
            <pc:docMk/>
            <pc:sldMk cId="1774601736" sldId="289"/>
            <ac:picMk id="3" creationId="{00000000-0000-0000-0000-000000000000}"/>
          </ac:picMkLst>
        </pc:picChg>
      </pc:sldChg>
    </pc:docChg>
  </pc:docChgLst>
  <pc:docChgLst>
    <pc:chgData clId="Web-{ACDCA863-FEB6-4DF4-B6C8-0E458CED76F9}"/>
    <pc:docChg chg="modSld">
      <pc:chgData name="" userId="" providerId="" clId="Web-{ACDCA863-FEB6-4DF4-B6C8-0E458CED76F9}" dt="2022-04-03T08:33:56.179" v="0" actId="1076"/>
      <pc:docMkLst>
        <pc:docMk/>
      </pc:docMkLst>
      <pc:sldChg chg="modSp">
        <pc:chgData name="" userId="" providerId="" clId="Web-{ACDCA863-FEB6-4DF4-B6C8-0E458CED76F9}" dt="2022-04-03T08:33:56.179" v="0" actId="1076"/>
        <pc:sldMkLst>
          <pc:docMk/>
          <pc:sldMk cId="1926241645" sldId="274"/>
        </pc:sldMkLst>
        <pc:spChg chg="mod">
          <ac:chgData name="" userId="" providerId="" clId="Web-{ACDCA863-FEB6-4DF4-B6C8-0E458CED76F9}" dt="2022-04-03T08:33:56.179" v="0" actId="1076"/>
          <ac:spMkLst>
            <pc:docMk/>
            <pc:sldMk cId="1926241645" sldId="274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l"/>
            <a:r>
              <a:rPr lang="en-US">
                <a:latin typeface="Algerian" panose="04020705040A02060702" pitchFamily="82" charset="0"/>
              </a:rPr>
              <a:t>WRIST &amp; JOINTS OF THE HAND </a:t>
            </a:r>
            <a:endParaRPr lang="ar-E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8973" y="2434182"/>
            <a:ext cx="4498975" cy="3048000"/>
          </a:xfrm>
        </p:spPr>
        <p:txBody>
          <a:bodyPr/>
          <a:lstStyle/>
          <a:p>
            <a:pPr marL="82296" indent="0" algn="ctr">
              <a:buNone/>
            </a:pPr>
            <a:r>
              <a:rPr lang="en-US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</a:p>
          <a:p>
            <a:pPr marL="82296" indent="0" algn="ctr">
              <a:buNone/>
            </a:pPr>
            <a:r>
              <a:rPr lang="en-US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Dr Abulmaaty Mohamed</a:t>
            </a:r>
            <a:br>
              <a:rPr lang="en-US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Assistant professor Anatomy &amp; Embryology </a:t>
            </a:r>
            <a:br>
              <a:rPr lang="en-US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Mutah University</a:t>
            </a:r>
            <a:endParaRPr lang="ar-SA">
              <a:latin typeface="Algerian" panose="04020705040A02060702" pitchFamily="82" charset="0"/>
              <a:ea typeface="Verdana" panose="020B0604030504040204" pitchFamily="34" charset="0"/>
              <a:cs typeface="Andalus" panose="02020603050405020304" pitchFamily="18" charset="-78"/>
            </a:endParaRPr>
          </a:p>
          <a:p>
            <a:endParaRPr lang="ar-EG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4571999" cy="5943600"/>
          </a:xfrm>
        </p:spPr>
      </p:pic>
    </p:spTree>
    <p:extLst>
      <p:ext uri="{BB962C8B-B14F-4D97-AF65-F5344CB8AC3E}">
        <p14:creationId xmlns:p14="http://schemas.microsoft.com/office/powerpoint/2010/main" val="1926241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8600"/>
            <a:ext cx="5257799" cy="64769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762000"/>
          </a:xfrm>
        </p:spPr>
        <p:txBody>
          <a:bodyPr>
            <a:normAutofit/>
          </a:bodyPr>
          <a:lstStyle/>
          <a:p>
            <a:pPr algn="l"/>
            <a:r>
              <a:rPr lang="en-US" sz="4000">
                <a:latin typeface="Algerian" panose="04020705040A02060702" pitchFamily="82" charset="0"/>
              </a:rPr>
              <a:t>wrist JOINT</a:t>
            </a:r>
            <a:endParaRPr lang="ar-EG" sz="40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762000"/>
            <a:ext cx="4497388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 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Laterally:- 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contents of 1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compartment of the extensor retinaculum 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Abductor pollicis longus.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ext. pollicis brevis.</a:t>
            </a:r>
            <a:endParaRPr lang="ar-E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Medially: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dorsal cutaneous branch of ulnar nerve</a:t>
            </a:r>
          </a:p>
        </p:txBody>
      </p:sp>
    </p:spTree>
    <p:extLst>
      <p:ext uri="{BB962C8B-B14F-4D97-AF65-F5344CB8AC3E}">
        <p14:creationId xmlns:p14="http://schemas.microsoft.com/office/powerpoint/2010/main" val="4282430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>
            <a:normAutofit/>
          </a:bodyPr>
          <a:lstStyle/>
          <a:p>
            <a:pPr algn="l"/>
            <a:r>
              <a:rPr lang="en-US" sz="4000">
                <a:latin typeface="Algerian" panose="04020705040A02060702" pitchFamily="82" charset="0"/>
              </a:rPr>
              <a:t>wrist JOINT</a:t>
            </a:r>
            <a:endParaRPr lang="ar-EG" sz="40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88392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Movements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Flexion: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FCR PL  FDS FCU FDP  FPL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Extension: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ECRL ECRB ED EDM ECU  EI EPL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Abduction:-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FCR ECRL ECRB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Adduction:-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FCU ECU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205427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217328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043450"/>
            <a:ext cx="2017713" cy="38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3048000"/>
            <a:ext cx="2209801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786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7200">
                <a:solidFill>
                  <a:srgbClr val="FF0000"/>
                </a:solidFill>
                <a:latin typeface="Algerian" panose="04020705040A02060702" pitchFamily="82" charset="0"/>
              </a:rPr>
              <a:t>Joints of the hand</a:t>
            </a:r>
            <a:endParaRPr lang="ar-EG" sz="7200"/>
          </a:p>
        </p:txBody>
      </p:sp>
    </p:spTree>
    <p:extLst>
      <p:ext uri="{BB962C8B-B14F-4D97-AF65-F5344CB8AC3E}">
        <p14:creationId xmlns:p14="http://schemas.microsoft.com/office/powerpoint/2010/main" val="1063628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57200"/>
            <a:ext cx="4001069" cy="6181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09600"/>
          </a:xfrm>
        </p:spPr>
        <p:txBody>
          <a:bodyPr>
            <a:noAutofit/>
          </a:bodyPr>
          <a:lstStyle/>
          <a:p>
            <a:pPr algn="l"/>
            <a:r>
              <a:rPr lang="en-US" sz="4000">
                <a:latin typeface="Algerian" panose="04020705040A02060702" pitchFamily="82" charset="0"/>
              </a:rPr>
              <a:t>Joints of the hand</a:t>
            </a:r>
            <a:endParaRPr lang="ar-EG" sz="400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60960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Intercarpal joints:- 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plane Synovial joints between carpal bones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Allow sliding movements between carpal bones </a:t>
            </a:r>
          </a:p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Carpometacarpal joints of medial 4 fingers:- 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plane Synovial joints between carpal bones , bases of metacarpal bones 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Allow sliding </a:t>
            </a:r>
          </a:p>
          <a:p>
            <a:pPr marL="0" indent="0">
              <a:buNone/>
            </a:pPr>
            <a:endParaRPr lang="en-US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E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21229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762000"/>
          </a:xfrm>
        </p:spPr>
        <p:txBody>
          <a:bodyPr/>
          <a:lstStyle/>
          <a:p>
            <a:pPr algn="l"/>
            <a:r>
              <a:rPr lang="en-US">
                <a:latin typeface="Algerian" panose="04020705040A02060702" pitchFamily="82" charset="0"/>
              </a:rPr>
              <a:t>Joints of the hand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838200"/>
            <a:ext cx="48768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Carpometacarpal joint of thumb:- 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Saddle synovial joint between trapezium &amp; base of 1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metacarpal bone 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allow 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Flexion:-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FPL &amp; FPB 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Extension:-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EPL &amp; EPB 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Abduction:-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APL &amp; APB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Adduction:-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Adductor pollicis  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Opposition:-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Opponense pollicis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ar-EG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876800"/>
            <a:ext cx="4648200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71800"/>
            <a:ext cx="4267200" cy="179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"/>
            <a:ext cx="3429000" cy="265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14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228600"/>
            <a:ext cx="4800600" cy="3200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838200"/>
          </a:xfrm>
        </p:spPr>
        <p:txBody>
          <a:bodyPr>
            <a:normAutofit/>
          </a:bodyPr>
          <a:lstStyle/>
          <a:p>
            <a:pPr algn="l"/>
            <a:r>
              <a:rPr lang="en-US" sz="4000">
                <a:latin typeface="Algerian" panose="04020705040A02060702" pitchFamily="82" charset="0"/>
              </a:rPr>
              <a:t>Joints of the hand</a:t>
            </a:r>
            <a:endParaRPr lang="ar-EG" sz="40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762000"/>
            <a:ext cx="4497388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Metacarpophalangeal joint :- 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ellipsoid synovial joints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Allow 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Flexion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FDS &amp; FDP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Extension :-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ED  , EI , EDM 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Adduction:-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Palmar interossei  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Abduction:-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dorsal interossei   </a:t>
            </a:r>
          </a:p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Interphalageal joints </a:t>
            </a:r>
            <a:b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hinge synovial joints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allow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flexion ,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extension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E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505200"/>
            <a:ext cx="510539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50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3886200"/>
          </a:xfrm>
        </p:spPr>
        <p:txBody>
          <a:bodyPr>
            <a:normAutofit/>
          </a:bodyPr>
          <a:lstStyle/>
          <a:p>
            <a:r>
              <a:rPr lang="en-US" sz="960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960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THANQ</a:t>
            </a:r>
            <a:br>
              <a:rPr lang="ar-SA" sz="960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</a:br>
            <a:endParaRPr lang="ar-EG" sz="960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0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9" y="167571"/>
            <a:ext cx="8283089" cy="6266337"/>
          </a:xfrm>
        </p:spPr>
      </p:pic>
    </p:spTree>
    <p:extLst>
      <p:ext uri="{BB962C8B-B14F-4D97-AF65-F5344CB8AC3E}">
        <p14:creationId xmlns:p14="http://schemas.microsoft.com/office/powerpoint/2010/main" val="1774601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962399" cy="302839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67418"/>
            <a:ext cx="4114799" cy="365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0"/>
            <a:ext cx="4997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44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124200"/>
            <a:ext cx="3218597" cy="33953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85297"/>
            <a:ext cx="3218597" cy="3038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>
            <a:normAutofit/>
          </a:bodyPr>
          <a:lstStyle/>
          <a:p>
            <a:pPr algn="l"/>
            <a:r>
              <a:rPr lang="en-US" sz="4000">
                <a:latin typeface="Algerian" panose="04020705040A02060702" pitchFamily="82" charset="0"/>
              </a:rPr>
              <a:t>WRIST JOINT</a:t>
            </a:r>
            <a:endParaRPr lang="ar-EG" sz="400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0" y="609600"/>
            <a:ext cx="64770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Type:-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Synovial</a:t>
            </a:r>
          </a:p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Variety:-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Ellipsoid</a:t>
            </a:r>
          </a:p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Articular Surface:- 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Above:-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Inferior surface of lower end of radius 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articular disc of inferior radioulnar joint 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Below:- 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Proximal row of carpal bones 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(scaphoid , lunate , triquetral)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N.B. Ulna never share in wrist joint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 pisiform also doesn't share in wrist joint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Capsule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Attachment: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To margins of the articular surface 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Characters: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Thin</a:t>
            </a:r>
          </a:p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Synovial membrane:-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Lines the inner surface of the capsule.</a:t>
            </a:r>
            <a:endParaRPr lang="ar-E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/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E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4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8763000" cy="762000"/>
          </a:xfrm>
        </p:spPr>
        <p:txBody>
          <a:bodyPr>
            <a:normAutofit/>
          </a:bodyPr>
          <a:lstStyle/>
          <a:p>
            <a:pPr algn="l"/>
            <a:r>
              <a:rPr lang="en-US" sz="4000">
                <a:latin typeface="Algerian" panose="04020705040A02060702" pitchFamily="82" charset="0"/>
              </a:rPr>
              <a:t>wrist JOINT</a:t>
            </a:r>
            <a:endParaRPr lang="ar-EG" sz="400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609600"/>
            <a:ext cx="49530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Ligaments:-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 radio carpal ligament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Extends from anterior margin of lower end of radius to front of carpal bones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  radio carpal ligament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Extends from posterior margin of lower end of radius to back of carpal bones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Ulnar collateral (medial) ligament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Extends from tip of styloid process of ulna to pisiform and medial side of triquetral bones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radial collateral (lateral) ligament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Extends from tip of styloid process of radius to lateral side of scaphoid </a:t>
            </a: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76200"/>
            <a:ext cx="43434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33800"/>
            <a:ext cx="4038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27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3886199" cy="67818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"/>
            <a:ext cx="4343400" cy="6629400"/>
          </a:xfrm>
        </p:spPr>
      </p:pic>
    </p:spTree>
    <p:extLst>
      <p:ext uri="{BB962C8B-B14F-4D97-AF65-F5344CB8AC3E}">
        <p14:creationId xmlns:p14="http://schemas.microsoft.com/office/powerpoint/2010/main" val="3555214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4038600" cy="65532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152400"/>
            <a:ext cx="4572000" cy="6553200"/>
          </a:xfrm>
        </p:spPr>
      </p:pic>
    </p:spTree>
    <p:extLst>
      <p:ext uri="{BB962C8B-B14F-4D97-AF65-F5344CB8AC3E}">
        <p14:creationId xmlns:p14="http://schemas.microsoft.com/office/powerpoint/2010/main" val="427201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590800"/>
            <a:ext cx="4800601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>
                <a:latin typeface="Algerian" panose="04020705040A02060702" pitchFamily="82" charset="0"/>
              </a:rPr>
              <a:t>wrist JOINT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09600"/>
            <a:ext cx="51816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 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Anteriorly: 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Contents of the carpal tunnel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1-Median nerve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2-Tendons of flexor digit. superficialis  3- Tendons of flexor digi. profundus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5-Tendon of flexor pollicis longus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5-Tendon of flexor carpi radialis</a:t>
            </a: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800"/>
            <a:ext cx="4114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1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0"/>
            <a:ext cx="5029199" cy="67055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>
                <a:latin typeface="Algerian" panose="04020705040A02060702" pitchFamily="82" charset="0"/>
              </a:rPr>
              <a:t>wrist JOINT</a:t>
            </a:r>
            <a:endParaRPr lang="ar-EG" sz="40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52578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 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Posteriorly: 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contents of 2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– 6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compartments of the extensor retinaculum</a:t>
            </a: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 compartment contains: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ECRL-ECRB</a:t>
            </a: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3rd compartment contains: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EPL</a:t>
            </a: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4th compartment contains: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1-ED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2-EI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3-ant. interosseous art.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4-post. interosseous n.</a:t>
            </a: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5th compartment contains: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EDM</a:t>
            </a: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6th compartment contains: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ECU</a:t>
            </a: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28682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5BD0D362FE4498F457B21D75D702E" ma:contentTypeVersion="6" ma:contentTypeDescription="Create a new document." ma:contentTypeScope="" ma:versionID="81c2c9977dbfb1817ebe7aaa43cda1e9">
  <xsd:schema xmlns:xsd="http://www.w3.org/2001/XMLSchema" xmlns:xs="http://www.w3.org/2001/XMLSchema" xmlns:p="http://schemas.microsoft.com/office/2006/metadata/properties" xmlns:ns2="1f03ce4d-2404-4236-8700-bd01b623a4ab" xmlns:ns3="a433687a-ae5f-44a0-9b01-062828d2e892" targetNamespace="http://schemas.microsoft.com/office/2006/metadata/properties" ma:root="true" ma:fieldsID="84b03b4b0e5a6771436d253b7909274f" ns2:_="" ns3:_="">
    <xsd:import namespace="1f03ce4d-2404-4236-8700-bd01b623a4ab"/>
    <xsd:import namespace="a433687a-ae5f-44a0-9b01-062828d2e8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3ce4d-2404-4236-8700-bd01b623a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3687a-ae5f-44a0-9b01-062828d2e89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B0D24F-6363-4F4D-8D56-47AC952A59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DDA481-2AE2-4D9D-8484-3B0C6C9868BD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C24EF970-DDB5-4F60-954D-76F085DAA150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WRIST &amp; JOINTS OF THE HAND </vt:lpstr>
      <vt:lpstr>PowerPoint Presentation</vt:lpstr>
      <vt:lpstr>PowerPoint Presentation</vt:lpstr>
      <vt:lpstr>WRIST JOINT</vt:lpstr>
      <vt:lpstr>wrist JOINT</vt:lpstr>
      <vt:lpstr>PowerPoint Presentation</vt:lpstr>
      <vt:lpstr>PowerPoint Presentation</vt:lpstr>
      <vt:lpstr>wrist JOINT</vt:lpstr>
      <vt:lpstr>wrist JOINT</vt:lpstr>
      <vt:lpstr>wrist JOINT</vt:lpstr>
      <vt:lpstr>wrist JOINT</vt:lpstr>
      <vt:lpstr>Joints of the hand</vt:lpstr>
      <vt:lpstr>Joints of the hand</vt:lpstr>
      <vt:lpstr>Joints of the hand</vt:lpstr>
      <vt:lpstr>Joints of the hand</vt:lpstr>
      <vt:lpstr> THANQ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SDF</dc:creator>
  <cp:lastModifiedBy>لين محمود ابراهيم الأخرس</cp:lastModifiedBy>
  <cp:revision>2</cp:revision>
  <dcterms:created xsi:type="dcterms:W3CDTF">2006-08-16T00:00:00Z</dcterms:created>
  <dcterms:modified xsi:type="dcterms:W3CDTF">2022-04-03T11:03:04Z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0x0101006F85BD0D362FE4498F457B21D75D702E</vt:lpwstr>
  </property>
</Properties>
</file>