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06" r:id="rId2"/>
    <p:sldId id="256" r:id="rId3"/>
    <p:sldId id="257" r:id="rId4"/>
    <p:sldId id="296" r:id="rId5"/>
    <p:sldId id="307" r:id="rId6"/>
    <p:sldId id="258" r:id="rId7"/>
    <p:sldId id="259" r:id="rId8"/>
    <p:sldId id="323" r:id="rId9"/>
    <p:sldId id="261" r:id="rId10"/>
    <p:sldId id="321" r:id="rId11"/>
    <p:sldId id="300" r:id="rId12"/>
    <p:sldId id="324" r:id="rId13"/>
    <p:sldId id="309" r:id="rId14"/>
    <p:sldId id="311" r:id="rId15"/>
    <p:sldId id="310" r:id="rId16"/>
    <p:sldId id="312" r:id="rId17"/>
    <p:sldId id="302" r:id="rId18"/>
    <p:sldId id="313" r:id="rId19"/>
    <p:sldId id="268" r:id="rId20"/>
    <p:sldId id="327" r:id="rId21"/>
    <p:sldId id="303" r:id="rId22"/>
    <p:sldId id="270" r:id="rId23"/>
    <p:sldId id="315" r:id="rId24"/>
    <p:sldId id="328" r:id="rId25"/>
    <p:sldId id="32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B4F69-04A1-46AA-A50D-A35777D8CEAA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D8579-A054-4C71-B6E7-FD5E2127A8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2266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8860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D8579-A054-4C71-B6E7-FD5E2127A889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36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108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341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6511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348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976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441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066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186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851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005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3645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F5759-0DF6-471D-8CE4-CF56D626D345}" type="datetimeFigureOut">
              <a:rPr lang="en-MY" smtClean="0"/>
              <a:t>12/3/2023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3A795-1C12-4395-A803-7C6BE0D93AC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09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n.wikipedia.org/wiki/File:Anthrax_-_inhalational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n.wikipedia.org/wiki/File:Anthrax_-_inhalational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Anthrax_-_inhalational.jpg" TargetMode="External"/><Relationship Id="rId2" Type="http://schemas.openxmlformats.org/officeDocument/2006/relationships/hyperlink" Target="https://en.wikipedia.org/wiki/Anthrax_lethal_factor_endopeptidas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hyperlink" Target="https://en.wikipedia.org/wiki/Immunofluorescence" TargetMode="External"/><Relationship Id="rId4" Type="http://schemas.openxmlformats.org/officeDocument/2006/relationships/hyperlink" Target="https://en.wikipedia.org/wiki/Gram_stain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Anthrax_PHIL_2033.png" TargetMode="External"/><Relationship Id="rId2" Type="http://schemas.openxmlformats.org/officeDocument/2006/relationships/hyperlink" Target="https://www.webmd.com/a-to-z-guides/computed-tomography-ct-scan-of-the-body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n.wikipedia.org/wiki/File:Skin_reaction_to_anthrax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en.wikipedia.org/wiki/File:Cutaneous_anthrax_lesion_on_the_neck._PHIL_1934_lores.jp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rophylaxis" TargetMode="External"/><Relationship Id="rId3" Type="http://schemas.openxmlformats.org/officeDocument/2006/relationships/hyperlink" Target="https://en.wikipedia.org/wiki/Erythromycin" TargetMode="External"/><Relationship Id="rId7" Type="http://schemas.openxmlformats.org/officeDocument/2006/relationships/hyperlink" Target="https://en.wikipedia.org/wiki/Penicillin" TargetMode="External"/><Relationship Id="rId2" Type="http://schemas.openxmlformats.org/officeDocument/2006/relationships/hyperlink" Target="https://en.wikipedia.org/wiki/Doxycyclin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Vancomycin" TargetMode="External"/><Relationship Id="rId5" Type="http://schemas.openxmlformats.org/officeDocument/2006/relationships/hyperlink" Target="https://en.wikipedia.org/wiki/Ciprofloxacin" TargetMode="External"/><Relationship Id="rId4" Type="http://schemas.openxmlformats.org/officeDocument/2006/relationships/hyperlink" Target="https://en.wikipedia.org/wiki/Fluoroquinolone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Carnivore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bert_Koch" TargetMode="External"/><Relationship Id="rId2" Type="http://schemas.openxmlformats.org/officeDocument/2006/relationships/hyperlink" Target="https://en.wikipedia.org/wiki/Gram-positiv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s://en.wikipedia.org/wiki/File:Bacillus_anthracis_Gram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Anthrax_PHIL_2033.pn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Cutaneous_anthrax_lesion_on_the_neck._PHIL_1934_lores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n.wikipedia.org/wiki/File:Skin_reaction_to_anthrax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Cutaneous_anthrax_lesion_on_the_neck._PHIL_1934_lores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s://en.wikipedia.org/wiki/File:Skin_reaction_to_anthrax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043" y="2018639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HEALTH</a:t>
            </a:r>
          </a:p>
        </p:txBody>
      </p:sp>
      <p:sp>
        <p:nvSpPr>
          <p:cNvPr id="5" name="Rectangle 4"/>
          <p:cNvSpPr/>
          <p:nvPr/>
        </p:nvSpPr>
        <p:spPr>
          <a:xfrm>
            <a:off x="765891" y="5125919"/>
            <a:ext cx="74168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81593" y="3202946"/>
            <a:ext cx="1008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en-MY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00" y="2654555"/>
            <a:ext cx="2952328" cy="2471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467544" y="548680"/>
            <a:ext cx="8135938" cy="1066800"/>
          </a:xfrm>
          <a:prstGeom prst="rect">
            <a:avLst/>
          </a:prstGeom>
          <a:noFill/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contourW="12700" prstMaterial="metal">
            <a:contourClr>
              <a:schemeClr val="accent1">
                <a:lumMod val="20000"/>
                <a:lumOff val="80000"/>
              </a:schemeClr>
            </a:contourClr>
          </a:sp3d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1616BA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1616BA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4781" y="6093296"/>
            <a:ext cx="2133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13</a:t>
            </a:r>
            <a:r>
              <a:rPr lang="en-US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March - 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2023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302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964"/>
            <a:ext cx="911933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beginning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as an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irritating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itchy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skin lesion </a:t>
            </a:r>
            <a:endParaRPr lang="en-MY" sz="2800" b="1" dirty="0" smtClean="0">
              <a:solidFill>
                <a:prstClr val="black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boil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-like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 skin-lesion 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 that eventually 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forms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  </a:t>
            </a:r>
            <a:endParaRPr lang="en-MY" sz="2800" b="1" dirty="0" smtClean="0">
              <a:solidFill>
                <a:prstClr val="black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ulcer</a:t>
            </a:r>
            <a:r>
              <a:rPr lang="en-MY" sz="2800" b="1" dirty="0" smtClean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with 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black centre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(</a:t>
            </a: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eschar</a:t>
            </a:r>
            <a:r>
              <a:rPr lang="en-MY" sz="2800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)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The black </a:t>
            </a:r>
            <a:r>
              <a:rPr lang="en-MY" sz="2800" b="1" dirty="0" err="1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eschar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often shows up as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 a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large,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painless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  necrotic ulcer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endParaRPr lang="en-MY" sz="2800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In general,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cutaneous infections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form within the site of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spore penetration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between </a:t>
            </a:r>
            <a:r>
              <a:rPr lang="en-MY" sz="2800" b="1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2 - 5 </a:t>
            </a:r>
            <a:r>
              <a:rPr lang="en-MY" sz="2800" b="1" u="sng" dirty="0" smtClean="0">
                <a:latin typeface="Garamond" panose="02020404030301010803" pitchFamily="18" charset="0"/>
                <a:cs typeface="Times New Roman" pitchFamily="18" charset="0"/>
              </a:rPr>
              <a:t>days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after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exposure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.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Unlike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bruises  or most other lesions, cutaneous anthrax 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infections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normally do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not cause pain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800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Nearby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lymph nodes 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may become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infected,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reddened,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swollen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, and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painful</a:t>
            </a:r>
            <a:r>
              <a:rPr lang="en-MY" sz="2800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A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dry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crust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forms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over the lesion soon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and falls off </a:t>
            </a:r>
          </a:p>
          <a:p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               in a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few weeks.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Complete recovery may take longer.</a:t>
            </a:r>
          </a:p>
        </p:txBody>
      </p:sp>
      <p:sp>
        <p:nvSpPr>
          <p:cNvPr id="3" name="Rectangle 2"/>
          <p:cNvSpPr/>
          <p:nvPr/>
        </p:nvSpPr>
        <p:spPr>
          <a:xfrm>
            <a:off x="2267744" y="116632"/>
            <a:ext cx="3204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Cutaneous anthrax cont. ..</a:t>
            </a:r>
            <a:endParaRPr lang="en-MY" dirty="0"/>
          </a:p>
        </p:txBody>
      </p:sp>
      <p:sp>
        <p:nvSpPr>
          <p:cNvPr id="4" name="Right Arrow 3"/>
          <p:cNvSpPr/>
          <p:nvPr/>
        </p:nvSpPr>
        <p:spPr>
          <a:xfrm>
            <a:off x="6876256" y="6154583"/>
            <a:ext cx="18030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6" name="Picture 5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92705"/>
            <a:ext cx="1547664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71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32656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II </a:t>
            </a:r>
            <a:r>
              <a:rPr lang="en-MY" sz="2800" b="1" u="sng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Respiratory infection in humans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Historically,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inhalational anthrax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was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called </a:t>
            </a: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wool sorters'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disease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because it was an occupational hazard for people who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sorted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Today</a:t>
            </a:r>
            <a:r>
              <a:rPr lang="en-MY" sz="28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, this form of infection is extremely rare </a:t>
            </a:r>
            <a:r>
              <a:rPr lang="en-MY" sz="28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,in </a:t>
            </a:r>
            <a:r>
              <a:rPr lang="en-MY" sz="28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advanced nations, as almost no infected animals </a:t>
            </a:r>
            <a:r>
              <a:rPr lang="en-MY" sz="28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remain</a:t>
            </a:r>
            <a:endParaRPr lang="en-MY" sz="2800" b="1" u="sng" dirty="0" smtClean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Relatively rare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Presents </a:t>
            </a:r>
            <a:r>
              <a:rPr lang="en-MY" sz="2800" b="1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as Two Stages</a:t>
            </a:r>
            <a:r>
              <a:rPr lang="en-MY" sz="2800" b="1" u="sng" dirty="0" smtClean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lvl="0" algn="ctr"/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 It infects the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lymph</a:t>
            </a:r>
            <a:r>
              <a:rPr lang="en-MY" sz="28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nodes 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in the chest</a:t>
            </a:r>
            <a:r>
              <a:rPr lang="en-MY" sz="2800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First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rather than the lungs themselves,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causing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Haemorrhagic</a:t>
            </a:r>
            <a:r>
              <a:rPr lang="en-MY" sz="2800" b="1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  </a:t>
            </a:r>
            <a:r>
              <a:rPr lang="en-MY" sz="2800" b="1" u="sng" dirty="0" err="1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Mediastinitis</a:t>
            </a:r>
            <a:r>
              <a:rPr lang="en-MY" sz="2800" i="1" dirty="0" smtClean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therefore causing   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shortness</a:t>
            </a:r>
            <a:r>
              <a:rPr lang="en-MY" sz="28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of breath</a:t>
            </a:r>
            <a:r>
              <a:rPr lang="en-MY" sz="2800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The First Stage </a:t>
            </a:r>
            <a:r>
              <a:rPr lang="en-MY" sz="28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causes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cold and flu-like symptoms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Symptoms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include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fever, shortness of breath, cough, fatigue, &amp; chills.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This can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last for </a:t>
            </a:r>
            <a:r>
              <a:rPr lang="en-MY" sz="28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hours to days. </a:t>
            </a:r>
            <a:endParaRPr lang="en-MY" sz="2800" dirty="0" smtClean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fatalities </a:t>
            </a:r>
            <a:r>
              <a:rPr lang="en-MY" sz="2400" b="1" dirty="0" smtClean="0">
                <a:latin typeface="Garamond" panose="02020404030301010803" pitchFamily="18" charset="0"/>
                <a:cs typeface="Times New Roman" pitchFamily="18" charset="0"/>
              </a:rPr>
              <a:t>from</a:t>
            </a:r>
            <a:r>
              <a:rPr lang="en-MY" sz="24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inhalational </a:t>
            </a:r>
            <a:r>
              <a:rPr lang="en-MY" sz="2400" b="1" dirty="0" smtClean="0">
                <a:latin typeface="Garamond" panose="02020404030301010803" pitchFamily="18" charset="0"/>
                <a:cs typeface="Times New Roman" pitchFamily="18" charset="0"/>
              </a:rPr>
              <a:t>anthrax </a:t>
            </a:r>
            <a:r>
              <a:rPr lang="en-MY" sz="2400" dirty="0" smtClean="0">
                <a:latin typeface="Garamond" panose="02020404030301010803" pitchFamily="18" charset="0"/>
                <a:cs typeface="Times New Roman" pitchFamily="18" charset="0"/>
              </a:rPr>
              <a:t>are  when </a:t>
            </a:r>
          </a:p>
        </p:txBody>
      </p:sp>
      <p:pic>
        <p:nvPicPr>
          <p:cNvPr id="3" name="Picture 2" descr="https://upload.wikimedia.org/wikipedia/commons/thumb/e/e6/Anthrax_-_inhalational.jpg/220px-Anthrax_-_inhalational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932" y="1635"/>
            <a:ext cx="1481068" cy="83507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ight Arrow 3"/>
          <p:cNvSpPr/>
          <p:nvPr/>
        </p:nvSpPr>
        <p:spPr>
          <a:xfrm>
            <a:off x="6012160" y="6218999"/>
            <a:ext cx="25625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5406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25360"/>
            <a:ext cx="932452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                    </a:t>
            </a:r>
            <a:r>
              <a:rPr lang="en-MY" b="1" u="sng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Cont.   ..Respiratory </a:t>
            </a:r>
            <a:r>
              <a:rPr lang="en-MY" b="1" u="sng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infection in humans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fatalities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from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inhalational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anthrax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are  when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first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stage is mistaken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for the cold or flu and the victim does not seek treatment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until the second stage</a:t>
            </a:r>
            <a:r>
              <a:rPr lang="en-MY" sz="26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,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which is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90% fatal. </a:t>
            </a:r>
            <a:endParaRPr lang="en-MY" sz="2600" b="1" dirty="0" smtClean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u="sng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800" b="1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Second (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pneumonia</a:t>
            </a:r>
            <a:r>
              <a:rPr lang="en-MY" sz="2800" b="1" u="sng" dirty="0">
                <a:latin typeface="Garamond" panose="02020404030301010803" pitchFamily="18" charset="0"/>
                <a:cs typeface="Times New Roman" pitchFamily="18" charset="0"/>
              </a:rPr>
              <a:t>) </a:t>
            </a:r>
            <a:r>
              <a:rPr lang="en-MY" sz="2800" b="1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Stage</a:t>
            </a:r>
            <a:r>
              <a:rPr lang="en-MY" sz="2800" b="1" u="sng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endParaRPr lang="en-MY" sz="2800" u="sng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occurs when the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infection spreads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from the lymph nodes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to the lungs</a:t>
            </a:r>
            <a:r>
              <a:rPr lang="en-MY" sz="26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Symptoms of the second stage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develop suddenly after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hours or days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of the first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stage.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   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***</a:t>
            </a:r>
            <a:r>
              <a:rPr lang="en-MY" sz="26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Symptoms include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high </a:t>
            </a:r>
            <a:r>
              <a:rPr lang="en-MY" sz="26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fever,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extreme shortness of breath</a:t>
            </a:r>
            <a:r>
              <a:rPr lang="en-MY" sz="2600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shock</a:t>
            </a:r>
            <a:r>
              <a:rPr lang="en-MY" sz="2600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, a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nd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rapid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death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within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48 hours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in fatal cases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mortality rates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were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over 85%,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treated early case fatality rate dropped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to 45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%.</a:t>
            </a:r>
            <a:endParaRPr lang="en-MY" sz="2600" b="1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upload.wikimedia.org/wikipedia/commons/thumb/e/e6/Anthrax_-_inhalational.jpg/220px-Anthrax_-_inhalational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149080"/>
            <a:ext cx="1985124" cy="18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2974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82" y="576869"/>
            <a:ext cx="901981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infection of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herbivores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(and occasionally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humans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) by the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inhalational route normally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proceeds as: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Once the spores are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inhaled,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they are transported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into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alveoli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The spores are then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picked up by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macrophages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the lungs and are </a:t>
            </a:r>
            <a:r>
              <a:rPr lang="en-MY" sz="2600" b="1" dirty="0">
                <a:solidFill>
                  <a:schemeClr val="accent1"/>
                </a:solidFill>
                <a:latin typeface="Garamond" panose="02020404030301010803" pitchFamily="18" charset="0"/>
                <a:cs typeface="Times New Roman" pitchFamily="18" charset="0"/>
              </a:rPr>
              <a:t>transported through </a:t>
            </a:r>
            <a:r>
              <a:rPr lang="en-MY" sz="2600" b="1" dirty="0" smtClean="0">
                <a:solidFill>
                  <a:schemeClr val="accent1"/>
                </a:solidFill>
                <a:latin typeface="Garamond" panose="02020404030301010803" pitchFamily="18" charset="0"/>
                <a:cs typeface="Times New Roman" pitchFamily="18" charset="0"/>
              </a:rPr>
              <a:t>lymphatic 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vessels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to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lymph nodes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  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in the </a:t>
            </a:r>
            <a:r>
              <a:rPr lang="en-MY" sz="26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mediastinum.</a:t>
            </a:r>
            <a:endParaRPr lang="en-MY" sz="2600" b="1" dirty="0">
              <a:solidFill>
                <a:srgbClr val="0070C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Once in the lymph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nodes, the spores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germinate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into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endParaRPr lang="en-MY" sz="2600" b="1" dirty="0" smtClean="0">
              <a:solidFill>
                <a:srgbClr val="0070C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active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bacilli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that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multiply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and eventually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burst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the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macrophages,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releasing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many more bacilli into 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bloodstream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to be transferred to 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entire body. </a:t>
            </a:r>
            <a:endParaRPr lang="en-MY" sz="26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400" b="1" i="1" dirty="0" smtClean="0">
                <a:latin typeface="Garamond" pitchFamily="18" charset="0"/>
              </a:rPr>
              <a:t>     </a:t>
            </a:r>
          </a:p>
          <a:p>
            <a:r>
              <a:rPr lang="en-MY" sz="2000" b="1" i="1" dirty="0" smtClean="0">
                <a:latin typeface="Garamond" pitchFamily="18" charset="0"/>
              </a:rPr>
              <a:t>Once </a:t>
            </a:r>
            <a:r>
              <a:rPr lang="en-MY" sz="2000" b="1" i="1" dirty="0">
                <a:latin typeface="Garamond" pitchFamily="18" charset="0"/>
              </a:rPr>
              <a:t>in the blood stream</a:t>
            </a:r>
            <a:r>
              <a:rPr lang="en-MY" sz="2000" i="1" dirty="0">
                <a:latin typeface="Garamond" pitchFamily="18" charset="0"/>
              </a:rPr>
              <a:t>, these bacilli </a:t>
            </a:r>
            <a:r>
              <a:rPr lang="en-MY" sz="2000" b="1" i="1" dirty="0">
                <a:latin typeface="Garamond" pitchFamily="18" charset="0"/>
              </a:rPr>
              <a:t>release three proteins </a:t>
            </a:r>
            <a:r>
              <a:rPr lang="en-MY" sz="2000" i="1" dirty="0">
                <a:latin typeface="Garamond" pitchFamily="18" charset="0"/>
              </a:rPr>
              <a:t>named </a:t>
            </a:r>
            <a:r>
              <a:rPr lang="en-MY" sz="2000" i="1" dirty="0">
                <a:latin typeface="Garamond" pitchFamily="18" charset="0"/>
                <a:hlinkClick r:id="rId2"/>
              </a:rPr>
              <a:t>lethal </a:t>
            </a:r>
            <a:r>
              <a:rPr lang="en-MY" sz="2000" i="1" dirty="0" smtClean="0">
                <a:latin typeface="Garamond" pitchFamily="18" charset="0"/>
                <a:hlinkClick r:id="rId2"/>
              </a:rPr>
              <a:t>factor</a:t>
            </a:r>
            <a:r>
              <a:rPr lang="en-MY" sz="2000" i="1" dirty="0">
                <a:latin typeface="Garamond" pitchFamily="18" charset="0"/>
              </a:rPr>
              <a:t>, </a:t>
            </a:r>
            <a:r>
              <a:rPr lang="en-MY" sz="2400" i="1" dirty="0" smtClean="0">
                <a:latin typeface="Garamond" pitchFamily="18" charset="0"/>
              </a:rPr>
              <a:t>The </a:t>
            </a:r>
            <a:r>
              <a:rPr lang="en-MY" sz="2400" i="1" dirty="0">
                <a:latin typeface="Garamond" pitchFamily="18" charset="0"/>
              </a:rPr>
              <a:t>three are </a:t>
            </a:r>
            <a:r>
              <a:rPr lang="en-MY" sz="2400" b="1" i="1" dirty="0">
                <a:latin typeface="Garamond" pitchFamily="18" charset="0"/>
              </a:rPr>
              <a:t>not toxic by themselve</a:t>
            </a:r>
            <a:r>
              <a:rPr lang="en-MY" sz="2400" i="1" dirty="0">
                <a:latin typeface="Garamond" pitchFamily="18" charset="0"/>
              </a:rPr>
              <a:t>s, but their combination is incredibly lethal to </a:t>
            </a:r>
            <a:r>
              <a:rPr lang="en-MY" sz="2400" i="1" dirty="0" smtClean="0">
                <a:latin typeface="Garamond" pitchFamily="18" charset="0"/>
              </a:rPr>
              <a:t>humans</a:t>
            </a:r>
            <a:endParaRPr lang="en-MY" sz="2400" i="1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183673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Respiratory infection cont. .. </a:t>
            </a:r>
            <a:endParaRPr lang="en-MY" dirty="0"/>
          </a:p>
        </p:txBody>
      </p:sp>
      <p:pic>
        <p:nvPicPr>
          <p:cNvPr id="5" name="Picture 4" descr="https://upload.wikimedia.org/wikipedia/commons/thumb/e/e6/Anthrax_-_inhalational.jpg/220px-Anthrax_-_inhalational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645024"/>
            <a:ext cx="1259632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42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823" y="116632"/>
            <a:ext cx="912089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     </a:t>
            </a:r>
            <a:r>
              <a:rPr lang="en-MY" sz="2800" b="1" u="sng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MY" sz="2800" b="1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III  Gastrointestinal </a:t>
            </a:r>
            <a:r>
              <a:rPr lang="en-MY" sz="2800" b="1" u="sng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infection (GI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)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is most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often caused by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consuming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anthrax-infected meat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characterized by</a:t>
            </a:r>
            <a:endParaRPr lang="en-MY" sz="26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diarrhoea,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potentially with blood, </a:t>
            </a:r>
            <a:endParaRPr lang="en-MY" sz="2600" b="1" dirty="0" smtClean="0">
              <a:solidFill>
                <a:schemeClr val="tx2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abdominal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pains</a:t>
            </a:r>
            <a:r>
              <a:rPr lang="en-MY" sz="26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,    * loss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of appetite.</a:t>
            </a:r>
            <a:endParaRPr lang="en-MY" sz="2600" dirty="0">
              <a:solidFill>
                <a:schemeClr val="tx2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600" b="1" u="sng" baseline="300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Occasional 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vomiting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of blood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 can occur.</a:t>
            </a:r>
            <a:endParaRPr lang="en-MY" sz="2600" dirty="0">
              <a:latin typeface="Garamond" panose="02020404030301010803" pitchFamily="18" charset="0"/>
              <a:cs typeface="Times New Roman" pitchFamily="18" charset="0"/>
            </a:endParaRPr>
          </a:p>
          <a:p>
            <a:pPr lvl="0"/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             </a:t>
            </a:r>
            <a:r>
              <a:rPr lang="en-MY" sz="2600" b="1" u="sng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Lesions have been found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intestines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and </a:t>
            </a:r>
            <a:endParaRPr lang="en-MY" sz="26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mouth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and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throat</a:t>
            </a:r>
            <a:r>
              <a:rPr lang="en-MY" sz="2600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After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bacterium invades 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gastrointestinal system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endParaRPr lang="en-MY" sz="26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it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spreads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to the bloodstream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and throughout the body, while continuing to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make toxins. </a:t>
            </a:r>
            <a:endParaRPr lang="en-MY" sz="2600" b="1" dirty="0" smtClean="0">
              <a:solidFill>
                <a:srgbClr val="0070C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GI infections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can be treated, </a:t>
            </a:r>
            <a:endParaRPr lang="en-MY" sz="26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  but usually result in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fatality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rates </a:t>
            </a:r>
            <a:r>
              <a:rPr lang="en-MY" sz="26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25% to 75%,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depending upon how soon treatment commences.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This form of anthrax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is the rarest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6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444208" y="6271762"/>
            <a:ext cx="205852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52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7184" y="92904"/>
            <a:ext cx="88793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400" b="1" dirty="0" smtClean="0">
                <a:latin typeface="Garamond" panose="02020404030301010803" pitchFamily="18" charset="0"/>
                <a:cs typeface="Times New Roman" pitchFamily="18" charset="0"/>
              </a:rPr>
              <a:t>1V </a:t>
            </a:r>
            <a:r>
              <a:rPr lang="en-MY" sz="2400" b="1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injection </a:t>
            </a:r>
            <a:r>
              <a:rPr lang="en-MY" sz="2400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form </a:t>
            </a:r>
            <a:endParaRPr lang="en-MY" sz="2400" dirty="0" smtClean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lvl="0"/>
            <a:r>
              <a:rPr lang="en-MY" sz="2400" dirty="0" smtClean="0">
                <a:latin typeface="Garamond" panose="02020404030301010803" pitchFamily="18" charset="0"/>
                <a:cs typeface="Times New Roman" pitchFamily="18" charset="0"/>
              </a:rPr>
              <a:t>presents </a:t>
            </a:r>
            <a:r>
              <a:rPr lang="en-MY" sz="2400" dirty="0">
                <a:latin typeface="Garamond" panose="02020404030301010803" pitchFamily="18" charset="0"/>
                <a:cs typeface="Times New Roman" pitchFamily="18" charset="0"/>
              </a:rPr>
              <a:t>with 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fever</a:t>
            </a:r>
            <a:r>
              <a:rPr lang="en-MY" sz="2400" dirty="0">
                <a:latin typeface="Garamond" panose="02020404030301010803" pitchFamily="18" charset="0"/>
                <a:cs typeface="Times New Roman" pitchFamily="18" charset="0"/>
              </a:rPr>
              <a:t> and </a:t>
            </a:r>
            <a:r>
              <a:rPr lang="en-MY" sz="2400" dirty="0" smtClean="0">
                <a:latin typeface="Garamond" panose="02020404030301010803" pitchFamily="18" charset="0"/>
                <a:cs typeface="Times New Roman" pitchFamily="18" charset="0"/>
              </a:rPr>
              <a:t>an 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abscess </a:t>
            </a:r>
            <a:r>
              <a:rPr lang="en-MY" sz="2400" dirty="0">
                <a:latin typeface="Garamond" panose="02020404030301010803" pitchFamily="18" charset="0"/>
                <a:cs typeface="Times New Roman" pitchFamily="18" charset="0"/>
              </a:rPr>
              <a:t> at </a:t>
            </a:r>
            <a:r>
              <a:rPr lang="en-MY" sz="24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site of  drug injection</a:t>
            </a:r>
            <a:r>
              <a:rPr lang="en-MY" sz="2800" dirty="0">
                <a:latin typeface="Garamond" pitchFamily="18" charset="0"/>
              </a:rPr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3137556" y="921240"/>
            <a:ext cx="1872208" cy="52322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Diagnosis.</a:t>
            </a:r>
            <a:endParaRPr lang="en-MY" sz="2800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5216" y="2714666"/>
            <a:ext cx="892899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MY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Various 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techniques may be used for the direct identification </a:t>
            </a:r>
            <a:r>
              <a:rPr lang="en-MY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MY" sz="2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2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MY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in clinical material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Firstly, specimens may be </a:t>
            </a:r>
            <a:r>
              <a:rPr lang="en-MY" sz="23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Gram stained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antibodies</a:t>
            </a:r>
            <a:r>
              <a:rPr lang="en-MY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toxin in 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blood or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by 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of a sample </a:t>
            </a:r>
            <a:r>
              <a:rPr lang="en-MY" sz="23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from the infected site to </a:t>
            </a:r>
            <a:r>
              <a:rPr lang="en-MY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identify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3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immunofluorescence </a:t>
            </a:r>
            <a:r>
              <a:rPr lang="en-MY" sz="23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microscopy</a:t>
            </a:r>
            <a:r>
              <a:rPr lang="en-MY" sz="23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 PCR</a:t>
            </a:r>
            <a:endParaRPr lang="en-US" sz="2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70650" y="4023054"/>
            <a:ext cx="3384376" cy="707886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indirect </a:t>
            </a:r>
            <a:r>
              <a:rPr lang="en-MY" sz="2000" b="1" dirty="0" err="1">
                <a:latin typeface="Times New Roman" pitchFamily="18" charset="0"/>
                <a:cs typeface="Times New Roman" pitchFamily="18" charset="0"/>
              </a:rPr>
              <a:t>hemagglutination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MY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linked </a:t>
            </a:r>
            <a:r>
              <a:rPr lang="en-MY" sz="2000" b="1" dirty="0" err="1">
                <a:latin typeface="Times New Roman" pitchFamily="18" charset="0"/>
                <a:cs typeface="Times New Roman" pitchFamily="18" charset="0"/>
              </a:rPr>
              <a:t>immunosorbent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 assay </a:t>
            </a:r>
            <a:endParaRPr lang="en-MY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306869" y="3853435"/>
            <a:ext cx="797804" cy="663430"/>
          </a:xfrm>
          <a:prstGeom prst="rightBrac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235379" y="5928256"/>
            <a:ext cx="8504670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though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culture of the organism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is still the gold standard for diagnosis</a:t>
            </a:r>
            <a:r>
              <a:rPr lang="en-MY" sz="2400" b="1" dirty="0">
                <a:latin typeface="Garamond" pitchFamily="18" charset="0"/>
              </a:rPr>
              <a:t>. 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35024" y="1459834"/>
            <a:ext cx="9045477" cy="1292662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Distinguishing pulmonary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anthrax from more common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causes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respiratory illness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is essential to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avoiding delays i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n diagnosis and thereby improving outcomes</a:t>
            </a:r>
          </a:p>
        </p:txBody>
      </p:sp>
    </p:spTree>
    <p:extLst>
      <p:ext uri="{BB962C8B-B14F-4D97-AF65-F5344CB8AC3E}">
        <p14:creationId xmlns:p14="http://schemas.microsoft.com/office/powerpoint/2010/main" val="13399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4544" y="332656"/>
            <a:ext cx="946854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dirty="0" smtClean="0">
                <a:latin typeface="Garamond" panose="02020404030301010803" pitchFamily="18" charset="0"/>
                <a:cs typeface="Times New Roman" pitchFamily="18" charset="0"/>
              </a:rPr>
              <a:t>              depending </a:t>
            </a:r>
            <a:r>
              <a:rPr lang="en-MY" sz="2200" dirty="0">
                <a:latin typeface="Garamond" panose="02020404030301010803" pitchFamily="18" charset="0"/>
                <a:cs typeface="Times New Roman" pitchFamily="18" charset="0"/>
              </a:rPr>
              <a:t>on the part of your body that’s affected.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If skin symptoms, take a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small sample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of the </a:t>
            </a:r>
            <a:endParaRPr lang="en-MY" sz="26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       affected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skin to test in a lab.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X-ray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of chest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or </a:t>
            </a:r>
            <a:r>
              <a:rPr lang="en-MY" sz="2600" u="sng" dirty="0">
                <a:latin typeface="Garamond" panose="02020404030301010803" pitchFamily="18" charset="0"/>
                <a:cs typeface="Times New Roman" pitchFamily="18" charset="0"/>
                <a:hlinkClick r:id="rId2"/>
              </a:rPr>
              <a:t>CT scan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if inhalation anthrax.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And a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stool test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order to diagnose gastrointestinal anthrax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might have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meningitis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caused by anthrax, 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CSF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test</a:t>
            </a:r>
            <a:r>
              <a:rPr lang="en-MY" sz="2600" b="1" dirty="0">
                <a:latin typeface="Garamond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-231964" y="2764091"/>
            <a:ext cx="939653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Epidemiology</a:t>
            </a:r>
          </a:p>
          <a:p>
            <a:r>
              <a:rPr lang="en-MY" sz="2800" b="1" dirty="0" smtClean="0">
                <a:latin typeface="Garamond" panose="02020404030301010803" pitchFamily="18" charset="0"/>
              </a:rPr>
              <a:t>          Anthrax </a:t>
            </a:r>
            <a:r>
              <a:rPr lang="en-MY" sz="2800" b="1" dirty="0">
                <a:latin typeface="Garamond" pitchFamily="18" charset="0"/>
              </a:rPr>
              <a:t>is </a:t>
            </a:r>
            <a:endParaRPr lang="en-MY" sz="28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spread by contact with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the bacterium's </a:t>
            </a:r>
            <a:r>
              <a:rPr lang="en-MY" sz="2800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spores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,which often 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appear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in infectious animal products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. 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Contact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is by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breathing,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eating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or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through an area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broken skin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does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not typically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spread directly between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people</a:t>
            </a:r>
            <a:endParaRPr lang="en-MY" sz="2800" b="1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Althoug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h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 rare disease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 human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anthrax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dirty="0" smtClean="0">
                <a:latin typeface="Garamond" panose="02020404030301010803" pitchFamily="18" charset="0"/>
                <a:cs typeface="Times New Roman" pitchFamily="18" charset="0"/>
              </a:rPr>
              <a:t> is </a:t>
            </a:r>
            <a:r>
              <a:rPr lang="en-MY" b="1" dirty="0">
                <a:latin typeface="Garamond" panose="02020404030301010803" pitchFamily="18" charset="0"/>
                <a:cs typeface="Times New Roman" pitchFamily="18" charset="0"/>
              </a:rPr>
              <a:t>most common in Africa </a:t>
            </a:r>
            <a:r>
              <a:rPr lang="en-MY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b="1" dirty="0">
                <a:latin typeface="Garamond" panose="02020404030301010803" pitchFamily="18" charset="0"/>
                <a:cs typeface="Times New Roman" pitchFamily="18" charset="0"/>
              </a:rPr>
              <a:t>central and southern </a:t>
            </a:r>
            <a:r>
              <a:rPr lang="en-MY" b="1" dirty="0" smtClean="0">
                <a:latin typeface="Garamond" panose="02020404030301010803" pitchFamily="18" charset="0"/>
                <a:cs typeface="Times New Roman" pitchFamily="18" charset="0"/>
              </a:rPr>
              <a:t>Asia</a:t>
            </a:r>
            <a:endParaRPr lang="en-MY" b="1" dirty="0"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 flipV="1">
            <a:off x="5508104" y="6372912"/>
            <a:ext cx="2880320" cy="415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pic>
        <p:nvPicPr>
          <p:cNvPr id="5" name="Picture 4" descr="Anthrax PHIL 2033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25049"/>
            <a:ext cx="1907704" cy="1647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276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342" y="363915"/>
            <a:ext cx="92525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v"/>
            </a:pP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most common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Africa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central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and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southern Asia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It also occurs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more regularly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 </a:t>
            </a:r>
            <a:r>
              <a:rPr lang="en-MY" sz="26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southern Europe</a:t>
            </a:r>
            <a:r>
              <a:rPr lang="en-MY" sz="26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 than elsewhere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is</a:t>
            </a:r>
            <a:r>
              <a:rPr lang="en-MY" sz="2600" b="1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 uncommon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North Europe </a:t>
            </a:r>
            <a:r>
              <a:rPr lang="en-MY" sz="26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 and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North America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Globally,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at least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2,000 cases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occur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 year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with about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two cases a year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 the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United States</a:t>
            </a:r>
            <a:r>
              <a:rPr lang="en-MY" sz="2600" b="1" dirty="0" smtClean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600" b="1" dirty="0">
              <a:solidFill>
                <a:srgbClr val="7030A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Skin </a:t>
            </a:r>
            <a:r>
              <a:rPr lang="en-MY" sz="26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infections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represent </a:t>
            </a:r>
            <a:r>
              <a:rPr lang="en-MY" sz="26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more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than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90%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of cases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.</a:t>
            </a:r>
            <a:r>
              <a:rPr lang="en-MY" sz="2600" b="1" baseline="300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endParaRPr lang="en-MY" sz="26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Without treatment,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risk of death from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skin anthrax</a:t>
            </a:r>
            <a:r>
              <a:rPr lang="en-MY" sz="26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is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20%.</a:t>
            </a:r>
            <a:r>
              <a:rPr lang="en-MY" sz="2600" b="1" baseline="30000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6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For intestinal infection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, the risk of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death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is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25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to 75%, </a:t>
            </a:r>
            <a:endParaRPr lang="en-MY" sz="2600" b="1" dirty="0" smtClean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while </a:t>
            </a:r>
            <a:r>
              <a:rPr lang="en-MY" sz="26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respiratory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anthrax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has a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mortality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of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up  to 85%,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even with treatment</a:t>
            </a:r>
            <a:endParaRPr lang="en-MY" sz="2600" dirty="0">
              <a:solidFill>
                <a:srgbClr val="0070C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Until </a:t>
            </a:r>
            <a:r>
              <a:rPr lang="en-MY" sz="2600" b="1" i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the 20th century, </a:t>
            </a:r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anthrax infections </a:t>
            </a:r>
            <a:r>
              <a:rPr lang="en-MY" sz="2600" b="1" i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killed hundreds of thousands</a:t>
            </a:r>
            <a:r>
              <a:rPr lang="en-MY" sz="2600" b="1" i="1" dirty="0">
                <a:latin typeface="Garamond" panose="02020404030301010803" pitchFamily="18" charset="0"/>
                <a:cs typeface="Times New Roman" pitchFamily="18" charset="0"/>
              </a:rPr>
              <a:t> of people and animals each year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>
                <a:solidFill>
                  <a:srgbClr val="CC0099"/>
                </a:solidFill>
                <a:latin typeface="Garamond" panose="02020404030301010803" pitchFamily="18" charset="0"/>
                <a:cs typeface="Times New Roman" pitchFamily="18" charset="0"/>
              </a:rPr>
              <a:t>Anthrax has been developed as a weapon by a number of countries</a:t>
            </a:r>
            <a:r>
              <a:rPr lang="en-MY" sz="2600" dirty="0">
                <a:solidFill>
                  <a:srgbClr val="CC0099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123728" y="-5417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err="1" smtClean="0">
                <a:solidFill>
                  <a:srgbClr val="C00000"/>
                </a:solidFill>
                <a:latin typeface="Garamond" pitchFamily="18" charset="0"/>
              </a:rPr>
              <a:t>Epidemiolog</a:t>
            </a:r>
            <a:r>
              <a:rPr lang="en-MY" b="1" dirty="0" smtClean="0">
                <a:solidFill>
                  <a:srgbClr val="C00000"/>
                </a:solidFill>
                <a:latin typeface="Garamond" pitchFamily="18" charset="0"/>
              </a:rPr>
              <a:t>  ..  Cont.</a:t>
            </a:r>
            <a:endParaRPr lang="en-MY" b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5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2044" y="798072"/>
            <a:ext cx="921702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Certification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imported hides, hair, and wool as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anthrax free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by</a:t>
            </a:r>
            <a:r>
              <a:rPr lang="en-MY" sz="28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exporting country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has helped to reduce the incidence of anthrax. </a:t>
            </a: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In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800" b="1" u="sng" dirty="0" smtClean="0">
                <a:latin typeface="Garamond" panose="02020404030301010803" pitchFamily="18" charset="0"/>
                <a:cs typeface="Times New Roman" pitchFamily="18" charset="0"/>
              </a:rPr>
              <a:t>U.K.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imported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hair and wool are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treated with warm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formaldehyde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solution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. </a:t>
            </a: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800" b="1" u="sng" dirty="0">
                <a:latin typeface="Garamond" panose="02020404030301010803" pitchFamily="18" charset="0"/>
                <a:cs typeface="Times New Roman" pitchFamily="18" charset="0"/>
              </a:rPr>
              <a:t>United States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the chief preventive measure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   for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high risk industrial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workers is immunization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Improved personal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hygiene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workers, </a:t>
            </a: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   protective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clothing, </a:t>
            </a: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 ventilation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housekeeping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controls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in the plants </a:t>
            </a: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Vaccination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animals in enzootic areas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strict adherence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to laws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regarding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animals contracted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or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died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anthrax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,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have</a:t>
            </a:r>
            <a:r>
              <a:rPr lang="en-MY" sz="2800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helped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reduce agricultural incidence</a:t>
            </a:r>
            <a:r>
              <a:rPr lang="en-MY" sz="2800" b="1" dirty="0" smtClean="0">
                <a:latin typeface="Garamond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632926" y="284525"/>
            <a:ext cx="1944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Prevention</a:t>
            </a:r>
            <a:endParaRPr lang="en-MY" sz="2800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08657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77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05898"/>
            <a:ext cx="9036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Precautions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are 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taken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to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avoid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contact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with the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skin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and any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fluids exuded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through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natural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body openings of a deceased body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that is suspected of harbouring </a:t>
            </a:r>
            <a:r>
              <a:rPr lang="en-MY" sz="2800" b="1" dirty="0" smtClean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anthrax</a:t>
            </a: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body should be pu</a:t>
            </a:r>
            <a:r>
              <a:rPr lang="en-MY" sz="2800" b="1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t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 strict quarantine</a:t>
            </a:r>
            <a:r>
              <a:rPr lang="en-MY" sz="2800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 blood sample</a:t>
            </a:r>
            <a:r>
              <a:rPr lang="en-MY" sz="2800" b="1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is collected and sealed in a container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analysed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in</a:t>
            </a:r>
          </a:p>
          <a:p>
            <a:pPr lvl="0"/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an approved laboratory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to ascertain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if anthrax is the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 cause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death. 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The body should be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sealed in an airtight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body bag and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incinerated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to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prevent transmission of anthrax spores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Full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isolation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the body is important to prevent possible contamination of others.</a:t>
            </a:r>
            <a:r>
              <a:rPr lang="en-MY" sz="2800" b="1" u="sng" baseline="300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0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Protective,</a:t>
            </a:r>
            <a:r>
              <a:rPr lang="en-MY" sz="20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0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impermeable</a:t>
            </a:r>
            <a:r>
              <a:rPr lang="en-MY" sz="20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0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clothing and equipment </a:t>
            </a:r>
            <a:r>
              <a:rPr lang="en-MY" sz="2000" b="1" dirty="0">
                <a:latin typeface="Garamond" panose="02020404030301010803" pitchFamily="18" charset="0"/>
                <a:cs typeface="Times New Roman" pitchFamily="18" charset="0"/>
              </a:rPr>
              <a:t>such as </a:t>
            </a:r>
            <a:endParaRPr lang="en-MY" sz="20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7704" y="136566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Times New Roman" pitchFamily="18" charset="0"/>
                <a:cs typeface="Times New Roman" pitchFamily="18" charset="0"/>
              </a:rPr>
              <a:t>Cont. ..Prevention</a:t>
            </a: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372200" y="6165304"/>
            <a:ext cx="22322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95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79712" y="4509120"/>
            <a:ext cx="460036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MY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Garamond" pitchFamily="18" charset="0"/>
              </a:rPr>
              <a:t>ANTHRAX</a:t>
            </a:r>
            <a:endParaRPr lang="en-MY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7" name="Picture 6" descr="https://upload.wikimedia.org/wikipedia/commons/thumb/c/c7/Skin_reaction_to_anthrax.jpg/220px-Skin_reaction_to_anthrax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20" y="1988840"/>
            <a:ext cx="3777744" cy="2304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s://upload.wikimedia.org/wikipedia/commons/thumb/3/37/Cutaneous_anthrax_lesion_on_the_neck._PHIL_1934_lores.jpg/220px-Cutaneous_anthrax_lesion_on_the_neck._PHIL_1934_lores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03890"/>
            <a:ext cx="3347864" cy="392145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02020" y="332656"/>
            <a:ext cx="8295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BIOLOGICAL    HAZARD</a:t>
            </a:r>
            <a:endParaRPr lang="en-MY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6635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404664"/>
            <a:ext cx="925252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MY" sz="27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Protective,</a:t>
            </a: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7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impermeable</a:t>
            </a: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7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clothing and equipment </a:t>
            </a: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such as </a:t>
            </a:r>
            <a:r>
              <a:rPr lang="en-MY" sz="27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rubber gloves </a:t>
            </a:r>
            <a:r>
              <a:rPr lang="en-MY" sz="2700" b="1" u="sng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rubber apron, and </a:t>
            </a:r>
            <a:r>
              <a:rPr lang="en-MY" sz="27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rubber boots </a:t>
            </a: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with no perforations </a:t>
            </a:r>
            <a:r>
              <a:rPr lang="en-MY" sz="2700" b="1" dirty="0" smtClean="0">
                <a:latin typeface="Garamond" panose="02020404030301010803" pitchFamily="18" charset="0"/>
                <a:cs typeface="Times New Roman" pitchFamily="18" charset="0"/>
              </a:rPr>
              <a:t>are </a:t>
            </a: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used when handling the body. </a:t>
            </a:r>
            <a:endParaRPr lang="en-MY" sz="27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No skin, especially if it has any wounds or scratches, should </a:t>
            </a:r>
            <a:r>
              <a:rPr lang="en-MY" sz="2700" b="1" dirty="0" smtClean="0">
                <a:latin typeface="Garamond" panose="02020404030301010803" pitchFamily="18" charset="0"/>
                <a:cs typeface="Times New Roman" pitchFamily="18" charset="0"/>
              </a:rPr>
              <a:t>  be </a:t>
            </a: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exposed.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MY" sz="27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Disposable </a:t>
            </a:r>
            <a:r>
              <a:rPr lang="en-MY" sz="27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PPE is preferable</a:t>
            </a:r>
            <a:r>
              <a:rPr lang="en-MY" sz="2700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MY" sz="2700" b="1" dirty="0" smtClean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7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but if </a:t>
            </a:r>
            <a:r>
              <a:rPr lang="en-MY" sz="27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not available</a:t>
            </a:r>
            <a:r>
              <a:rPr lang="en-MY" sz="2700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7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decontamination can be achieved by </a:t>
            </a:r>
            <a:r>
              <a:rPr lang="en-MY" sz="27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autoclaving. </a:t>
            </a:r>
            <a:endParaRPr lang="en-MY" sz="27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MY" sz="2700" b="1" dirty="0" smtClean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7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Used disposable equipment, is </a:t>
            </a:r>
            <a:r>
              <a:rPr lang="en-MY" sz="27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burned</a:t>
            </a:r>
            <a:r>
              <a:rPr lang="en-MY" sz="2700" b="1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7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and/or </a:t>
            </a:r>
            <a:r>
              <a:rPr lang="en-MY" sz="27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buried </a:t>
            </a:r>
            <a:r>
              <a:rPr lang="en-MY" sz="27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after use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MY" sz="27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All </a:t>
            </a:r>
            <a:r>
              <a:rPr lang="en-MY" sz="27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contaminated </a:t>
            </a:r>
            <a:r>
              <a:rPr lang="en-MY" sz="27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bedding or clothing </a:t>
            </a:r>
            <a:r>
              <a:rPr lang="en-MY" sz="27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is </a:t>
            </a:r>
            <a:r>
              <a:rPr lang="en-MY" sz="27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isolated in double  </a:t>
            </a:r>
            <a:r>
              <a:rPr lang="en-MY" sz="2700" b="1" dirty="0" smtClean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plastic bags </a:t>
            </a:r>
            <a:r>
              <a:rPr lang="en-MY" sz="27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and treated as biohazard waste</a:t>
            </a:r>
            <a:r>
              <a:rPr lang="en-MY" sz="2700" b="1" dirty="0" smtClean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MY" sz="27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Respiratory equipment capable of filtering small particles</a:t>
            </a:r>
            <a:r>
              <a:rPr lang="en-MY" sz="2700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7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Preventive antibiotics </a:t>
            </a: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are recommended in those </a:t>
            </a:r>
            <a:r>
              <a:rPr lang="en-MY" sz="27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who have </a:t>
            </a:r>
            <a:r>
              <a:rPr lang="en-MY" sz="27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been </a:t>
            </a:r>
            <a:r>
              <a:rPr lang="en-MY" sz="27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exposed </a:t>
            </a:r>
            <a:r>
              <a:rPr lang="en-MY" sz="2700" b="1" dirty="0">
                <a:latin typeface="Garamond" panose="02020404030301010803" pitchFamily="18" charset="0"/>
                <a:cs typeface="Times New Roman" pitchFamily="18" charset="0"/>
              </a:rPr>
              <a:t>must be started as soon as </a:t>
            </a:r>
            <a:r>
              <a:rPr lang="en-MY" sz="2700" b="1" dirty="0" smtClean="0">
                <a:latin typeface="Garamond" panose="02020404030301010803" pitchFamily="18" charset="0"/>
                <a:cs typeface="Times New Roman" pitchFamily="18" charset="0"/>
              </a:rPr>
              <a:t>possible</a:t>
            </a:r>
            <a:endParaRPr lang="en-MY" sz="2700" dirty="0"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7704" y="136566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Times New Roman" pitchFamily="18" charset="0"/>
                <a:cs typeface="Times New Roman" pitchFamily="18" charset="0"/>
              </a:rPr>
              <a:t>Cont. ..Prevention</a:t>
            </a: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668344" y="62448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48709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8276" y="548680"/>
            <a:ext cx="93965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Early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detection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sources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of anthrax infection can allow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preventive </a:t>
            </a:r>
            <a:r>
              <a:rPr lang="en-MY" sz="26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measures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to be taken. </a:t>
            </a:r>
            <a:endParaRPr lang="en-MY" sz="2600" b="1" dirty="0" smtClean="0">
              <a:solidFill>
                <a:schemeClr val="tx2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Anthrax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cannot be spread directly from person to person, but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person's clothing</a:t>
            </a:r>
            <a:r>
              <a:rPr lang="en-MY" sz="26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and body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may be contaminated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with spores.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Effective decontamination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of people can be accomplished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by a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thorough wash-down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with 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antimicrobial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 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soap and water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Waste water is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treated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with bleach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or another </a:t>
            </a:r>
            <a:r>
              <a:rPr lang="en-MY" sz="26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antimicrobial agent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600" dirty="0">
              <a:solidFill>
                <a:prstClr val="black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Effective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decontamination</a:t>
            </a:r>
            <a:r>
              <a:rPr lang="en-MY" sz="26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articles c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 be accomplished by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boiling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them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 water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for 30 minutes or longer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  <a:endParaRPr lang="en-MY" sz="2600" dirty="0">
              <a:solidFill>
                <a:prstClr val="black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Chlorine bleach </a:t>
            </a: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ineffective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in destroying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spores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vegetative cells on surfaces,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6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though 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formaldehyde  is effective.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Burning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clothing is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very effective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 destroying spores.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411760" y="33101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solidFill>
                  <a:srgbClr val="C00000"/>
                </a:solidFill>
                <a:latin typeface="Garamond" pitchFamily="18" charset="0"/>
              </a:rPr>
              <a:t>Prevention cont.  ..</a:t>
            </a:r>
            <a:endParaRPr lang="en-MY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56256"/>
            <a:ext cx="90364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800" b="1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Antibiotics</a:t>
            </a:r>
            <a:endParaRPr lang="en-MY" sz="2800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lvl="0"/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Early antibiotic treatment of anthrax is essential; </a:t>
            </a:r>
          </a:p>
          <a:p>
            <a:pPr lvl="0"/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delay significantly lessens chances for survival</a:t>
            </a:r>
            <a:r>
              <a:rPr lang="en-MY" sz="26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Treatment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for anthrax infection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includes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large doses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of</a:t>
            </a:r>
          </a:p>
          <a:p>
            <a:pPr lvl="0"/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intravenous and oral antibiotics,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such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as</a:t>
            </a:r>
            <a:r>
              <a:rPr lang="en-MY" sz="2600" u="sng" dirty="0">
                <a:latin typeface="Garamond" panose="02020404030301010803" pitchFamily="18" charset="0"/>
                <a:cs typeface="Times New Roman" pitchFamily="18" charset="0"/>
                <a:hlinkClick r:id="rId2"/>
              </a:rPr>
              <a:t> doxycycline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, </a:t>
            </a:r>
            <a:r>
              <a:rPr lang="en-MY" sz="2600" u="sng" dirty="0">
                <a:latin typeface="Garamond" panose="02020404030301010803" pitchFamily="18" charset="0"/>
                <a:cs typeface="Times New Roman" pitchFamily="18" charset="0"/>
                <a:hlinkClick r:id="rId3"/>
              </a:rPr>
              <a:t>erythromycin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600" u="sng" dirty="0">
                <a:latin typeface="Garamond" panose="02020404030301010803" pitchFamily="18" charset="0"/>
                <a:cs typeface="Times New Roman" pitchFamily="18" charset="0"/>
                <a:hlinkClick r:id="rId4"/>
              </a:rPr>
              <a:t>fluoroquinolones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(</a:t>
            </a:r>
            <a:r>
              <a:rPr lang="en-MY" sz="2600" u="sng" dirty="0">
                <a:latin typeface="Garamond" panose="02020404030301010803" pitchFamily="18" charset="0"/>
                <a:cs typeface="Times New Roman" pitchFamily="18" charset="0"/>
                <a:hlinkClick r:id="rId5"/>
              </a:rPr>
              <a:t>ciprofloxacin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), 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,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600" u="sng" dirty="0">
                <a:latin typeface="Garamond" panose="02020404030301010803" pitchFamily="18" charset="0"/>
                <a:cs typeface="Times New Roman" pitchFamily="18" charset="0"/>
                <a:hlinkClick r:id="rId6"/>
              </a:rPr>
              <a:t>vancomycin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, or </a:t>
            </a:r>
            <a:r>
              <a:rPr lang="en-MY" sz="2600" u="sng" dirty="0">
                <a:latin typeface="Garamond" panose="02020404030301010803" pitchFamily="18" charset="0"/>
                <a:cs typeface="Times New Roman" pitchFamily="18" charset="0"/>
                <a:hlinkClick r:id="rId7"/>
              </a:rPr>
              <a:t>penicillin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lvl="0"/>
            <a:endParaRPr lang="en-MY" sz="2600" dirty="0">
              <a:latin typeface="Garamond" panose="02020404030301010803" pitchFamily="18" charset="0"/>
              <a:cs typeface="Times New Roman" pitchFamily="18" charset="0"/>
            </a:endParaRPr>
          </a:p>
          <a:p>
            <a:pPr lvl="0"/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 possible cases of pulmonary anthrax,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early </a:t>
            </a:r>
            <a:r>
              <a:rPr lang="en-MY" sz="2600" u="sng" dirty="0">
                <a:latin typeface="Garamond" panose="02020404030301010803" pitchFamily="18" charset="0"/>
                <a:cs typeface="Times New Roman" pitchFamily="18" charset="0"/>
                <a:hlinkClick r:id="rId8"/>
              </a:rPr>
              <a:t>antibiotic </a:t>
            </a:r>
            <a:r>
              <a:rPr lang="en-MY" sz="2600" u="sng" dirty="0" smtClean="0">
                <a:latin typeface="Garamond" panose="02020404030301010803" pitchFamily="18" charset="0"/>
                <a:cs typeface="Times New Roman" pitchFamily="18" charset="0"/>
                <a:hlinkClick r:id="rId8"/>
              </a:rPr>
              <a:t>prophylaxis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treatment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is crucial to prevent possible death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Many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attempts have been made to develop new drugs against anthrax, but existing drugs are effective if treatment is started soon enough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600" dirty="0"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11760" y="33101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solidFill>
                  <a:srgbClr val="C00000"/>
                </a:solidFill>
                <a:latin typeface="Garamond" pitchFamily="18" charset="0"/>
              </a:rPr>
              <a:t>Prevention cont.  ..</a:t>
            </a:r>
            <a:endParaRPr lang="en-MY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13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184666"/>
            <a:ext cx="1973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Vaccine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680324"/>
            <a:ext cx="914400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latin typeface="Garamond" pitchFamily="18" charset="0"/>
              </a:rPr>
              <a:t> 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Anthrax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vaccine is approved for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adults who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may be at risk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of  coming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in contact with anthrax because of their job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. </a:t>
            </a:r>
            <a:endParaRPr lang="en-MY" sz="2800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6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These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at-risk adults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will receive the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vaccine </a:t>
            </a:r>
            <a:r>
              <a:rPr lang="en-MY" sz="2800" b="1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Before Exposure</a:t>
            </a:r>
            <a:r>
              <a:rPr lang="en-MY" sz="2800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:</a:t>
            </a:r>
            <a:endParaRPr lang="en-MY" sz="2800" dirty="0" smtClean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Certain </a:t>
            </a:r>
            <a:r>
              <a:rPr lang="en-MY" sz="28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laboratory workers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who work with 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anthrax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Some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people </a:t>
            </a:r>
            <a:r>
              <a:rPr lang="en-MY" sz="28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who handle animals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or animal products, 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such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as some </a:t>
            </a:r>
            <a:r>
              <a:rPr lang="en-MY" sz="2800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veterinarians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Some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members of the United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States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military</a:t>
            </a:r>
          </a:p>
          <a:p>
            <a:pPr marL="457200" indent="-457200">
              <a:buFont typeface="Wingdings" pitchFamily="2" charset="2"/>
              <a:buChar char="§"/>
            </a:pPr>
            <a:endParaRPr lang="en-MY" sz="2800" dirty="0" smtClean="0">
              <a:solidFill>
                <a:srgbClr val="0070C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To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build up protection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against anthrax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endParaRPr lang="en-MY" sz="2800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800" b="1" dirty="0" smtClean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  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5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shots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8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of anthrax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intramuscular</a:t>
            </a:r>
            <a:r>
              <a:rPr lang="en-MY" sz="28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vaccine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over 18 months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. </a:t>
            </a: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annual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boosters 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should  be given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732240" y="5589240"/>
            <a:ext cx="24905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422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9020" y="707886"/>
            <a:ext cx="91730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Post-Event Emergency </a:t>
            </a: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Use </a:t>
            </a:r>
          </a:p>
          <a:p>
            <a:pPr lvl="0" algn="ctr"/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 November 2015, FDA also approved the vaccine for </a:t>
            </a:r>
            <a:r>
              <a:rPr lang="en-MY" sz="2800" dirty="0" smtClean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 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use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 after exposure to anthrax</a:t>
            </a:r>
          </a:p>
          <a:p>
            <a:pPr lvl="0"/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 certain situations, such as a bioterrorist attack involving anthrax,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n-MY" sz="2800" b="1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  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anthrax vaccine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might be recommended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3 shots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 of anthrax vaccine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8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over 4 weeks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MY" sz="28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plus a 60-day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course of </a:t>
            </a:r>
            <a:r>
              <a:rPr lang="en-MY" sz="28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antibiotics</a:t>
            </a:r>
            <a:endParaRPr lang="en-MY" sz="2800" dirty="0">
              <a:solidFill>
                <a:srgbClr val="7030A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23728" y="184666"/>
            <a:ext cx="1973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Vaccine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-1015" y="4869160"/>
            <a:ext cx="9145015" cy="172354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MY" sz="2800" b="1" dirty="0">
                <a:latin typeface="Garamond" pitchFamily="18" charset="0"/>
              </a:rPr>
              <a:t>One possible approach to </a:t>
            </a: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vaccination </a:t>
            </a:r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of animal </a:t>
            </a:r>
            <a:r>
              <a:rPr lang="en-MY" sz="2800" b="1" dirty="0" smtClean="0">
                <a:latin typeface="Garamond" pitchFamily="18" charset="0"/>
              </a:rPr>
              <a:t>is </a:t>
            </a:r>
            <a:r>
              <a:rPr lang="en-MY" sz="2800" b="1" dirty="0">
                <a:latin typeface="Garamond" pitchFamily="18" charset="0"/>
              </a:rPr>
              <a:t>an in</a:t>
            </a:r>
            <a:r>
              <a:rPr lang="en-MY" sz="2600" b="1" dirty="0">
                <a:latin typeface="Garamond" pitchFamily="18" charset="0"/>
              </a:rPr>
              <a:t>itial schedule of </a:t>
            </a:r>
            <a:endParaRPr lang="en-MY" sz="2600" b="1" dirty="0" smtClean="0">
              <a:latin typeface="Garamond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two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inoculations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one month apart</a:t>
            </a:r>
            <a:r>
              <a:rPr lang="en-MY" sz="2600" b="1" dirty="0">
                <a:latin typeface="Garamond" pitchFamily="18" charset="0"/>
              </a:rPr>
              <a:t>, </a:t>
            </a:r>
            <a:endParaRPr lang="en-MY" sz="2600" b="1" dirty="0" smtClean="0">
              <a:latin typeface="Garamond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A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single annual booster </a:t>
            </a:r>
            <a:r>
              <a:rPr lang="en-MY" sz="2600" b="1" dirty="0">
                <a:latin typeface="Garamond" pitchFamily="18" charset="0"/>
              </a:rPr>
              <a:t>may be administered thereafter</a:t>
            </a:r>
            <a:r>
              <a:rPr lang="en-MY" sz="2600" dirty="0">
                <a:latin typeface="Garamond" pitchFamily="18" charset="0"/>
              </a:rPr>
              <a:t>. </a:t>
            </a:r>
            <a:endParaRPr lang="en-MY" sz="26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72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media1.picsearch.com/is?TUGECIwaHFeGQCGjFzgKg5ulpQOof2tcQn1Xocygs2g&amp;height=2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496945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9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9860" y="4230425"/>
            <a:ext cx="923318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infection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caused by </a:t>
            </a:r>
            <a:r>
              <a:rPr lang="en-MY" sz="28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the   </a:t>
            </a:r>
            <a:r>
              <a:rPr lang="en-MY" sz="2800" b="1" i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Bacillus </a:t>
            </a:r>
            <a:r>
              <a:rPr lang="en-MY" sz="2800" b="1" i="1" dirty="0" err="1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anthracis</a:t>
            </a:r>
            <a:r>
              <a:rPr lang="en-MY" sz="2800" b="1" i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    </a:t>
            </a:r>
            <a:endParaRPr lang="en-MY" sz="2800" b="1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anthrax bacillus originally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gains entry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through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small breaks in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skin</a:t>
            </a:r>
            <a:endParaRPr lang="en-MY" sz="26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In general, an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infected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human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is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quarantined</a:t>
            </a:r>
            <a:r>
              <a:rPr lang="en-MY" sz="2600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  <a:endParaRPr lang="en-MY" sz="2600" dirty="0" smtClean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However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, anthrax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does not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usually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spread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from an infected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human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to an uninfected </a:t>
            </a:r>
            <a:r>
              <a:rPr lang="en-MY" sz="2600" b="1" dirty="0">
                <a:latin typeface="Garamond" panose="02020404030301010803" pitchFamily="18" charset="0"/>
              </a:rPr>
              <a:t>human. 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11760" y="52473"/>
            <a:ext cx="230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Anthrax</a:t>
            </a:r>
            <a:r>
              <a:rPr lang="en-MY" sz="3600" b="1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endParaRPr lang="en-MY" sz="3600" dirty="0">
              <a:solidFill>
                <a:srgbClr val="C00000"/>
              </a:solidFill>
              <a:latin typeface="Garamond" pitchFamily="18" charset="0"/>
            </a:endParaRPr>
          </a:p>
        </p:txBody>
      </p:sp>
      <p:pic>
        <p:nvPicPr>
          <p:cNvPr id="5" name="Picture 4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4324049"/>
            <a:ext cx="2123728" cy="15982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140276" y="439412"/>
            <a:ext cx="876963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Wool sorters disease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CC0099"/>
                </a:solidFill>
                <a:latin typeface="Garamond" panose="02020404030301010803" pitchFamily="18" charset="0"/>
                <a:cs typeface="Times New Roman" pitchFamily="18" charset="0"/>
              </a:rPr>
              <a:t>rag sorters disease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malignant pustule,       </a:t>
            </a:r>
            <a:endParaRPr lang="en-MY" sz="2600" b="1" dirty="0" smtClean="0">
              <a:solidFill>
                <a:srgbClr val="0070C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algn="ctr"/>
            <a:r>
              <a:rPr lang="en-MY" sz="2600" b="1" dirty="0" err="1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milzbrand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,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chemeClr val="accent1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err="1">
                <a:solidFill>
                  <a:schemeClr val="accent1"/>
                </a:solidFill>
                <a:latin typeface="Garamond" panose="02020404030301010803" pitchFamily="18" charset="0"/>
                <a:cs typeface="Times New Roman" pitchFamily="18" charset="0"/>
              </a:rPr>
              <a:t>Maladi</a:t>
            </a:r>
            <a:r>
              <a:rPr lang="en-MY" sz="2600" b="1" dirty="0">
                <a:solidFill>
                  <a:schemeClr val="accent1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err="1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charbon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,</a:t>
            </a:r>
            <a:r>
              <a:rPr lang="en-US" sz="2600" dirty="0">
                <a:solidFill>
                  <a:srgbClr val="5D5F66"/>
                </a:solidFill>
                <a:latin typeface="Garamond" panose="02020404030301010803" pitchFamily="18" charset="0"/>
              </a:rPr>
              <a:t> Splenic Fever</a:t>
            </a:r>
            <a:endParaRPr lang="ar-JO" sz="2600" dirty="0">
              <a:latin typeface="Garamond" panose="020204040303010108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91856" y="1303867"/>
            <a:ext cx="923389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b="1" dirty="0">
                <a:solidFill>
                  <a:srgbClr val="5D5F66"/>
                </a:solidFill>
                <a:latin typeface="Garamond" panose="02020404030301010803" pitchFamily="18" charset="0"/>
              </a:rPr>
              <a:t>Anthrax is a </a:t>
            </a:r>
            <a:r>
              <a:rPr lang="en-US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serious bacterial</a:t>
            </a:r>
            <a:r>
              <a:rPr lang="en-US" sz="2600" b="1" dirty="0">
                <a:solidFill>
                  <a:srgbClr val="5D5F66"/>
                </a:solidFill>
                <a:latin typeface="Garamond" panose="02020404030301010803" pitchFamily="18" charset="0"/>
              </a:rPr>
              <a:t>, </a:t>
            </a:r>
            <a:r>
              <a:rPr lang="en-US" sz="2600" b="1" dirty="0" smtClean="0">
                <a:solidFill>
                  <a:srgbClr val="7030A0"/>
                </a:solidFill>
                <a:latin typeface="Garamond" panose="02020404030301010803" pitchFamily="18" charset="0"/>
              </a:rPr>
              <a:t>zoonotic </a:t>
            </a:r>
            <a:r>
              <a:rPr lang="en-US" sz="2600" b="1" dirty="0" smtClean="0">
                <a:latin typeface="Garamond" panose="02020404030301010803" pitchFamily="18" charset="0"/>
              </a:rPr>
              <a:t>disease,</a:t>
            </a:r>
            <a:r>
              <a:rPr lang="en-US" sz="2600" b="1" dirty="0" smtClean="0">
                <a:solidFill>
                  <a:schemeClr val="tx2"/>
                </a:solidFill>
                <a:latin typeface="Garamond" panose="02020404030301010803" pitchFamily="18" charset="0"/>
              </a:rPr>
              <a:t> </a:t>
            </a:r>
            <a:r>
              <a:rPr lang="en-US" sz="2600" b="1" dirty="0">
                <a:solidFill>
                  <a:schemeClr val="tx2"/>
                </a:solidFill>
                <a:latin typeface="Garamond" panose="02020404030301010803" pitchFamily="18" charset="0"/>
              </a:rPr>
              <a:t>cutaneous</a:t>
            </a:r>
            <a:r>
              <a:rPr lang="en-US" sz="2600" b="1" dirty="0" smtClean="0">
                <a:solidFill>
                  <a:srgbClr val="5D5F66"/>
                </a:solidFill>
                <a:latin typeface="Garamond" panose="02020404030301010803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b="1" dirty="0" smtClean="0">
                <a:solidFill>
                  <a:srgbClr val="5D5F66"/>
                </a:solidFill>
                <a:latin typeface="Garamond" panose="02020404030301010803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affects </a:t>
            </a:r>
            <a:r>
              <a:rPr lang="en-US" sz="2600" b="1" dirty="0">
                <a:solidFill>
                  <a:srgbClr val="5D5F66"/>
                </a:solidFill>
                <a:latin typeface="Garamond" panose="02020404030301010803" pitchFamily="18" charset="0"/>
              </a:rPr>
              <a:t>the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gastrointestinal</a:t>
            </a:r>
            <a:r>
              <a:rPr lang="en-US" sz="2600" b="1" dirty="0">
                <a:solidFill>
                  <a:srgbClr val="5D5F66"/>
                </a:solidFill>
                <a:latin typeface="Garamond" panose="02020404030301010803" pitchFamily="18" charset="0"/>
              </a:rPr>
              <a:t> </a:t>
            </a:r>
            <a:r>
              <a:rPr lang="en-US" sz="2600" b="1" dirty="0">
                <a:latin typeface="Garamond" panose="02020404030301010803" pitchFamily="18" charset="0"/>
              </a:rPr>
              <a:t>and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rPr>
              <a:t>respiratory</a:t>
            </a:r>
            <a:r>
              <a:rPr lang="en-US" sz="2600" b="1" dirty="0">
                <a:solidFill>
                  <a:srgbClr val="5D5F66"/>
                </a:solidFill>
                <a:latin typeface="Garamond" panose="02020404030301010803" pitchFamily="18" charset="0"/>
              </a:rPr>
              <a:t> </a:t>
            </a:r>
            <a:r>
              <a:rPr lang="en-US" sz="2600" b="1" dirty="0">
                <a:latin typeface="Garamond" panose="02020404030301010803" pitchFamily="18" charset="0"/>
              </a:rPr>
              <a:t>tracts of most </a:t>
            </a:r>
            <a:r>
              <a:rPr lang="en-US" sz="2600" b="1" dirty="0" smtClean="0">
                <a:latin typeface="Garamond" panose="02020404030301010803" pitchFamily="18" charset="0"/>
              </a:rPr>
              <a:t>mammals </a:t>
            </a:r>
            <a:r>
              <a:rPr lang="en-US" sz="2600" b="1" dirty="0">
                <a:latin typeface="Garamond" panose="02020404030301010803" pitchFamily="18" charset="0"/>
              </a:rPr>
              <a:t>including humans</a:t>
            </a:r>
            <a:r>
              <a:rPr lang="en-US" sz="2600" b="1" dirty="0">
                <a:solidFill>
                  <a:srgbClr val="5D5F66"/>
                </a:solidFill>
                <a:latin typeface="Garamond" panose="02020404030301010803" pitchFamily="18" charset="0"/>
              </a:rPr>
              <a:t>, </a:t>
            </a:r>
            <a:r>
              <a:rPr lang="en-US" sz="2600" b="1" dirty="0">
                <a:latin typeface="Garamond" panose="02020404030301010803" pitchFamily="18" charset="0"/>
              </a:rPr>
              <a:t>several species of birds, and herbivores</a:t>
            </a:r>
            <a:r>
              <a:rPr lang="en-US" sz="2600" b="1" dirty="0" smtClean="0">
                <a:latin typeface="Garamond" panose="02020404030301010803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In plant-eating animals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infection occurs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when they</a:t>
            </a:r>
          </a:p>
          <a:p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        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eat or breathe in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, the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spores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while grazing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u="sng" dirty="0">
                <a:latin typeface="Garamond" panose="02020404030301010803" pitchFamily="18" charset="0"/>
                <a:cs typeface="Times New Roman" pitchFamily="18" charset="0"/>
                <a:hlinkClick r:id="rId4"/>
              </a:rPr>
              <a:t>Carnivores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may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become infected by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eating infected animals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endParaRPr lang="ar-JO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54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292" y="188640"/>
            <a:ext cx="914929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latin typeface="Garamond" pitchFamily="18" charset="0"/>
              </a:rPr>
              <a:t>          Harmful </a:t>
            </a:r>
            <a:r>
              <a:rPr lang="en-MY" sz="2800" b="1" dirty="0">
                <a:latin typeface="Garamond" pitchFamily="18" charset="0"/>
              </a:rPr>
              <a:t>Effects</a:t>
            </a:r>
            <a:endParaRPr lang="en-MY" sz="28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       </a:t>
            </a:r>
            <a:r>
              <a:rPr lang="en-MY" sz="2800" b="1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Local</a:t>
            </a:r>
            <a:endParaRPr lang="en-MY" sz="2800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At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the site of entry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vesicles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develop initially and </a:t>
            </a: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progress</a:t>
            </a:r>
            <a:r>
              <a:rPr lang="en-MY" sz="2800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to a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depressed</a:t>
            </a:r>
            <a:r>
              <a:rPr lang="en-MY" sz="2800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black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eschar</a:t>
            </a:r>
            <a:r>
              <a:rPr lang="ar-AE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ندبة</a:t>
            </a:r>
            <a:r>
              <a:rPr lang="en-US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at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times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 surrounded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by mild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to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moderate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oedema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Pain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is unusual.</a:t>
            </a:r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800" b="1" i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    </a:t>
            </a:r>
            <a:r>
              <a:rPr lang="en-MY" sz="2800" b="1" i="1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Systemic</a:t>
            </a:r>
            <a:endParaRPr lang="en-MY" sz="2800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The disease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spreads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from the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local area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through the </a:t>
            </a:r>
            <a:endParaRPr lang="en-MY" sz="26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regional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lymph</a:t>
            </a:r>
            <a:r>
              <a:rPr lang="en-MY" sz="2600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nodes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blood stream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, which may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result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overwhelming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septicaemia</a:t>
            </a:r>
            <a:r>
              <a:rPr lang="en-MY" sz="2600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death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in untreated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cases.</a:t>
            </a:r>
            <a:endParaRPr lang="en-MY" sz="2600" b="1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800" b="1" u="sng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Inhalation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latin typeface="Garamond" panose="02020404030301010803" pitchFamily="18" charset="0"/>
                <a:cs typeface="Times New Roman" pitchFamily="18" charset="0"/>
              </a:rPr>
              <a:t>of 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anthrax </a:t>
            </a:r>
            <a:r>
              <a:rPr lang="en-MY" sz="24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spores </a:t>
            </a:r>
            <a:r>
              <a:rPr lang="en-MY" sz="24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causes 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initial</a:t>
            </a:r>
            <a:r>
              <a:rPr lang="en-MY" sz="24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symptoms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 that </a:t>
            </a:r>
            <a:r>
              <a:rPr lang="en-MY" sz="2400" b="1" dirty="0" smtClean="0">
                <a:latin typeface="Garamond" panose="02020404030301010803" pitchFamily="18" charset="0"/>
                <a:cs typeface="Times New Roman" pitchFamily="18" charset="0"/>
              </a:rPr>
              <a:t>are;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mild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nonspecific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Garamond" panose="02020404030301010803" pitchFamily="18" charset="0"/>
                <a:cs typeface="Times New Roman" pitchFamily="18" charset="0"/>
              </a:rPr>
              <a:t>resembling a common </a:t>
            </a:r>
            <a:r>
              <a:rPr lang="en-MY" sz="24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upper</a:t>
            </a:r>
            <a:r>
              <a:rPr lang="en-MY" sz="24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respiratory </a:t>
            </a:r>
            <a:r>
              <a:rPr lang="en-MY" sz="24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infection. </a:t>
            </a:r>
            <a:endParaRPr lang="en-MY" sz="24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Respiratory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distress,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fever,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and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shock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 follow in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3-5 days,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with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death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commonly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7 to 24 hours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thereafter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</p:txBody>
      </p:sp>
      <p:pic>
        <p:nvPicPr>
          <p:cNvPr id="3" name="Picture 2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547664" cy="15567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60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2536" y="188640"/>
            <a:ext cx="939653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800" b="1" i="1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    Bacillus </a:t>
            </a:r>
            <a:r>
              <a:rPr lang="en-MY" sz="2800" b="1" i="1" dirty="0" err="1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anthracis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endParaRPr lang="en-MY" sz="26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is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 rod-shaped, </a:t>
            </a:r>
            <a:r>
              <a:rPr lang="en-MY" sz="2600" b="1" u="sng" dirty="0">
                <a:latin typeface="Garamond" panose="02020404030301010803" pitchFamily="18" charset="0"/>
                <a:cs typeface="Times New Roman" pitchFamily="18" charset="0"/>
                <a:hlinkClick r:id="rId2"/>
              </a:rPr>
              <a:t>Gram-positive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facultative anaerobic bacterium </a:t>
            </a:r>
            <a:r>
              <a:rPr lang="en-MY" sz="2000" dirty="0">
                <a:latin typeface="Garamond" panose="02020404030301010803" pitchFamily="18" charset="0"/>
                <a:cs typeface="Times New Roman" pitchFamily="18" charset="0"/>
              </a:rPr>
              <a:t>about 1 by 9 </a:t>
            </a:r>
            <a:r>
              <a:rPr lang="en-MY" sz="2000" dirty="0" err="1">
                <a:latin typeface="Garamond" panose="02020404030301010803" pitchFamily="18" charset="0"/>
                <a:cs typeface="Times New Roman" pitchFamily="18" charset="0"/>
              </a:rPr>
              <a:t>μm</a:t>
            </a:r>
            <a:r>
              <a:rPr lang="en-MY" sz="2000" dirty="0">
                <a:latin typeface="Garamond" panose="02020404030301010803" pitchFamily="18" charset="0"/>
                <a:cs typeface="Times New Roman" pitchFamily="18" charset="0"/>
              </a:rPr>
              <a:t> in size.</a:t>
            </a:r>
            <a:r>
              <a:rPr lang="en-MY" sz="2000" u="sng" baseline="300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600" u="sng" dirty="0">
                <a:latin typeface="Garamond" panose="02020404030301010803" pitchFamily="18" charset="0"/>
                <a:cs typeface="Times New Roman" pitchFamily="18" charset="0"/>
                <a:hlinkClick r:id="rId3"/>
              </a:rPr>
              <a:t>Robert Koch</a:t>
            </a:r>
            <a:r>
              <a:rPr lang="en-MY" sz="2600" dirty="0">
                <a:latin typeface="Garamond" panose="02020404030301010803" pitchFamily="18" charset="0"/>
                <a:cs typeface="Times New Roman" pitchFamily="18" charset="0"/>
              </a:rPr>
              <a:t> in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1876</a:t>
            </a:r>
            <a:r>
              <a:rPr lang="en-MY" sz="2600" i="1" dirty="0" smtClean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400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isolated the bacteria, blood sample from an infected cow put them into a mouse.</a:t>
            </a:r>
            <a:r>
              <a:rPr lang="en-MY" sz="2400" u="sng" baseline="30000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400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 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The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bacterium normally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spore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form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in the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soil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 and can </a:t>
            </a:r>
          </a:p>
          <a:p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    survive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for decades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or even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centuries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in this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harsh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conditions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6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Herbivores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are often infected whilst grazing, </a:t>
            </a:r>
            <a:endParaRPr lang="en-MY" sz="26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especially </a:t>
            </a: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when eating rough, irritant, or spiky vegetation</a:t>
            </a:r>
            <a:r>
              <a:rPr lang="en-MY" sz="26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; </a:t>
            </a:r>
            <a:r>
              <a:rPr lang="en-MY" sz="2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the vegetation has </a:t>
            </a:r>
            <a:r>
              <a:rPr lang="en-MY" sz="20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been hypothesized to cause wounds within the GI tract, permitting </a:t>
            </a:r>
            <a:r>
              <a:rPr lang="en-MY" sz="2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entry </a:t>
            </a:r>
            <a:r>
              <a:rPr lang="en-MY" sz="20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of the bacterial spores into the tissues, though this has not been </a:t>
            </a:r>
            <a:r>
              <a:rPr lang="en-MY" sz="20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proven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Once ingested or placed in an open wound, </a:t>
            </a:r>
            <a:r>
              <a:rPr lang="en-MY" sz="24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the bacteria begin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multiplying inside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the animal or human and typically </a:t>
            </a:r>
            <a:endParaRPr lang="en-MY" sz="2600" b="1" dirty="0" smtClean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kill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the host within a few days or weeks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. </a:t>
            </a:r>
            <a:endParaRPr lang="en-MY" sz="26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i="1" dirty="0">
                <a:solidFill>
                  <a:srgbClr val="0070C0"/>
                </a:solidFill>
                <a:latin typeface="Garamond" panose="02020404030301010803" pitchFamily="18" charset="0"/>
              </a:rPr>
              <a:t>The spores germinate at the site of entry into the tissues and then spread by the circulation to the lymphatics, where the bacteria multiply</a:t>
            </a:r>
            <a:r>
              <a:rPr lang="en-MY" sz="2400" b="1" i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.</a:t>
            </a:r>
            <a:endParaRPr lang="en-MY" sz="2400" b="1" i="1" dirty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Picture 2" descr="https://upload.wikimedia.org/wikipedia/commons/thumb/a/a1/Bacillus_anthracis_Gram.jpg/220px-Bacillus_anthracis_Gram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-21078"/>
            <a:ext cx="1666966" cy="15778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063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5024" y="116632"/>
            <a:ext cx="9179024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Exposure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 The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spores of anthrax are able to survive in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harsh</a:t>
            </a:r>
          </a:p>
          <a:p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conditions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for decades or even centuries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 </a:t>
            </a:r>
          </a:p>
          <a:p>
            <a:r>
              <a:rPr lang="en-MY" sz="2800" b="1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Occupational exposure to;</a:t>
            </a:r>
            <a:r>
              <a:rPr lang="en-MY" sz="2800" u="sng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infected animals </a:t>
            </a:r>
            <a:r>
              <a:rPr lang="en-MY" sz="2800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or</a:t>
            </a:r>
            <a:r>
              <a:rPr lang="en-MY" sz="2600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their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products </a:t>
            </a:r>
            <a:r>
              <a:rPr lang="en-MY" sz="2000" dirty="0" smtClean="0">
                <a:latin typeface="Garamond" panose="02020404030301010803" pitchFamily="18" charset="0"/>
                <a:cs typeface="Times New Roman" pitchFamily="18" charset="0"/>
              </a:rPr>
              <a:t>(</a:t>
            </a:r>
            <a:r>
              <a:rPr lang="en-MY" sz="2000" b="1" i="1" dirty="0" smtClean="0">
                <a:latin typeface="Garamond" panose="02020404030301010803" pitchFamily="18" charset="0"/>
                <a:cs typeface="Times New Roman" pitchFamily="18" charset="0"/>
              </a:rPr>
              <a:t>such as skin, wool,&amp; meat</a:t>
            </a:r>
            <a:r>
              <a:rPr lang="en-MY" sz="2000" i="1" dirty="0" smtClean="0">
                <a:latin typeface="Garamond" panose="02020404030301010803" pitchFamily="18" charset="0"/>
                <a:cs typeface="Times New Roman" pitchFamily="18" charset="0"/>
              </a:rPr>
              <a:t>) </a:t>
            </a:r>
          </a:p>
          <a:p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       is the usual pathway of exposure for humans.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Workers who are exposed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to</a:t>
            </a: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7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dead </a:t>
            </a:r>
            <a:r>
              <a:rPr lang="en-MY" sz="27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animals </a:t>
            </a:r>
            <a:r>
              <a:rPr lang="en-MY" sz="2700" b="1" dirty="0" smtClean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7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animal products </a:t>
            </a:r>
            <a:r>
              <a:rPr lang="en-MY" sz="2700" b="1" dirty="0" smtClean="0">
                <a:latin typeface="Garamond" panose="02020404030301010803" pitchFamily="18" charset="0"/>
                <a:cs typeface="Times New Roman" pitchFamily="18" charset="0"/>
              </a:rPr>
              <a:t>are at </a:t>
            </a:r>
            <a:r>
              <a:rPr lang="en-MY" sz="27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the highest risk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  <a:endParaRPr lang="en-MY" sz="2800" dirty="0" smtClean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especially in countries where anthrax is more common. </a:t>
            </a:r>
            <a:endParaRPr lang="en-MY" sz="2800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Anthrax</a:t>
            </a:r>
            <a:r>
              <a:rPr lang="en-MY" sz="28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in livestock grazing on </a:t>
            </a:r>
            <a:r>
              <a:rPr lang="en-MY" sz="2800" b="1" dirty="0" smtClean="0">
                <a:solidFill>
                  <a:srgbClr val="CC0099"/>
                </a:solidFill>
                <a:latin typeface="Garamond" panose="02020404030301010803" pitchFamily="18" charset="0"/>
                <a:cs typeface="Times New Roman" pitchFamily="18" charset="0"/>
              </a:rPr>
              <a:t>open range </a:t>
            </a:r>
            <a:r>
              <a:rPr lang="en-MY" sz="28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where they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 mix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with wild animals </a:t>
            </a:r>
            <a:r>
              <a:rPr lang="en-MY" sz="2800" b="1" dirty="0" smtClean="0">
                <a:solidFill>
                  <a:schemeClr val="tx2"/>
                </a:solidFill>
                <a:latin typeface="Garamond" panose="02020404030301010803" pitchFamily="18" charset="0"/>
                <a:cs typeface="Times New Roman" pitchFamily="18" charset="0"/>
              </a:rPr>
              <a:t>still occasionally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occurs in the United States and elsewhere. </a:t>
            </a:r>
            <a:endParaRPr lang="en-US" sz="2800" b="1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handling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infected animals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, their wool, or their 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hides</a:t>
            </a:r>
          </a:p>
          <a:p>
            <a:pPr lvl="0"/>
            <a:endParaRPr lang="en-MY" sz="1600" b="1" dirty="0">
              <a:solidFill>
                <a:prstClr val="black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508104" y="6242447"/>
            <a:ext cx="33546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MY" sz="1400" b="1" dirty="0" smtClean="0">
                <a:solidFill>
                  <a:srgbClr val="0070C0"/>
                </a:solidFill>
                <a:latin typeface="Garamond" pitchFamily="18" charset="0"/>
              </a:rPr>
              <a:t>de</a:t>
            </a:r>
            <a:r>
              <a:rPr lang="en-MY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Many workers who </a:t>
            </a:r>
            <a:r>
              <a:rPr lang="en-MY" sz="14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deal with wool </a:t>
            </a:r>
            <a:endParaRPr lang="en-MY" sz="1400" dirty="0">
              <a:solidFill>
                <a:schemeClr val="bg1"/>
              </a:solidFill>
            </a:endParaRPr>
          </a:p>
        </p:txBody>
      </p:sp>
      <p:pic>
        <p:nvPicPr>
          <p:cNvPr id="5" name="Picture 4" descr="Anthrax PHIL 2033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1336667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993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36790" y="24415"/>
            <a:ext cx="938931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Many workers who 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deal with wool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and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 animal hides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are 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routinely exposed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to low levels of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anthrax spores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 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but most exposure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levels are </a:t>
            </a:r>
            <a:r>
              <a:rPr lang="en-MY" sz="26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not sufficient </a:t>
            </a:r>
            <a:r>
              <a:rPr lang="en-MY" sz="24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to develop anthrax </a:t>
            </a:r>
            <a:r>
              <a:rPr lang="en-MY" sz="2400" b="1" dirty="0" smtClean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infections</a:t>
            </a:r>
            <a:endParaRPr lang="en-MY" sz="2400" b="1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 lethal infectio</a:t>
            </a:r>
            <a:r>
              <a:rPr lang="en-MY" sz="2600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n </a:t>
            </a: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is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reported to result </a:t>
            </a:r>
            <a:r>
              <a:rPr lang="en-MY" sz="26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from inhalation </a:t>
            </a:r>
            <a:r>
              <a:rPr lang="en-MY" sz="2600" dirty="0" smtClean="0">
                <a:latin typeface="Garamond" panose="02020404030301010803" pitchFamily="18" charset="0"/>
                <a:cs typeface="Times New Roman" pitchFamily="18" charset="0"/>
              </a:rPr>
              <a:t>of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6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about 10,000–20,000 spores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600" b="1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though this dose varies among host species.</a:t>
            </a:r>
            <a:endParaRPr lang="en-MY" sz="2600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 smtClean="0">
                <a:latin typeface="Garamond" panose="02020404030301010803" pitchFamily="18" charset="0"/>
                <a:cs typeface="Times New Roman" pitchFamily="18" charset="0"/>
              </a:rPr>
              <a:t>Little documented evidence is available to verify the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Exact </a:t>
            </a:r>
            <a:r>
              <a:rPr lang="en-MY" sz="24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or </a:t>
            </a:r>
            <a:r>
              <a:rPr lang="en-MY" sz="24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average number </a:t>
            </a:r>
            <a:r>
              <a:rPr lang="en-MY" sz="24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of spores needed for infection</a:t>
            </a:r>
            <a:r>
              <a:rPr lang="en-MY" sz="26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600" dirty="0" smtClean="0">
              <a:solidFill>
                <a:srgbClr val="0070C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pic>
        <p:nvPicPr>
          <p:cNvPr id="4" name="Picture 3" descr="https://upload.wikimedia.org/wikipedia/commons/thumb/3/37/Cutaneous_anthrax_lesion_on_the_neck._PHIL_1934_lores.jpg/220px-Cutaneous_anthrax_lesion_on_the_neck._PHIL_1934_lore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686408"/>
            <a:ext cx="1403648" cy="20882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-136790" y="3501008"/>
            <a:ext cx="93893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           </a:t>
            </a:r>
            <a:r>
              <a:rPr lang="en-US" sz="2800" b="1" u="sng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 Occupation </a:t>
            </a:r>
            <a:r>
              <a:rPr lang="en-US" sz="2800" b="1" u="sng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occurs</a:t>
            </a:r>
            <a:endParaRPr lang="en-MY" sz="2800" u="sng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Animal Breeder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b="1" dirty="0">
                <a:solidFill>
                  <a:srgbClr val="CC0099"/>
                </a:solidFill>
                <a:latin typeface="Garamond" panose="02020404030301010803" pitchFamily="18" charset="0"/>
                <a:cs typeface="Times New Roman" pitchFamily="18" charset="0"/>
              </a:rPr>
              <a:t>animal caretaker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animal scientist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600" b="1" dirty="0" smtClean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butcher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farmer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and </a:t>
            </a:r>
            <a:r>
              <a:rPr lang="en-MY" sz="2600" b="1" dirty="0">
                <a:solidFill>
                  <a:srgbClr val="7030A0"/>
                </a:solidFill>
                <a:latin typeface="Garamond" panose="02020404030301010803" pitchFamily="18" charset="0"/>
                <a:cs typeface="Times New Roman" pitchFamily="18" charset="0"/>
              </a:rPr>
              <a:t>rancher,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ar-AE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مربي الأبقار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farmworker, 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hunter and trapper, </a:t>
            </a:r>
            <a:r>
              <a:rPr lang="en-MY" sz="26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laboratory animal worker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6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meat packer, slaughterer</a:t>
            </a:r>
            <a:r>
              <a:rPr lang="en-MY" sz="2600" b="1" dirty="0" smtClean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600" b="1" dirty="0" smtClean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Handling </a:t>
            </a: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infected animal </a:t>
            </a: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carcasses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or </a:t>
            </a: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placental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tissues</a:t>
            </a:r>
            <a:endParaRPr lang="en-MY" sz="2800" dirty="0">
              <a:solidFill>
                <a:prstClr val="black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8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Handling </a:t>
            </a:r>
            <a:r>
              <a:rPr lang="en-MY" sz="2600" b="1" dirty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of raw goat hair</a:t>
            </a:r>
            <a:r>
              <a:rPr lang="en-MY" sz="26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 wool, or hides from endemic areas</a:t>
            </a:r>
            <a:endParaRPr lang="en-MY" sz="2600" dirty="0">
              <a:solidFill>
                <a:prstClr val="black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2060"/>
                </a:solidFill>
                <a:latin typeface="Garamond" panose="02020404030301010803" pitchFamily="18" charset="0"/>
                <a:cs typeface="Times New Roman" pitchFamily="18" charset="0"/>
              </a:rPr>
              <a:t>Veterinarians</a:t>
            </a:r>
            <a:endParaRPr lang="en-MY" sz="2800" dirty="0">
              <a:solidFill>
                <a:srgbClr val="00206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966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7363" y="332656"/>
            <a:ext cx="89698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800" b="1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             Risk </a:t>
            </a: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factors include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people who work with animals or animal products,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1F497D"/>
                </a:solidFill>
                <a:latin typeface="Garamond" panose="02020404030301010803" pitchFamily="18" charset="0"/>
                <a:cs typeface="Times New Roman" pitchFamily="18" charset="0"/>
              </a:rPr>
              <a:t>travellers,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B050"/>
                </a:solidFill>
                <a:latin typeface="Garamond" panose="02020404030301010803" pitchFamily="18" charset="0"/>
                <a:cs typeface="Times New Roman" pitchFamily="18" charset="0"/>
              </a:rPr>
              <a:t>postal workers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, and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military personnel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contracted in laboratory accidents 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or by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It has also been used 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in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biological warfare</a:t>
            </a:r>
            <a:r>
              <a:rPr lang="en-MY" sz="2800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  agents and by </a:t>
            </a:r>
            <a:r>
              <a:rPr lang="en-MY" sz="2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itchFamily="18" charset="0"/>
              </a:rPr>
              <a:t>terrorists</a:t>
            </a:r>
            <a:endParaRPr lang="en-MY" sz="2800" i="1" dirty="0">
              <a:solidFill>
                <a:prstClr val="black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upload.wikimedia.org/wikipedia/commons/thumb/c/c7/Skin_reaction_to_anthrax.jpg/220px-Skin_reaction_to_anthrax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21088"/>
            <a:ext cx="3168352" cy="25202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95536" y="3212976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Mode of infection</a:t>
            </a:r>
            <a:endParaRPr lang="en-MY" sz="2800" dirty="0">
              <a:solidFill>
                <a:srgbClr val="C0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  <a:cs typeface="Times New Roman" pitchFamily="18" charset="0"/>
              </a:rPr>
              <a:t>Anthrax can enter the human body through the </a:t>
            </a:r>
            <a:endParaRPr lang="en-MY" sz="2800" dirty="0">
              <a:solidFill>
                <a:schemeClr val="tx2">
                  <a:lumMod val="75000"/>
                </a:schemeClr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G I tract (ingestion), </a:t>
            </a:r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lungs (inhalation),</a:t>
            </a:r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skin (cutaneous</a:t>
            </a: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49308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1692" y="-28809"/>
            <a:ext cx="89596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   </a:t>
            </a:r>
            <a:r>
              <a:rPr lang="en-MY" sz="2800" b="1" dirty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Cutaneous </a:t>
            </a:r>
            <a:r>
              <a:rPr lang="en-MY" sz="2800" b="1" dirty="0" smtClean="0">
                <a:solidFill>
                  <a:srgbClr val="C00000"/>
                </a:solidFill>
                <a:latin typeface="Garamond" panose="02020404030301010803" pitchFamily="18" charset="0"/>
                <a:cs typeface="Times New Roman" pitchFamily="18" charset="0"/>
              </a:rPr>
              <a:t>anthrax</a:t>
            </a:r>
          </a:p>
          <a:p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also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known as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hide-porters </a:t>
            </a: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disease</a:t>
            </a:r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It is the most common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form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&gt;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90</a:t>
            </a:r>
            <a:r>
              <a:rPr lang="en-MY" sz="2800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%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anthrax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cases</a:t>
            </a:r>
            <a:r>
              <a:rPr lang="en-MY" sz="2800" dirty="0" smtClean="0">
                <a:latin typeface="Garamond" panose="02020404030301010803" pitchFamily="18" charset="0"/>
                <a:cs typeface="Times New Roman" pitchFamily="18" charset="0"/>
              </a:rPr>
              <a:t>. 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It is also the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least dangerous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form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low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mortality with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treatment</a:t>
            </a:r>
          </a:p>
          <a:p>
            <a:pPr marL="457200" lvl="0" indent="-457200">
              <a:buFont typeface="Wingdings" pitchFamily="2" charset="2"/>
              <a:buChar char="v"/>
            </a:pPr>
            <a:endParaRPr lang="en-MY" sz="2800" b="1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lvl="0"/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Cutaneous anthrax is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typically caused when </a:t>
            </a:r>
            <a:endParaRPr lang="en-MY" sz="2800" dirty="0" smtClean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i="1" dirty="0" err="1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B.anthracis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800" b="1" i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 smtClean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spores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enter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through 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cuts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on the skin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This form is found most commonly when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humans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 handle infected animal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s and/or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animal products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.</a:t>
            </a:r>
            <a:endParaRPr lang="en-MY" sz="2800" dirty="0">
              <a:latin typeface="Garamond" panose="02020404030301010803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Cutaneous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anthrax </a:t>
            </a: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is rarely fatal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if treated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>
                <a:solidFill>
                  <a:srgbClr val="0070C0"/>
                </a:solidFill>
                <a:latin typeface="Garamond" panose="02020404030301010803" pitchFamily="18" charset="0"/>
                <a:cs typeface="Times New Roman" pitchFamily="18" charset="0"/>
              </a:rPr>
              <a:t>Without treatment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,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about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20%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of cutaneous skin infection cases  </a:t>
            </a:r>
            <a:r>
              <a:rPr lang="en-MY" sz="2800" b="1" dirty="0" smtClean="0">
                <a:latin typeface="Garamond" panose="02020404030301010803" pitchFamily="18" charset="0"/>
                <a:cs typeface="Times New Roman" pitchFamily="18" charset="0"/>
              </a:rPr>
              <a:t>progress </a:t>
            </a:r>
            <a:r>
              <a:rPr lang="en-MY" sz="2800" b="1" dirty="0">
                <a:latin typeface="Garamond" panose="02020404030301010803" pitchFamily="18" charset="0"/>
                <a:cs typeface="Times New Roman" pitchFamily="18" charset="0"/>
              </a:rPr>
              <a:t>to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 </a:t>
            </a:r>
            <a:r>
              <a:rPr lang="en-MY" sz="2800" b="1" dirty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 toxaemia </a:t>
            </a:r>
            <a:r>
              <a:rPr lang="en-MY" sz="2800" dirty="0">
                <a:latin typeface="Garamond" panose="02020404030301010803" pitchFamily="18" charset="0"/>
                <a:cs typeface="Times New Roman" pitchFamily="18" charset="0"/>
              </a:rPr>
              <a:t>and </a:t>
            </a:r>
            <a:r>
              <a:rPr lang="en-MY" sz="2800" dirty="0" smtClean="0">
                <a:solidFill>
                  <a:srgbClr val="FF0000"/>
                </a:solidFill>
                <a:latin typeface="Garamond" panose="02020404030301010803" pitchFamily="18" charset="0"/>
                <a:cs typeface="Times New Roman" pitchFamily="18" charset="0"/>
              </a:rPr>
              <a:t>death</a:t>
            </a:r>
            <a:endParaRPr lang="en-MY" sz="2800" dirty="0">
              <a:solidFill>
                <a:srgbClr val="FF0000"/>
              </a:solidFill>
              <a:latin typeface="Garamond" panose="02020404030301010803" pitchFamily="18" charset="0"/>
              <a:cs typeface="Times New Roman" pitchFamily="18" charset="0"/>
            </a:endParaRPr>
          </a:p>
        </p:txBody>
      </p:sp>
      <p:pic>
        <p:nvPicPr>
          <p:cNvPr id="5" name="Picture 4" descr="https://upload.wikimedia.org/wikipedia/commons/thumb/3/37/Cutaneous_anthrax_lesion_on_the_neck._PHIL_1934_lores.jpg/220px-Cutaneous_anthrax_lesion_on_the_neck._PHIL_1934_lore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217" y="0"/>
            <a:ext cx="2483768" cy="32849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s://upload.wikimedia.org/wikipedia/commons/thumb/c/c7/Skin_reaction_to_anthrax.jpg/220px-Skin_reaction_to_anthrax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465" y="2132856"/>
            <a:ext cx="2232248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ight Arrow 1"/>
          <p:cNvSpPr/>
          <p:nvPr/>
        </p:nvSpPr>
        <p:spPr>
          <a:xfrm rot="10800000" flipH="1">
            <a:off x="7038020" y="6486458"/>
            <a:ext cx="1296144" cy="3629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89401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4973</TotalTime>
  <Words>1263</Words>
  <Application>Microsoft Office PowerPoint</Application>
  <PresentationFormat>On-screen Show (4:3)</PresentationFormat>
  <Paragraphs>266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Garamond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216</cp:revision>
  <dcterms:created xsi:type="dcterms:W3CDTF">2020-02-20T17:06:31Z</dcterms:created>
  <dcterms:modified xsi:type="dcterms:W3CDTF">2023-03-12T20:37:12Z</dcterms:modified>
</cp:coreProperties>
</file>