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12192000" cy="6858000"/>
  <p:notesSz cx="6858000" cy="9144000"/>
  <p:embeddedFontLst>
    <p:embeddedFont>
      <p:font typeface="Times" panose="02020603050405020304" pitchFamily="18"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Century Gothic" panose="020B0502020202020204" pitchFamily="34" charset="0"/>
      <p:regular r:id="rId55"/>
      <p:bold r:id="rId56"/>
      <p:italic r:id="rId57"/>
      <p:boldItalic r:id="rId58"/>
    </p:embeddedFont>
    <p:embeddedFont>
      <p:font typeface="Roboto" panose="020B060402020202020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ixSlCpXheAlUL28tgnFuhewS5Q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25A4691-CAC7-4AF6-8285-DB2A636F14A6}">
  <a:tblStyle styleId="{825A4691-CAC7-4AF6-8285-DB2A636F14A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010a393164_3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010a393164_3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3010a393164_3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010a393164_4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010a393164_4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3010a393164_4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010a393164_3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010a393164_3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g3010a393164_3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010a393164_3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010a393164_3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g3010a393164_3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010a393164_4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010a393164_4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g3010a393164_4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010a393164_3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010a393164_3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g3010a393164_3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010a393164_3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010a393164_3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g3010a393164_3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6b158d45492f879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6b158d45492f879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g26b158d45492f879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6da57ed3fddb9b3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6da57ed3fddb9b3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66da57ed3fddb9b3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66da57ed3fddb9b3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66da57ed3fddb9b3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g66da57ed3fddb9b3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010a393164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010a393164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g3010a393164_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e3dad003ae79c4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e3dad003ae79c4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e3dad003ae79c4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e3dad003ae79c4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e3dad003ae79c4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ge3dad003ae79c4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7f0ee3af1aa6d4de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7f0ee3af1aa6d4de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g7f0ee3af1aa6d4de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e3dad003ae79c4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e3dad003ae79c4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ge3dad003ae79c4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f0ee3af1aa6d4de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f0ee3af1aa6d4de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g7f0ee3af1aa6d4de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e3dad003ae79c4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3dad003ae79c4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ge3dad003ae79c4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7f0ee3af1aa6d4de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7f0ee3af1aa6d4de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g7f0ee3af1aa6d4de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6b158d45492f879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6b158d45492f879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g26b158d45492f879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010a393164_4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3010a393164_4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g3010a393164_4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67faf072267b69e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67faf072267b69e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g267faf072267b69e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ef59ed06b749ca7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ef59ed06b749ca7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2ef59ed06b749ca7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67faf072267b69e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67faf072267b69e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g267faf072267b69e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67faf072267b69e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67faf072267b69e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g267faf072267b69e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12903904cb891ce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12903904cb891ce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g212903904cb891ce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67faf072267b69e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67faf072267b69e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g267faf072267b69e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67faf072267b69e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67faf072267b69e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g267faf072267b69e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67faf072267b69e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267faf072267b69e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g267faf072267b69e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67faf072267b69e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267faf072267b69e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g267faf072267b69e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67faf072267b69e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267faf072267b69e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g267faf072267b69e_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67faf072267b69e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267faf072267b69e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g267faf072267b69e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67faf072267b69e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267faf072267b69e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g267faf072267b69e_1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ef59ed06b749ca7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ef59ed06b749ca7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g2ef59ed06b749ca7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6b0d2766f73302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16b0d2766f73302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g16b0d2766f73302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67faf072267b69e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267faf072267b69e_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g267faf072267b69e_1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67faf072267b69e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267faf072267b69e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g267faf072267b69e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67faf072267b69e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267faf072267b69e_1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g267faf072267b69e_1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5f2b99972fb9dabc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5f2b99972fb9dabc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g5f2b99972fb9dabc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ef59ed06b749ca7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ef59ed06b749ca7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2ef59ed06b749ca7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7fd568e24298cc45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7fd568e24298cc45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7fd568e24298cc45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010a393164_3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010a393164_3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g3010a393164_3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0242fa80c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0242fa80c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g30242fa80c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7"/>
        <p:cNvGrpSpPr/>
        <p:nvPr/>
      </p:nvGrpSpPr>
      <p:grpSpPr>
        <a:xfrm>
          <a:off x="0" y="0"/>
          <a:ext cx="0" cy="0"/>
          <a:chOff x="0" y="0"/>
          <a:chExt cx="0" cy="0"/>
        </a:xfrm>
      </p:grpSpPr>
      <p:sp>
        <p:nvSpPr>
          <p:cNvPr id="18" name="Google Shape;18;p8"/>
          <p:cNvSpPr/>
          <p:nvPr/>
        </p:nvSpPr>
        <p:spPr>
          <a:xfrm>
            <a:off x="1" y="0"/>
            <a:ext cx="12192000" cy="6858000"/>
          </a:xfrm>
          <a:prstGeom prst="rect">
            <a:avLst/>
          </a:prstGeom>
          <a:blipFill rotWithShape="1">
            <a:blip r:embed="rId2">
              <a:alphaModFix amt="45000"/>
            </a:blip>
            <a:tile tx="-31750" ty="-120650" sx="100000" sy="100000" flip="xy"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8"/>
          <p:cNvSpPr/>
          <p:nvPr/>
        </p:nvSpPr>
        <p:spPr>
          <a:xfrm>
            <a:off x="1307870" y="1267730"/>
            <a:ext cx="9576262" cy="4307950"/>
          </a:xfrm>
          <a:prstGeom prst="rect">
            <a:avLst/>
          </a:prstGeom>
          <a:solidFill>
            <a:schemeClr val="lt1"/>
          </a:solidFill>
          <a:ln w="9525" cap="flat" cmpd="sng">
            <a:solidFill>
              <a:srgbClr val="FEFEFE"/>
            </a:solidFill>
            <a:prstDash val="solid"/>
            <a:round/>
            <a:headEnd type="none" w="sm" len="sm"/>
            <a:tailEnd type="none" w="sm" len="sm"/>
          </a:ln>
          <a:effectLst>
            <a:outerShdw blurRad="635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8"/>
          <p:cNvSpPr/>
          <p:nvPr/>
        </p:nvSpPr>
        <p:spPr>
          <a:xfrm>
            <a:off x="1447801" y="1411615"/>
            <a:ext cx="9296400" cy="403477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8"/>
          <p:cNvSpPr/>
          <p:nvPr/>
        </p:nvSpPr>
        <p:spPr>
          <a:xfrm>
            <a:off x="5135880" y="1267730"/>
            <a:ext cx="1920240" cy="731520"/>
          </a:xfrm>
          <a:prstGeom prst="rect">
            <a:avLst/>
          </a:prstGeom>
          <a:solidFill>
            <a:schemeClr val="accent1"/>
          </a:solidFill>
          <a:ln>
            <a:noFill/>
          </a:ln>
          <a:effectLst>
            <a:outerShdw blurRad="50800" dist="12700" dir="5400000" algn="t"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8"/>
          <p:cNvGrpSpPr/>
          <p:nvPr/>
        </p:nvGrpSpPr>
        <p:grpSpPr>
          <a:xfrm>
            <a:off x="5250180" y="1267730"/>
            <a:ext cx="1691640" cy="645295"/>
            <a:chOff x="5318306" y="1386268"/>
            <a:chExt cx="1567331" cy="645295"/>
          </a:xfrm>
        </p:grpSpPr>
        <p:cxnSp>
          <p:nvCxnSpPr>
            <p:cNvPr id="23" name="Google Shape;23;p8"/>
            <p:cNvCxnSpPr/>
            <p:nvPr/>
          </p:nvCxnSpPr>
          <p:spPr>
            <a:xfrm>
              <a:off x="5318306" y="1386268"/>
              <a:ext cx="0" cy="64008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24" name="Google Shape;24;p8"/>
            <p:cNvCxnSpPr/>
            <p:nvPr/>
          </p:nvCxnSpPr>
          <p:spPr>
            <a:xfrm>
              <a:off x="6885637" y="1386268"/>
              <a:ext cx="0" cy="64008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25" name="Google Shape;25;p8"/>
            <p:cNvCxnSpPr/>
            <p:nvPr/>
          </p:nvCxnSpPr>
          <p:spPr>
            <a:xfrm>
              <a:off x="5318306" y="2031563"/>
              <a:ext cx="1567331" cy="0"/>
            </a:xfrm>
            <a:prstGeom prst="straightConnector1">
              <a:avLst/>
            </a:prstGeom>
            <a:solidFill>
              <a:srgbClr val="FEFEFE"/>
            </a:solidFill>
            <a:ln w="9525" cap="flat" cmpd="sng">
              <a:solidFill>
                <a:srgbClr val="FFFFFF"/>
              </a:solidFill>
              <a:prstDash val="solid"/>
              <a:miter lim="800000"/>
              <a:headEnd type="none" w="sm" len="sm"/>
              <a:tailEnd type="none" w="sm" len="sm"/>
            </a:ln>
          </p:spPr>
        </p:cxnSp>
      </p:grpSp>
      <p:sp>
        <p:nvSpPr>
          <p:cNvPr id="26" name="Google Shape;26;p8"/>
          <p:cNvSpPr txBox="1">
            <a:spLocks noGrp="1"/>
          </p:cNvSpPr>
          <p:nvPr>
            <p:ph type="ctrTitle"/>
          </p:nvPr>
        </p:nvSpPr>
        <p:spPr>
          <a:xfrm>
            <a:off x="1561708" y="2091263"/>
            <a:ext cx="9068586" cy="2590800"/>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chemeClr val="lt1"/>
              </a:buClr>
              <a:buSzPts val="7200"/>
              <a:buFont typeface="Century Gothic"/>
              <a:buNone/>
              <a:defRPr sz="7200" b="0"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8"/>
          <p:cNvSpPr txBox="1">
            <a:spLocks noGrp="1"/>
          </p:cNvSpPr>
          <p:nvPr>
            <p:ph type="subTitle" idx="1"/>
          </p:nvPr>
        </p:nvSpPr>
        <p:spPr>
          <a:xfrm>
            <a:off x="1562100" y="4682062"/>
            <a:ext cx="9070848" cy="45720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600"/>
              <a:buNone/>
              <a:defRPr sz="1600">
                <a:solidFill>
                  <a:schemeClr val="lt2"/>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a:endParaRPr/>
          </a:p>
        </p:txBody>
      </p:sp>
      <p:sp>
        <p:nvSpPr>
          <p:cNvPr id="28" name="Google Shape;28;p8"/>
          <p:cNvSpPr txBox="1">
            <a:spLocks noGrp="1"/>
          </p:cNvSpPr>
          <p:nvPr>
            <p:ph type="dt" idx="10"/>
          </p:nvPr>
        </p:nvSpPr>
        <p:spPr>
          <a:xfrm>
            <a:off x="5318760" y="1341255"/>
            <a:ext cx="1554480" cy="52721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rgbClr val="FFFFFF"/>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8"/>
          <p:cNvSpPr txBox="1">
            <a:spLocks noGrp="1"/>
          </p:cNvSpPr>
          <p:nvPr>
            <p:ph type="ftr" idx="11"/>
          </p:nvPr>
        </p:nvSpPr>
        <p:spPr>
          <a:xfrm>
            <a:off x="1453896" y="5212080"/>
            <a:ext cx="5905500"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8"/>
          <p:cNvSpPr txBox="1">
            <a:spLocks noGrp="1"/>
          </p:cNvSpPr>
          <p:nvPr>
            <p:ph type="sldNum" idx="12"/>
          </p:nvPr>
        </p:nvSpPr>
        <p:spPr>
          <a:xfrm>
            <a:off x="8606919" y="5212080"/>
            <a:ext cx="2111881"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0" i="0" u="none" strike="noStrike" cap="none">
                <a:solidFill>
                  <a:schemeClr val="lt2"/>
                </a:solidFill>
                <a:latin typeface="Century Gothic"/>
                <a:ea typeface="Century Gothic"/>
                <a:cs typeface="Century Gothic"/>
                <a:sym typeface="Century Gothic"/>
              </a:defRPr>
            </a:lvl1pPr>
            <a:lvl2pPr marL="0" lvl="1" indent="0" algn="r">
              <a:spcBef>
                <a:spcPts val="0"/>
              </a:spcBef>
              <a:buNone/>
              <a:defRPr sz="1000" b="0" i="0" u="none" strike="noStrike" cap="none">
                <a:solidFill>
                  <a:schemeClr val="lt2"/>
                </a:solidFill>
                <a:latin typeface="Century Gothic"/>
                <a:ea typeface="Century Gothic"/>
                <a:cs typeface="Century Gothic"/>
                <a:sym typeface="Century Gothic"/>
              </a:defRPr>
            </a:lvl2pPr>
            <a:lvl3pPr marL="0" lvl="2" indent="0" algn="r">
              <a:spcBef>
                <a:spcPts val="0"/>
              </a:spcBef>
              <a:buNone/>
              <a:defRPr sz="1000" b="0" i="0" u="none" strike="noStrike" cap="none">
                <a:solidFill>
                  <a:schemeClr val="lt2"/>
                </a:solidFill>
                <a:latin typeface="Century Gothic"/>
                <a:ea typeface="Century Gothic"/>
                <a:cs typeface="Century Gothic"/>
                <a:sym typeface="Century Gothic"/>
              </a:defRPr>
            </a:lvl3pPr>
            <a:lvl4pPr marL="0" lvl="3" indent="0" algn="r">
              <a:spcBef>
                <a:spcPts val="0"/>
              </a:spcBef>
              <a:buNone/>
              <a:defRPr sz="1000" b="0" i="0" u="none" strike="noStrike" cap="none">
                <a:solidFill>
                  <a:schemeClr val="lt2"/>
                </a:solidFill>
                <a:latin typeface="Century Gothic"/>
                <a:ea typeface="Century Gothic"/>
                <a:cs typeface="Century Gothic"/>
                <a:sym typeface="Century Gothic"/>
              </a:defRPr>
            </a:lvl4pPr>
            <a:lvl5pPr marL="0" lvl="4" indent="0" algn="r">
              <a:spcBef>
                <a:spcPts val="0"/>
              </a:spcBef>
              <a:buNone/>
              <a:defRPr sz="1000" b="0" i="0" u="none" strike="noStrike" cap="none">
                <a:solidFill>
                  <a:schemeClr val="lt2"/>
                </a:solidFill>
                <a:latin typeface="Century Gothic"/>
                <a:ea typeface="Century Gothic"/>
                <a:cs typeface="Century Gothic"/>
                <a:sym typeface="Century Gothic"/>
              </a:defRPr>
            </a:lvl5pPr>
            <a:lvl6pPr marL="0" lvl="5" indent="0" algn="r">
              <a:spcBef>
                <a:spcPts val="0"/>
              </a:spcBef>
              <a:buNone/>
              <a:defRPr sz="1000" b="0" i="0" u="none" strike="noStrike" cap="none">
                <a:solidFill>
                  <a:schemeClr val="lt2"/>
                </a:solidFill>
                <a:latin typeface="Century Gothic"/>
                <a:ea typeface="Century Gothic"/>
                <a:cs typeface="Century Gothic"/>
                <a:sym typeface="Century Gothic"/>
              </a:defRPr>
            </a:lvl6pPr>
            <a:lvl7pPr marL="0" lvl="6" indent="0" algn="r">
              <a:spcBef>
                <a:spcPts val="0"/>
              </a:spcBef>
              <a:buNone/>
              <a:defRPr sz="1000" b="0" i="0" u="none" strike="noStrike" cap="none">
                <a:solidFill>
                  <a:schemeClr val="lt2"/>
                </a:solidFill>
                <a:latin typeface="Century Gothic"/>
                <a:ea typeface="Century Gothic"/>
                <a:cs typeface="Century Gothic"/>
                <a:sym typeface="Century Gothic"/>
              </a:defRPr>
            </a:lvl7pPr>
            <a:lvl8pPr marL="0" lvl="7" indent="0" algn="r">
              <a:spcBef>
                <a:spcPts val="0"/>
              </a:spcBef>
              <a:buNone/>
              <a:defRPr sz="1000" b="0" i="0" u="none" strike="noStrike" cap="none">
                <a:solidFill>
                  <a:schemeClr val="lt2"/>
                </a:solidFill>
                <a:latin typeface="Century Gothic"/>
                <a:ea typeface="Century Gothic"/>
                <a:cs typeface="Century Gothic"/>
                <a:sym typeface="Century Gothic"/>
              </a:defRPr>
            </a:lvl8pPr>
            <a:lvl9pPr marL="0" lvl="8" indent="0" algn="r">
              <a:spcBef>
                <a:spcPts val="0"/>
              </a:spcBef>
              <a:buNone/>
              <a:defRPr sz="1000" b="0" i="0" u="none" strike="noStrike" cap="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9"/>
          <p:cNvSpPr txBox="1">
            <a:spLocks noGrp="1"/>
          </p:cNvSpPr>
          <p:nvPr>
            <p:ph type="body" idx="1"/>
          </p:nvPr>
        </p:nvSpPr>
        <p:spPr>
          <a:xfrm rot="5400000">
            <a:off x="4130040" y="-960120"/>
            <a:ext cx="3931920" cy="10058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99" name="Google Shape;99;p19"/>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9"/>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9"/>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0" i="0" u="none" strike="noStrike" cap="none">
                <a:solidFill>
                  <a:schemeClr val="lt2"/>
                </a:solidFill>
                <a:latin typeface="Century Gothic"/>
                <a:ea typeface="Century Gothic"/>
                <a:cs typeface="Century Gothic"/>
                <a:sym typeface="Century Gothic"/>
              </a:defRPr>
            </a:lvl1pPr>
            <a:lvl2pPr marL="0" lvl="1" indent="0" algn="r">
              <a:spcBef>
                <a:spcPts val="0"/>
              </a:spcBef>
              <a:buNone/>
              <a:defRPr sz="1000" b="0" i="0" u="none" strike="noStrike" cap="none">
                <a:solidFill>
                  <a:schemeClr val="lt2"/>
                </a:solidFill>
                <a:latin typeface="Century Gothic"/>
                <a:ea typeface="Century Gothic"/>
                <a:cs typeface="Century Gothic"/>
                <a:sym typeface="Century Gothic"/>
              </a:defRPr>
            </a:lvl2pPr>
            <a:lvl3pPr marL="0" lvl="2" indent="0" algn="r">
              <a:spcBef>
                <a:spcPts val="0"/>
              </a:spcBef>
              <a:buNone/>
              <a:defRPr sz="1000" b="0" i="0" u="none" strike="noStrike" cap="none">
                <a:solidFill>
                  <a:schemeClr val="lt2"/>
                </a:solidFill>
                <a:latin typeface="Century Gothic"/>
                <a:ea typeface="Century Gothic"/>
                <a:cs typeface="Century Gothic"/>
                <a:sym typeface="Century Gothic"/>
              </a:defRPr>
            </a:lvl3pPr>
            <a:lvl4pPr marL="0" lvl="3" indent="0" algn="r">
              <a:spcBef>
                <a:spcPts val="0"/>
              </a:spcBef>
              <a:buNone/>
              <a:defRPr sz="1000" b="0" i="0" u="none" strike="noStrike" cap="none">
                <a:solidFill>
                  <a:schemeClr val="lt2"/>
                </a:solidFill>
                <a:latin typeface="Century Gothic"/>
                <a:ea typeface="Century Gothic"/>
                <a:cs typeface="Century Gothic"/>
                <a:sym typeface="Century Gothic"/>
              </a:defRPr>
            </a:lvl4pPr>
            <a:lvl5pPr marL="0" lvl="4" indent="0" algn="r">
              <a:spcBef>
                <a:spcPts val="0"/>
              </a:spcBef>
              <a:buNone/>
              <a:defRPr sz="1000" b="0" i="0" u="none" strike="noStrike" cap="none">
                <a:solidFill>
                  <a:schemeClr val="lt2"/>
                </a:solidFill>
                <a:latin typeface="Century Gothic"/>
                <a:ea typeface="Century Gothic"/>
                <a:cs typeface="Century Gothic"/>
                <a:sym typeface="Century Gothic"/>
              </a:defRPr>
            </a:lvl5pPr>
            <a:lvl6pPr marL="0" lvl="5" indent="0" algn="r">
              <a:spcBef>
                <a:spcPts val="0"/>
              </a:spcBef>
              <a:buNone/>
              <a:defRPr sz="1000" b="0" i="0" u="none" strike="noStrike" cap="none">
                <a:solidFill>
                  <a:schemeClr val="lt2"/>
                </a:solidFill>
                <a:latin typeface="Century Gothic"/>
                <a:ea typeface="Century Gothic"/>
                <a:cs typeface="Century Gothic"/>
                <a:sym typeface="Century Gothic"/>
              </a:defRPr>
            </a:lvl6pPr>
            <a:lvl7pPr marL="0" lvl="6" indent="0" algn="r">
              <a:spcBef>
                <a:spcPts val="0"/>
              </a:spcBef>
              <a:buNone/>
              <a:defRPr sz="1000" b="0" i="0" u="none" strike="noStrike" cap="none">
                <a:solidFill>
                  <a:schemeClr val="lt2"/>
                </a:solidFill>
                <a:latin typeface="Century Gothic"/>
                <a:ea typeface="Century Gothic"/>
                <a:cs typeface="Century Gothic"/>
                <a:sym typeface="Century Gothic"/>
              </a:defRPr>
            </a:lvl7pPr>
            <a:lvl8pPr marL="0" lvl="7" indent="0" algn="r">
              <a:spcBef>
                <a:spcPts val="0"/>
              </a:spcBef>
              <a:buNone/>
              <a:defRPr sz="1000" b="0" i="0" u="none" strike="noStrike" cap="none">
                <a:solidFill>
                  <a:schemeClr val="lt2"/>
                </a:solidFill>
                <a:latin typeface="Century Gothic"/>
                <a:ea typeface="Century Gothic"/>
                <a:cs typeface="Century Gothic"/>
                <a:sym typeface="Century Gothic"/>
              </a:defRPr>
            </a:lvl8pPr>
            <a:lvl9pPr marL="0" lvl="8" indent="0" algn="r">
              <a:spcBef>
                <a:spcPts val="0"/>
              </a:spcBef>
              <a:buNone/>
              <a:defRPr sz="1000" b="0" i="0" u="none" strike="noStrike" cap="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rot="5400000">
            <a:off x="7543800" y="2209800"/>
            <a:ext cx="5257800" cy="2362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20"/>
          <p:cNvSpPr txBox="1">
            <a:spLocks noGrp="1"/>
          </p:cNvSpPr>
          <p:nvPr>
            <p:ph type="body" idx="1"/>
          </p:nvPr>
        </p:nvSpPr>
        <p:spPr>
          <a:xfrm rot="5400000">
            <a:off x="2247900" y="-647700"/>
            <a:ext cx="5257800" cy="80772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105" name="Google Shape;105;p20"/>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0"/>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0"/>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0" i="0" u="none" strike="noStrike" cap="none">
                <a:solidFill>
                  <a:schemeClr val="lt2"/>
                </a:solidFill>
                <a:latin typeface="Century Gothic"/>
                <a:ea typeface="Century Gothic"/>
                <a:cs typeface="Century Gothic"/>
                <a:sym typeface="Century Gothic"/>
              </a:defRPr>
            </a:lvl1pPr>
            <a:lvl2pPr marL="0" lvl="1" indent="0" algn="r">
              <a:spcBef>
                <a:spcPts val="0"/>
              </a:spcBef>
              <a:buNone/>
              <a:defRPr sz="1000" b="0" i="0" u="none" strike="noStrike" cap="none">
                <a:solidFill>
                  <a:schemeClr val="lt2"/>
                </a:solidFill>
                <a:latin typeface="Century Gothic"/>
                <a:ea typeface="Century Gothic"/>
                <a:cs typeface="Century Gothic"/>
                <a:sym typeface="Century Gothic"/>
              </a:defRPr>
            </a:lvl2pPr>
            <a:lvl3pPr marL="0" lvl="2" indent="0" algn="r">
              <a:spcBef>
                <a:spcPts val="0"/>
              </a:spcBef>
              <a:buNone/>
              <a:defRPr sz="1000" b="0" i="0" u="none" strike="noStrike" cap="none">
                <a:solidFill>
                  <a:schemeClr val="lt2"/>
                </a:solidFill>
                <a:latin typeface="Century Gothic"/>
                <a:ea typeface="Century Gothic"/>
                <a:cs typeface="Century Gothic"/>
                <a:sym typeface="Century Gothic"/>
              </a:defRPr>
            </a:lvl3pPr>
            <a:lvl4pPr marL="0" lvl="3" indent="0" algn="r">
              <a:spcBef>
                <a:spcPts val="0"/>
              </a:spcBef>
              <a:buNone/>
              <a:defRPr sz="1000" b="0" i="0" u="none" strike="noStrike" cap="none">
                <a:solidFill>
                  <a:schemeClr val="lt2"/>
                </a:solidFill>
                <a:latin typeface="Century Gothic"/>
                <a:ea typeface="Century Gothic"/>
                <a:cs typeface="Century Gothic"/>
                <a:sym typeface="Century Gothic"/>
              </a:defRPr>
            </a:lvl4pPr>
            <a:lvl5pPr marL="0" lvl="4" indent="0" algn="r">
              <a:spcBef>
                <a:spcPts val="0"/>
              </a:spcBef>
              <a:buNone/>
              <a:defRPr sz="1000" b="0" i="0" u="none" strike="noStrike" cap="none">
                <a:solidFill>
                  <a:schemeClr val="lt2"/>
                </a:solidFill>
                <a:latin typeface="Century Gothic"/>
                <a:ea typeface="Century Gothic"/>
                <a:cs typeface="Century Gothic"/>
                <a:sym typeface="Century Gothic"/>
              </a:defRPr>
            </a:lvl5pPr>
            <a:lvl6pPr marL="0" lvl="5" indent="0" algn="r">
              <a:spcBef>
                <a:spcPts val="0"/>
              </a:spcBef>
              <a:buNone/>
              <a:defRPr sz="1000" b="0" i="0" u="none" strike="noStrike" cap="none">
                <a:solidFill>
                  <a:schemeClr val="lt2"/>
                </a:solidFill>
                <a:latin typeface="Century Gothic"/>
                <a:ea typeface="Century Gothic"/>
                <a:cs typeface="Century Gothic"/>
                <a:sym typeface="Century Gothic"/>
              </a:defRPr>
            </a:lvl6pPr>
            <a:lvl7pPr marL="0" lvl="6" indent="0" algn="r">
              <a:spcBef>
                <a:spcPts val="0"/>
              </a:spcBef>
              <a:buNone/>
              <a:defRPr sz="1000" b="0" i="0" u="none" strike="noStrike" cap="none">
                <a:solidFill>
                  <a:schemeClr val="lt2"/>
                </a:solidFill>
                <a:latin typeface="Century Gothic"/>
                <a:ea typeface="Century Gothic"/>
                <a:cs typeface="Century Gothic"/>
                <a:sym typeface="Century Gothic"/>
              </a:defRPr>
            </a:lvl7pPr>
            <a:lvl8pPr marL="0" lvl="7" indent="0" algn="r">
              <a:spcBef>
                <a:spcPts val="0"/>
              </a:spcBef>
              <a:buNone/>
              <a:defRPr sz="1000" b="0" i="0" u="none" strike="noStrike" cap="none">
                <a:solidFill>
                  <a:schemeClr val="lt2"/>
                </a:solidFill>
                <a:latin typeface="Century Gothic"/>
                <a:ea typeface="Century Gothic"/>
                <a:cs typeface="Century Gothic"/>
                <a:sym typeface="Century Gothic"/>
              </a:defRPr>
            </a:lvl8pPr>
            <a:lvl9pPr marL="0" lvl="8" indent="0" algn="r">
              <a:spcBef>
                <a:spcPts val="0"/>
              </a:spcBef>
              <a:buNone/>
              <a:defRPr sz="1000" b="0" i="0" u="none" strike="noStrike" cap="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9"/>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34" name="Google Shape;34;p9"/>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0" i="0" u="none" strike="noStrike" cap="none">
                <a:solidFill>
                  <a:schemeClr val="lt2"/>
                </a:solidFill>
                <a:latin typeface="Century Gothic"/>
                <a:ea typeface="Century Gothic"/>
                <a:cs typeface="Century Gothic"/>
                <a:sym typeface="Century Gothic"/>
              </a:defRPr>
            </a:lvl1pPr>
            <a:lvl2pPr marL="0" lvl="1" indent="0" algn="r">
              <a:spcBef>
                <a:spcPts val="0"/>
              </a:spcBef>
              <a:buNone/>
              <a:defRPr sz="1000" b="0" i="0" u="none" strike="noStrike" cap="none">
                <a:solidFill>
                  <a:schemeClr val="lt2"/>
                </a:solidFill>
                <a:latin typeface="Century Gothic"/>
                <a:ea typeface="Century Gothic"/>
                <a:cs typeface="Century Gothic"/>
                <a:sym typeface="Century Gothic"/>
              </a:defRPr>
            </a:lvl2pPr>
            <a:lvl3pPr marL="0" lvl="2" indent="0" algn="r">
              <a:spcBef>
                <a:spcPts val="0"/>
              </a:spcBef>
              <a:buNone/>
              <a:defRPr sz="1000" b="0" i="0" u="none" strike="noStrike" cap="none">
                <a:solidFill>
                  <a:schemeClr val="lt2"/>
                </a:solidFill>
                <a:latin typeface="Century Gothic"/>
                <a:ea typeface="Century Gothic"/>
                <a:cs typeface="Century Gothic"/>
                <a:sym typeface="Century Gothic"/>
              </a:defRPr>
            </a:lvl3pPr>
            <a:lvl4pPr marL="0" lvl="3" indent="0" algn="r">
              <a:spcBef>
                <a:spcPts val="0"/>
              </a:spcBef>
              <a:buNone/>
              <a:defRPr sz="1000" b="0" i="0" u="none" strike="noStrike" cap="none">
                <a:solidFill>
                  <a:schemeClr val="lt2"/>
                </a:solidFill>
                <a:latin typeface="Century Gothic"/>
                <a:ea typeface="Century Gothic"/>
                <a:cs typeface="Century Gothic"/>
                <a:sym typeface="Century Gothic"/>
              </a:defRPr>
            </a:lvl4pPr>
            <a:lvl5pPr marL="0" lvl="4" indent="0" algn="r">
              <a:spcBef>
                <a:spcPts val="0"/>
              </a:spcBef>
              <a:buNone/>
              <a:defRPr sz="1000" b="0" i="0" u="none" strike="noStrike" cap="none">
                <a:solidFill>
                  <a:schemeClr val="lt2"/>
                </a:solidFill>
                <a:latin typeface="Century Gothic"/>
                <a:ea typeface="Century Gothic"/>
                <a:cs typeface="Century Gothic"/>
                <a:sym typeface="Century Gothic"/>
              </a:defRPr>
            </a:lvl5pPr>
            <a:lvl6pPr marL="0" lvl="5" indent="0" algn="r">
              <a:spcBef>
                <a:spcPts val="0"/>
              </a:spcBef>
              <a:buNone/>
              <a:defRPr sz="1000" b="0" i="0" u="none" strike="noStrike" cap="none">
                <a:solidFill>
                  <a:schemeClr val="lt2"/>
                </a:solidFill>
                <a:latin typeface="Century Gothic"/>
                <a:ea typeface="Century Gothic"/>
                <a:cs typeface="Century Gothic"/>
                <a:sym typeface="Century Gothic"/>
              </a:defRPr>
            </a:lvl6pPr>
            <a:lvl7pPr marL="0" lvl="6" indent="0" algn="r">
              <a:spcBef>
                <a:spcPts val="0"/>
              </a:spcBef>
              <a:buNone/>
              <a:defRPr sz="1000" b="0" i="0" u="none" strike="noStrike" cap="none">
                <a:solidFill>
                  <a:schemeClr val="lt2"/>
                </a:solidFill>
                <a:latin typeface="Century Gothic"/>
                <a:ea typeface="Century Gothic"/>
                <a:cs typeface="Century Gothic"/>
                <a:sym typeface="Century Gothic"/>
              </a:defRPr>
            </a:lvl7pPr>
            <a:lvl8pPr marL="0" lvl="7" indent="0" algn="r">
              <a:spcBef>
                <a:spcPts val="0"/>
              </a:spcBef>
              <a:buNone/>
              <a:defRPr sz="1000" b="0" i="0" u="none" strike="noStrike" cap="none">
                <a:solidFill>
                  <a:schemeClr val="lt2"/>
                </a:solidFill>
                <a:latin typeface="Century Gothic"/>
                <a:ea typeface="Century Gothic"/>
                <a:cs typeface="Century Gothic"/>
                <a:sym typeface="Century Gothic"/>
              </a:defRPr>
            </a:lvl8pPr>
            <a:lvl9pPr marL="0" lvl="8" indent="0" algn="r">
              <a:spcBef>
                <a:spcPts val="0"/>
              </a:spcBef>
              <a:buNone/>
              <a:defRPr sz="1000" b="0" i="0" u="none" strike="noStrike" cap="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7"/>
        <p:cNvGrpSpPr/>
        <p:nvPr/>
      </p:nvGrpSpPr>
      <p:grpSpPr>
        <a:xfrm>
          <a:off x="0" y="0"/>
          <a:ext cx="0" cy="0"/>
          <a:chOff x="0" y="0"/>
          <a:chExt cx="0" cy="0"/>
        </a:xfrm>
      </p:grpSpPr>
      <p:sp>
        <p:nvSpPr>
          <p:cNvPr id="38" name="Google Shape;38;p12"/>
          <p:cNvSpPr/>
          <p:nvPr/>
        </p:nvSpPr>
        <p:spPr>
          <a:xfrm>
            <a:off x="0" y="0"/>
            <a:ext cx="12192000" cy="6858000"/>
          </a:xfrm>
          <a:prstGeom prst="rect">
            <a:avLst/>
          </a:prstGeom>
          <a:blipFill rotWithShape="1">
            <a:blip r:embed="rId2">
              <a:alphaModFix amt="40000"/>
            </a:blip>
            <a:tile tx="-31750" ty="-120650" sx="100000" sy="100000" flip="xy"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12"/>
          <p:cNvSpPr/>
          <p:nvPr/>
        </p:nvSpPr>
        <p:spPr>
          <a:xfrm>
            <a:off x="1307870" y="1267730"/>
            <a:ext cx="9576262" cy="4307950"/>
          </a:xfrm>
          <a:prstGeom prst="rect">
            <a:avLst/>
          </a:prstGeom>
          <a:solidFill>
            <a:schemeClr val="lt1"/>
          </a:solidFill>
          <a:ln w="9525" cap="flat" cmpd="sng">
            <a:solidFill>
              <a:srgbClr val="FEFEFE"/>
            </a:solidFill>
            <a:prstDash val="solid"/>
            <a:round/>
            <a:headEnd type="none" w="sm" len="sm"/>
            <a:tailEnd type="none" w="sm" len="sm"/>
          </a:ln>
          <a:effectLst>
            <a:outerShdw blurRad="635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12"/>
          <p:cNvSpPr/>
          <p:nvPr/>
        </p:nvSpPr>
        <p:spPr>
          <a:xfrm>
            <a:off x="1447801" y="1411615"/>
            <a:ext cx="9296400" cy="403477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12"/>
          <p:cNvSpPr/>
          <p:nvPr/>
        </p:nvSpPr>
        <p:spPr>
          <a:xfrm>
            <a:off x="5135880" y="1267730"/>
            <a:ext cx="1920240" cy="731520"/>
          </a:xfrm>
          <a:prstGeom prst="rect">
            <a:avLst/>
          </a:prstGeom>
          <a:solidFill>
            <a:schemeClr val="accent1"/>
          </a:solidFill>
          <a:ln>
            <a:noFill/>
          </a:ln>
          <a:effectLst>
            <a:outerShdw blurRad="50800" dist="12700" dir="5400000" algn="t"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12"/>
          <p:cNvGrpSpPr/>
          <p:nvPr/>
        </p:nvGrpSpPr>
        <p:grpSpPr>
          <a:xfrm>
            <a:off x="5250180" y="1267730"/>
            <a:ext cx="1691640" cy="645295"/>
            <a:chOff x="5318306" y="1386268"/>
            <a:chExt cx="1567331" cy="645295"/>
          </a:xfrm>
        </p:grpSpPr>
        <p:cxnSp>
          <p:nvCxnSpPr>
            <p:cNvPr id="43" name="Google Shape;43;p12"/>
            <p:cNvCxnSpPr/>
            <p:nvPr/>
          </p:nvCxnSpPr>
          <p:spPr>
            <a:xfrm>
              <a:off x="5318306" y="1386268"/>
              <a:ext cx="0" cy="64008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44" name="Google Shape;44;p12"/>
            <p:cNvCxnSpPr/>
            <p:nvPr/>
          </p:nvCxnSpPr>
          <p:spPr>
            <a:xfrm>
              <a:off x="6885637" y="1386268"/>
              <a:ext cx="0" cy="64008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45" name="Google Shape;45;p12"/>
            <p:cNvCxnSpPr/>
            <p:nvPr/>
          </p:nvCxnSpPr>
          <p:spPr>
            <a:xfrm>
              <a:off x="5318306" y="2031563"/>
              <a:ext cx="1567331" cy="0"/>
            </a:xfrm>
            <a:prstGeom prst="straightConnector1">
              <a:avLst/>
            </a:prstGeom>
            <a:solidFill>
              <a:srgbClr val="FEFEFE"/>
            </a:solidFill>
            <a:ln w="9525" cap="flat" cmpd="sng">
              <a:solidFill>
                <a:srgbClr val="FFFFFF"/>
              </a:solidFill>
              <a:prstDash val="solid"/>
              <a:miter lim="800000"/>
              <a:headEnd type="none" w="sm" len="sm"/>
              <a:tailEnd type="none" w="sm" len="sm"/>
            </a:ln>
          </p:spPr>
        </p:cxnSp>
      </p:grpSp>
      <p:sp>
        <p:nvSpPr>
          <p:cNvPr id="46" name="Google Shape;46;p12"/>
          <p:cNvSpPr txBox="1">
            <a:spLocks noGrp="1"/>
          </p:cNvSpPr>
          <p:nvPr>
            <p:ph type="title"/>
          </p:nvPr>
        </p:nvSpPr>
        <p:spPr>
          <a:xfrm>
            <a:off x="1563623" y="2094309"/>
            <a:ext cx="9070848" cy="2587752"/>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chemeClr val="lt1"/>
              </a:buClr>
              <a:buSzPts val="7200"/>
              <a:buFont typeface="Century Gothic"/>
              <a:buNone/>
              <a:defRPr sz="7200" b="0"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2"/>
          <p:cNvSpPr txBox="1">
            <a:spLocks noGrp="1"/>
          </p:cNvSpPr>
          <p:nvPr>
            <p:ph type="body" idx="1"/>
          </p:nvPr>
        </p:nvSpPr>
        <p:spPr>
          <a:xfrm>
            <a:off x="1563624" y="4682062"/>
            <a:ext cx="9070848" cy="4572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900"/>
              </a:spcBef>
              <a:spcAft>
                <a:spcPts val="0"/>
              </a:spcAft>
              <a:buSzPts val="1600"/>
              <a:buNone/>
              <a:defRPr sz="1600">
                <a:solidFill>
                  <a:schemeClr val="lt2"/>
                </a:solidFill>
              </a:defRPr>
            </a:lvl1pPr>
            <a:lvl2pPr marL="914400" lvl="1" indent="-228600" algn="l">
              <a:lnSpc>
                <a:spcPct val="100000"/>
              </a:lnSpc>
              <a:spcBef>
                <a:spcPts val="500"/>
              </a:spcBef>
              <a:spcAft>
                <a:spcPts val="0"/>
              </a:spcAft>
              <a:buSzPts val="1600"/>
              <a:buNone/>
              <a:defRPr sz="1600">
                <a:solidFill>
                  <a:schemeClr val="lt1"/>
                </a:solidFill>
              </a:defRPr>
            </a:lvl2pPr>
            <a:lvl3pPr marL="1371600" lvl="2" indent="-228600" algn="l">
              <a:lnSpc>
                <a:spcPct val="100000"/>
              </a:lnSpc>
              <a:spcBef>
                <a:spcPts val="500"/>
              </a:spcBef>
              <a:spcAft>
                <a:spcPts val="0"/>
              </a:spcAft>
              <a:buSzPts val="1600"/>
              <a:buNone/>
              <a:defRPr sz="1600">
                <a:solidFill>
                  <a:schemeClr val="lt1"/>
                </a:solidFill>
              </a:defRPr>
            </a:lvl3pPr>
            <a:lvl4pPr marL="1828800" lvl="3" indent="-228600" algn="l">
              <a:lnSpc>
                <a:spcPct val="100000"/>
              </a:lnSpc>
              <a:spcBef>
                <a:spcPts val="500"/>
              </a:spcBef>
              <a:spcAft>
                <a:spcPts val="0"/>
              </a:spcAft>
              <a:buSzPts val="1400"/>
              <a:buNone/>
              <a:defRPr sz="1400">
                <a:solidFill>
                  <a:schemeClr val="lt1"/>
                </a:solidFill>
              </a:defRPr>
            </a:lvl4pPr>
            <a:lvl5pPr marL="2286000" lvl="4" indent="-228600" algn="l">
              <a:lnSpc>
                <a:spcPct val="100000"/>
              </a:lnSpc>
              <a:spcBef>
                <a:spcPts val="500"/>
              </a:spcBef>
              <a:spcAft>
                <a:spcPts val="0"/>
              </a:spcAft>
              <a:buSzPts val="1400"/>
              <a:buNone/>
              <a:defRPr sz="1400">
                <a:solidFill>
                  <a:schemeClr val="lt1"/>
                </a:solidFill>
              </a:defRPr>
            </a:lvl5pPr>
            <a:lvl6pPr marL="2743200" lvl="5" indent="-228600" algn="l">
              <a:lnSpc>
                <a:spcPct val="100000"/>
              </a:lnSpc>
              <a:spcBef>
                <a:spcPts val="500"/>
              </a:spcBef>
              <a:spcAft>
                <a:spcPts val="0"/>
              </a:spcAft>
              <a:buSzPts val="1400"/>
              <a:buNone/>
              <a:defRPr sz="1400">
                <a:solidFill>
                  <a:schemeClr val="lt1"/>
                </a:solidFill>
              </a:defRPr>
            </a:lvl6pPr>
            <a:lvl7pPr marL="3200400" lvl="6" indent="-228600" algn="l">
              <a:lnSpc>
                <a:spcPct val="100000"/>
              </a:lnSpc>
              <a:spcBef>
                <a:spcPts val="500"/>
              </a:spcBef>
              <a:spcAft>
                <a:spcPts val="0"/>
              </a:spcAft>
              <a:buSzPts val="1400"/>
              <a:buNone/>
              <a:defRPr sz="1400">
                <a:solidFill>
                  <a:schemeClr val="lt1"/>
                </a:solidFill>
              </a:defRPr>
            </a:lvl7pPr>
            <a:lvl8pPr marL="3657600" lvl="7" indent="-228600" algn="l">
              <a:lnSpc>
                <a:spcPct val="100000"/>
              </a:lnSpc>
              <a:spcBef>
                <a:spcPts val="500"/>
              </a:spcBef>
              <a:spcAft>
                <a:spcPts val="0"/>
              </a:spcAft>
              <a:buSzPts val="1400"/>
              <a:buNone/>
              <a:defRPr sz="1400">
                <a:solidFill>
                  <a:schemeClr val="lt1"/>
                </a:solidFill>
              </a:defRPr>
            </a:lvl8pPr>
            <a:lvl9pPr marL="4114800" lvl="8" indent="-228600" algn="l">
              <a:lnSpc>
                <a:spcPct val="100000"/>
              </a:lnSpc>
              <a:spcBef>
                <a:spcPts val="500"/>
              </a:spcBef>
              <a:spcAft>
                <a:spcPts val="0"/>
              </a:spcAft>
              <a:buSzPts val="1400"/>
              <a:buNone/>
              <a:defRPr sz="1400">
                <a:solidFill>
                  <a:schemeClr val="lt1"/>
                </a:solidFill>
              </a:defRPr>
            </a:lvl9pPr>
          </a:lstStyle>
          <a:p>
            <a:endParaRPr/>
          </a:p>
        </p:txBody>
      </p:sp>
      <p:sp>
        <p:nvSpPr>
          <p:cNvPr id="48" name="Google Shape;48;p12"/>
          <p:cNvSpPr txBox="1">
            <a:spLocks noGrp="1"/>
          </p:cNvSpPr>
          <p:nvPr>
            <p:ph type="dt" idx="10"/>
          </p:nvPr>
        </p:nvSpPr>
        <p:spPr>
          <a:xfrm>
            <a:off x="5321808" y="1344502"/>
            <a:ext cx="1554480" cy="53035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rgbClr val="FFFFFF"/>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2"/>
          <p:cNvSpPr txBox="1">
            <a:spLocks noGrp="1"/>
          </p:cNvSpPr>
          <p:nvPr>
            <p:ph type="ftr" idx="11"/>
          </p:nvPr>
        </p:nvSpPr>
        <p:spPr>
          <a:xfrm>
            <a:off x="1453896" y="5212080"/>
            <a:ext cx="5907024"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2"/>
          <p:cNvSpPr txBox="1">
            <a:spLocks noGrp="1"/>
          </p:cNvSpPr>
          <p:nvPr>
            <p:ph type="sldNum" idx="12"/>
          </p:nvPr>
        </p:nvSpPr>
        <p:spPr>
          <a:xfrm>
            <a:off x="8604504" y="5212080"/>
            <a:ext cx="2112264"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0" i="0" u="none" strike="noStrike" cap="none">
                <a:solidFill>
                  <a:schemeClr val="lt2"/>
                </a:solidFill>
                <a:latin typeface="Century Gothic"/>
                <a:ea typeface="Century Gothic"/>
                <a:cs typeface="Century Gothic"/>
                <a:sym typeface="Century Gothic"/>
              </a:defRPr>
            </a:lvl1pPr>
            <a:lvl2pPr marL="0" lvl="1" indent="0" algn="r">
              <a:spcBef>
                <a:spcPts val="0"/>
              </a:spcBef>
              <a:buNone/>
              <a:defRPr sz="1000" b="0" i="0" u="none" strike="noStrike" cap="none">
                <a:solidFill>
                  <a:schemeClr val="lt2"/>
                </a:solidFill>
                <a:latin typeface="Century Gothic"/>
                <a:ea typeface="Century Gothic"/>
                <a:cs typeface="Century Gothic"/>
                <a:sym typeface="Century Gothic"/>
              </a:defRPr>
            </a:lvl2pPr>
            <a:lvl3pPr marL="0" lvl="2" indent="0" algn="r">
              <a:spcBef>
                <a:spcPts val="0"/>
              </a:spcBef>
              <a:buNone/>
              <a:defRPr sz="1000" b="0" i="0" u="none" strike="noStrike" cap="none">
                <a:solidFill>
                  <a:schemeClr val="lt2"/>
                </a:solidFill>
                <a:latin typeface="Century Gothic"/>
                <a:ea typeface="Century Gothic"/>
                <a:cs typeface="Century Gothic"/>
                <a:sym typeface="Century Gothic"/>
              </a:defRPr>
            </a:lvl3pPr>
            <a:lvl4pPr marL="0" lvl="3" indent="0" algn="r">
              <a:spcBef>
                <a:spcPts val="0"/>
              </a:spcBef>
              <a:buNone/>
              <a:defRPr sz="1000" b="0" i="0" u="none" strike="noStrike" cap="none">
                <a:solidFill>
                  <a:schemeClr val="lt2"/>
                </a:solidFill>
                <a:latin typeface="Century Gothic"/>
                <a:ea typeface="Century Gothic"/>
                <a:cs typeface="Century Gothic"/>
                <a:sym typeface="Century Gothic"/>
              </a:defRPr>
            </a:lvl4pPr>
            <a:lvl5pPr marL="0" lvl="4" indent="0" algn="r">
              <a:spcBef>
                <a:spcPts val="0"/>
              </a:spcBef>
              <a:buNone/>
              <a:defRPr sz="1000" b="0" i="0" u="none" strike="noStrike" cap="none">
                <a:solidFill>
                  <a:schemeClr val="lt2"/>
                </a:solidFill>
                <a:latin typeface="Century Gothic"/>
                <a:ea typeface="Century Gothic"/>
                <a:cs typeface="Century Gothic"/>
                <a:sym typeface="Century Gothic"/>
              </a:defRPr>
            </a:lvl5pPr>
            <a:lvl6pPr marL="0" lvl="5" indent="0" algn="r">
              <a:spcBef>
                <a:spcPts val="0"/>
              </a:spcBef>
              <a:buNone/>
              <a:defRPr sz="1000" b="0" i="0" u="none" strike="noStrike" cap="none">
                <a:solidFill>
                  <a:schemeClr val="lt2"/>
                </a:solidFill>
                <a:latin typeface="Century Gothic"/>
                <a:ea typeface="Century Gothic"/>
                <a:cs typeface="Century Gothic"/>
                <a:sym typeface="Century Gothic"/>
              </a:defRPr>
            </a:lvl6pPr>
            <a:lvl7pPr marL="0" lvl="6" indent="0" algn="r">
              <a:spcBef>
                <a:spcPts val="0"/>
              </a:spcBef>
              <a:buNone/>
              <a:defRPr sz="1000" b="0" i="0" u="none" strike="noStrike" cap="none">
                <a:solidFill>
                  <a:schemeClr val="lt2"/>
                </a:solidFill>
                <a:latin typeface="Century Gothic"/>
                <a:ea typeface="Century Gothic"/>
                <a:cs typeface="Century Gothic"/>
                <a:sym typeface="Century Gothic"/>
              </a:defRPr>
            </a:lvl7pPr>
            <a:lvl8pPr marL="0" lvl="7" indent="0" algn="r">
              <a:spcBef>
                <a:spcPts val="0"/>
              </a:spcBef>
              <a:buNone/>
              <a:defRPr sz="1000" b="0" i="0" u="none" strike="noStrike" cap="none">
                <a:solidFill>
                  <a:schemeClr val="lt2"/>
                </a:solidFill>
                <a:latin typeface="Century Gothic"/>
                <a:ea typeface="Century Gothic"/>
                <a:cs typeface="Century Gothic"/>
                <a:sym typeface="Century Gothic"/>
              </a:defRPr>
            </a:lvl8pPr>
            <a:lvl9pPr marL="0" lvl="8" indent="0" algn="r">
              <a:spcBef>
                <a:spcPts val="0"/>
              </a:spcBef>
              <a:buNone/>
              <a:defRPr sz="1000" b="0" i="0" u="none" strike="noStrike" cap="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13"/>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3"/>
          <p:cNvSpPr txBox="1">
            <a:spLocks noGrp="1"/>
          </p:cNvSpPr>
          <p:nvPr>
            <p:ph type="body" idx="1"/>
          </p:nvPr>
        </p:nvSpPr>
        <p:spPr>
          <a:xfrm>
            <a:off x="1066800" y="2103120"/>
            <a:ext cx="4754880" cy="37490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54" name="Google Shape;54;p13"/>
          <p:cNvSpPr txBox="1">
            <a:spLocks noGrp="1"/>
          </p:cNvSpPr>
          <p:nvPr>
            <p:ph type="body" idx="2"/>
          </p:nvPr>
        </p:nvSpPr>
        <p:spPr>
          <a:xfrm>
            <a:off x="6370320" y="2103120"/>
            <a:ext cx="4754880" cy="37490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55" name="Google Shape;55;p13"/>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3"/>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3"/>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0" i="0" u="none" strike="noStrike" cap="none">
                <a:solidFill>
                  <a:schemeClr val="lt2"/>
                </a:solidFill>
                <a:latin typeface="Century Gothic"/>
                <a:ea typeface="Century Gothic"/>
                <a:cs typeface="Century Gothic"/>
                <a:sym typeface="Century Gothic"/>
              </a:defRPr>
            </a:lvl1pPr>
            <a:lvl2pPr marL="0" lvl="1" indent="0" algn="r">
              <a:spcBef>
                <a:spcPts val="0"/>
              </a:spcBef>
              <a:buNone/>
              <a:defRPr sz="1000" b="0" i="0" u="none" strike="noStrike" cap="none">
                <a:solidFill>
                  <a:schemeClr val="lt2"/>
                </a:solidFill>
                <a:latin typeface="Century Gothic"/>
                <a:ea typeface="Century Gothic"/>
                <a:cs typeface="Century Gothic"/>
                <a:sym typeface="Century Gothic"/>
              </a:defRPr>
            </a:lvl2pPr>
            <a:lvl3pPr marL="0" lvl="2" indent="0" algn="r">
              <a:spcBef>
                <a:spcPts val="0"/>
              </a:spcBef>
              <a:buNone/>
              <a:defRPr sz="1000" b="0" i="0" u="none" strike="noStrike" cap="none">
                <a:solidFill>
                  <a:schemeClr val="lt2"/>
                </a:solidFill>
                <a:latin typeface="Century Gothic"/>
                <a:ea typeface="Century Gothic"/>
                <a:cs typeface="Century Gothic"/>
                <a:sym typeface="Century Gothic"/>
              </a:defRPr>
            </a:lvl3pPr>
            <a:lvl4pPr marL="0" lvl="3" indent="0" algn="r">
              <a:spcBef>
                <a:spcPts val="0"/>
              </a:spcBef>
              <a:buNone/>
              <a:defRPr sz="1000" b="0" i="0" u="none" strike="noStrike" cap="none">
                <a:solidFill>
                  <a:schemeClr val="lt2"/>
                </a:solidFill>
                <a:latin typeface="Century Gothic"/>
                <a:ea typeface="Century Gothic"/>
                <a:cs typeface="Century Gothic"/>
                <a:sym typeface="Century Gothic"/>
              </a:defRPr>
            </a:lvl4pPr>
            <a:lvl5pPr marL="0" lvl="4" indent="0" algn="r">
              <a:spcBef>
                <a:spcPts val="0"/>
              </a:spcBef>
              <a:buNone/>
              <a:defRPr sz="1000" b="0" i="0" u="none" strike="noStrike" cap="none">
                <a:solidFill>
                  <a:schemeClr val="lt2"/>
                </a:solidFill>
                <a:latin typeface="Century Gothic"/>
                <a:ea typeface="Century Gothic"/>
                <a:cs typeface="Century Gothic"/>
                <a:sym typeface="Century Gothic"/>
              </a:defRPr>
            </a:lvl5pPr>
            <a:lvl6pPr marL="0" lvl="5" indent="0" algn="r">
              <a:spcBef>
                <a:spcPts val="0"/>
              </a:spcBef>
              <a:buNone/>
              <a:defRPr sz="1000" b="0" i="0" u="none" strike="noStrike" cap="none">
                <a:solidFill>
                  <a:schemeClr val="lt2"/>
                </a:solidFill>
                <a:latin typeface="Century Gothic"/>
                <a:ea typeface="Century Gothic"/>
                <a:cs typeface="Century Gothic"/>
                <a:sym typeface="Century Gothic"/>
              </a:defRPr>
            </a:lvl6pPr>
            <a:lvl7pPr marL="0" lvl="6" indent="0" algn="r">
              <a:spcBef>
                <a:spcPts val="0"/>
              </a:spcBef>
              <a:buNone/>
              <a:defRPr sz="1000" b="0" i="0" u="none" strike="noStrike" cap="none">
                <a:solidFill>
                  <a:schemeClr val="lt2"/>
                </a:solidFill>
                <a:latin typeface="Century Gothic"/>
                <a:ea typeface="Century Gothic"/>
                <a:cs typeface="Century Gothic"/>
                <a:sym typeface="Century Gothic"/>
              </a:defRPr>
            </a:lvl7pPr>
            <a:lvl8pPr marL="0" lvl="7" indent="0" algn="r">
              <a:spcBef>
                <a:spcPts val="0"/>
              </a:spcBef>
              <a:buNone/>
              <a:defRPr sz="1000" b="0" i="0" u="none" strike="noStrike" cap="none">
                <a:solidFill>
                  <a:schemeClr val="lt2"/>
                </a:solidFill>
                <a:latin typeface="Century Gothic"/>
                <a:ea typeface="Century Gothic"/>
                <a:cs typeface="Century Gothic"/>
                <a:sym typeface="Century Gothic"/>
              </a:defRPr>
            </a:lvl8pPr>
            <a:lvl9pPr marL="0" lvl="8" indent="0" algn="r">
              <a:spcBef>
                <a:spcPts val="0"/>
              </a:spcBef>
              <a:buNone/>
              <a:defRPr sz="1000" b="0" i="0" u="none" strike="noStrike" cap="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4"/>
          <p:cNvSpPr txBox="1">
            <a:spLocks noGrp="1"/>
          </p:cNvSpPr>
          <p:nvPr>
            <p:ph type="body" idx="1"/>
          </p:nvPr>
        </p:nvSpPr>
        <p:spPr>
          <a:xfrm>
            <a:off x="1069848" y="2074334"/>
            <a:ext cx="4754880" cy="64008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1800"/>
              <a:buNone/>
              <a:defRPr sz="1800" b="0">
                <a:solidFill>
                  <a:schemeClr val="lt2"/>
                </a:solidFill>
                <a:latin typeface="Century Gothic"/>
                <a:ea typeface="Century Gothic"/>
                <a:cs typeface="Century Gothic"/>
                <a:sym typeface="Century Gothic"/>
              </a:defRPr>
            </a:lvl1pPr>
            <a:lvl2pPr marL="914400" lvl="1" indent="-228600" algn="l">
              <a:lnSpc>
                <a:spcPct val="100000"/>
              </a:lnSpc>
              <a:spcBef>
                <a:spcPts val="500"/>
              </a:spcBef>
              <a:spcAft>
                <a:spcPts val="0"/>
              </a:spcAft>
              <a:buSzPts val="1800"/>
              <a:buNone/>
              <a:defRPr sz="18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61" name="Google Shape;61;p14"/>
          <p:cNvSpPr txBox="1">
            <a:spLocks noGrp="1"/>
          </p:cNvSpPr>
          <p:nvPr>
            <p:ph type="body" idx="2"/>
          </p:nvPr>
        </p:nvSpPr>
        <p:spPr>
          <a:xfrm>
            <a:off x="1069848" y="2755898"/>
            <a:ext cx="4754880" cy="3200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62" name="Google Shape;62;p14"/>
          <p:cNvSpPr txBox="1">
            <a:spLocks noGrp="1"/>
          </p:cNvSpPr>
          <p:nvPr>
            <p:ph type="body" idx="3"/>
          </p:nvPr>
        </p:nvSpPr>
        <p:spPr>
          <a:xfrm>
            <a:off x="6373368" y="2074334"/>
            <a:ext cx="4754880" cy="64008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1800"/>
              <a:buNone/>
              <a:defRPr sz="1800" b="0">
                <a:solidFill>
                  <a:schemeClr val="lt2"/>
                </a:solidFill>
              </a:defRPr>
            </a:lvl1pPr>
            <a:lvl2pPr marL="914400" lvl="1" indent="-228600" algn="l">
              <a:lnSpc>
                <a:spcPct val="100000"/>
              </a:lnSpc>
              <a:spcBef>
                <a:spcPts val="500"/>
              </a:spcBef>
              <a:spcAft>
                <a:spcPts val="0"/>
              </a:spcAft>
              <a:buSzPts val="1800"/>
              <a:buNone/>
              <a:defRPr sz="18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63" name="Google Shape;63;p14"/>
          <p:cNvSpPr txBox="1">
            <a:spLocks noGrp="1"/>
          </p:cNvSpPr>
          <p:nvPr>
            <p:ph type="body" idx="4"/>
          </p:nvPr>
        </p:nvSpPr>
        <p:spPr>
          <a:xfrm>
            <a:off x="6373368" y="2756581"/>
            <a:ext cx="4754880" cy="3200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64" name="Google Shape;64;p14"/>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4"/>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4"/>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0" i="0" u="none" strike="noStrike" cap="none">
                <a:solidFill>
                  <a:schemeClr val="lt2"/>
                </a:solidFill>
                <a:latin typeface="Century Gothic"/>
                <a:ea typeface="Century Gothic"/>
                <a:cs typeface="Century Gothic"/>
                <a:sym typeface="Century Gothic"/>
              </a:defRPr>
            </a:lvl1pPr>
            <a:lvl2pPr marL="0" lvl="1" indent="0" algn="r">
              <a:spcBef>
                <a:spcPts val="0"/>
              </a:spcBef>
              <a:buNone/>
              <a:defRPr sz="1000" b="0" i="0" u="none" strike="noStrike" cap="none">
                <a:solidFill>
                  <a:schemeClr val="lt2"/>
                </a:solidFill>
                <a:latin typeface="Century Gothic"/>
                <a:ea typeface="Century Gothic"/>
                <a:cs typeface="Century Gothic"/>
                <a:sym typeface="Century Gothic"/>
              </a:defRPr>
            </a:lvl2pPr>
            <a:lvl3pPr marL="0" lvl="2" indent="0" algn="r">
              <a:spcBef>
                <a:spcPts val="0"/>
              </a:spcBef>
              <a:buNone/>
              <a:defRPr sz="1000" b="0" i="0" u="none" strike="noStrike" cap="none">
                <a:solidFill>
                  <a:schemeClr val="lt2"/>
                </a:solidFill>
                <a:latin typeface="Century Gothic"/>
                <a:ea typeface="Century Gothic"/>
                <a:cs typeface="Century Gothic"/>
                <a:sym typeface="Century Gothic"/>
              </a:defRPr>
            </a:lvl3pPr>
            <a:lvl4pPr marL="0" lvl="3" indent="0" algn="r">
              <a:spcBef>
                <a:spcPts val="0"/>
              </a:spcBef>
              <a:buNone/>
              <a:defRPr sz="1000" b="0" i="0" u="none" strike="noStrike" cap="none">
                <a:solidFill>
                  <a:schemeClr val="lt2"/>
                </a:solidFill>
                <a:latin typeface="Century Gothic"/>
                <a:ea typeface="Century Gothic"/>
                <a:cs typeface="Century Gothic"/>
                <a:sym typeface="Century Gothic"/>
              </a:defRPr>
            </a:lvl4pPr>
            <a:lvl5pPr marL="0" lvl="4" indent="0" algn="r">
              <a:spcBef>
                <a:spcPts val="0"/>
              </a:spcBef>
              <a:buNone/>
              <a:defRPr sz="1000" b="0" i="0" u="none" strike="noStrike" cap="none">
                <a:solidFill>
                  <a:schemeClr val="lt2"/>
                </a:solidFill>
                <a:latin typeface="Century Gothic"/>
                <a:ea typeface="Century Gothic"/>
                <a:cs typeface="Century Gothic"/>
                <a:sym typeface="Century Gothic"/>
              </a:defRPr>
            </a:lvl5pPr>
            <a:lvl6pPr marL="0" lvl="5" indent="0" algn="r">
              <a:spcBef>
                <a:spcPts val="0"/>
              </a:spcBef>
              <a:buNone/>
              <a:defRPr sz="1000" b="0" i="0" u="none" strike="noStrike" cap="none">
                <a:solidFill>
                  <a:schemeClr val="lt2"/>
                </a:solidFill>
                <a:latin typeface="Century Gothic"/>
                <a:ea typeface="Century Gothic"/>
                <a:cs typeface="Century Gothic"/>
                <a:sym typeface="Century Gothic"/>
              </a:defRPr>
            </a:lvl6pPr>
            <a:lvl7pPr marL="0" lvl="6" indent="0" algn="r">
              <a:spcBef>
                <a:spcPts val="0"/>
              </a:spcBef>
              <a:buNone/>
              <a:defRPr sz="1000" b="0" i="0" u="none" strike="noStrike" cap="none">
                <a:solidFill>
                  <a:schemeClr val="lt2"/>
                </a:solidFill>
                <a:latin typeface="Century Gothic"/>
                <a:ea typeface="Century Gothic"/>
                <a:cs typeface="Century Gothic"/>
                <a:sym typeface="Century Gothic"/>
              </a:defRPr>
            </a:lvl7pPr>
            <a:lvl8pPr marL="0" lvl="7" indent="0" algn="r">
              <a:spcBef>
                <a:spcPts val="0"/>
              </a:spcBef>
              <a:buNone/>
              <a:defRPr sz="1000" b="0" i="0" u="none" strike="noStrike" cap="none">
                <a:solidFill>
                  <a:schemeClr val="lt2"/>
                </a:solidFill>
                <a:latin typeface="Century Gothic"/>
                <a:ea typeface="Century Gothic"/>
                <a:cs typeface="Century Gothic"/>
                <a:sym typeface="Century Gothic"/>
              </a:defRPr>
            </a:lvl8pPr>
            <a:lvl9pPr marL="0" lvl="8" indent="0" algn="r">
              <a:spcBef>
                <a:spcPts val="0"/>
              </a:spcBef>
              <a:buNone/>
              <a:defRPr sz="1000" b="0" i="0" u="none" strike="noStrike" cap="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5"/>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5"/>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5"/>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0" i="0" u="none" strike="noStrike" cap="none">
                <a:solidFill>
                  <a:schemeClr val="lt2"/>
                </a:solidFill>
                <a:latin typeface="Century Gothic"/>
                <a:ea typeface="Century Gothic"/>
                <a:cs typeface="Century Gothic"/>
                <a:sym typeface="Century Gothic"/>
              </a:defRPr>
            </a:lvl1pPr>
            <a:lvl2pPr marL="0" lvl="1" indent="0" algn="r">
              <a:spcBef>
                <a:spcPts val="0"/>
              </a:spcBef>
              <a:buNone/>
              <a:defRPr sz="1000" b="0" i="0" u="none" strike="noStrike" cap="none">
                <a:solidFill>
                  <a:schemeClr val="lt2"/>
                </a:solidFill>
                <a:latin typeface="Century Gothic"/>
                <a:ea typeface="Century Gothic"/>
                <a:cs typeface="Century Gothic"/>
                <a:sym typeface="Century Gothic"/>
              </a:defRPr>
            </a:lvl2pPr>
            <a:lvl3pPr marL="0" lvl="2" indent="0" algn="r">
              <a:spcBef>
                <a:spcPts val="0"/>
              </a:spcBef>
              <a:buNone/>
              <a:defRPr sz="1000" b="0" i="0" u="none" strike="noStrike" cap="none">
                <a:solidFill>
                  <a:schemeClr val="lt2"/>
                </a:solidFill>
                <a:latin typeface="Century Gothic"/>
                <a:ea typeface="Century Gothic"/>
                <a:cs typeface="Century Gothic"/>
                <a:sym typeface="Century Gothic"/>
              </a:defRPr>
            </a:lvl3pPr>
            <a:lvl4pPr marL="0" lvl="3" indent="0" algn="r">
              <a:spcBef>
                <a:spcPts val="0"/>
              </a:spcBef>
              <a:buNone/>
              <a:defRPr sz="1000" b="0" i="0" u="none" strike="noStrike" cap="none">
                <a:solidFill>
                  <a:schemeClr val="lt2"/>
                </a:solidFill>
                <a:latin typeface="Century Gothic"/>
                <a:ea typeface="Century Gothic"/>
                <a:cs typeface="Century Gothic"/>
                <a:sym typeface="Century Gothic"/>
              </a:defRPr>
            </a:lvl4pPr>
            <a:lvl5pPr marL="0" lvl="4" indent="0" algn="r">
              <a:spcBef>
                <a:spcPts val="0"/>
              </a:spcBef>
              <a:buNone/>
              <a:defRPr sz="1000" b="0" i="0" u="none" strike="noStrike" cap="none">
                <a:solidFill>
                  <a:schemeClr val="lt2"/>
                </a:solidFill>
                <a:latin typeface="Century Gothic"/>
                <a:ea typeface="Century Gothic"/>
                <a:cs typeface="Century Gothic"/>
                <a:sym typeface="Century Gothic"/>
              </a:defRPr>
            </a:lvl5pPr>
            <a:lvl6pPr marL="0" lvl="5" indent="0" algn="r">
              <a:spcBef>
                <a:spcPts val="0"/>
              </a:spcBef>
              <a:buNone/>
              <a:defRPr sz="1000" b="0" i="0" u="none" strike="noStrike" cap="none">
                <a:solidFill>
                  <a:schemeClr val="lt2"/>
                </a:solidFill>
                <a:latin typeface="Century Gothic"/>
                <a:ea typeface="Century Gothic"/>
                <a:cs typeface="Century Gothic"/>
                <a:sym typeface="Century Gothic"/>
              </a:defRPr>
            </a:lvl6pPr>
            <a:lvl7pPr marL="0" lvl="6" indent="0" algn="r">
              <a:spcBef>
                <a:spcPts val="0"/>
              </a:spcBef>
              <a:buNone/>
              <a:defRPr sz="1000" b="0" i="0" u="none" strike="noStrike" cap="none">
                <a:solidFill>
                  <a:schemeClr val="lt2"/>
                </a:solidFill>
                <a:latin typeface="Century Gothic"/>
                <a:ea typeface="Century Gothic"/>
                <a:cs typeface="Century Gothic"/>
                <a:sym typeface="Century Gothic"/>
              </a:defRPr>
            </a:lvl7pPr>
            <a:lvl8pPr marL="0" lvl="7" indent="0" algn="r">
              <a:spcBef>
                <a:spcPts val="0"/>
              </a:spcBef>
              <a:buNone/>
              <a:defRPr sz="1000" b="0" i="0" u="none" strike="noStrike" cap="none">
                <a:solidFill>
                  <a:schemeClr val="lt2"/>
                </a:solidFill>
                <a:latin typeface="Century Gothic"/>
                <a:ea typeface="Century Gothic"/>
                <a:cs typeface="Century Gothic"/>
                <a:sym typeface="Century Gothic"/>
              </a:defRPr>
            </a:lvl8pPr>
            <a:lvl9pPr marL="0" lvl="8" indent="0" algn="r">
              <a:spcBef>
                <a:spcPts val="0"/>
              </a:spcBef>
              <a:buNone/>
              <a:defRPr sz="1000" b="0" i="0" u="none" strike="noStrike" cap="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16"/>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6"/>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6"/>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0" i="0" u="none" strike="noStrike" cap="none">
                <a:solidFill>
                  <a:schemeClr val="lt2"/>
                </a:solidFill>
                <a:latin typeface="Century Gothic"/>
                <a:ea typeface="Century Gothic"/>
                <a:cs typeface="Century Gothic"/>
                <a:sym typeface="Century Gothic"/>
              </a:defRPr>
            </a:lvl1pPr>
            <a:lvl2pPr marL="0" lvl="1" indent="0" algn="r">
              <a:spcBef>
                <a:spcPts val="0"/>
              </a:spcBef>
              <a:buNone/>
              <a:defRPr sz="1000" b="0" i="0" u="none" strike="noStrike" cap="none">
                <a:solidFill>
                  <a:schemeClr val="lt2"/>
                </a:solidFill>
                <a:latin typeface="Century Gothic"/>
                <a:ea typeface="Century Gothic"/>
                <a:cs typeface="Century Gothic"/>
                <a:sym typeface="Century Gothic"/>
              </a:defRPr>
            </a:lvl2pPr>
            <a:lvl3pPr marL="0" lvl="2" indent="0" algn="r">
              <a:spcBef>
                <a:spcPts val="0"/>
              </a:spcBef>
              <a:buNone/>
              <a:defRPr sz="1000" b="0" i="0" u="none" strike="noStrike" cap="none">
                <a:solidFill>
                  <a:schemeClr val="lt2"/>
                </a:solidFill>
                <a:latin typeface="Century Gothic"/>
                <a:ea typeface="Century Gothic"/>
                <a:cs typeface="Century Gothic"/>
                <a:sym typeface="Century Gothic"/>
              </a:defRPr>
            </a:lvl3pPr>
            <a:lvl4pPr marL="0" lvl="3" indent="0" algn="r">
              <a:spcBef>
                <a:spcPts val="0"/>
              </a:spcBef>
              <a:buNone/>
              <a:defRPr sz="1000" b="0" i="0" u="none" strike="noStrike" cap="none">
                <a:solidFill>
                  <a:schemeClr val="lt2"/>
                </a:solidFill>
                <a:latin typeface="Century Gothic"/>
                <a:ea typeface="Century Gothic"/>
                <a:cs typeface="Century Gothic"/>
                <a:sym typeface="Century Gothic"/>
              </a:defRPr>
            </a:lvl4pPr>
            <a:lvl5pPr marL="0" lvl="4" indent="0" algn="r">
              <a:spcBef>
                <a:spcPts val="0"/>
              </a:spcBef>
              <a:buNone/>
              <a:defRPr sz="1000" b="0" i="0" u="none" strike="noStrike" cap="none">
                <a:solidFill>
                  <a:schemeClr val="lt2"/>
                </a:solidFill>
                <a:latin typeface="Century Gothic"/>
                <a:ea typeface="Century Gothic"/>
                <a:cs typeface="Century Gothic"/>
                <a:sym typeface="Century Gothic"/>
              </a:defRPr>
            </a:lvl5pPr>
            <a:lvl6pPr marL="0" lvl="5" indent="0" algn="r">
              <a:spcBef>
                <a:spcPts val="0"/>
              </a:spcBef>
              <a:buNone/>
              <a:defRPr sz="1000" b="0" i="0" u="none" strike="noStrike" cap="none">
                <a:solidFill>
                  <a:schemeClr val="lt2"/>
                </a:solidFill>
                <a:latin typeface="Century Gothic"/>
                <a:ea typeface="Century Gothic"/>
                <a:cs typeface="Century Gothic"/>
                <a:sym typeface="Century Gothic"/>
              </a:defRPr>
            </a:lvl6pPr>
            <a:lvl7pPr marL="0" lvl="6" indent="0" algn="r">
              <a:spcBef>
                <a:spcPts val="0"/>
              </a:spcBef>
              <a:buNone/>
              <a:defRPr sz="1000" b="0" i="0" u="none" strike="noStrike" cap="none">
                <a:solidFill>
                  <a:schemeClr val="lt2"/>
                </a:solidFill>
                <a:latin typeface="Century Gothic"/>
                <a:ea typeface="Century Gothic"/>
                <a:cs typeface="Century Gothic"/>
                <a:sym typeface="Century Gothic"/>
              </a:defRPr>
            </a:lvl7pPr>
            <a:lvl8pPr marL="0" lvl="7" indent="0" algn="r">
              <a:spcBef>
                <a:spcPts val="0"/>
              </a:spcBef>
              <a:buNone/>
              <a:defRPr sz="1000" b="0" i="0" u="none" strike="noStrike" cap="none">
                <a:solidFill>
                  <a:schemeClr val="lt2"/>
                </a:solidFill>
                <a:latin typeface="Century Gothic"/>
                <a:ea typeface="Century Gothic"/>
                <a:cs typeface="Century Gothic"/>
                <a:sym typeface="Century Gothic"/>
              </a:defRPr>
            </a:lvl8pPr>
            <a:lvl9pPr marL="0" lvl="8" indent="0" algn="r">
              <a:spcBef>
                <a:spcPts val="0"/>
              </a:spcBef>
              <a:buNone/>
              <a:defRPr sz="1000" b="0" i="0" u="none" strike="noStrike" cap="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6"/>
        <p:cNvGrpSpPr/>
        <p:nvPr/>
      </p:nvGrpSpPr>
      <p:grpSpPr>
        <a:xfrm>
          <a:off x="0" y="0"/>
          <a:ext cx="0" cy="0"/>
          <a:chOff x="0" y="0"/>
          <a:chExt cx="0" cy="0"/>
        </a:xfrm>
      </p:grpSpPr>
      <p:sp>
        <p:nvSpPr>
          <p:cNvPr id="77" name="Google Shape;77;p17"/>
          <p:cNvSpPr/>
          <p:nvPr/>
        </p:nvSpPr>
        <p:spPr>
          <a:xfrm>
            <a:off x="234693" y="237744"/>
            <a:ext cx="8633081" cy="6382512"/>
          </a:xfrm>
          <a:prstGeom prst="rect">
            <a:avLst/>
          </a:prstGeom>
          <a:solidFill>
            <a:schemeClr val="lt1"/>
          </a:solidFill>
          <a:ln w="9525" cap="flat" cmpd="sng">
            <a:solidFill>
              <a:srgbClr val="BFBF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7"/>
          <p:cNvSpPr/>
          <p:nvPr/>
        </p:nvSpPr>
        <p:spPr>
          <a:xfrm>
            <a:off x="371856" y="374904"/>
            <a:ext cx="8353044" cy="6108192"/>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7"/>
          <p:cNvSpPr/>
          <p:nvPr/>
        </p:nvSpPr>
        <p:spPr>
          <a:xfrm>
            <a:off x="9020386" y="237744"/>
            <a:ext cx="2926080"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7"/>
          <p:cNvSpPr txBox="1">
            <a:spLocks noGrp="1"/>
          </p:cNvSpPr>
          <p:nvPr>
            <p:ph type="title"/>
          </p:nvPr>
        </p:nvSpPr>
        <p:spPr>
          <a:xfrm>
            <a:off x="9296400" y="607392"/>
            <a:ext cx="2430780" cy="16459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800"/>
              <a:buFont typeface="Century Gothic"/>
              <a:buNone/>
              <a:defRPr sz="2800" b="0"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7"/>
          <p:cNvSpPr txBox="1">
            <a:spLocks noGrp="1"/>
          </p:cNvSpPr>
          <p:nvPr>
            <p:ph type="body" idx="1"/>
          </p:nvPr>
        </p:nvSpPr>
        <p:spPr>
          <a:xfrm>
            <a:off x="790575" y="704850"/>
            <a:ext cx="7562850" cy="5143500"/>
          </a:xfrm>
          <a:prstGeom prst="rect">
            <a:avLst/>
          </a:prstGeom>
          <a:noFill/>
          <a:ln>
            <a:noFill/>
          </a:ln>
        </p:spPr>
        <p:txBody>
          <a:bodyPr spcFirstLastPara="1" wrap="square" lIns="91425" tIns="45700" rIns="91425" bIns="45700" anchor="t" anchorCtr="0">
            <a:normAutofit/>
          </a:bodyPr>
          <a:lstStyle>
            <a:lvl1pPr marL="457200" lvl="0" indent="-349250" algn="l">
              <a:lnSpc>
                <a:spcPct val="100000"/>
              </a:lnSpc>
              <a:spcBef>
                <a:spcPts val="900"/>
              </a:spcBef>
              <a:spcAft>
                <a:spcPts val="0"/>
              </a:spcAft>
              <a:buSzPts val="1900"/>
              <a:buChar char="•"/>
              <a:defRPr sz="19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82" name="Google Shape;82;p17"/>
          <p:cNvSpPr txBox="1">
            <a:spLocks noGrp="1"/>
          </p:cNvSpPr>
          <p:nvPr>
            <p:ph type="body" idx="2"/>
          </p:nvPr>
        </p:nvSpPr>
        <p:spPr>
          <a:xfrm>
            <a:off x="9296400" y="2286000"/>
            <a:ext cx="2430780" cy="35052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800"/>
              </a:spcBef>
              <a:spcAft>
                <a:spcPts val="0"/>
              </a:spcAft>
              <a:buSzPts val="1400"/>
              <a:buNone/>
              <a:defRPr sz="1400">
                <a:solidFill>
                  <a:schemeClr val="dk1"/>
                </a:solidFill>
              </a:defRPr>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500"/>
              </a:spcBef>
              <a:spcAft>
                <a:spcPts val="0"/>
              </a:spcAft>
              <a:buSzPts val="1000"/>
              <a:buNone/>
              <a:defRPr sz="1000"/>
            </a:lvl3pPr>
            <a:lvl4pPr marL="1828800" lvl="3" indent="-228600" algn="l">
              <a:lnSpc>
                <a:spcPct val="100000"/>
              </a:lnSpc>
              <a:spcBef>
                <a:spcPts val="500"/>
              </a:spcBef>
              <a:spcAft>
                <a:spcPts val="0"/>
              </a:spcAft>
              <a:buSzPts val="900"/>
              <a:buNone/>
              <a:defRPr sz="900"/>
            </a:lvl4pPr>
            <a:lvl5pPr marL="2286000" lvl="4" indent="-228600" algn="l">
              <a:lnSpc>
                <a:spcPct val="10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83" name="Google Shape;83;p17"/>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7"/>
          <p:cNvSpPr txBox="1">
            <a:spLocks noGrp="1"/>
          </p:cNvSpPr>
          <p:nvPr>
            <p:ph type="ftr" idx="11"/>
          </p:nvPr>
        </p:nvSpPr>
        <p:spPr>
          <a:xfrm>
            <a:off x="3439158" y="6214535"/>
            <a:ext cx="5184648" cy="25603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7"/>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0" i="0" u="none" strike="noStrike" cap="none">
                <a:solidFill>
                  <a:schemeClr val="dk2"/>
                </a:solidFill>
                <a:latin typeface="Century Gothic"/>
                <a:ea typeface="Century Gothic"/>
                <a:cs typeface="Century Gothic"/>
                <a:sym typeface="Century Gothic"/>
              </a:defRPr>
            </a:lvl1pPr>
            <a:lvl2pPr marL="0" lvl="1" indent="0" algn="r">
              <a:spcBef>
                <a:spcPts val="0"/>
              </a:spcBef>
              <a:buNone/>
              <a:defRPr sz="1000" b="0" i="0" u="none" strike="noStrike" cap="none">
                <a:solidFill>
                  <a:schemeClr val="dk2"/>
                </a:solidFill>
                <a:latin typeface="Century Gothic"/>
                <a:ea typeface="Century Gothic"/>
                <a:cs typeface="Century Gothic"/>
                <a:sym typeface="Century Gothic"/>
              </a:defRPr>
            </a:lvl2pPr>
            <a:lvl3pPr marL="0" lvl="2" indent="0" algn="r">
              <a:spcBef>
                <a:spcPts val="0"/>
              </a:spcBef>
              <a:buNone/>
              <a:defRPr sz="1000" b="0" i="0" u="none" strike="noStrike" cap="none">
                <a:solidFill>
                  <a:schemeClr val="dk2"/>
                </a:solidFill>
                <a:latin typeface="Century Gothic"/>
                <a:ea typeface="Century Gothic"/>
                <a:cs typeface="Century Gothic"/>
                <a:sym typeface="Century Gothic"/>
              </a:defRPr>
            </a:lvl3pPr>
            <a:lvl4pPr marL="0" lvl="3" indent="0" algn="r">
              <a:spcBef>
                <a:spcPts val="0"/>
              </a:spcBef>
              <a:buNone/>
              <a:defRPr sz="1000" b="0" i="0" u="none" strike="noStrike" cap="none">
                <a:solidFill>
                  <a:schemeClr val="dk2"/>
                </a:solidFill>
                <a:latin typeface="Century Gothic"/>
                <a:ea typeface="Century Gothic"/>
                <a:cs typeface="Century Gothic"/>
                <a:sym typeface="Century Gothic"/>
              </a:defRPr>
            </a:lvl4pPr>
            <a:lvl5pPr marL="0" lvl="4" indent="0" algn="r">
              <a:spcBef>
                <a:spcPts val="0"/>
              </a:spcBef>
              <a:buNone/>
              <a:defRPr sz="1000" b="0" i="0" u="none" strike="noStrike" cap="none">
                <a:solidFill>
                  <a:schemeClr val="dk2"/>
                </a:solidFill>
                <a:latin typeface="Century Gothic"/>
                <a:ea typeface="Century Gothic"/>
                <a:cs typeface="Century Gothic"/>
                <a:sym typeface="Century Gothic"/>
              </a:defRPr>
            </a:lvl5pPr>
            <a:lvl6pPr marL="0" lvl="5" indent="0" algn="r">
              <a:spcBef>
                <a:spcPts val="0"/>
              </a:spcBef>
              <a:buNone/>
              <a:defRPr sz="1000" b="0" i="0" u="none" strike="noStrike" cap="none">
                <a:solidFill>
                  <a:schemeClr val="dk2"/>
                </a:solidFill>
                <a:latin typeface="Century Gothic"/>
                <a:ea typeface="Century Gothic"/>
                <a:cs typeface="Century Gothic"/>
                <a:sym typeface="Century Gothic"/>
              </a:defRPr>
            </a:lvl6pPr>
            <a:lvl7pPr marL="0" lvl="6" indent="0" algn="r">
              <a:spcBef>
                <a:spcPts val="0"/>
              </a:spcBef>
              <a:buNone/>
              <a:defRPr sz="1000" b="0" i="0" u="none" strike="noStrike" cap="none">
                <a:solidFill>
                  <a:schemeClr val="dk2"/>
                </a:solidFill>
                <a:latin typeface="Century Gothic"/>
                <a:ea typeface="Century Gothic"/>
                <a:cs typeface="Century Gothic"/>
                <a:sym typeface="Century Gothic"/>
              </a:defRPr>
            </a:lvl7pPr>
            <a:lvl8pPr marL="0" lvl="7" indent="0" algn="r">
              <a:spcBef>
                <a:spcPts val="0"/>
              </a:spcBef>
              <a:buNone/>
              <a:defRPr sz="1000" b="0" i="0" u="none" strike="noStrike" cap="none">
                <a:solidFill>
                  <a:schemeClr val="dk2"/>
                </a:solidFill>
                <a:latin typeface="Century Gothic"/>
                <a:ea typeface="Century Gothic"/>
                <a:cs typeface="Century Gothic"/>
                <a:sym typeface="Century Gothic"/>
              </a:defRPr>
            </a:lvl8pPr>
            <a:lvl9pPr marL="0" lvl="8" indent="0" algn="r">
              <a:spcBef>
                <a:spcPts val="0"/>
              </a:spcBef>
              <a:buNone/>
              <a:defRPr sz="1000" b="0" i="0" u="none" strike="noStrike" cap="none">
                <a:solidFill>
                  <a:schemeClr val="dk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86" name="Google Shape;86;p17"/>
          <p:cNvSpPr/>
          <p:nvPr/>
        </p:nvSpPr>
        <p:spPr>
          <a:xfrm>
            <a:off x="9157546" y="374904"/>
            <a:ext cx="2651760" cy="6108192"/>
          </a:xfrm>
          <a:prstGeom prst="rect">
            <a:avLst/>
          </a:prstGeom>
          <a:noFill/>
          <a:ln w="9525" cap="sq" cmpd="sng">
            <a:solidFill>
              <a:srgbClr val="FEFEF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87"/>
        <p:cNvGrpSpPr/>
        <p:nvPr/>
      </p:nvGrpSpPr>
      <p:grpSpPr>
        <a:xfrm>
          <a:off x="0" y="0"/>
          <a:ext cx="0" cy="0"/>
          <a:chOff x="0" y="0"/>
          <a:chExt cx="0" cy="0"/>
        </a:xfrm>
      </p:grpSpPr>
      <p:sp>
        <p:nvSpPr>
          <p:cNvPr id="88" name="Google Shape;88;p18"/>
          <p:cNvSpPr/>
          <p:nvPr/>
        </p:nvSpPr>
        <p:spPr>
          <a:xfrm>
            <a:off x="9020386" y="237744"/>
            <a:ext cx="2926080" cy="6382512"/>
          </a:xfrm>
          <a:prstGeom prst="rect">
            <a:avLst/>
          </a:prstGeom>
          <a:solidFill>
            <a:schemeClr val="lt1"/>
          </a:solidFill>
          <a:ln w="9525" cap="sq" cmpd="sng">
            <a:solidFill>
              <a:srgbClr val="BFBFB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8"/>
          <p:cNvSpPr/>
          <p:nvPr/>
        </p:nvSpPr>
        <p:spPr>
          <a:xfrm>
            <a:off x="9157546" y="374904"/>
            <a:ext cx="2651760" cy="6108192"/>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8"/>
          <p:cNvSpPr txBox="1">
            <a:spLocks noGrp="1"/>
          </p:cNvSpPr>
          <p:nvPr>
            <p:ph type="title"/>
          </p:nvPr>
        </p:nvSpPr>
        <p:spPr>
          <a:xfrm>
            <a:off x="9296400" y="603504"/>
            <a:ext cx="2432304" cy="164592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2800"/>
              <a:buFont typeface="Century Gothic"/>
              <a:buNone/>
              <a:defRPr sz="2800" b="0">
                <a:solidFill>
                  <a:schemeClr val="l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8"/>
          <p:cNvSpPr>
            <a:spLocks noGrp="1"/>
          </p:cNvSpPr>
          <p:nvPr>
            <p:ph type="pic" idx="2"/>
          </p:nvPr>
        </p:nvSpPr>
        <p:spPr>
          <a:xfrm>
            <a:off x="228599" y="237744"/>
            <a:ext cx="8601076" cy="6382512"/>
          </a:xfrm>
          <a:prstGeom prst="rect">
            <a:avLst/>
          </a:prstGeom>
          <a:solidFill>
            <a:srgbClr val="808080"/>
          </a:solidFill>
          <a:ln>
            <a:noFill/>
          </a:ln>
        </p:spPr>
      </p:sp>
      <p:sp>
        <p:nvSpPr>
          <p:cNvPr id="92" name="Google Shape;92;p18"/>
          <p:cNvSpPr txBox="1">
            <a:spLocks noGrp="1"/>
          </p:cNvSpPr>
          <p:nvPr>
            <p:ph type="body" idx="1"/>
          </p:nvPr>
        </p:nvSpPr>
        <p:spPr>
          <a:xfrm>
            <a:off x="9296400" y="2286000"/>
            <a:ext cx="2432304" cy="3502152"/>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800"/>
              </a:spcBef>
              <a:spcAft>
                <a:spcPts val="0"/>
              </a:spcAft>
              <a:buSzPts val="1400"/>
              <a:buNone/>
              <a:defRPr sz="1400">
                <a:solidFill>
                  <a:schemeClr val="lt1"/>
                </a:solidFill>
              </a:defRPr>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500"/>
              </a:spcBef>
              <a:spcAft>
                <a:spcPts val="0"/>
              </a:spcAft>
              <a:buSzPts val="1000"/>
              <a:buNone/>
              <a:defRPr sz="1000"/>
            </a:lvl3pPr>
            <a:lvl4pPr marL="1828800" lvl="3" indent="-228600" algn="l">
              <a:lnSpc>
                <a:spcPct val="100000"/>
              </a:lnSpc>
              <a:spcBef>
                <a:spcPts val="500"/>
              </a:spcBef>
              <a:spcAft>
                <a:spcPts val="0"/>
              </a:spcAft>
              <a:buSzPts val="900"/>
              <a:buNone/>
              <a:defRPr sz="900"/>
            </a:lvl4pPr>
            <a:lvl5pPr marL="2286000" lvl="4" indent="-228600" algn="l">
              <a:lnSpc>
                <a:spcPct val="10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93" name="Google Shape;93;p18"/>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8"/>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1000">
                <a:solidFill>
                  <a:srgbClr val="FFFFFF"/>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8"/>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0" i="0" u="none" strike="noStrike" cap="none">
                <a:solidFill>
                  <a:schemeClr val="lt2"/>
                </a:solidFill>
                <a:latin typeface="Century Gothic"/>
                <a:ea typeface="Century Gothic"/>
                <a:cs typeface="Century Gothic"/>
                <a:sym typeface="Century Gothic"/>
              </a:defRPr>
            </a:lvl1pPr>
            <a:lvl2pPr marL="0" lvl="1" indent="0" algn="r">
              <a:spcBef>
                <a:spcPts val="0"/>
              </a:spcBef>
              <a:buNone/>
              <a:defRPr sz="1000" b="0" i="0" u="none" strike="noStrike" cap="none">
                <a:solidFill>
                  <a:schemeClr val="lt2"/>
                </a:solidFill>
                <a:latin typeface="Century Gothic"/>
                <a:ea typeface="Century Gothic"/>
                <a:cs typeface="Century Gothic"/>
                <a:sym typeface="Century Gothic"/>
              </a:defRPr>
            </a:lvl2pPr>
            <a:lvl3pPr marL="0" lvl="2" indent="0" algn="r">
              <a:spcBef>
                <a:spcPts val="0"/>
              </a:spcBef>
              <a:buNone/>
              <a:defRPr sz="1000" b="0" i="0" u="none" strike="noStrike" cap="none">
                <a:solidFill>
                  <a:schemeClr val="lt2"/>
                </a:solidFill>
                <a:latin typeface="Century Gothic"/>
                <a:ea typeface="Century Gothic"/>
                <a:cs typeface="Century Gothic"/>
                <a:sym typeface="Century Gothic"/>
              </a:defRPr>
            </a:lvl3pPr>
            <a:lvl4pPr marL="0" lvl="3" indent="0" algn="r">
              <a:spcBef>
                <a:spcPts val="0"/>
              </a:spcBef>
              <a:buNone/>
              <a:defRPr sz="1000" b="0" i="0" u="none" strike="noStrike" cap="none">
                <a:solidFill>
                  <a:schemeClr val="lt2"/>
                </a:solidFill>
                <a:latin typeface="Century Gothic"/>
                <a:ea typeface="Century Gothic"/>
                <a:cs typeface="Century Gothic"/>
                <a:sym typeface="Century Gothic"/>
              </a:defRPr>
            </a:lvl4pPr>
            <a:lvl5pPr marL="0" lvl="4" indent="0" algn="r">
              <a:spcBef>
                <a:spcPts val="0"/>
              </a:spcBef>
              <a:buNone/>
              <a:defRPr sz="1000" b="0" i="0" u="none" strike="noStrike" cap="none">
                <a:solidFill>
                  <a:schemeClr val="lt2"/>
                </a:solidFill>
                <a:latin typeface="Century Gothic"/>
                <a:ea typeface="Century Gothic"/>
                <a:cs typeface="Century Gothic"/>
                <a:sym typeface="Century Gothic"/>
              </a:defRPr>
            </a:lvl5pPr>
            <a:lvl6pPr marL="0" lvl="5" indent="0" algn="r">
              <a:spcBef>
                <a:spcPts val="0"/>
              </a:spcBef>
              <a:buNone/>
              <a:defRPr sz="1000" b="0" i="0" u="none" strike="noStrike" cap="none">
                <a:solidFill>
                  <a:schemeClr val="lt2"/>
                </a:solidFill>
                <a:latin typeface="Century Gothic"/>
                <a:ea typeface="Century Gothic"/>
                <a:cs typeface="Century Gothic"/>
                <a:sym typeface="Century Gothic"/>
              </a:defRPr>
            </a:lvl6pPr>
            <a:lvl7pPr marL="0" lvl="6" indent="0" algn="r">
              <a:spcBef>
                <a:spcPts val="0"/>
              </a:spcBef>
              <a:buNone/>
              <a:defRPr sz="1000" b="0" i="0" u="none" strike="noStrike" cap="none">
                <a:solidFill>
                  <a:schemeClr val="lt2"/>
                </a:solidFill>
                <a:latin typeface="Century Gothic"/>
                <a:ea typeface="Century Gothic"/>
                <a:cs typeface="Century Gothic"/>
                <a:sym typeface="Century Gothic"/>
              </a:defRPr>
            </a:lvl7pPr>
            <a:lvl8pPr marL="0" lvl="7" indent="0" algn="r">
              <a:spcBef>
                <a:spcPts val="0"/>
              </a:spcBef>
              <a:buNone/>
              <a:defRPr sz="1000" b="0" i="0" u="none" strike="noStrike" cap="none">
                <a:solidFill>
                  <a:schemeClr val="lt2"/>
                </a:solidFill>
                <a:latin typeface="Century Gothic"/>
                <a:ea typeface="Century Gothic"/>
                <a:cs typeface="Century Gothic"/>
                <a:sym typeface="Century Gothic"/>
              </a:defRPr>
            </a:lvl8pPr>
            <a:lvl9pPr marL="0" lvl="8" indent="0" algn="r">
              <a:spcBef>
                <a:spcPts val="0"/>
              </a:spcBef>
              <a:buNone/>
              <a:defRPr sz="1000" b="0" i="0" u="none" strike="noStrike" cap="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p:nvPr/>
        </p:nvSpPr>
        <p:spPr>
          <a:xfrm>
            <a:off x="234696" y="237744"/>
            <a:ext cx="11722608" cy="6382512"/>
          </a:xfrm>
          <a:prstGeom prst="rect">
            <a:avLst/>
          </a:prstGeom>
          <a:solidFill>
            <a:schemeClr val="lt1"/>
          </a:solidFill>
          <a:ln w="9525" cap="flat" cmpd="sng">
            <a:solidFill>
              <a:srgbClr val="BFBF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7"/>
          <p:cNvSpPr/>
          <p:nvPr/>
        </p:nvSpPr>
        <p:spPr>
          <a:xfrm>
            <a:off x="371856" y="374904"/>
            <a:ext cx="11448288" cy="6108192"/>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7"/>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800"/>
              <a:buFont typeface="Century Gothic"/>
              <a:buNone/>
              <a:defRPr sz="48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7"/>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900"/>
              </a:spcBef>
              <a:spcAft>
                <a:spcPts val="0"/>
              </a:spcAft>
              <a:buClr>
                <a:srgbClr val="EEEAE2"/>
              </a:buClr>
              <a:buSzPts val="1800"/>
              <a:buFont typeface="Arial"/>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lnSpc>
                <a:spcPct val="100000"/>
              </a:lnSpc>
              <a:spcBef>
                <a:spcPts val="500"/>
              </a:spcBef>
              <a:spcAft>
                <a:spcPts val="0"/>
              </a:spcAft>
              <a:buClr>
                <a:srgbClr val="EEEAE2"/>
              </a:buClr>
              <a:buSzPts val="1600"/>
              <a:buFont typeface="Arial"/>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100000"/>
              </a:lnSpc>
              <a:spcBef>
                <a:spcPts val="500"/>
              </a:spcBef>
              <a:spcAft>
                <a:spcPts val="0"/>
              </a:spcAft>
              <a:buClr>
                <a:srgbClr val="EEEAE2"/>
              </a:buClr>
              <a:buSzPts val="1400"/>
              <a:buFont typeface="Arial"/>
              <a:buChar char="•"/>
              <a:defRPr sz="1400" b="0" i="0" u="none" strike="noStrike" cap="none">
                <a:solidFill>
                  <a:schemeClr val="lt1"/>
                </a:solidFill>
                <a:latin typeface="Century Gothic"/>
                <a:ea typeface="Century Gothic"/>
                <a:cs typeface="Century Gothic"/>
                <a:sym typeface="Century Gothic"/>
              </a:defRPr>
            </a:lvl3pPr>
            <a:lvl4pPr marL="1828800" marR="0" lvl="3" indent="-317500" algn="l" rtl="0">
              <a:lnSpc>
                <a:spcPct val="100000"/>
              </a:lnSpc>
              <a:spcBef>
                <a:spcPts val="500"/>
              </a:spcBef>
              <a:spcAft>
                <a:spcPts val="0"/>
              </a:spcAft>
              <a:buClr>
                <a:srgbClr val="EEEAE2"/>
              </a:buClr>
              <a:buSzPts val="1400"/>
              <a:buFont typeface="Arial"/>
              <a:buChar char="•"/>
              <a:defRPr sz="1400" b="0" i="0" u="none" strike="noStrike" cap="none">
                <a:solidFill>
                  <a:schemeClr val="lt1"/>
                </a:solidFill>
                <a:latin typeface="Century Gothic"/>
                <a:ea typeface="Century Gothic"/>
                <a:cs typeface="Century Gothic"/>
                <a:sym typeface="Century Gothic"/>
              </a:defRPr>
            </a:lvl4pPr>
            <a:lvl5pPr marL="2286000" marR="0" lvl="4" indent="-317500" algn="l" rtl="0">
              <a:lnSpc>
                <a:spcPct val="100000"/>
              </a:lnSpc>
              <a:spcBef>
                <a:spcPts val="500"/>
              </a:spcBef>
              <a:spcAft>
                <a:spcPts val="0"/>
              </a:spcAft>
              <a:buClr>
                <a:srgbClr val="EEEAE2"/>
              </a:buClr>
              <a:buSzPts val="1400"/>
              <a:buFont typeface="Arial"/>
              <a:buChar char="•"/>
              <a:defRPr sz="1400" b="0" i="0" u="none" strike="noStrike" cap="none">
                <a:solidFill>
                  <a:schemeClr val="lt1"/>
                </a:solidFill>
                <a:latin typeface="Century Gothic"/>
                <a:ea typeface="Century Gothic"/>
                <a:cs typeface="Century Gothic"/>
                <a:sym typeface="Century Gothic"/>
              </a:defRPr>
            </a:lvl5pPr>
            <a:lvl6pPr marL="2743200" marR="0" lvl="5" indent="-317500" algn="l" rtl="0">
              <a:lnSpc>
                <a:spcPct val="100000"/>
              </a:lnSpc>
              <a:spcBef>
                <a:spcPts val="500"/>
              </a:spcBef>
              <a:spcAft>
                <a:spcPts val="0"/>
              </a:spcAft>
              <a:buClr>
                <a:srgbClr val="EEEAE2"/>
              </a:buClr>
              <a:buSzPts val="1400"/>
              <a:buFont typeface="Arial"/>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l" rtl="0">
              <a:lnSpc>
                <a:spcPct val="100000"/>
              </a:lnSpc>
              <a:spcBef>
                <a:spcPts val="500"/>
              </a:spcBef>
              <a:spcAft>
                <a:spcPts val="0"/>
              </a:spcAft>
              <a:buClr>
                <a:srgbClr val="EEEAE2"/>
              </a:buClr>
              <a:buSzPts val="1400"/>
              <a:buFont typeface="Arial"/>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l" rtl="0">
              <a:lnSpc>
                <a:spcPct val="100000"/>
              </a:lnSpc>
              <a:spcBef>
                <a:spcPts val="500"/>
              </a:spcBef>
              <a:spcAft>
                <a:spcPts val="0"/>
              </a:spcAft>
              <a:buClr>
                <a:srgbClr val="EEEAE2"/>
              </a:buClr>
              <a:buSzPts val="1400"/>
              <a:buFont typeface="Arial"/>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l" rtl="0">
              <a:lnSpc>
                <a:spcPct val="100000"/>
              </a:lnSpc>
              <a:spcBef>
                <a:spcPts val="500"/>
              </a:spcBef>
              <a:spcAft>
                <a:spcPts val="0"/>
              </a:spcAft>
              <a:buClr>
                <a:srgbClr val="EEEAE2"/>
              </a:buClr>
              <a:buSzPts val="14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7"/>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000" b="0" i="0" u="none" strike="noStrike" cap="none">
                <a:solidFill>
                  <a:schemeClr val="dk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 name="Google Shape;15;p7"/>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1000" b="0" i="0" u="none" strike="noStrike" cap="none">
                <a:solidFill>
                  <a:schemeClr val="dk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6" name="Google Shape;16;p7"/>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chemeClr val="dk2"/>
                </a:solidFill>
                <a:latin typeface="Century Gothic"/>
                <a:ea typeface="Century Gothic"/>
                <a:cs typeface="Century Gothic"/>
                <a:sym typeface="Century Gothic"/>
              </a:defRPr>
            </a:lvl1pPr>
            <a:lvl2pPr marL="0" marR="0" lvl="1" indent="0" algn="r" rtl="0">
              <a:spcBef>
                <a:spcPts val="0"/>
              </a:spcBef>
              <a:buNone/>
              <a:defRPr sz="1000" b="0" i="0" u="none" strike="noStrike" cap="none">
                <a:solidFill>
                  <a:schemeClr val="dk2"/>
                </a:solidFill>
                <a:latin typeface="Century Gothic"/>
                <a:ea typeface="Century Gothic"/>
                <a:cs typeface="Century Gothic"/>
                <a:sym typeface="Century Gothic"/>
              </a:defRPr>
            </a:lvl2pPr>
            <a:lvl3pPr marL="0" marR="0" lvl="2" indent="0" algn="r" rtl="0">
              <a:spcBef>
                <a:spcPts val="0"/>
              </a:spcBef>
              <a:buNone/>
              <a:defRPr sz="1000" b="0" i="0" u="none" strike="noStrike" cap="none">
                <a:solidFill>
                  <a:schemeClr val="dk2"/>
                </a:solidFill>
                <a:latin typeface="Century Gothic"/>
                <a:ea typeface="Century Gothic"/>
                <a:cs typeface="Century Gothic"/>
                <a:sym typeface="Century Gothic"/>
              </a:defRPr>
            </a:lvl3pPr>
            <a:lvl4pPr marL="0" marR="0" lvl="3" indent="0" algn="r" rtl="0">
              <a:spcBef>
                <a:spcPts val="0"/>
              </a:spcBef>
              <a:buNone/>
              <a:defRPr sz="1000" b="0" i="0" u="none" strike="noStrike" cap="none">
                <a:solidFill>
                  <a:schemeClr val="dk2"/>
                </a:solidFill>
                <a:latin typeface="Century Gothic"/>
                <a:ea typeface="Century Gothic"/>
                <a:cs typeface="Century Gothic"/>
                <a:sym typeface="Century Gothic"/>
              </a:defRPr>
            </a:lvl4pPr>
            <a:lvl5pPr marL="0" marR="0" lvl="4" indent="0" algn="r" rtl="0">
              <a:spcBef>
                <a:spcPts val="0"/>
              </a:spcBef>
              <a:buNone/>
              <a:defRPr sz="1000" b="0" i="0" u="none" strike="noStrike" cap="none">
                <a:solidFill>
                  <a:schemeClr val="dk2"/>
                </a:solidFill>
                <a:latin typeface="Century Gothic"/>
                <a:ea typeface="Century Gothic"/>
                <a:cs typeface="Century Gothic"/>
                <a:sym typeface="Century Gothic"/>
              </a:defRPr>
            </a:lvl5pPr>
            <a:lvl6pPr marL="0" marR="0" lvl="5" indent="0" algn="r" rtl="0">
              <a:spcBef>
                <a:spcPts val="0"/>
              </a:spcBef>
              <a:buNone/>
              <a:defRPr sz="1000" b="0" i="0" u="none" strike="noStrike" cap="none">
                <a:solidFill>
                  <a:schemeClr val="dk2"/>
                </a:solidFill>
                <a:latin typeface="Century Gothic"/>
                <a:ea typeface="Century Gothic"/>
                <a:cs typeface="Century Gothic"/>
                <a:sym typeface="Century Gothic"/>
              </a:defRPr>
            </a:lvl6pPr>
            <a:lvl7pPr marL="0" marR="0" lvl="6" indent="0" algn="r" rtl="0">
              <a:spcBef>
                <a:spcPts val="0"/>
              </a:spcBef>
              <a:buNone/>
              <a:defRPr sz="1000" b="0" i="0" u="none" strike="noStrike" cap="none">
                <a:solidFill>
                  <a:schemeClr val="dk2"/>
                </a:solidFill>
                <a:latin typeface="Century Gothic"/>
                <a:ea typeface="Century Gothic"/>
                <a:cs typeface="Century Gothic"/>
                <a:sym typeface="Century Gothic"/>
              </a:defRPr>
            </a:lvl7pPr>
            <a:lvl8pPr marL="0" marR="0" lvl="7" indent="0" algn="r" rtl="0">
              <a:spcBef>
                <a:spcPts val="0"/>
              </a:spcBef>
              <a:buNone/>
              <a:defRPr sz="1000" b="0" i="0" u="none" strike="noStrike" cap="none">
                <a:solidFill>
                  <a:schemeClr val="dk2"/>
                </a:solidFill>
                <a:latin typeface="Century Gothic"/>
                <a:ea typeface="Century Gothic"/>
                <a:cs typeface="Century Gothic"/>
                <a:sym typeface="Century Gothic"/>
              </a:defRPr>
            </a:lvl8pPr>
            <a:lvl9pPr marL="0" marR="0" lvl="8" indent="0" algn="r" rtl="0">
              <a:spcBef>
                <a:spcPts val="0"/>
              </a:spcBef>
              <a:buNone/>
              <a:defRPr sz="1000" b="0" i="0" u="none" strike="noStrike" cap="none">
                <a:solidFill>
                  <a:schemeClr val="dk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
        <p:cNvGrpSpPr/>
        <p:nvPr/>
      </p:nvGrpSpPr>
      <p:grpSpPr>
        <a:xfrm>
          <a:off x="0" y="0"/>
          <a:ext cx="0" cy="0"/>
          <a:chOff x="0" y="0"/>
          <a:chExt cx="0" cy="0"/>
        </a:xfrm>
      </p:grpSpPr>
      <p:sp>
        <p:nvSpPr>
          <p:cNvPr id="113" name="Google Shape;113;p1"/>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14" name="Google Shape;114;p1"/>
          <p:cNvSpPr/>
          <p:nvPr/>
        </p:nvSpPr>
        <p:spPr>
          <a:xfrm>
            <a:off x="-1867" y="0"/>
            <a:ext cx="8168743"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15" name="Google Shape;115;p1"/>
          <p:cNvSpPr/>
          <p:nvPr/>
        </p:nvSpPr>
        <p:spPr>
          <a:xfrm>
            <a:off x="643337" y="643464"/>
            <a:ext cx="6909241" cy="5571072"/>
          </a:xfrm>
          <a:prstGeom prst="rect">
            <a:avLst/>
          </a:prstGeom>
          <a:solidFill>
            <a:schemeClr val="lt1"/>
          </a:solidFill>
          <a:ln w="9525" cap="flat" cmpd="sng">
            <a:solidFill>
              <a:schemeClr val="lt1"/>
            </a:solidFill>
            <a:prstDash val="solid"/>
            <a:round/>
            <a:headEnd type="none" w="sm" len="sm"/>
            <a:tailEnd type="none" w="sm" len="sm"/>
          </a:ln>
          <a:effectLst>
            <a:outerShdw blurRad="635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
          <p:cNvSpPr/>
          <p:nvPr/>
        </p:nvSpPr>
        <p:spPr>
          <a:xfrm>
            <a:off x="812877" y="806752"/>
            <a:ext cx="6570161" cy="5244497"/>
          </a:xfrm>
          <a:prstGeom prst="rect">
            <a:avLst/>
          </a:prstGeom>
          <a:solidFill>
            <a:schemeClr val="lt1"/>
          </a:solidFill>
          <a:ln w="9525" cap="sq"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
          <p:cNvSpPr/>
          <p:nvPr/>
        </p:nvSpPr>
        <p:spPr>
          <a:xfrm>
            <a:off x="3137837" y="640856"/>
            <a:ext cx="1920300" cy="731400"/>
          </a:xfrm>
          <a:prstGeom prst="rect">
            <a:avLst/>
          </a:prstGeom>
          <a:solidFill>
            <a:schemeClr val="accent1"/>
          </a:solidFill>
          <a:ln>
            <a:noFill/>
          </a:ln>
          <a:effectLst>
            <a:outerShdw blurRad="50800" dist="12700" dir="5400000" algn="t"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8" name="Google Shape;118;p1"/>
          <p:cNvCxnSpPr/>
          <p:nvPr/>
        </p:nvCxnSpPr>
        <p:spPr>
          <a:xfrm>
            <a:off x="3252137" y="640855"/>
            <a:ext cx="0" cy="640080"/>
          </a:xfrm>
          <a:prstGeom prst="straightConnector1">
            <a:avLst/>
          </a:prstGeom>
          <a:solidFill>
            <a:srgbClr val="FEFEFE"/>
          </a:solidFill>
          <a:ln w="9525" cap="flat" cmpd="sng">
            <a:solidFill>
              <a:schemeClr val="lt1"/>
            </a:solidFill>
            <a:prstDash val="solid"/>
            <a:miter lim="800000"/>
            <a:headEnd type="none" w="sm" len="sm"/>
            <a:tailEnd type="none" w="sm" len="sm"/>
          </a:ln>
        </p:spPr>
      </p:cxnSp>
      <p:cxnSp>
        <p:nvCxnSpPr>
          <p:cNvPr id="119" name="Google Shape;119;p1"/>
          <p:cNvCxnSpPr/>
          <p:nvPr/>
        </p:nvCxnSpPr>
        <p:spPr>
          <a:xfrm>
            <a:off x="4943777" y="640855"/>
            <a:ext cx="0" cy="640080"/>
          </a:xfrm>
          <a:prstGeom prst="straightConnector1">
            <a:avLst/>
          </a:prstGeom>
          <a:solidFill>
            <a:srgbClr val="FEFEFE"/>
          </a:solidFill>
          <a:ln w="9525" cap="flat" cmpd="sng">
            <a:solidFill>
              <a:schemeClr val="lt1"/>
            </a:solidFill>
            <a:prstDash val="solid"/>
            <a:miter lim="800000"/>
            <a:headEnd type="none" w="sm" len="sm"/>
            <a:tailEnd type="none" w="sm" len="sm"/>
          </a:ln>
        </p:spPr>
      </p:cxnSp>
      <p:cxnSp>
        <p:nvCxnSpPr>
          <p:cNvPr id="120" name="Google Shape;120;p1"/>
          <p:cNvCxnSpPr/>
          <p:nvPr/>
        </p:nvCxnSpPr>
        <p:spPr>
          <a:xfrm>
            <a:off x="3252137" y="1286150"/>
            <a:ext cx="1691640" cy="0"/>
          </a:xfrm>
          <a:prstGeom prst="straightConnector1">
            <a:avLst/>
          </a:prstGeom>
          <a:solidFill>
            <a:srgbClr val="FEFEFE"/>
          </a:solidFill>
          <a:ln w="9525" cap="flat" cmpd="sng">
            <a:solidFill>
              <a:schemeClr val="lt1"/>
            </a:solidFill>
            <a:prstDash val="solid"/>
            <a:miter lim="800000"/>
            <a:headEnd type="none" w="sm" len="sm"/>
            <a:tailEnd type="none" w="sm" len="sm"/>
          </a:ln>
        </p:spPr>
      </p:cxnSp>
      <p:sp>
        <p:nvSpPr>
          <p:cNvPr id="121" name="Google Shape;121;p1"/>
          <p:cNvSpPr txBox="1">
            <a:spLocks noGrp="1"/>
          </p:cNvSpPr>
          <p:nvPr>
            <p:ph type="ctrTitle"/>
          </p:nvPr>
        </p:nvSpPr>
        <p:spPr>
          <a:xfrm>
            <a:off x="8279250" y="806750"/>
            <a:ext cx="3800400" cy="2712000"/>
          </a:xfrm>
          <a:prstGeom prst="rect">
            <a:avLst/>
          </a:prstGeom>
          <a:noFill/>
          <a:ln>
            <a:noFill/>
          </a:ln>
        </p:spPr>
        <p:txBody>
          <a:bodyPr spcFirstLastPara="1" wrap="square" lIns="91425" tIns="45700" rIns="91425" bIns="45700" anchor="ctr" anchorCtr="0">
            <a:normAutofit/>
          </a:bodyPr>
          <a:lstStyle/>
          <a:p>
            <a:pPr marL="0" lvl="0" indent="0" algn="ctr" rtl="0">
              <a:lnSpc>
                <a:spcPct val="83000"/>
              </a:lnSpc>
              <a:spcBef>
                <a:spcPts val="0"/>
              </a:spcBef>
              <a:spcAft>
                <a:spcPts val="0"/>
              </a:spcAft>
              <a:buClr>
                <a:srgbClr val="FFFFFF"/>
              </a:buClr>
              <a:buSzPts val="4800"/>
              <a:buFont typeface="Century Gothic"/>
              <a:buNone/>
            </a:pPr>
            <a:r>
              <a:rPr lang="en-US" sz="4800">
                <a:solidFill>
                  <a:srgbClr val="FFFFFF"/>
                </a:solidFill>
              </a:rPr>
              <a:t>AIRWAY ANATOMY</a:t>
            </a:r>
            <a:br>
              <a:rPr lang="en-US" sz="4800">
                <a:solidFill>
                  <a:srgbClr val="FFFFFF"/>
                </a:solidFill>
              </a:rPr>
            </a:br>
            <a:r>
              <a:rPr lang="en-US" sz="4800">
                <a:solidFill>
                  <a:srgbClr val="FFFFFF"/>
                </a:solidFill>
              </a:rPr>
              <a:t>ASSESSMENT </a:t>
            </a:r>
            <a:endParaRPr/>
          </a:p>
        </p:txBody>
      </p:sp>
      <p:sp>
        <p:nvSpPr>
          <p:cNvPr id="122" name="Google Shape;122;p1"/>
          <p:cNvSpPr txBox="1">
            <a:spLocks noGrp="1"/>
          </p:cNvSpPr>
          <p:nvPr>
            <p:ph type="subTitle" idx="1"/>
          </p:nvPr>
        </p:nvSpPr>
        <p:spPr>
          <a:xfrm>
            <a:off x="8760750" y="3518759"/>
            <a:ext cx="2837400" cy="30693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1400"/>
              <a:buNone/>
            </a:pPr>
            <a:r>
              <a:rPr lang="en-US" sz="1400" b="1">
                <a:solidFill>
                  <a:srgbClr val="FFFFFF"/>
                </a:solidFill>
              </a:rPr>
              <a:t>Done and presented by:</a:t>
            </a:r>
            <a:endParaRPr sz="1400" b="1">
              <a:solidFill>
                <a:srgbClr val="FFFFFF"/>
              </a:solidFill>
            </a:endParaRPr>
          </a:p>
          <a:p>
            <a:pPr marL="0" lvl="0" indent="0" algn="ctr" rtl="0">
              <a:lnSpc>
                <a:spcPct val="100000"/>
              </a:lnSpc>
              <a:spcBef>
                <a:spcPts val="0"/>
              </a:spcBef>
              <a:spcAft>
                <a:spcPts val="0"/>
              </a:spcAft>
              <a:buSzPts val="1400"/>
              <a:buNone/>
            </a:pPr>
            <a:endParaRPr sz="1400" b="1">
              <a:solidFill>
                <a:srgbClr val="FFFFFF"/>
              </a:solidFill>
            </a:endParaRPr>
          </a:p>
          <a:p>
            <a:pPr marL="0" lvl="0" indent="0" algn="ctr" rtl="0">
              <a:lnSpc>
                <a:spcPct val="100000"/>
              </a:lnSpc>
              <a:spcBef>
                <a:spcPts val="0"/>
              </a:spcBef>
              <a:spcAft>
                <a:spcPts val="0"/>
              </a:spcAft>
              <a:buSzPts val="1400"/>
              <a:buNone/>
            </a:pPr>
            <a:r>
              <a:rPr lang="en-US" sz="1400" b="1">
                <a:solidFill>
                  <a:srgbClr val="FFFFFF"/>
                </a:solidFill>
              </a:rPr>
              <a:t>Bayan Mahmoud Qattawi</a:t>
            </a:r>
            <a:endParaRPr sz="1400" b="1">
              <a:solidFill>
                <a:srgbClr val="FFFFFF"/>
              </a:solidFill>
            </a:endParaRPr>
          </a:p>
          <a:p>
            <a:pPr marL="0" lvl="0" indent="0" algn="ctr" rtl="0">
              <a:lnSpc>
                <a:spcPct val="100000"/>
              </a:lnSpc>
              <a:spcBef>
                <a:spcPts val="0"/>
              </a:spcBef>
              <a:spcAft>
                <a:spcPts val="0"/>
              </a:spcAft>
              <a:buSzPts val="1400"/>
              <a:buNone/>
            </a:pPr>
            <a:r>
              <a:rPr lang="en-US" sz="1400" b="1">
                <a:solidFill>
                  <a:srgbClr val="FFFFFF"/>
                </a:solidFill>
              </a:rPr>
              <a:t>Sadeel Mokhles</a:t>
            </a:r>
            <a:endParaRPr sz="1400" b="1">
              <a:solidFill>
                <a:srgbClr val="FFFFFF"/>
              </a:solidFill>
            </a:endParaRPr>
          </a:p>
          <a:p>
            <a:pPr marL="0" lvl="0" indent="0" algn="ctr" rtl="0">
              <a:lnSpc>
                <a:spcPct val="100000"/>
              </a:lnSpc>
              <a:spcBef>
                <a:spcPts val="0"/>
              </a:spcBef>
              <a:spcAft>
                <a:spcPts val="0"/>
              </a:spcAft>
              <a:buSzPts val="1400"/>
              <a:buNone/>
            </a:pPr>
            <a:r>
              <a:rPr lang="en-US" sz="1400" b="1">
                <a:solidFill>
                  <a:srgbClr val="FFFFFF"/>
                </a:solidFill>
              </a:rPr>
              <a:t>Hala Abu Azzeh</a:t>
            </a:r>
            <a:endParaRPr b="1">
              <a:solidFill>
                <a:srgbClr val="FFFFFF"/>
              </a:solidFill>
            </a:endParaRPr>
          </a:p>
          <a:p>
            <a:pPr marL="0" lvl="0" indent="0" algn="ctr" rtl="0">
              <a:lnSpc>
                <a:spcPct val="100000"/>
              </a:lnSpc>
              <a:spcBef>
                <a:spcPts val="0"/>
              </a:spcBef>
              <a:spcAft>
                <a:spcPts val="0"/>
              </a:spcAft>
              <a:buSzPts val="1400"/>
              <a:buNone/>
            </a:pPr>
            <a:r>
              <a:rPr lang="en-US" sz="1400" b="1">
                <a:solidFill>
                  <a:srgbClr val="FFFFFF"/>
                </a:solidFill>
              </a:rPr>
              <a:t>Aya Abu Samra </a:t>
            </a:r>
            <a:endParaRPr b="1">
              <a:solidFill>
                <a:srgbClr val="FFFFFF"/>
              </a:solidFill>
            </a:endParaRPr>
          </a:p>
          <a:p>
            <a:pPr marL="0" lvl="0" indent="0" algn="ctr" rtl="0">
              <a:lnSpc>
                <a:spcPct val="100000"/>
              </a:lnSpc>
              <a:spcBef>
                <a:spcPts val="0"/>
              </a:spcBef>
              <a:spcAft>
                <a:spcPts val="0"/>
              </a:spcAft>
              <a:buSzPts val="1400"/>
              <a:buNone/>
            </a:pPr>
            <a:r>
              <a:rPr lang="en-US" sz="1400" b="1">
                <a:solidFill>
                  <a:srgbClr val="FFFFFF"/>
                </a:solidFill>
              </a:rPr>
              <a:t>Hamzeh Al-Tamimi</a:t>
            </a:r>
            <a:endParaRPr sz="1400" b="1">
              <a:solidFill>
                <a:srgbClr val="FFFFFF"/>
              </a:solidFill>
            </a:endParaRPr>
          </a:p>
          <a:p>
            <a:pPr marL="0" lvl="0" indent="0" algn="ctr" rtl="0">
              <a:lnSpc>
                <a:spcPct val="100000"/>
              </a:lnSpc>
              <a:spcBef>
                <a:spcPts val="0"/>
              </a:spcBef>
              <a:spcAft>
                <a:spcPts val="0"/>
              </a:spcAft>
              <a:buSzPts val="1400"/>
              <a:buNone/>
            </a:pPr>
            <a:endParaRPr sz="1400" b="1">
              <a:solidFill>
                <a:srgbClr val="FFFFFF"/>
              </a:solidFill>
            </a:endParaRPr>
          </a:p>
          <a:p>
            <a:pPr marL="0" lvl="0" indent="0" algn="ctr" rtl="0">
              <a:lnSpc>
                <a:spcPct val="100000"/>
              </a:lnSpc>
              <a:spcBef>
                <a:spcPts val="0"/>
              </a:spcBef>
              <a:spcAft>
                <a:spcPts val="0"/>
              </a:spcAft>
              <a:buSzPts val="1400"/>
              <a:buNone/>
            </a:pPr>
            <a:endParaRPr sz="1400" b="1">
              <a:solidFill>
                <a:srgbClr val="FFFFFF"/>
              </a:solidFill>
            </a:endParaRPr>
          </a:p>
          <a:p>
            <a:pPr marL="0" lvl="0" indent="0" algn="ctr" rtl="0">
              <a:lnSpc>
                <a:spcPct val="100000"/>
              </a:lnSpc>
              <a:spcBef>
                <a:spcPts val="0"/>
              </a:spcBef>
              <a:spcAft>
                <a:spcPts val="0"/>
              </a:spcAft>
              <a:buSzPts val="1400"/>
              <a:buNone/>
            </a:pPr>
            <a:r>
              <a:rPr lang="en-US" sz="1400" b="1">
                <a:solidFill>
                  <a:srgbClr val="FFFFFF"/>
                </a:solidFill>
              </a:rPr>
              <a:t>Supervised by:</a:t>
            </a:r>
            <a:endParaRPr sz="1400" b="1">
              <a:solidFill>
                <a:srgbClr val="FFFFFF"/>
              </a:solidFill>
            </a:endParaRPr>
          </a:p>
          <a:p>
            <a:pPr marL="0" lvl="0" indent="0" algn="ctr" rtl="0">
              <a:lnSpc>
                <a:spcPct val="100000"/>
              </a:lnSpc>
              <a:spcBef>
                <a:spcPts val="0"/>
              </a:spcBef>
              <a:spcAft>
                <a:spcPts val="0"/>
              </a:spcAft>
              <a:buSzPts val="1400"/>
              <a:buNone/>
            </a:pPr>
            <a:r>
              <a:rPr lang="en-US" sz="1400" b="1">
                <a:solidFill>
                  <a:srgbClr val="FFFFFF"/>
                </a:solidFill>
              </a:rPr>
              <a:t>Dr.Mohammad Amir</a:t>
            </a:r>
            <a:endParaRPr sz="1400" b="1">
              <a:solidFill>
                <a:srgbClr val="FFFFFF"/>
              </a:solidFill>
            </a:endParaRPr>
          </a:p>
        </p:txBody>
      </p:sp>
      <p:pic>
        <p:nvPicPr>
          <p:cNvPr id="123" name="Google Shape;123;p1"/>
          <p:cNvPicPr preferRelativeResize="0"/>
          <p:nvPr/>
        </p:nvPicPr>
        <p:blipFill rotWithShape="1">
          <a:blip r:embed="rId3">
            <a:alphaModFix/>
          </a:blip>
          <a:srcRect/>
          <a:stretch/>
        </p:blipFill>
        <p:spPr>
          <a:xfrm>
            <a:off x="1536109" y="1444223"/>
            <a:ext cx="5092790" cy="450210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3010a393164_3_14"/>
          <p:cNvSpPr txBox="1">
            <a:spLocks noGrp="1"/>
          </p:cNvSpPr>
          <p:nvPr>
            <p:ph type="title"/>
          </p:nvPr>
        </p:nvSpPr>
        <p:spPr>
          <a:xfrm>
            <a:off x="1066800" y="885624"/>
            <a:ext cx="10058400" cy="591600"/>
          </a:xfrm>
          <a:prstGeom prst="rect">
            <a:avLst/>
          </a:prstGeom>
          <a:ln w="9525" cap="flat" cmpd="sng">
            <a:solidFill>
              <a:schemeClr val="dk2"/>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l" rtl="0">
              <a:lnSpc>
                <a:spcPct val="115000"/>
              </a:lnSpc>
              <a:spcBef>
                <a:spcPts val="1200"/>
              </a:spcBef>
              <a:spcAft>
                <a:spcPts val="0"/>
              </a:spcAft>
              <a:buClr>
                <a:schemeClr val="dk1"/>
              </a:buClr>
              <a:buSzPct val="27348"/>
              <a:buFont typeface="Arial"/>
              <a:buNone/>
            </a:pPr>
            <a:r>
              <a:rPr lang="en-US" sz="4022" b="1">
                <a:solidFill>
                  <a:srgbClr val="FFFF00"/>
                </a:solidFill>
              </a:rPr>
              <a:t>• Jaw thrust maneuver</a:t>
            </a:r>
            <a:endParaRPr sz="4022" b="1">
              <a:solidFill>
                <a:srgbClr val="FFFF00"/>
              </a:solidFill>
            </a:endParaRPr>
          </a:p>
          <a:p>
            <a:pPr marL="0" lvl="0" indent="0" algn="l" rtl="0">
              <a:spcBef>
                <a:spcPts val="1200"/>
              </a:spcBef>
              <a:spcAft>
                <a:spcPts val="0"/>
              </a:spcAft>
              <a:buNone/>
            </a:pPr>
            <a:endParaRPr/>
          </a:p>
        </p:txBody>
      </p:sp>
      <p:sp>
        <p:nvSpPr>
          <p:cNvPr id="209" name="Google Shape;209;g3010a393164_3_14"/>
          <p:cNvSpPr txBox="1">
            <a:spLocks noGrp="1"/>
          </p:cNvSpPr>
          <p:nvPr>
            <p:ph type="body" idx="1"/>
          </p:nvPr>
        </p:nvSpPr>
        <p:spPr>
          <a:xfrm>
            <a:off x="1066800" y="1652950"/>
            <a:ext cx="7824600" cy="4382100"/>
          </a:xfrm>
          <a:prstGeom prst="rect">
            <a:avLst/>
          </a:prstGeom>
        </p:spPr>
        <p:txBody>
          <a:bodyPr spcFirstLastPara="1" wrap="square" lIns="91425" tIns="45700" rIns="91425" bIns="45700" anchor="t" anchorCtr="0">
            <a:normAutofit/>
          </a:bodyPr>
          <a:lstStyle/>
          <a:p>
            <a:pPr marL="0" lvl="0" indent="0" algn="l" rtl="0">
              <a:lnSpc>
                <a:spcPct val="115000"/>
              </a:lnSpc>
              <a:spcBef>
                <a:spcPts val="1200"/>
              </a:spcBef>
              <a:spcAft>
                <a:spcPts val="0"/>
              </a:spcAft>
              <a:buClr>
                <a:schemeClr val="dk1"/>
              </a:buClr>
              <a:buSzPts val="1100"/>
              <a:buFont typeface="Arial"/>
              <a:buNone/>
            </a:pPr>
            <a:r>
              <a:rPr lang="en-US" sz="2000">
                <a:latin typeface="Times"/>
                <a:ea typeface="Times"/>
                <a:cs typeface="Times"/>
                <a:sym typeface="Times"/>
              </a:rPr>
              <a:t>₋ In cases of </a:t>
            </a:r>
            <a:r>
              <a:rPr lang="en-US" sz="2000">
                <a:solidFill>
                  <a:srgbClr val="FFFF00"/>
                </a:solidFill>
                <a:latin typeface="Times"/>
                <a:ea typeface="Times"/>
                <a:cs typeface="Times"/>
                <a:sym typeface="Times"/>
              </a:rPr>
              <a:t>decreased consciousness as in General Anesthesia</a:t>
            </a:r>
            <a:r>
              <a:rPr lang="en-US" sz="2000">
                <a:latin typeface="Times"/>
                <a:ea typeface="Times"/>
                <a:cs typeface="Times"/>
                <a:sym typeface="Times"/>
              </a:rPr>
              <a:t> and due to</a:t>
            </a:r>
            <a:r>
              <a:rPr lang="en-US" sz="2000">
                <a:solidFill>
                  <a:srgbClr val="FFFF00"/>
                </a:solidFill>
                <a:latin typeface="Times"/>
                <a:ea typeface="Times"/>
                <a:cs typeface="Times"/>
                <a:sym typeface="Times"/>
              </a:rPr>
              <a:t> decreased muscle tone</a:t>
            </a:r>
            <a:r>
              <a:rPr lang="en-US" sz="2000">
                <a:latin typeface="Times"/>
                <a:ea typeface="Times"/>
                <a:cs typeface="Times"/>
                <a:sym typeface="Times"/>
              </a:rPr>
              <a:t>,tongue may be posteriorly displaced into oropharynx obstructing the airway.</a:t>
            </a:r>
            <a:endParaRPr sz="2000">
              <a:latin typeface="Times"/>
              <a:ea typeface="Times"/>
              <a:cs typeface="Times"/>
              <a:sym typeface="Times"/>
            </a:endParaRPr>
          </a:p>
          <a:p>
            <a:pPr marL="0" lvl="0" indent="0" algn="l" rtl="0">
              <a:lnSpc>
                <a:spcPct val="115000"/>
              </a:lnSpc>
              <a:spcBef>
                <a:spcPts val="1200"/>
              </a:spcBef>
              <a:spcAft>
                <a:spcPts val="0"/>
              </a:spcAft>
              <a:buClr>
                <a:schemeClr val="dk1"/>
              </a:buClr>
              <a:buSzPts val="1100"/>
              <a:buFont typeface="Arial"/>
              <a:buNone/>
            </a:pPr>
            <a:r>
              <a:rPr lang="en-US" sz="2000">
                <a:latin typeface="Times"/>
                <a:ea typeface="Times"/>
                <a:cs typeface="Times"/>
                <a:sym typeface="Times"/>
              </a:rPr>
              <a:t>₋</a:t>
            </a:r>
            <a:r>
              <a:rPr lang="en-US" sz="2000" b="1" u="sng">
                <a:solidFill>
                  <a:srgbClr val="00FF00"/>
                </a:solidFill>
                <a:latin typeface="Times"/>
                <a:ea typeface="Times"/>
                <a:cs typeface="Times"/>
                <a:sym typeface="Times"/>
              </a:rPr>
              <a:t> These maneuvers are used to maintain patient’s airway.</a:t>
            </a:r>
            <a:endParaRPr sz="2000" b="1" u="sng">
              <a:solidFill>
                <a:srgbClr val="00FF00"/>
              </a:solidFill>
              <a:latin typeface="Times"/>
              <a:ea typeface="Times"/>
              <a:cs typeface="Times"/>
              <a:sym typeface="Times"/>
            </a:endParaRPr>
          </a:p>
          <a:p>
            <a:pPr marL="0" lvl="0" indent="0" algn="l" rtl="0">
              <a:lnSpc>
                <a:spcPct val="115000"/>
              </a:lnSpc>
              <a:spcBef>
                <a:spcPts val="1200"/>
              </a:spcBef>
              <a:spcAft>
                <a:spcPts val="0"/>
              </a:spcAft>
              <a:buClr>
                <a:schemeClr val="dk1"/>
              </a:buClr>
              <a:buSzPts val="1100"/>
              <a:buFont typeface="Arial"/>
              <a:buNone/>
            </a:pPr>
            <a:r>
              <a:rPr lang="en-US" sz="2000">
                <a:latin typeface="Times"/>
                <a:ea typeface="Times"/>
                <a:cs typeface="Times"/>
                <a:sym typeface="Times"/>
              </a:rPr>
              <a:t>₋ performed by placing the</a:t>
            </a:r>
            <a:r>
              <a:rPr lang="en-US" sz="2000">
                <a:solidFill>
                  <a:srgbClr val="FFFF00"/>
                </a:solidFill>
                <a:latin typeface="Times"/>
                <a:ea typeface="Times"/>
                <a:cs typeface="Times"/>
                <a:sym typeface="Times"/>
              </a:rPr>
              <a:t> index and middle fingers</a:t>
            </a:r>
            <a:endParaRPr sz="2000">
              <a:solidFill>
                <a:srgbClr val="FFFF00"/>
              </a:solidFill>
              <a:latin typeface="Times"/>
              <a:ea typeface="Times"/>
              <a:cs typeface="Times"/>
              <a:sym typeface="Times"/>
            </a:endParaRPr>
          </a:p>
          <a:p>
            <a:pPr marL="0" lvl="0" indent="0" algn="l" rtl="0">
              <a:lnSpc>
                <a:spcPct val="115000"/>
              </a:lnSpc>
              <a:spcBef>
                <a:spcPts val="1200"/>
              </a:spcBef>
              <a:spcAft>
                <a:spcPts val="0"/>
              </a:spcAft>
              <a:buClr>
                <a:schemeClr val="dk1"/>
              </a:buClr>
              <a:buSzPts val="1100"/>
              <a:buFont typeface="Arial"/>
              <a:buNone/>
            </a:pPr>
            <a:r>
              <a:rPr lang="en-US" sz="2000">
                <a:latin typeface="Times"/>
                <a:ea typeface="Times"/>
                <a:cs typeface="Times"/>
                <a:sym typeface="Times"/>
              </a:rPr>
              <a:t>to physically push the posterior aspects of the</a:t>
            </a:r>
            <a:r>
              <a:rPr lang="en-US" sz="2000">
                <a:solidFill>
                  <a:srgbClr val="FFFF00"/>
                </a:solidFill>
                <a:latin typeface="Times"/>
                <a:ea typeface="Times"/>
                <a:cs typeface="Times"/>
                <a:sym typeface="Times"/>
              </a:rPr>
              <a:t> lower </a:t>
            </a:r>
            <a:r>
              <a:rPr lang="en-US" sz="2000">
                <a:latin typeface="Times"/>
                <a:ea typeface="Times"/>
                <a:cs typeface="Times"/>
                <a:sym typeface="Times"/>
              </a:rPr>
              <a:t>jaw</a:t>
            </a:r>
            <a:r>
              <a:rPr lang="en-US" sz="2000">
                <a:solidFill>
                  <a:srgbClr val="FFFF00"/>
                </a:solidFill>
                <a:latin typeface="Times"/>
                <a:ea typeface="Times"/>
                <a:cs typeface="Times"/>
                <a:sym typeface="Times"/>
              </a:rPr>
              <a:t> upwards </a:t>
            </a:r>
            <a:r>
              <a:rPr lang="en-US" sz="2000">
                <a:latin typeface="Times"/>
                <a:ea typeface="Times"/>
                <a:cs typeface="Times"/>
                <a:sym typeface="Times"/>
              </a:rPr>
              <a:t>and </a:t>
            </a:r>
            <a:r>
              <a:rPr lang="en-US" sz="2000">
                <a:solidFill>
                  <a:srgbClr val="FFFF00"/>
                </a:solidFill>
                <a:latin typeface="Times"/>
                <a:ea typeface="Times"/>
                <a:cs typeface="Times"/>
                <a:sym typeface="Times"/>
              </a:rPr>
              <a:t>outwards</a:t>
            </a:r>
            <a:endParaRPr sz="2000">
              <a:solidFill>
                <a:srgbClr val="FFFF00"/>
              </a:solidFill>
              <a:latin typeface="Times"/>
              <a:ea typeface="Times"/>
              <a:cs typeface="Times"/>
              <a:sym typeface="Times"/>
            </a:endParaRPr>
          </a:p>
          <a:p>
            <a:pPr marL="0" lvl="0" indent="0" algn="l" rtl="0">
              <a:lnSpc>
                <a:spcPct val="115000"/>
              </a:lnSpc>
              <a:spcBef>
                <a:spcPts val="1200"/>
              </a:spcBef>
              <a:spcAft>
                <a:spcPts val="0"/>
              </a:spcAft>
              <a:buClr>
                <a:schemeClr val="dk1"/>
              </a:buClr>
              <a:buSzPts val="1100"/>
              <a:buFont typeface="Arial"/>
              <a:buNone/>
            </a:pPr>
            <a:r>
              <a:rPr lang="en-US" sz="2000">
                <a:latin typeface="Times"/>
                <a:ea typeface="Times"/>
                <a:cs typeface="Times"/>
                <a:sym typeface="Times"/>
              </a:rPr>
              <a:t>while their </a:t>
            </a:r>
            <a:r>
              <a:rPr lang="en-US" sz="2000">
                <a:solidFill>
                  <a:srgbClr val="FFFF00"/>
                </a:solidFill>
                <a:latin typeface="Times"/>
                <a:ea typeface="Times"/>
                <a:cs typeface="Times"/>
                <a:sym typeface="Times"/>
              </a:rPr>
              <a:t>thumbs </a:t>
            </a:r>
            <a:r>
              <a:rPr lang="en-US" sz="2000">
                <a:latin typeface="Times"/>
                <a:ea typeface="Times"/>
                <a:cs typeface="Times"/>
                <a:sym typeface="Times"/>
              </a:rPr>
              <a:t>push </a:t>
            </a:r>
            <a:r>
              <a:rPr lang="en-US" sz="2000">
                <a:solidFill>
                  <a:srgbClr val="FFFF00"/>
                </a:solidFill>
                <a:latin typeface="Times"/>
                <a:ea typeface="Times"/>
                <a:cs typeface="Times"/>
                <a:sym typeface="Times"/>
              </a:rPr>
              <a:t>down </a:t>
            </a:r>
            <a:r>
              <a:rPr lang="en-US" sz="2000">
                <a:latin typeface="Times"/>
                <a:ea typeface="Times"/>
                <a:cs typeface="Times"/>
                <a:sym typeface="Times"/>
              </a:rPr>
              <a:t>on the</a:t>
            </a:r>
            <a:r>
              <a:rPr lang="en-US" sz="2000">
                <a:solidFill>
                  <a:srgbClr val="FFFF00"/>
                </a:solidFill>
                <a:latin typeface="Times"/>
                <a:ea typeface="Times"/>
                <a:cs typeface="Times"/>
                <a:sym typeface="Times"/>
              </a:rPr>
              <a:t> chin </a:t>
            </a:r>
            <a:r>
              <a:rPr lang="en-US" sz="2000">
                <a:latin typeface="Times"/>
                <a:ea typeface="Times"/>
                <a:cs typeface="Times"/>
                <a:sym typeface="Times"/>
              </a:rPr>
              <a:t>to open the mouth.</a:t>
            </a:r>
            <a:endParaRPr sz="2000">
              <a:latin typeface="Times"/>
              <a:ea typeface="Times"/>
              <a:cs typeface="Times"/>
              <a:sym typeface="Times"/>
            </a:endParaRPr>
          </a:p>
          <a:p>
            <a:pPr marL="0" lvl="0" indent="0" algn="l" rtl="0">
              <a:spcBef>
                <a:spcPts val="1200"/>
              </a:spcBef>
              <a:spcAft>
                <a:spcPts val="0"/>
              </a:spcAft>
              <a:buNone/>
            </a:pPr>
            <a:endParaRPr sz="2000">
              <a:latin typeface="Times"/>
              <a:ea typeface="Times"/>
              <a:cs typeface="Times"/>
              <a:sym typeface="Times"/>
            </a:endParaRPr>
          </a:p>
        </p:txBody>
      </p:sp>
      <p:pic>
        <p:nvPicPr>
          <p:cNvPr id="210" name="Google Shape;210;g3010a393164_3_14"/>
          <p:cNvPicPr preferRelativeResize="0"/>
          <p:nvPr/>
        </p:nvPicPr>
        <p:blipFill>
          <a:blip r:embed="rId3">
            <a:alphaModFix/>
          </a:blip>
          <a:stretch>
            <a:fillRect/>
          </a:stretch>
        </p:blipFill>
        <p:spPr>
          <a:xfrm>
            <a:off x="9616638" y="1058225"/>
            <a:ext cx="1850125" cy="1777675"/>
          </a:xfrm>
          <a:prstGeom prst="rect">
            <a:avLst/>
          </a:prstGeom>
          <a:noFill/>
          <a:ln>
            <a:noFill/>
          </a:ln>
        </p:spPr>
      </p:pic>
      <p:pic>
        <p:nvPicPr>
          <p:cNvPr id="211" name="Google Shape;211;g3010a393164_3_14"/>
          <p:cNvPicPr preferRelativeResize="0"/>
          <p:nvPr/>
        </p:nvPicPr>
        <p:blipFill>
          <a:blip r:embed="rId4">
            <a:alphaModFix/>
          </a:blip>
          <a:stretch>
            <a:fillRect/>
          </a:stretch>
        </p:blipFill>
        <p:spPr>
          <a:xfrm>
            <a:off x="8628150" y="3251549"/>
            <a:ext cx="2995800" cy="2432425"/>
          </a:xfrm>
          <a:prstGeom prst="rect">
            <a:avLst/>
          </a:prstGeom>
          <a:noFill/>
          <a:ln>
            <a:noFill/>
          </a:ln>
        </p:spPr>
      </p:pic>
      <p:sp>
        <p:nvSpPr>
          <p:cNvPr id="212" name="Google Shape;212;g3010a393164_3_14"/>
          <p:cNvSpPr txBox="1"/>
          <p:nvPr/>
        </p:nvSpPr>
        <p:spPr>
          <a:xfrm>
            <a:off x="1218125" y="5233825"/>
            <a:ext cx="6490200" cy="7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u="sng">
                <a:solidFill>
                  <a:schemeClr val="lt1"/>
                </a:solidFill>
                <a:latin typeface="Century Gothic"/>
                <a:ea typeface="Century Gothic"/>
                <a:cs typeface="Century Gothic"/>
                <a:sym typeface="Century Gothic"/>
              </a:rPr>
              <a:t>https://youtu.be/PdkgnRCoci4?si=qy21zF7KV7PUjNni</a:t>
            </a:r>
            <a:endParaRPr sz="1800" b="1" u="sng">
              <a:solidFill>
                <a:schemeClr val="lt1"/>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3010a393164_4_14"/>
          <p:cNvSpPr txBox="1">
            <a:spLocks noGrp="1"/>
          </p:cNvSpPr>
          <p:nvPr>
            <p:ph type="title"/>
          </p:nvPr>
        </p:nvSpPr>
        <p:spPr>
          <a:xfrm>
            <a:off x="1066800" y="642594"/>
            <a:ext cx="10058400" cy="1371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700" b="1">
                <a:solidFill>
                  <a:srgbClr val="FFFF00"/>
                </a:solidFill>
              </a:rPr>
              <a:t>Head Tilt Chin Lift</a:t>
            </a:r>
            <a:endParaRPr sz="4400" b="1">
              <a:solidFill>
                <a:srgbClr val="FFFF00"/>
              </a:solidFill>
            </a:endParaRPr>
          </a:p>
        </p:txBody>
      </p:sp>
      <p:sp>
        <p:nvSpPr>
          <p:cNvPr id="219" name="Google Shape;219;g3010a393164_4_14"/>
          <p:cNvSpPr txBox="1">
            <a:spLocks noGrp="1"/>
          </p:cNvSpPr>
          <p:nvPr>
            <p:ph type="body" idx="1"/>
          </p:nvPr>
        </p:nvSpPr>
        <p:spPr>
          <a:xfrm>
            <a:off x="1066800" y="2103125"/>
            <a:ext cx="4635900" cy="3931800"/>
          </a:xfrm>
          <a:prstGeom prst="rect">
            <a:avLst/>
          </a:prstGeom>
        </p:spPr>
        <p:txBody>
          <a:bodyPr spcFirstLastPara="1" wrap="square" lIns="91425" tIns="45700" rIns="91425" bIns="45700" anchor="t" anchorCtr="0">
            <a:normAutofit/>
          </a:bodyPr>
          <a:lstStyle/>
          <a:p>
            <a:pPr marL="0" lvl="0" indent="0" algn="l" rtl="0">
              <a:spcBef>
                <a:spcPts val="900"/>
              </a:spcBef>
              <a:spcAft>
                <a:spcPts val="0"/>
              </a:spcAft>
              <a:buNone/>
            </a:pPr>
            <a:r>
              <a:rPr lang="en-US" sz="2500" u="sng">
                <a:solidFill>
                  <a:srgbClr val="FFFF00"/>
                </a:solidFill>
                <a:latin typeface="Times"/>
                <a:ea typeface="Times"/>
                <a:cs typeface="Times"/>
                <a:sym typeface="Times"/>
              </a:rPr>
              <a:t>The head tilt-chin lift maneuver</a:t>
            </a:r>
            <a:r>
              <a:rPr lang="en-US" sz="2500">
                <a:latin typeface="Times"/>
                <a:ea typeface="Times"/>
                <a:cs typeface="Times"/>
                <a:sym typeface="Times"/>
              </a:rPr>
              <a:t> consists of two separate maneuvers. </a:t>
            </a:r>
            <a:r>
              <a:rPr lang="en-US" sz="2500">
                <a:solidFill>
                  <a:srgbClr val="FFFF00"/>
                </a:solidFill>
                <a:latin typeface="Times"/>
                <a:ea typeface="Times"/>
                <a:cs typeface="Times"/>
                <a:sym typeface="Times"/>
              </a:rPr>
              <a:t>First</a:t>
            </a:r>
            <a:r>
              <a:rPr lang="en-US" sz="2500">
                <a:latin typeface="Times"/>
                <a:ea typeface="Times"/>
                <a:cs typeface="Times"/>
                <a:sym typeface="Times"/>
              </a:rPr>
              <a:t>, one hand is placed on the forehead and is used to rotate the head into a "sniffing" position (i.e., neck fully extended and head tilted backwards). </a:t>
            </a:r>
            <a:r>
              <a:rPr lang="en-US" sz="2500">
                <a:solidFill>
                  <a:srgbClr val="FFFF00"/>
                </a:solidFill>
                <a:latin typeface="Times"/>
                <a:ea typeface="Times"/>
                <a:cs typeface="Times"/>
                <a:sym typeface="Times"/>
              </a:rPr>
              <a:t>Second</a:t>
            </a:r>
            <a:r>
              <a:rPr lang="en-US" sz="2500">
                <a:latin typeface="Times"/>
                <a:ea typeface="Times"/>
                <a:cs typeface="Times"/>
                <a:sym typeface="Times"/>
              </a:rPr>
              <a:t>, the other hand is used to lift the chin forward and up.</a:t>
            </a:r>
            <a:endParaRPr sz="2500">
              <a:latin typeface="Times"/>
              <a:ea typeface="Times"/>
              <a:cs typeface="Times"/>
              <a:sym typeface="Times"/>
            </a:endParaRPr>
          </a:p>
        </p:txBody>
      </p:sp>
      <p:pic>
        <p:nvPicPr>
          <p:cNvPr id="220" name="Google Shape;220;g3010a393164_4_14"/>
          <p:cNvPicPr preferRelativeResize="0"/>
          <p:nvPr/>
        </p:nvPicPr>
        <p:blipFill>
          <a:blip r:embed="rId3">
            <a:alphaModFix/>
          </a:blip>
          <a:stretch>
            <a:fillRect/>
          </a:stretch>
        </p:blipFill>
        <p:spPr>
          <a:xfrm>
            <a:off x="6205775" y="2249750"/>
            <a:ext cx="4635924" cy="3638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3010a393164_3_35"/>
          <p:cNvSpPr txBox="1">
            <a:spLocks noGrp="1"/>
          </p:cNvSpPr>
          <p:nvPr>
            <p:ph type="title"/>
          </p:nvPr>
        </p:nvSpPr>
        <p:spPr>
          <a:xfrm>
            <a:off x="795025" y="578650"/>
            <a:ext cx="9375300" cy="1371600"/>
          </a:xfrm>
          <a:prstGeom prst="rect">
            <a:avLst/>
          </a:prstGeom>
        </p:spPr>
        <p:txBody>
          <a:bodyPr spcFirstLastPara="1" wrap="square" lIns="91425" tIns="45700" rIns="91425" bIns="45700" anchor="ctr" anchorCtr="0">
            <a:normAutofit/>
          </a:bodyPr>
          <a:lstStyle/>
          <a:p>
            <a:pPr marL="0" lvl="0" indent="0" algn="l" rtl="0">
              <a:lnSpc>
                <a:spcPct val="115000"/>
              </a:lnSpc>
              <a:spcBef>
                <a:spcPts val="1200"/>
              </a:spcBef>
              <a:spcAft>
                <a:spcPts val="0"/>
              </a:spcAft>
              <a:buClr>
                <a:schemeClr val="dk1"/>
              </a:buClr>
              <a:buSzPts val="990"/>
              <a:buFont typeface="Arial"/>
              <a:buNone/>
            </a:pPr>
            <a:r>
              <a:rPr lang="en-US">
                <a:solidFill>
                  <a:srgbClr val="FFFF00"/>
                </a:solidFill>
              </a:rPr>
              <a:t>• Larynx (sound box)</a:t>
            </a:r>
            <a:endParaRPr>
              <a:solidFill>
                <a:srgbClr val="FFFF00"/>
              </a:solidFill>
            </a:endParaRPr>
          </a:p>
          <a:p>
            <a:pPr marL="0" lvl="0" indent="0" algn="l" rtl="0">
              <a:spcBef>
                <a:spcPts val="1200"/>
              </a:spcBef>
              <a:spcAft>
                <a:spcPts val="0"/>
              </a:spcAft>
              <a:buNone/>
            </a:pPr>
            <a:endParaRPr/>
          </a:p>
        </p:txBody>
      </p:sp>
      <p:sp>
        <p:nvSpPr>
          <p:cNvPr id="227" name="Google Shape;227;g3010a393164_3_35"/>
          <p:cNvSpPr txBox="1">
            <a:spLocks noGrp="1"/>
          </p:cNvSpPr>
          <p:nvPr>
            <p:ph type="body" idx="1"/>
          </p:nvPr>
        </p:nvSpPr>
        <p:spPr>
          <a:xfrm>
            <a:off x="699100" y="1349225"/>
            <a:ext cx="5970300" cy="4637700"/>
          </a:xfrm>
          <a:prstGeom prst="rect">
            <a:avLst/>
          </a:prstGeom>
        </p:spPr>
        <p:txBody>
          <a:bodyPr spcFirstLastPara="1" wrap="square" lIns="91425" tIns="45700" rIns="91425" bIns="45700" anchor="t" anchorCtr="0">
            <a:normAutofit fontScale="47500" lnSpcReduction="20000"/>
          </a:bodyPr>
          <a:lstStyle/>
          <a:p>
            <a:pPr marL="0" lvl="0" indent="0" algn="l" rtl="0">
              <a:spcBef>
                <a:spcPts val="900"/>
              </a:spcBef>
              <a:spcAft>
                <a:spcPts val="0"/>
              </a:spcAft>
              <a:buNone/>
            </a:pPr>
            <a:r>
              <a:rPr lang="en-US" sz="2000">
                <a:latin typeface="Calibri"/>
                <a:ea typeface="Calibri"/>
                <a:cs typeface="Calibri"/>
                <a:sym typeface="Calibri"/>
              </a:rPr>
              <a:t>₋</a:t>
            </a:r>
            <a:r>
              <a:rPr lang="en-US" sz="3982">
                <a:latin typeface="Times"/>
                <a:ea typeface="Times"/>
                <a:cs typeface="Times"/>
                <a:sym typeface="Times"/>
              </a:rPr>
              <a:t> The passageway for air between the </a:t>
            </a:r>
            <a:r>
              <a:rPr lang="en-US" sz="3982" u="sng">
                <a:latin typeface="Times"/>
                <a:ea typeface="Times"/>
                <a:cs typeface="Times"/>
                <a:sym typeface="Times"/>
              </a:rPr>
              <a:t>pharynx above</a:t>
            </a:r>
            <a:r>
              <a:rPr lang="en-US" sz="3982">
                <a:latin typeface="Times"/>
                <a:ea typeface="Times"/>
                <a:cs typeface="Times"/>
                <a:sym typeface="Times"/>
              </a:rPr>
              <a:t> and the t</a:t>
            </a:r>
            <a:r>
              <a:rPr lang="en-US" sz="3982" u="sng">
                <a:latin typeface="Times"/>
                <a:ea typeface="Times"/>
                <a:cs typeface="Times"/>
                <a:sym typeface="Times"/>
              </a:rPr>
              <a:t>rachea below.</a:t>
            </a:r>
            <a:endParaRPr sz="3982" u="sng">
              <a:latin typeface="Times"/>
              <a:ea typeface="Times"/>
              <a:cs typeface="Times"/>
              <a:sym typeface="Times"/>
            </a:endParaRPr>
          </a:p>
          <a:p>
            <a:pPr marL="0" lvl="0" indent="0" algn="l" rtl="0">
              <a:lnSpc>
                <a:spcPct val="115000"/>
              </a:lnSpc>
              <a:spcBef>
                <a:spcPts val="1200"/>
              </a:spcBef>
              <a:spcAft>
                <a:spcPts val="0"/>
              </a:spcAft>
              <a:buClr>
                <a:schemeClr val="dk1"/>
              </a:buClr>
              <a:buSzPct val="27622"/>
              <a:buFont typeface="Arial"/>
              <a:buNone/>
            </a:pPr>
            <a:r>
              <a:rPr lang="en-US" sz="3982">
                <a:latin typeface="Times"/>
                <a:ea typeface="Times"/>
                <a:cs typeface="Times"/>
                <a:sym typeface="Times"/>
              </a:rPr>
              <a:t>₋ Extends from </a:t>
            </a:r>
            <a:r>
              <a:rPr lang="en-US" sz="3982">
                <a:solidFill>
                  <a:srgbClr val="FFFF00"/>
                </a:solidFill>
                <a:latin typeface="Times"/>
                <a:ea typeface="Times"/>
                <a:cs typeface="Times"/>
                <a:sym typeface="Times"/>
              </a:rPr>
              <a:t>C3-C6 </a:t>
            </a:r>
            <a:r>
              <a:rPr lang="en-US" sz="3982">
                <a:latin typeface="Times"/>
                <a:ea typeface="Times"/>
                <a:cs typeface="Times"/>
                <a:sym typeface="Times"/>
              </a:rPr>
              <a:t>in adults.</a:t>
            </a:r>
            <a:endParaRPr sz="3982">
              <a:latin typeface="Times"/>
              <a:ea typeface="Times"/>
              <a:cs typeface="Times"/>
              <a:sym typeface="Times"/>
            </a:endParaRPr>
          </a:p>
          <a:p>
            <a:pPr marL="0" lvl="0" indent="0" algn="l" rtl="0">
              <a:lnSpc>
                <a:spcPct val="115000"/>
              </a:lnSpc>
              <a:spcBef>
                <a:spcPts val="1200"/>
              </a:spcBef>
              <a:spcAft>
                <a:spcPts val="0"/>
              </a:spcAft>
              <a:buClr>
                <a:schemeClr val="dk1"/>
              </a:buClr>
              <a:buSzPct val="27622"/>
              <a:buFont typeface="Arial"/>
              <a:buNone/>
            </a:pPr>
            <a:r>
              <a:rPr lang="en-US" sz="3982">
                <a:latin typeface="Times"/>
                <a:ea typeface="Times"/>
                <a:cs typeface="Times"/>
                <a:sym typeface="Times"/>
              </a:rPr>
              <a:t>₋ It is formed a number of cartilages which articulates by synovial joints</a:t>
            </a:r>
            <a:endParaRPr sz="3982">
              <a:latin typeface="Times"/>
              <a:ea typeface="Times"/>
              <a:cs typeface="Times"/>
              <a:sym typeface="Times"/>
            </a:endParaRPr>
          </a:p>
          <a:p>
            <a:pPr marL="0" lvl="0" indent="0" algn="l" rtl="0">
              <a:lnSpc>
                <a:spcPct val="115000"/>
              </a:lnSpc>
              <a:spcBef>
                <a:spcPts val="1200"/>
              </a:spcBef>
              <a:spcAft>
                <a:spcPts val="0"/>
              </a:spcAft>
              <a:buClr>
                <a:schemeClr val="dk1"/>
              </a:buClr>
              <a:buSzPct val="27622"/>
              <a:buFont typeface="Arial"/>
              <a:buNone/>
            </a:pPr>
            <a:r>
              <a:rPr lang="en-US" sz="3982">
                <a:latin typeface="Times"/>
                <a:ea typeface="Times"/>
                <a:cs typeface="Times"/>
                <a:sym typeface="Times"/>
              </a:rPr>
              <a:t>and connected together by ligaments and membranes and moved by number of muscles.</a:t>
            </a:r>
            <a:endParaRPr sz="3982">
              <a:latin typeface="Times"/>
              <a:ea typeface="Times"/>
              <a:cs typeface="Times"/>
              <a:sym typeface="Times"/>
            </a:endParaRPr>
          </a:p>
          <a:p>
            <a:pPr marL="0" lvl="0" indent="0" algn="l" rtl="0">
              <a:lnSpc>
                <a:spcPct val="115000"/>
              </a:lnSpc>
              <a:spcBef>
                <a:spcPts val="1200"/>
              </a:spcBef>
              <a:spcAft>
                <a:spcPts val="0"/>
              </a:spcAft>
              <a:buNone/>
            </a:pPr>
            <a:r>
              <a:rPr lang="en-US" sz="3982">
                <a:solidFill>
                  <a:srgbClr val="FFFF00"/>
                </a:solidFill>
                <a:latin typeface="Times"/>
                <a:ea typeface="Times"/>
                <a:cs typeface="Times"/>
                <a:sym typeface="Times"/>
              </a:rPr>
              <a:t>₋ Laryngeal cavity has 2 pairs of mucous membrane folds:</a:t>
            </a:r>
            <a:endParaRPr sz="3982">
              <a:solidFill>
                <a:srgbClr val="FFFF00"/>
              </a:solidFill>
              <a:latin typeface="Times"/>
              <a:ea typeface="Times"/>
              <a:cs typeface="Times"/>
              <a:sym typeface="Times"/>
            </a:endParaRPr>
          </a:p>
          <a:p>
            <a:pPr marL="0" lvl="0" indent="0" algn="l" rtl="0">
              <a:lnSpc>
                <a:spcPct val="115000"/>
              </a:lnSpc>
              <a:spcBef>
                <a:spcPts val="1200"/>
              </a:spcBef>
              <a:spcAft>
                <a:spcPts val="0"/>
              </a:spcAft>
              <a:buNone/>
            </a:pPr>
            <a:r>
              <a:rPr lang="en-US" sz="3982">
                <a:latin typeface="Times"/>
                <a:ea typeface="Times"/>
                <a:cs typeface="Times"/>
                <a:sym typeface="Times"/>
              </a:rPr>
              <a:t> *upper folds </a:t>
            </a:r>
            <a:r>
              <a:rPr lang="en-US" sz="3982">
                <a:solidFill>
                  <a:srgbClr val="FFFF00"/>
                </a:solidFill>
                <a:latin typeface="Times"/>
                <a:ea typeface="Times"/>
                <a:cs typeface="Times"/>
                <a:sym typeface="Times"/>
              </a:rPr>
              <a:t>= </a:t>
            </a:r>
            <a:r>
              <a:rPr lang="en-US" sz="3982">
                <a:latin typeface="Times"/>
                <a:ea typeface="Times"/>
                <a:cs typeface="Times"/>
                <a:sym typeface="Times"/>
              </a:rPr>
              <a:t>false vocal cords</a:t>
            </a:r>
            <a:endParaRPr sz="3982">
              <a:latin typeface="Times"/>
              <a:ea typeface="Times"/>
              <a:cs typeface="Times"/>
              <a:sym typeface="Times"/>
            </a:endParaRPr>
          </a:p>
          <a:p>
            <a:pPr marL="0" lvl="0" indent="0" algn="l" rtl="0">
              <a:lnSpc>
                <a:spcPct val="115000"/>
              </a:lnSpc>
              <a:spcBef>
                <a:spcPts val="1200"/>
              </a:spcBef>
              <a:spcAft>
                <a:spcPts val="0"/>
              </a:spcAft>
              <a:buNone/>
            </a:pPr>
            <a:r>
              <a:rPr lang="en-US" sz="3982">
                <a:latin typeface="Times"/>
                <a:ea typeface="Times"/>
                <a:cs typeface="Times"/>
                <a:sym typeface="Times"/>
              </a:rPr>
              <a:t> *lower folds</a:t>
            </a:r>
            <a:r>
              <a:rPr lang="en-US" sz="3982">
                <a:solidFill>
                  <a:srgbClr val="FFFF00"/>
                </a:solidFill>
                <a:latin typeface="Times"/>
                <a:ea typeface="Times"/>
                <a:cs typeface="Times"/>
                <a:sym typeface="Times"/>
              </a:rPr>
              <a:t> =</a:t>
            </a:r>
            <a:r>
              <a:rPr lang="en-US" sz="3982">
                <a:latin typeface="Times"/>
                <a:ea typeface="Times"/>
                <a:cs typeface="Times"/>
                <a:sym typeface="Times"/>
              </a:rPr>
              <a:t> </a:t>
            </a:r>
            <a:r>
              <a:rPr lang="en-US" sz="3982" b="1">
                <a:solidFill>
                  <a:srgbClr val="00FF00"/>
                </a:solidFill>
                <a:latin typeface="Times"/>
                <a:ea typeface="Times"/>
                <a:cs typeface="Times"/>
                <a:sym typeface="Times"/>
              </a:rPr>
              <a:t>true vocal</a:t>
            </a:r>
            <a:r>
              <a:rPr lang="en-US" sz="3982">
                <a:latin typeface="Times"/>
                <a:ea typeface="Times"/>
                <a:cs typeface="Times"/>
                <a:sym typeface="Times"/>
              </a:rPr>
              <a:t> cords,</a:t>
            </a:r>
            <a:endParaRPr sz="3982">
              <a:latin typeface="Times"/>
              <a:ea typeface="Times"/>
              <a:cs typeface="Times"/>
              <a:sym typeface="Times"/>
            </a:endParaRPr>
          </a:p>
          <a:p>
            <a:pPr marL="0" lvl="0" indent="0" algn="l" rtl="0">
              <a:lnSpc>
                <a:spcPct val="115000"/>
              </a:lnSpc>
              <a:spcBef>
                <a:spcPts val="1200"/>
              </a:spcBef>
              <a:spcAft>
                <a:spcPts val="0"/>
              </a:spcAft>
              <a:buClr>
                <a:schemeClr val="dk1"/>
              </a:buClr>
              <a:buSzPct val="27622"/>
              <a:buFont typeface="Arial"/>
              <a:buNone/>
            </a:pPr>
            <a:r>
              <a:rPr lang="en-US" sz="3982">
                <a:solidFill>
                  <a:srgbClr val="00FF00"/>
                </a:solidFill>
                <a:latin typeface="Times"/>
                <a:ea typeface="Times"/>
                <a:cs typeface="Times"/>
                <a:sym typeface="Times"/>
              </a:rPr>
              <a:t> </a:t>
            </a:r>
            <a:r>
              <a:rPr lang="en-US" sz="3982">
                <a:solidFill>
                  <a:srgbClr val="FEFEFE"/>
                </a:solidFill>
                <a:latin typeface="Times"/>
                <a:ea typeface="Times"/>
                <a:cs typeface="Times"/>
                <a:sym typeface="Times"/>
              </a:rPr>
              <a:t>which could</a:t>
            </a:r>
            <a:r>
              <a:rPr lang="en-US" sz="3982">
                <a:solidFill>
                  <a:srgbClr val="00FF00"/>
                </a:solidFill>
                <a:latin typeface="Times"/>
                <a:ea typeface="Times"/>
                <a:cs typeface="Times"/>
                <a:sym typeface="Times"/>
              </a:rPr>
              <a:t> </a:t>
            </a:r>
            <a:r>
              <a:rPr lang="en-US" sz="3982" u="sng">
                <a:solidFill>
                  <a:srgbClr val="00FF00"/>
                </a:solidFill>
                <a:latin typeface="Times"/>
                <a:ea typeface="Times"/>
                <a:cs typeface="Times"/>
                <a:sym typeface="Times"/>
              </a:rPr>
              <a:t>be injured during intubation</a:t>
            </a:r>
            <a:endParaRPr sz="3982" u="sng">
              <a:solidFill>
                <a:srgbClr val="00FF00"/>
              </a:solidFill>
              <a:latin typeface="Times"/>
              <a:ea typeface="Times"/>
              <a:cs typeface="Times"/>
              <a:sym typeface="Times"/>
            </a:endParaRPr>
          </a:p>
          <a:p>
            <a:pPr marL="0" lvl="0" indent="0" algn="l" rtl="0">
              <a:spcBef>
                <a:spcPts val="1200"/>
              </a:spcBef>
              <a:spcAft>
                <a:spcPts val="0"/>
              </a:spcAft>
              <a:buNone/>
            </a:pPr>
            <a:endParaRPr sz="2000">
              <a:latin typeface="Calibri"/>
              <a:ea typeface="Calibri"/>
              <a:cs typeface="Calibri"/>
              <a:sym typeface="Calibri"/>
            </a:endParaRPr>
          </a:p>
        </p:txBody>
      </p:sp>
      <p:pic>
        <p:nvPicPr>
          <p:cNvPr id="228" name="Google Shape;228;g3010a393164_3_35"/>
          <p:cNvPicPr preferRelativeResize="0"/>
          <p:nvPr/>
        </p:nvPicPr>
        <p:blipFill>
          <a:blip r:embed="rId3">
            <a:alphaModFix/>
          </a:blip>
          <a:stretch>
            <a:fillRect/>
          </a:stretch>
        </p:blipFill>
        <p:spPr>
          <a:xfrm>
            <a:off x="7128325" y="415750"/>
            <a:ext cx="4476450" cy="2979675"/>
          </a:xfrm>
          <a:prstGeom prst="rect">
            <a:avLst/>
          </a:prstGeom>
          <a:noFill/>
          <a:ln>
            <a:noFill/>
          </a:ln>
        </p:spPr>
      </p:pic>
      <p:pic>
        <p:nvPicPr>
          <p:cNvPr id="229" name="Google Shape;229;g3010a393164_3_35"/>
          <p:cNvPicPr preferRelativeResize="0"/>
          <p:nvPr/>
        </p:nvPicPr>
        <p:blipFill>
          <a:blip r:embed="rId4">
            <a:alphaModFix/>
          </a:blip>
          <a:stretch>
            <a:fillRect/>
          </a:stretch>
        </p:blipFill>
        <p:spPr>
          <a:xfrm>
            <a:off x="6821800" y="3547825"/>
            <a:ext cx="4691325" cy="2261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3010a393164_3_29"/>
          <p:cNvSpPr txBox="1">
            <a:spLocks noGrp="1"/>
          </p:cNvSpPr>
          <p:nvPr>
            <p:ph type="title"/>
          </p:nvPr>
        </p:nvSpPr>
        <p:spPr>
          <a:xfrm>
            <a:off x="1066800" y="869649"/>
            <a:ext cx="10058400" cy="1144500"/>
          </a:xfrm>
          <a:prstGeom prst="rect">
            <a:avLst/>
          </a:prstGeom>
        </p:spPr>
        <p:txBody>
          <a:bodyPr spcFirstLastPara="1" wrap="square" lIns="91425" tIns="45700" rIns="91425" bIns="45700" anchor="ctr" anchorCtr="0">
            <a:noAutofit/>
          </a:bodyPr>
          <a:lstStyle/>
          <a:p>
            <a:pPr marL="0" lvl="0" indent="0" algn="l" rtl="0">
              <a:lnSpc>
                <a:spcPct val="115000"/>
              </a:lnSpc>
              <a:spcBef>
                <a:spcPts val="1200"/>
              </a:spcBef>
              <a:spcAft>
                <a:spcPts val="0"/>
              </a:spcAft>
              <a:buClr>
                <a:schemeClr val="dk1"/>
              </a:buClr>
              <a:buSzPts val="990"/>
              <a:buFont typeface="Arial"/>
              <a:buNone/>
            </a:pPr>
            <a:r>
              <a:rPr lang="en-US" sz="2520">
                <a:solidFill>
                  <a:srgbClr val="FFFF00"/>
                </a:solidFill>
                <a:latin typeface="Times"/>
                <a:ea typeface="Times"/>
                <a:cs typeface="Times"/>
                <a:sym typeface="Times"/>
              </a:rPr>
              <a:t>Cricothyrotomy:</a:t>
            </a:r>
            <a:endParaRPr sz="2520">
              <a:solidFill>
                <a:srgbClr val="FFFF00"/>
              </a:solidFill>
              <a:latin typeface="Times"/>
              <a:ea typeface="Times"/>
              <a:cs typeface="Times"/>
              <a:sym typeface="Times"/>
            </a:endParaRPr>
          </a:p>
          <a:p>
            <a:pPr marL="0" lvl="0" indent="0" algn="l" rtl="0">
              <a:lnSpc>
                <a:spcPct val="115000"/>
              </a:lnSpc>
              <a:spcBef>
                <a:spcPts val="1200"/>
              </a:spcBef>
              <a:spcAft>
                <a:spcPts val="0"/>
              </a:spcAft>
              <a:buClr>
                <a:schemeClr val="dk1"/>
              </a:buClr>
              <a:buSzPts val="990"/>
              <a:buFont typeface="Arial"/>
              <a:buNone/>
            </a:pPr>
            <a:r>
              <a:rPr lang="en-US" sz="2420">
                <a:latin typeface="Times"/>
                <a:ea typeface="Times"/>
                <a:cs typeface="Times"/>
                <a:sym typeface="Times"/>
              </a:rPr>
              <a:t>Surgical airway made via the </a:t>
            </a:r>
            <a:r>
              <a:rPr lang="en-US" sz="2420" u="sng">
                <a:latin typeface="Times"/>
                <a:ea typeface="Times"/>
                <a:cs typeface="Times"/>
                <a:sym typeface="Times"/>
              </a:rPr>
              <a:t>cricothyroid membrane</a:t>
            </a:r>
            <a:r>
              <a:rPr lang="en-US" sz="2420">
                <a:latin typeface="Times"/>
                <a:ea typeface="Times"/>
                <a:cs typeface="Times"/>
                <a:sym typeface="Times"/>
              </a:rPr>
              <a:t> in </a:t>
            </a:r>
            <a:r>
              <a:rPr lang="en-US" sz="2420" u="sng">
                <a:solidFill>
                  <a:srgbClr val="FFFF00"/>
                </a:solidFill>
                <a:latin typeface="Times"/>
                <a:ea typeface="Times"/>
                <a:cs typeface="Times"/>
                <a:sym typeface="Times"/>
              </a:rPr>
              <a:t>acute emergency</a:t>
            </a:r>
            <a:endParaRPr sz="2420" u="sng">
              <a:solidFill>
                <a:srgbClr val="FFFF00"/>
              </a:solidFill>
              <a:latin typeface="Times"/>
              <a:ea typeface="Times"/>
              <a:cs typeface="Times"/>
              <a:sym typeface="Times"/>
            </a:endParaRPr>
          </a:p>
          <a:p>
            <a:pPr marL="0" lvl="0" indent="0" algn="l" rtl="0">
              <a:lnSpc>
                <a:spcPct val="115000"/>
              </a:lnSpc>
              <a:spcBef>
                <a:spcPts val="1200"/>
              </a:spcBef>
              <a:spcAft>
                <a:spcPts val="0"/>
              </a:spcAft>
              <a:buClr>
                <a:schemeClr val="dk1"/>
              </a:buClr>
              <a:buSzPts val="990"/>
              <a:buFont typeface="Arial"/>
              <a:buNone/>
            </a:pPr>
            <a:r>
              <a:rPr lang="en-US" sz="2420">
                <a:latin typeface="Times"/>
                <a:ea typeface="Times"/>
                <a:cs typeface="Times"/>
                <a:sym typeface="Times"/>
              </a:rPr>
              <a:t> when obstruction </a:t>
            </a:r>
            <a:r>
              <a:rPr lang="en-US" sz="2420">
                <a:solidFill>
                  <a:srgbClr val="FFFF00"/>
                </a:solidFill>
                <a:latin typeface="Times"/>
                <a:ea typeface="Times"/>
                <a:cs typeface="Times"/>
                <a:sym typeface="Times"/>
              </a:rPr>
              <a:t>at</a:t>
            </a:r>
            <a:r>
              <a:rPr lang="en-US" sz="2420">
                <a:latin typeface="Times"/>
                <a:ea typeface="Times"/>
                <a:cs typeface="Times"/>
                <a:sym typeface="Times"/>
              </a:rPr>
              <a:t> or </a:t>
            </a:r>
            <a:r>
              <a:rPr lang="en-US" sz="2420">
                <a:solidFill>
                  <a:srgbClr val="FFFF00"/>
                </a:solidFill>
                <a:latin typeface="Times"/>
                <a:ea typeface="Times"/>
                <a:cs typeface="Times"/>
                <a:sym typeface="Times"/>
              </a:rPr>
              <a:t>above </a:t>
            </a:r>
            <a:r>
              <a:rPr lang="en-US" sz="2420">
                <a:latin typeface="Times"/>
                <a:ea typeface="Times"/>
                <a:cs typeface="Times"/>
                <a:sym typeface="Times"/>
              </a:rPr>
              <a:t>the larynx not relieved. </a:t>
            </a:r>
            <a:endParaRPr sz="2420">
              <a:latin typeface="Times"/>
              <a:ea typeface="Times"/>
              <a:cs typeface="Times"/>
              <a:sym typeface="Times"/>
            </a:endParaRPr>
          </a:p>
          <a:p>
            <a:pPr marL="0" lvl="0" indent="0" algn="l" rtl="0">
              <a:spcBef>
                <a:spcPts val="1200"/>
              </a:spcBef>
              <a:spcAft>
                <a:spcPts val="0"/>
              </a:spcAft>
              <a:buSzPts val="990"/>
              <a:buNone/>
            </a:pPr>
            <a:endParaRPr sz="1920"/>
          </a:p>
        </p:txBody>
      </p:sp>
      <p:sp>
        <p:nvSpPr>
          <p:cNvPr id="236" name="Google Shape;236;g3010a393164_3_29"/>
          <p:cNvSpPr txBox="1">
            <a:spLocks noGrp="1"/>
          </p:cNvSpPr>
          <p:nvPr>
            <p:ph type="body" idx="1"/>
          </p:nvPr>
        </p:nvSpPr>
        <p:spPr>
          <a:xfrm>
            <a:off x="1066800" y="2103120"/>
            <a:ext cx="10058400" cy="3931800"/>
          </a:xfrm>
          <a:prstGeom prst="rect">
            <a:avLst/>
          </a:prstGeom>
        </p:spPr>
        <p:txBody>
          <a:bodyPr spcFirstLastPara="1" wrap="square" lIns="91425" tIns="45700" rIns="91425" bIns="45700" anchor="t" anchorCtr="0">
            <a:normAutofit/>
          </a:bodyPr>
          <a:lstStyle/>
          <a:p>
            <a:pPr marL="0" lvl="0" indent="0" algn="l" rtl="0">
              <a:spcBef>
                <a:spcPts val="900"/>
              </a:spcBef>
              <a:spcAft>
                <a:spcPts val="0"/>
              </a:spcAft>
              <a:buNone/>
            </a:pPr>
            <a:endParaRPr/>
          </a:p>
        </p:txBody>
      </p:sp>
      <p:pic>
        <p:nvPicPr>
          <p:cNvPr id="237" name="Google Shape;237;g3010a393164_3_29"/>
          <p:cNvPicPr preferRelativeResize="0"/>
          <p:nvPr/>
        </p:nvPicPr>
        <p:blipFill>
          <a:blip r:embed="rId3">
            <a:alphaModFix/>
          </a:blip>
          <a:stretch>
            <a:fillRect/>
          </a:stretch>
        </p:blipFill>
        <p:spPr>
          <a:xfrm>
            <a:off x="1066800" y="2103125"/>
            <a:ext cx="4547500" cy="3931800"/>
          </a:xfrm>
          <a:prstGeom prst="rect">
            <a:avLst/>
          </a:prstGeom>
          <a:noFill/>
          <a:ln>
            <a:noFill/>
          </a:ln>
        </p:spPr>
      </p:pic>
      <p:pic>
        <p:nvPicPr>
          <p:cNvPr id="238" name="Google Shape;238;g3010a393164_3_29"/>
          <p:cNvPicPr preferRelativeResize="0"/>
          <p:nvPr/>
        </p:nvPicPr>
        <p:blipFill>
          <a:blip r:embed="rId4">
            <a:alphaModFix/>
          </a:blip>
          <a:stretch>
            <a:fillRect/>
          </a:stretch>
        </p:blipFill>
        <p:spPr>
          <a:xfrm>
            <a:off x="9307075" y="2103125"/>
            <a:ext cx="2102200" cy="3931800"/>
          </a:xfrm>
          <a:prstGeom prst="rect">
            <a:avLst/>
          </a:prstGeom>
          <a:noFill/>
          <a:ln>
            <a:noFill/>
          </a:ln>
        </p:spPr>
      </p:pic>
      <p:pic>
        <p:nvPicPr>
          <p:cNvPr id="239" name="Google Shape;239;g3010a393164_3_29"/>
          <p:cNvPicPr preferRelativeResize="0"/>
          <p:nvPr/>
        </p:nvPicPr>
        <p:blipFill>
          <a:blip r:embed="rId5">
            <a:alphaModFix/>
          </a:blip>
          <a:stretch>
            <a:fillRect/>
          </a:stretch>
        </p:blipFill>
        <p:spPr>
          <a:xfrm>
            <a:off x="5980300" y="2103125"/>
            <a:ext cx="3015875" cy="3931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3010a393164_4_31"/>
          <p:cNvSpPr txBox="1">
            <a:spLocks noGrp="1"/>
          </p:cNvSpPr>
          <p:nvPr>
            <p:ph type="title"/>
          </p:nvPr>
        </p:nvSpPr>
        <p:spPr>
          <a:xfrm>
            <a:off x="1066800" y="642594"/>
            <a:ext cx="10058400" cy="192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 </a:t>
            </a:r>
            <a:endParaRPr/>
          </a:p>
        </p:txBody>
      </p:sp>
      <p:sp>
        <p:nvSpPr>
          <p:cNvPr id="246" name="Google Shape;246;g3010a393164_4_31"/>
          <p:cNvSpPr txBox="1">
            <a:spLocks noGrp="1"/>
          </p:cNvSpPr>
          <p:nvPr>
            <p:ph type="body" idx="1"/>
          </p:nvPr>
        </p:nvSpPr>
        <p:spPr>
          <a:xfrm>
            <a:off x="663589" y="1461000"/>
            <a:ext cx="2213400" cy="4860000"/>
          </a:xfrm>
          <a:prstGeom prst="rect">
            <a:avLst/>
          </a:prstGeom>
        </p:spPr>
        <p:txBody>
          <a:bodyPr spcFirstLastPara="1" wrap="square" lIns="91425" tIns="45700" rIns="91425" bIns="45700" anchor="t" anchorCtr="0">
            <a:normAutofit lnSpcReduction="10000"/>
          </a:bodyPr>
          <a:lstStyle/>
          <a:p>
            <a:pPr marL="0" lvl="0" indent="0" algn="l" rtl="0">
              <a:spcBef>
                <a:spcPts val="900"/>
              </a:spcBef>
              <a:spcAft>
                <a:spcPts val="0"/>
              </a:spcAft>
              <a:buNone/>
            </a:pPr>
            <a:r>
              <a:rPr lang="en-US" sz="2000" b="1">
                <a:solidFill>
                  <a:srgbClr val="FFFF00"/>
                </a:solidFill>
                <a:latin typeface="Times"/>
                <a:ea typeface="Times"/>
                <a:cs typeface="Times"/>
                <a:sym typeface="Times"/>
              </a:rPr>
              <a:t>Cricothyrotomy</a:t>
            </a:r>
            <a:r>
              <a:rPr lang="en-US" sz="2000">
                <a:latin typeface="Times"/>
                <a:ea typeface="Times"/>
                <a:cs typeface="Times"/>
                <a:sym typeface="Times"/>
              </a:rPr>
              <a:t> , also known as  Cricothyroidotomy,is an important emergency procedure that is used to obtain an airway when other,more routine methods (eg, laryngeal mask airway [LMA] and endotracheal intubation) are ineffective or contraindicated.</a:t>
            </a:r>
            <a:endParaRPr sz="2000">
              <a:latin typeface="Times"/>
              <a:ea typeface="Times"/>
              <a:cs typeface="Times"/>
              <a:sym typeface="Times"/>
            </a:endParaRPr>
          </a:p>
        </p:txBody>
      </p:sp>
      <p:sp>
        <p:nvSpPr>
          <p:cNvPr id="247" name="Google Shape;247;g3010a393164_4_31"/>
          <p:cNvSpPr txBox="1"/>
          <p:nvPr/>
        </p:nvSpPr>
        <p:spPr>
          <a:xfrm>
            <a:off x="3149112" y="1461000"/>
            <a:ext cx="4699800" cy="4860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1900" b="1">
                <a:solidFill>
                  <a:srgbClr val="FFFF00"/>
                </a:solidFill>
                <a:latin typeface="Century Gothic"/>
                <a:ea typeface="Century Gothic"/>
                <a:cs typeface="Century Gothic"/>
                <a:sym typeface="Century Gothic"/>
              </a:rPr>
              <a:t>Indications</a:t>
            </a:r>
            <a:endParaRPr sz="1900" b="1">
              <a:solidFill>
                <a:srgbClr val="FFFF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US" sz="1800">
                <a:solidFill>
                  <a:schemeClr val="lt1"/>
                </a:solidFill>
                <a:latin typeface="Century Gothic"/>
                <a:ea typeface="Century Gothic"/>
                <a:cs typeface="Century Gothic"/>
                <a:sym typeface="Century Gothic"/>
              </a:rPr>
              <a:t>C</a:t>
            </a:r>
            <a:r>
              <a:rPr lang="en-US" sz="2000">
                <a:solidFill>
                  <a:schemeClr val="lt1"/>
                </a:solidFill>
                <a:latin typeface="Times"/>
                <a:ea typeface="Times"/>
                <a:cs typeface="Times"/>
                <a:sym typeface="Times"/>
              </a:rPr>
              <a:t>ricothyroidotomy is indicated upon failure to obtain an airway with traditional methods in the following situations:</a:t>
            </a:r>
            <a:endParaRPr sz="2000">
              <a:solidFill>
                <a:schemeClr val="lt1"/>
              </a:solidFill>
              <a:latin typeface="Times"/>
              <a:ea typeface="Times"/>
              <a:cs typeface="Times"/>
              <a:sym typeface="Times"/>
            </a:endParaRPr>
          </a:p>
          <a:p>
            <a:pPr marL="0" lvl="0" indent="0" algn="l" rtl="0">
              <a:lnSpc>
                <a:spcPct val="100000"/>
              </a:lnSpc>
              <a:spcBef>
                <a:spcPts val="0"/>
              </a:spcBef>
              <a:spcAft>
                <a:spcPts val="0"/>
              </a:spcAft>
              <a:buNone/>
            </a:pPr>
            <a:r>
              <a:rPr lang="en-US" sz="2000">
                <a:solidFill>
                  <a:srgbClr val="FFFF00"/>
                </a:solidFill>
                <a:latin typeface="Times"/>
                <a:ea typeface="Times"/>
                <a:cs typeface="Times"/>
                <a:sym typeface="Times"/>
              </a:rPr>
              <a:t>•</a:t>
            </a:r>
            <a:r>
              <a:rPr lang="en-US" sz="2000">
                <a:solidFill>
                  <a:schemeClr val="lt1"/>
                </a:solidFill>
                <a:latin typeface="Times"/>
                <a:ea typeface="Times"/>
                <a:cs typeface="Times"/>
                <a:sym typeface="Times"/>
              </a:rPr>
              <a:t>Trauma causing oral ,pharyngeal, or nasal hemorrhage .</a:t>
            </a:r>
            <a:endParaRPr sz="2000">
              <a:solidFill>
                <a:schemeClr val="lt1"/>
              </a:solidFill>
              <a:latin typeface="Times"/>
              <a:ea typeface="Times"/>
              <a:cs typeface="Times"/>
              <a:sym typeface="Times"/>
            </a:endParaRPr>
          </a:p>
          <a:p>
            <a:pPr marL="0" lvl="0" indent="0" algn="l" rtl="0">
              <a:lnSpc>
                <a:spcPct val="100000"/>
              </a:lnSpc>
              <a:spcBef>
                <a:spcPts val="0"/>
              </a:spcBef>
              <a:spcAft>
                <a:spcPts val="0"/>
              </a:spcAft>
              <a:buNone/>
            </a:pPr>
            <a:r>
              <a:rPr lang="en-US" sz="2000">
                <a:solidFill>
                  <a:srgbClr val="FFFF00"/>
                </a:solidFill>
                <a:latin typeface="Times"/>
                <a:ea typeface="Times"/>
                <a:cs typeface="Times"/>
                <a:sym typeface="Times"/>
              </a:rPr>
              <a:t>•</a:t>
            </a:r>
            <a:r>
              <a:rPr lang="en-US" sz="2000">
                <a:solidFill>
                  <a:schemeClr val="lt1"/>
                </a:solidFill>
                <a:latin typeface="Times"/>
                <a:ea typeface="Times"/>
                <a:cs typeface="Times"/>
                <a:sym typeface="Times"/>
              </a:rPr>
              <a:t>Facial muscle spasms or laryngospasm. </a:t>
            </a:r>
            <a:endParaRPr sz="2000">
              <a:solidFill>
                <a:schemeClr val="lt1"/>
              </a:solidFill>
              <a:latin typeface="Times"/>
              <a:ea typeface="Times"/>
              <a:cs typeface="Times"/>
              <a:sym typeface="Times"/>
            </a:endParaRPr>
          </a:p>
          <a:p>
            <a:pPr marL="0" lvl="0" indent="0" algn="l" rtl="0">
              <a:lnSpc>
                <a:spcPct val="100000"/>
              </a:lnSpc>
              <a:spcBef>
                <a:spcPts val="0"/>
              </a:spcBef>
              <a:spcAft>
                <a:spcPts val="0"/>
              </a:spcAft>
              <a:buNone/>
            </a:pPr>
            <a:r>
              <a:rPr lang="en-US" sz="2000">
                <a:solidFill>
                  <a:srgbClr val="FFFF00"/>
                </a:solidFill>
                <a:latin typeface="Times"/>
                <a:ea typeface="Times"/>
                <a:cs typeface="Times"/>
                <a:sym typeface="Times"/>
              </a:rPr>
              <a:t>•</a:t>
            </a:r>
            <a:r>
              <a:rPr lang="en-US" sz="2000">
                <a:solidFill>
                  <a:schemeClr val="lt1"/>
                </a:solidFill>
                <a:latin typeface="Times"/>
                <a:ea typeface="Times"/>
                <a:cs typeface="Times"/>
                <a:sym typeface="Times"/>
              </a:rPr>
              <a:t>Uncontrollable emesis.</a:t>
            </a:r>
            <a:endParaRPr sz="2000">
              <a:solidFill>
                <a:schemeClr val="lt1"/>
              </a:solidFill>
              <a:latin typeface="Times"/>
              <a:ea typeface="Times"/>
              <a:cs typeface="Times"/>
              <a:sym typeface="Times"/>
            </a:endParaRPr>
          </a:p>
          <a:p>
            <a:pPr marL="0" lvl="0" indent="0" algn="l" rtl="0">
              <a:lnSpc>
                <a:spcPct val="100000"/>
              </a:lnSpc>
              <a:spcBef>
                <a:spcPts val="0"/>
              </a:spcBef>
              <a:spcAft>
                <a:spcPts val="0"/>
              </a:spcAft>
              <a:buNone/>
            </a:pPr>
            <a:r>
              <a:rPr lang="en-US" sz="2000">
                <a:solidFill>
                  <a:schemeClr val="lt1"/>
                </a:solidFill>
                <a:latin typeface="Times"/>
                <a:ea typeface="Times"/>
                <a:cs typeface="Times"/>
                <a:sym typeface="Times"/>
              </a:rPr>
              <a:t> </a:t>
            </a:r>
            <a:r>
              <a:rPr lang="en-US" sz="2000">
                <a:solidFill>
                  <a:srgbClr val="FFFF00"/>
                </a:solidFill>
                <a:latin typeface="Times"/>
                <a:ea typeface="Times"/>
                <a:cs typeface="Times"/>
                <a:sym typeface="Times"/>
              </a:rPr>
              <a:t>•</a:t>
            </a:r>
            <a:r>
              <a:rPr lang="en-US" sz="2000">
                <a:solidFill>
                  <a:schemeClr val="lt1"/>
                </a:solidFill>
                <a:latin typeface="Times"/>
                <a:ea typeface="Times"/>
                <a:cs typeface="Times"/>
                <a:sym typeface="Times"/>
              </a:rPr>
              <a:t>Upper airway stenosis or congenital deformities.</a:t>
            </a:r>
            <a:endParaRPr sz="2000">
              <a:solidFill>
                <a:schemeClr val="lt1"/>
              </a:solidFill>
              <a:latin typeface="Times"/>
              <a:ea typeface="Times"/>
              <a:cs typeface="Times"/>
              <a:sym typeface="Times"/>
            </a:endParaRPr>
          </a:p>
          <a:p>
            <a:pPr marL="0" lvl="0" indent="0" algn="l" rtl="0">
              <a:lnSpc>
                <a:spcPct val="100000"/>
              </a:lnSpc>
              <a:spcBef>
                <a:spcPts val="0"/>
              </a:spcBef>
              <a:spcAft>
                <a:spcPts val="0"/>
              </a:spcAft>
              <a:buNone/>
            </a:pPr>
            <a:r>
              <a:rPr lang="en-US" sz="2000">
                <a:solidFill>
                  <a:schemeClr val="lt1"/>
                </a:solidFill>
                <a:latin typeface="Times"/>
                <a:ea typeface="Times"/>
                <a:cs typeface="Times"/>
                <a:sym typeface="Times"/>
              </a:rPr>
              <a:t> </a:t>
            </a:r>
            <a:r>
              <a:rPr lang="en-US" sz="2000">
                <a:solidFill>
                  <a:srgbClr val="FFFF00"/>
                </a:solidFill>
                <a:latin typeface="Times"/>
                <a:ea typeface="Times"/>
                <a:cs typeface="Times"/>
                <a:sym typeface="Times"/>
              </a:rPr>
              <a:t>•</a:t>
            </a:r>
            <a:r>
              <a:rPr lang="en-US" sz="2000">
                <a:solidFill>
                  <a:schemeClr val="lt1"/>
                </a:solidFill>
                <a:latin typeface="Times"/>
                <a:ea typeface="Times"/>
                <a:cs typeface="Times"/>
                <a:sym typeface="Times"/>
              </a:rPr>
              <a:t>Clenched teeth.</a:t>
            </a:r>
            <a:endParaRPr sz="2000">
              <a:solidFill>
                <a:schemeClr val="lt1"/>
              </a:solidFill>
              <a:latin typeface="Times"/>
              <a:ea typeface="Times"/>
              <a:cs typeface="Times"/>
              <a:sym typeface="Times"/>
            </a:endParaRPr>
          </a:p>
          <a:p>
            <a:pPr marL="0" lvl="0" indent="0" algn="l" rtl="0">
              <a:lnSpc>
                <a:spcPct val="100000"/>
              </a:lnSpc>
              <a:spcBef>
                <a:spcPts val="0"/>
              </a:spcBef>
              <a:spcAft>
                <a:spcPts val="0"/>
              </a:spcAft>
              <a:buNone/>
            </a:pPr>
            <a:r>
              <a:rPr lang="en-US" sz="2000">
                <a:solidFill>
                  <a:schemeClr val="lt1"/>
                </a:solidFill>
                <a:latin typeface="Times"/>
                <a:ea typeface="Times"/>
                <a:cs typeface="Times"/>
                <a:sym typeface="Times"/>
              </a:rPr>
              <a:t> </a:t>
            </a:r>
            <a:r>
              <a:rPr lang="en-US" sz="2000">
                <a:solidFill>
                  <a:srgbClr val="FFFF00"/>
                </a:solidFill>
                <a:latin typeface="Times"/>
                <a:ea typeface="Times"/>
                <a:cs typeface="Times"/>
                <a:sym typeface="Times"/>
              </a:rPr>
              <a:t>•</a:t>
            </a:r>
            <a:r>
              <a:rPr lang="en-US" sz="2000">
                <a:solidFill>
                  <a:schemeClr val="lt1"/>
                </a:solidFill>
                <a:latin typeface="Times"/>
                <a:ea typeface="Times"/>
                <a:cs typeface="Times"/>
                <a:sym typeface="Times"/>
              </a:rPr>
              <a:t>Tumor,cancer,or another disease process or trauma causing mass effect. Airway obstruction indications include the following: </a:t>
            </a:r>
            <a:endParaRPr sz="2000">
              <a:solidFill>
                <a:schemeClr val="lt1"/>
              </a:solidFill>
              <a:latin typeface="Times"/>
              <a:ea typeface="Times"/>
              <a:cs typeface="Times"/>
              <a:sym typeface="Times"/>
            </a:endParaRPr>
          </a:p>
          <a:p>
            <a:pPr marL="0" lvl="0" indent="0" algn="l" rtl="0">
              <a:lnSpc>
                <a:spcPct val="100000"/>
              </a:lnSpc>
              <a:spcBef>
                <a:spcPts val="0"/>
              </a:spcBef>
              <a:spcAft>
                <a:spcPts val="0"/>
              </a:spcAft>
              <a:buNone/>
            </a:pPr>
            <a:r>
              <a:rPr lang="en-US" sz="2000">
                <a:solidFill>
                  <a:srgbClr val="FFFF00"/>
                </a:solidFill>
                <a:latin typeface="Times"/>
                <a:ea typeface="Times"/>
                <a:cs typeface="Times"/>
                <a:sym typeface="Times"/>
              </a:rPr>
              <a:t>•</a:t>
            </a:r>
            <a:r>
              <a:rPr lang="en-US" sz="2000">
                <a:solidFill>
                  <a:schemeClr val="lt1"/>
                </a:solidFill>
                <a:latin typeface="Times"/>
                <a:ea typeface="Times"/>
                <a:cs typeface="Times"/>
                <a:sym typeface="Times"/>
              </a:rPr>
              <a:t>Oropharyngeal edema (eg,anaphylaxis.</a:t>
            </a:r>
            <a:endParaRPr sz="2000">
              <a:solidFill>
                <a:schemeClr val="lt1"/>
              </a:solidFill>
              <a:latin typeface="Times"/>
              <a:ea typeface="Times"/>
              <a:cs typeface="Times"/>
              <a:sym typeface="Times"/>
            </a:endParaRPr>
          </a:p>
        </p:txBody>
      </p:sp>
      <p:sp>
        <p:nvSpPr>
          <p:cNvPr id="248" name="Google Shape;248;g3010a393164_4_31"/>
          <p:cNvSpPr txBox="1"/>
          <p:nvPr/>
        </p:nvSpPr>
        <p:spPr>
          <a:xfrm>
            <a:off x="4063650" y="629850"/>
            <a:ext cx="6825900" cy="67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b="1">
                <a:solidFill>
                  <a:srgbClr val="FFFF00"/>
                </a:solidFill>
                <a:latin typeface="Times"/>
                <a:ea typeface="Times"/>
                <a:cs typeface="Times"/>
                <a:sym typeface="Times"/>
              </a:rPr>
              <a:t>INDICATIONS AND CONTRAINDICATIONS</a:t>
            </a:r>
            <a:endParaRPr sz="2500" b="1">
              <a:solidFill>
                <a:srgbClr val="FFFF00"/>
              </a:solidFill>
              <a:latin typeface="Times"/>
              <a:ea typeface="Times"/>
              <a:cs typeface="Times"/>
              <a:sym typeface="Times"/>
            </a:endParaRPr>
          </a:p>
        </p:txBody>
      </p:sp>
      <p:sp>
        <p:nvSpPr>
          <p:cNvPr id="249" name="Google Shape;249;g3010a393164_4_31"/>
          <p:cNvSpPr txBox="1"/>
          <p:nvPr/>
        </p:nvSpPr>
        <p:spPr>
          <a:xfrm>
            <a:off x="8121000" y="1461000"/>
            <a:ext cx="3498000" cy="486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a:solidFill>
                  <a:srgbClr val="FFFF00"/>
                </a:solidFill>
                <a:latin typeface="Times"/>
                <a:ea typeface="Times"/>
                <a:cs typeface="Times"/>
                <a:sym typeface="Times"/>
              </a:rPr>
              <a:t>Contraindications</a:t>
            </a:r>
            <a:endParaRPr sz="2000" b="1">
              <a:solidFill>
                <a:srgbClr val="FFFF00"/>
              </a:solidFill>
              <a:latin typeface="Times"/>
              <a:ea typeface="Times"/>
              <a:cs typeface="Times"/>
              <a:sym typeface="Times"/>
            </a:endParaRPr>
          </a:p>
          <a:p>
            <a:pPr marL="0" lvl="0" indent="0" algn="l" rtl="0">
              <a:spcBef>
                <a:spcPts val="0"/>
              </a:spcBef>
              <a:spcAft>
                <a:spcPts val="0"/>
              </a:spcAft>
              <a:buNone/>
            </a:pPr>
            <a:r>
              <a:rPr lang="en-US" sz="2000">
                <a:solidFill>
                  <a:srgbClr val="FEFEFE"/>
                </a:solidFill>
                <a:latin typeface="Times"/>
                <a:ea typeface="Times"/>
                <a:cs typeface="Times"/>
                <a:sym typeface="Times"/>
              </a:rPr>
              <a:t>The only absolute contraindication to surgical cricothyroidotomy is </a:t>
            </a:r>
            <a:r>
              <a:rPr lang="en-US" sz="2000" b="1" u="sng">
                <a:solidFill>
                  <a:srgbClr val="FFFF00"/>
                </a:solidFill>
                <a:latin typeface="Times"/>
                <a:ea typeface="Times"/>
                <a:cs typeface="Times"/>
                <a:sym typeface="Times"/>
              </a:rPr>
              <a:t>age</a:t>
            </a:r>
            <a:r>
              <a:rPr lang="en-US" sz="2000">
                <a:solidFill>
                  <a:srgbClr val="FEFEFE"/>
                </a:solidFill>
                <a:latin typeface="Times"/>
                <a:ea typeface="Times"/>
                <a:cs typeface="Times"/>
                <a:sym typeface="Times"/>
              </a:rPr>
              <a:t>,although the exact age at which a surgical cricothyrotomy can be safely performed is controversial and has not been well </a:t>
            </a:r>
            <a:endParaRPr sz="2000">
              <a:solidFill>
                <a:srgbClr val="FEFEFE"/>
              </a:solidFill>
              <a:latin typeface="Times"/>
              <a:ea typeface="Times"/>
              <a:cs typeface="Times"/>
              <a:sym typeface="Times"/>
            </a:endParaRPr>
          </a:p>
          <a:p>
            <a:pPr marL="0" lvl="0" indent="0" algn="l" rtl="0">
              <a:spcBef>
                <a:spcPts val="0"/>
              </a:spcBef>
              <a:spcAft>
                <a:spcPts val="0"/>
              </a:spcAft>
              <a:buNone/>
            </a:pPr>
            <a:r>
              <a:rPr lang="en-US" sz="2000">
                <a:solidFill>
                  <a:srgbClr val="FEFEFE"/>
                </a:solidFill>
                <a:latin typeface="Times"/>
                <a:ea typeface="Times"/>
                <a:cs typeface="Times"/>
                <a:sym typeface="Times"/>
              </a:rPr>
              <a:t>defined.Various sources list lower age limits ranging from 5 years[15]to 12 years[16] ,and Pediatric Advanced Life Support (PALS) defines the pediatric airway as age 1-8 years. </a:t>
            </a:r>
            <a:endParaRPr sz="2000">
              <a:solidFill>
                <a:srgbClr val="FEFEFE"/>
              </a:solidFill>
              <a:latin typeface="Times"/>
              <a:ea typeface="Times"/>
              <a:cs typeface="Times"/>
              <a:sym typeface="Time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3010a393164_3_8"/>
          <p:cNvSpPr txBox="1">
            <a:spLocks noGrp="1"/>
          </p:cNvSpPr>
          <p:nvPr>
            <p:ph type="title"/>
          </p:nvPr>
        </p:nvSpPr>
        <p:spPr>
          <a:xfrm>
            <a:off x="1066800" y="642594"/>
            <a:ext cx="10058400" cy="1371600"/>
          </a:xfrm>
          <a:prstGeom prst="rect">
            <a:avLst/>
          </a:prstGeom>
        </p:spPr>
        <p:txBody>
          <a:bodyPr spcFirstLastPara="1" wrap="square" lIns="91425" tIns="45700" rIns="91425" bIns="45700" anchor="ctr" anchorCtr="0">
            <a:normAutofit/>
          </a:bodyPr>
          <a:lstStyle/>
          <a:p>
            <a:pPr marL="0" lvl="0" indent="0" algn="l" rtl="0">
              <a:lnSpc>
                <a:spcPct val="115000"/>
              </a:lnSpc>
              <a:spcBef>
                <a:spcPts val="1200"/>
              </a:spcBef>
              <a:spcAft>
                <a:spcPts val="0"/>
              </a:spcAft>
              <a:buClr>
                <a:schemeClr val="dk1"/>
              </a:buClr>
              <a:buSzPts val="990"/>
              <a:buFont typeface="Arial"/>
              <a:buNone/>
            </a:pPr>
            <a:r>
              <a:rPr lang="en-US">
                <a:solidFill>
                  <a:srgbClr val="FFFF00"/>
                </a:solidFill>
                <a:latin typeface="Times"/>
                <a:ea typeface="Times"/>
                <a:cs typeface="Times"/>
                <a:sym typeface="Times"/>
              </a:rPr>
              <a:t>• The Trachea</a:t>
            </a:r>
            <a:endParaRPr>
              <a:solidFill>
                <a:srgbClr val="FFFF00"/>
              </a:solidFill>
              <a:latin typeface="Times"/>
              <a:ea typeface="Times"/>
              <a:cs typeface="Times"/>
              <a:sym typeface="Times"/>
            </a:endParaRPr>
          </a:p>
          <a:p>
            <a:pPr marL="0" lvl="0" indent="0" algn="l" rtl="0">
              <a:spcBef>
                <a:spcPts val="1200"/>
              </a:spcBef>
              <a:spcAft>
                <a:spcPts val="0"/>
              </a:spcAft>
              <a:buNone/>
            </a:pPr>
            <a:endParaRPr/>
          </a:p>
        </p:txBody>
      </p:sp>
      <p:sp>
        <p:nvSpPr>
          <p:cNvPr id="256" name="Google Shape;256;g3010a393164_3_8"/>
          <p:cNvSpPr txBox="1">
            <a:spLocks noGrp="1"/>
          </p:cNvSpPr>
          <p:nvPr>
            <p:ph type="body" idx="1"/>
          </p:nvPr>
        </p:nvSpPr>
        <p:spPr>
          <a:xfrm>
            <a:off x="1066800" y="1285275"/>
            <a:ext cx="6146100" cy="5035500"/>
          </a:xfrm>
          <a:prstGeom prst="rect">
            <a:avLst/>
          </a:prstGeom>
        </p:spPr>
        <p:txBody>
          <a:bodyPr spcFirstLastPara="1" wrap="square" lIns="91425" tIns="45700" rIns="91425" bIns="45700" anchor="t" anchorCtr="0">
            <a:noAutofit/>
          </a:bodyPr>
          <a:lstStyle/>
          <a:p>
            <a:pPr marL="0" lvl="0" indent="0" algn="l" rtl="0">
              <a:lnSpc>
                <a:spcPct val="105000"/>
              </a:lnSpc>
              <a:spcBef>
                <a:spcPts val="1200"/>
              </a:spcBef>
              <a:spcAft>
                <a:spcPts val="0"/>
              </a:spcAft>
              <a:buClr>
                <a:schemeClr val="dk1"/>
              </a:buClr>
              <a:buSzPts val="1100"/>
              <a:buFont typeface="Arial"/>
              <a:buNone/>
            </a:pPr>
            <a:r>
              <a:rPr lang="en-US" sz="1900">
                <a:latin typeface="Times"/>
                <a:ea typeface="Times"/>
                <a:cs typeface="Times"/>
                <a:sym typeface="Times"/>
              </a:rPr>
              <a:t>₋ The trachea is a</a:t>
            </a:r>
            <a:r>
              <a:rPr lang="en-US" sz="1900">
                <a:solidFill>
                  <a:srgbClr val="FFFF00"/>
                </a:solidFill>
                <a:latin typeface="Times"/>
                <a:ea typeface="Times"/>
                <a:cs typeface="Times"/>
                <a:sym typeface="Times"/>
              </a:rPr>
              <a:t> mobile</a:t>
            </a:r>
            <a:r>
              <a:rPr lang="en-US" sz="1900">
                <a:latin typeface="Times"/>
                <a:ea typeface="Times"/>
                <a:cs typeface="Times"/>
                <a:sym typeface="Times"/>
              </a:rPr>
              <a:t> cartilaginous and membranous tube.</a:t>
            </a:r>
            <a:endParaRPr sz="1900">
              <a:latin typeface="Times"/>
              <a:ea typeface="Times"/>
              <a:cs typeface="Times"/>
              <a:sym typeface="Times"/>
            </a:endParaRPr>
          </a:p>
          <a:p>
            <a:pPr marL="0" lvl="0" indent="0" algn="l" rtl="0">
              <a:lnSpc>
                <a:spcPct val="105000"/>
              </a:lnSpc>
              <a:spcBef>
                <a:spcPts val="1200"/>
              </a:spcBef>
              <a:spcAft>
                <a:spcPts val="0"/>
              </a:spcAft>
              <a:buClr>
                <a:schemeClr val="dk1"/>
              </a:buClr>
              <a:buSzPts val="1100"/>
              <a:buFont typeface="Arial"/>
              <a:buNone/>
            </a:pPr>
            <a:r>
              <a:rPr lang="en-US" sz="1900">
                <a:latin typeface="Times"/>
                <a:ea typeface="Times"/>
                <a:cs typeface="Times"/>
                <a:sym typeface="Times"/>
              </a:rPr>
              <a:t>₋ It begins as a continuation of the larynx at the lower border of the cricoid cartilage</a:t>
            </a:r>
            <a:endParaRPr sz="1900">
              <a:latin typeface="Times"/>
              <a:ea typeface="Times"/>
              <a:cs typeface="Times"/>
              <a:sym typeface="Times"/>
            </a:endParaRPr>
          </a:p>
          <a:p>
            <a:pPr marL="0" lvl="0" indent="0" algn="l" rtl="0">
              <a:lnSpc>
                <a:spcPct val="105000"/>
              </a:lnSpc>
              <a:spcBef>
                <a:spcPts val="1200"/>
              </a:spcBef>
              <a:spcAft>
                <a:spcPts val="0"/>
              </a:spcAft>
              <a:buClr>
                <a:schemeClr val="dk1"/>
              </a:buClr>
              <a:buSzPts val="1100"/>
              <a:buFont typeface="Arial"/>
              <a:buNone/>
            </a:pPr>
            <a:r>
              <a:rPr lang="en-US" sz="1900">
                <a:latin typeface="Times"/>
                <a:ea typeface="Times"/>
                <a:cs typeface="Times"/>
                <a:sym typeface="Times"/>
              </a:rPr>
              <a:t> at the level of the</a:t>
            </a:r>
            <a:r>
              <a:rPr lang="en-US" sz="1900">
                <a:solidFill>
                  <a:srgbClr val="FFFF00"/>
                </a:solidFill>
                <a:latin typeface="Times"/>
                <a:ea typeface="Times"/>
                <a:cs typeface="Times"/>
                <a:sym typeface="Times"/>
              </a:rPr>
              <a:t> 6th cervical vertebra</a:t>
            </a:r>
            <a:endParaRPr sz="1900">
              <a:solidFill>
                <a:srgbClr val="FFFF00"/>
              </a:solidFill>
              <a:latin typeface="Times"/>
              <a:ea typeface="Times"/>
              <a:cs typeface="Times"/>
              <a:sym typeface="Times"/>
            </a:endParaRPr>
          </a:p>
          <a:p>
            <a:pPr marL="0" lvl="0" indent="0" algn="l" rtl="0">
              <a:lnSpc>
                <a:spcPct val="105000"/>
              </a:lnSpc>
              <a:spcBef>
                <a:spcPts val="1200"/>
              </a:spcBef>
              <a:spcAft>
                <a:spcPts val="0"/>
              </a:spcAft>
              <a:buClr>
                <a:schemeClr val="dk1"/>
              </a:buClr>
              <a:buSzPts val="1100"/>
              <a:buFont typeface="Arial"/>
              <a:buNone/>
            </a:pPr>
            <a:r>
              <a:rPr lang="en-US" sz="1900">
                <a:latin typeface="Times"/>
                <a:ea typeface="Times"/>
                <a:cs typeface="Times"/>
                <a:sym typeface="Times"/>
              </a:rPr>
              <a:t>₋ Trachea ends at the </a:t>
            </a:r>
            <a:r>
              <a:rPr lang="en-US" sz="1900">
                <a:solidFill>
                  <a:srgbClr val="FFFF00"/>
                </a:solidFill>
                <a:latin typeface="Times"/>
                <a:ea typeface="Times"/>
                <a:cs typeface="Times"/>
                <a:sym typeface="Times"/>
              </a:rPr>
              <a:t>carina</a:t>
            </a:r>
            <a:r>
              <a:rPr lang="en-US" sz="1900">
                <a:latin typeface="Times"/>
                <a:ea typeface="Times"/>
                <a:cs typeface="Times"/>
                <a:sym typeface="Times"/>
              </a:rPr>
              <a:t> by dividing into right and left principal (main) bronchi</a:t>
            </a:r>
            <a:endParaRPr sz="1900">
              <a:latin typeface="Times"/>
              <a:ea typeface="Times"/>
              <a:cs typeface="Times"/>
              <a:sym typeface="Times"/>
            </a:endParaRPr>
          </a:p>
          <a:p>
            <a:pPr marL="0" lvl="0" indent="0" algn="l" rtl="0">
              <a:lnSpc>
                <a:spcPct val="105000"/>
              </a:lnSpc>
              <a:spcBef>
                <a:spcPts val="1200"/>
              </a:spcBef>
              <a:spcAft>
                <a:spcPts val="0"/>
              </a:spcAft>
              <a:buClr>
                <a:schemeClr val="dk1"/>
              </a:buClr>
              <a:buSzPts val="1100"/>
              <a:buFont typeface="Arial"/>
              <a:buNone/>
            </a:pPr>
            <a:r>
              <a:rPr lang="en-US" sz="1900">
                <a:latin typeface="Times"/>
                <a:ea typeface="Times"/>
                <a:cs typeface="Times"/>
                <a:sym typeface="Times"/>
              </a:rPr>
              <a:t>at the level of the sternal angle</a:t>
            </a:r>
            <a:endParaRPr sz="1900">
              <a:latin typeface="Times"/>
              <a:ea typeface="Times"/>
              <a:cs typeface="Times"/>
              <a:sym typeface="Times"/>
            </a:endParaRPr>
          </a:p>
          <a:p>
            <a:pPr marL="0" lvl="0" indent="0" algn="l" rtl="0">
              <a:lnSpc>
                <a:spcPct val="105000"/>
              </a:lnSpc>
              <a:spcBef>
                <a:spcPts val="1200"/>
              </a:spcBef>
              <a:spcAft>
                <a:spcPts val="0"/>
              </a:spcAft>
              <a:buClr>
                <a:schemeClr val="dk1"/>
              </a:buClr>
              <a:buSzPts val="1100"/>
              <a:buFont typeface="Arial"/>
              <a:buNone/>
            </a:pPr>
            <a:r>
              <a:rPr lang="en-US" sz="1900">
                <a:latin typeface="Times"/>
                <a:ea typeface="Times"/>
                <a:cs typeface="Times"/>
                <a:sym typeface="Times"/>
              </a:rPr>
              <a:t>(opposite the disc between the fourth and fifth thoracic vertebrae</a:t>
            </a:r>
            <a:endParaRPr sz="1900">
              <a:latin typeface="Times"/>
              <a:ea typeface="Times"/>
              <a:cs typeface="Times"/>
              <a:sym typeface="Times"/>
            </a:endParaRPr>
          </a:p>
          <a:p>
            <a:pPr marL="0" lvl="0" indent="0" algn="l" rtl="0">
              <a:lnSpc>
                <a:spcPct val="105000"/>
              </a:lnSpc>
              <a:spcBef>
                <a:spcPts val="1200"/>
              </a:spcBef>
              <a:spcAft>
                <a:spcPts val="0"/>
              </a:spcAft>
              <a:buClr>
                <a:schemeClr val="dk1"/>
              </a:buClr>
              <a:buSzPts val="1100"/>
              <a:buFont typeface="Arial"/>
              <a:buNone/>
            </a:pPr>
            <a:r>
              <a:rPr lang="en-US" sz="1900">
                <a:latin typeface="Times"/>
                <a:ea typeface="Times"/>
                <a:cs typeface="Times"/>
                <a:sym typeface="Times"/>
              </a:rPr>
              <a:t>₋ The carina is a cartilaginous ridge within the trachea at the site of the tracheal bifurcation</a:t>
            </a:r>
            <a:endParaRPr sz="1900">
              <a:latin typeface="Times"/>
              <a:ea typeface="Times"/>
              <a:cs typeface="Times"/>
              <a:sym typeface="Times"/>
            </a:endParaRPr>
          </a:p>
          <a:p>
            <a:pPr marL="0" lvl="0" indent="0" algn="l" rtl="0">
              <a:lnSpc>
                <a:spcPct val="105000"/>
              </a:lnSpc>
              <a:spcBef>
                <a:spcPts val="1200"/>
              </a:spcBef>
              <a:spcAft>
                <a:spcPts val="1200"/>
              </a:spcAft>
              <a:buNone/>
            </a:pPr>
            <a:r>
              <a:rPr lang="en-US" sz="1900">
                <a:latin typeface="Times"/>
                <a:ea typeface="Times"/>
                <a:cs typeface="Times"/>
                <a:sym typeface="Times"/>
              </a:rPr>
              <a:t>₋ In adults the trachea is about 4½ in. (11.25 cm) long and 1 in. (2.5 cm) in diameter</a:t>
            </a:r>
            <a:endParaRPr sz="1900">
              <a:latin typeface="Times"/>
              <a:ea typeface="Times"/>
              <a:cs typeface="Times"/>
              <a:sym typeface="Times"/>
            </a:endParaRPr>
          </a:p>
        </p:txBody>
      </p:sp>
      <p:pic>
        <p:nvPicPr>
          <p:cNvPr id="257" name="Google Shape;257;g3010a393164_3_8"/>
          <p:cNvPicPr preferRelativeResize="0"/>
          <p:nvPr/>
        </p:nvPicPr>
        <p:blipFill>
          <a:blip r:embed="rId3">
            <a:alphaModFix/>
          </a:blip>
          <a:stretch>
            <a:fillRect/>
          </a:stretch>
        </p:blipFill>
        <p:spPr>
          <a:xfrm>
            <a:off x="7333325" y="1495869"/>
            <a:ext cx="4165005" cy="45390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3010a393164_3_57"/>
          <p:cNvSpPr txBox="1">
            <a:spLocks noGrp="1"/>
          </p:cNvSpPr>
          <p:nvPr>
            <p:ph type="title"/>
          </p:nvPr>
        </p:nvSpPr>
        <p:spPr>
          <a:xfrm>
            <a:off x="1066800" y="642598"/>
            <a:ext cx="10058400" cy="994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100">
                <a:solidFill>
                  <a:srgbClr val="FFFF00"/>
                </a:solidFill>
                <a:latin typeface="Times"/>
                <a:ea typeface="Times"/>
                <a:cs typeface="Times"/>
                <a:sym typeface="Times"/>
              </a:rPr>
              <a:t>• Tracheostomy</a:t>
            </a:r>
            <a:endParaRPr sz="6800">
              <a:solidFill>
                <a:srgbClr val="FFFF00"/>
              </a:solidFill>
              <a:latin typeface="Times"/>
              <a:ea typeface="Times"/>
              <a:cs typeface="Times"/>
              <a:sym typeface="Times"/>
            </a:endParaRPr>
          </a:p>
        </p:txBody>
      </p:sp>
      <p:sp>
        <p:nvSpPr>
          <p:cNvPr id="264" name="Google Shape;264;g3010a393164_3_57"/>
          <p:cNvSpPr txBox="1">
            <a:spLocks noGrp="1"/>
          </p:cNvSpPr>
          <p:nvPr>
            <p:ph type="body" idx="1"/>
          </p:nvPr>
        </p:nvSpPr>
        <p:spPr>
          <a:xfrm>
            <a:off x="1066800" y="1525075"/>
            <a:ext cx="6481800" cy="4509900"/>
          </a:xfrm>
          <a:prstGeom prst="rect">
            <a:avLst/>
          </a:prstGeom>
        </p:spPr>
        <p:txBody>
          <a:bodyPr spcFirstLastPara="1" wrap="square" lIns="91425" tIns="45700" rIns="91425" bIns="45700" anchor="t" anchorCtr="0">
            <a:normAutofit fontScale="85000" lnSpcReduction="20000"/>
          </a:bodyPr>
          <a:lstStyle/>
          <a:p>
            <a:pPr marL="0" lvl="0" indent="0" algn="l" rtl="0">
              <a:lnSpc>
                <a:spcPct val="115000"/>
              </a:lnSpc>
              <a:spcBef>
                <a:spcPts val="1200"/>
              </a:spcBef>
              <a:spcAft>
                <a:spcPts val="0"/>
              </a:spcAft>
              <a:buClr>
                <a:schemeClr val="dk1"/>
              </a:buClr>
              <a:buSzPct val="46552"/>
              <a:buFont typeface="Arial"/>
              <a:buNone/>
            </a:pPr>
            <a:r>
              <a:rPr lang="en-US" sz="2362">
                <a:latin typeface="Times"/>
                <a:ea typeface="Times"/>
                <a:cs typeface="Times"/>
                <a:sym typeface="Times"/>
              </a:rPr>
              <a:t>₋ tracheostomy is an opening (made by an incision) through the neck into the trachea (windpipe).</a:t>
            </a:r>
            <a:endParaRPr sz="2362">
              <a:latin typeface="Times"/>
              <a:ea typeface="Times"/>
              <a:cs typeface="Times"/>
              <a:sym typeface="Times"/>
            </a:endParaRPr>
          </a:p>
          <a:p>
            <a:pPr marL="0" lvl="0" indent="0" algn="l" rtl="0">
              <a:lnSpc>
                <a:spcPct val="115000"/>
              </a:lnSpc>
              <a:spcBef>
                <a:spcPts val="1200"/>
              </a:spcBef>
              <a:spcAft>
                <a:spcPts val="0"/>
              </a:spcAft>
              <a:buClr>
                <a:schemeClr val="dk1"/>
              </a:buClr>
              <a:buSzPct val="46552"/>
              <a:buFont typeface="Arial"/>
              <a:buNone/>
            </a:pPr>
            <a:r>
              <a:rPr lang="en-US" sz="2362">
                <a:latin typeface="Times"/>
                <a:ea typeface="Times"/>
                <a:cs typeface="Times"/>
                <a:sym typeface="Times"/>
              </a:rPr>
              <a:t>A tracheostomy opens the airway and aids breathing.</a:t>
            </a:r>
            <a:endParaRPr sz="2362">
              <a:latin typeface="Times"/>
              <a:ea typeface="Times"/>
              <a:cs typeface="Times"/>
              <a:sym typeface="Times"/>
            </a:endParaRPr>
          </a:p>
          <a:p>
            <a:pPr marL="0" lvl="0" indent="0" algn="l" rtl="0">
              <a:lnSpc>
                <a:spcPct val="115000"/>
              </a:lnSpc>
              <a:spcBef>
                <a:spcPts val="1200"/>
              </a:spcBef>
              <a:spcAft>
                <a:spcPts val="0"/>
              </a:spcAft>
              <a:buClr>
                <a:schemeClr val="dk1"/>
              </a:buClr>
              <a:buSzPct val="46552"/>
              <a:buFont typeface="Arial"/>
              <a:buNone/>
            </a:pPr>
            <a:r>
              <a:rPr lang="en-US" sz="2362">
                <a:latin typeface="Times"/>
                <a:ea typeface="Times"/>
                <a:cs typeface="Times"/>
                <a:sym typeface="Times"/>
              </a:rPr>
              <a:t>₋ A tracheostomy may be done in an emergency, at the patient's bedside or in an operating room.</a:t>
            </a:r>
            <a:endParaRPr sz="2362">
              <a:latin typeface="Times"/>
              <a:ea typeface="Times"/>
              <a:cs typeface="Times"/>
              <a:sym typeface="Times"/>
            </a:endParaRPr>
          </a:p>
          <a:p>
            <a:pPr marL="0" lvl="0" indent="0" algn="l" rtl="0">
              <a:lnSpc>
                <a:spcPct val="115000"/>
              </a:lnSpc>
              <a:spcBef>
                <a:spcPts val="1200"/>
              </a:spcBef>
              <a:spcAft>
                <a:spcPts val="0"/>
              </a:spcAft>
              <a:buClr>
                <a:schemeClr val="dk1"/>
              </a:buClr>
              <a:buSzPct val="46552"/>
              <a:buFont typeface="Arial"/>
              <a:buNone/>
            </a:pPr>
            <a:r>
              <a:rPr lang="en-US" sz="2362">
                <a:latin typeface="Times"/>
                <a:ea typeface="Times"/>
                <a:cs typeface="Times"/>
                <a:sym typeface="Times"/>
              </a:rPr>
              <a:t>₋ Anesthesia (pain relief medication) may be used before the procedure</a:t>
            </a:r>
            <a:endParaRPr sz="2362">
              <a:latin typeface="Times"/>
              <a:ea typeface="Times"/>
              <a:cs typeface="Times"/>
              <a:sym typeface="Times"/>
            </a:endParaRPr>
          </a:p>
          <a:p>
            <a:pPr marL="0" lvl="0" indent="0" algn="l" rtl="0">
              <a:lnSpc>
                <a:spcPct val="115000"/>
              </a:lnSpc>
              <a:spcBef>
                <a:spcPts val="1200"/>
              </a:spcBef>
              <a:spcAft>
                <a:spcPts val="0"/>
              </a:spcAft>
              <a:buClr>
                <a:schemeClr val="dk1"/>
              </a:buClr>
              <a:buSzPct val="46552"/>
              <a:buFont typeface="Arial"/>
              <a:buNone/>
            </a:pPr>
            <a:r>
              <a:rPr lang="en-US" sz="2362">
                <a:solidFill>
                  <a:srgbClr val="FFFF00"/>
                </a:solidFill>
                <a:latin typeface="Times"/>
                <a:ea typeface="Times"/>
                <a:cs typeface="Times"/>
                <a:sym typeface="Times"/>
              </a:rPr>
              <a:t>o Levels of tracheostomy : </a:t>
            </a:r>
            <a:endParaRPr sz="2362">
              <a:solidFill>
                <a:srgbClr val="FFFF00"/>
              </a:solidFill>
              <a:latin typeface="Times"/>
              <a:ea typeface="Times"/>
              <a:cs typeface="Times"/>
              <a:sym typeface="Times"/>
            </a:endParaRPr>
          </a:p>
          <a:p>
            <a:pPr marL="0" lvl="0" indent="0" algn="l" rtl="0">
              <a:lnSpc>
                <a:spcPct val="115000"/>
              </a:lnSpc>
              <a:spcBef>
                <a:spcPts val="1200"/>
              </a:spcBef>
              <a:spcAft>
                <a:spcPts val="0"/>
              </a:spcAft>
              <a:buClr>
                <a:schemeClr val="dk1"/>
              </a:buClr>
              <a:buSzPct val="46552"/>
              <a:buFont typeface="Arial"/>
              <a:buNone/>
            </a:pPr>
            <a:r>
              <a:rPr lang="en-US" sz="2362">
                <a:solidFill>
                  <a:srgbClr val="FFFF00"/>
                </a:solidFill>
                <a:latin typeface="Times"/>
                <a:ea typeface="Times"/>
                <a:cs typeface="Times"/>
                <a:sym typeface="Times"/>
              </a:rPr>
              <a:t>1.</a:t>
            </a:r>
            <a:r>
              <a:rPr lang="en-US" sz="2362">
                <a:latin typeface="Times"/>
                <a:ea typeface="Times"/>
                <a:cs typeface="Times"/>
                <a:sym typeface="Times"/>
              </a:rPr>
              <a:t> High level at first tracheal ring</a:t>
            </a:r>
            <a:endParaRPr sz="2362">
              <a:latin typeface="Times"/>
              <a:ea typeface="Times"/>
              <a:cs typeface="Times"/>
              <a:sym typeface="Times"/>
            </a:endParaRPr>
          </a:p>
          <a:p>
            <a:pPr marL="0" lvl="0" indent="0" algn="l" rtl="0">
              <a:lnSpc>
                <a:spcPct val="115000"/>
              </a:lnSpc>
              <a:spcBef>
                <a:spcPts val="1200"/>
              </a:spcBef>
              <a:spcAft>
                <a:spcPts val="0"/>
              </a:spcAft>
              <a:buClr>
                <a:schemeClr val="dk1"/>
              </a:buClr>
              <a:buSzPct val="46552"/>
              <a:buFont typeface="Arial"/>
              <a:buNone/>
            </a:pPr>
            <a:r>
              <a:rPr lang="en-US" sz="2362">
                <a:solidFill>
                  <a:srgbClr val="FFFF00"/>
                </a:solidFill>
                <a:latin typeface="Times"/>
                <a:ea typeface="Times"/>
                <a:cs typeface="Times"/>
                <a:sym typeface="Times"/>
              </a:rPr>
              <a:t>2.</a:t>
            </a:r>
            <a:r>
              <a:rPr lang="en-US" sz="2362">
                <a:latin typeface="Times"/>
                <a:ea typeface="Times"/>
                <a:cs typeface="Times"/>
                <a:sym typeface="Times"/>
              </a:rPr>
              <a:t> Mid-level at second tracheal ring</a:t>
            </a:r>
            <a:endParaRPr sz="2362">
              <a:latin typeface="Times"/>
              <a:ea typeface="Times"/>
              <a:cs typeface="Times"/>
              <a:sym typeface="Times"/>
            </a:endParaRPr>
          </a:p>
          <a:p>
            <a:pPr marL="0" lvl="0" indent="0" algn="l" rtl="0">
              <a:lnSpc>
                <a:spcPct val="115000"/>
              </a:lnSpc>
              <a:spcBef>
                <a:spcPts val="1200"/>
              </a:spcBef>
              <a:spcAft>
                <a:spcPts val="0"/>
              </a:spcAft>
              <a:buClr>
                <a:schemeClr val="dk1"/>
              </a:buClr>
              <a:buSzPct val="46552"/>
              <a:buFont typeface="Arial"/>
              <a:buNone/>
            </a:pPr>
            <a:r>
              <a:rPr lang="en-US" sz="2362">
                <a:solidFill>
                  <a:srgbClr val="FFFF00"/>
                </a:solidFill>
                <a:latin typeface="Times"/>
                <a:ea typeface="Times"/>
                <a:cs typeface="Times"/>
                <a:sym typeface="Times"/>
              </a:rPr>
              <a:t>3.</a:t>
            </a:r>
            <a:r>
              <a:rPr lang="en-US" sz="2362">
                <a:latin typeface="Times"/>
                <a:ea typeface="Times"/>
                <a:cs typeface="Times"/>
                <a:sym typeface="Times"/>
              </a:rPr>
              <a:t> Low level at third tracheal ring</a:t>
            </a:r>
            <a:endParaRPr sz="2362">
              <a:latin typeface="Times"/>
              <a:ea typeface="Times"/>
              <a:cs typeface="Times"/>
              <a:sym typeface="Times"/>
            </a:endParaRPr>
          </a:p>
          <a:p>
            <a:pPr marL="0" lvl="0" indent="0" algn="l" rtl="0">
              <a:spcBef>
                <a:spcPts val="1200"/>
              </a:spcBef>
              <a:spcAft>
                <a:spcPts val="0"/>
              </a:spcAft>
              <a:buNone/>
            </a:pPr>
            <a:endParaRPr/>
          </a:p>
        </p:txBody>
      </p:sp>
      <p:pic>
        <p:nvPicPr>
          <p:cNvPr id="265" name="Google Shape;265;g3010a393164_3_57"/>
          <p:cNvPicPr preferRelativeResize="0"/>
          <p:nvPr/>
        </p:nvPicPr>
        <p:blipFill>
          <a:blip r:embed="rId3">
            <a:alphaModFix/>
          </a:blip>
          <a:stretch>
            <a:fillRect/>
          </a:stretch>
        </p:blipFill>
        <p:spPr>
          <a:xfrm>
            <a:off x="7548600" y="1789500"/>
            <a:ext cx="4115450" cy="4115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6b158d45492f879_15"/>
          <p:cNvSpPr txBox="1">
            <a:spLocks noGrp="1"/>
          </p:cNvSpPr>
          <p:nvPr>
            <p:ph type="title"/>
          </p:nvPr>
        </p:nvSpPr>
        <p:spPr>
          <a:xfrm>
            <a:off x="1066800" y="642594"/>
            <a:ext cx="10058400" cy="13716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latin typeface="Times New Roman"/>
                <a:ea typeface="Times New Roman"/>
                <a:cs typeface="Times New Roman"/>
                <a:sym typeface="Times New Roman"/>
              </a:rPr>
              <a:t>INDICATIONS OF TRACHEOSTOMY</a:t>
            </a:r>
            <a:endParaRPr>
              <a:latin typeface="Times New Roman"/>
              <a:ea typeface="Times New Roman"/>
              <a:cs typeface="Times New Roman"/>
              <a:sym typeface="Times New Roman"/>
            </a:endParaRPr>
          </a:p>
        </p:txBody>
      </p:sp>
      <p:sp>
        <p:nvSpPr>
          <p:cNvPr id="272" name="Google Shape;272;g26b158d45492f879_15"/>
          <p:cNvSpPr/>
          <p:nvPr/>
        </p:nvSpPr>
        <p:spPr>
          <a:xfrm>
            <a:off x="1887802" y="2637475"/>
            <a:ext cx="1997400" cy="3523200"/>
          </a:xfrm>
          <a:prstGeom prst="snip2Same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273" name="Google Shape;273;g26b158d45492f879_15"/>
          <p:cNvSpPr/>
          <p:nvPr/>
        </p:nvSpPr>
        <p:spPr>
          <a:xfrm>
            <a:off x="5087550" y="2575650"/>
            <a:ext cx="2188200" cy="3585000"/>
          </a:xfrm>
          <a:prstGeom prst="snip2Same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274" name="Google Shape;274;g26b158d45492f879_15"/>
          <p:cNvSpPr/>
          <p:nvPr/>
        </p:nvSpPr>
        <p:spPr>
          <a:xfrm>
            <a:off x="8701175" y="2637475"/>
            <a:ext cx="1997400" cy="3452100"/>
          </a:xfrm>
          <a:prstGeom prst="snip2Same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275" name="Google Shape;275;g26b158d45492f879_15"/>
          <p:cNvSpPr txBox="1"/>
          <p:nvPr/>
        </p:nvSpPr>
        <p:spPr>
          <a:xfrm>
            <a:off x="1315557" y="2014200"/>
            <a:ext cx="3141900" cy="52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a:solidFill>
                  <a:srgbClr val="E69138"/>
                </a:solidFill>
                <a:latin typeface="Times New Roman"/>
                <a:ea typeface="Times New Roman"/>
                <a:cs typeface="Times New Roman"/>
                <a:sym typeface="Times New Roman"/>
              </a:rPr>
              <a:t>Respiratory obstruction:</a:t>
            </a:r>
            <a:endParaRPr sz="2200" b="1">
              <a:solidFill>
                <a:srgbClr val="E69138"/>
              </a:solidFill>
              <a:latin typeface="Times New Roman"/>
              <a:ea typeface="Times New Roman"/>
              <a:cs typeface="Times New Roman"/>
              <a:sym typeface="Times New Roman"/>
            </a:endParaRPr>
          </a:p>
        </p:txBody>
      </p:sp>
      <p:sp>
        <p:nvSpPr>
          <p:cNvPr id="276" name="Google Shape;276;g26b158d45492f879_15"/>
          <p:cNvSpPr txBox="1"/>
          <p:nvPr/>
        </p:nvSpPr>
        <p:spPr>
          <a:xfrm>
            <a:off x="4933971" y="2048625"/>
            <a:ext cx="2909100" cy="52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a:solidFill>
                  <a:srgbClr val="E69138"/>
                </a:solidFill>
                <a:latin typeface="Times New Roman"/>
                <a:ea typeface="Times New Roman"/>
                <a:cs typeface="Times New Roman"/>
                <a:sym typeface="Times New Roman"/>
              </a:rPr>
              <a:t> Retained secretion :</a:t>
            </a:r>
            <a:endParaRPr sz="2200" b="1">
              <a:solidFill>
                <a:srgbClr val="E69138"/>
              </a:solidFill>
              <a:latin typeface="Times New Roman"/>
              <a:ea typeface="Times New Roman"/>
              <a:cs typeface="Times New Roman"/>
              <a:sym typeface="Times New Roman"/>
            </a:endParaRPr>
          </a:p>
        </p:txBody>
      </p:sp>
      <p:sp>
        <p:nvSpPr>
          <p:cNvPr id="277" name="Google Shape;277;g26b158d45492f879_15"/>
          <p:cNvSpPr txBox="1"/>
          <p:nvPr/>
        </p:nvSpPr>
        <p:spPr>
          <a:xfrm>
            <a:off x="8074025" y="2079550"/>
            <a:ext cx="3490800" cy="52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a:solidFill>
                  <a:srgbClr val="E69138"/>
                </a:solidFill>
                <a:latin typeface="Times New Roman"/>
                <a:ea typeface="Times New Roman"/>
                <a:cs typeface="Times New Roman"/>
                <a:sym typeface="Times New Roman"/>
              </a:rPr>
              <a:t>Respiratory</a:t>
            </a:r>
            <a:r>
              <a:rPr lang="en-US" sz="2200" b="1">
                <a:solidFill>
                  <a:schemeClr val="lt1"/>
                </a:solidFill>
                <a:latin typeface="Times New Roman"/>
                <a:ea typeface="Times New Roman"/>
                <a:cs typeface="Times New Roman"/>
                <a:sym typeface="Times New Roman"/>
              </a:rPr>
              <a:t> </a:t>
            </a:r>
            <a:r>
              <a:rPr lang="en-US" sz="2200" b="1">
                <a:solidFill>
                  <a:srgbClr val="E69138"/>
                </a:solidFill>
                <a:latin typeface="Times New Roman"/>
                <a:ea typeface="Times New Roman"/>
                <a:cs typeface="Times New Roman"/>
                <a:sym typeface="Times New Roman"/>
              </a:rPr>
              <a:t>insufficiency</a:t>
            </a:r>
            <a:r>
              <a:rPr lang="en-US" sz="2200" b="1">
                <a:solidFill>
                  <a:schemeClr val="lt1"/>
                </a:solidFill>
                <a:latin typeface="Times New Roman"/>
                <a:ea typeface="Times New Roman"/>
                <a:cs typeface="Times New Roman"/>
                <a:sym typeface="Times New Roman"/>
              </a:rPr>
              <a:t> </a:t>
            </a:r>
            <a:r>
              <a:rPr lang="en-US" sz="2200" b="1">
                <a:solidFill>
                  <a:srgbClr val="E69138"/>
                </a:solidFill>
                <a:latin typeface="Times New Roman"/>
                <a:ea typeface="Times New Roman"/>
                <a:cs typeface="Times New Roman"/>
                <a:sym typeface="Times New Roman"/>
              </a:rPr>
              <a:t>:</a:t>
            </a:r>
            <a:endParaRPr sz="2200" b="1">
              <a:solidFill>
                <a:srgbClr val="E69138"/>
              </a:solidFill>
              <a:latin typeface="Times New Roman"/>
              <a:ea typeface="Times New Roman"/>
              <a:cs typeface="Times New Roman"/>
              <a:sym typeface="Times New Roman"/>
            </a:endParaRPr>
          </a:p>
        </p:txBody>
      </p:sp>
      <p:sp>
        <p:nvSpPr>
          <p:cNvPr id="278" name="Google Shape;278;g26b158d45492f879_15"/>
          <p:cNvSpPr txBox="1"/>
          <p:nvPr/>
        </p:nvSpPr>
        <p:spPr>
          <a:xfrm>
            <a:off x="976136" y="2835319"/>
            <a:ext cx="10239600" cy="47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79" name="Google Shape;279;g26b158d45492f879_15"/>
          <p:cNvSpPr txBox="1"/>
          <p:nvPr/>
        </p:nvSpPr>
        <p:spPr>
          <a:xfrm>
            <a:off x="1696988" y="2885875"/>
            <a:ext cx="2188200" cy="29553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US" sz="2000" b="1">
                <a:solidFill>
                  <a:schemeClr val="dk2"/>
                </a:solidFill>
                <a:latin typeface="Times New Roman"/>
                <a:ea typeface="Times New Roman"/>
                <a:cs typeface="Times New Roman"/>
                <a:sym typeface="Times New Roman"/>
              </a:rPr>
              <a:t>-Infection -Trauma -Laryngeal oedema</a:t>
            </a:r>
            <a:endParaRPr sz="2000" b="1">
              <a:solidFill>
                <a:schemeClr val="dk2"/>
              </a:solidFill>
              <a:latin typeface="Times New Roman"/>
              <a:ea typeface="Times New Roman"/>
              <a:cs typeface="Times New Roman"/>
              <a:sym typeface="Times New Roman"/>
            </a:endParaRPr>
          </a:p>
          <a:p>
            <a:pPr marL="457200" lvl="0" indent="0" algn="l" rtl="0">
              <a:spcBef>
                <a:spcPts val="0"/>
              </a:spcBef>
              <a:spcAft>
                <a:spcPts val="0"/>
              </a:spcAft>
              <a:buNone/>
            </a:pPr>
            <a:r>
              <a:rPr lang="en-US" sz="2000" b="1">
                <a:solidFill>
                  <a:schemeClr val="dk2"/>
                </a:solidFill>
                <a:latin typeface="Times New Roman"/>
                <a:ea typeface="Times New Roman"/>
                <a:cs typeface="Times New Roman"/>
                <a:sym typeface="Times New Roman"/>
              </a:rPr>
              <a:t>-Neoplasm -Foreign body -Bilateral abductor paralysis</a:t>
            </a:r>
            <a:endParaRPr sz="2000" b="1">
              <a:solidFill>
                <a:schemeClr val="dk2"/>
              </a:solidFill>
              <a:latin typeface="Times New Roman"/>
              <a:ea typeface="Times New Roman"/>
              <a:cs typeface="Times New Roman"/>
              <a:sym typeface="Times New Roman"/>
            </a:endParaRPr>
          </a:p>
        </p:txBody>
      </p:sp>
      <p:sp>
        <p:nvSpPr>
          <p:cNvPr id="280" name="Google Shape;280;g26b158d45492f879_15"/>
          <p:cNvSpPr txBox="1"/>
          <p:nvPr/>
        </p:nvSpPr>
        <p:spPr>
          <a:xfrm>
            <a:off x="4838550" y="2604450"/>
            <a:ext cx="2437200" cy="36864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US" sz="1600" b="1">
                <a:solidFill>
                  <a:schemeClr val="dk2"/>
                </a:solidFill>
                <a:latin typeface="Times New Roman"/>
                <a:ea typeface="Times New Roman"/>
                <a:cs typeface="Times New Roman"/>
                <a:sym typeface="Times New Roman"/>
              </a:rPr>
              <a:t>-Inability to cough -Respiratory muscles spasm -Respiratory muscles paralysis -Coma of any cause  : head injury -Painful cough</a:t>
            </a:r>
            <a:endParaRPr sz="1600" b="1">
              <a:solidFill>
                <a:schemeClr val="dk2"/>
              </a:solidFill>
              <a:latin typeface="Times New Roman"/>
              <a:ea typeface="Times New Roman"/>
              <a:cs typeface="Times New Roman"/>
              <a:sym typeface="Times New Roman"/>
            </a:endParaRPr>
          </a:p>
          <a:p>
            <a:pPr marL="457200" lvl="0" indent="0" algn="l" rtl="0">
              <a:spcBef>
                <a:spcPts val="0"/>
              </a:spcBef>
              <a:spcAft>
                <a:spcPts val="0"/>
              </a:spcAft>
              <a:buNone/>
            </a:pPr>
            <a:r>
              <a:rPr lang="en-US" sz="1600" b="1">
                <a:solidFill>
                  <a:schemeClr val="dk2"/>
                </a:solidFill>
                <a:latin typeface="Times New Roman"/>
                <a:ea typeface="Times New Roman"/>
                <a:cs typeface="Times New Roman"/>
                <a:sym typeface="Times New Roman"/>
              </a:rPr>
              <a:t>-Chest injuries , multiple rib fractures, pneumonia -Aspiration of secretion</a:t>
            </a:r>
            <a:endParaRPr sz="1600" b="1">
              <a:solidFill>
                <a:schemeClr val="dk2"/>
              </a:solidFill>
              <a:latin typeface="Times New Roman"/>
              <a:ea typeface="Times New Roman"/>
              <a:cs typeface="Times New Roman"/>
              <a:sym typeface="Times New Roman"/>
            </a:endParaRPr>
          </a:p>
        </p:txBody>
      </p:sp>
      <p:sp>
        <p:nvSpPr>
          <p:cNvPr id="281" name="Google Shape;281;g26b158d45492f879_15"/>
          <p:cNvSpPr txBox="1"/>
          <p:nvPr/>
        </p:nvSpPr>
        <p:spPr>
          <a:xfrm>
            <a:off x="976136" y="2835319"/>
            <a:ext cx="10239600" cy="47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82" name="Google Shape;282;g26b158d45492f879_15"/>
          <p:cNvSpPr txBox="1"/>
          <p:nvPr/>
        </p:nvSpPr>
        <p:spPr>
          <a:xfrm>
            <a:off x="8330083" y="2885884"/>
            <a:ext cx="2739600" cy="2647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US" sz="2000" b="1">
                <a:solidFill>
                  <a:schemeClr val="dk2"/>
                </a:solidFill>
                <a:latin typeface="Times New Roman"/>
                <a:ea typeface="Times New Roman"/>
                <a:cs typeface="Times New Roman"/>
                <a:sym typeface="Times New Roman"/>
              </a:rPr>
              <a:t>-Chronic lung conditions as :</a:t>
            </a:r>
            <a:endParaRPr sz="2000" b="1">
              <a:solidFill>
                <a:schemeClr val="dk2"/>
              </a:solidFill>
              <a:latin typeface="Times New Roman"/>
              <a:ea typeface="Times New Roman"/>
              <a:cs typeface="Times New Roman"/>
              <a:sym typeface="Times New Roman"/>
            </a:endParaRPr>
          </a:p>
          <a:p>
            <a:pPr marL="457200" lvl="0" indent="0" algn="l" rtl="0">
              <a:spcBef>
                <a:spcPts val="0"/>
              </a:spcBef>
              <a:spcAft>
                <a:spcPts val="0"/>
              </a:spcAft>
              <a:buNone/>
            </a:pPr>
            <a:endParaRPr sz="2000" b="1">
              <a:solidFill>
                <a:schemeClr val="dk2"/>
              </a:solidFill>
              <a:latin typeface="Times New Roman"/>
              <a:ea typeface="Times New Roman"/>
              <a:cs typeface="Times New Roman"/>
              <a:sym typeface="Times New Roman"/>
            </a:endParaRPr>
          </a:p>
          <a:p>
            <a:pPr marL="457200" lvl="0" indent="0" algn="l" rtl="0">
              <a:spcBef>
                <a:spcPts val="0"/>
              </a:spcBef>
              <a:spcAft>
                <a:spcPts val="0"/>
              </a:spcAft>
              <a:buNone/>
            </a:pPr>
            <a:r>
              <a:rPr lang="en-US" sz="2000" b="1">
                <a:solidFill>
                  <a:schemeClr val="dk2"/>
                </a:solidFill>
                <a:latin typeface="Times New Roman"/>
                <a:ea typeface="Times New Roman"/>
                <a:cs typeface="Times New Roman"/>
                <a:sym typeface="Times New Roman"/>
              </a:rPr>
              <a:t>*Emphysema *Chronic bronchitis </a:t>
            </a:r>
            <a:endParaRPr sz="2000" b="1">
              <a:solidFill>
                <a:schemeClr val="dk2"/>
              </a:solidFill>
              <a:latin typeface="Times New Roman"/>
              <a:ea typeface="Times New Roman"/>
              <a:cs typeface="Times New Roman"/>
              <a:sym typeface="Times New Roman"/>
            </a:endParaRPr>
          </a:p>
          <a:p>
            <a:pPr marL="457200" lvl="0" indent="0" algn="l" rtl="0">
              <a:spcBef>
                <a:spcPts val="0"/>
              </a:spcBef>
              <a:spcAft>
                <a:spcPts val="0"/>
              </a:spcAft>
              <a:buNone/>
            </a:pPr>
            <a:r>
              <a:rPr lang="en-US" sz="2000" b="1">
                <a:solidFill>
                  <a:schemeClr val="dk2"/>
                </a:solidFill>
                <a:latin typeface="Times New Roman"/>
                <a:ea typeface="Times New Roman"/>
                <a:cs typeface="Times New Roman"/>
                <a:sym typeface="Times New Roman"/>
              </a:rPr>
              <a:t>*Bronchiectasis  </a:t>
            </a:r>
            <a:endParaRPr sz="2000" b="1">
              <a:solidFill>
                <a:schemeClr val="dk2"/>
              </a:solidFill>
              <a:latin typeface="Times New Roman"/>
              <a:ea typeface="Times New Roman"/>
              <a:cs typeface="Times New Roman"/>
              <a:sym typeface="Times New Roman"/>
            </a:endParaRPr>
          </a:p>
          <a:p>
            <a:pPr marL="457200" lvl="0" indent="0" algn="l" rtl="0">
              <a:spcBef>
                <a:spcPts val="0"/>
              </a:spcBef>
              <a:spcAft>
                <a:spcPts val="0"/>
              </a:spcAft>
              <a:buNone/>
            </a:pPr>
            <a:r>
              <a:rPr lang="en-US" sz="2000" b="1">
                <a:solidFill>
                  <a:schemeClr val="dk2"/>
                </a:solidFill>
                <a:latin typeface="Times New Roman"/>
                <a:ea typeface="Times New Roman"/>
                <a:cs typeface="Times New Roman"/>
                <a:sym typeface="Times New Roman"/>
              </a:rPr>
              <a:t>*Atelectasis</a:t>
            </a:r>
            <a:endParaRPr sz="2000" b="1">
              <a:solidFill>
                <a:schemeClr val="dk2"/>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66da57ed3fddb9b3_1"/>
          <p:cNvSpPr txBox="1">
            <a:spLocks noGrp="1"/>
          </p:cNvSpPr>
          <p:nvPr>
            <p:ph type="title"/>
          </p:nvPr>
        </p:nvSpPr>
        <p:spPr>
          <a:xfrm>
            <a:off x="1066800" y="642594"/>
            <a:ext cx="10058400" cy="1371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Times New Roman"/>
                <a:ea typeface="Times New Roman"/>
                <a:cs typeface="Times New Roman"/>
                <a:sym typeface="Times New Roman"/>
              </a:rPr>
              <a:t>BRONCHI </a:t>
            </a:r>
            <a:endParaRPr>
              <a:latin typeface="Times New Roman"/>
              <a:ea typeface="Times New Roman"/>
              <a:cs typeface="Times New Roman"/>
              <a:sym typeface="Times New Roman"/>
            </a:endParaRPr>
          </a:p>
        </p:txBody>
      </p:sp>
      <p:sp>
        <p:nvSpPr>
          <p:cNvPr id="289" name="Google Shape;289;g66da57ed3fddb9b3_1"/>
          <p:cNvSpPr txBox="1">
            <a:spLocks noGrp="1"/>
          </p:cNvSpPr>
          <p:nvPr>
            <p:ph type="body" idx="1"/>
          </p:nvPr>
        </p:nvSpPr>
        <p:spPr>
          <a:xfrm>
            <a:off x="1066800" y="2103120"/>
            <a:ext cx="4755000" cy="3749100"/>
          </a:xfrm>
          <a:prstGeom prst="rect">
            <a:avLst/>
          </a:prstGeom>
        </p:spPr>
        <p:txBody>
          <a:bodyPr spcFirstLastPara="1" wrap="square" lIns="91425" tIns="45700" rIns="91425" bIns="45700" anchor="t" anchorCtr="0">
            <a:normAutofit/>
          </a:bodyPr>
          <a:lstStyle/>
          <a:p>
            <a:pPr marL="457200" lvl="0" indent="-387350" algn="l" rtl="0">
              <a:spcBef>
                <a:spcPts val="900"/>
              </a:spcBef>
              <a:spcAft>
                <a:spcPts val="0"/>
              </a:spcAft>
              <a:buClr>
                <a:srgbClr val="FFFFFF"/>
              </a:buClr>
              <a:buSzPts val="2500"/>
              <a:buFont typeface="Times New Roman"/>
              <a:buChar char="●"/>
            </a:pPr>
            <a:r>
              <a:rPr lang="en-US" sz="2500">
                <a:solidFill>
                  <a:srgbClr val="FFFFFF"/>
                </a:solidFill>
                <a:latin typeface="Times New Roman"/>
                <a:ea typeface="Times New Roman"/>
                <a:cs typeface="Times New Roman"/>
                <a:sym typeface="Times New Roman"/>
              </a:rPr>
              <a:t>Right bronchus is </a:t>
            </a:r>
            <a:r>
              <a:rPr lang="en-US" sz="2500">
                <a:solidFill>
                  <a:srgbClr val="000000"/>
                </a:solidFill>
                <a:highlight>
                  <a:srgbClr val="FFFF00"/>
                </a:highlight>
                <a:latin typeface="Times New Roman"/>
                <a:ea typeface="Times New Roman"/>
                <a:cs typeface="Times New Roman"/>
                <a:sym typeface="Times New Roman"/>
              </a:rPr>
              <a:t>shorter</a:t>
            </a:r>
            <a:r>
              <a:rPr lang="en-US" sz="2500">
                <a:solidFill>
                  <a:srgbClr val="FFFFFF"/>
                </a:solidFill>
                <a:latin typeface="Times New Roman"/>
                <a:ea typeface="Times New Roman"/>
                <a:cs typeface="Times New Roman"/>
                <a:sym typeface="Times New Roman"/>
              </a:rPr>
              <a:t> and </a:t>
            </a:r>
            <a:r>
              <a:rPr lang="en-US" sz="2500">
                <a:solidFill>
                  <a:srgbClr val="000000"/>
                </a:solidFill>
                <a:highlight>
                  <a:srgbClr val="FFFF00"/>
                </a:highlight>
                <a:latin typeface="Times New Roman"/>
                <a:ea typeface="Times New Roman"/>
                <a:cs typeface="Times New Roman"/>
                <a:sym typeface="Times New Roman"/>
              </a:rPr>
              <a:t>wider</a:t>
            </a:r>
            <a:r>
              <a:rPr lang="en-US" sz="2500">
                <a:solidFill>
                  <a:srgbClr val="FFFFFF"/>
                </a:solidFill>
                <a:latin typeface="Times New Roman"/>
                <a:ea typeface="Times New Roman"/>
                <a:cs typeface="Times New Roman"/>
                <a:sym typeface="Times New Roman"/>
              </a:rPr>
              <a:t> and is </a:t>
            </a:r>
            <a:r>
              <a:rPr lang="en-US" sz="2500">
                <a:solidFill>
                  <a:srgbClr val="000000"/>
                </a:solidFill>
                <a:highlight>
                  <a:srgbClr val="FFFF00"/>
                </a:highlight>
                <a:latin typeface="Times New Roman"/>
                <a:ea typeface="Times New Roman"/>
                <a:cs typeface="Times New Roman"/>
                <a:sym typeface="Times New Roman"/>
              </a:rPr>
              <a:t>more vertical</a:t>
            </a:r>
            <a:r>
              <a:rPr lang="en-US" sz="2500">
                <a:solidFill>
                  <a:srgbClr val="FFFFFF"/>
                </a:solidFill>
                <a:latin typeface="Times New Roman"/>
                <a:ea typeface="Times New Roman"/>
                <a:cs typeface="Times New Roman"/>
                <a:sym typeface="Times New Roman"/>
              </a:rPr>
              <a:t> than the left bronchus. </a:t>
            </a:r>
            <a:endParaRPr sz="2500">
              <a:solidFill>
                <a:srgbClr val="FFFFFF"/>
              </a:solidFill>
              <a:latin typeface="Times New Roman"/>
              <a:ea typeface="Times New Roman"/>
              <a:cs typeface="Times New Roman"/>
              <a:sym typeface="Times New Roman"/>
            </a:endParaRPr>
          </a:p>
          <a:p>
            <a:pPr marL="0" lvl="0" indent="0" algn="l" rtl="0">
              <a:spcBef>
                <a:spcPts val="900"/>
              </a:spcBef>
              <a:spcAft>
                <a:spcPts val="0"/>
              </a:spcAft>
              <a:buNone/>
            </a:pPr>
            <a:endParaRPr sz="2500">
              <a:solidFill>
                <a:srgbClr val="FFFFFF"/>
              </a:solidFill>
              <a:latin typeface="Times New Roman"/>
              <a:ea typeface="Times New Roman"/>
              <a:cs typeface="Times New Roman"/>
              <a:sym typeface="Times New Roman"/>
            </a:endParaRPr>
          </a:p>
          <a:p>
            <a:pPr marL="457200" lvl="0" indent="-387350" algn="l" rtl="0">
              <a:spcBef>
                <a:spcPts val="900"/>
              </a:spcBef>
              <a:spcAft>
                <a:spcPts val="0"/>
              </a:spcAft>
              <a:buClr>
                <a:srgbClr val="FFFFFF"/>
              </a:buClr>
              <a:buSzPts val="2500"/>
              <a:buFont typeface="Times New Roman"/>
              <a:buChar char="●"/>
            </a:pPr>
            <a:r>
              <a:rPr lang="en-US" sz="2500">
                <a:solidFill>
                  <a:srgbClr val="FFFFFF"/>
                </a:solidFill>
                <a:latin typeface="Times New Roman"/>
                <a:ea typeface="Times New Roman"/>
                <a:cs typeface="Times New Roman"/>
                <a:sym typeface="Times New Roman"/>
              </a:rPr>
              <a:t>Foreign bodies usually enter the right bronchus . </a:t>
            </a:r>
            <a:endParaRPr sz="2500">
              <a:solidFill>
                <a:srgbClr val="FFFFFF"/>
              </a:solidFill>
              <a:latin typeface="Times New Roman"/>
              <a:ea typeface="Times New Roman"/>
              <a:cs typeface="Times New Roman"/>
              <a:sym typeface="Times New Roman"/>
            </a:endParaRPr>
          </a:p>
        </p:txBody>
      </p:sp>
      <p:pic>
        <p:nvPicPr>
          <p:cNvPr id="290" name="Google Shape;290;g66da57ed3fddb9b3_1"/>
          <p:cNvPicPr preferRelativeResize="0"/>
          <p:nvPr/>
        </p:nvPicPr>
        <p:blipFill>
          <a:blip r:embed="rId3">
            <a:alphaModFix/>
          </a:blip>
          <a:stretch>
            <a:fillRect/>
          </a:stretch>
        </p:blipFill>
        <p:spPr>
          <a:xfrm>
            <a:off x="6796825" y="1066650"/>
            <a:ext cx="3902001" cy="51069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66da57ed3fddb9b3_9"/>
          <p:cNvSpPr txBox="1">
            <a:spLocks noGrp="1"/>
          </p:cNvSpPr>
          <p:nvPr>
            <p:ph type="title"/>
          </p:nvPr>
        </p:nvSpPr>
        <p:spPr>
          <a:xfrm>
            <a:off x="1066800" y="642594"/>
            <a:ext cx="10058400" cy="1371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Times New Roman"/>
                <a:ea typeface="Times New Roman"/>
                <a:cs typeface="Times New Roman"/>
                <a:sym typeface="Times New Roman"/>
              </a:rPr>
              <a:t>Carina clinical significance </a:t>
            </a:r>
            <a:endParaRPr>
              <a:latin typeface="Times New Roman"/>
              <a:ea typeface="Times New Roman"/>
              <a:cs typeface="Times New Roman"/>
              <a:sym typeface="Times New Roman"/>
            </a:endParaRPr>
          </a:p>
        </p:txBody>
      </p:sp>
      <p:sp>
        <p:nvSpPr>
          <p:cNvPr id="297" name="Google Shape;297;g66da57ed3fddb9b3_9"/>
          <p:cNvSpPr txBox="1">
            <a:spLocks noGrp="1"/>
          </p:cNvSpPr>
          <p:nvPr>
            <p:ph type="body" idx="1"/>
          </p:nvPr>
        </p:nvSpPr>
        <p:spPr>
          <a:xfrm>
            <a:off x="1066800" y="2103120"/>
            <a:ext cx="4755000" cy="3749100"/>
          </a:xfrm>
          <a:prstGeom prst="rect">
            <a:avLst/>
          </a:prstGeom>
        </p:spPr>
        <p:txBody>
          <a:bodyPr spcFirstLastPara="1" wrap="square" lIns="91425" tIns="45700" rIns="91425" bIns="45700" anchor="t" anchorCtr="0">
            <a:normAutofit/>
          </a:bodyPr>
          <a:lstStyle/>
          <a:p>
            <a:pPr marL="457200" lvl="0" indent="-374650" algn="l" rtl="0">
              <a:spcBef>
                <a:spcPts val="900"/>
              </a:spcBef>
              <a:spcAft>
                <a:spcPts val="0"/>
              </a:spcAft>
              <a:buClr>
                <a:schemeClr val="accent3"/>
              </a:buClr>
              <a:buSzPts val="2300"/>
              <a:buFont typeface="Times New Roman"/>
              <a:buChar char="●"/>
            </a:pPr>
            <a:r>
              <a:rPr lang="en-US" sz="2300" b="1">
                <a:solidFill>
                  <a:schemeClr val="accent3"/>
                </a:solidFill>
                <a:latin typeface="Times New Roman"/>
                <a:ea typeface="Times New Roman"/>
                <a:cs typeface="Times New Roman"/>
                <a:sym typeface="Times New Roman"/>
              </a:rPr>
              <a:t>Foreign bodies that fall down the trachea are more likely to enter the right bronchus. </a:t>
            </a:r>
            <a:endParaRPr sz="2300" b="1">
              <a:solidFill>
                <a:schemeClr val="accent3"/>
              </a:solidFill>
              <a:latin typeface="Times New Roman"/>
              <a:ea typeface="Times New Roman"/>
              <a:cs typeface="Times New Roman"/>
              <a:sym typeface="Times New Roman"/>
            </a:endParaRPr>
          </a:p>
          <a:p>
            <a:pPr marL="457200" lvl="0" indent="0" algn="l" rtl="0">
              <a:spcBef>
                <a:spcPts val="900"/>
              </a:spcBef>
              <a:spcAft>
                <a:spcPts val="0"/>
              </a:spcAft>
              <a:buNone/>
            </a:pPr>
            <a:endParaRPr sz="2300" b="1">
              <a:solidFill>
                <a:schemeClr val="accent3"/>
              </a:solidFill>
              <a:latin typeface="Times New Roman"/>
              <a:ea typeface="Times New Roman"/>
              <a:cs typeface="Times New Roman"/>
              <a:sym typeface="Times New Roman"/>
            </a:endParaRPr>
          </a:p>
          <a:p>
            <a:pPr marL="457200" lvl="0" indent="-374650" algn="l" rtl="0">
              <a:spcBef>
                <a:spcPts val="900"/>
              </a:spcBef>
              <a:spcAft>
                <a:spcPts val="0"/>
              </a:spcAft>
              <a:buClr>
                <a:schemeClr val="accent3"/>
              </a:buClr>
              <a:buSzPts val="2300"/>
              <a:buFont typeface="Times New Roman"/>
              <a:buChar char="●"/>
            </a:pPr>
            <a:r>
              <a:rPr lang="en-US" sz="2300" b="1">
                <a:solidFill>
                  <a:schemeClr val="accent3"/>
                </a:solidFill>
                <a:latin typeface="Times New Roman"/>
                <a:ea typeface="Times New Roman"/>
                <a:cs typeface="Times New Roman"/>
                <a:sym typeface="Times New Roman"/>
              </a:rPr>
              <a:t>The mucous membrane of the carina is the most sensitive area of the trachea and larynx for triggering a cough reflex.</a:t>
            </a:r>
            <a:endParaRPr sz="2300" b="1">
              <a:solidFill>
                <a:schemeClr val="accent3"/>
              </a:solidFill>
              <a:latin typeface="Times New Roman"/>
              <a:ea typeface="Times New Roman"/>
              <a:cs typeface="Times New Roman"/>
              <a:sym typeface="Times New Roman"/>
            </a:endParaRPr>
          </a:p>
        </p:txBody>
      </p:sp>
      <p:pic>
        <p:nvPicPr>
          <p:cNvPr id="298" name="Google Shape;298;g66da57ed3fddb9b3_9"/>
          <p:cNvPicPr preferRelativeResize="0"/>
          <p:nvPr/>
        </p:nvPicPr>
        <p:blipFill rotWithShape="1">
          <a:blip r:embed="rId3">
            <a:alphaModFix/>
          </a:blip>
          <a:srcRect l="17977" r="18767"/>
          <a:stretch/>
        </p:blipFill>
        <p:spPr>
          <a:xfrm>
            <a:off x="6545750" y="1902351"/>
            <a:ext cx="4404149" cy="38607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3010a393164_3_0"/>
          <p:cNvSpPr txBox="1">
            <a:spLocks noGrp="1"/>
          </p:cNvSpPr>
          <p:nvPr>
            <p:ph type="title"/>
          </p:nvPr>
        </p:nvSpPr>
        <p:spPr>
          <a:xfrm>
            <a:off x="1216806" y="881793"/>
            <a:ext cx="9758400" cy="13716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b="1">
                <a:solidFill>
                  <a:schemeClr val="accent3"/>
                </a:solidFill>
              </a:rPr>
              <a:t>AIRWAY ANATOMY SIGNIFICANCE IN ANESTHESIA AND ICU</a:t>
            </a:r>
            <a:endParaRPr b="1">
              <a:solidFill>
                <a:schemeClr val="accent3"/>
              </a:solidFill>
            </a:endParaRPr>
          </a:p>
        </p:txBody>
      </p:sp>
      <p:sp>
        <p:nvSpPr>
          <p:cNvPr id="130" name="Google Shape;130;g3010a393164_3_0"/>
          <p:cNvSpPr/>
          <p:nvPr/>
        </p:nvSpPr>
        <p:spPr>
          <a:xfrm>
            <a:off x="1066801" y="2934724"/>
            <a:ext cx="3877200" cy="3395100"/>
          </a:xfrm>
          <a:prstGeom prst="round2Same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131" name="Google Shape;131;g3010a393164_3_0"/>
          <p:cNvSpPr/>
          <p:nvPr/>
        </p:nvSpPr>
        <p:spPr>
          <a:xfrm>
            <a:off x="6646897" y="2934725"/>
            <a:ext cx="3877200" cy="3395100"/>
          </a:xfrm>
          <a:prstGeom prst="round2Same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132" name="Google Shape;132;g3010a393164_3_0"/>
          <p:cNvSpPr txBox="1"/>
          <p:nvPr/>
        </p:nvSpPr>
        <p:spPr>
          <a:xfrm>
            <a:off x="1698899" y="3238064"/>
            <a:ext cx="2613000" cy="324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a:solidFill>
                  <a:schemeClr val="dk2"/>
                </a:solidFill>
                <a:latin typeface="Century Gothic"/>
                <a:ea typeface="Century Gothic"/>
                <a:cs typeface="Century Gothic"/>
                <a:sym typeface="Century Gothic"/>
              </a:rPr>
              <a:t>Accurate knowledge of anatomy and physiology of the respiratory tract is important in anaesthesiology and critical care</a:t>
            </a:r>
            <a:endParaRPr sz="2200">
              <a:solidFill>
                <a:schemeClr val="dk2"/>
              </a:solidFill>
              <a:latin typeface="Century Gothic"/>
              <a:ea typeface="Century Gothic"/>
              <a:cs typeface="Century Gothic"/>
              <a:sym typeface="Century Gothic"/>
            </a:endParaRPr>
          </a:p>
        </p:txBody>
      </p:sp>
      <p:sp>
        <p:nvSpPr>
          <p:cNvPr id="133" name="Google Shape;133;g3010a393164_3_0"/>
          <p:cNvSpPr txBox="1"/>
          <p:nvPr/>
        </p:nvSpPr>
        <p:spPr>
          <a:xfrm>
            <a:off x="6753250" y="3238075"/>
            <a:ext cx="3664500" cy="297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chemeClr val="dk2"/>
                </a:solidFill>
                <a:latin typeface="Century Gothic"/>
                <a:ea typeface="Century Gothic"/>
                <a:cs typeface="Century Gothic"/>
                <a:sym typeface="Century Gothic"/>
              </a:rPr>
              <a:t>for safe and smooth conduction of anaesthesia and ICU management. as General anaesthesia sedation and muscle relaxation are associated with alterations in the respiratory function and carry with them at least a small risk of airway obstruction and apnea.</a:t>
            </a:r>
            <a:endParaRPr sz="1800">
              <a:solidFill>
                <a:schemeClr val="dk2"/>
              </a:solidFill>
              <a:latin typeface="Century Gothic"/>
              <a:ea typeface="Century Gothic"/>
              <a:cs typeface="Century Gothic"/>
              <a:sym typeface="Century Gothic"/>
            </a:endParaRPr>
          </a:p>
        </p:txBody>
      </p:sp>
      <p:sp>
        <p:nvSpPr>
          <p:cNvPr id="134" name="Google Shape;134;g3010a393164_3_0"/>
          <p:cNvSpPr/>
          <p:nvPr/>
        </p:nvSpPr>
        <p:spPr>
          <a:xfrm>
            <a:off x="1173155" y="3010014"/>
            <a:ext cx="3664500" cy="3244500"/>
          </a:xfrm>
          <a:prstGeom prst="round2SameRect">
            <a:avLst>
              <a:gd name="adj1" fmla="val 16667"/>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a:latin typeface="Century Gothic"/>
              <a:ea typeface="Century Gothic"/>
              <a:cs typeface="Century Gothic"/>
              <a:sym typeface="Century Gothic"/>
            </a:endParaRPr>
          </a:p>
        </p:txBody>
      </p:sp>
      <p:sp>
        <p:nvSpPr>
          <p:cNvPr id="135" name="Google Shape;135;g3010a393164_3_0"/>
          <p:cNvSpPr/>
          <p:nvPr/>
        </p:nvSpPr>
        <p:spPr>
          <a:xfrm>
            <a:off x="6753241" y="3043171"/>
            <a:ext cx="3664500" cy="3178200"/>
          </a:xfrm>
          <a:prstGeom prst="round2SameRect">
            <a:avLst>
              <a:gd name="adj1" fmla="val 16667"/>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e3dad003ae79c40_12"/>
          <p:cNvSpPr txBox="1"/>
          <p:nvPr/>
        </p:nvSpPr>
        <p:spPr>
          <a:xfrm>
            <a:off x="1229100" y="2049571"/>
            <a:ext cx="9733800" cy="316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900" b="1">
              <a:solidFill>
                <a:srgbClr val="D9D9D9"/>
              </a:solidFill>
              <a:latin typeface="Times New Roman"/>
              <a:ea typeface="Times New Roman"/>
              <a:cs typeface="Times New Roman"/>
              <a:sym typeface="Times New Roman"/>
            </a:endParaRPr>
          </a:p>
          <a:p>
            <a:pPr marL="0" lvl="0" indent="0" algn="l" rtl="0">
              <a:spcBef>
                <a:spcPts val="0"/>
              </a:spcBef>
              <a:spcAft>
                <a:spcPts val="0"/>
              </a:spcAft>
              <a:buNone/>
            </a:pPr>
            <a:r>
              <a:rPr lang="en-US" sz="3900" b="1">
                <a:solidFill>
                  <a:srgbClr val="D9D9D9"/>
                </a:solidFill>
                <a:latin typeface="Times New Roman"/>
                <a:ea typeface="Times New Roman"/>
                <a:cs typeface="Times New Roman"/>
                <a:sym typeface="Times New Roman"/>
              </a:rPr>
              <a:t>• History</a:t>
            </a:r>
            <a:endParaRPr sz="3900" b="1">
              <a:solidFill>
                <a:srgbClr val="D9D9D9"/>
              </a:solidFill>
              <a:latin typeface="Times New Roman"/>
              <a:ea typeface="Times New Roman"/>
              <a:cs typeface="Times New Roman"/>
              <a:sym typeface="Times New Roman"/>
            </a:endParaRPr>
          </a:p>
          <a:p>
            <a:pPr marL="0" lvl="0" indent="0" algn="l" rtl="0">
              <a:spcBef>
                <a:spcPts val="0"/>
              </a:spcBef>
              <a:spcAft>
                <a:spcPts val="0"/>
              </a:spcAft>
              <a:buNone/>
            </a:pPr>
            <a:r>
              <a:rPr lang="en-US" sz="3900" b="1">
                <a:solidFill>
                  <a:srgbClr val="D9D9D9"/>
                </a:solidFill>
                <a:latin typeface="Times New Roman"/>
                <a:ea typeface="Times New Roman"/>
                <a:cs typeface="Times New Roman"/>
                <a:sym typeface="Times New Roman"/>
              </a:rPr>
              <a:t>• Local examination</a:t>
            </a:r>
            <a:endParaRPr sz="3900" b="1">
              <a:solidFill>
                <a:srgbClr val="D9D9D9"/>
              </a:solidFill>
              <a:latin typeface="Times New Roman"/>
              <a:ea typeface="Times New Roman"/>
              <a:cs typeface="Times New Roman"/>
              <a:sym typeface="Times New Roman"/>
            </a:endParaRPr>
          </a:p>
          <a:p>
            <a:pPr marL="0" lvl="0" indent="0" algn="l" rtl="0">
              <a:spcBef>
                <a:spcPts val="0"/>
              </a:spcBef>
              <a:spcAft>
                <a:spcPts val="0"/>
              </a:spcAft>
              <a:buNone/>
            </a:pPr>
            <a:r>
              <a:rPr lang="en-US" sz="3900" b="1">
                <a:solidFill>
                  <a:srgbClr val="D9D9D9"/>
                </a:solidFill>
                <a:latin typeface="Times New Roman"/>
                <a:ea typeface="Times New Roman"/>
                <a:cs typeface="Times New Roman"/>
                <a:sym typeface="Times New Roman"/>
              </a:rPr>
              <a:t>•Specific tests</a:t>
            </a:r>
            <a:endParaRPr sz="3900" b="1">
              <a:solidFill>
                <a:srgbClr val="D9D9D9"/>
              </a:solidFill>
              <a:latin typeface="Times New Roman"/>
              <a:ea typeface="Times New Roman"/>
              <a:cs typeface="Times New Roman"/>
              <a:sym typeface="Times New Roman"/>
            </a:endParaRPr>
          </a:p>
          <a:p>
            <a:pPr marL="0" lvl="0" indent="0" algn="l" rtl="0">
              <a:spcBef>
                <a:spcPts val="0"/>
              </a:spcBef>
              <a:spcAft>
                <a:spcPts val="0"/>
              </a:spcAft>
              <a:buNone/>
            </a:pPr>
            <a:r>
              <a:rPr lang="en-US" sz="3900" b="1">
                <a:solidFill>
                  <a:srgbClr val="D9D9D9"/>
                </a:solidFill>
                <a:latin typeface="Times New Roman"/>
                <a:ea typeface="Times New Roman"/>
                <a:cs typeface="Times New Roman"/>
                <a:sym typeface="Times New Roman"/>
              </a:rPr>
              <a:t>• Radiological presentation</a:t>
            </a:r>
            <a:endParaRPr sz="3900" b="1">
              <a:solidFill>
                <a:srgbClr val="D9D9D9"/>
              </a:solidFill>
              <a:latin typeface="Times New Roman"/>
              <a:ea typeface="Times New Roman"/>
              <a:cs typeface="Times New Roman"/>
              <a:sym typeface="Times New Roman"/>
            </a:endParaRPr>
          </a:p>
        </p:txBody>
      </p:sp>
      <p:sp>
        <p:nvSpPr>
          <p:cNvPr id="305" name="Google Shape;305;ge3dad003ae79c40_12"/>
          <p:cNvSpPr txBox="1"/>
          <p:nvPr/>
        </p:nvSpPr>
        <p:spPr>
          <a:xfrm>
            <a:off x="872626" y="989363"/>
            <a:ext cx="10446600" cy="106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700" b="1">
                <a:solidFill>
                  <a:schemeClr val="accent3"/>
                </a:solidFill>
                <a:latin typeface="Times New Roman"/>
                <a:ea typeface="Times New Roman"/>
                <a:cs typeface="Times New Roman"/>
                <a:sym typeface="Times New Roman"/>
              </a:rPr>
              <a:t>Airway assessment</a:t>
            </a:r>
            <a:endParaRPr sz="5700" b="1">
              <a:solidFill>
                <a:schemeClr val="lt1"/>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e3dad003ae79c40_16"/>
          <p:cNvSpPr txBox="1"/>
          <p:nvPr/>
        </p:nvSpPr>
        <p:spPr>
          <a:xfrm>
            <a:off x="503984" y="1818369"/>
            <a:ext cx="9733800" cy="451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lt1"/>
                </a:solidFill>
                <a:latin typeface="Century Gothic"/>
                <a:ea typeface="Century Gothic"/>
                <a:cs typeface="Century Gothic"/>
                <a:sym typeface="Century Gothic"/>
              </a:rPr>
              <a:t>1 - difficulty of endotracheal intubation; account 17% of respiratory related injury and result in significant morbidity and mortality</a:t>
            </a:r>
            <a:endParaRPr sz="28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28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US" sz="2800">
                <a:solidFill>
                  <a:schemeClr val="lt1"/>
                </a:solidFill>
                <a:latin typeface="Century Gothic"/>
                <a:ea typeface="Century Gothic"/>
                <a:cs typeface="Century Gothic"/>
                <a:sym typeface="Century Gothic"/>
              </a:rPr>
              <a:t>2- Oesophageal intubation</a:t>
            </a:r>
            <a:endParaRPr sz="28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28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US" sz="2800">
                <a:solidFill>
                  <a:schemeClr val="lt1"/>
                </a:solidFill>
                <a:latin typeface="Century Gothic"/>
                <a:ea typeface="Century Gothic"/>
                <a:cs typeface="Century Gothic"/>
                <a:sym typeface="Century Gothic"/>
              </a:rPr>
              <a:t>3- Inadequate ventilation</a:t>
            </a:r>
            <a:endParaRPr sz="28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28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US" sz="2800">
                <a:solidFill>
                  <a:schemeClr val="lt1"/>
                </a:solidFill>
                <a:latin typeface="Century Gothic"/>
                <a:ea typeface="Century Gothic"/>
                <a:cs typeface="Century Gothic"/>
                <a:sym typeface="Century Gothic"/>
              </a:rPr>
              <a:t>*28%of anaesthesia related death are secondary to the inability to mask ventilate or intubation</a:t>
            </a:r>
            <a:endParaRPr sz="2800">
              <a:solidFill>
                <a:schemeClr val="lt1"/>
              </a:solidFill>
              <a:latin typeface="Century Gothic"/>
              <a:ea typeface="Century Gothic"/>
              <a:cs typeface="Century Gothic"/>
              <a:sym typeface="Century Gothic"/>
            </a:endParaRPr>
          </a:p>
        </p:txBody>
      </p:sp>
      <p:sp>
        <p:nvSpPr>
          <p:cNvPr id="312" name="Google Shape;312;ge3dad003ae79c40_16"/>
          <p:cNvSpPr txBox="1"/>
          <p:nvPr/>
        </p:nvSpPr>
        <p:spPr>
          <a:xfrm>
            <a:off x="503975" y="427703"/>
            <a:ext cx="9733800" cy="151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2900">
                <a:solidFill>
                  <a:schemeClr val="accent3"/>
                </a:solidFill>
                <a:latin typeface="Century Gothic"/>
                <a:ea typeface="Century Gothic"/>
                <a:cs typeface="Century Gothic"/>
                <a:sym typeface="Century Gothic"/>
              </a:rPr>
              <a:t>Airway assessment is the first step in successful airway management. Several anatomical and functional manoeuvres can be performed to estimate :</a:t>
            </a:r>
            <a:endParaRPr sz="2900">
              <a:solidFill>
                <a:schemeClr val="accent3"/>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7f0ee3af1aa6d4de_10"/>
          <p:cNvSpPr txBox="1"/>
          <p:nvPr/>
        </p:nvSpPr>
        <p:spPr>
          <a:xfrm>
            <a:off x="611400" y="1917300"/>
            <a:ext cx="10311600" cy="4225200"/>
          </a:xfrm>
          <a:prstGeom prst="rect">
            <a:avLst/>
          </a:prstGeom>
          <a:noFill/>
          <a:ln>
            <a:noFill/>
          </a:ln>
        </p:spPr>
        <p:txBody>
          <a:bodyPr spcFirstLastPara="1" wrap="square" lIns="91425" tIns="91425" rIns="91425" bIns="91425" anchor="t" anchorCtr="0">
            <a:spAutoFit/>
          </a:bodyPr>
          <a:lstStyle/>
          <a:p>
            <a:pPr marL="457200" lvl="0" indent="-393700" algn="l" rtl="0">
              <a:spcBef>
                <a:spcPts val="0"/>
              </a:spcBef>
              <a:spcAft>
                <a:spcPts val="0"/>
              </a:spcAft>
              <a:buClr>
                <a:srgbClr val="FFFF00"/>
              </a:buClr>
              <a:buSzPts val="2600"/>
              <a:buFont typeface="Century Gothic"/>
              <a:buChar char="●"/>
            </a:pPr>
            <a:r>
              <a:rPr lang="en-US" sz="2600">
                <a:solidFill>
                  <a:srgbClr val="FFFF00"/>
                </a:solidFill>
                <a:latin typeface="Century Gothic"/>
                <a:ea typeface="Century Gothic"/>
                <a:cs typeface="Century Gothic"/>
                <a:sym typeface="Century Gothic"/>
              </a:rPr>
              <a:t>Bearded man</a:t>
            </a:r>
            <a:endParaRPr sz="2600">
              <a:solidFill>
                <a:srgbClr val="FFFF00"/>
              </a:solidFill>
              <a:latin typeface="Century Gothic"/>
              <a:ea typeface="Century Gothic"/>
              <a:cs typeface="Century Gothic"/>
              <a:sym typeface="Century Gothic"/>
            </a:endParaRPr>
          </a:p>
          <a:p>
            <a:pPr marL="0" lvl="0" indent="0" algn="l" rtl="0">
              <a:spcBef>
                <a:spcPts val="0"/>
              </a:spcBef>
              <a:spcAft>
                <a:spcPts val="0"/>
              </a:spcAft>
              <a:buNone/>
            </a:pPr>
            <a:endParaRPr sz="2600">
              <a:solidFill>
                <a:srgbClr val="FFFF00"/>
              </a:solidFill>
              <a:latin typeface="Century Gothic"/>
              <a:ea typeface="Century Gothic"/>
              <a:cs typeface="Century Gothic"/>
              <a:sym typeface="Century Gothic"/>
            </a:endParaRPr>
          </a:p>
          <a:p>
            <a:pPr marL="457200" lvl="0" indent="-393700" algn="l" rtl="0">
              <a:spcBef>
                <a:spcPts val="0"/>
              </a:spcBef>
              <a:spcAft>
                <a:spcPts val="0"/>
              </a:spcAft>
              <a:buClr>
                <a:srgbClr val="FFFF00"/>
              </a:buClr>
              <a:buSzPts val="2600"/>
              <a:buFont typeface="Century Gothic"/>
              <a:buChar char="●"/>
            </a:pPr>
            <a:r>
              <a:rPr lang="en-US" sz="2600">
                <a:solidFill>
                  <a:srgbClr val="FFFF00"/>
                </a:solidFill>
                <a:latin typeface="Century Gothic"/>
                <a:ea typeface="Century Gothic"/>
                <a:cs typeface="Century Gothic"/>
                <a:sym typeface="Century Gothic"/>
              </a:rPr>
              <a:t>mask sealing difficult due to receding mandible syndromes with facial abnormality burn stricture and treacher Collins syndrome .etc</a:t>
            </a:r>
            <a:endParaRPr sz="2600">
              <a:solidFill>
                <a:srgbClr val="FFFF00"/>
              </a:solidFill>
              <a:latin typeface="Century Gothic"/>
              <a:ea typeface="Century Gothic"/>
              <a:cs typeface="Century Gothic"/>
              <a:sym typeface="Century Gothic"/>
            </a:endParaRPr>
          </a:p>
          <a:p>
            <a:pPr marL="0" lvl="0" indent="0" algn="l" rtl="0">
              <a:spcBef>
                <a:spcPts val="0"/>
              </a:spcBef>
              <a:spcAft>
                <a:spcPts val="0"/>
              </a:spcAft>
              <a:buNone/>
            </a:pPr>
            <a:endParaRPr sz="2600">
              <a:solidFill>
                <a:srgbClr val="FFFF00"/>
              </a:solidFill>
              <a:latin typeface="Century Gothic"/>
              <a:ea typeface="Century Gothic"/>
              <a:cs typeface="Century Gothic"/>
              <a:sym typeface="Century Gothic"/>
            </a:endParaRPr>
          </a:p>
          <a:p>
            <a:pPr marL="457200" lvl="0" indent="-393700" algn="l" rtl="0">
              <a:spcBef>
                <a:spcPts val="0"/>
              </a:spcBef>
              <a:spcAft>
                <a:spcPts val="0"/>
              </a:spcAft>
              <a:buClr>
                <a:srgbClr val="FFFF00"/>
              </a:buClr>
              <a:buSzPts val="2600"/>
              <a:buFont typeface="Century Gothic"/>
              <a:buChar char="●"/>
            </a:pPr>
            <a:r>
              <a:rPr lang="en-US" sz="2600">
                <a:solidFill>
                  <a:srgbClr val="FFFF00"/>
                </a:solidFill>
                <a:latin typeface="Century Gothic"/>
                <a:ea typeface="Century Gothic"/>
                <a:cs typeface="Century Gothic"/>
                <a:sym typeface="Century Gothic"/>
              </a:rPr>
              <a:t>Obesity, upper airway obstruction</a:t>
            </a:r>
            <a:endParaRPr sz="2600">
              <a:solidFill>
                <a:srgbClr val="FFFF00"/>
              </a:solidFill>
              <a:latin typeface="Century Gothic"/>
              <a:ea typeface="Century Gothic"/>
              <a:cs typeface="Century Gothic"/>
              <a:sym typeface="Century Gothic"/>
            </a:endParaRPr>
          </a:p>
          <a:p>
            <a:pPr marL="457200" lvl="0" indent="-393700" algn="l" rtl="0">
              <a:spcBef>
                <a:spcPts val="0"/>
              </a:spcBef>
              <a:spcAft>
                <a:spcPts val="0"/>
              </a:spcAft>
              <a:buClr>
                <a:srgbClr val="FFFF00"/>
              </a:buClr>
              <a:buSzPts val="2600"/>
              <a:buFont typeface="Century Gothic"/>
              <a:buChar char="●"/>
            </a:pPr>
            <a:r>
              <a:rPr lang="en-US" sz="2600">
                <a:solidFill>
                  <a:srgbClr val="FFFF00"/>
                </a:solidFill>
                <a:latin typeface="Century Gothic"/>
                <a:ea typeface="Century Gothic"/>
                <a:cs typeface="Century Gothic"/>
                <a:sym typeface="Century Gothic"/>
              </a:rPr>
              <a:t>Advanced age</a:t>
            </a:r>
            <a:endParaRPr sz="2600">
              <a:solidFill>
                <a:srgbClr val="FFFF00"/>
              </a:solidFill>
              <a:latin typeface="Century Gothic"/>
              <a:ea typeface="Century Gothic"/>
              <a:cs typeface="Century Gothic"/>
              <a:sym typeface="Century Gothic"/>
            </a:endParaRPr>
          </a:p>
          <a:p>
            <a:pPr marL="457200" lvl="0" indent="-393700" algn="l" rtl="0">
              <a:spcBef>
                <a:spcPts val="0"/>
              </a:spcBef>
              <a:spcAft>
                <a:spcPts val="0"/>
              </a:spcAft>
              <a:buClr>
                <a:srgbClr val="FFFF00"/>
              </a:buClr>
              <a:buSzPts val="2600"/>
              <a:buFont typeface="Century Gothic"/>
              <a:buChar char="●"/>
            </a:pPr>
            <a:r>
              <a:rPr lang="en-US" sz="2600">
                <a:solidFill>
                  <a:srgbClr val="FFFF00"/>
                </a:solidFill>
                <a:latin typeface="Century Gothic"/>
                <a:ea typeface="Century Gothic"/>
                <a:cs typeface="Century Gothic"/>
                <a:sym typeface="Century Gothic"/>
              </a:rPr>
              <a:t>no teeth</a:t>
            </a:r>
            <a:endParaRPr sz="2600">
              <a:solidFill>
                <a:srgbClr val="FFFF00"/>
              </a:solidFill>
              <a:latin typeface="Century Gothic"/>
              <a:ea typeface="Century Gothic"/>
              <a:cs typeface="Century Gothic"/>
              <a:sym typeface="Century Gothic"/>
            </a:endParaRPr>
          </a:p>
          <a:p>
            <a:pPr marL="457200" lvl="0" indent="-393700" algn="l" rtl="0">
              <a:spcBef>
                <a:spcPts val="0"/>
              </a:spcBef>
              <a:spcAft>
                <a:spcPts val="0"/>
              </a:spcAft>
              <a:buClr>
                <a:srgbClr val="FFFF00"/>
              </a:buClr>
              <a:buSzPts val="2600"/>
              <a:buFont typeface="Century Gothic"/>
              <a:buChar char="●"/>
            </a:pPr>
            <a:r>
              <a:rPr lang="en-US" sz="2600">
                <a:solidFill>
                  <a:srgbClr val="FFFF00"/>
                </a:solidFill>
                <a:latin typeface="Century Gothic"/>
                <a:ea typeface="Century Gothic"/>
                <a:cs typeface="Century Gothic"/>
                <a:sym typeface="Century Gothic"/>
              </a:rPr>
              <a:t>Snorer</a:t>
            </a:r>
            <a:endParaRPr sz="2600">
              <a:solidFill>
                <a:srgbClr val="FFFF00"/>
              </a:solidFill>
              <a:latin typeface="Century Gothic"/>
              <a:ea typeface="Century Gothic"/>
              <a:cs typeface="Century Gothic"/>
              <a:sym typeface="Century Gothic"/>
            </a:endParaRPr>
          </a:p>
        </p:txBody>
      </p:sp>
      <p:sp>
        <p:nvSpPr>
          <p:cNvPr id="319" name="Google Shape;319;g7f0ee3af1aa6d4de_10"/>
          <p:cNvSpPr txBox="1"/>
          <p:nvPr/>
        </p:nvSpPr>
        <p:spPr>
          <a:xfrm>
            <a:off x="611400" y="655188"/>
            <a:ext cx="109692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3500">
                <a:solidFill>
                  <a:schemeClr val="lt1"/>
                </a:solidFill>
                <a:latin typeface="Century Gothic"/>
                <a:ea typeface="Century Gothic"/>
                <a:cs typeface="Century Gothic"/>
                <a:sym typeface="Century Gothic"/>
              </a:rPr>
              <a:t>Predictor of difficulty encountering ventilation mask :</a:t>
            </a:r>
            <a:endParaRPr sz="3500">
              <a:solidFill>
                <a:schemeClr val="lt1"/>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e3dad003ae79c40_30"/>
          <p:cNvSpPr txBox="1"/>
          <p:nvPr/>
        </p:nvSpPr>
        <p:spPr>
          <a:xfrm>
            <a:off x="768154" y="2145737"/>
            <a:ext cx="9733800" cy="307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100">
                <a:solidFill>
                  <a:schemeClr val="lt1"/>
                </a:solidFill>
                <a:latin typeface="Century Gothic"/>
                <a:ea typeface="Century Gothic"/>
                <a:cs typeface="Century Gothic"/>
                <a:sym typeface="Century Gothic"/>
              </a:rPr>
              <a:t>1- Optimal patient preparation</a:t>
            </a:r>
            <a:endParaRPr sz="31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31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US" sz="3100">
                <a:solidFill>
                  <a:schemeClr val="lt1"/>
                </a:solidFill>
                <a:latin typeface="Century Gothic"/>
                <a:ea typeface="Century Gothic"/>
                <a:cs typeface="Century Gothic"/>
                <a:sym typeface="Century Gothic"/>
              </a:rPr>
              <a:t>2- Proper selection of equipment and technique</a:t>
            </a:r>
            <a:endParaRPr sz="31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31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US" sz="3100">
                <a:solidFill>
                  <a:schemeClr val="lt1"/>
                </a:solidFill>
                <a:latin typeface="Century Gothic"/>
                <a:ea typeface="Century Gothic"/>
                <a:cs typeface="Century Gothic"/>
                <a:sym typeface="Century Gothic"/>
              </a:rPr>
              <a:t>3- Participation of personnel experienced in difficult airway management</a:t>
            </a:r>
            <a:endParaRPr sz="3100">
              <a:solidFill>
                <a:schemeClr val="lt1"/>
              </a:solidFill>
              <a:latin typeface="Century Gothic"/>
              <a:ea typeface="Century Gothic"/>
              <a:cs typeface="Century Gothic"/>
              <a:sym typeface="Century Gothic"/>
            </a:endParaRPr>
          </a:p>
        </p:txBody>
      </p:sp>
      <p:sp>
        <p:nvSpPr>
          <p:cNvPr id="326" name="Google Shape;326;ge3dad003ae79c40_30"/>
          <p:cNvSpPr txBox="1"/>
          <p:nvPr/>
        </p:nvSpPr>
        <p:spPr>
          <a:xfrm>
            <a:off x="1143000" y="1669026"/>
            <a:ext cx="9733800" cy="47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27" name="Google Shape;327;ge3dad003ae79c40_30"/>
          <p:cNvSpPr txBox="1"/>
          <p:nvPr/>
        </p:nvSpPr>
        <p:spPr>
          <a:xfrm>
            <a:off x="1229024" y="513735"/>
            <a:ext cx="9733800" cy="675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sz="3200">
                <a:solidFill>
                  <a:schemeClr val="lt1"/>
                </a:solidFill>
                <a:latin typeface="Century Gothic"/>
                <a:ea typeface="Century Gothic"/>
                <a:cs typeface="Century Gothic"/>
                <a:sym typeface="Century Gothic"/>
              </a:rPr>
              <a:t>WHY IT IS NECESSARY ?</a:t>
            </a:r>
            <a:endParaRPr sz="3200">
              <a:solidFill>
                <a:schemeClr val="lt1"/>
              </a:solidFill>
              <a:latin typeface="Century Gothic"/>
              <a:ea typeface="Century Gothic"/>
              <a:cs typeface="Century Gothic"/>
              <a:sym typeface="Century Gothic"/>
            </a:endParaRPr>
          </a:p>
        </p:txBody>
      </p:sp>
      <p:sp>
        <p:nvSpPr>
          <p:cNvPr id="328" name="Google Shape;328;ge3dad003ae79c40_30"/>
          <p:cNvSpPr txBox="1"/>
          <p:nvPr/>
        </p:nvSpPr>
        <p:spPr>
          <a:xfrm>
            <a:off x="768145" y="1262778"/>
            <a:ext cx="9733800" cy="54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2300">
                <a:solidFill>
                  <a:schemeClr val="accent3"/>
                </a:solidFill>
                <a:latin typeface="Century Gothic"/>
                <a:ea typeface="Century Gothic"/>
                <a:cs typeface="Century Gothic"/>
                <a:sym typeface="Century Gothic"/>
              </a:rPr>
              <a:t>TO DIAGNOSE THE POTENTIAL FOR DIFFICULT AIRWAY FOR :</a:t>
            </a:r>
            <a:endParaRPr sz="2300">
              <a:solidFill>
                <a:schemeClr val="accent3"/>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7f0ee3af1aa6d4de_0"/>
          <p:cNvSpPr txBox="1"/>
          <p:nvPr/>
        </p:nvSpPr>
        <p:spPr>
          <a:xfrm>
            <a:off x="817298" y="2449437"/>
            <a:ext cx="11128800" cy="2878200"/>
          </a:xfrm>
          <a:prstGeom prst="rect">
            <a:avLst/>
          </a:prstGeom>
          <a:noFill/>
          <a:ln>
            <a:noFill/>
          </a:ln>
        </p:spPr>
        <p:txBody>
          <a:bodyPr spcFirstLastPara="1" wrap="square" lIns="91425" tIns="91425" rIns="91425" bIns="91425" anchor="t" anchorCtr="0">
            <a:spAutoFit/>
          </a:bodyPr>
          <a:lstStyle/>
          <a:p>
            <a:pPr marL="457200" lvl="0" indent="-450850" algn="l" rtl="0">
              <a:spcBef>
                <a:spcPts val="0"/>
              </a:spcBef>
              <a:spcAft>
                <a:spcPts val="0"/>
              </a:spcAft>
              <a:buClr>
                <a:schemeClr val="lt1"/>
              </a:buClr>
              <a:buSzPts val="3500"/>
              <a:buFont typeface="Century Gothic"/>
              <a:buChar char="●"/>
            </a:pPr>
            <a:r>
              <a:rPr lang="en-US" sz="3500">
                <a:solidFill>
                  <a:schemeClr val="lt1"/>
                </a:solidFill>
                <a:latin typeface="Century Gothic"/>
                <a:ea typeface="Century Gothic"/>
                <a:cs typeface="Century Gothic"/>
                <a:sym typeface="Century Gothic"/>
              </a:rPr>
              <a:t>LOOK</a:t>
            </a:r>
            <a:endParaRPr sz="3500">
              <a:solidFill>
                <a:schemeClr val="lt1"/>
              </a:solidFill>
              <a:latin typeface="Century Gothic"/>
              <a:ea typeface="Century Gothic"/>
              <a:cs typeface="Century Gothic"/>
              <a:sym typeface="Century Gothic"/>
            </a:endParaRPr>
          </a:p>
          <a:p>
            <a:pPr marL="457200" lvl="0" indent="-450850" algn="l" rtl="0">
              <a:spcBef>
                <a:spcPts val="0"/>
              </a:spcBef>
              <a:spcAft>
                <a:spcPts val="0"/>
              </a:spcAft>
              <a:buClr>
                <a:schemeClr val="lt1"/>
              </a:buClr>
              <a:buSzPts val="3500"/>
              <a:buFont typeface="Century Gothic"/>
              <a:buChar char="●"/>
            </a:pPr>
            <a:r>
              <a:rPr lang="en-US" sz="3500">
                <a:solidFill>
                  <a:schemeClr val="lt1"/>
                </a:solidFill>
                <a:latin typeface="Century Gothic"/>
                <a:ea typeface="Century Gothic"/>
                <a:cs typeface="Century Gothic"/>
                <a:sym typeface="Century Gothic"/>
              </a:rPr>
              <a:t>Evaluation</a:t>
            </a:r>
            <a:endParaRPr sz="3500">
              <a:solidFill>
                <a:schemeClr val="lt1"/>
              </a:solidFill>
              <a:latin typeface="Century Gothic"/>
              <a:ea typeface="Century Gothic"/>
              <a:cs typeface="Century Gothic"/>
              <a:sym typeface="Century Gothic"/>
            </a:endParaRPr>
          </a:p>
          <a:p>
            <a:pPr marL="457200" lvl="0" indent="-450850" algn="l" rtl="0">
              <a:spcBef>
                <a:spcPts val="0"/>
              </a:spcBef>
              <a:spcAft>
                <a:spcPts val="0"/>
              </a:spcAft>
              <a:buClr>
                <a:schemeClr val="lt1"/>
              </a:buClr>
              <a:buSzPts val="3500"/>
              <a:buFont typeface="Century Gothic"/>
              <a:buChar char="●"/>
            </a:pPr>
            <a:r>
              <a:rPr lang="en-US" sz="3500">
                <a:solidFill>
                  <a:schemeClr val="lt1"/>
                </a:solidFill>
                <a:latin typeface="Century Gothic"/>
                <a:ea typeface="Century Gothic"/>
                <a:cs typeface="Century Gothic"/>
                <a:sym typeface="Century Gothic"/>
              </a:rPr>
              <a:t>Mallampati scores</a:t>
            </a:r>
            <a:endParaRPr sz="3500">
              <a:solidFill>
                <a:schemeClr val="lt1"/>
              </a:solidFill>
              <a:latin typeface="Century Gothic"/>
              <a:ea typeface="Century Gothic"/>
              <a:cs typeface="Century Gothic"/>
              <a:sym typeface="Century Gothic"/>
            </a:endParaRPr>
          </a:p>
          <a:p>
            <a:pPr marL="457200" lvl="0" indent="-450850" algn="l" rtl="0">
              <a:spcBef>
                <a:spcPts val="0"/>
              </a:spcBef>
              <a:spcAft>
                <a:spcPts val="0"/>
              </a:spcAft>
              <a:buClr>
                <a:schemeClr val="lt1"/>
              </a:buClr>
              <a:buSzPts val="3500"/>
              <a:buFont typeface="Century Gothic"/>
              <a:buChar char="●"/>
            </a:pPr>
            <a:r>
              <a:rPr lang="en-US" sz="3500">
                <a:solidFill>
                  <a:schemeClr val="lt1"/>
                </a:solidFill>
                <a:latin typeface="Century Gothic"/>
                <a:ea typeface="Century Gothic"/>
                <a:cs typeface="Century Gothic"/>
                <a:sym typeface="Century Gothic"/>
              </a:rPr>
              <a:t>Obstructive</a:t>
            </a:r>
            <a:endParaRPr sz="3500">
              <a:solidFill>
                <a:schemeClr val="lt1"/>
              </a:solidFill>
              <a:latin typeface="Century Gothic"/>
              <a:ea typeface="Century Gothic"/>
              <a:cs typeface="Century Gothic"/>
              <a:sym typeface="Century Gothic"/>
            </a:endParaRPr>
          </a:p>
          <a:p>
            <a:pPr marL="457200" lvl="0" indent="-450850" algn="l" rtl="0">
              <a:spcBef>
                <a:spcPts val="0"/>
              </a:spcBef>
              <a:spcAft>
                <a:spcPts val="0"/>
              </a:spcAft>
              <a:buClr>
                <a:schemeClr val="lt1"/>
              </a:buClr>
              <a:buSzPts val="3500"/>
              <a:buFont typeface="Century Gothic"/>
              <a:buChar char="●"/>
            </a:pPr>
            <a:r>
              <a:rPr lang="en-US" sz="3500">
                <a:solidFill>
                  <a:schemeClr val="lt1"/>
                </a:solidFill>
                <a:latin typeface="Century Gothic"/>
                <a:ea typeface="Century Gothic"/>
                <a:cs typeface="Century Gothic"/>
                <a:sym typeface="Century Gothic"/>
              </a:rPr>
              <a:t> Neck mobility</a:t>
            </a:r>
            <a:endParaRPr sz="3500">
              <a:solidFill>
                <a:schemeClr val="lt1"/>
              </a:solidFill>
              <a:latin typeface="Century Gothic"/>
              <a:ea typeface="Century Gothic"/>
              <a:cs typeface="Century Gothic"/>
              <a:sym typeface="Century Gothic"/>
            </a:endParaRPr>
          </a:p>
        </p:txBody>
      </p:sp>
      <p:sp>
        <p:nvSpPr>
          <p:cNvPr id="335" name="Google Shape;335;g7f0ee3af1aa6d4de_0"/>
          <p:cNvSpPr txBox="1"/>
          <p:nvPr/>
        </p:nvSpPr>
        <p:spPr>
          <a:xfrm>
            <a:off x="958645" y="734961"/>
            <a:ext cx="97338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000" b="1">
                <a:solidFill>
                  <a:schemeClr val="accent3"/>
                </a:solidFill>
                <a:latin typeface="Century Gothic"/>
                <a:ea typeface="Century Gothic"/>
                <a:cs typeface="Century Gothic"/>
                <a:sym typeface="Century Gothic"/>
              </a:rPr>
              <a:t>LEMON</a:t>
            </a:r>
            <a:endParaRPr sz="7000" b="1">
              <a:solidFill>
                <a:schemeClr val="accent3"/>
              </a:solidFill>
              <a:latin typeface="Century Gothic"/>
              <a:ea typeface="Century Gothic"/>
              <a:cs typeface="Century Gothic"/>
              <a:sym typeface="Century Gothic"/>
            </a:endParaRPr>
          </a:p>
        </p:txBody>
      </p:sp>
      <p:pic>
        <p:nvPicPr>
          <p:cNvPr id="336" name="Google Shape;336;g7f0ee3af1aa6d4de_0"/>
          <p:cNvPicPr preferRelativeResize="0"/>
          <p:nvPr/>
        </p:nvPicPr>
        <p:blipFill>
          <a:blip r:embed="rId3">
            <a:alphaModFix/>
          </a:blip>
          <a:stretch>
            <a:fillRect/>
          </a:stretch>
        </p:blipFill>
        <p:spPr>
          <a:xfrm>
            <a:off x="8133016" y="2311551"/>
            <a:ext cx="2559425" cy="301606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e3dad003ae79c40_24"/>
          <p:cNvSpPr txBox="1"/>
          <p:nvPr/>
        </p:nvSpPr>
        <p:spPr>
          <a:xfrm>
            <a:off x="566184" y="1819811"/>
            <a:ext cx="9733800" cy="4340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chemeClr val="lt1"/>
                </a:solidFill>
                <a:latin typeface="Century Gothic"/>
                <a:ea typeface="Century Gothic"/>
                <a:cs typeface="Century Gothic"/>
                <a:sym typeface="Century Gothic"/>
              </a:rPr>
              <a:t>Examination of the airway look for:</a:t>
            </a:r>
            <a:endParaRPr sz="30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US" sz="3000">
                <a:solidFill>
                  <a:schemeClr val="lt1"/>
                </a:solidFill>
                <a:latin typeface="Century Gothic"/>
                <a:ea typeface="Century Gothic"/>
                <a:cs typeface="Century Gothic"/>
                <a:sym typeface="Century Gothic"/>
              </a:rPr>
              <a:t>• Short immobile muscular neck</a:t>
            </a:r>
            <a:endParaRPr sz="30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US" sz="3000">
                <a:solidFill>
                  <a:schemeClr val="lt1"/>
                </a:solidFill>
                <a:latin typeface="Century Gothic"/>
                <a:ea typeface="Century Gothic"/>
                <a:cs typeface="Century Gothic"/>
                <a:sym typeface="Century Gothic"/>
              </a:rPr>
              <a:t>• Receding mandible</a:t>
            </a:r>
            <a:endParaRPr sz="30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US" sz="3000">
                <a:solidFill>
                  <a:schemeClr val="lt1"/>
                </a:solidFill>
                <a:latin typeface="Century Gothic"/>
                <a:ea typeface="Century Gothic"/>
                <a:cs typeface="Century Gothic"/>
                <a:sym typeface="Century Gothic"/>
              </a:rPr>
              <a:t>• Protruding maxillary incisors</a:t>
            </a:r>
            <a:endParaRPr sz="30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US" sz="3000">
                <a:solidFill>
                  <a:schemeClr val="lt1"/>
                </a:solidFill>
                <a:latin typeface="Century Gothic"/>
                <a:ea typeface="Century Gothic"/>
                <a:cs typeface="Century Gothic"/>
                <a:sym typeface="Century Gothic"/>
              </a:rPr>
              <a:t>• Long high-arched palate</a:t>
            </a:r>
            <a:endParaRPr sz="30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US" sz="3000">
                <a:solidFill>
                  <a:schemeClr val="lt1"/>
                </a:solidFill>
                <a:latin typeface="Century Gothic"/>
                <a:ea typeface="Century Gothic"/>
                <a:cs typeface="Century Gothic"/>
                <a:sym typeface="Century Gothic"/>
              </a:rPr>
              <a:t>• Loose or capped Missing teeth</a:t>
            </a:r>
            <a:endParaRPr sz="30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US" sz="3000">
                <a:solidFill>
                  <a:schemeClr val="lt1"/>
                </a:solidFill>
                <a:latin typeface="Century Gothic"/>
                <a:ea typeface="Century Gothic"/>
                <a:cs typeface="Century Gothic"/>
                <a:sym typeface="Century Gothic"/>
              </a:rPr>
              <a:t>• Enlarged tonsils &amp;tongue</a:t>
            </a:r>
            <a:endParaRPr sz="30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US" sz="3000">
                <a:solidFill>
                  <a:schemeClr val="lt1"/>
                </a:solidFill>
                <a:latin typeface="Century Gothic"/>
                <a:ea typeface="Century Gothic"/>
                <a:cs typeface="Century Gothic"/>
                <a:sym typeface="Century Gothic"/>
              </a:rPr>
              <a:t>• tumor that could obstruct air flow</a:t>
            </a:r>
            <a:endParaRPr sz="30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US" sz="3000">
                <a:solidFill>
                  <a:schemeClr val="lt1"/>
                </a:solidFill>
                <a:latin typeface="Century Gothic"/>
                <a:ea typeface="Century Gothic"/>
                <a:cs typeface="Century Gothic"/>
                <a:sym typeface="Century Gothic"/>
              </a:rPr>
              <a:t>• Limited temporomandibular joint mobility</a:t>
            </a:r>
            <a:endParaRPr sz="3000">
              <a:solidFill>
                <a:schemeClr val="lt1"/>
              </a:solidFill>
              <a:latin typeface="Century Gothic"/>
              <a:ea typeface="Century Gothic"/>
              <a:cs typeface="Century Gothic"/>
              <a:sym typeface="Century Gothic"/>
            </a:endParaRPr>
          </a:p>
        </p:txBody>
      </p:sp>
      <p:sp>
        <p:nvSpPr>
          <p:cNvPr id="343" name="Google Shape;343;ge3dad003ae79c40_24"/>
          <p:cNvSpPr txBox="1"/>
          <p:nvPr/>
        </p:nvSpPr>
        <p:spPr>
          <a:xfrm>
            <a:off x="566169" y="555775"/>
            <a:ext cx="9733800" cy="113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200" b="1">
                <a:solidFill>
                  <a:schemeClr val="accent3"/>
                </a:solidFill>
                <a:latin typeface="Century Gothic"/>
                <a:ea typeface="Century Gothic"/>
                <a:cs typeface="Century Gothic"/>
                <a:sym typeface="Century Gothic"/>
              </a:rPr>
              <a:t>L</a:t>
            </a:r>
            <a:r>
              <a:rPr lang="en-US" sz="6200" b="1">
                <a:solidFill>
                  <a:schemeClr val="lt1"/>
                </a:solidFill>
                <a:latin typeface="Century Gothic"/>
                <a:ea typeface="Century Gothic"/>
                <a:cs typeface="Century Gothic"/>
                <a:sym typeface="Century Gothic"/>
              </a:rPr>
              <a:t>ook</a:t>
            </a:r>
            <a:endParaRPr sz="6200" b="1">
              <a:solidFill>
                <a:schemeClr val="lt1"/>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g7f0ee3af1aa6d4de_4"/>
          <p:cNvPicPr preferRelativeResize="0"/>
          <p:nvPr/>
        </p:nvPicPr>
        <p:blipFill>
          <a:blip r:embed="rId3">
            <a:alphaModFix/>
          </a:blip>
          <a:stretch>
            <a:fillRect/>
          </a:stretch>
        </p:blipFill>
        <p:spPr>
          <a:xfrm>
            <a:off x="4332375" y="3376400"/>
            <a:ext cx="3296500" cy="3151125"/>
          </a:xfrm>
          <a:prstGeom prst="rect">
            <a:avLst/>
          </a:prstGeom>
          <a:noFill/>
          <a:ln>
            <a:noFill/>
          </a:ln>
        </p:spPr>
      </p:pic>
      <p:pic>
        <p:nvPicPr>
          <p:cNvPr id="350" name="Google Shape;350;g7f0ee3af1aa6d4de_4"/>
          <p:cNvPicPr preferRelativeResize="0"/>
          <p:nvPr/>
        </p:nvPicPr>
        <p:blipFill>
          <a:blip r:embed="rId4">
            <a:alphaModFix/>
          </a:blip>
          <a:stretch>
            <a:fillRect/>
          </a:stretch>
        </p:blipFill>
        <p:spPr>
          <a:xfrm>
            <a:off x="399176" y="311150"/>
            <a:ext cx="3296500" cy="3151130"/>
          </a:xfrm>
          <a:prstGeom prst="rect">
            <a:avLst/>
          </a:prstGeom>
          <a:noFill/>
          <a:ln>
            <a:noFill/>
          </a:ln>
        </p:spPr>
      </p:pic>
      <p:pic>
        <p:nvPicPr>
          <p:cNvPr id="351" name="Google Shape;351;g7f0ee3af1aa6d4de_4"/>
          <p:cNvPicPr preferRelativeResize="0"/>
          <p:nvPr/>
        </p:nvPicPr>
        <p:blipFill>
          <a:blip r:embed="rId5">
            <a:alphaModFix/>
          </a:blip>
          <a:stretch>
            <a:fillRect/>
          </a:stretch>
        </p:blipFill>
        <p:spPr>
          <a:xfrm>
            <a:off x="4332380" y="311150"/>
            <a:ext cx="3365300" cy="2827725"/>
          </a:xfrm>
          <a:prstGeom prst="rect">
            <a:avLst/>
          </a:prstGeom>
          <a:noFill/>
          <a:ln>
            <a:noFill/>
          </a:ln>
        </p:spPr>
      </p:pic>
      <p:pic>
        <p:nvPicPr>
          <p:cNvPr id="352" name="Google Shape;352;g7f0ee3af1aa6d4de_4"/>
          <p:cNvPicPr preferRelativeResize="0"/>
          <p:nvPr/>
        </p:nvPicPr>
        <p:blipFill>
          <a:blip r:embed="rId6">
            <a:alphaModFix/>
          </a:blip>
          <a:stretch>
            <a:fillRect/>
          </a:stretch>
        </p:blipFill>
        <p:spPr>
          <a:xfrm>
            <a:off x="399175" y="3919500"/>
            <a:ext cx="3365300" cy="2588150"/>
          </a:xfrm>
          <a:prstGeom prst="rect">
            <a:avLst/>
          </a:prstGeom>
          <a:noFill/>
          <a:ln>
            <a:noFill/>
          </a:ln>
        </p:spPr>
      </p:pic>
      <p:pic>
        <p:nvPicPr>
          <p:cNvPr id="353" name="Google Shape;353;g7f0ee3af1aa6d4de_4"/>
          <p:cNvPicPr preferRelativeResize="0"/>
          <p:nvPr/>
        </p:nvPicPr>
        <p:blipFill>
          <a:blip r:embed="rId7">
            <a:alphaModFix/>
          </a:blip>
          <a:stretch>
            <a:fillRect/>
          </a:stretch>
        </p:blipFill>
        <p:spPr>
          <a:xfrm>
            <a:off x="8672721" y="311162"/>
            <a:ext cx="3060976" cy="3802150"/>
          </a:xfrm>
          <a:prstGeom prst="rect">
            <a:avLst/>
          </a:prstGeom>
          <a:noFill/>
          <a:ln>
            <a:noFill/>
          </a:ln>
        </p:spPr>
      </p:pic>
      <p:pic>
        <p:nvPicPr>
          <p:cNvPr id="354" name="Google Shape;354;g7f0ee3af1aa6d4de_4"/>
          <p:cNvPicPr preferRelativeResize="0"/>
          <p:nvPr/>
        </p:nvPicPr>
        <p:blipFill>
          <a:blip r:embed="rId8">
            <a:alphaModFix/>
          </a:blip>
          <a:stretch>
            <a:fillRect/>
          </a:stretch>
        </p:blipFill>
        <p:spPr>
          <a:xfrm>
            <a:off x="8808263" y="3349575"/>
            <a:ext cx="2789905" cy="31580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6b158d45492f879_11"/>
          <p:cNvSpPr txBox="1"/>
          <p:nvPr/>
        </p:nvSpPr>
        <p:spPr>
          <a:xfrm>
            <a:off x="656825" y="2304275"/>
            <a:ext cx="5572200" cy="4032900"/>
          </a:xfrm>
          <a:prstGeom prst="rect">
            <a:avLst/>
          </a:prstGeom>
          <a:noFill/>
          <a:ln>
            <a:noFill/>
          </a:ln>
        </p:spPr>
        <p:txBody>
          <a:bodyPr spcFirstLastPara="1" wrap="square" lIns="91425" tIns="91425" rIns="91425" bIns="91425" anchor="t" anchorCtr="0">
            <a:spAutoFit/>
          </a:bodyPr>
          <a:lstStyle/>
          <a:p>
            <a:pPr marL="457200" lvl="0" indent="-425450" algn="l" rtl="0">
              <a:spcBef>
                <a:spcPts val="0"/>
              </a:spcBef>
              <a:spcAft>
                <a:spcPts val="0"/>
              </a:spcAft>
              <a:buClr>
                <a:schemeClr val="lt1"/>
              </a:buClr>
              <a:buSzPts val="3100"/>
              <a:buFont typeface="Century Gothic"/>
              <a:buChar char="●"/>
            </a:pPr>
            <a:r>
              <a:rPr lang="en-US" sz="3100">
                <a:solidFill>
                  <a:schemeClr val="lt1"/>
                </a:solidFill>
                <a:latin typeface="Century Gothic"/>
                <a:ea typeface="Century Gothic"/>
                <a:cs typeface="Century Gothic"/>
                <a:sym typeface="Century Gothic"/>
              </a:rPr>
              <a:t>Mouth Opens at least three finger widths (&gt;6cm)</a:t>
            </a:r>
            <a:endParaRPr sz="3100">
              <a:solidFill>
                <a:schemeClr val="lt1"/>
              </a:solidFill>
              <a:latin typeface="Century Gothic"/>
              <a:ea typeface="Century Gothic"/>
              <a:cs typeface="Century Gothic"/>
              <a:sym typeface="Century Gothic"/>
            </a:endParaRPr>
          </a:p>
          <a:p>
            <a:pPr marL="457200" lvl="0" indent="-425450" algn="l" rtl="0">
              <a:spcBef>
                <a:spcPts val="0"/>
              </a:spcBef>
              <a:spcAft>
                <a:spcPts val="0"/>
              </a:spcAft>
              <a:buClr>
                <a:schemeClr val="lt1"/>
              </a:buClr>
              <a:buSzPts val="3100"/>
              <a:buFont typeface="Century Gothic"/>
              <a:buChar char="●"/>
            </a:pPr>
            <a:r>
              <a:rPr lang="en-US" sz="3100">
                <a:solidFill>
                  <a:schemeClr val="lt1"/>
                </a:solidFill>
                <a:latin typeface="Century Gothic"/>
                <a:ea typeface="Century Gothic"/>
                <a:cs typeface="Century Gothic"/>
                <a:sym typeface="Century Gothic"/>
              </a:rPr>
              <a:t>Thyromental distance Three finger widths(&gt; 6cm)</a:t>
            </a:r>
            <a:endParaRPr sz="3100">
              <a:solidFill>
                <a:schemeClr val="lt1"/>
              </a:solidFill>
              <a:latin typeface="Century Gothic"/>
              <a:ea typeface="Century Gothic"/>
              <a:cs typeface="Century Gothic"/>
              <a:sym typeface="Century Gothic"/>
            </a:endParaRPr>
          </a:p>
          <a:p>
            <a:pPr marL="457200" lvl="0" indent="-425450" algn="l" rtl="0">
              <a:spcBef>
                <a:spcPts val="0"/>
              </a:spcBef>
              <a:spcAft>
                <a:spcPts val="0"/>
              </a:spcAft>
              <a:buClr>
                <a:schemeClr val="lt1"/>
              </a:buClr>
              <a:buSzPts val="3100"/>
              <a:buFont typeface="Century Gothic"/>
              <a:buChar char="●"/>
            </a:pPr>
            <a:r>
              <a:rPr lang="en-US" sz="3100">
                <a:solidFill>
                  <a:schemeClr val="lt1"/>
                </a:solidFill>
                <a:latin typeface="Century Gothic"/>
                <a:ea typeface="Century Gothic"/>
                <a:cs typeface="Century Gothic"/>
                <a:sym typeface="Century Gothic"/>
              </a:rPr>
              <a:t>hyomental distance Two finger widths</a:t>
            </a:r>
            <a:endParaRPr sz="3100">
              <a:solidFill>
                <a:schemeClr val="lt1"/>
              </a:solidFill>
              <a:latin typeface="Century Gothic"/>
              <a:ea typeface="Century Gothic"/>
              <a:cs typeface="Century Gothic"/>
              <a:sym typeface="Century Gothic"/>
            </a:endParaRPr>
          </a:p>
        </p:txBody>
      </p:sp>
      <p:sp>
        <p:nvSpPr>
          <p:cNvPr id="361" name="Google Shape;361;g26b158d45492f879_11"/>
          <p:cNvSpPr txBox="1"/>
          <p:nvPr/>
        </p:nvSpPr>
        <p:spPr>
          <a:xfrm>
            <a:off x="656827" y="607463"/>
            <a:ext cx="9733800" cy="112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100" b="1">
                <a:solidFill>
                  <a:schemeClr val="accent3"/>
                </a:solidFill>
                <a:latin typeface="Century Gothic"/>
                <a:ea typeface="Century Gothic"/>
                <a:cs typeface="Century Gothic"/>
                <a:sym typeface="Century Gothic"/>
              </a:rPr>
              <a:t>E</a:t>
            </a:r>
            <a:r>
              <a:rPr lang="en-US" sz="6100" b="1">
                <a:solidFill>
                  <a:schemeClr val="lt1"/>
                </a:solidFill>
                <a:latin typeface="Century Gothic"/>
                <a:ea typeface="Century Gothic"/>
                <a:cs typeface="Century Gothic"/>
                <a:sym typeface="Century Gothic"/>
              </a:rPr>
              <a:t>valuation </a:t>
            </a:r>
            <a:endParaRPr sz="6100" b="1">
              <a:solidFill>
                <a:schemeClr val="lt1"/>
              </a:solidFill>
              <a:latin typeface="Century Gothic"/>
              <a:ea typeface="Century Gothic"/>
              <a:cs typeface="Century Gothic"/>
              <a:sym typeface="Century Gothic"/>
            </a:endParaRPr>
          </a:p>
        </p:txBody>
      </p:sp>
      <p:sp>
        <p:nvSpPr>
          <p:cNvPr id="362" name="Google Shape;362;g26b158d45492f879_11"/>
          <p:cNvSpPr txBox="1"/>
          <p:nvPr/>
        </p:nvSpPr>
        <p:spPr>
          <a:xfrm>
            <a:off x="656825" y="1734877"/>
            <a:ext cx="97338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2500">
                <a:solidFill>
                  <a:schemeClr val="lt1"/>
                </a:solidFill>
                <a:latin typeface="Century Gothic"/>
                <a:ea typeface="Century Gothic"/>
                <a:cs typeface="Century Gothic"/>
                <a:sym typeface="Century Gothic"/>
              </a:rPr>
              <a:t>EVALUATE</a:t>
            </a:r>
            <a:r>
              <a:rPr lang="en-US" sz="2500">
                <a:solidFill>
                  <a:schemeClr val="accent6"/>
                </a:solidFill>
                <a:latin typeface="Century Gothic"/>
                <a:ea typeface="Century Gothic"/>
                <a:cs typeface="Century Gothic"/>
                <a:sym typeface="Century Gothic"/>
              </a:rPr>
              <a:t> 3 32</a:t>
            </a:r>
            <a:endParaRPr sz="2500">
              <a:solidFill>
                <a:schemeClr val="accent6"/>
              </a:solidFill>
              <a:latin typeface="Century Gothic"/>
              <a:ea typeface="Century Gothic"/>
              <a:cs typeface="Century Gothic"/>
              <a:sym typeface="Century Gothic"/>
            </a:endParaRPr>
          </a:p>
        </p:txBody>
      </p:sp>
      <p:pic>
        <p:nvPicPr>
          <p:cNvPr id="363" name="Google Shape;363;g26b158d45492f879_11"/>
          <p:cNvPicPr preferRelativeResize="0"/>
          <p:nvPr/>
        </p:nvPicPr>
        <p:blipFill rotWithShape="1">
          <a:blip r:embed="rId3">
            <a:alphaModFix/>
          </a:blip>
          <a:srcRect t="16726" b="18494"/>
          <a:stretch/>
        </p:blipFill>
        <p:spPr>
          <a:xfrm>
            <a:off x="6229025" y="1763962"/>
            <a:ext cx="5140475" cy="33300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3010a393164_4_8"/>
          <p:cNvSpPr txBox="1">
            <a:spLocks noGrp="1"/>
          </p:cNvSpPr>
          <p:nvPr>
            <p:ph type="body" idx="1"/>
          </p:nvPr>
        </p:nvSpPr>
        <p:spPr>
          <a:xfrm>
            <a:off x="515880" y="1301488"/>
            <a:ext cx="6858900" cy="3931800"/>
          </a:xfrm>
          <a:prstGeom prst="rect">
            <a:avLst/>
          </a:prstGeom>
        </p:spPr>
        <p:txBody>
          <a:bodyPr spcFirstLastPara="1" wrap="square" lIns="91425" tIns="45700" rIns="91425" bIns="45700" anchor="t" anchorCtr="0">
            <a:normAutofit/>
          </a:bodyPr>
          <a:lstStyle/>
          <a:p>
            <a:pPr marL="0" lvl="0" indent="0" algn="l" rtl="0">
              <a:spcBef>
                <a:spcPts val="900"/>
              </a:spcBef>
              <a:spcAft>
                <a:spcPts val="0"/>
              </a:spcAft>
              <a:buNone/>
            </a:pPr>
            <a:r>
              <a:rPr lang="en-US" sz="2500" b="1"/>
              <a:t>- Inter-incisor distance with maximal mouth opening</a:t>
            </a:r>
            <a:endParaRPr sz="2500" b="1"/>
          </a:p>
          <a:p>
            <a:pPr marL="0" lvl="0" indent="0" algn="l" rtl="0">
              <a:spcBef>
                <a:spcPts val="900"/>
              </a:spcBef>
              <a:spcAft>
                <a:spcPts val="0"/>
              </a:spcAft>
              <a:buNone/>
            </a:pPr>
            <a:endParaRPr sz="2500" b="1"/>
          </a:p>
          <a:p>
            <a:pPr marL="0" lvl="0" indent="0" algn="l" rtl="0">
              <a:spcBef>
                <a:spcPts val="900"/>
              </a:spcBef>
              <a:spcAft>
                <a:spcPts val="0"/>
              </a:spcAft>
              <a:buNone/>
            </a:pPr>
            <a:r>
              <a:rPr lang="en-US" sz="2500" b="1"/>
              <a:t>- Minimum acceptable value: &gt; 5 cm</a:t>
            </a:r>
            <a:endParaRPr sz="2500" b="1"/>
          </a:p>
          <a:p>
            <a:pPr marL="0" lvl="0" indent="0" algn="l" rtl="0">
              <a:spcBef>
                <a:spcPts val="900"/>
              </a:spcBef>
              <a:spcAft>
                <a:spcPts val="0"/>
              </a:spcAft>
              <a:buNone/>
            </a:pPr>
            <a:r>
              <a:rPr lang="en-US" sz="2500" b="1"/>
              <a:t>- Significance:</a:t>
            </a:r>
            <a:endParaRPr sz="2500" b="1"/>
          </a:p>
          <a:p>
            <a:pPr marL="0" lvl="0" indent="0" algn="l" rtl="0">
              <a:spcBef>
                <a:spcPts val="900"/>
              </a:spcBef>
              <a:spcAft>
                <a:spcPts val="0"/>
              </a:spcAft>
              <a:buNone/>
            </a:pPr>
            <a:r>
              <a:rPr lang="en-US" sz="2500" b="1"/>
              <a:t>  </a:t>
            </a:r>
            <a:r>
              <a:rPr lang="en-US" sz="2500" b="1">
                <a:solidFill>
                  <a:schemeClr val="accent3"/>
                </a:solidFill>
              </a:rPr>
              <a:t>&lt; 3 cm: Difficult laryngoscopy</a:t>
            </a:r>
            <a:endParaRPr sz="2500" b="1">
              <a:solidFill>
                <a:schemeClr val="accent3"/>
              </a:solidFill>
            </a:endParaRPr>
          </a:p>
          <a:p>
            <a:pPr marL="0" lvl="0" indent="0" algn="l" rtl="0">
              <a:spcBef>
                <a:spcPts val="900"/>
              </a:spcBef>
              <a:spcAft>
                <a:spcPts val="0"/>
              </a:spcAft>
              <a:buNone/>
            </a:pPr>
            <a:r>
              <a:rPr lang="en-US" sz="2500" b="1"/>
              <a:t>  </a:t>
            </a:r>
            <a:r>
              <a:rPr lang="en-US" sz="2500" b="1">
                <a:solidFill>
                  <a:schemeClr val="accent3"/>
                </a:solidFill>
              </a:rPr>
              <a:t>&lt; 2 cm: Difficult LMA insertion</a:t>
            </a:r>
            <a:endParaRPr sz="2500" b="1">
              <a:solidFill>
                <a:schemeClr val="accent3"/>
              </a:solidFill>
            </a:endParaRPr>
          </a:p>
        </p:txBody>
      </p:sp>
      <p:pic>
        <p:nvPicPr>
          <p:cNvPr id="370" name="Google Shape;370;g3010a393164_4_8"/>
          <p:cNvPicPr preferRelativeResize="0"/>
          <p:nvPr/>
        </p:nvPicPr>
        <p:blipFill>
          <a:blip r:embed="rId3">
            <a:alphaModFix/>
          </a:blip>
          <a:stretch>
            <a:fillRect/>
          </a:stretch>
        </p:blipFill>
        <p:spPr>
          <a:xfrm>
            <a:off x="7468416" y="1301500"/>
            <a:ext cx="4181475" cy="4533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267faf072267b69e_23"/>
          <p:cNvSpPr txBox="1">
            <a:spLocks noGrp="1"/>
          </p:cNvSpPr>
          <p:nvPr>
            <p:ph type="title"/>
          </p:nvPr>
        </p:nvSpPr>
        <p:spPr>
          <a:xfrm>
            <a:off x="636651" y="686074"/>
            <a:ext cx="10756500" cy="647400"/>
          </a:xfrm>
          <a:prstGeom prst="rect">
            <a:avLst/>
          </a:prstGeom>
          <a:ln>
            <a:noFill/>
          </a:ln>
        </p:spPr>
        <p:txBody>
          <a:bodyPr spcFirstLastPara="1" wrap="square" lIns="91425" tIns="45700" rIns="91425" bIns="45700" anchor="ctr" anchorCtr="0">
            <a:normAutofit fontScale="90000"/>
          </a:bodyPr>
          <a:lstStyle/>
          <a:p>
            <a:pPr marL="0" lvl="0" indent="0" algn="l" rtl="0">
              <a:lnSpc>
                <a:spcPct val="100000"/>
              </a:lnSpc>
              <a:spcBef>
                <a:spcPts val="900"/>
              </a:spcBef>
              <a:spcAft>
                <a:spcPts val="0"/>
              </a:spcAft>
              <a:buClr>
                <a:schemeClr val="dk1"/>
              </a:buClr>
              <a:buSzPts val="1100"/>
              <a:buFont typeface="Arial"/>
              <a:buNone/>
            </a:pPr>
            <a:r>
              <a:rPr lang="en-US" sz="3300" b="1"/>
              <a:t>Thyromental Distance (Pail’s Test):</a:t>
            </a:r>
            <a:endParaRPr sz="3300"/>
          </a:p>
        </p:txBody>
      </p:sp>
      <p:sp>
        <p:nvSpPr>
          <p:cNvPr id="377" name="Google Shape;377;g267faf072267b69e_23"/>
          <p:cNvSpPr txBox="1">
            <a:spLocks noGrp="1"/>
          </p:cNvSpPr>
          <p:nvPr>
            <p:ph type="body" idx="1"/>
          </p:nvPr>
        </p:nvSpPr>
        <p:spPr>
          <a:xfrm>
            <a:off x="636650" y="1874249"/>
            <a:ext cx="6737400" cy="2303400"/>
          </a:xfrm>
          <a:prstGeom prst="rect">
            <a:avLst/>
          </a:prstGeom>
        </p:spPr>
        <p:txBody>
          <a:bodyPr spcFirstLastPara="1" wrap="square" lIns="91425" tIns="45700" rIns="91425" bIns="45700" anchor="t" anchorCtr="0">
            <a:noAutofit/>
          </a:bodyPr>
          <a:lstStyle/>
          <a:p>
            <a:pPr marL="0" lvl="0" indent="0" algn="l" rtl="0">
              <a:spcBef>
                <a:spcPts val="900"/>
              </a:spcBef>
              <a:spcAft>
                <a:spcPts val="0"/>
              </a:spcAft>
              <a:buNone/>
            </a:pPr>
            <a:r>
              <a:rPr lang="en-US" sz="2550"/>
              <a:t>• Distance from the tip of the thyroid cartilage to inside of the mentum</a:t>
            </a:r>
            <a:endParaRPr sz="2550"/>
          </a:p>
          <a:p>
            <a:pPr marL="0" lvl="0" indent="0" algn="l" rtl="0">
              <a:spcBef>
                <a:spcPts val="900"/>
              </a:spcBef>
              <a:spcAft>
                <a:spcPts val="0"/>
              </a:spcAft>
              <a:buNone/>
            </a:pPr>
            <a:r>
              <a:rPr lang="en-US" sz="2550"/>
              <a:t>•Neck fully extended / mouth closed</a:t>
            </a:r>
            <a:endParaRPr sz="2550"/>
          </a:p>
          <a:p>
            <a:pPr marL="0" lvl="0" indent="0" algn="l" rtl="0">
              <a:spcBef>
                <a:spcPts val="900"/>
              </a:spcBef>
              <a:spcAft>
                <a:spcPts val="0"/>
              </a:spcAft>
              <a:buNone/>
            </a:pPr>
            <a:r>
              <a:rPr lang="en-US" sz="2550"/>
              <a:t>•</a:t>
            </a:r>
            <a:r>
              <a:rPr lang="en-US" sz="2550">
                <a:solidFill>
                  <a:schemeClr val="accent3"/>
                </a:solidFill>
              </a:rPr>
              <a:t> </a:t>
            </a:r>
            <a:r>
              <a:rPr lang="en-US" sz="2550" b="1">
                <a:solidFill>
                  <a:schemeClr val="accent3"/>
                </a:solidFill>
              </a:rPr>
              <a:t>&gt;6.5 cm:</a:t>
            </a:r>
            <a:r>
              <a:rPr lang="en-US" sz="2550" b="1"/>
              <a:t> </a:t>
            </a:r>
            <a:r>
              <a:rPr lang="en-US" sz="2550"/>
              <a:t>No problem with laryngoscopy and intubation</a:t>
            </a:r>
            <a:endParaRPr sz="2550"/>
          </a:p>
          <a:p>
            <a:pPr marL="0" lvl="0" indent="0" algn="l" rtl="0">
              <a:spcBef>
                <a:spcPts val="900"/>
              </a:spcBef>
              <a:spcAft>
                <a:spcPts val="0"/>
              </a:spcAft>
              <a:buNone/>
            </a:pPr>
            <a:r>
              <a:rPr lang="en-US" sz="2550"/>
              <a:t>• </a:t>
            </a:r>
            <a:r>
              <a:rPr lang="en-US" sz="2550" b="1">
                <a:solidFill>
                  <a:schemeClr val="accent3"/>
                </a:solidFill>
              </a:rPr>
              <a:t>6-6.5 cm: </a:t>
            </a:r>
            <a:r>
              <a:rPr lang="en-US" sz="2550"/>
              <a:t>Difficult laryngoscopy but possible</a:t>
            </a:r>
            <a:endParaRPr sz="2550"/>
          </a:p>
          <a:p>
            <a:pPr marL="0" lvl="0" indent="0" algn="l" rtl="0">
              <a:spcBef>
                <a:spcPts val="900"/>
              </a:spcBef>
              <a:spcAft>
                <a:spcPts val="0"/>
              </a:spcAft>
              <a:buNone/>
            </a:pPr>
            <a:r>
              <a:rPr lang="en-US" sz="2550"/>
              <a:t>• </a:t>
            </a:r>
            <a:r>
              <a:rPr lang="en-US" sz="2550" b="1">
                <a:solidFill>
                  <a:schemeClr val="accent3"/>
                </a:solidFill>
              </a:rPr>
              <a:t>&lt;6 cm: </a:t>
            </a:r>
            <a:r>
              <a:rPr lang="en-US" sz="2550"/>
              <a:t>Laryngoscopy is impossible</a:t>
            </a:r>
            <a:endParaRPr sz="2550"/>
          </a:p>
        </p:txBody>
      </p:sp>
      <p:pic>
        <p:nvPicPr>
          <p:cNvPr id="378" name="Google Shape;378;g267faf072267b69e_23"/>
          <p:cNvPicPr preferRelativeResize="0"/>
          <p:nvPr/>
        </p:nvPicPr>
        <p:blipFill>
          <a:blip r:embed="rId3">
            <a:alphaModFix/>
          </a:blip>
          <a:stretch>
            <a:fillRect/>
          </a:stretch>
        </p:blipFill>
        <p:spPr>
          <a:xfrm>
            <a:off x="7729250" y="1333475"/>
            <a:ext cx="3663900" cy="4359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g2ef59ed06b749ca7_12"/>
          <p:cNvPicPr preferRelativeResize="0"/>
          <p:nvPr/>
        </p:nvPicPr>
        <p:blipFill>
          <a:blip r:embed="rId3">
            <a:alphaModFix/>
          </a:blip>
          <a:stretch>
            <a:fillRect/>
          </a:stretch>
        </p:blipFill>
        <p:spPr>
          <a:xfrm>
            <a:off x="7467317" y="1502676"/>
            <a:ext cx="3774375" cy="4867500"/>
          </a:xfrm>
          <a:prstGeom prst="rect">
            <a:avLst/>
          </a:prstGeom>
          <a:noFill/>
          <a:ln>
            <a:noFill/>
          </a:ln>
        </p:spPr>
      </p:pic>
      <p:pic>
        <p:nvPicPr>
          <p:cNvPr id="142" name="Google Shape;142;g2ef59ed06b749ca7_12"/>
          <p:cNvPicPr preferRelativeResize="0"/>
          <p:nvPr/>
        </p:nvPicPr>
        <p:blipFill>
          <a:blip r:embed="rId4">
            <a:alphaModFix/>
          </a:blip>
          <a:stretch>
            <a:fillRect/>
          </a:stretch>
        </p:blipFill>
        <p:spPr>
          <a:xfrm>
            <a:off x="934297" y="1545714"/>
            <a:ext cx="3774375" cy="4781399"/>
          </a:xfrm>
          <a:prstGeom prst="rect">
            <a:avLst/>
          </a:prstGeom>
          <a:noFill/>
          <a:ln>
            <a:noFill/>
          </a:ln>
        </p:spPr>
      </p:pic>
      <p:sp>
        <p:nvSpPr>
          <p:cNvPr id="143" name="Google Shape;143;g2ef59ed06b749ca7_12"/>
          <p:cNvSpPr txBox="1"/>
          <p:nvPr/>
        </p:nvSpPr>
        <p:spPr>
          <a:xfrm>
            <a:off x="4365300" y="502998"/>
            <a:ext cx="3461400" cy="58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chemeClr val="accent3"/>
                </a:solidFill>
                <a:latin typeface="Century Gothic"/>
                <a:ea typeface="Century Gothic"/>
                <a:cs typeface="Century Gothic"/>
                <a:sym typeface="Century Gothic"/>
              </a:rPr>
              <a:t>Airway is divided </a:t>
            </a:r>
            <a:endParaRPr sz="2600" b="1">
              <a:solidFill>
                <a:schemeClr val="accent3"/>
              </a:solidFill>
              <a:latin typeface="Century Gothic"/>
              <a:ea typeface="Century Gothic"/>
              <a:cs typeface="Century Gothic"/>
              <a:sym typeface="Century Gothic"/>
            </a:endParaRPr>
          </a:p>
        </p:txBody>
      </p:sp>
      <p:sp>
        <p:nvSpPr>
          <p:cNvPr id="144" name="Google Shape;144;g2ef59ed06b749ca7_12"/>
          <p:cNvSpPr txBox="1"/>
          <p:nvPr/>
        </p:nvSpPr>
        <p:spPr>
          <a:xfrm>
            <a:off x="8291758" y="918950"/>
            <a:ext cx="2125500" cy="46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solidFill>
                  <a:schemeClr val="lt1"/>
                </a:solidFill>
                <a:latin typeface="Century Gothic"/>
                <a:ea typeface="Century Gothic"/>
                <a:cs typeface="Century Gothic"/>
                <a:sym typeface="Century Gothic"/>
              </a:rPr>
              <a:t>Functionally </a:t>
            </a:r>
            <a:endParaRPr sz="1800" b="1">
              <a:solidFill>
                <a:schemeClr val="lt1"/>
              </a:solidFill>
              <a:latin typeface="Century Gothic"/>
              <a:ea typeface="Century Gothic"/>
              <a:cs typeface="Century Gothic"/>
              <a:sym typeface="Century Gothic"/>
            </a:endParaRPr>
          </a:p>
        </p:txBody>
      </p:sp>
      <p:sp>
        <p:nvSpPr>
          <p:cNvPr id="145" name="Google Shape;145;g2ef59ed06b749ca7_12"/>
          <p:cNvSpPr txBox="1"/>
          <p:nvPr/>
        </p:nvSpPr>
        <p:spPr>
          <a:xfrm>
            <a:off x="1839882" y="918961"/>
            <a:ext cx="1963200" cy="46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solidFill>
                  <a:schemeClr val="lt1"/>
                </a:solidFill>
                <a:latin typeface="Century Gothic"/>
                <a:ea typeface="Century Gothic"/>
                <a:cs typeface="Century Gothic"/>
                <a:sym typeface="Century Gothic"/>
              </a:rPr>
              <a:t>Anatomically </a:t>
            </a:r>
            <a:endParaRPr sz="1800" b="1">
              <a:solidFill>
                <a:schemeClr val="lt1"/>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267faf072267b69e_29"/>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900"/>
              </a:spcBef>
              <a:spcAft>
                <a:spcPts val="0"/>
              </a:spcAft>
              <a:buNone/>
            </a:pPr>
            <a:r>
              <a:rPr lang="en-US" sz="4700" b="1">
                <a:solidFill>
                  <a:srgbClr val="FFFFFF"/>
                </a:solidFill>
              </a:rPr>
              <a:t>Hyomental distance </a:t>
            </a:r>
            <a:endParaRPr sz="4700" b="1">
              <a:solidFill>
                <a:srgbClr val="FFFFFF"/>
              </a:solidFill>
            </a:endParaRPr>
          </a:p>
        </p:txBody>
      </p:sp>
      <p:sp>
        <p:nvSpPr>
          <p:cNvPr id="385" name="Google Shape;385;g267faf072267b69e_29"/>
          <p:cNvSpPr txBox="1">
            <a:spLocks noGrp="1"/>
          </p:cNvSpPr>
          <p:nvPr>
            <p:ph type="body" idx="1"/>
          </p:nvPr>
        </p:nvSpPr>
        <p:spPr>
          <a:xfrm>
            <a:off x="1066800" y="2103125"/>
            <a:ext cx="4912500" cy="3931800"/>
          </a:xfrm>
          <a:prstGeom prst="rect">
            <a:avLst/>
          </a:prstGeom>
        </p:spPr>
        <p:txBody>
          <a:bodyPr spcFirstLastPara="1" wrap="square" lIns="91425" tIns="45700" rIns="91425" bIns="45700" anchor="t" anchorCtr="0">
            <a:normAutofit/>
          </a:bodyPr>
          <a:lstStyle/>
          <a:p>
            <a:pPr marL="0" lvl="0" indent="0" algn="l" rtl="0">
              <a:spcBef>
                <a:spcPts val="900"/>
              </a:spcBef>
              <a:spcAft>
                <a:spcPts val="0"/>
              </a:spcAft>
              <a:buNone/>
            </a:pPr>
            <a:r>
              <a:rPr lang="en-US" sz="2400"/>
              <a:t>- Measured from the mentum to the top of the hyoid bone &gt;2 fingers</a:t>
            </a:r>
            <a:endParaRPr sz="2400"/>
          </a:p>
          <a:p>
            <a:pPr marL="0" lvl="0" indent="0" algn="l" rtl="0">
              <a:spcBef>
                <a:spcPts val="900"/>
              </a:spcBef>
              <a:spcAft>
                <a:spcPts val="0"/>
              </a:spcAft>
              <a:buNone/>
            </a:pPr>
            <a:r>
              <a:rPr lang="en-US" sz="2400"/>
              <a:t>- The position of the hyoid bone </a:t>
            </a:r>
            <a:r>
              <a:rPr lang="en-US" sz="2400">
                <a:solidFill>
                  <a:srgbClr val="FFFF00"/>
                </a:solidFill>
              </a:rPr>
              <a:t>marks</a:t>
            </a:r>
            <a:r>
              <a:rPr lang="en-US" sz="2400"/>
              <a:t> the entrance to the larynx.</a:t>
            </a:r>
            <a:endParaRPr sz="2400"/>
          </a:p>
          <a:p>
            <a:pPr marL="0" lvl="0" indent="0" algn="l" rtl="0">
              <a:spcBef>
                <a:spcPts val="900"/>
              </a:spcBef>
              <a:spcAft>
                <a:spcPts val="0"/>
              </a:spcAft>
              <a:buNone/>
            </a:pPr>
            <a:r>
              <a:rPr lang="en-US" sz="2400"/>
              <a:t>- &lt;2 fingers: less space to displace tongue tends to be more difficult to intubate.</a:t>
            </a:r>
            <a:endParaRPr sz="2400"/>
          </a:p>
        </p:txBody>
      </p:sp>
      <p:pic>
        <p:nvPicPr>
          <p:cNvPr id="386" name="Google Shape;386;g267faf072267b69e_29"/>
          <p:cNvPicPr preferRelativeResize="0"/>
          <p:nvPr/>
        </p:nvPicPr>
        <p:blipFill>
          <a:blip r:embed="rId3">
            <a:alphaModFix/>
          </a:blip>
          <a:stretch>
            <a:fillRect/>
          </a:stretch>
        </p:blipFill>
        <p:spPr>
          <a:xfrm>
            <a:off x="6907824" y="2014199"/>
            <a:ext cx="4217376" cy="38012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267faf072267b69e_41"/>
          <p:cNvSpPr txBox="1">
            <a:spLocks noGrp="1"/>
          </p:cNvSpPr>
          <p:nvPr>
            <p:ph type="title"/>
          </p:nvPr>
        </p:nvSpPr>
        <p:spPr>
          <a:xfrm>
            <a:off x="110325" y="107225"/>
            <a:ext cx="11979000" cy="6590100"/>
          </a:xfrm>
          <a:prstGeom prst="rect">
            <a:avLst/>
          </a:prstGeom>
          <a:solidFill>
            <a:srgbClr val="FFFFFF"/>
          </a:solidFill>
          <a:ln w="9525" cap="flat" cmpd="sng">
            <a:solidFill>
              <a:srgbClr val="000000"/>
            </a:solidFill>
            <a:prstDash val="lgDash"/>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p:txBody>
      </p:sp>
      <p:sp>
        <p:nvSpPr>
          <p:cNvPr id="393" name="Google Shape;393;g267faf072267b69e_41"/>
          <p:cNvSpPr txBox="1">
            <a:spLocks noGrp="1"/>
          </p:cNvSpPr>
          <p:nvPr>
            <p:ph type="title"/>
          </p:nvPr>
        </p:nvSpPr>
        <p:spPr>
          <a:xfrm>
            <a:off x="1066800" y="423903"/>
            <a:ext cx="10058400" cy="1371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900"/>
              </a:spcBef>
              <a:spcAft>
                <a:spcPts val="0"/>
              </a:spcAft>
              <a:buNone/>
            </a:pPr>
            <a:r>
              <a:rPr lang="en-US" sz="3100" b="1">
                <a:solidFill>
                  <a:srgbClr val="000000"/>
                </a:solidFill>
                <a:highlight>
                  <a:srgbClr val="FFFF00"/>
                </a:highlight>
              </a:rPr>
              <a:t>LE</a:t>
            </a:r>
            <a:r>
              <a:rPr lang="en-US" sz="3100" b="1" u="sng">
                <a:solidFill>
                  <a:srgbClr val="FF0000"/>
                </a:solidFill>
                <a:highlight>
                  <a:srgbClr val="FFFF00"/>
                </a:highlight>
              </a:rPr>
              <a:t>M</a:t>
            </a:r>
            <a:r>
              <a:rPr lang="en-US" sz="3100" b="1">
                <a:solidFill>
                  <a:srgbClr val="000000"/>
                </a:solidFill>
                <a:highlight>
                  <a:srgbClr val="FFFF00"/>
                </a:highlight>
              </a:rPr>
              <a:t>ON</a:t>
            </a:r>
            <a:r>
              <a:rPr lang="en-US" sz="3100" b="1">
                <a:solidFill>
                  <a:srgbClr val="000000"/>
                </a:solidFill>
              </a:rPr>
              <a:t>:</a:t>
            </a:r>
            <a:endParaRPr sz="3100" b="1">
              <a:solidFill>
                <a:srgbClr val="000000"/>
              </a:solidFill>
            </a:endParaRPr>
          </a:p>
          <a:p>
            <a:pPr marL="0" lvl="0" indent="0" algn="l" rtl="0">
              <a:lnSpc>
                <a:spcPct val="100000"/>
              </a:lnSpc>
              <a:spcBef>
                <a:spcPts val="900"/>
              </a:spcBef>
              <a:spcAft>
                <a:spcPts val="0"/>
              </a:spcAft>
              <a:buNone/>
            </a:pPr>
            <a:r>
              <a:rPr lang="en-US" sz="3100" b="1">
                <a:solidFill>
                  <a:srgbClr val="FF0000"/>
                </a:solidFill>
                <a:highlight>
                  <a:srgbClr val="FFFF00"/>
                </a:highlight>
              </a:rPr>
              <a:t>3-Mallampati score :</a:t>
            </a:r>
            <a:endParaRPr sz="3100" b="1">
              <a:solidFill>
                <a:srgbClr val="FF0000"/>
              </a:solidFill>
              <a:highlight>
                <a:srgbClr val="FFFF00"/>
              </a:highlight>
            </a:endParaRPr>
          </a:p>
        </p:txBody>
      </p:sp>
      <p:sp>
        <p:nvSpPr>
          <p:cNvPr id="394" name="Google Shape;394;g267faf072267b69e_41"/>
          <p:cNvSpPr txBox="1">
            <a:spLocks noGrp="1"/>
          </p:cNvSpPr>
          <p:nvPr>
            <p:ph type="body" idx="1"/>
          </p:nvPr>
        </p:nvSpPr>
        <p:spPr>
          <a:xfrm>
            <a:off x="1066800" y="1904932"/>
            <a:ext cx="10058400" cy="3931800"/>
          </a:xfrm>
          <a:prstGeom prst="rect">
            <a:avLst/>
          </a:prstGeom>
        </p:spPr>
        <p:txBody>
          <a:bodyPr spcFirstLastPara="1" wrap="square" lIns="91425" tIns="45700" rIns="91425" bIns="45700" anchor="t" anchorCtr="0">
            <a:noAutofit/>
          </a:bodyPr>
          <a:lstStyle/>
          <a:p>
            <a:pPr marL="0" lvl="0" indent="0" algn="l" rtl="0">
              <a:spcBef>
                <a:spcPts val="900"/>
              </a:spcBef>
              <a:spcAft>
                <a:spcPts val="0"/>
              </a:spcAft>
              <a:buNone/>
            </a:pPr>
            <a:r>
              <a:rPr lang="en-US" sz="2500" b="1">
                <a:solidFill>
                  <a:srgbClr val="000000"/>
                </a:solidFill>
                <a:latin typeface="Roboto"/>
                <a:ea typeface="Roboto"/>
                <a:cs typeface="Roboto"/>
                <a:sym typeface="Roboto"/>
              </a:rPr>
              <a:t>- The assessment of the </a:t>
            </a:r>
            <a:r>
              <a:rPr lang="en-US" sz="2500" b="1">
                <a:solidFill>
                  <a:srgbClr val="0000FF"/>
                </a:solidFill>
                <a:latin typeface="Roboto"/>
                <a:ea typeface="Roboto"/>
                <a:cs typeface="Roboto"/>
                <a:sym typeface="Roboto"/>
              </a:rPr>
              <a:t>size</a:t>
            </a:r>
            <a:r>
              <a:rPr lang="en-US" sz="2500" b="1">
                <a:solidFill>
                  <a:srgbClr val="000000"/>
                </a:solidFill>
                <a:latin typeface="Roboto"/>
                <a:ea typeface="Roboto"/>
                <a:cs typeface="Roboto"/>
                <a:sym typeface="Roboto"/>
              </a:rPr>
              <a:t> of the </a:t>
            </a:r>
            <a:r>
              <a:rPr lang="en-US" sz="2500" b="1">
                <a:solidFill>
                  <a:srgbClr val="FF0000"/>
                </a:solidFill>
                <a:latin typeface="Roboto"/>
                <a:ea typeface="Roboto"/>
                <a:cs typeface="Roboto"/>
                <a:sym typeface="Roboto"/>
              </a:rPr>
              <a:t>tongue</a:t>
            </a:r>
            <a:r>
              <a:rPr lang="en-US" sz="2500" b="1">
                <a:solidFill>
                  <a:srgbClr val="000000"/>
                </a:solidFill>
                <a:latin typeface="Roboto"/>
                <a:ea typeface="Roboto"/>
                <a:cs typeface="Roboto"/>
                <a:sym typeface="Roboto"/>
              </a:rPr>
              <a:t> </a:t>
            </a:r>
            <a:r>
              <a:rPr lang="en-US" sz="2500" b="1">
                <a:solidFill>
                  <a:srgbClr val="0000FF"/>
                </a:solidFill>
                <a:latin typeface="Roboto"/>
                <a:ea typeface="Roboto"/>
                <a:cs typeface="Roboto"/>
                <a:sym typeface="Roboto"/>
              </a:rPr>
              <a:t>relative to</a:t>
            </a:r>
            <a:r>
              <a:rPr lang="en-US" sz="2500" b="1">
                <a:solidFill>
                  <a:srgbClr val="000000"/>
                </a:solidFill>
                <a:latin typeface="Roboto"/>
                <a:ea typeface="Roboto"/>
                <a:cs typeface="Roboto"/>
                <a:sym typeface="Roboto"/>
              </a:rPr>
              <a:t> the size of the </a:t>
            </a:r>
            <a:r>
              <a:rPr lang="en-US" sz="2500" b="1">
                <a:solidFill>
                  <a:srgbClr val="FF0000"/>
                </a:solidFill>
                <a:latin typeface="Roboto"/>
                <a:ea typeface="Roboto"/>
                <a:cs typeface="Roboto"/>
                <a:sym typeface="Roboto"/>
              </a:rPr>
              <a:t>pharyngeal opening</a:t>
            </a:r>
            <a:r>
              <a:rPr lang="en-US" sz="2500" b="1">
                <a:solidFill>
                  <a:srgbClr val="000000"/>
                </a:solidFill>
                <a:latin typeface="Roboto"/>
                <a:ea typeface="Roboto"/>
                <a:cs typeface="Roboto"/>
                <a:sym typeface="Roboto"/>
              </a:rPr>
              <a:t> to predict </a:t>
            </a:r>
            <a:r>
              <a:rPr lang="en-US" sz="2500" b="1">
                <a:solidFill>
                  <a:srgbClr val="0000FF"/>
                </a:solidFill>
                <a:latin typeface="Roboto"/>
                <a:ea typeface="Roboto"/>
                <a:cs typeface="Roboto"/>
                <a:sym typeface="Roboto"/>
              </a:rPr>
              <a:t>intubation difficulty.</a:t>
            </a:r>
            <a:endParaRPr sz="2500" b="1">
              <a:solidFill>
                <a:srgbClr val="0000FF"/>
              </a:solidFill>
              <a:latin typeface="Roboto"/>
              <a:ea typeface="Roboto"/>
              <a:cs typeface="Roboto"/>
              <a:sym typeface="Roboto"/>
            </a:endParaRPr>
          </a:p>
          <a:p>
            <a:pPr marL="0" lvl="0" indent="0" algn="l" rtl="0">
              <a:spcBef>
                <a:spcPts val="900"/>
              </a:spcBef>
              <a:spcAft>
                <a:spcPts val="0"/>
              </a:spcAft>
              <a:buNone/>
            </a:pPr>
            <a:r>
              <a:rPr lang="en-US" sz="2500" b="1">
                <a:solidFill>
                  <a:srgbClr val="000000"/>
                </a:solidFill>
                <a:latin typeface="Roboto"/>
                <a:ea typeface="Roboto"/>
                <a:cs typeface="Roboto"/>
                <a:sym typeface="Roboto"/>
              </a:rPr>
              <a:t>- Performed with the patient in </a:t>
            </a:r>
            <a:endParaRPr sz="2500" b="1">
              <a:solidFill>
                <a:srgbClr val="000000"/>
              </a:solidFill>
              <a:latin typeface="Roboto"/>
              <a:ea typeface="Roboto"/>
              <a:cs typeface="Roboto"/>
              <a:sym typeface="Roboto"/>
            </a:endParaRPr>
          </a:p>
          <a:p>
            <a:pPr marL="0" lvl="0" indent="0" algn="l" rtl="0">
              <a:spcBef>
                <a:spcPts val="900"/>
              </a:spcBef>
              <a:spcAft>
                <a:spcPts val="0"/>
              </a:spcAft>
              <a:buNone/>
            </a:pPr>
            <a:r>
              <a:rPr lang="en-US" sz="2500" b="1">
                <a:solidFill>
                  <a:srgbClr val="000000"/>
                </a:solidFill>
                <a:latin typeface="Roboto"/>
                <a:ea typeface="Roboto"/>
                <a:cs typeface="Roboto"/>
                <a:sym typeface="Roboto"/>
              </a:rPr>
              <a:t>a </a:t>
            </a:r>
            <a:r>
              <a:rPr lang="en-US" sz="2500" b="1">
                <a:solidFill>
                  <a:srgbClr val="0B5394"/>
                </a:solidFill>
                <a:latin typeface="Roboto"/>
                <a:ea typeface="Roboto"/>
                <a:cs typeface="Roboto"/>
                <a:sym typeface="Roboto"/>
              </a:rPr>
              <a:t>sitting</a:t>
            </a:r>
            <a:r>
              <a:rPr lang="en-US" sz="2500" b="1">
                <a:solidFill>
                  <a:srgbClr val="000000"/>
                </a:solidFill>
                <a:latin typeface="Roboto"/>
                <a:ea typeface="Roboto"/>
                <a:cs typeface="Roboto"/>
                <a:sym typeface="Roboto"/>
              </a:rPr>
              <a:t> position, </a:t>
            </a:r>
            <a:endParaRPr sz="2500" b="1">
              <a:solidFill>
                <a:srgbClr val="000000"/>
              </a:solidFill>
              <a:latin typeface="Roboto"/>
              <a:ea typeface="Roboto"/>
              <a:cs typeface="Roboto"/>
              <a:sym typeface="Roboto"/>
            </a:endParaRPr>
          </a:p>
          <a:p>
            <a:pPr marL="0" lvl="0" indent="0" algn="l" rtl="0">
              <a:spcBef>
                <a:spcPts val="900"/>
              </a:spcBef>
              <a:spcAft>
                <a:spcPts val="0"/>
              </a:spcAft>
              <a:buNone/>
            </a:pPr>
            <a:r>
              <a:rPr lang="en-US" sz="2500" b="1">
                <a:solidFill>
                  <a:srgbClr val="0B5394"/>
                </a:solidFill>
                <a:latin typeface="Roboto"/>
                <a:ea typeface="Roboto"/>
                <a:cs typeface="Roboto"/>
                <a:sym typeface="Roboto"/>
              </a:rPr>
              <a:t>head</a:t>
            </a:r>
            <a:r>
              <a:rPr lang="en-US" sz="2500" b="1">
                <a:solidFill>
                  <a:srgbClr val="000000"/>
                </a:solidFill>
                <a:latin typeface="Roboto"/>
                <a:ea typeface="Roboto"/>
                <a:cs typeface="Roboto"/>
                <a:sym typeface="Roboto"/>
              </a:rPr>
              <a:t> neutral, </a:t>
            </a:r>
            <a:endParaRPr sz="2500" b="1">
              <a:solidFill>
                <a:srgbClr val="000000"/>
              </a:solidFill>
              <a:latin typeface="Roboto"/>
              <a:ea typeface="Roboto"/>
              <a:cs typeface="Roboto"/>
              <a:sym typeface="Roboto"/>
            </a:endParaRPr>
          </a:p>
          <a:p>
            <a:pPr marL="0" lvl="0" indent="0" algn="l" rtl="0">
              <a:spcBef>
                <a:spcPts val="900"/>
              </a:spcBef>
              <a:spcAft>
                <a:spcPts val="0"/>
              </a:spcAft>
              <a:buNone/>
            </a:pPr>
            <a:r>
              <a:rPr lang="en-US" sz="2500" b="1">
                <a:solidFill>
                  <a:srgbClr val="0B5394"/>
                </a:solidFill>
                <a:latin typeface="Roboto"/>
                <a:ea typeface="Roboto"/>
                <a:cs typeface="Roboto"/>
                <a:sym typeface="Roboto"/>
              </a:rPr>
              <a:t>mouth</a:t>
            </a:r>
            <a:r>
              <a:rPr lang="en-US" sz="2500" b="1">
                <a:solidFill>
                  <a:srgbClr val="000000"/>
                </a:solidFill>
                <a:latin typeface="Roboto"/>
                <a:ea typeface="Roboto"/>
                <a:cs typeface="Roboto"/>
                <a:sym typeface="Roboto"/>
              </a:rPr>
              <a:t> </a:t>
            </a:r>
            <a:r>
              <a:rPr lang="en-US" sz="2500" b="1">
                <a:solidFill>
                  <a:srgbClr val="0B5394"/>
                </a:solidFill>
                <a:latin typeface="Roboto"/>
                <a:ea typeface="Roboto"/>
                <a:cs typeface="Roboto"/>
                <a:sym typeface="Roboto"/>
              </a:rPr>
              <a:t>open</a:t>
            </a:r>
            <a:r>
              <a:rPr lang="en-US" sz="2500" b="1">
                <a:solidFill>
                  <a:srgbClr val="000000"/>
                </a:solidFill>
                <a:latin typeface="Roboto"/>
                <a:ea typeface="Roboto"/>
                <a:cs typeface="Roboto"/>
                <a:sym typeface="Roboto"/>
              </a:rPr>
              <a:t> wide, </a:t>
            </a:r>
            <a:endParaRPr sz="2500" b="1">
              <a:solidFill>
                <a:srgbClr val="000000"/>
              </a:solidFill>
              <a:latin typeface="Roboto"/>
              <a:ea typeface="Roboto"/>
              <a:cs typeface="Roboto"/>
              <a:sym typeface="Roboto"/>
            </a:endParaRPr>
          </a:p>
          <a:p>
            <a:pPr marL="0" lvl="0" indent="0" algn="l" rtl="0">
              <a:spcBef>
                <a:spcPts val="900"/>
              </a:spcBef>
              <a:spcAft>
                <a:spcPts val="0"/>
              </a:spcAft>
              <a:buNone/>
            </a:pPr>
            <a:r>
              <a:rPr lang="en-US" sz="2500" b="1">
                <a:solidFill>
                  <a:srgbClr val="000000"/>
                </a:solidFill>
                <a:latin typeface="Roboto"/>
                <a:ea typeface="Roboto"/>
                <a:cs typeface="Roboto"/>
                <a:sym typeface="Roboto"/>
              </a:rPr>
              <a:t>and </a:t>
            </a:r>
            <a:r>
              <a:rPr lang="en-US" sz="2500" b="1">
                <a:solidFill>
                  <a:srgbClr val="0B5394"/>
                </a:solidFill>
                <a:latin typeface="Roboto"/>
                <a:ea typeface="Roboto"/>
                <a:cs typeface="Roboto"/>
                <a:sym typeface="Roboto"/>
              </a:rPr>
              <a:t>tongue</a:t>
            </a:r>
            <a:r>
              <a:rPr lang="en-US" sz="2500" b="1">
                <a:solidFill>
                  <a:srgbClr val="000000"/>
                </a:solidFill>
                <a:latin typeface="Roboto"/>
                <a:ea typeface="Roboto"/>
                <a:cs typeface="Roboto"/>
                <a:sym typeface="Roboto"/>
              </a:rPr>
              <a:t> protruding to the </a:t>
            </a:r>
            <a:r>
              <a:rPr lang="en-US" sz="2500" b="1">
                <a:solidFill>
                  <a:srgbClr val="1155CC"/>
                </a:solidFill>
                <a:latin typeface="Roboto"/>
                <a:ea typeface="Roboto"/>
                <a:cs typeface="Roboto"/>
                <a:sym typeface="Roboto"/>
              </a:rPr>
              <a:t>maximum</a:t>
            </a:r>
            <a:r>
              <a:rPr lang="en-US" sz="2500" b="1">
                <a:solidFill>
                  <a:srgbClr val="000000"/>
                </a:solidFill>
                <a:latin typeface="Roboto"/>
                <a:ea typeface="Roboto"/>
                <a:cs typeface="Roboto"/>
                <a:sym typeface="Roboto"/>
              </a:rPr>
              <a:t>.</a:t>
            </a:r>
            <a:endParaRPr sz="2500" b="1">
              <a:solidFill>
                <a:srgbClr val="000000"/>
              </a:solidFill>
              <a:latin typeface="Roboto"/>
              <a:ea typeface="Roboto"/>
              <a:cs typeface="Roboto"/>
              <a:sym typeface="Roboto"/>
            </a:endParaRPr>
          </a:p>
        </p:txBody>
      </p:sp>
      <p:pic>
        <p:nvPicPr>
          <p:cNvPr id="395" name="Google Shape;395;g267faf072267b69e_41"/>
          <p:cNvPicPr preferRelativeResize="0"/>
          <p:nvPr/>
        </p:nvPicPr>
        <p:blipFill>
          <a:blip r:embed="rId3">
            <a:alphaModFix/>
          </a:blip>
          <a:stretch>
            <a:fillRect/>
          </a:stretch>
        </p:blipFill>
        <p:spPr>
          <a:xfrm>
            <a:off x="9320098" y="2896494"/>
            <a:ext cx="2538925" cy="3654799"/>
          </a:xfrm>
          <a:prstGeom prst="rect">
            <a:avLst/>
          </a:prstGeom>
          <a:noFill/>
          <a:ln>
            <a:noFill/>
          </a:ln>
        </p:spPr>
      </p:pic>
      <p:sp>
        <p:nvSpPr>
          <p:cNvPr id="396" name="Google Shape;396;g267faf072267b69e_41"/>
          <p:cNvSpPr/>
          <p:nvPr/>
        </p:nvSpPr>
        <p:spPr>
          <a:xfrm>
            <a:off x="7547384" y="3505425"/>
            <a:ext cx="2880000" cy="7308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212903904cb891ce_1"/>
          <p:cNvSpPr txBox="1">
            <a:spLocks noGrp="1"/>
          </p:cNvSpPr>
          <p:nvPr>
            <p:ph type="title"/>
          </p:nvPr>
        </p:nvSpPr>
        <p:spPr>
          <a:xfrm>
            <a:off x="110325" y="107225"/>
            <a:ext cx="11963700" cy="6666600"/>
          </a:xfrm>
          <a:prstGeom prst="rect">
            <a:avLst/>
          </a:prstGeom>
          <a:solidFill>
            <a:srgbClr val="FFFFFF"/>
          </a:solidFill>
          <a:ln w="9525" cap="flat" cmpd="sng">
            <a:solidFill>
              <a:srgbClr val="000000"/>
            </a:solidFill>
            <a:prstDash val="lgDash"/>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p:txBody>
      </p:sp>
      <p:sp>
        <p:nvSpPr>
          <p:cNvPr id="403" name="Google Shape;403;g212903904cb891ce_1"/>
          <p:cNvSpPr txBox="1">
            <a:spLocks noGrp="1"/>
          </p:cNvSpPr>
          <p:nvPr>
            <p:ph type="title"/>
          </p:nvPr>
        </p:nvSpPr>
        <p:spPr>
          <a:xfrm>
            <a:off x="884450" y="400757"/>
            <a:ext cx="10767900" cy="850500"/>
          </a:xfrm>
          <a:prstGeom prst="rect">
            <a:avLst/>
          </a:prstGeom>
          <a:ln>
            <a:noFill/>
          </a:ln>
        </p:spPr>
        <p:txBody>
          <a:bodyPr spcFirstLastPara="1" wrap="square" lIns="91425" tIns="45700" rIns="91425" bIns="45700" anchor="ctr" anchorCtr="0">
            <a:normAutofit/>
          </a:bodyPr>
          <a:lstStyle/>
          <a:p>
            <a:pPr marL="0" lvl="0" indent="0" algn="l" rtl="0">
              <a:lnSpc>
                <a:spcPct val="100000"/>
              </a:lnSpc>
              <a:spcBef>
                <a:spcPts val="900"/>
              </a:spcBef>
              <a:spcAft>
                <a:spcPts val="0"/>
              </a:spcAft>
              <a:buNone/>
            </a:pPr>
            <a:r>
              <a:rPr lang="en-US" sz="3100" b="1">
                <a:solidFill>
                  <a:srgbClr val="0000FF"/>
                </a:solidFill>
              </a:rPr>
              <a:t>- </a:t>
            </a:r>
            <a:r>
              <a:rPr lang="en-US" sz="3100" b="1">
                <a:solidFill>
                  <a:srgbClr val="0000FF"/>
                </a:solidFill>
                <a:highlight>
                  <a:srgbClr val="FFFF00"/>
                </a:highlight>
              </a:rPr>
              <a:t>Mallampati score</a:t>
            </a:r>
            <a:r>
              <a:rPr lang="en-US" sz="3100" b="1">
                <a:solidFill>
                  <a:srgbClr val="0000FF"/>
                </a:solidFill>
              </a:rPr>
              <a:t> :</a:t>
            </a:r>
            <a:endParaRPr sz="3100" b="1">
              <a:solidFill>
                <a:srgbClr val="0000FF"/>
              </a:solidFill>
            </a:endParaRPr>
          </a:p>
        </p:txBody>
      </p:sp>
      <p:sp>
        <p:nvSpPr>
          <p:cNvPr id="404" name="Google Shape;404;g212903904cb891ce_1"/>
          <p:cNvSpPr txBox="1">
            <a:spLocks noGrp="1"/>
          </p:cNvSpPr>
          <p:nvPr>
            <p:ph type="body" idx="1"/>
          </p:nvPr>
        </p:nvSpPr>
        <p:spPr>
          <a:xfrm>
            <a:off x="884450" y="1615175"/>
            <a:ext cx="5133300" cy="4749900"/>
          </a:xfrm>
          <a:prstGeom prst="rect">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900"/>
              </a:spcBef>
              <a:spcAft>
                <a:spcPts val="0"/>
              </a:spcAft>
              <a:buNone/>
            </a:pPr>
            <a:r>
              <a:rPr lang="en-US" sz="2500" b="1">
                <a:solidFill>
                  <a:srgbClr val="000000"/>
                </a:solidFill>
              </a:rPr>
              <a:t>Class </a:t>
            </a:r>
            <a:r>
              <a:rPr lang="en-US" sz="2500" b="1">
                <a:solidFill>
                  <a:srgbClr val="FF0000"/>
                </a:solidFill>
              </a:rPr>
              <a:t>I: 46% </a:t>
            </a:r>
            <a:r>
              <a:rPr lang="en-US" sz="2500" b="1">
                <a:solidFill>
                  <a:srgbClr val="000000"/>
                </a:solidFill>
              </a:rPr>
              <a:t>prevalence </a:t>
            </a:r>
            <a:endParaRPr sz="2500" b="1">
              <a:solidFill>
                <a:srgbClr val="000000"/>
              </a:solidFill>
            </a:endParaRPr>
          </a:p>
          <a:p>
            <a:pPr marL="0" lvl="0" indent="0" algn="l" rtl="0">
              <a:spcBef>
                <a:spcPts val="900"/>
              </a:spcBef>
              <a:spcAft>
                <a:spcPts val="0"/>
              </a:spcAft>
              <a:buNone/>
            </a:pPr>
            <a:r>
              <a:rPr lang="en-US" sz="2500" b="1">
                <a:solidFill>
                  <a:srgbClr val="000000"/>
                </a:solidFill>
              </a:rPr>
              <a:t>(</a:t>
            </a:r>
            <a:r>
              <a:rPr lang="en-US" sz="2500" b="1">
                <a:solidFill>
                  <a:srgbClr val="0000FF"/>
                </a:solidFill>
                <a:highlight>
                  <a:srgbClr val="FFFF00"/>
                </a:highlight>
              </a:rPr>
              <a:t>No</a:t>
            </a:r>
            <a:r>
              <a:rPr lang="en-US" sz="2500" b="1">
                <a:solidFill>
                  <a:srgbClr val="000000"/>
                </a:solidFill>
              </a:rPr>
              <a:t> Difficult intubation)</a:t>
            </a:r>
            <a:endParaRPr sz="2500" b="1">
              <a:solidFill>
                <a:srgbClr val="000000"/>
              </a:solidFill>
            </a:endParaRPr>
          </a:p>
          <a:p>
            <a:pPr marL="0" lvl="0" indent="0" algn="l" rtl="0">
              <a:spcBef>
                <a:spcPts val="900"/>
              </a:spcBef>
              <a:spcAft>
                <a:spcPts val="0"/>
              </a:spcAft>
              <a:buNone/>
            </a:pPr>
            <a:endParaRPr sz="2500" b="1">
              <a:solidFill>
                <a:srgbClr val="000000"/>
              </a:solidFill>
            </a:endParaRPr>
          </a:p>
          <a:p>
            <a:pPr marL="0" lvl="0" indent="0" algn="l" rtl="0">
              <a:spcBef>
                <a:spcPts val="900"/>
              </a:spcBef>
              <a:spcAft>
                <a:spcPts val="0"/>
              </a:spcAft>
              <a:buNone/>
            </a:pPr>
            <a:r>
              <a:rPr lang="en-US" sz="2500" b="1">
                <a:solidFill>
                  <a:srgbClr val="000000"/>
                </a:solidFill>
              </a:rPr>
              <a:t>Class </a:t>
            </a:r>
            <a:r>
              <a:rPr lang="en-US" sz="2500" b="1">
                <a:solidFill>
                  <a:srgbClr val="FF0000"/>
                </a:solidFill>
              </a:rPr>
              <a:t>II:40%</a:t>
            </a:r>
            <a:r>
              <a:rPr lang="en-US" sz="2500" b="1">
                <a:solidFill>
                  <a:srgbClr val="000000"/>
                </a:solidFill>
              </a:rPr>
              <a:t> prevalence </a:t>
            </a:r>
            <a:endParaRPr sz="2500" b="1">
              <a:solidFill>
                <a:srgbClr val="000000"/>
              </a:solidFill>
            </a:endParaRPr>
          </a:p>
          <a:p>
            <a:pPr marL="0" lvl="0" indent="0" algn="l" rtl="0">
              <a:spcBef>
                <a:spcPts val="900"/>
              </a:spcBef>
              <a:spcAft>
                <a:spcPts val="0"/>
              </a:spcAft>
              <a:buNone/>
            </a:pPr>
            <a:r>
              <a:rPr lang="en-US" sz="2500" b="1">
                <a:solidFill>
                  <a:srgbClr val="000000"/>
                </a:solidFill>
              </a:rPr>
              <a:t>(</a:t>
            </a:r>
            <a:r>
              <a:rPr lang="en-US" sz="2500" b="1">
                <a:solidFill>
                  <a:srgbClr val="0000FF"/>
                </a:solidFill>
                <a:highlight>
                  <a:srgbClr val="FFFF00"/>
                </a:highlight>
              </a:rPr>
              <a:t>No</a:t>
            </a:r>
            <a:r>
              <a:rPr lang="en-US" sz="2500" b="1">
                <a:solidFill>
                  <a:srgbClr val="000000"/>
                </a:solidFill>
              </a:rPr>
              <a:t> Difficult intubation)</a:t>
            </a:r>
            <a:endParaRPr sz="2500" b="1">
              <a:solidFill>
                <a:srgbClr val="000000"/>
              </a:solidFill>
            </a:endParaRPr>
          </a:p>
          <a:p>
            <a:pPr marL="0" lvl="0" indent="0" algn="l" rtl="0">
              <a:spcBef>
                <a:spcPts val="900"/>
              </a:spcBef>
              <a:spcAft>
                <a:spcPts val="0"/>
              </a:spcAft>
              <a:buNone/>
            </a:pPr>
            <a:endParaRPr sz="2500" b="1">
              <a:solidFill>
                <a:srgbClr val="000000"/>
              </a:solidFill>
            </a:endParaRPr>
          </a:p>
          <a:p>
            <a:pPr marL="0" lvl="0" indent="0" algn="l" rtl="0">
              <a:spcBef>
                <a:spcPts val="900"/>
              </a:spcBef>
              <a:spcAft>
                <a:spcPts val="0"/>
              </a:spcAft>
              <a:buNone/>
            </a:pPr>
            <a:r>
              <a:rPr lang="en-US" sz="2500" b="1">
                <a:solidFill>
                  <a:srgbClr val="000000"/>
                </a:solidFill>
              </a:rPr>
              <a:t>Class </a:t>
            </a:r>
            <a:r>
              <a:rPr lang="en-US" sz="2500" b="1">
                <a:solidFill>
                  <a:srgbClr val="FF0000"/>
                </a:solidFill>
              </a:rPr>
              <a:t>III:&lt;13%</a:t>
            </a:r>
            <a:r>
              <a:rPr lang="en-US" sz="2500" b="1">
                <a:solidFill>
                  <a:srgbClr val="000000"/>
                </a:solidFill>
              </a:rPr>
              <a:t> prevalence (</a:t>
            </a:r>
            <a:r>
              <a:rPr lang="en-US" sz="2500" b="1">
                <a:solidFill>
                  <a:srgbClr val="FF0000"/>
                </a:solidFill>
                <a:highlight>
                  <a:srgbClr val="FFFF00"/>
                </a:highlight>
              </a:rPr>
              <a:t>Moderate</a:t>
            </a:r>
            <a:r>
              <a:rPr lang="en-US" sz="2500" b="1">
                <a:solidFill>
                  <a:srgbClr val="000000"/>
                </a:solidFill>
              </a:rPr>
              <a:t> Difficult intubation)</a:t>
            </a:r>
            <a:endParaRPr sz="2500" b="1">
              <a:solidFill>
                <a:srgbClr val="000000"/>
              </a:solidFill>
            </a:endParaRPr>
          </a:p>
          <a:p>
            <a:pPr marL="0" lvl="0" indent="0" algn="l" rtl="0">
              <a:spcBef>
                <a:spcPts val="900"/>
              </a:spcBef>
              <a:spcAft>
                <a:spcPts val="0"/>
              </a:spcAft>
              <a:buNone/>
            </a:pPr>
            <a:endParaRPr sz="2500" b="1">
              <a:solidFill>
                <a:srgbClr val="000000"/>
              </a:solidFill>
            </a:endParaRPr>
          </a:p>
          <a:p>
            <a:pPr marL="0" lvl="0" indent="0" algn="l" rtl="0">
              <a:spcBef>
                <a:spcPts val="900"/>
              </a:spcBef>
              <a:spcAft>
                <a:spcPts val="0"/>
              </a:spcAft>
              <a:buNone/>
            </a:pPr>
            <a:r>
              <a:rPr lang="en-US" sz="2500" b="1">
                <a:solidFill>
                  <a:srgbClr val="000000"/>
                </a:solidFill>
              </a:rPr>
              <a:t>Class </a:t>
            </a:r>
            <a:r>
              <a:rPr lang="en-US" sz="2500" b="1">
                <a:solidFill>
                  <a:srgbClr val="FF0000"/>
                </a:solidFill>
              </a:rPr>
              <a:t>IV:&lt;1% </a:t>
            </a:r>
            <a:r>
              <a:rPr lang="en-US" sz="2500" b="1">
                <a:solidFill>
                  <a:srgbClr val="000000"/>
                </a:solidFill>
              </a:rPr>
              <a:t>prevalence </a:t>
            </a:r>
            <a:endParaRPr sz="2500" b="1">
              <a:solidFill>
                <a:srgbClr val="000000"/>
              </a:solidFill>
            </a:endParaRPr>
          </a:p>
          <a:p>
            <a:pPr marL="0" lvl="0" indent="0" algn="l" rtl="0">
              <a:spcBef>
                <a:spcPts val="900"/>
              </a:spcBef>
              <a:spcAft>
                <a:spcPts val="0"/>
              </a:spcAft>
              <a:buNone/>
            </a:pPr>
            <a:r>
              <a:rPr lang="en-US" sz="2500" b="1">
                <a:solidFill>
                  <a:srgbClr val="000000"/>
                </a:solidFill>
              </a:rPr>
              <a:t>(</a:t>
            </a:r>
            <a:r>
              <a:rPr lang="en-US" sz="2500" b="1">
                <a:solidFill>
                  <a:srgbClr val="FF0000"/>
                </a:solidFill>
                <a:highlight>
                  <a:srgbClr val="FFFF00"/>
                </a:highlight>
              </a:rPr>
              <a:t>Severe</a:t>
            </a:r>
            <a:r>
              <a:rPr lang="en-US" sz="2500" b="1">
                <a:solidFill>
                  <a:srgbClr val="000000"/>
                </a:solidFill>
              </a:rPr>
              <a:t> Difficult intubation)</a:t>
            </a:r>
            <a:endParaRPr sz="2500" b="1">
              <a:solidFill>
                <a:srgbClr val="000000"/>
              </a:solidFill>
            </a:endParaRPr>
          </a:p>
        </p:txBody>
      </p:sp>
      <p:pic>
        <p:nvPicPr>
          <p:cNvPr id="405" name="Google Shape;405;g212903904cb891ce_1"/>
          <p:cNvPicPr preferRelativeResize="0"/>
          <p:nvPr/>
        </p:nvPicPr>
        <p:blipFill rotWithShape="1">
          <a:blip r:embed="rId3">
            <a:alphaModFix/>
          </a:blip>
          <a:srcRect l="1737" t="2133" r="1737"/>
          <a:stretch/>
        </p:blipFill>
        <p:spPr>
          <a:xfrm>
            <a:off x="5677325" y="1134939"/>
            <a:ext cx="6396700" cy="4891300"/>
          </a:xfrm>
          <a:prstGeom prst="rect">
            <a:avLst/>
          </a:prstGeom>
          <a:noFill/>
          <a:ln>
            <a:noFill/>
          </a:ln>
        </p:spPr>
      </p:pic>
      <p:sp>
        <p:nvSpPr>
          <p:cNvPr id="406" name="Google Shape;406;g212903904cb891ce_1"/>
          <p:cNvSpPr txBox="1">
            <a:spLocks noGrp="1"/>
          </p:cNvSpPr>
          <p:nvPr>
            <p:ph type="body" idx="1"/>
          </p:nvPr>
        </p:nvSpPr>
        <p:spPr>
          <a:xfrm>
            <a:off x="4977475" y="1419800"/>
            <a:ext cx="1103100" cy="734100"/>
          </a:xfrm>
          <a:prstGeom prst="rect">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900"/>
              </a:spcBef>
              <a:spcAft>
                <a:spcPts val="0"/>
              </a:spcAft>
              <a:buNone/>
            </a:pPr>
            <a:r>
              <a:rPr lang="en-US" sz="1100" b="1">
                <a:solidFill>
                  <a:srgbClr val="000000"/>
                </a:solidFill>
              </a:rPr>
              <a:t> </a:t>
            </a:r>
            <a:endParaRPr sz="1100" b="1">
              <a:solidFill>
                <a:srgbClr val="000000"/>
              </a:solidFill>
            </a:endParaRPr>
          </a:p>
          <a:p>
            <a:pPr marL="0" lvl="0" indent="0" algn="l" rtl="0">
              <a:spcBef>
                <a:spcPts val="900"/>
              </a:spcBef>
              <a:spcAft>
                <a:spcPts val="0"/>
              </a:spcAft>
              <a:buNone/>
            </a:pPr>
            <a:r>
              <a:rPr lang="en-US" sz="1100" b="1">
                <a:solidFill>
                  <a:srgbClr val="000000"/>
                </a:solidFill>
              </a:rPr>
              <a:t>( Back of the pharynx)</a:t>
            </a:r>
            <a:endParaRPr sz="1100" b="1">
              <a:solidFill>
                <a:srgbClr val="000000"/>
              </a:solidFill>
            </a:endParaRPr>
          </a:p>
        </p:txBody>
      </p:sp>
      <p:cxnSp>
        <p:nvCxnSpPr>
          <p:cNvPr id="407" name="Google Shape;407;g212903904cb891ce_1"/>
          <p:cNvCxnSpPr/>
          <p:nvPr/>
        </p:nvCxnSpPr>
        <p:spPr>
          <a:xfrm>
            <a:off x="5790468" y="2092819"/>
            <a:ext cx="636000" cy="83400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267faf072267b69e_55"/>
          <p:cNvSpPr txBox="1">
            <a:spLocks noGrp="1"/>
          </p:cNvSpPr>
          <p:nvPr>
            <p:ph type="title"/>
          </p:nvPr>
        </p:nvSpPr>
        <p:spPr>
          <a:xfrm>
            <a:off x="110325" y="107225"/>
            <a:ext cx="11925300" cy="6621000"/>
          </a:xfrm>
          <a:prstGeom prst="rect">
            <a:avLst/>
          </a:prstGeom>
          <a:solidFill>
            <a:srgbClr val="FFFFFF"/>
          </a:solidFill>
          <a:ln w="9525" cap="flat" cmpd="sng">
            <a:solidFill>
              <a:srgbClr val="000000"/>
            </a:solidFill>
            <a:prstDash val="lgDash"/>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p:txBody>
      </p:sp>
      <p:sp>
        <p:nvSpPr>
          <p:cNvPr id="414" name="Google Shape;414;g267faf072267b69e_55"/>
          <p:cNvSpPr txBox="1">
            <a:spLocks noGrp="1"/>
          </p:cNvSpPr>
          <p:nvPr>
            <p:ph type="title"/>
          </p:nvPr>
        </p:nvSpPr>
        <p:spPr>
          <a:xfrm>
            <a:off x="1043775" y="252969"/>
            <a:ext cx="10900200" cy="1078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900"/>
              </a:spcBef>
              <a:spcAft>
                <a:spcPts val="0"/>
              </a:spcAft>
              <a:buNone/>
            </a:pPr>
            <a:r>
              <a:rPr lang="en-US" sz="3100" b="1" dirty="0">
                <a:solidFill>
                  <a:srgbClr val="0000FF"/>
                </a:solidFill>
                <a:highlight>
                  <a:srgbClr val="FFFF00"/>
                </a:highlight>
                <a:latin typeface="Roboto"/>
                <a:ea typeface="Roboto"/>
                <a:cs typeface="Roboto"/>
                <a:sym typeface="Roboto"/>
              </a:rPr>
              <a:t>•Cormack-</a:t>
            </a:r>
            <a:r>
              <a:rPr lang="en-US" sz="3100" b="1" dirty="0" err="1">
                <a:solidFill>
                  <a:srgbClr val="0000FF"/>
                </a:solidFill>
                <a:highlight>
                  <a:srgbClr val="FFFF00"/>
                </a:highlight>
                <a:latin typeface="Roboto"/>
                <a:ea typeface="Roboto"/>
                <a:cs typeface="Roboto"/>
                <a:sym typeface="Roboto"/>
              </a:rPr>
              <a:t>Lehane</a:t>
            </a:r>
            <a:r>
              <a:rPr lang="en-US" sz="3100" b="1" dirty="0">
                <a:solidFill>
                  <a:srgbClr val="0000FF"/>
                </a:solidFill>
                <a:highlight>
                  <a:srgbClr val="FFFF00"/>
                </a:highlight>
                <a:latin typeface="Roboto"/>
                <a:ea typeface="Roboto"/>
                <a:cs typeface="Roboto"/>
                <a:sym typeface="Roboto"/>
              </a:rPr>
              <a:t> Grading (</a:t>
            </a:r>
            <a:r>
              <a:rPr lang="en-US" sz="3100" b="1" dirty="0" err="1">
                <a:solidFill>
                  <a:srgbClr val="0000FF"/>
                </a:solidFill>
                <a:highlight>
                  <a:srgbClr val="FFFF00"/>
                </a:highlight>
                <a:latin typeface="Roboto"/>
                <a:ea typeface="Roboto"/>
                <a:cs typeface="Roboto"/>
                <a:sym typeface="Roboto"/>
              </a:rPr>
              <a:t>Laryngoscopic</a:t>
            </a:r>
            <a:r>
              <a:rPr lang="en-US" sz="3100" b="1" dirty="0">
                <a:solidFill>
                  <a:srgbClr val="0000FF"/>
                </a:solidFill>
                <a:highlight>
                  <a:srgbClr val="FFFF00"/>
                </a:highlight>
                <a:latin typeface="Roboto"/>
                <a:ea typeface="Roboto"/>
                <a:cs typeface="Roboto"/>
                <a:sym typeface="Roboto"/>
              </a:rPr>
              <a:t> view Grades)</a:t>
            </a:r>
            <a:endParaRPr sz="3100" b="1" dirty="0">
              <a:solidFill>
                <a:srgbClr val="0000FF"/>
              </a:solidFill>
              <a:highlight>
                <a:srgbClr val="FFFF00"/>
              </a:highlight>
              <a:latin typeface="Roboto"/>
              <a:ea typeface="Roboto"/>
              <a:cs typeface="Roboto"/>
              <a:sym typeface="Roboto"/>
            </a:endParaRPr>
          </a:p>
        </p:txBody>
      </p:sp>
      <p:sp>
        <p:nvSpPr>
          <p:cNvPr id="415" name="Google Shape;415;g267faf072267b69e_55"/>
          <p:cNvSpPr txBox="1">
            <a:spLocks noGrp="1"/>
          </p:cNvSpPr>
          <p:nvPr>
            <p:ph type="body" idx="1"/>
          </p:nvPr>
        </p:nvSpPr>
        <p:spPr>
          <a:xfrm>
            <a:off x="1043775" y="1221492"/>
            <a:ext cx="8653800" cy="3124500"/>
          </a:xfrm>
          <a:prstGeom prst="rect">
            <a:avLst/>
          </a:prstGeom>
        </p:spPr>
        <p:txBody>
          <a:bodyPr spcFirstLastPara="1" wrap="square" lIns="91425" tIns="45700" rIns="91425" bIns="45700" anchor="t" anchorCtr="0">
            <a:normAutofit/>
          </a:bodyPr>
          <a:lstStyle/>
          <a:p>
            <a:pPr marL="0" lvl="0" indent="0" algn="l" rtl="0">
              <a:spcBef>
                <a:spcPts val="900"/>
              </a:spcBef>
              <a:spcAft>
                <a:spcPts val="0"/>
              </a:spcAft>
              <a:buNone/>
            </a:pPr>
            <a:r>
              <a:rPr lang="en-US" sz="2500" b="1" dirty="0">
                <a:solidFill>
                  <a:srgbClr val="000000"/>
                </a:solidFill>
              </a:rPr>
              <a:t>Grade </a:t>
            </a:r>
            <a:r>
              <a:rPr lang="en-US" sz="2500" b="1" dirty="0">
                <a:solidFill>
                  <a:srgbClr val="000000"/>
                </a:solidFill>
                <a:highlight>
                  <a:srgbClr val="FFFF00"/>
                </a:highlight>
              </a:rPr>
              <a:t>1</a:t>
            </a:r>
            <a:r>
              <a:rPr lang="en-US" sz="2500" b="1" dirty="0">
                <a:solidFill>
                  <a:srgbClr val="000000"/>
                </a:solidFill>
              </a:rPr>
              <a:t>: </a:t>
            </a:r>
            <a:r>
              <a:rPr lang="en-US" sz="2500" b="1" dirty="0">
                <a:solidFill>
                  <a:srgbClr val="0000FF"/>
                </a:solidFill>
                <a:highlight>
                  <a:srgbClr val="D0E0E3"/>
                </a:highlight>
              </a:rPr>
              <a:t>Full</a:t>
            </a:r>
            <a:r>
              <a:rPr lang="en-US" sz="2500" b="1" dirty="0">
                <a:solidFill>
                  <a:srgbClr val="000000"/>
                </a:solidFill>
              </a:rPr>
              <a:t> view of the </a:t>
            </a:r>
            <a:r>
              <a:rPr lang="en-US" sz="2500" b="1" dirty="0">
                <a:solidFill>
                  <a:srgbClr val="FF0000"/>
                </a:solidFill>
              </a:rPr>
              <a:t>glottis</a:t>
            </a:r>
            <a:r>
              <a:rPr lang="en-US" sz="2500" b="1" dirty="0">
                <a:solidFill>
                  <a:srgbClr val="000000"/>
                </a:solidFill>
              </a:rPr>
              <a:t>.</a:t>
            </a:r>
            <a:endParaRPr sz="2500" b="1" dirty="0">
              <a:solidFill>
                <a:srgbClr val="000000"/>
              </a:solidFill>
            </a:endParaRPr>
          </a:p>
          <a:p>
            <a:pPr marL="0" lvl="0" indent="0" algn="l" rtl="0">
              <a:spcBef>
                <a:spcPts val="900"/>
              </a:spcBef>
              <a:spcAft>
                <a:spcPts val="0"/>
              </a:spcAft>
              <a:buNone/>
            </a:pPr>
            <a:r>
              <a:rPr lang="en-US" sz="2500" b="1" dirty="0">
                <a:solidFill>
                  <a:srgbClr val="000000"/>
                </a:solidFill>
              </a:rPr>
              <a:t>Grade </a:t>
            </a:r>
            <a:r>
              <a:rPr lang="en-US" sz="2500" b="1" dirty="0">
                <a:solidFill>
                  <a:srgbClr val="000000"/>
                </a:solidFill>
                <a:highlight>
                  <a:srgbClr val="FFFF00"/>
                </a:highlight>
              </a:rPr>
              <a:t>2</a:t>
            </a:r>
            <a:r>
              <a:rPr lang="en-US" sz="2500" b="1" dirty="0">
                <a:solidFill>
                  <a:srgbClr val="000000"/>
                </a:solidFill>
              </a:rPr>
              <a:t>: </a:t>
            </a:r>
            <a:r>
              <a:rPr lang="en-US" sz="2500" b="1" dirty="0">
                <a:solidFill>
                  <a:srgbClr val="000000"/>
                </a:solidFill>
                <a:highlight>
                  <a:srgbClr val="D0E0E3"/>
                </a:highlight>
              </a:rPr>
              <a:t>Only</a:t>
            </a:r>
            <a:r>
              <a:rPr lang="en-US" sz="2500" b="1" dirty="0">
                <a:solidFill>
                  <a:srgbClr val="000000"/>
                </a:solidFill>
              </a:rPr>
              <a:t> the </a:t>
            </a:r>
            <a:r>
              <a:rPr lang="en-US" sz="2500" b="1" dirty="0">
                <a:solidFill>
                  <a:srgbClr val="FF0000"/>
                </a:solidFill>
              </a:rPr>
              <a:t>posterior extremity of the glottis</a:t>
            </a:r>
            <a:endParaRPr sz="2500" b="1" dirty="0">
              <a:solidFill>
                <a:srgbClr val="FF0000"/>
              </a:solidFill>
            </a:endParaRPr>
          </a:p>
          <a:p>
            <a:pPr marL="0" lvl="0" indent="0" algn="l" rtl="0">
              <a:spcBef>
                <a:spcPts val="900"/>
              </a:spcBef>
              <a:spcAft>
                <a:spcPts val="0"/>
              </a:spcAft>
              <a:buNone/>
            </a:pPr>
            <a:r>
              <a:rPr lang="en-US" sz="2500" b="1" dirty="0">
                <a:solidFill>
                  <a:srgbClr val="000000"/>
                </a:solidFill>
              </a:rPr>
              <a:t> seen </a:t>
            </a:r>
            <a:r>
              <a:rPr lang="en-US" sz="2500" b="1" dirty="0">
                <a:solidFill>
                  <a:srgbClr val="000000"/>
                </a:solidFill>
                <a:highlight>
                  <a:srgbClr val="D0E0E3"/>
                </a:highlight>
              </a:rPr>
              <a:t>or only</a:t>
            </a:r>
            <a:r>
              <a:rPr lang="en-US" sz="2500" b="1" dirty="0">
                <a:solidFill>
                  <a:srgbClr val="000000"/>
                </a:solidFill>
              </a:rPr>
              <a:t> </a:t>
            </a:r>
            <a:r>
              <a:rPr lang="en-US" sz="2500" b="1" dirty="0">
                <a:solidFill>
                  <a:srgbClr val="FF0000"/>
                </a:solidFill>
              </a:rPr>
              <a:t>arytenoid cartilages</a:t>
            </a:r>
            <a:r>
              <a:rPr lang="en-US" sz="2500" b="1" dirty="0">
                <a:solidFill>
                  <a:srgbClr val="000000"/>
                </a:solidFill>
              </a:rPr>
              <a:t>.</a:t>
            </a:r>
            <a:endParaRPr sz="2500" b="1" dirty="0">
              <a:solidFill>
                <a:srgbClr val="000000"/>
              </a:solidFill>
            </a:endParaRPr>
          </a:p>
          <a:p>
            <a:pPr marL="0" lvl="0" indent="0" algn="l" rtl="0">
              <a:spcBef>
                <a:spcPts val="900"/>
              </a:spcBef>
              <a:spcAft>
                <a:spcPts val="0"/>
              </a:spcAft>
              <a:buNone/>
            </a:pPr>
            <a:r>
              <a:rPr lang="en-US" sz="2500" b="1" dirty="0">
                <a:solidFill>
                  <a:srgbClr val="000000"/>
                </a:solidFill>
              </a:rPr>
              <a:t>Grade </a:t>
            </a:r>
            <a:r>
              <a:rPr lang="en-US" sz="2500" b="1" dirty="0">
                <a:solidFill>
                  <a:srgbClr val="000000"/>
                </a:solidFill>
                <a:highlight>
                  <a:srgbClr val="FFFF00"/>
                </a:highlight>
              </a:rPr>
              <a:t>3</a:t>
            </a:r>
            <a:r>
              <a:rPr lang="en-US" sz="2500" b="1" dirty="0">
                <a:solidFill>
                  <a:srgbClr val="000000"/>
                </a:solidFill>
              </a:rPr>
              <a:t>: Only the </a:t>
            </a:r>
            <a:r>
              <a:rPr lang="en-US" sz="2500" b="1" dirty="0">
                <a:solidFill>
                  <a:srgbClr val="0000FF"/>
                </a:solidFill>
              </a:rPr>
              <a:t>epiglottis</a:t>
            </a:r>
            <a:r>
              <a:rPr lang="en-US" sz="2500" b="1" dirty="0">
                <a:solidFill>
                  <a:srgbClr val="000000"/>
                </a:solidFill>
              </a:rPr>
              <a:t> seen.</a:t>
            </a:r>
            <a:endParaRPr sz="2500" b="1" dirty="0">
              <a:solidFill>
                <a:srgbClr val="000000"/>
              </a:solidFill>
            </a:endParaRPr>
          </a:p>
          <a:p>
            <a:pPr marL="0" lvl="0" indent="0" algn="l" rtl="0">
              <a:spcBef>
                <a:spcPts val="900"/>
              </a:spcBef>
              <a:spcAft>
                <a:spcPts val="0"/>
              </a:spcAft>
              <a:buNone/>
            </a:pPr>
            <a:r>
              <a:rPr lang="en-US" sz="2500" b="1" dirty="0">
                <a:solidFill>
                  <a:srgbClr val="000000"/>
                </a:solidFill>
              </a:rPr>
              <a:t>Grade </a:t>
            </a:r>
            <a:r>
              <a:rPr lang="en-US" sz="2500" b="1" dirty="0">
                <a:solidFill>
                  <a:srgbClr val="000000"/>
                </a:solidFill>
                <a:highlight>
                  <a:srgbClr val="FFFF00"/>
                </a:highlight>
              </a:rPr>
              <a:t>4</a:t>
            </a:r>
            <a:r>
              <a:rPr lang="en-US" sz="2500" b="1" dirty="0">
                <a:solidFill>
                  <a:srgbClr val="000000"/>
                </a:solidFill>
              </a:rPr>
              <a:t>: </a:t>
            </a:r>
            <a:r>
              <a:rPr lang="en-US" sz="2500" b="1" dirty="0">
                <a:solidFill>
                  <a:srgbClr val="FF0000"/>
                </a:solidFill>
              </a:rPr>
              <a:t>Neither</a:t>
            </a:r>
            <a:r>
              <a:rPr lang="en-US" sz="2500" b="1" dirty="0">
                <a:solidFill>
                  <a:srgbClr val="000000"/>
                </a:solidFill>
              </a:rPr>
              <a:t> glottis </a:t>
            </a:r>
            <a:r>
              <a:rPr lang="en-US" sz="2500" b="1" dirty="0">
                <a:solidFill>
                  <a:srgbClr val="FF0000"/>
                </a:solidFill>
              </a:rPr>
              <a:t>nor</a:t>
            </a:r>
            <a:r>
              <a:rPr lang="en-US" sz="2500" b="1" dirty="0">
                <a:solidFill>
                  <a:srgbClr val="000000"/>
                </a:solidFill>
              </a:rPr>
              <a:t> epiglottis seen (very rare).</a:t>
            </a:r>
            <a:endParaRPr sz="2500" b="1" dirty="0">
              <a:solidFill>
                <a:srgbClr val="000000"/>
              </a:solidFill>
            </a:endParaRPr>
          </a:p>
        </p:txBody>
      </p:sp>
      <p:pic>
        <p:nvPicPr>
          <p:cNvPr id="416" name="Google Shape;416;g267faf072267b69e_55"/>
          <p:cNvPicPr preferRelativeResize="0"/>
          <p:nvPr/>
        </p:nvPicPr>
        <p:blipFill rotWithShape="1">
          <a:blip r:embed="rId3">
            <a:alphaModFix/>
          </a:blip>
          <a:srcRect l="1261" r="909" b="3493"/>
          <a:stretch/>
        </p:blipFill>
        <p:spPr>
          <a:xfrm>
            <a:off x="853313" y="3925455"/>
            <a:ext cx="10485375" cy="2686514"/>
          </a:xfrm>
          <a:prstGeom prst="rect">
            <a:avLst/>
          </a:prstGeom>
          <a:noFill/>
          <a:ln w="9525" cap="flat" cmpd="sng">
            <a:solidFill>
              <a:schemeClr val="dk2"/>
            </a:solidFill>
            <a:prstDash val="solid"/>
            <a:round/>
            <a:headEnd type="none" w="sm" len="sm"/>
            <a:tailEnd type="none" w="sm" len="sm"/>
          </a:ln>
        </p:spPr>
      </p:pic>
      <p:pic>
        <p:nvPicPr>
          <p:cNvPr id="417" name="Google Shape;417;g267faf072267b69e_55"/>
          <p:cNvPicPr preferRelativeResize="0"/>
          <p:nvPr/>
        </p:nvPicPr>
        <p:blipFill rotWithShape="1">
          <a:blip r:embed="rId4">
            <a:alphaModFix/>
          </a:blip>
          <a:srcRect t="2705" b="2705"/>
          <a:stretch/>
        </p:blipFill>
        <p:spPr>
          <a:xfrm>
            <a:off x="8886294" y="1202277"/>
            <a:ext cx="3057676" cy="21857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67faf072267b69e_73"/>
          <p:cNvSpPr txBox="1">
            <a:spLocks noGrp="1"/>
          </p:cNvSpPr>
          <p:nvPr>
            <p:ph type="title"/>
          </p:nvPr>
        </p:nvSpPr>
        <p:spPr>
          <a:xfrm>
            <a:off x="110325" y="107225"/>
            <a:ext cx="11925300" cy="6621000"/>
          </a:xfrm>
          <a:prstGeom prst="rect">
            <a:avLst/>
          </a:prstGeom>
          <a:solidFill>
            <a:srgbClr val="FFFFFF"/>
          </a:solidFill>
          <a:ln w="9525" cap="flat" cmpd="sng">
            <a:solidFill>
              <a:srgbClr val="000000"/>
            </a:solidFill>
            <a:prstDash val="lgDash"/>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p:txBody>
      </p:sp>
      <p:sp>
        <p:nvSpPr>
          <p:cNvPr id="424" name="Google Shape;424;g267faf072267b69e_73"/>
          <p:cNvSpPr txBox="1">
            <a:spLocks noGrp="1"/>
          </p:cNvSpPr>
          <p:nvPr>
            <p:ph type="title"/>
          </p:nvPr>
        </p:nvSpPr>
        <p:spPr>
          <a:xfrm>
            <a:off x="110325" y="107225"/>
            <a:ext cx="11965500" cy="6645000"/>
          </a:xfrm>
          <a:prstGeom prst="rect">
            <a:avLst/>
          </a:prstGeom>
          <a:solidFill>
            <a:srgbClr val="FFFFFF"/>
          </a:solidFill>
          <a:ln w="9525" cap="flat" cmpd="sng">
            <a:solidFill>
              <a:srgbClr val="000000"/>
            </a:solidFill>
            <a:prstDash val="lgDash"/>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p:txBody>
      </p:sp>
      <p:pic>
        <p:nvPicPr>
          <p:cNvPr id="425" name="Google Shape;425;g267faf072267b69e_73"/>
          <p:cNvPicPr preferRelativeResize="0"/>
          <p:nvPr/>
        </p:nvPicPr>
        <p:blipFill>
          <a:blip r:embed="rId3">
            <a:alphaModFix/>
          </a:blip>
          <a:stretch>
            <a:fillRect/>
          </a:stretch>
        </p:blipFill>
        <p:spPr>
          <a:xfrm>
            <a:off x="2483905" y="525838"/>
            <a:ext cx="7783700" cy="5806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267faf072267b69e_61"/>
          <p:cNvSpPr txBox="1">
            <a:spLocks noGrp="1"/>
          </p:cNvSpPr>
          <p:nvPr>
            <p:ph type="title"/>
          </p:nvPr>
        </p:nvSpPr>
        <p:spPr>
          <a:xfrm>
            <a:off x="110325" y="107225"/>
            <a:ext cx="11965500" cy="6603900"/>
          </a:xfrm>
          <a:prstGeom prst="rect">
            <a:avLst/>
          </a:prstGeom>
          <a:solidFill>
            <a:srgbClr val="FFFFFF"/>
          </a:solidFill>
          <a:ln w="9525" cap="flat" cmpd="sng">
            <a:solidFill>
              <a:srgbClr val="000000"/>
            </a:solidFill>
            <a:prstDash val="lgDash"/>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p:txBody>
      </p:sp>
      <p:pic>
        <p:nvPicPr>
          <p:cNvPr id="432" name="Google Shape;432;g267faf072267b69e_61"/>
          <p:cNvPicPr preferRelativeResize="0"/>
          <p:nvPr/>
        </p:nvPicPr>
        <p:blipFill>
          <a:blip r:embed="rId3">
            <a:alphaModFix/>
          </a:blip>
          <a:stretch>
            <a:fillRect/>
          </a:stretch>
        </p:blipFill>
        <p:spPr>
          <a:xfrm>
            <a:off x="2148800" y="274725"/>
            <a:ext cx="8383251" cy="63070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267faf072267b69e_88"/>
          <p:cNvSpPr txBox="1">
            <a:spLocks noGrp="1"/>
          </p:cNvSpPr>
          <p:nvPr>
            <p:ph type="title"/>
          </p:nvPr>
        </p:nvSpPr>
        <p:spPr>
          <a:xfrm>
            <a:off x="110325" y="107225"/>
            <a:ext cx="11945100" cy="6651600"/>
          </a:xfrm>
          <a:prstGeom prst="rect">
            <a:avLst/>
          </a:prstGeom>
          <a:solidFill>
            <a:srgbClr val="FFFFFF"/>
          </a:solidFill>
          <a:ln w="9525" cap="flat" cmpd="sng">
            <a:solidFill>
              <a:srgbClr val="000000"/>
            </a:solidFill>
            <a:prstDash val="lgDash"/>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p:txBody>
      </p:sp>
      <p:sp>
        <p:nvSpPr>
          <p:cNvPr id="439" name="Google Shape;439;g267faf072267b69e_88"/>
          <p:cNvSpPr txBox="1">
            <a:spLocks noGrp="1"/>
          </p:cNvSpPr>
          <p:nvPr>
            <p:ph type="title"/>
          </p:nvPr>
        </p:nvSpPr>
        <p:spPr>
          <a:xfrm>
            <a:off x="930225" y="270950"/>
            <a:ext cx="10071600" cy="1197900"/>
          </a:xfrm>
          <a:prstGeom prst="rect">
            <a:avLst/>
          </a:prstGeom>
          <a:solidFill>
            <a:schemeClr val="lt1"/>
          </a:solidFill>
          <a:ln>
            <a:noFill/>
          </a:ln>
        </p:spPr>
        <p:txBody>
          <a:bodyPr spcFirstLastPara="1" wrap="square" lIns="91425" tIns="45700" rIns="91425" bIns="45700" anchor="ctr" anchorCtr="0">
            <a:noAutofit/>
          </a:bodyPr>
          <a:lstStyle/>
          <a:p>
            <a:pPr marL="0" lvl="0" indent="0" algn="l" rtl="0">
              <a:lnSpc>
                <a:spcPct val="100000"/>
              </a:lnSpc>
              <a:spcBef>
                <a:spcPts val="900"/>
              </a:spcBef>
              <a:spcAft>
                <a:spcPts val="0"/>
              </a:spcAft>
              <a:buNone/>
            </a:pPr>
            <a:r>
              <a:rPr lang="en-US" sz="3100" b="1">
                <a:solidFill>
                  <a:srgbClr val="000000"/>
                </a:solidFill>
                <a:highlight>
                  <a:srgbClr val="FFFF00"/>
                </a:highlight>
              </a:rPr>
              <a:t>LEM</a:t>
            </a:r>
            <a:r>
              <a:rPr lang="en-US" sz="3100" b="1">
                <a:solidFill>
                  <a:srgbClr val="FF0000"/>
                </a:solidFill>
                <a:highlight>
                  <a:srgbClr val="FFFF00"/>
                </a:highlight>
              </a:rPr>
              <a:t>O</a:t>
            </a:r>
            <a:r>
              <a:rPr lang="en-US" sz="3100" b="1">
                <a:solidFill>
                  <a:srgbClr val="000000"/>
                </a:solidFill>
                <a:highlight>
                  <a:srgbClr val="FFFF00"/>
                </a:highlight>
              </a:rPr>
              <a:t>N</a:t>
            </a:r>
            <a:r>
              <a:rPr lang="en-US" sz="3100" b="1">
                <a:solidFill>
                  <a:srgbClr val="000000"/>
                </a:solidFill>
              </a:rPr>
              <a:t>:</a:t>
            </a:r>
            <a:endParaRPr sz="3100" b="1">
              <a:solidFill>
                <a:srgbClr val="000000"/>
              </a:solidFill>
            </a:endParaRPr>
          </a:p>
          <a:p>
            <a:pPr marL="0" lvl="0" indent="0" algn="l" rtl="0">
              <a:lnSpc>
                <a:spcPct val="100000"/>
              </a:lnSpc>
              <a:spcBef>
                <a:spcPts val="900"/>
              </a:spcBef>
              <a:spcAft>
                <a:spcPts val="0"/>
              </a:spcAft>
              <a:buNone/>
            </a:pPr>
            <a:r>
              <a:rPr lang="en-US" sz="3100" b="1">
                <a:solidFill>
                  <a:srgbClr val="FF0000"/>
                </a:solidFill>
                <a:highlight>
                  <a:srgbClr val="FFFF00"/>
                </a:highlight>
              </a:rPr>
              <a:t>4-Airway obstruction </a:t>
            </a:r>
            <a:endParaRPr sz="3100" b="1">
              <a:solidFill>
                <a:srgbClr val="FF0000"/>
              </a:solidFill>
              <a:highlight>
                <a:srgbClr val="FFFF00"/>
              </a:highlight>
            </a:endParaRPr>
          </a:p>
        </p:txBody>
      </p:sp>
      <p:sp>
        <p:nvSpPr>
          <p:cNvPr id="440" name="Google Shape;440;g267faf072267b69e_88"/>
          <p:cNvSpPr txBox="1">
            <a:spLocks noGrp="1"/>
          </p:cNvSpPr>
          <p:nvPr>
            <p:ph type="body" idx="1"/>
          </p:nvPr>
        </p:nvSpPr>
        <p:spPr>
          <a:xfrm>
            <a:off x="930225" y="1609348"/>
            <a:ext cx="10995300" cy="4773600"/>
          </a:xfrm>
          <a:prstGeom prst="rect">
            <a:avLst/>
          </a:prstGeom>
          <a:solidFill>
            <a:schemeClr val="lt1"/>
          </a:solidFill>
        </p:spPr>
        <p:txBody>
          <a:bodyPr spcFirstLastPara="1" wrap="square" lIns="91425" tIns="45700" rIns="91425" bIns="45700" anchor="t" anchorCtr="0">
            <a:noAutofit/>
          </a:bodyPr>
          <a:lstStyle/>
          <a:p>
            <a:pPr marL="0" lvl="0" indent="0" algn="l" rtl="0">
              <a:spcBef>
                <a:spcPts val="900"/>
              </a:spcBef>
              <a:spcAft>
                <a:spcPts val="0"/>
              </a:spcAft>
              <a:buNone/>
            </a:pPr>
            <a:r>
              <a:rPr lang="en-US" sz="2500" b="1">
                <a:solidFill>
                  <a:srgbClr val="85200C"/>
                </a:solidFill>
              </a:rPr>
              <a:t>Partial</a:t>
            </a:r>
            <a:r>
              <a:rPr lang="en-US" sz="2500" b="1">
                <a:solidFill>
                  <a:srgbClr val="000000"/>
                </a:solidFill>
              </a:rPr>
              <a:t> or </a:t>
            </a:r>
            <a:r>
              <a:rPr lang="en-US" sz="2500" b="1">
                <a:solidFill>
                  <a:srgbClr val="85200C"/>
                </a:solidFill>
              </a:rPr>
              <a:t>complete</a:t>
            </a:r>
            <a:r>
              <a:rPr lang="en-US" sz="2500" b="1">
                <a:solidFill>
                  <a:srgbClr val="000000"/>
                </a:solidFill>
              </a:rPr>
              <a:t> blockage in any part of the airway resulting in a</a:t>
            </a:r>
            <a:endParaRPr sz="2500" b="1">
              <a:solidFill>
                <a:srgbClr val="000000"/>
              </a:solidFill>
            </a:endParaRPr>
          </a:p>
          <a:p>
            <a:pPr marL="0" lvl="0" indent="0" algn="l" rtl="0">
              <a:spcBef>
                <a:spcPts val="900"/>
              </a:spcBef>
              <a:spcAft>
                <a:spcPts val="0"/>
              </a:spcAft>
              <a:buNone/>
            </a:pPr>
            <a:r>
              <a:rPr lang="en-US" sz="2500" b="1">
                <a:solidFill>
                  <a:srgbClr val="000000"/>
                </a:solidFill>
              </a:rPr>
              <a:t>decreasing the ability to </a:t>
            </a:r>
            <a:r>
              <a:rPr lang="en-US" sz="2500" b="1">
                <a:solidFill>
                  <a:srgbClr val="85200C"/>
                </a:solidFill>
              </a:rPr>
              <a:t>ventilate</a:t>
            </a:r>
            <a:r>
              <a:rPr lang="en-US" sz="2500" b="1">
                <a:solidFill>
                  <a:srgbClr val="000000"/>
                </a:solidFill>
              </a:rPr>
              <a:t>.</a:t>
            </a:r>
            <a:endParaRPr sz="2500" b="1">
              <a:solidFill>
                <a:srgbClr val="000000"/>
              </a:solidFill>
            </a:endParaRPr>
          </a:p>
          <a:p>
            <a:pPr marL="0" lvl="0" indent="0" algn="l" rtl="0">
              <a:spcBef>
                <a:spcPts val="900"/>
              </a:spcBef>
              <a:spcAft>
                <a:spcPts val="0"/>
              </a:spcAft>
              <a:buNone/>
            </a:pPr>
            <a:r>
              <a:rPr lang="en-US" sz="2500" b="1">
                <a:solidFill>
                  <a:srgbClr val="0000FF"/>
                </a:solidFill>
              </a:rPr>
              <a:t>Airway obstruction </a:t>
            </a:r>
            <a:r>
              <a:rPr lang="en-US" sz="2500" b="1">
                <a:solidFill>
                  <a:srgbClr val="000000"/>
                </a:solidFill>
              </a:rPr>
              <a:t>can be either </a:t>
            </a:r>
            <a:r>
              <a:rPr lang="en-US" sz="2500" b="1">
                <a:solidFill>
                  <a:srgbClr val="0000FF"/>
                </a:solidFill>
              </a:rPr>
              <a:t>acute </a:t>
            </a:r>
            <a:r>
              <a:rPr lang="en-US" sz="2500" b="1">
                <a:solidFill>
                  <a:srgbClr val="073763"/>
                </a:solidFill>
              </a:rPr>
              <a:t>or</a:t>
            </a:r>
            <a:r>
              <a:rPr lang="en-US" sz="2500" b="1">
                <a:solidFill>
                  <a:srgbClr val="0000FF"/>
                </a:solidFill>
              </a:rPr>
              <a:t> chronic. </a:t>
            </a:r>
            <a:r>
              <a:rPr lang="en-US" sz="2500" b="1">
                <a:solidFill>
                  <a:srgbClr val="980000"/>
                </a:solidFill>
              </a:rPr>
              <a:t>EX:</a:t>
            </a:r>
            <a:endParaRPr sz="2500" b="1">
              <a:solidFill>
                <a:srgbClr val="980000"/>
              </a:solidFill>
            </a:endParaRPr>
          </a:p>
          <a:p>
            <a:pPr marL="0" lvl="0" indent="0" algn="l" rtl="0">
              <a:spcBef>
                <a:spcPts val="900"/>
              </a:spcBef>
              <a:spcAft>
                <a:spcPts val="0"/>
              </a:spcAft>
              <a:buNone/>
            </a:pPr>
            <a:r>
              <a:rPr lang="en-US" sz="2500" b="1">
                <a:solidFill>
                  <a:srgbClr val="000000"/>
                </a:solidFill>
              </a:rPr>
              <a:t>Tongue.</a:t>
            </a:r>
            <a:endParaRPr sz="2500" b="1">
              <a:solidFill>
                <a:srgbClr val="000000"/>
              </a:solidFill>
            </a:endParaRPr>
          </a:p>
          <a:p>
            <a:pPr marL="0" lvl="0" indent="0" algn="l" rtl="0">
              <a:spcBef>
                <a:spcPts val="900"/>
              </a:spcBef>
              <a:spcAft>
                <a:spcPts val="0"/>
              </a:spcAft>
              <a:buNone/>
            </a:pPr>
            <a:r>
              <a:rPr lang="en-US" sz="2500" b="1">
                <a:solidFill>
                  <a:srgbClr val="000000"/>
                </a:solidFill>
              </a:rPr>
              <a:t>foreign body.</a:t>
            </a:r>
            <a:endParaRPr sz="2500" b="1">
              <a:solidFill>
                <a:srgbClr val="000000"/>
              </a:solidFill>
            </a:endParaRPr>
          </a:p>
          <a:p>
            <a:pPr marL="0" lvl="0" indent="0" algn="l" rtl="0">
              <a:spcBef>
                <a:spcPts val="900"/>
              </a:spcBef>
              <a:spcAft>
                <a:spcPts val="0"/>
              </a:spcAft>
              <a:buNone/>
            </a:pPr>
            <a:r>
              <a:rPr lang="en-US" sz="2500" b="1">
                <a:solidFill>
                  <a:srgbClr val="000000"/>
                </a:solidFill>
              </a:rPr>
              <a:t>trauma (burn, bleeding).</a:t>
            </a:r>
            <a:endParaRPr sz="2500" b="1">
              <a:solidFill>
                <a:srgbClr val="000000"/>
              </a:solidFill>
            </a:endParaRPr>
          </a:p>
          <a:p>
            <a:pPr marL="0" lvl="0" indent="0" algn="l" rtl="0">
              <a:spcBef>
                <a:spcPts val="900"/>
              </a:spcBef>
              <a:spcAft>
                <a:spcPts val="0"/>
              </a:spcAft>
              <a:buNone/>
            </a:pPr>
            <a:r>
              <a:rPr lang="en-US" sz="2500" b="1">
                <a:solidFill>
                  <a:srgbClr val="000000"/>
                </a:solidFill>
              </a:rPr>
              <a:t>Infections (</a:t>
            </a:r>
            <a:r>
              <a:rPr lang="en-US" sz="2500" b="1">
                <a:solidFill>
                  <a:srgbClr val="FF0000"/>
                </a:solidFill>
              </a:rPr>
              <a:t>epiglottitis</a:t>
            </a:r>
            <a:r>
              <a:rPr lang="en-US" sz="2500" b="1">
                <a:solidFill>
                  <a:srgbClr val="000000"/>
                </a:solidFill>
              </a:rPr>
              <a:t>).</a:t>
            </a:r>
            <a:endParaRPr sz="2500" b="1">
              <a:solidFill>
                <a:srgbClr val="FF0000"/>
              </a:solidFill>
            </a:endParaRPr>
          </a:p>
          <a:p>
            <a:pPr marL="0" lvl="0" indent="0" algn="l" rtl="0">
              <a:spcBef>
                <a:spcPts val="900"/>
              </a:spcBef>
              <a:spcAft>
                <a:spcPts val="0"/>
              </a:spcAft>
              <a:buNone/>
            </a:pPr>
            <a:r>
              <a:rPr lang="en-US" sz="2500" b="1">
                <a:solidFill>
                  <a:srgbClr val="FF0000"/>
                </a:solidFill>
              </a:rPr>
              <a:t>allergic</a:t>
            </a:r>
            <a:r>
              <a:rPr lang="en-US" sz="2500" b="1">
                <a:solidFill>
                  <a:srgbClr val="000000"/>
                </a:solidFill>
              </a:rPr>
              <a:t> reactions.</a:t>
            </a:r>
            <a:endParaRPr sz="2500" b="1">
              <a:solidFill>
                <a:srgbClr val="000000"/>
              </a:solidFill>
            </a:endParaRPr>
          </a:p>
          <a:p>
            <a:pPr marL="0" lvl="0" indent="0" algn="l" rtl="0">
              <a:spcBef>
                <a:spcPts val="900"/>
              </a:spcBef>
              <a:spcAft>
                <a:spcPts val="0"/>
              </a:spcAft>
              <a:buNone/>
            </a:pPr>
            <a:r>
              <a:rPr lang="en-US" sz="2500" b="1">
                <a:solidFill>
                  <a:srgbClr val="000000"/>
                </a:solidFill>
              </a:rPr>
              <a:t>tumors.</a:t>
            </a:r>
            <a:endParaRPr sz="2500" b="1">
              <a:solidFill>
                <a:srgbClr val="000000"/>
              </a:solidFill>
            </a:endParaRPr>
          </a:p>
          <a:p>
            <a:pPr marL="0" lvl="0" indent="0" algn="l" rtl="0">
              <a:spcBef>
                <a:spcPts val="900"/>
              </a:spcBef>
              <a:spcAft>
                <a:spcPts val="0"/>
              </a:spcAft>
              <a:buNone/>
            </a:pPr>
            <a:r>
              <a:rPr lang="en-US" sz="2500" b="1">
                <a:solidFill>
                  <a:srgbClr val="000000"/>
                </a:solidFill>
              </a:rPr>
              <a:t>abscess(</a:t>
            </a:r>
            <a:r>
              <a:rPr lang="en-US" sz="2500" b="1">
                <a:solidFill>
                  <a:srgbClr val="FF0000"/>
                </a:solidFill>
              </a:rPr>
              <a:t>Peritonsillar abscess, Retropharyngeal abscess</a:t>
            </a:r>
            <a:r>
              <a:rPr lang="en-US" sz="2500" b="1">
                <a:solidFill>
                  <a:srgbClr val="000000"/>
                </a:solidFill>
              </a:rPr>
              <a:t>).</a:t>
            </a:r>
            <a:endParaRPr sz="2500" b="1">
              <a:solidFill>
                <a:srgbClr val="0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267faf072267b69e_94"/>
          <p:cNvSpPr txBox="1">
            <a:spLocks noGrp="1"/>
          </p:cNvSpPr>
          <p:nvPr>
            <p:ph type="title"/>
          </p:nvPr>
        </p:nvSpPr>
        <p:spPr>
          <a:xfrm>
            <a:off x="90900" y="113275"/>
            <a:ext cx="12010200" cy="6563700"/>
          </a:xfrm>
          <a:prstGeom prst="rect">
            <a:avLst/>
          </a:prstGeom>
          <a:solidFill>
            <a:srgbClr val="FFFFFF"/>
          </a:solidFill>
          <a:ln w="9525" cap="flat" cmpd="sng">
            <a:solidFill>
              <a:srgbClr val="000000"/>
            </a:solidFill>
            <a:prstDash val="lgDash"/>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p:txBody>
      </p:sp>
      <p:sp>
        <p:nvSpPr>
          <p:cNvPr id="447" name="Google Shape;447;g267faf072267b69e_94"/>
          <p:cNvSpPr txBox="1">
            <a:spLocks noGrp="1"/>
          </p:cNvSpPr>
          <p:nvPr>
            <p:ph type="body" idx="1"/>
          </p:nvPr>
        </p:nvSpPr>
        <p:spPr>
          <a:xfrm>
            <a:off x="724055" y="644741"/>
            <a:ext cx="11092200" cy="4496700"/>
          </a:xfrm>
          <a:prstGeom prst="rect">
            <a:avLst/>
          </a:prstGeom>
          <a:solidFill>
            <a:srgbClr val="FFFFFF"/>
          </a:solidFill>
        </p:spPr>
        <p:txBody>
          <a:bodyPr spcFirstLastPara="1" wrap="square" lIns="91425" tIns="45700" rIns="91425" bIns="45700" anchor="t" anchorCtr="0">
            <a:normAutofit/>
          </a:bodyPr>
          <a:lstStyle/>
          <a:p>
            <a:pPr marL="0" lvl="0" indent="0" algn="l" rtl="0">
              <a:spcBef>
                <a:spcPts val="900"/>
              </a:spcBef>
              <a:spcAft>
                <a:spcPts val="0"/>
              </a:spcAft>
              <a:buNone/>
            </a:pPr>
            <a:r>
              <a:rPr lang="en-US" sz="3100" b="1">
                <a:solidFill>
                  <a:srgbClr val="000000"/>
                </a:solidFill>
                <a:highlight>
                  <a:srgbClr val="CFE2F3"/>
                </a:highlight>
              </a:rPr>
              <a:t>Partial and Complete Airway Obstruction Symptoms:</a:t>
            </a:r>
            <a:endParaRPr sz="3100" b="1">
              <a:solidFill>
                <a:srgbClr val="000000"/>
              </a:solidFill>
              <a:highlight>
                <a:srgbClr val="CFE2F3"/>
              </a:highlight>
            </a:endParaRPr>
          </a:p>
        </p:txBody>
      </p:sp>
      <p:sp>
        <p:nvSpPr>
          <p:cNvPr id="448" name="Google Shape;448;g267faf072267b69e_94"/>
          <p:cNvSpPr txBox="1"/>
          <p:nvPr/>
        </p:nvSpPr>
        <p:spPr>
          <a:xfrm>
            <a:off x="5191800" y="1588950"/>
            <a:ext cx="6822600" cy="40713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900"/>
              </a:spcBef>
              <a:spcAft>
                <a:spcPts val="0"/>
              </a:spcAft>
              <a:buNone/>
            </a:pPr>
            <a:r>
              <a:rPr lang="en-US" sz="2500" b="1">
                <a:solidFill>
                  <a:srgbClr val="FF0000"/>
                </a:solidFill>
                <a:highlight>
                  <a:srgbClr val="FFFF00"/>
                </a:highlight>
                <a:latin typeface="Century Gothic"/>
                <a:ea typeface="Century Gothic"/>
                <a:cs typeface="Century Gothic"/>
                <a:sym typeface="Century Gothic"/>
              </a:rPr>
              <a:t>Complete</a:t>
            </a:r>
            <a:r>
              <a:rPr lang="en-US" sz="2500" b="1">
                <a:highlight>
                  <a:srgbClr val="FFFF00"/>
                </a:highlight>
                <a:latin typeface="Century Gothic"/>
                <a:ea typeface="Century Gothic"/>
                <a:cs typeface="Century Gothic"/>
                <a:sym typeface="Century Gothic"/>
              </a:rPr>
              <a:t>:</a:t>
            </a:r>
            <a:endParaRPr sz="2500" b="1">
              <a:highlight>
                <a:srgbClr val="FFFF00"/>
              </a:highlight>
              <a:latin typeface="Century Gothic"/>
              <a:ea typeface="Century Gothic"/>
              <a:cs typeface="Century Gothic"/>
              <a:sym typeface="Century Gothic"/>
            </a:endParaRPr>
          </a:p>
          <a:p>
            <a:pPr marL="0" lvl="0" indent="0" algn="l" rtl="0">
              <a:spcBef>
                <a:spcPts val="900"/>
              </a:spcBef>
              <a:spcAft>
                <a:spcPts val="0"/>
              </a:spcAft>
              <a:buNone/>
            </a:pPr>
            <a:r>
              <a:rPr lang="en-US" sz="2500" b="1">
                <a:latin typeface="Century Gothic"/>
                <a:ea typeface="Century Gothic"/>
                <a:cs typeface="Century Gothic"/>
                <a:sym typeface="Century Gothic"/>
              </a:rPr>
              <a:t>• Lack of </a:t>
            </a:r>
            <a:r>
              <a:rPr lang="en-US" sz="2500" b="1">
                <a:solidFill>
                  <a:srgbClr val="FF0000"/>
                </a:solidFill>
                <a:latin typeface="Century Gothic"/>
                <a:ea typeface="Century Gothic"/>
                <a:cs typeface="Century Gothic"/>
                <a:sym typeface="Century Gothic"/>
              </a:rPr>
              <a:t>any</a:t>
            </a:r>
            <a:r>
              <a:rPr lang="en-US" sz="2500" b="1">
                <a:latin typeface="Century Gothic"/>
                <a:ea typeface="Century Gothic"/>
                <a:cs typeface="Century Gothic"/>
                <a:sym typeface="Century Gothic"/>
              </a:rPr>
              <a:t> </a:t>
            </a:r>
            <a:r>
              <a:rPr lang="en-US" sz="2500" b="1">
                <a:solidFill>
                  <a:srgbClr val="FF0000"/>
                </a:solidFill>
                <a:latin typeface="Century Gothic"/>
                <a:ea typeface="Century Gothic"/>
                <a:cs typeface="Century Gothic"/>
                <a:sym typeface="Century Gothic"/>
              </a:rPr>
              <a:t>air</a:t>
            </a:r>
            <a:r>
              <a:rPr lang="en-US" sz="2500" b="1">
                <a:latin typeface="Century Gothic"/>
                <a:ea typeface="Century Gothic"/>
                <a:cs typeface="Century Gothic"/>
                <a:sym typeface="Century Gothic"/>
              </a:rPr>
              <a:t> movement</a:t>
            </a:r>
            <a:endParaRPr sz="2500" b="1">
              <a:latin typeface="Century Gothic"/>
              <a:ea typeface="Century Gothic"/>
              <a:cs typeface="Century Gothic"/>
              <a:sym typeface="Century Gothic"/>
            </a:endParaRPr>
          </a:p>
          <a:p>
            <a:pPr marL="0" lvl="0" indent="0" algn="l" rtl="0">
              <a:spcBef>
                <a:spcPts val="900"/>
              </a:spcBef>
              <a:spcAft>
                <a:spcPts val="0"/>
              </a:spcAft>
              <a:buNone/>
            </a:pPr>
            <a:r>
              <a:rPr lang="en-US" sz="2500" b="1">
                <a:latin typeface="Century Gothic"/>
                <a:ea typeface="Century Gothic"/>
                <a:cs typeface="Century Gothic"/>
                <a:sym typeface="Century Gothic"/>
              </a:rPr>
              <a:t>• Lack of </a:t>
            </a:r>
            <a:r>
              <a:rPr lang="en-US" sz="2500" b="1">
                <a:solidFill>
                  <a:srgbClr val="FF0000"/>
                </a:solidFill>
                <a:highlight>
                  <a:srgbClr val="D0E0E3"/>
                </a:highlight>
                <a:latin typeface="Century Gothic"/>
                <a:ea typeface="Century Gothic"/>
                <a:cs typeface="Century Gothic"/>
                <a:sym typeface="Century Gothic"/>
              </a:rPr>
              <a:t>breath sounds</a:t>
            </a:r>
            <a:r>
              <a:rPr lang="en-US" sz="2500" b="1">
                <a:solidFill>
                  <a:srgbClr val="FF0000"/>
                </a:solidFill>
                <a:latin typeface="Century Gothic"/>
                <a:ea typeface="Century Gothic"/>
                <a:cs typeface="Century Gothic"/>
                <a:sym typeface="Century Gothic"/>
              </a:rPr>
              <a:t> </a:t>
            </a:r>
            <a:r>
              <a:rPr lang="en-US" sz="2500" b="1">
                <a:latin typeface="Century Gothic"/>
                <a:ea typeface="Century Gothic"/>
                <a:cs typeface="Century Gothic"/>
                <a:sym typeface="Century Gothic"/>
              </a:rPr>
              <a:t>with a stethoscope</a:t>
            </a:r>
            <a:endParaRPr sz="2500" b="1">
              <a:latin typeface="Century Gothic"/>
              <a:ea typeface="Century Gothic"/>
              <a:cs typeface="Century Gothic"/>
              <a:sym typeface="Century Gothic"/>
            </a:endParaRPr>
          </a:p>
          <a:p>
            <a:pPr marL="0" lvl="0" indent="0" algn="l" rtl="0">
              <a:spcBef>
                <a:spcPts val="900"/>
              </a:spcBef>
              <a:spcAft>
                <a:spcPts val="0"/>
              </a:spcAft>
              <a:buNone/>
            </a:pPr>
            <a:r>
              <a:rPr lang="en-US" sz="2500" b="1">
                <a:latin typeface="Century Gothic"/>
                <a:ea typeface="Century Gothic"/>
                <a:cs typeface="Century Gothic"/>
                <a:sym typeface="Century Gothic"/>
              </a:rPr>
              <a:t>• </a:t>
            </a:r>
            <a:r>
              <a:rPr lang="en-US" sz="2500" b="1">
                <a:solidFill>
                  <a:srgbClr val="FF0000"/>
                </a:solidFill>
                <a:latin typeface="Century Gothic"/>
                <a:ea typeface="Century Gothic"/>
                <a:cs typeface="Century Gothic"/>
                <a:sym typeface="Century Gothic"/>
              </a:rPr>
              <a:t>Choking sign </a:t>
            </a:r>
            <a:r>
              <a:rPr lang="en-US" sz="2500" b="1">
                <a:latin typeface="Century Gothic"/>
                <a:ea typeface="Century Gothic"/>
                <a:cs typeface="Century Gothic"/>
                <a:sym typeface="Century Gothic"/>
              </a:rPr>
              <a:t>(hands clenched throat).</a:t>
            </a:r>
            <a:endParaRPr sz="2500" b="1">
              <a:latin typeface="Century Gothic"/>
              <a:ea typeface="Century Gothic"/>
              <a:cs typeface="Century Gothic"/>
              <a:sym typeface="Century Gothic"/>
            </a:endParaRPr>
          </a:p>
          <a:p>
            <a:pPr marL="0" lvl="0" indent="0" algn="l" rtl="0">
              <a:spcBef>
                <a:spcPts val="900"/>
              </a:spcBef>
              <a:spcAft>
                <a:spcPts val="0"/>
              </a:spcAft>
              <a:buNone/>
            </a:pPr>
            <a:r>
              <a:rPr lang="en-US" sz="2500" b="1">
                <a:latin typeface="Century Gothic"/>
                <a:ea typeface="Century Gothic"/>
                <a:cs typeface="Century Gothic"/>
                <a:sym typeface="Century Gothic"/>
              </a:rPr>
              <a:t>• </a:t>
            </a:r>
            <a:r>
              <a:rPr lang="en-US" sz="2500" b="1">
                <a:solidFill>
                  <a:srgbClr val="FF0000"/>
                </a:solidFill>
                <a:latin typeface="Century Gothic"/>
                <a:ea typeface="Century Gothic"/>
                <a:cs typeface="Century Gothic"/>
                <a:sym typeface="Century Gothic"/>
              </a:rPr>
              <a:t>Cyanosis</a:t>
            </a:r>
            <a:r>
              <a:rPr lang="en-US" sz="2500" b="1">
                <a:latin typeface="Century Gothic"/>
                <a:ea typeface="Century Gothic"/>
                <a:cs typeface="Century Gothic"/>
                <a:sym typeface="Century Gothic"/>
              </a:rPr>
              <a:t>.</a:t>
            </a:r>
            <a:endParaRPr sz="2500" b="1">
              <a:latin typeface="Century Gothic"/>
              <a:ea typeface="Century Gothic"/>
              <a:cs typeface="Century Gothic"/>
              <a:sym typeface="Century Gothic"/>
            </a:endParaRPr>
          </a:p>
          <a:p>
            <a:pPr marL="0" lvl="0" indent="0" algn="l" rtl="0">
              <a:spcBef>
                <a:spcPts val="900"/>
              </a:spcBef>
              <a:spcAft>
                <a:spcPts val="0"/>
              </a:spcAft>
              <a:buNone/>
            </a:pPr>
            <a:r>
              <a:rPr lang="en-US" sz="2500" b="1">
                <a:latin typeface="Century Gothic"/>
                <a:ea typeface="Century Gothic"/>
                <a:cs typeface="Century Gothic"/>
                <a:sym typeface="Century Gothic"/>
              </a:rPr>
              <a:t>• </a:t>
            </a:r>
            <a:r>
              <a:rPr lang="en-US" sz="2500" b="1">
                <a:solidFill>
                  <a:srgbClr val="FF0000"/>
                </a:solidFill>
                <a:highlight>
                  <a:srgbClr val="D0E0E3"/>
                </a:highlight>
                <a:latin typeface="Century Gothic"/>
                <a:ea typeface="Century Gothic"/>
                <a:cs typeface="Century Gothic"/>
                <a:sym typeface="Century Gothic"/>
              </a:rPr>
              <a:t>Retraction</a:t>
            </a:r>
            <a:r>
              <a:rPr lang="en-US" sz="2500" b="1">
                <a:latin typeface="Century Gothic"/>
                <a:ea typeface="Century Gothic"/>
                <a:cs typeface="Century Gothic"/>
                <a:sym typeface="Century Gothic"/>
              </a:rPr>
              <a:t> of the </a:t>
            </a:r>
            <a:r>
              <a:rPr lang="en-US" sz="2500" b="1">
                <a:solidFill>
                  <a:srgbClr val="FF0000"/>
                </a:solidFill>
                <a:latin typeface="Century Gothic"/>
                <a:ea typeface="Century Gothic"/>
                <a:cs typeface="Century Gothic"/>
                <a:sym typeface="Century Gothic"/>
              </a:rPr>
              <a:t>sternum</a:t>
            </a:r>
            <a:r>
              <a:rPr lang="en-US" sz="2500" b="1">
                <a:latin typeface="Century Gothic"/>
                <a:ea typeface="Century Gothic"/>
                <a:cs typeface="Century Gothic"/>
                <a:sym typeface="Century Gothic"/>
              </a:rPr>
              <a:t> </a:t>
            </a:r>
            <a:r>
              <a:rPr lang="en-US" sz="2500" b="1">
                <a:solidFill>
                  <a:srgbClr val="FF0000"/>
                </a:solidFill>
                <a:latin typeface="Century Gothic"/>
                <a:ea typeface="Century Gothic"/>
                <a:cs typeface="Century Gothic"/>
                <a:sym typeface="Century Gothic"/>
              </a:rPr>
              <a:t>and rib cage</a:t>
            </a:r>
            <a:endParaRPr sz="2500" b="1">
              <a:solidFill>
                <a:srgbClr val="FF0000"/>
              </a:solidFill>
              <a:latin typeface="Century Gothic"/>
              <a:ea typeface="Century Gothic"/>
              <a:cs typeface="Century Gothic"/>
              <a:sym typeface="Century Gothic"/>
            </a:endParaRPr>
          </a:p>
          <a:p>
            <a:pPr marL="0" lvl="0" indent="0" algn="l" rtl="0">
              <a:spcBef>
                <a:spcPts val="900"/>
              </a:spcBef>
              <a:spcAft>
                <a:spcPts val="0"/>
              </a:spcAft>
              <a:buNone/>
            </a:pPr>
            <a:r>
              <a:rPr lang="en-US" sz="2500" b="1">
                <a:solidFill>
                  <a:srgbClr val="38761D"/>
                </a:solidFill>
                <a:latin typeface="Century Gothic"/>
                <a:ea typeface="Century Gothic"/>
                <a:cs typeface="Century Gothic"/>
                <a:sym typeface="Century Gothic"/>
              </a:rPr>
              <a:t>• Hypoxemia</a:t>
            </a:r>
            <a:endParaRPr sz="2500" b="1">
              <a:solidFill>
                <a:srgbClr val="38761D"/>
              </a:solidFill>
              <a:latin typeface="Century Gothic"/>
              <a:ea typeface="Century Gothic"/>
              <a:cs typeface="Century Gothic"/>
              <a:sym typeface="Century Gothic"/>
            </a:endParaRPr>
          </a:p>
          <a:p>
            <a:pPr marL="0" lvl="0" indent="0" algn="l" rtl="0">
              <a:spcBef>
                <a:spcPts val="900"/>
              </a:spcBef>
              <a:spcAft>
                <a:spcPts val="0"/>
              </a:spcAft>
              <a:buNone/>
            </a:pPr>
            <a:r>
              <a:rPr lang="en-US" sz="2500" b="1">
                <a:solidFill>
                  <a:srgbClr val="38761D"/>
                </a:solidFill>
                <a:latin typeface="Century Gothic"/>
                <a:ea typeface="Century Gothic"/>
                <a:cs typeface="Century Gothic"/>
                <a:sym typeface="Century Gothic"/>
              </a:rPr>
              <a:t>• Hypercarbia</a:t>
            </a:r>
            <a:endParaRPr sz="2500">
              <a:solidFill>
                <a:srgbClr val="38761D"/>
              </a:solidFill>
            </a:endParaRPr>
          </a:p>
        </p:txBody>
      </p:sp>
      <p:sp>
        <p:nvSpPr>
          <p:cNvPr id="449" name="Google Shape;449;g267faf072267b69e_94"/>
          <p:cNvSpPr txBox="1"/>
          <p:nvPr/>
        </p:nvSpPr>
        <p:spPr>
          <a:xfrm>
            <a:off x="724062" y="1588947"/>
            <a:ext cx="4832400" cy="3455700"/>
          </a:xfrm>
          <a:prstGeom prst="rect">
            <a:avLst/>
          </a:prstGeom>
          <a:noFill/>
          <a:ln>
            <a:noFill/>
          </a:ln>
        </p:spPr>
        <p:txBody>
          <a:bodyPr spcFirstLastPara="1" wrap="square" lIns="91425" tIns="91425" rIns="91425" bIns="91425" anchor="t" anchorCtr="0">
            <a:spAutoFit/>
          </a:bodyPr>
          <a:lstStyle/>
          <a:p>
            <a:pPr marL="0" lvl="0" indent="0" algn="l" rtl="0">
              <a:spcBef>
                <a:spcPts val="900"/>
              </a:spcBef>
              <a:spcAft>
                <a:spcPts val="0"/>
              </a:spcAft>
              <a:buNone/>
            </a:pPr>
            <a:r>
              <a:rPr lang="en-US" sz="2500" b="1">
                <a:solidFill>
                  <a:srgbClr val="0000FF"/>
                </a:solidFill>
                <a:highlight>
                  <a:srgbClr val="FFFF00"/>
                </a:highlight>
                <a:latin typeface="Century Gothic"/>
                <a:ea typeface="Century Gothic"/>
                <a:cs typeface="Century Gothic"/>
                <a:sym typeface="Century Gothic"/>
              </a:rPr>
              <a:t>Partial</a:t>
            </a:r>
            <a:r>
              <a:rPr lang="en-US" sz="2500" b="1">
                <a:highlight>
                  <a:srgbClr val="FFFF00"/>
                </a:highlight>
                <a:latin typeface="Century Gothic"/>
                <a:ea typeface="Century Gothic"/>
                <a:cs typeface="Century Gothic"/>
                <a:sym typeface="Century Gothic"/>
              </a:rPr>
              <a:t>:</a:t>
            </a:r>
            <a:endParaRPr sz="2500" b="1">
              <a:highlight>
                <a:srgbClr val="FFFF00"/>
              </a:highlight>
              <a:latin typeface="Century Gothic"/>
              <a:ea typeface="Century Gothic"/>
              <a:cs typeface="Century Gothic"/>
              <a:sym typeface="Century Gothic"/>
            </a:endParaRPr>
          </a:p>
          <a:p>
            <a:pPr marL="0" lvl="0" indent="0" algn="l" rtl="0">
              <a:spcBef>
                <a:spcPts val="900"/>
              </a:spcBef>
              <a:spcAft>
                <a:spcPts val="0"/>
              </a:spcAft>
              <a:buNone/>
            </a:pPr>
            <a:r>
              <a:rPr lang="en-US" sz="2500" b="1">
                <a:latin typeface="Century Gothic"/>
                <a:ea typeface="Century Gothic"/>
                <a:cs typeface="Century Gothic"/>
                <a:sym typeface="Century Gothic"/>
              </a:rPr>
              <a:t>•Noisy breathing (stridor, snoring).</a:t>
            </a:r>
            <a:endParaRPr sz="2500" b="1">
              <a:latin typeface="Century Gothic"/>
              <a:ea typeface="Century Gothic"/>
              <a:cs typeface="Century Gothic"/>
              <a:sym typeface="Century Gothic"/>
            </a:endParaRPr>
          </a:p>
          <a:p>
            <a:pPr marL="0" lvl="0" indent="0" algn="l" rtl="0">
              <a:spcBef>
                <a:spcPts val="900"/>
              </a:spcBef>
              <a:spcAft>
                <a:spcPts val="0"/>
              </a:spcAft>
              <a:buNone/>
            </a:pPr>
            <a:r>
              <a:rPr lang="en-US" sz="2500" b="1">
                <a:latin typeface="Century Gothic"/>
                <a:ea typeface="Century Gothic"/>
                <a:cs typeface="Century Gothic"/>
                <a:sym typeface="Century Gothic"/>
              </a:rPr>
              <a:t>•Coughing.</a:t>
            </a:r>
            <a:endParaRPr sz="2500" b="1">
              <a:latin typeface="Century Gothic"/>
              <a:ea typeface="Century Gothic"/>
              <a:cs typeface="Century Gothic"/>
              <a:sym typeface="Century Gothic"/>
            </a:endParaRPr>
          </a:p>
          <a:p>
            <a:pPr marL="0" lvl="0" indent="0" algn="l" rtl="0">
              <a:spcBef>
                <a:spcPts val="900"/>
              </a:spcBef>
              <a:spcAft>
                <a:spcPts val="0"/>
              </a:spcAft>
              <a:buNone/>
            </a:pPr>
            <a:r>
              <a:rPr lang="en-US" sz="2500" b="1">
                <a:latin typeface="Century Gothic"/>
                <a:ea typeface="Century Gothic"/>
                <a:cs typeface="Century Gothic"/>
                <a:sym typeface="Century Gothic"/>
              </a:rPr>
              <a:t>•Retraction of the sternum.</a:t>
            </a:r>
            <a:endParaRPr sz="2500" b="1">
              <a:latin typeface="Century Gothic"/>
              <a:ea typeface="Century Gothic"/>
              <a:cs typeface="Century Gothic"/>
              <a:sym typeface="Century Gothic"/>
            </a:endParaRPr>
          </a:p>
          <a:p>
            <a:pPr marL="0" lvl="0" indent="0" algn="l" rtl="0">
              <a:spcBef>
                <a:spcPts val="900"/>
              </a:spcBef>
              <a:spcAft>
                <a:spcPts val="0"/>
              </a:spcAft>
              <a:buNone/>
            </a:pPr>
            <a:r>
              <a:rPr lang="en-US" sz="2500" b="1">
                <a:solidFill>
                  <a:srgbClr val="38761D"/>
                </a:solidFill>
                <a:latin typeface="Century Gothic"/>
                <a:ea typeface="Century Gothic"/>
                <a:cs typeface="Century Gothic"/>
                <a:sym typeface="Century Gothic"/>
              </a:rPr>
              <a:t>•Hypoxemia.</a:t>
            </a:r>
            <a:endParaRPr sz="2500" b="1">
              <a:solidFill>
                <a:srgbClr val="38761D"/>
              </a:solidFill>
              <a:latin typeface="Century Gothic"/>
              <a:ea typeface="Century Gothic"/>
              <a:cs typeface="Century Gothic"/>
              <a:sym typeface="Century Gothic"/>
            </a:endParaRPr>
          </a:p>
          <a:p>
            <a:pPr marL="0" lvl="0" indent="0" algn="l" rtl="0">
              <a:spcBef>
                <a:spcPts val="900"/>
              </a:spcBef>
              <a:spcAft>
                <a:spcPts val="0"/>
              </a:spcAft>
              <a:buNone/>
            </a:pPr>
            <a:r>
              <a:rPr lang="en-US" sz="2500" b="1">
                <a:solidFill>
                  <a:srgbClr val="38761D"/>
                </a:solidFill>
                <a:latin typeface="Century Gothic"/>
                <a:ea typeface="Century Gothic"/>
                <a:cs typeface="Century Gothic"/>
                <a:sym typeface="Century Gothic"/>
              </a:rPr>
              <a:t>•Hypercarbia</a:t>
            </a:r>
            <a:r>
              <a:rPr lang="en-US" sz="2500" b="1">
                <a:latin typeface="Century Gothic"/>
                <a:ea typeface="Century Gothic"/>
                <a:cs typeface="Century Gothic"/>
                <a:sym typeface="Century Gothic"/>
              </a:rPr>
              <a:t>.</a:t>
            </a:r>
            <a:endParaRPr sz="2500"/>
          </a:p>
        </p:txBody>
      </p:sp>
      <p:pic>
        <p:nvPicPr>
          <p:cNvPr id="450" name="Google Shape;450;g267faf072267b69e_94"/>
          <p:cNvPicPr preferRelativeResize="0"/>
          <p:nvPr/>
        </p:nvPicPr>
        <p:blipFill rotWithShape="1">
          <a:blip r:embed="rId3">
            <a:alphaModFix/>
          </a:blip>
          <a:srcRect l="12336" t="7164" r="14622" b="27050"/>
          <a:stretch/>
        </p:blipFill>
        <p:spPr>
          <a:xfrm>
            <a:off x="8424596" y="4702341"/>
            <a:ext cx="2041275" cy="1838375"/>
          </a:xfrm>
          <a:prstGeom prst="rect">
            <a:avLst/>
          </a:prstGeom>
          <a:noFill/>
          <a:ln>
            <a:noFill/>
          </a:ln>
        </p:spPr>
      </p:pic>
      <p:pic>
        <p:nvPicPr>
          <p:cNvPr id="451" name="Google Shape;451;g267faf072267b69e_94"/>
          <p:cNvPicPr preferRelativeResize="0"/>
          <p:nvPr/>
        </p:nvPicPr>
        <p:blipFill>
          <a:blip r:embed="rId4">
            <a:alphaModFix/>
          </a:blip>
          <a:stretch>
            <a:fillRect/>
          </a:stretch>
        </p:blipFill>
        <p:spPr>
          <a:xfrm>
            <a:off x="10612283" y="4566100"/>
            <a:ext cx="1402116" cy="2110875"/>
          </a:xfrm>
          <a:prstGeom prst="rect">
            <a:avLst/>
          </a:prstGeom>
          <a:noFill/>
          <a:ln>
            <a:noFill/>
          </a:ln>
        </p:spPr>
      </p:pic>
      <p:sp>
        <p:nvSpPr>
          <p:cNvPr id="452" name="Google Shape;452;g267faf072267b69e_94"/>
          <p:cNvSpPr/>
          <p:nvPr/>
        </p:nvSpPr>
        <p:spPr>
          <a:xfrm rot="-692801" flipH="1">
            <a:off x="11835272" y="5570243"/>
            <a:ext cx="284763" cy="1099514"/>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53" name="Google Shape;453;g267faf072267b69e_94"/>
          <p:cNvSpPr/>
          <p:nvPr/>
        </p:nvSpPr>
        <p:spPr>
          <a:xfrm rot="-691049" flipH="1">
            <a:off x="11731240" y="4358312"/>
            <a:ext cx="341068" cy="896827"/>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g267faf072267b69e_67"/>
          <p:cNvSpPr txBox="1">
            <a:spLocks noGrp="1"/>
          </p:cNvSpPr>
          <p:nvPr>
            <p:ph type="title"/>
          </p:nvPr>
        </p:nvSpPr>
        <p:spPr>
          <a:xfrm>
            <a:off x="110325" y="107225"/>
            <a:ext cx="11925300" cy="6621000"/>
          </a:xfrm>
          <a:prstGeom prst="rect">
            <a:avLst/>
          </a:prstGeom>
          <a:solidFill>
            <a:srgbClr val="FFFFFF"/>
          </a:solidFill>
          <a:ln w="9525" cap="flat" cmpd="sng">
            <a:solidFill>
              <a:srgbClr val="000000"/>
            </a:solidFill>
            <a:prstDash val="lgDash"/>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p:txBody>
      </p:sp>
      <p:sp>
        <p:nvSpPr>
          <p:cNvPr id="460" name="Google Shape;460;g267faf072267b69e_67"/>
          <p:cNvSpPr txBox="1">
            <a:spLocks noGrp="1"/>
          </p:cNvSpPr>
          <p:nvPr>
            <p:ph type="title"/>
          </p:nvPr>
        </p:nvSpPr>
        <p:spPr>
          <a:xfrm>
            <a:off x="957375" y="212053"/>
            <a:ext cx="10231200" cy="1371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900"/>
              </a:spcBef>
              <a:spcAft>
                <a:spcPts val="0"/>
              </a:spcAft>
              <a:buNone/>
            </a:pPr>
            <a:r>
              <a:rPr lang="en-US" sz="3100" b="1">
                <a:solidFill>
                  <a:srgbClr val="0000FF"/>
                </a:solidFill>
                <a:highlight>
                  <a:srgbClr val="D0E0E3"/>
                </a:highlight>
              </a:rPr>
              <a:t>Airway Obstruction Management</a:t>
            </a:r>
            <a:endParaRPr sz="3100" b="1">
              <a:solidFill>
                <a:srgbClr val="0000FF"/>
              </a:solidFill>
              <a:highlight>
                <a:srgbClr val="D0E0E3"/>
              </a:highlight>
            </a:endParaRPr>
          </a:p>
        </p:txBody>
      </p:sp>
      <p:sp>
        <p:nvSpPr>
          <p:cNvPr id="461" name="Google Shape;461;g267faf072267b69e_67"/>
          <p:cNvSpPr txBox="1">
            <a:spLocks noGrp="1"/>
          </p:cNvSpPr>
          <p:nvPr>
            <p:ph type="body" idx="1"/>
          </p:nvPr>
        </p:nvSpPr>
        <p:spPr>
          <a:xfrm>
            <a:off x="1080475" y="1365050"/>
            <a:ext cx="6621600" cy="3931800"/>
          </a:xfrm>
          <a:prstGeom prst="rect">
            <a:avLst/>
          </a:prstGeom>
        </p:spPr>
        <p:txBody>
          <a:bodyPr spcFirstLastPara="1" wrap="square" lIns="91425" tIns="45700" rIns="91425" bIns="45700" anchor="t" anchorCtr="0">
            <a:noAutofit/>
          </a:bodyPr>
          <a:lstStyle/>
          <a:p>
            <a:pPr marL="0" lvl="0" indent="0" algn="l" rtl="0">
              <a:spcBef>
                <a:spcPts val="900"/>
              </a:spcBef>
              <a:spcAft>
                <a:spcPts val="0"/>
              </a:spcAft>
              <a:buNone/>
            </a:pPr>
            <a:r>
              <a:rPr lang="en-US" sz="2500" b="1">
                <a:solidFill>
                  <a:srgbClr val="000000"/>
                </a:solidFill>
                <a:latin typeface="Roboto"/>
                <a:ea typeface="Roboto"/>
                <a:cs typeface="Roboto"/>
                <a:sym typeface="Roboto"/>
              </a:rPr>
              <a:t>- </a:t>
            </a:r>
            <a:r>
              <a:rPr lang="en-US" sz="2500" b="1">
                <a:solidFill>
                  <a:srgbClr val="1155CC"/>
                </a:solidFill>
                <a:latin typeface="Roboto"/>
                <a:ea typeface="Roboto"/>
                <a:cs typeface="Roboto"/>
                <a:sym typeface="Roboto"/>
              </a:rPr>
              <a:t>Quick </a:t>
            </a:r>
            <a:r>
              <a:rPr lang="en-US" sz="2500" b="1">
                <a:solidFill>
                  <a:srgbClr val="1155CC"/>
                </a:solidFill>
                <a:highlight>
                  <a:srgbClr val="FFFF00"/>
                </a:highlight>
                <a:latin typeface="Roboto"/>
                <a:ea typeface="Roboto"/>
                <a:cs typeface="Roboto"/>
                <a:sym typeface="Roboto"/>
              </a:rPr>
              <a:t>history</a:t>
            </a:r>
            <a:r>
              <a:rPr lang="en-US" sz="2500" b="1">
                <a:solidFill>
                  <a:srgbClr val="1155CC"/>
                </a:solidFill>
                <a:latin typeface="Roboto"/>
                <a:ea typeface="Roboto"/>
                <a:cs typeface="Roboto"/>
                <a:sym typeface="Roboto"/>
              </a:rPr>
              <a:t> and clinical </a:t>
            </a:r>
            <a:r>
              <a:rPr lang="en-US" sz="2500" b="1">
                <a:solidFill>
                  <a:srgbClr val="1155CC"/>
                </a:solidFill>
                <a:highlight>
                  <a:srgbClr val="FFFF00"/>
                </a:highlight>
                <a:latin typeface="Roboto"/>
                <a:ea typeface="Roboto"/>
                <a:cs typeface="Roboto"/>
                <a:sym typeface="Roboto"/>
              </a:rPr>
              <a:t>ex</a:t>
            </a:r>
            <a:r>
              <a:rPr lang="en-US" sz="2500" b="1">
                <a:solidFill>
                  <a:srgbClr val="1155CC"/>
                </a:solidFill>
                <a:latin typeface="Roboto"/>
                <a:ea typeface="Roboto"/>
                <a:cs typeface="Roboto"/>
                <a:sym typeface="Roboto"/>
              </a:rPr>
              <a:t>amination</a:t>
            </a:r>
            <a:r>
              <a:rPr lang="en-US" sz="2500" b="1">
                <a:solidFill>
                  <a:srgbClr val="000000"/>
                </a:solidFill>
                <a:latin typeface="Roboto"/>
                <a:ea typeface="Roboto"/>
                <a:cs typeface="Roboto"/>
                <a:sym typeface="Roboto"/>
              </a:rPr>
              <a:t> can help in determining the </a:t>
            </a:r>
            <a:r>
              <a:rPr lang="en-US" sz="2500" b="1">
                <a:solidFill>
                  <a:srgbClr val="FF0000"/>
                </a:solidFill>
                <a:latin typeface="Roboto"/>
                <a:ea typeface="Roboto"/>
                <a:cs typeface="Roboto"/>
                <a:sym typeface="Roboto"/>
              </a:rPr>
              <a:t>site</a:t>
            </a:r>
            <a:r>
              <a:rPr lang="en-US" sz="2500" b="1">
                <a:solidFill>
                  <a:srgbClr val="000000"/>
                </a:solidFill>
                <a:latin typeface="Roboto"/>
                <a:ea typeface="Roboto"/>
                <a:cs typeface="Roboto"/>
                <a:sym typeface="Roboto"/>
              </a:rPr>
              <a:t> of obstruction.</a:t>
            </a:r>
            <a:endParaRPr sz="2500" b="1">
              <a:solidFill>
                <a:srgbClr val="000000"/>
              </a:solidFill>
              <a:latin typeface="Roboto"/>
              <a:ea typeface="Roboto"/>
              <a:cs typeface="Roboto"/>
              <a:sym typeface="Roboto"/>
            </a:endParaRPr>
          </a:p>
          <a:p>
            <a:pPr marL="0" lvl="0" indent="0" algn="l" rtl="0">
              <a:spcBef>
                <a:spcPts val="900"/>
              </a:spcBef>
              <a:spcAft>
                <a:spcPts val="0"/>
              </a:spcAft>
              <a:buNone/>
            </a:pPr>
            <a:r>
              <a:rPr lang="en-US" sz="2500" b="1">
                <a:solidFill>
                  <a:srgbClr val="FF0000"/>
                </a:solidFill>
                <a:highlight>
                  <a:srgbClr val="FFFF00"/>
                </a:highlight>
                <a:latin typeface="Roboto"/>
                <a:ea typeface="Roboto"/>
                <a:cs typeface="Roboto"/>
                <a:sym typeface="Roboto"/>
              </a:rPr>
              <a:t>- </a:t>
            </a:r>
            <a:r>
              <a:rPr lang="en-US" sz="2500" b="1">
                <a:solidFill>
                  <a:srgbClr val="0000FF"/>
                </a:solidFill>
                <a:highlight>
                  <a:srgbClr val="FFFF00"/>
                </a:highlight>
                <a:latin typeface="Roboto"/>
                <a:ea typeface="Roboto"/>
                <a:cs typeface="Roboto"/>
                <a:sym typeface="Roboto"/>
              </a:rPr>
              <a:t>Heimlich maneuver</a:t>
            </a:r>
            <a:r>
              <a:rPr lang="en-US" sz="2500" b="1">
                <a:solidFill>
                  <a:srgbClr val="000000"/>
                </a:solidFill>
                <a:latin typeface="Roboto"/>
                <a:ea typeface="Roboto"/>
                <a:cs typeface="Roboto"/>
                <a:sym typeface="Roboto"/>
              </a:rPr>
              <a:t>: Subdiaphragmatic abdominal thrust creates an artificial cough and expels a foreign body from the airway.</a:t>
            </a:r>
            <a:endParaRPr sz="2500" b="1">
              <a:solidFill>
                <a:srgbClr val="000000"/>
              </a:solidFill>
              <a:latin typeface="Roboto"/>
              <a:ea typeface="Roboto"/>
              <a:cs typeface="Roboto"/>
              <a:sym typeface="Roboto"/>
            </a:endParaRPr>
          </a:p>
          <a:p>
            <a:pPr marL="0" lvl="0" indent="0" algn="l" rtl="0">
              <a:spcBef>
                <a:spcPts val="900"/>
              </a:spcBef>
              <a:spcAft>
                <a:spcPts val="0"/>
              </a:spcAft>
              <a:buNone/>
            </a:pPr>
            <a:r>
              <a:rPr lang="en-US" sz="2500" b="1">
                <a:solidFill>
                  <a:srgbClr val="FF0000"/>
                </a:solidFill>
                <a:highlight>
                  <a:srgbClr val="FFFF00"/>
                </a:highlight>
                <a:latin typeface="Roboto"/>
                <a:ea typeface="Roboto"/>
                <a:cs typeface="Roboto"/>
                <a:sym typeface="Roboto"/>
              </a:rPr>
              <a:t>- </a:t>
            </a:r>
            <a:r>
              <a:rPr lang="en-US" sz="2500" b="1">
                <a:solidFill>
                  <a:srgbClr val="0000FF"/>
                </a:solidFill>
                <a:highlight>
                  <a:srgbClr val="FFFF00"/>
                </a:highlight>
                <a:latin typeface="Roboto"/>
                <a:ea typeface="Roboto"/>
                <a:cs typeface="Roboto"/>
                <a:sym typeface="Roboto"/>
              </a:rPr>
              <a:t>Head-tilt/chin-lift:</a:t>
            </a:r>
            <a:r>
              <a:rPr lang="en-US" sz="2500" b="1">
                <a:solidFill>
                  <a:srgbClr val="000000"/>
                </a:solidFill>
                <a:latin typeface="Roboto"/>
                <a:ea typeface="Roboto"/>
                <a:cs typeface="Roboto"/>
                <a:sym typeface="Roboto"/>
              </a:rPr>
              <a:t> </a:t>
            </a:r>
            <a:r>
              <a:rPr lang="en-US" sz="2500" b="1">
                <a:solidFill>
                  <a:srgbClr val="FF0000"/>
                </a:solidFill>
                <a:latin typeface="Roboto"/>
                <a:ea typeface="Roboto"/>
                <a:cs typeface="Roboto"/>
                <a:sym typeface="Roboto"/>
              </a:rPr>
              <a:t>Contraindicated in suspected cervical injury.</a:t>
            </a:r>
            <a:endParaRPr sz="2500" b="1">
              <a:solidFill>
                <a:srgbClr val="FF0000"/>
              </a:solidFill>
              <a:latin typeface="Roboto"/>
              <a:ea typeface="Roboto"/>
              <a:cs typeface="Roboto"/>
              <a:sym typeface="Roboto"/>
            </a:endParaRPr>
          </a:p>
          <a:p>
            <a:pPr marL="0" lvl="0" indent="0" algn="l" rtl="0">
              <a:spcBef>
                <a:spcPts val="900"/>
              </a:spcBef>
              <a:spcAft>
                <a:spcPts val="0"/>
              </a:spcAft>
              <a:buNone/>
            </a:pPr>
            <a:r>
              <a:rPr lang="en-US" sz="2500" b="1">
                <a:solidFill>
                  <a:srgbClr val="FF0000"/>
                </a:solidFill>
                <a:highlight>
                  <a:srgbClr val="FFFF00"/>
                </a:highlight>
                <a:latin typeface="Roboto"/>
                <a:ea typeface="Roboto"/>
                <a:cs typeface="Roboto"/>
                <a:sym typeface="Roboto"/>
              </a:rPr>
              <a:t>- </a:t>
            </a:r>
            <a:r>
              <a:rPr lang="en-US" sz="2500" b="1">
                <a:solidFill>
                  <a:srgbClr val="0000FF"/>
                </a:solidFill>
                <a:highlight>
                  <a:srgbClr val="FFFF00"/>
                </a:highlight>
                <a:latin typeface="Roboto"/>
                <a:ea typeface="Roboto"/>
                <a:cs typeface="Roboto"/>
                <a:sym typeface="Roboto"/>
              </a:rPr>
              <a:t>Jaw thrust maneuver</a:t>
            </a:r>
            <a:endParaRPr sz="2500" b="1">
              <a:solidFill>
                <a:srgbClr val="0000FF"/>
              </a:solidFill>
              <a:highlight>
                <a:srgbClr val="FFFF00"/>
              </a:highlight>
              <a:latin typeface="Roboto"/>
              <a:ea typeface="Roboto"/>
              <a:cs typeface="Roboto"/>
              <a:sym typeface="Roboto"/>
            </a:endParaRPr>
          </a:p>
          <a:p>
            <a:pPr marL="0" lvl="0" indent="0" algn="l" rtl="0">
              <a:spcBef>
                <a:spcPts val="900"/>
              </a:spcBef>
              <a:spcAft>
                <a:spcPts val="0"/>
              </a:spcAft>
              <a:buNone/>
            </a:pPr>
            <a:r>
              <a:rPr lang="en-US" sz="2500" b="1">
                <a:solidFill>
                  <a:srgbClr val="000000"/>
                </a:solidFill>
                <a:latin typeface="Roboto"/>
                <a:ea typeface="Roboto"/>
                <a:cs typeface="Roboto"/>
                <a:sym typeface="Roboto"/>
              </a:rPr>
              <a:t>- Surgical intervention</a:t>
            </a:r>
            <a:endParaRPr sz="2500" b="1">
              <a:solidFill>
                <a:srgbClr val="000000"/>
              </a:solidFill>
              <a:latin typeface="Roboto"/>
              <a:ea typeface="Roboto"/>
              <a:cs typeface="Roboto"/>
              <a:sym typeface="Roboto"/>
            </a:endParaRPr>
          </a:p>
          <a:p>
            <a:pPr marL="0" lvl="0" indent="0" algn="l" rtl="0">
              <a:spcBef>
                <a:spcPts val="900"/>
              </a:spcBef>
              <a:spcAft>
                <a:spcPts val="0"/>
              </a:spcAft>
              <a:buNone/>
            </a:pPr>
            <a:r>
              <a:rPr lang="en-US" sz="2500" b="1">
                <a:solidFill>
                  <a:srgbClr val="000000"/>
                </a:solidFill>
                <a:latin typeface="Roboto"/>
                <a:ea typeface="Roboto"/>
                <a:cs typeface="Roboto"/>
                <a:sym typeface="Roboto"/>
              </a:rPr>
              <a:t>- </a:t>
            </a:r>
            <a:r>
              <a:rPr lang="en-US" sz="2500" b="1">
                <a:solidFill>
                  <a:srgbClr val="000000"/>
                </a:solidFill>
                <a:highlight>
                  <a:srgbClr val="FFFF00"/>
                </a:highlight>
                <a:latin typeface="Roboto"/>
                <a:ea typeface="Roboto"/>
                <a:cs typeface="Roboto"/>
                <a:sym typeface="Roboto"/>
              </a:rPr>
              <a:t>Investigation</a:t>
            </a:r>
            <a:r>
              <a:rPr lang="en-US" sz="2500" b="1">
                <a:solidFill>
                  <a:srgbClr val="000000"/>
                </a:solidFill>
                <a:latin typeface="Roboto"/>
                <a:ea typeface="Roboto"/>
                <a:cs typeface="Roboto"/>
                <a:sym typeface="Roboto"/>
              </a:rPr>
              <a:t>:</a:t>
            </a:r>
            <a:r>
              <a:rPr lang="en-US" sz="2500" b="1">
                <a:solidFill>
                  <a:srgbClr val="660000"/>
                </a:solidFill>
                <a:latin typeface="Roboto"/>
                <a:ea typeface="Roboto"/>
                <a:cs typeface="Roboto"/>
                <a:sym typeface="Roboto"/>
              </a:rPr>
              <a:t> X-ray, CT, and bronchoscopy</a:t>
            </a:r>
            <a:endParaRPr sz="2500" b="1">
              <a:solidFill>
                <a:srgbClr val="660000"/>
              </a:solidFill>
              <a:latin typeface="Roboto"/>
              <a:ea typeface="Roboto"/>
              <a:cs typeface="Roboto"/>
              <a:sym typeface="Roboto"/>
            </a:endParaRPr>
          </a:p>
        </p:txBody>
      </p:sp>
      <p:pic>
        <p:nvPicPr>
          <p:cNvPr id="462" name="Google Shape;462;g267faf072267b69e_67"/>
          <p:cNvPicPr preferRelativeResize="0"/>
          <p:nvPr/>
        </p:nvPicPr>
        <p:blipFill rotWithShape="1">
          <a:blip r:embed="rId3">
            <a:alphaModFix/>
          </a:blip>
          <a:srcRect l="46524" t="4186" b="7862"/>
          <a:stretch/>
        </p:blipFill>
        <p:spPr>
          <a:xfrm>
            <a:off x="8831100" y="307441"/>
            <a:ext cx="1223300" cy="2079075"/>
          </a:xfrm>
          <a:prstGeom prst="rect">
            <a:avLst/>
          </a:prstGeom>
          <a:noFill/>
          <a:ln>
            <a:noFill/>
          </a:ln>
        </p:spPr>
      </p:pic>
      <p:pic>
        <p:nvPicPr>
          <p:cNvPr id="463" name="Google Shape;463;g267faf072267b69e_67"/>
          <p:cNvPicPr preferRelativeResize="0"/>
          <p:nvPr/>
        </p:nvPicPr>
        <p:blipFill rotWithShape="1">
          <a:blip r:embed="rId4">
            <a:alphaModFix/>
          </a:blip>
          <a:srcRect l="46949"/>
          <a:stretch/>
        </p:blipFill>
        <p:spPr>
          <a:xfrm>
            <a:off x="10054400" y="307450"/>
            <a:ext cx="1370100" cy="2079075"/>
          </a:xfrm>
          <a:prstGeom prst="rect">
            <a:avLst/>
          </a:prstGeom>
          <a:noFill/>
          <a:ln>
            <a:noFill/>
          </a:ln>
        </p:spPr>
      </p:pic>
      <p:sp>
        <p:nvSpPr>
          <p:cNvPr id="464" name="Google Shape;464;g267faf072267b69e_67"/>
          <p:cNvSpPr txBox="1"/>
          <p:nvPr/>
        </p:nvSpPr>
        <p:spPr>
          <a:xfrm>
            <a:off x="8604100" y="107230"/>
            <a:ext cx="3000000" cy="338700"/>
          </a:xfrm>
          <a:prstGeom prst="rect">
            <a:avLst/>
          </a:prstGeom>
          <a:noFill/>
          <a:ln>
            <a:noFill/>
          </a:ln>
        </p:spPr>
        <p:txBody>
          <a:bodyPr spcFirstLastPara="1" wrap="square" lIns="91425" tIns="91425" rIns="91425" bIns="91425" anchor="t" anchorCtr="0">
            <a:spAutoFit/>
          </a:bodyPr>
          <a:lstStyle/>
          <a:p>
            <a:pPr marL="0" lvl="0" indent="0" algn="ctr" rtl="0">
              <a:spcBef>
                <a:spcPts val="900"/>
              </a:spcBef>
              <a:spcAft>
                <a:spcPts val="0"/>
              </a:spcAft>
              <a:buNone/>
            </a:pPr>
            <a:r>
              <a:rPr lang="en-US" sz="1000" b="1">
                <a:highlight>
                  <a:srgbClr val="FFFF00"/>
                </a:highlight>
                <a:latin typeface="Roboto"/>
                <a:ea typeface="Roboto"/>
                <a:cs typeface="Roboto"/>
                <a:sym typeface="Roboto"/>
              </a:rPr>
              <a:t>Heimlich maneuver</a:t>
            </a:r>
            <a:endParaRPr sz="1000"/>
          </a:p>
        </p:txBody>
      </p:sp>
      <p:pic>
        <p:nvPicPr>
          <p:cNvPr id="465" name="Google Shape;465;g267faf072267b69e_67"/>
          <p:cNvPicPr preferRelativeResize="0"/>
          <p:nvPr/>
        </p:nvPicPr>
        <p:blipFill rotWithShape="1">
          <a:blip r:embed="rId5">
            <a:alphaModFix/>
          </a:blip>
          <a:srcRect l="2963" t="33608" r="47560" b="10940"/>
          <a:stretch/>
        </p:blipFill>
        <p:spPr>
          <a:xfrm>
            <a:off x="9864650" y="5374725"/>
            <a:ext cx="1592898" cy="1340400"/>
          </a:xfrm>
          <a:prstGeom prst="rect">
            <a:avLst/>
          </a:prstGeom>
          <a:noFill/>
          <a:ln>
            <a:noFill/>
          </a:ln>
        </p:spPr>
      </p:pic>
      <p:pic>
        <p:nvPicPr>
          <p:cNvPr id="466" name="Google Shape;466;g267faf072267b69e_67"/>
          <p:cNvPicPr preferRelativeResize="0"/>
          <p:nvPr/>
        </p:nvPicPr>
        <p:blipFill rotWithShape="1">
          <a:blip r:embed="rId6">
            <a:alphaModFix/>
          </a:blip>
          <a:srcRect b="82470"/>
          <a:stretch/>
        </p:blipFill>
        <p:spPr>
          <a:xfrm>
            <a:off x="9794525" y="2434991"/>
            <a:ext cx="1752699" cy="300450"/>
          </a:xfrm>
          <a:prstGeom prst="rect">
            <a:avLst/>
          </a:prstGeom>
          <a:noFill/>
          <a:ln w="9525" cap="flat" cmpd="sng">
            <a:solidFill>
              <a:schemeClr val="dk2"/>
            </a:solidFill>
            <a:prstDash val="solid"/>
            <a:round/>
            <a:headEnd type="none" w="sm" len="sm"/>
            <a:tailEnd type="none" w="sm" len="sm"/>
          </a:ln>
        </p:spPr>
      </p:pic>
      <p:pic>
        <p:nvPicPr>
          <p:cNvPr id="467" name="Google Shape;467;g267faf072267b69e_67"/>
          <p:cNvPicPr preferRelativeResize="0"/>
          <p:nvPr/>
        </p:nvPicPr>
        <p:blipFill>
          <a:blip r:embed="rId7">
            <a:alphaModFix/>
          </a:blip>
          <a:stretch>
            <a:fillRect/>
          </a:stretch>
        </p:blipFill>
        <p:spPr>
          <a:xfrm>
            <a:off x="9032289" y="2861207"/>
            <a:ext cx="2898950" cy="1856425"/>
          </a:xfrm>
          <a:prstGeom prst="rect">
            <a:avLst/>
          </a:prstGeom>
          <a:noFill/>
          <a:ln>
            <a:noFill/>
          </a:ln>
        </p:spPr>
      </p:pic>
      <p:sp>
        <p:nvSpPr>
          <p:cNvPr id="468" name="Google Shape;468;g267faf072267b69e_67"/>
          <p:cNvSpPr txBox="1">
            <a:spLocks noGrp="1"/>
          </p:cNvSpPr>
          <p:nvPr>
            <p:ph type="title"/>
          </p:nvPr>
        </p:nvSpPr>
        <p:spPr>
          <a:xfrm>
            <a:off x="8626700" y="3258425"/>
            <a:ext cx="509700" cy="1340400"/>
          </a:xfrm>
          <a:prstGeom prst="rect">
            <a:avLst/>
          </a:prstGeom>
          <a:solidFill>
            <a:srgbClr val="FFFFFF"/>
          </a:solidFill>
          <a:ln>
            <a:noFill/>
          </a:ln>
        </p:spPr>
        <p:txBody>
          <a:bodyPr spcFirstLastPara="1" wrap="square" lIns="91425" tIns="45700" rIns="91425" bIns="45700" anchor="ctr" anchorCtr="0">
            <a:normAutofit/>
          </a:bodyPr>
          <a:lstStyle/>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p:txBody>
      </p:sp>
      <p:sp>
        <p:nvSpPr>
          <p:cNvPr id="469" name="Google Shape;469;g267faf072267b69e_67"/>
          <p:cNvSpPr txBox="1">
            <a:spLocks noGrp="1"/>
          </p:cNvSpPr>
          <p:nvPr>
            <p:ph type="title"/>
          </p:nvPr>
        </p:nvSpPr>
        <p:spPr>
          <a:xfrm>
            <a:off x="9989130" y="3190100"/>
            <a:ext cx="118500" cy="775800"/>
          </a:xfrm>
          <a:prstGeom prst="rect">
            <a:avLst/>
          </a:prstGeom>
          <a:solidFill>
            <a:srgbClr val="FFFFFF"/>
          </a:solidFill>
          <a:ln>
            <a:noFill/>
          </a:ln>
        </p:spPr>
        <p:txBody>
          <a:bodyPr spcFirstLastPara="1" wrap="square" lIns="91425" tIns="45700" rIns="91425" bIns="45700" anchor="ctr" anchorCtr="0">
            <a:normAutofit/>
          </a:bodyPr>
          <a:lstStyle/>
          <a:p>
            <a:pPr marL="0" lvl="0" indent="0" algn="l" rtl="0">
              <a:lnSpc>
                <a:spcPct val="100000"/>
              </a:lnSpc>
              <a:spcBef>
                <a:spcPts val="900"/>
              </a:spcBef>
              <a:spcAft>
                <a:spcPts val="0"/>
              </a:spcAft>
              <a:buClr>
                <a:schemeClr val="dk1"/>
              </a:buClr>
              <a:buSzPct val="39285"/>
              <a:buFont typeface="Arial"/>
              <a:buNone/>
            </a:pPr>
            <a:endParaRPr sz="2800" b="1">
              <a:solidFill>
                <a:srgbClr val="0000FF"/>
              </a:solidFill>
            </a:endParaRPr>
          </a:p>
          <a:p>
            <a:pPr marL="0" lvl="0" indent="0" algn="l" rtl="0">
              <a:lnSpc>
                <a:spcPct val="100000"/>
              </a:lnSpc>
              <a:spcBef>
                <a:spcPts val="900"/>
              </a:spcBef>
              <a:spcAft>
                <a:spcPts val="0"/>
              </a:spcAft>
              <a:buClr>
                <a:schemeClr val="dk1"/>
              </a:buClr>
              <a:buSzPct val="39285"/>
              <a:buFont typeface="Arial"/>
              <a:buNone/>
            </a:pPr>
            <a:endParaRPr sz="2800" b="1">
              <a:solidFill>
                <a:srgbClr val="0000FF"/>
              </a:solidFill>
            </a:endParaRPr>
          </a:p>
        </p:txBody>
      </p:sp>
      <p:sp>
        <p:nvSpPr>
          <p:cNvPr id="470" name="Google Shape;470;g267faf072267b69e_67"/>
          <p:cNvSpPr txBox="1">
            <a:spLocks noGrp="1"/>
          </p:cNvSpPr>
          <p:nvPr>
            <p:ph type="title"/>
          </p:nvPr>
        </p:nvSpPr>
        <p:spPr>
          <a:xfrm rot="1770481">
            <a:off x="11610803" y="3366183"/>
            <a:ext cx="81008" cy="775877"/>
          </a:xfrm>
          <a:prstGeom prst="rect">
            <a:avLst/>
          </a:prstGeom>
          <a:solidFill>
            <a:srgbClr val="FFFFFF"/>
          </a:solidFill>
          <a:ln>
            <a:noFill/>
          </a:ln>
        </p:spPr>
        <p:txBody>
          <a:bodyPr spcFirstLastPara="1" wrap="square" lIns="91425" tIns="45700" rIns="91425" bIns="45700" anchor="ctr" anchorCtr="0">
            <a:normAutofit/>
          </a:bodyPr>
          <a:lstStyle/>
          <a:p>
            <a:pPr marL="0" lvl="0" indent="0" algn="l" rtl="0">
              <a:lnSpc>
                <a:spcPct val="100000"/>
              </a:lnSpc>
              <a:spcBef>
                <a:spcPts val="900"/>
              </a:spcBef>
              <a:spcAft>
                <a:spcPts val="0"/>
              </a:spcAft>
              <a:buClr>
                <a:schemeClr val="dk1"/>
              </a:buClr>
              <a:buSzPct val="39285"/>
              <a:buFont typeface="Arial"/>
              <a:buNone/>
            </a:pPr>
            <a:endParaRPr sz="2800" b="1">
              <a:solidFill>
                <a:srgbClr val="0000FF"/>
              </a:solidFill>
            </a:endParaRPr>
          </a:p>
          <a:p>
            <a:pPr marL="0" lvl="0" indent="0" algn="l" rtl="0">
              <a:lnSpc>
                <a:spcPct val="100000"/>
              </a:lnSpc>
              <a:spcBef>
                <a:spcPts val="900"/>
              </a:spcBef>
              <a:spcAft>
                <a:spcPts val="0"/>
              </a:spcAft>
              <a:buClr>
                <a:schemeClr val="dk1"/>
              </a:buClr>
              <a:buSzPct val="39285"/>
              <a:buFont typeface="Arial"/>
              <a:buNone/>
            </a:pPr>
            <a:endParaRPr sz="2800" b="1">
              <a:solidFill>
                <a:srgbClr val="0000FF"/>
              </a:solidFill>
            </a:endParaRPr>
          </a:p>
        </p:txBody>
      </p:sp>
      <p:sp>
        <p:nvSpPr>
          <p:cNvPr id="471" name="Google Shape;471;g267faf072267b69e_67"/>
          <p:cNvSpPr txBox="1"/>
          <p:nvPr/>
        </p:nvSpPr>
        <p:spPr>
          <a:xfrm flipH="1">
            <a:off x="10170675" y="4976025"/>
            <a:ext cx="1017900" cy="367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900"/>
              </a:spcBef>
              <a:spcAft>
                <a:spcPts val="0"/>
              </a:spcAft>
              <a:buClr>
                <a:schemeClr val="dk1"/>
              </a:buClr>
              <a:buSzPts val="1100"/>
              <a:buFont typeface="Arial"/>
              <a:buNone/>
            </a:pPr>
            <a:r>
              <a:rPr lang="en-US" sz="1200" b="1">
                <a:latin typeface="Roboto"/>
                <a:ea typeface="Roboto"/>
                <a:cs typeface="Roboto"/>
                <a:sym typeface="Roboto"/>
              </a:rPr>
              <a:t>Jaw thrust </a:t>
            </a:r>
            <a:endParaRPr sz="1200">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267faf072267b69e_127"/>
          <p:cNvSpPr txBox="1">
            <a:spLocks noGrp="1"/>
          </p:cNvSpPr>
          <p:nvPr>
            <p:ph type="title"/>
          </p:nvPr>
        </p:nvSpPr>
        <p:spPr>
          <a:xfrm>
            <a:off x="110325" y="107225"/>
            <a:ext cx="11925300" cy="6621000"/>
          </a:xfrm>
          <a:prstGeom prst="rect">
            <a:avLst/>
          </a:prstGeom>
          <a:solidFill>
            <a:srgbClr val="FFFFFF"/>
          </a:solidFill>
          <a:ln w="9525" cap="flat" cmpd="sng">
            <a:solidFill>
              <a:srgbClr val="000000"/>
            </a:solidFill>
            <a:prstDash val="lgDash"/>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p:txBody>
      </p:sp>
      <p:sp>
        <p:nvSpPr>
          <p:cNvPr id="478" name="Google Shape;478;g267faf072267b69e_127"/>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900"/>
              </a:spcBef>
              <a:spcAft>
                <a:spcPts val="0"/>
              </a:spcAft>
              <a:buNone/>
            </a:pPr>
            <a:r>
              <a:rPr lang="en-US" sz="3100" b="1">
                <a:solidFill>
                  <a:srgbClr val="000000"/>
                </a:solidFill>
                <a:highlight>
                  <a:srgbClr val="FFFF00"/>
                </a:highlight>
              </a:rPr>
              <a:t>LEMO</a:t>
            </a:r>
            <a:r>
              <a:rPr lang="en-US" sz="3100" b="1" u="sng">
                <a:solidFill>
                  <a:srgbClr val="FF0000"/>
                </a:solidFill>
                <a:highlight>
                  <a:srgbClr val="FFFF00"/>
                </a:highlight>
              </a:rPr>
              <a:t>N</a:t>
            </a:r>
            <a:r>
              <a:rPr lang="en-US" sz="3100" b="1">
                <a:solidFill>
                  <a:srgbClr val="000000"/>
                </a:solidFill>
                <a:highlight>
                  <a:srgbClr val="FFFF00"/>
                </a:highlight>
              </a:rPr>
              <a:t> </a:t>
            </a:r>
            <a:r>
              <a:rPr lang="en-US" sz="3100" b="1">
                <a:solidFill>
                  <a:srgbClr val="000000"/>
                </a:solidFill>
              </a:rPr>
              <a:t>:</a:t>
            </a:r>
            <a:endParaRPr sz="3100" b="1">
              <a:solidFill>
                <a:srgbClr val="000000"/>
              </a:solidFill>
            </a:endParaRPr>
          </a:p>
          <a:p>
            <a:pPr marL="0" lvl="0" indent="0" algn="l" rtl="0">
              <a:lnSpc>
                <a:spcPct val="100000"/>
              </a:lnSpc>
              <a:spcBef>
                <a:spcPts val="900"/>
              </a:spcBef>
              <a:spcAft>
                <a:spcPts val="0"/>
              </a:spcAft>
              <a:buNone/>
            </a:pPr>
            <a:r>
              <a:rPr lang="en-US" sz="3100" b="1">
                <a:solidFill>
                  <a:srgbClr val="FF0000"/>
                </a:solidFill>
                <a:highlight>
                  <a:srgbClr val="FFFF00"/>
                </a:highlight>
              </a:rPr>
              <a:t>5-Neck mobility</a:t>
            </a:r>
            <a:endParaRPr sz="3100" b="1">
              <a:solidFill>
                <a:srgbClr val="FF0000"/>
              </a:solidFill>
              <a:highlight>
                <a:srgbClr val="FFFF00"/>
              </a:highlight>
            </a:endParaRPr>
          </a:p>
          <a:p>
            <a:pPr marL="0" lvl="0" indent="0" algn="l" rtl="0">
              <a:lnSpc>
                <a:spcPct val="100000"/>
              </a:lnSpc>
              <a:spcBef>
                <a:spcPts val="900"/>
              </a:spcBef>
              <a:spcAft>
                <a:spcPts val="0"/>
              </a:spcAft>
              <a:buNone/>
            </a:pPr>
            <a:endParaRPr sz="3100" b="1">
              <a:solidFill>
                <a:srgbClr val="FF0000"/>
              </a:solidFill>
              <a:highlight>
                <a:srgbClr val="FFFF00"/>
              </a:highlight>
            </a:endParaRPr>
          </a:p>
        </p:txBody>
      </p:sp>
      <p:sp>
        <p:nvSpPr>
          <p:cNvPr id="479" name="Google Shape;479;g267faf072267b69e_127"/>
          <p:cNvSpPr txBox="1">
            <a:spLocks noGrp="1"/>
          </p:cNvSpPr>
          <p:nvPr>
            <p:ph type="body" idx="1"/>
          </p:nvPr>
        </p:nvSpPr>
        <p:spPr>
          <a:xfrm>
            <a:off x="1066800" y="1809250"/>
            <a:ext cx="5951700" cy="3931800"/>
          </a:xfrm>
          <a:prstGeom prst="rect">
            <a:avLst/>
          </a:prstGeom>
        </p:spPr>
        <p:txBody>
          <a:bodyPr spcFirstLastPara="1" wrap="square" lIns="91425" tIns="45700" rIns="91425" bIns="45700" anchor="t" anchorCtr="0">
            <a:normAutofit lnSpcReduction="10000"/>
          </a:bodyPr>
          <a:lstStyle/>
          <a:p>
            <a:pPr marL="0" lvl="0" indent="0" algn="l" rtl="0">
              <a:spcBef>
                <a:spcPts val="900"/>
              </a:spcBef>
              <a:spcAft>
                <a:spcPts val="0"/>
              </a:spcAft>
              <a:buNone/>
            </a:pPr>
            <a:r>
              <a:rPr lang="en-US" sz="2500" b="1">
                <a:solidFill>
                  <a:srgbClr val="000000"/>
                </a:solidFill>
              </a:rPr>
              <a:t>- Ideally, the neck should be able </a:t>
            </a:r>
            <a:endParaRPr sz="2500" b="1">
              <a:solidFill>
                <a:srgbClr val="000000"/>
              </a:solidFill>
            </a:endParaRPr>
          </a:p>
          <a:p>
            <a:pPr marL="0" lvl="0" indent="0" algn="l" rtl="0">
              <a:spcBef>
                <a:spcPts val="900"/>
              </a:spcBef>
              <a:spcAft>
                <a:spcPts val="0"/>
              </a:spcAft>
              <a:buNone/>
            </a:pPr>
            <a:r>
              <a:rPr lang="en-US" sz="2500" b="1">
                <a:solidFill>
                  <a:srgbClr val="000000"/>
                </a:solidFill>
              </a:rPr>
              <a:t>to </a:t>
            </a:r>
            <a:r>
              <a:rPr lang="en-US" sz="2500" b="1">
                <a:solidFill>
                  <a:srgbClr val="0000FF"/>
                </a:solidFill>
                <a:highlight>
                  <a:srgbClr val="FFFF00"/>
                </a:highlight>
              </a:rPr>
              <a:t>extend back</a:t>
            </a:r>
            <a:r>
              <a:rPr lang="en-US" sz="2500" b="1">
                <a:solidFill>
                  <a:srgbClr val="000000"/>
                </a:solidFill>
              </a:rPr>
              <a:t> approximately </a:t>
            </a:r>
            <a:r>
              <a:rPr lang="en-US" sz="2500" b="1">
                <a:solidFill>
                  <a:srgbClr val="FF0000"/>
                </a:solidFill>
                <a:highlight>
                  <a:srgbClr val="FFFF00"/>
                </a:highlight>
              </a:rPr>
              <a:t>35</a:t>
            </a:r>
            <a:r>
              <a:rPr lang="en-US" sz="2500" b="1">
                <a:solidFill>
                  <a:srgbClr val="000000"/>
                </a:solidFill>
              </a:rPr>
              <a:t>°.</a:t>
            </a:r>
            <a:endParaRPr sz="2500" b="1">
              <a:solidFill>
                <a:srgbClr val="000000"/>
              </a:solidFill>
            </a:endParaRPr>
          </a:p>
          <a:p>
            <a:pPr marL="0" lvl="0" indent="0" algn="l" rtl="0">
              <a:spcBef>
                <a:spcPts val="900"/>
              </a:spcBef>
              <a:spcAft>
                <a:spcPts val="0"/>
              </a:spcAft>
              <a:buNone/>
            </a:pPr>
            <a:endParaRPr sz="2500" b="1">
              <a:solidFill>
                <a:srgbClr val="000000"/>
              </a:solidFill>
            </a:endParaRPr>
          </a:p>
          <a:p>
            <a:pPr marL="0" lvl="0" indent="0" algn="l" rtl="0">
              <a:spcBef>
                <a:spcPts val="900"/>
              </a:spcBef>
              <a:spcAft>
                <a:spcPts val="0"/>
              </a:spcAft>
              <a:buNone/>
            </a:pPr>
            <a:r>
              <a:rPr lang="en-US" sz="2500" b="1">
                <a:solidFill>
                  <a:srgbClr val="000000"/>
                </a:solidFill>
              </a:rPr>
              <a:t>- The</a:t>
            </a:r>
            <a:r>
              <a:rPr lang="en-US" sz="2500" b="1">
                <a:solidFill>
                  <a:srgbClr val="0000FF"/>
                </a:solidFill>
              </a:rPr>
              <a:t> best position for intubation</a:t>
            </a:r>
            <a:r>
              <a:rPr lang="en-US" sz="2500" b="1">
                <a:solidFill>
                  <a:srgbClr val="000000"/>
                </a:solidFill>
              </a:rPr>
              <a:t> </a:t>
            </a:r>
            <a:endParaRPr sz="2500" b="1">
              <a:solidFill>
                <a:srgbClr val="000000"/>
              </a:solidFill>
            </a:endParaRPr>
          </a:p>
          <a:p>
            <a:pPr marL="0" lvl="0" indent="0" algn="l" rtl="0">
              <a:spcBef>
                <a:spcPts val="900"/>
              </a:spcBef>
              <a:spcAft>
                <a:spcPts val="0"/>
              </a:spcAft>
              <a:buNone/>
            </a:pPr>
            <a:r>
              <a:rPr lang="en-US" sz="2500" b="1">
                <a:solidFill>
                  <a:srgbClr val="000000"/>
                </a:solidFill>
              </a:rPr>
              <a:t>is the </a:t>
            </a:r>
            <a:r>
              <a:rPr lang="en-US" sz="2500" b="1">
                <a:solidFill>
                  <a:srgbClr val="FF0000"/>
                </a:solidFill>
                <a:highlight>
                  <a:srgbClr val="FFFF00"/>
                </a:highlight>
              </a:rPr>
              <a:t>sniffing position.</a:t>
            </a:r>
            <a:endParaRPr sz="2500" b="1">
              <a:solidFill>
                <a:srgbClr val="FF0000"/>
              </a:solidFill>
              <a:highlight>
                <a:srgbClr val="FFFF00"/>
              </a:highlight>
            </a:endParaRPr>
          </a:p>
          <a:p>
            <a:pPr marL="0" lvl="0" indent="0" algn="l" rtl="0">
              <a:spcBef>
                <a:spcPts val="900"/>
              </a:spcBef>
              <a:spcAft>
                <a:spcPts val="0"/>
              </a:spcAft>
              <a:buNone/>
            </a:pPr>
            <a:endParaRPr sz="2500" b="1">
              <a:solidFill>
                <a:srgbClr val="FF0000"/>
              </a:solidFill>
              <a:highlight>
                <a:srgbClr val="FFFF00"/>
              </a:highlight>
            </a:endParaRPr>
          </a:p>
          <a:p>
            <a:pPr marL="0" lvl="0" indent="0" algn="l" rtl="0">
              <a:spcBef>
                <a:spcPts val="900"/>
              </a:spcBef>
              <a:spcAft>
                <a:spcPts val="0"/>
              </a:spcAft>
              <a:buNone/>
            </a:pPr>
            <a:r>
              <a:rPr lang="en-US" sz="2500" b="1">
                <a:solidFill>
                  <a:srgbClr val="000000"/>
                </a:solidFill>
              </a:rPr>
              <a:t>- </a:t>
            </a:r>
            <a:r>
              <a:rPr lang="en-US" sz="2500" b="1">
                <a:solidFill>
                  <a:srgbClr val="0000FF"/>
                </a:solidFill>
                <a:highlight>
                  <a:srgbClr val="FFFF00"/>
                </a:highlight>
              </a:rPr>
              <a:t>Atlanto-occipital movement</a:t>
            </a:r>
            <a:r>
              <a:rPr lang="en-US" sz="2500" b="1">
                <a:solidFill>
                  <a:srgbClr val="000000"/>
                </a:solidFill>
              </a:rPr>
              <a:t> assesses </a:t>
            </a:r>
            <a:r>
              <a:rPr lang="en-US" sz="2500" b="1">
                <a:solidFill>
                  <a:srgbClr val="0000FF"/>
                </a:solidFill>
              </a:rPr>
              <a:t>neck mobility.</a:t>
            </a:r>
            <a:endParaRPr sz="2500" b="1">
              <a:solidFill>
                <a:srgbClr val="0000FF"/>
              </a:solidFill>
            </a:endParaRPr>
          </a:p>
        </p:txBody>
      </p:sp>
      <p:pic>
        <p:nvPicPr>
          <p:cNvPr id="480" name="Google Shape;480;g267faf072267b69e_127"/>
          <p:cNvPicPr preferRelativeResize="0"/>
          <p:nvPr/>
        </p:nvPicPr>
        <p:blipFill>
          <a:blip r:embed="rId3">
            <a:alphaModFix/>
          </a:blip>
          <a:stretch>
            <a:fillRect/>
          </a:stretch>
        </p:blipFill>
        <p:spPr>
          <a:xfrm>
            <a:off x="6546500" y="1905132"/>
            <a:ext cx="5489124" cy="4187546"/>
          </a:xfrm>
          <a:prstGeom prst="rect">
            <a:avLst/>
          </a:prstGeom>
          <a:noFill/>
          <a:ln w="9525" cap="flat" cmpd="sng">
            <a:solidFill>
              <a:schemeClr val="dk2"/>
            </a:solidFill>
            <a:prstDash val="solid"/>
            <a:round/>
            <a:headEnd type="none" w="sm" len="sm"/>
            <a:tailEnd type="none" w="sm" len="sm"/>
          </a:ln>
        </p:spPr>
      </p:pic>
      <p:sp>
        <p:nvSpPr>
          <p:cNvPr id="481" name="Google Shape;481;g267faf072267b69e_127"/>
          <p:cNvSpPr/>
          <p:nvPr/>
        </p:nvSpPr>
        <p:spPr>
          <a:xfrm rot="-689459" flipH="1">
            <a:off x="7478360" y="2553310"/>
            <a:ext cx="204805" cy="53793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2ef59ed06b749ca7_6"/>
          <p:cNvSpPr txBox="1">
            <a:spLocks noGrp="1"/>
          </p:cNvSpPr>
          <p:nvPr>
            <p:ph type="body" idx="1"/>
          </p:nvPr>
        </p:nvSpPr>
        <p:spPr>
          <a:xfrm>
            <a:off x="1066791" y="865962"/>
            <a:ext cx="10058400" cy="5126100"/>
          </a:xfrm>
          <a:prstGeom prst="rect">
            <a:avLst/>
          </a:prstGeom>
        </p:spPr>
        <p:txBody>
          <a:bodyPr spcFirstLastPara="1" wrap="square" lIns="91425" tIns="45700" rIns="91425" bIns="45700" anchor="t" anchorCtr="0">
            <a:noAutofit/>
          </a:bodyPr>
          <a:lstStyle/>
          <a:p>
            <a:pPr marL="0" lvl="0" indent="0" algn="l" rtl="0">
              <a:spcBef>
                <a:spcPts val="900"/>
              </a:spcBef>
              <a:spcAft>
                <a:spcPts val="0"/>
              </a:spcAft>
              <a:buNone/>
            </a:pPr>
            <a:r>
              <a:rPr lang="en-US" sz="2300"/>
              <a:t>Air way is defined as a passage through which the air/ gas passes during respiration.</a:t>
            </a:r>
            <a:endParaRPr sz="2300"/>
          </a:p>
          <a:p>
            <a:pPr marL="0" lvl="0" indent="0" algn="l" rtl="0">
              <a:spcBef>
                <a:spcPts val="900"/>
              </a:spcBef>
              <a:spcAft>
                <a:spcPts val="0"/>
              </a:spcAft>
              <a:buNone/>
            </a:pPr>
            <a:endParaRPr sz="2300"/>
          </a:p>
          <a:p>
            <a:pPr marL="0" lvl="0" indent="0" algn="l" rtl="0">
              <a:spcBef>
                <a:spcPts val="900"/>
              </a:spcBef>
              <a:spcAft>
                <a:spcPts val="0"/>
              </a:spcAft>
              <a:buNone/>
            </a:pPr>
            <a:r>
              <a:rPr lang="en-US" sz="2300" b="1">
                <a:solidFill>
                  <a:srgbClr val="FFFFFF"/>
                </a:solidFill>
              </a:rPr>
              <a:t>Functionally</a:t>
            </a:r>
            <a:r>
              <a:rPr lang="en-US" sz="2300"/>
              <a:t> divided into: </a:t>
            </a:r>
            <a:endParaRPr sz="2300"/>
          </a:p>
          <a:p>
            <a:pPr marL="0" lvl="0" indent="0" algn="l" rtl="0">
              <a:spcBef>
                <a:spcPts val="900"/>
              </a:spcBef>
              <a:spcAft>
                <a:spcPts val="0"/>
              </a:spcAft>
              <a:buNone/>
            </a:pPr>
            <a:r>
              <a:rPr lang="en-US" sz="2300"/>
              <a:t>*conductive zone – till terminal bronchioles</a:t>
            </a:r>
            <a:endParaRPr sz="2300"/>
          </a:p>
          <a:p>
            <a:pPr marL="0" lvl="0" indent="0" algn="l" rtl="0">
              <a:spcBef>
                <a:spcPts val="900"/>
              </a:spcBef>
              <a:spcAft>
                <a:spcPts val="0"/>
              </a:spcAft>
              <a:buNone/>
            </a:pPr>
            <a:r>
              <a:rPr lang="en-US" sz="2300"/>
              <a:t>*respiratory zone – includes respiratory bronchioles,alveolar ducts,alveoli</a:t>
            </a:r>
            <a:endParaRPr sz="2300"/>
          </a:p>
          <a:p>
            <a:pPr marL="0" lvl="0" indent="0" algn="l" rtl="0">
              <a:spcBef>
                <a:spcPts val="900"/>
              </a:spcBef>
              <a:spcAft>
                <a:spcPts val="0"/>
              </a:spcAft>
              <a:buNone/>
            </a:pPr>
            <a:endParaRPr sz="2300"/>
          </a:p>
          <a:p>
            <a:pPr marL="0" lvl="0" indent="0" algn="l" rtl="0">
              <a:spcBef>
                <a:spcPts val="900"/>
              </a:spcBef>
              <a:spcAft>
                <a:spcPts val="0"/>
              </a:spcAft>
              <a:buNone/>
            </a:pPr>
            <a:r>
              <a:rPr lang="en-US" sz="2300"/>
              <a:t>   And </a:t>
            </a:r>
            <a:r>
              <a:rPr lang="en-US" sz="2300" b="1">
                <a:solidFill>
                  <a:srgbClr val="FFFFFF"/>
                </a:solidFill>
              </a:rPr>
              <a:t>anatomically</a:t>
            </a:r>
            <a:r>
              <a:rPr lang="en-US" sz="2300"/>
              <a:t> divided into:</a:t>
            </a:r>
            <a:endParaRPr sz="2300"/>
          </a:p>
          <a:p>
            <a:pPr marL="0" lvl="0" indent="0" algn="l" rtl="0">
              <a:spcBef>
                <a:spcPts val="900"/>
              </a:spcBef>
              <a:spcAft>
                <a:spcPts val="0"/>
              </a:spcAft>
              <a:buNone/>
            </a:pPr>
            <a:r>
              <a:rPr lang="en-US" sz="2300"/>
              <a:t>*upper airway (oral and nasal cavities,pharynx,larynx)</a:t>
            </a:r>
            <a:endParaRPr sz="2300"/>
          </a:p>
          <a:p>
            <a:pPr marL="0" lvl="0" indent="0" algn="l" rtl="0">
              <a:spcBef>
                <a:spcPts val="900"/>
              </a:spcBef>
              <a:spcAft>
                <a:spcPts val="0"/>
              </a:spcAft>
              <a:buNone/>
            </a:pPr>
            <a:r>
              <a:rPr lang="en-US" sz="2300">
                <a:solidFill>
                  <a:srgbClr val="FF0000"/>
                </a:solidFill>
                <a:highlight>
                  <a:srgbClr val="FFFF00"/>
                </a:highlight>
              </a:rPr>
              <a:t>More vulnerable to obstruction</a:t>
            </a:r>
            <a:endParaRPr sz="2300">
              <a:solidFill>
                <a:srgbClr val="FF0000"/>
              </a:solidFill>
              <a:highlight>
                <a:srgbClr val="FFFF00"/>
              </a:highlight>
            </a:endParaRPr>
          </a:p>
          <a:p>
            <a:pPr marL="0" lvl="0" indent="0" algn="l" rtl="0">
              <a:spcBef>
                <a:spcPts val="900"/>
              </a:spcBef>
              <a:spcAft>
                <a:spcPts val="0"/>
              </a:spcAft>
              <a:buNone/>
            </a:pPr>
            <a:r>
              <a:rPr lang="en-US" sz="2300"/>
              <a:t>*lower airway (trachea,bronchi,bronchioles,alveoli)</a:t>
            </a:r>
            <a:endParaRPr sz="23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16b0d2766f733021_1"/>
          <p:cNvSpPr txBox="1">
            <a:spLocks noGrp="1"/>
          </p:cNvSpPr>
          <p:nvPr>
            <p:ph type="title"/>
          </p:nvPr>
        </p:nvSpPr>
        <p:spPr>
          <a:xfrm>
            <a:off x="110325" y="107225"/>
            <a:ext cx="11925300" cy="6621000"/>
          </a:xfrm>
          <a:prstGeom prst="rect">
            <a:avLst/>
          </a:prstGeom>
          <a:solidFill>
            <a:srgbClr val="FFFFFF"/>
          </a:solidFill>
          <a:ln w="9525" cap="flat" cmpd="sng">
            <a:solidFill>
              <a:srgbClr val="000000"/>
            </a:solidFill>
            <a:prstDash val="lgDash"/>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p:txBody>
      </p:sp>
      <p:pic>
        <p:nvPicPr>
          <p:cNvPr id="488" name="Google Shape;488;g16b0d2766f733021_1"/>
          <p:cNvPicPr preferRelativeResize="0"/>
          <p:nvPr/>
        </p:nvPicPr>
        <p:blipFill>
          <a:blip r:embed="rId3">
            <a:alphaModFix/>
          </a:blip>
          <a:stretch>
            <a:fillRect/>
          </a:stretch>
        </p:blipFill>
        <p:spPr>
          <a:xfrm>
            <a:off x="2781087" y="559950"/>
            <a:ext cx="7267001" cy="5129651"/>
          </a:xfrm>
          <a:prstGeom prst="rect">
            <a:avLst/>
          </a:prstGeom>
          <a:noFill/>
          <a:ln w="9525" cap="flat" cmpd="sng">
            <a:solidFill>
              <a:schemeClr val="dk2"/>
            </a:solidFill>
            <a:prstDash val="solid"/>
            <a:round/>
            <a:headEnd type="none" w="sm" len="sm"/>
            <a:tailEnd type="none" w="sm" len="sm"/>
          </a:ln>
        </p:spPr>
      </p:pic>
      <p:sp>
        <p:nvSpPr>
          <p:cNvPr id="489" name="Google Shape;489;g16b0d2766f733021_1"/>
          <p:cNvSpPr txBox="1">
            <a:spLocks noGrp="1"/>
          </p:cNvSpPr>
          <p:nvPr>
            <p:ph type="title"/>
          </p:nvPr>
        </p:nvSpPr>
        <p:spPr>
          <a:xfrm>
            <a:off x="3063667" y="4844304"/>
            <a:ext cx="10058400" cy="1371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900"/>
              </a:spcBef>
              <a:spcAft>
                <a:spcPts val="0"/>
              </a:spcAft>
              <a:buClr>
                <a:schemeClr val="dk1"/>
              </a:buClr>
              <a:buSzPts val="1100"/>
              <a:buFont typeface="Arial"/>
              <a:buNone/>
            </a:pPr>
            <a:r>
              <a:rPr lang="en-US" sz="2500" b="1">
                <a:solidFill>
                  <a:srgbClr val="0000FF"/>
                </a:solidFill>
                <a:highlight>
                  <a:srgbClr val="FFFFFF"/>
                </a:highlight>
              </a:rPr>
              <a:t>sniffing position.</a:t>
            </a:r>
            <a:endParaRPr>
              <a:solidFill>
                <a:srgbClr val="0000FF"/>
              </a:solidFill>
              <a:highlight>
                <a:srgbClr val="FFFFFF"/>
              </a:highlight>
            </a:endParaRPr>
          </a:p>
        </p:txBody>
      </p:sp>
      <p:sp>
        <p:nvSpPr>
          <p:cNvPr id="490" name="Google Shape;490;g16b0d2766f733021_1"/>
          <p:cNvSpPr/>
          <p:nvPr/>
        </p:nvSpPr>
        <p:spPr>
          <a:xfrm rot="-691595" flipH="1">
            <a:off x="7115266" y="2795243"/>
            <a:ext cx="171152" cy="375369"/>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267faf072267b69e_133"/>
          <p:cNvSpPr txBox="1">
            <a:spLocks noGrp="1"/>
          </p:cNvSpPr>
          <p:nvPr>
            <p:ph type="title"/>
          </p:nvPr>
        </p:nvSpPr>
        <p:spPr>
          <a:xfrm>
            <a:off x="110325" y="107225"/>
            <a:ext cx="11925300" cy="6621000"/>
          </a:xfrm>
          <a:prstGeom prst="rect">
            <a:avLst/>
          </a:prstGeom>
          <a:solidFill>
            <a:srgbClr val="FFFFFF"/>
          </a:solidFill>
          <a:ln w="9525" cap="flat" cmpd="sng">
            <a:solidFill>
              <a:srgbClr val="000000"/>
            </a:solidFill>
            <a:prstDash val="lgDash"/>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p:txBody>
      </p:sp>
      <p:pic>
        <p:nvPicPr>
          <p:cNvPr id="497" name="Google Shape;497;g267faf072267b69e_133"/>
          <p:cNvPicPr preferRelativeResize="0"/>
          <p:nvPr/>
        </p:nvPicPr>
        <p:blipFill rotWithShape="1">
          <a:blip r:embed="rId3">
            <a:alphaModFix/>
          </a:blip>
          <a:srcRect t="14471"/>
          <a:stretch/>
        </p:blipFill>
        <p:spPr>
          <a:xfrm>
            <a:off x="356162" y="1459300"/>
            <a:ext cx="11301524" cy="3939400"/>
          </a:xfrm>
          <a:prstGeom prst="rect">
            <a:avLst/>
          </a:prstGeom>
          <a:noFill/>
          <a:ln w="9525" cap="flat" cmpd="sng">
            <a:solidFill>
              <a:schemeClr val="dk2"/>
            </a:solidFill>
            <a:prstDash val="solid"/>
            <a:round/>
            <a:headEnd type="none" w="sm" len="sm"/>
            <a:tailEnd type="none" w="sm" len="sm"/>
          </a:ln>
        </p:spPr>
      </p:pic>
      <p:sp>
        <p:nvSpPr>
          <p:cNvPr id="498" name="Google Shape;498;g267faf072267b69e_133"/>
          <p:cNvSpPr/>
          <p:nvPr/>
        </p:nvSpPr>
        <p:spPr>
          <a:xfrm>
            <a:off x="2717625" y="2786375"/>
            <a:ext cx="194100" cy="6768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99" name="Google Shape;499;g267faf072267b69e_133"/>
          <p:cNvSpPr/>
          <p:nvPr/>
        </p:nvSpPr>
        <p:spPr>
          <a:xfrm rot="7816640" flipH="1">
            <a:off x="8903781" y="3643950"/>
            <a:ext cx="615789" cy="133446"/>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267faf072267b69e_113"/>
          <p:cNvSpPr txBox="1">
            <a:spLocks noGrp="1"/>
          </p:cNvSpPr>
          <p:nvPr>
            <p:ph type="title"/>
          </p:nvPr>
        </p:nvSpPr>
        <p:spPr>
          <a:xfrm>
            <a:off x="110325" y="107225"/>
            <a:ext cx="11925300" cy="6621000"/>
          </a:xfrm>
          <a:prstGeom prst="rect">
            <a:avLst/>
          </a:prstGeom>
          <a:solidFill>
            <a:srgbClr val="FFFFFF"/>
          </a:solidFill>
          <a:ln w="9525" cap="flat" cmpd="sng">
            <a:solidFill>
              <a:srgbClr val="000000"/>
            </a:solidFill>
            <a:prstDash val="lgDash"/>
            <a:round/>
            <a:headEnd type="none" w="sm" len="sm"/>
            <a:tailEnd type="none" w="sm" len="sm"/>
          </a:ln>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 Head Extension at Atlanto-occipital joint and flexion at Atlanto-axial joint brings the laryngeal and pharyngeal planes almost to a straight line</a:t>
            </a:r>
            <a:endParaRPr/>
          </a:p>
          <a:p>
            <a:pPr marL="0" lvl="0" indent="0" algn="l" rtl="0">
              <a:spcBef>
                <a:spcPts val="0"/>
              </a:spcBef>
              <a:spcAft>
                <a:spcPts val="0"/>
              </a:spcAft>
              <a:buNone/>
            </a:pPr>
            <a:r>
              <a:rPr lang="en-US"/>
              <a:t>• This must be examined in the seated position to avoid error due to bowing of the cervical spine.</a:t>
            </a:r>
            <a:endParaRPr/>
          </a:p>
          <a:p>
            <a:pPr marL="0" lvl="0" indent="0" algn="l" rtl="0">
              <a:spcBef>
                <a:spcPts val="0"/>
              </a:spcBef>
              <a:spcAft>
                <a:spcPts val="0"/>
              </a:spcAft>
              <a:buNone/>
            </a:pPr>
            <a:r>
              <a:rPr lang="en-US"/>
              <a:t>Recor</a:t>
            </a:r>
            <a:endParaRPr/>
          </a:p>
          <a:p>
            <a:pPr marL="0" lvl="0" indent="0" algn="l" rtl="0">
              <a:spcBef>
                <a:spcPts val="0"/>
              </a:spcBef>
              <a:spcAft>
                <a:spcPts val="0"/>
              </a:spcAft>
              <a:buNone/>
            </a:pPr>
            <a:r>
              <a:rPr lang="en-US"/>
              <a:t>• A neck extension of 35° degrees is considered normal.</a:t>
            </a:r>
            <a:endParaRPr/>
          </a:p>
        </p:txBody>
      </p:sp>
      <p:sp>
        <p:nvSpPr>
          <p:cNvPr id="506" name="Google Shape;506;g267faf072267b69e_113"/>
          <p:cNvSpPr txBox="1">
            <a:spLocks noGrp="1"/>
          </p:cNvSpPr>
          <p:nvPr>
            <p:ph type="title"/>
          </p:nvPr>
        </p:nvSpPr>
        <p:spPr>
          <a:xfrm>
            <a:off x="619175" y="107223"/>
            <a:ext cx="11612400" cy="1093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900"/>
              </a:spcBef>
              <a:spcAft>
                <a:spcPts val="0"/>
              </a:spcAft>
              <a:buClr>
                <a:schemeClr val="dk1"/>
              </a:buClr>
              <a:buSzPts val="1100"/>
              <a:buFont typeface="Arial"/>
              <a:buNone/>
            </a:pPr>
            <a:r>
              <a:rPr lang="en-US" sz="3100" b="1">
                <a:solidFill>
                  <a:srgbClr val="0000FF"/>
                </a:solidFill>
                <a:highlight>
                  <a:srgbClr val="FFFF00"/>
                </a:highlight>
              </a:rPr>
              <a:t>Atlanto-occipital Movement</a:t>
            </a:r>
            <a:r>
              <a:rPr lang="en-US" sz="3100" b="1">
                <a:solidFill>
                  <a:srgbClr val="0000FF"/>
                </a:solidFill>
              </a:rPr>
              <a:t>:</a:t>
            </a:r>
            <a:endParaRPr sz="3100" b="1">
              <a:solidFill>
                <a:srgbClr val="0000FF"/>
              </a:solidFill>
            </a:endParaRPr>
          </a:p>
        </p:txBody>
      </p:sp>
      <p:sp>
        <p:nvSpPr>
          <p:cNvPr id="507" name="Google Shape;507;g267faf072267b69e_113"/>
          <p:cNvSpPr txBox="1">
            <a:spLocks noGrp="1"/>
          </p:cNvSpPr>
          <p:nvPr>
            <p:ph type="body" idx="1"/>
          </p:nvPr>
        </p:nvSpPr>
        <p:spPr>
          <a:xfrm>
            <a:off x="537175" y="1092750"/>
            <a:ext cx="8750400" cy="4672500"/>
          </a:xfrm>
          <a:prstGeom prst="rect">
            <a:avLst/>
          </a:prstGeom>
          <a:solidFill>
            <a:srgbClr val="FFFFFF"/>
          </a:solidFill>
        </p:spPr>
        <p:txBody>
          <a:bodyPr spcFirstLastPara="1" wrap="square" lIns="91425" tIns="45700" rIns="91425" bIns="45700" anchor="t" anchorCtr="0">
            <a:noAutofit/>
          </a:bodyPr>
          <a:lstStyle/>
          <a:p>
            <a:pPr marL="0" lvl="0" indent="0" algn="l" rtl="0">
              <a:spcBef>
                <a:spcPts val="900"/>
              </a:spcBef>
              <a:spcAft>
                <a:spcPts val="0"/>
              </a:spcAft>
              <a:buNone/>
            </a:pPr>
            <a:r>
              <a:rPr lang="en-US" sz="2500" b="1">
                <a:solidFill>
                  <a:srgbClr val="000000"/>
                </a:solidFill>
              </a:rPr>
              <a:t>- The patient is asked to hold</a:t>
            </a:r>
            <a:r>
              <a:rPr lang="en-US" sz="2500" b="1">
                <a:solidFill>
                  <a:srgbClr val="990000"/>
                </a:solidFill>
              </a:rPr>
              <a:t> head erect</a:t>
            </a:r>
            <a:r>
              <a:rPr lang="en-US" sz="2500" b="1">
                <a:solidFill>
                  <a:srgbClr val="000000"/>
                </a:solidFill>
              </a:rPr>
              <a:t>, facing </a:t>
            </a:r>
            <a:r>
              <a:rPr lang="en-US" sz="2500" b="1">
                <a:solidFill>
                  <a:srgbClr val="CC0000"/>
                </a:solidFill>
              </a:rPr>
              <a:t>directly to the front</a:t>
            </a:r>
            <a:r>
              <a:rPr lang="en-US" sz="2500" b="1">
                <a:solidFill>
                  <a:srgbClr val="000000"/>
                </a:solidFill>
              </a:rPr>
              <a:t>, then he is asked to </a:t>
            </a:r>
            <a:r>
              <a:rPr lang="en-US" sz="2500" b="1">
                <a:solidFill>
                  <a:srgbClr val="0000FF"/>
                </a:solidFill>
              </a:rPr>
              <a:t>extend the head maximally</a:t>
            </a:r>
            <a:r>
              <a:rPr lang="en-US" sz="2500" b="1">
                <a:solidFill>
                  <a:srgbClr val="000000"/>
                </a:solidFill>
              </a:rPr>
              <a:t> and the examiner</a:t>
            </a:r>
            <a:r>
              <a:rPr lang="en-US" sz="2500" b="1">
                <a:solidFill>
                  <a:srgbClr val="FF0000"/>
                </a:solidFill>
                <a:highlight>
                  <a:srgbClr val="C9DAF8"/>
                </a:highlight>
              </a:rPr>
              <a:t> estimates the angle</a:t>
            </a:r>
            <a:r>
              <a:rPr lang="en-US" sz="2500" b="1">
                <a:solidFill>
                  <a:srgbClr val="000000"/>
                </a:solidFill>
              </a:rPr>
              <a:t> traversed by the </a:t>
            </a:r>
            <a:r>
              <a:rPr lang="en-US" sz="2500" b="1">
                <a:solidFill>
                  <a:srgbClr val="FF0000"/>
                </a:solidFill>
              </a:rPr>
              <a:t>occlusal surface of upper teeth.</a:t>
            </a:r>
            <a:endParaRPr sz="2500" b="1">
              <a:solidFill>
                <a:srgbClr val="FF0000"/>
              </a:solidFill>
            </a:endParaRPr>
          </a:p>
          <a:p>
            <a:pPr marL="0" lvl="0" indent="0" algn="l" rtl="0">
              <a:spcBef>
                <a:spcPts val="900"/>
              </a:spcBef>
              <a:spcAft>
                <a:spcPts val="0"/>
              </a:spcAft>
              <a:buNone/>
            </a:pPr>
            <a:r>
              <a:rPr lang="en-US" sz="2500" b="1">
                <a:solidFill>
                  <a:srgbClr val="000000"/>
                </a:solidFill>
              </a:rPr>
              <a:t>- </a:t>
            </a:r>
            <a:r>
              <a:rPr lang="en-US" sz="2500" b="1">
                <a:solidFill>
                  <a:srgbClr val="38761D"/>
                </a:solidFill>
              </a:rPr>
              <a:t>Visual</a:t>
            </a:r>
            <a:r>
              <a:rPr lang="en-US" sz="2500" b="1">
                <a:solidFill>
                  <a:srgbClr val="000000"/>
                </a:solidFill>
              </a:rPr>
              <a:t> assessment or using a </a:t>
            </a:r>
            <a:r>
              <a:rPr lang="en-US" sz="2500" b="1">
                <a:solidFill>
                  <a:srgbClr val="38761D"/>
                </a:solidFill>
              </a:rPr>
              <a:t>goniometer</a:t>
            </a:r>
            <a:r>
              <a:rPr lang="en-US" sz="2500" b="1">
                <a:solidFill>
                  <a:srgbClr val="000000"/>
                </a:solidFill>
              </a:rPr>
              <a:t>.</a:t>
            </a:r>
            <a:endParaRPr sz="2500" b="1">
              <a:solidFill>
                <a:srgbClr val="000000"/>
              </a:solidFill>
            </a:endParaRPr>
          </a:p>
          <a:p>
            <a:pPr marL="0" lvl="0" indent="0" algn="l" rtl="0">
              <a:spcBef>
                <a:spcPts val="900"/>
              </a:spcBef>
              <a:spcAft>
                <a:spcPts val="0"/>
              </a:spcAft>
              <a:buNone/>
            </a:pPr>
            <a:r>
              <a:rPr lang="en-US" sz="2500" b="1">
                <a:solidFill>
                  <a:srgbClr val="000000"/>
                </a:solidFill>
              </a:rPr>
              <a:t>  • Grade </a:t>
            </a:r>
            <a:r>
              <a:rPr lang="en-US" sz="2500" b="1">
                <a:solidFill>
                  <a:srgbClr val="000000"/>
                </a:solidFill>
                <a:highlight>
                  <a:srgbClr val="FFFF00"/>
                </a:highlight>
              </a:rPr>
              <a:t>I</a:t>
            </a:r>
            <a:r>
              <a:rPr lang="en-US" sz="2500" b="1">
                <a:solidFill>
                  <a:srgbClr val="FF0000"/>
                </a:solidFill>
              </a:rPr>
              <a:t> </a:t>
            </a:r>
            <a:r>
              <a:rPr lang="en-US" sz="2500" b="1">
                <a:solidFill>
                  <a:srgbClr val="0000FF"/>
                </a:solidFill>
                <a:highlight>
                  <a:srgbClr val="FFFF00"/>
                </a:highlight>
              </a:rPr>
              <a:t>&gt;35</a:t>
            </a:r>
            <a:r>
              <a:rPr lang="en-US" sz="2500" b="1">
                <a:solidFill>
                  <a:srgbClr val="000000"/>
                </a:solidFill>
              </a:rPr>
              <a:t> degrees</a:t>
            </a:r>
            <a:endParaRPr sz="2500" b="1">
              <a:solidFill>
                <a:srgbClr val="000000"/>
              </a:solidFill>
            </a:endParaRPr>
          </a:p>
          <a:p>
            <a:pPr marL="0" lvl="0" indent="0" algn="l" rtl="0">
              <a:spcBef>
                <a:spcPts val="900"/>
              </a:spcBef>
              <a:spcAft>
                <a:spcPts val="0"/>
              </a:spcAft>
              <a:buNone/>
            </a:pPr>
            <a:r>
              <a:rPr lang="en-US" sz="2500" b="1">
                <a:solidFill>
                  <a:srgbClr val="000000"/>
                </a:solidFill>
              </a:rPr>
              <a:t>  •Grade </a:t>
            </a:r>
            <a:r>
              <a:rPr lang="en-US" sz="2500" b="1">
                <a:solidFill>
                  <a:srgbClr val="000000"/>
                </a:solidFill>
                <a:highlight>
                  <a:srgbClr val="FFFF00"/>
                </a:highlight>
              </a:rPr>
              <a:t>II</a:t>
            </a:r>
            <a:r>
              <a:rPr lang="en-US" sz="2500" b="1">
                <a:solidFill>
                  <a:srgbClr val="0000FF"/>
                </a:solidFill>
              </a:rPr>
              <a:t> </a:t>
            </a:r>
            <a:r>
              <a:rPr lang="en-US" sz="2500" b="1">
                <a:solidFill>
                  <a:srgbClr val="0000FF"/>
                </a:solidFill>
                <a:highlight>
                  <a:srgbClr val="FFFF00"/>
                </a:highlight>
              </a:rPr>
              <a:t>22-34</a:t>
            </a:r>
            <a:r>
              <a:rPr lang="en-US" sz="2500" b="1">
                <a:solidFill>
                  <a:srgbClr val="000000"/>
                </a:solidFill>
                <a:highlight>
                  <a:srgbClr val="FFFF00"/>
                </a:highlight>
              </a:rPr>
              <a:t> </a:t>
            </a:r>
            <a:r>
              <a:rPr lang="en-US" sz="2500" b="1">
                <a:solidFill>
                  <a:srgbClr val="000000"/>
                </a:solidFill>
              </a:rPr>
              <a:t>degrees</a:t>
            </a:r>
            <a:endParaRPr sz="2500" b="1">
              <a:solidFill>
                <a:srgbClr val="000000"/>
              </a:solidFill>
            </a:endParaRPr>
          </a:p>
          <a:p>
            <a:pPr marL="0" lvl="0" indent="0" algn="l" rtl="0">
              <a:spcBef>
                <a:spcPts val="900"/>
              </a:spcBef>
              <a:spcAft>
                <a:spcPts val="0"/>
              </a:spcAft>
              <a:buNone/>
            </a:pPr>
            <a:r>
              <a:rPr lang="en-US" sz="2500" b="1">
                <a:solidFill>
                  <a:srgbClr val="000000"/>
                </a:solidFill>
              </a:rPr>
              <a:t>  •Grade </a:t>
            </a:r>
            <a:r>
              <a:rPr lang="en-US" sz="2500" b="1">
                <a:solidFill>
                  <a:srgbClr val="000000"/>
                </a:solidFill>
                <a:highlight>
                  <a:srgbClr val="FFFF00"/>
                </a:highlight>
              </a:rPr>
              <a:t>III</a:t>
            </a:r>
            <a:r>
              <a:rPr lang="en-US" sz="2500" b="1">
                <a:solidFill>
                  <a:srgbClr val="FF0000"/>
                </a:solidFill>
              </a:rPr>
              <a:t> </a:t>
            </a:r>
            <a:r>
              <a:rPr lang="en-US" sz="2500" b="1">
                <a:solidFill>
                  <a:srgbClr val="FF0000"/>
                </a:solidFill>
                <a:highlight>
                  <a:srgbClr val="FFFF00"/>
                </a:highlight>
              </a:rPr>
              <a:t>12-21</a:t>
            </a:r>
            <a:r>
              <a:rPr lang="en-US" sz="2500" b="1">
                <a:solidFill>
                  <a:srgbClr val="000000"/>
                </a:solidFill>
              </a:rPr>
              <a:t> degrees</a:t>
            </a:r>
            <a:endParaRPr sz="2500" b="1">
              <a:solidFill>
                <a:srgbClr val="000000"/>
              </a:solidFill>
            </a:endParaRPr>
          </a:p>
          <a:p>
            <a:pPr marL="0" lvl="0" indent="0" algn="l" rtl="0">
              <a:spcBef>
                <a:spcPts val="900"/>
              </a:spcBef>
              <a:spcAft>
                <a:spcPts val="0"/>
              </a:spcAft>
              <a:buNone/>
            </a:pPr>
            <a:r>
              <a:rPr lang="en-US" sz="2500" b="1">
                <a:solidFill>
                  <a:srgbClr val="000000"/>
                </a:solidFill>
              </a:rPr>
              <a:t>  •Grade </a:t>
            </a:r>
            <a:r>
              <a:rPr lang="en-US" sz="2500" b="1">
                <a:solidFill>
                  <a:srgbClr val="000000"/>
                </a:solidFill>
                <a:highlight>
                  <a:srgbClr val="FFFF00"/>
                </a:highlight>
              </a:rPr>
              <a:t>IV</a:t>
            </a:r>
            <a:r>
              <a:rPr lang="en-US" sz="2500" b="1">
                <a:solidFill>
                  <a:srgbClr val="FF0000"/>
                </a:solidFill>
              </a:rPr>
              <a:t> </a:t>
            </a:r>
            <a:r>
              <a:rPr lang="en-US" sz="2500" b="1">
                <a:solidFill>
                  <a:srgbClr val="FF0000"/>
                </a:solidFill>
                <a:highlight>
                  <a:srgbClr val="FFFF00"/>
                </a:highlight>
              </a:rPr>
              <a:t>&lt;12</a:t>
            </a:r>
            <a:r>
              <a:rPr lang="en-US" sz="2500" b="1">
                <a:solidFill>
                  <a:srgbClr val="000000"/>
                </a:solidFill>
              </a:rPr>
              <a:t> degrees</a:t>
            </a:r>
            <a:endParaRPr sz="2500" b="1">
              <a:solidFill>
                <a:srgbClr val="000000"/>
              </a:solidFill>
            </a:endParaRPr>
          </a:p>
          <a:p>
            <a:pPr marL="0" lvl="0" indent="0" algn="l" rtl="0">
              <a:lnSpc>
                <a:spcPct val="100000"/>
              </a:lnSpc>
              <a:spcBef>
                <a:spcPts val="900"/>
              </a:spcBef>
              <a:spcAft>
                <a:spcPts val="0"/>
              </a:spcAft>
              <a:buNone/>
            </a:pPr>
            <a:r>
              <a:rPr lang="en-US" sz="2500" b="1">
                <a:solidFill>
                  <a:srgbClr val="000000"/>
                </a:solidFill>
              </a:rPr>
              <a:t>Assesses feasibility to make the optimal </a:t>
            </a:r>
            <a:endParaRPr sz="2500" b="1">
              <a:solidFill>
                <a:srgbClr val="000000"/>
              </a:solidFill>
            </a:endParaRPr>
          </a:p>
          <a:p>
            <a:pPr marL="0" lvl="0" indent="0" algn="l" rtl="0">
              <a:lnSpc>
                <a:spcPct val="100000"/>
              </a:lnSpc>
              <a:spcBef>
                <a:spcPts val="900"/>
              </a:spcBef>
              <a:spcAft>
                <a:spcPts val="0"/>
              </a:spcAft>
              <a:buNone/>
            </a:pPr>
            <a:r>
              <a:rPr lang="en-US" sz="2500" b="1">
                <a:solidFill>
                  <a:srgbClr val="000000"/>
                </a:solidFill>
              </a:rPr>
              <a:t>intubation position with alignment of oral,pharyngeal, and laryngeal axes into a straight line.</a:t>
            </a:r>
            <a:endParaRPr sz="2500" b="1">
              <a:solidFill>
                <a:srgbClr val="000000"/>
              </a:solidFill>
            </a:endParaRPr>
          </a:p>
        </p:txBody>
      </p:sp>
      <p:pic>
        <p:nvPicPr>
          <p:cNvPr id="508" name="Google Shape;508;g267faf072267b69e_113"/>
          <p:cNvPicPr preferRelativeResize="0"/>
          <p:nvPr/>
        </p:nvPicPr>
        <p:blipFill rotWithShape="1">
          <a:blip r:embed="rId3">
            <a:alphaModFix/>
          </a:blip>
          <a:srcRect b="3947"/>
          <a:stretch/>
        </p:blipFill>
        <p:spPr>
          <a:xfrm>
            <a:off x="7247425" y="2870325"/>
            <a:ext cx="4788199" cy="2781112"/>
          </a:xfrm>
          <a:prstGeom prst="rect">
            <a:avLst/>
          </a:prstGeom>
          <a:noFill/>
          <a:ln w="9525" cap="flat" cmpd="sng">
            <a:solidFill>
              <a:schemeClr val="dk2"/>
            </a:solidFill>
            <a:prstDash val="solid"/>
            <a:round/>
            <a:headEnd type="none" w="sm" len="sm"/>
            <a:tailEnd type="none" w="sm" len="sm"/>
          </a:ln>
        </p:spPr>
      </p:pic>
      <p:sp>
        <p:nvSpPr>
          <p:cNvPr id="509" name="Google Shape;509;g267faf072267b69e_113"/>
          <p:cNvSpPr/>
          <p:nvPr/>
        </p:nvSpPr>
        <p:spPr>
          <a:xfrm rot="10800000" flipH="1">
            <a:off x="6972525" y="3660925"/>
            <a:ext cx="1007100" cy="2988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510" name="Google Shape;510;g267faf072267b69e_113"/>
          <p:cNvSpPr/>
          <p:nvPr/>
        </p:nvSpPr>
        <p:spPr>
          <a:xfrm rot="-8967046">
            <a:off x="9593269" y="3375307"/>
            <a:ext cx="1457862" cy="229832"/>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267faf072267b69e_120"/>
          <p:cNvSpPr txBox="1">
            <a:spLocks noGrp="1"/>
          </p:cNvSpPr>
          <p:nvPr>
            <p:ph type="title"/>
          </p:nvPr>
        </p:nvSpPr>
        <p:spPr>
          <a:xfrm>
            <a:off x="110325" y="107225"/>
            <a:ext cx="11945100" cy="6621000"/>
          </a:xfrm>
          <a:prstGeom prst="rect">
            <a:avLst/>
          </a:prstGeom>
          <a:solidFill>
            <a:srgbClr val="FFFFFF"/>
          </a:solidFill>
          <a:ln w="9525" cap="flat" cmpd="sng">
            <a:solidFill>
              <a:srgbClr val="000000"/>
            </a:solidFill>
            <a:prstDash val="lgDash"/>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a:p>
            <a:pPr marL="0" lvl="0" indent="0" algn="l" rtl="0">
              <a:lnSpc>
                <a:spcPct val="100000"/>
              </a:lnSpc>
              <a:spcBef>
                <a:spcPts val="900"/>
              </a:spcBef>
              <a:spcAft>
                <a:spcPts val="0"/>
              </a:spcAft>
              <a:buClr>
                <a:schemeClr val="dk1"/>
              </a:buClr>
              <a:buSzPts val="1100"/>
              <a:buFont typeface="Arial"/>
              <a:buNone/>
            </a:pPr>
            <a:endParaRPr sz="2800" b="1">
              <a:solidFill>
                <a:srgbClr val="0000FF"/>
              </a:solidFill>
            </a:endParaRPr>
          </a:p>
        </p:txBody>
      </p:sp>
      <p:sp>
        <p:nvSpPr>
          <p:cNvPr id="517" name="Google Shape;517;g267faf072267b69e_120"/>
          <p:cNvSpPr txBox="1">
            <a:spLocks noGrp="1"/>
          </p:cNvSpPr>
          <p:nvPr>
            <p:ph type="title"/>
          </p:nvPr>
        </p:nvSpPr>
        <p:spPr>
          <a:xfrm>
            <a:off x="1053675" y="271242"/>
            <a:ext cx="10058400" cy="1031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900"/>
              </a:spcBef>
              <a:spcAft>
                <a:spcPts val="0"/>
              </a:spcAft>
              <a:buNone/>
            </a:pPr>
            <a:r>
              <a:rPr lang="en-US" sz="3100" b="1">
                <a:solidFill>
                  <a:srgbClr val="0000FF"/>
                </a:solidFill>
                <a:highlight>
                  <a:srgbClr val="FFFF00"/>
                </a:highlight>
              </a:rPr>
              <a:t>Problems:</a:t>
            </a:r>
            <a:endParaRPr sz="3100" b="1">
              <a:solidFill>
                <a:srgbClr val="0000FF"/>
              </a:solidFill>
              <a:highlight>
                <a:srgbClr val="FFFF00"/>
              </a:highlight>
            </a:endParaRPr>
          </a:p>
        </p:txBody>
      </p:sp>
      <p:sp>
        <p:nvSpPr>
          <p:cNvPr id="518" name="Google Shape;518;g267faf072267b69e_120"/>
          <p:cNvSpPr txBox="1">
            <a:spLocks noGrp="1"/>
          </p:cNvSpPr>
          <p:nvPr>
            <p:ph type="body" idx="1"/>
          </p:nvPr>
        </p:nvSpPr>
        <p:spPr>
          <a:xfrm>
            <a:off x="1053684" y="1220642"/>
            <a:ext cx="8576400" cy="3931800"/>
          </a:xfrm>
          <a:prstGeom prst="rect">
            <a:avLst/>
          </a:prstGeom>
          <a:ln>
            <a:noFill/>
          </a:ln>
        </p:spPr>
        <p:txBody>
          <a:bodyPr spcFirstLastPara="1" wrap="square" lIns="91425" tIns="45700" rIns="91425" bIns="45700" anchor="t" anchorCtr="0">
            <a:normAutofit/>
          </a:bodyPr>
          <a:lstStyle/>
          <a:p>
            <a:pPr marL="0" lvl="0" indent="0" algn="l" rtl="0">
              <a:spcBef>
                <a:spcPts val="900"/>
              </a:spcBef>
              <a:spcAft>
                <a:spcPts val="0"/>
              </a:spcAft>
              <a:buNone/>
            </a:pPr>
            <a:r>
              <a:rPr lang="en-US" sz="2500" b="1">
                <a:solidFill>
                  <a:srgbClr val="0C343D"/>
                </a:solidFill>
              </a:rPr>
              <a:t>- Cervical Spine Immobilization</a:t>
            </a:r>
            <a:endParaRPr sz="2500" b="1">
              <a:solidFill>
                <a:srgbClr val="0C343D"/>
              </a:solidFill>
            </a:endParaRPr>
          </a:p>
          <a:p>
            <a:pPr marL="0" lvl="0" indent="0" algn="l" rtl="0">
              <a:spcBef>
                <a:spcPts val="900"/>
              </a:spcBef>
              <a:spcAft>
                <a:spcPts val="0"/>
              </a:spcAft>
              <a:buNone/>
            </a:pPr>
            <a:r>
              <a:rPr lang="en-US" sz="2500" b="1">
                <a:solidFill>
                  <a:srgbClr val="0C343D"/>
                </a:solidFill>
              </a:rPr>
              <a:t>- Ankylosing Spondylitis</a:t>
            </a:r>
            <a:endParaRPr sz="2500" b="1">
              <a:solidFill>
                <a:srgbClr val="0C343D"/>
              </a:solidFill>
            </a:endParaRPr>
          </a:p>
          <a:p>
            <a:pPr marL="0" lvl="0" indent="0" algn="l" rtl="0">
              <a:spcBef>
                <a:spcPts val="900"/>
              </a:spcBef>
              <a:spcAft>
                <a:spcPts val="0"/>
              </a:spcAft>
              <a:buNone/>
            </a:pPr>
            <a:r>
              <a:rPr lang="en-US" sz="2500" b="1">
                <a:solidFill>
                  <a:srgbClr val="0C343D"/>
                </a:solidFill>
              </a:rPr>
              <a:t>- Rheumatoid Arthritis</a:t>
            </a:r>
            <a:endParaRPr sz="2500" b="1">
              <a:solidFill>
                <a:srgbClr val="0C343D"/>
              </a:solidFill>
            </a:endParaRPr>
          </a:p>
          <a:p>
            <a:pPr marL="0" lvl="0" indent="0" algn="l" rtl="0">
              <a:spcBef>
                <a:spcPts val="900"/>
              </a:spcBef>
              <a:spcAft>
                <a:spcPts val="0"/>
              </a:spcAft>
              <a:buNone/>
            </a:pPr>
            <a:r>
              <a:rPr lang="en-US" sz="2500" b="1">
                <a:solidFill>
                  <a:srgbClr val="0C343D"/>
                </a:solidFill>
              </a:rPr>
              <a:t>- </a:t>
            </a:r>
            <a:r>
              <a:rPr lang="en-US" sz="2500" b="1">
                <a:solidFill>
                  <a:srgbClr val="0C343D"/>
                </a:solidFill>
                <a:highlight>
                  <a:srgbClr val="FFFF00"/>
                </a:highlight>
              </a:rPr>
              <a:t>Halo Fixation</a:t>
            </a:r>
            <a:r>
              <a:rPr lang="en-US" sz="2500" b="1">
                <a:solidFill>
                  <a:srgbClr val="0C343D"/>
                </a:solidFill>
              </a:rPr>
              <a:t> (treatment for cervical spine trauma)</a:t>
            </a:r>
            <a:endParaRPr sz="2500" b="1">
              <a:solidFill>
                <a:srgbClr val="0C343D"/>
              </a:solidFill>
            </a:endParaRPr>
          </a:p>
        </p:txBody>
      </p:sp>
      <p:pic>
        <p:nvPicPr>
          <p:cNvPr id="519" name="Google Shape;519;g267faf072267b69e_120"/>
          <p:cNvPicPr preferRelativeResize="0"/>
          <p:nvPr/>
        </p:nvPicPr>
        <p:blipFill rotWithShape="1">
          <a:blip r:embed="rId3">
            <a:alphaModFix/>
          </a:blip>
          <a:srcRect l="6404" r="4516"/>
          <a:stretch/>
        </p:blipFill>
        <p:spPr>
          <a:xfrm>
            <a:off x="8939075" y="3205175"/>
            <a:ext cx="2943725" cy="3420525"/>
          </a:xfrm>
          <a:prstGeom prst="rect">
            <a:avLst/>
          </a:prstGeom>
          <a:noFill/>
          <a:ln w="9525" cap="flat" cmpd="sng">
            <a:solidFill>
              <a:schemeClr val="dk2"/>
            </a:solidFill>
            <a:prstDash val="solid"/>
            <a:round/>
            <a:headEnd type="none" w="sm" len="sm"/>
            <a:tailEnd type="none" w="sm" len="sm"/>
          </a:ln>
        </p:spPr>
      </p:pic>
      <p:sp>
        <p:nvSpPr>
          <p:cNvPr id="520" name="Google Shape;520;g267faf072267b69e_120"/>
          <p:cNvSpPr txBox="1"/>
          <p:nvPr/>
        </p:nvSpPr>
        <p:spPr>
          <a:xfrm>
            <a:off x="6403766" y="4622910"/>
            <a:ext cx="2412300" cy="2002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700" b="1">
                <a:solidFill>
                  <a:srgbClr val="0000FF"/>
                </a:solidFill>
                <a:latin typeface="Century Gothic"/>
                <a:ea typeface="Century Gothic"/>
                <a:cs typeface="Century Gothic"/>
                <a:sym typeface="Century Gothic"/>
              </a:rPr>
              <a:t>Used to hold the head and neck in place so that the bones of the spine (vertebrae) can heal from an injury or surgery.</a:t>
            </a:r>
            <a:endParaRPr sz="1700" b="1">
              <a:solidFill>
                <a:srgbClr val="0000FF"/>
              </a:solidFill>
              <a:latin typeface="Century Gothic"/>
              <a:ea typeface="Century Gothic"/>
              <a:cs typeface="Century Gothic"/>
              <a:sym typeface="Century Gothic"/>
            </a:endParaRPr>
          </a:p>
        </p:txBody>
      </p:sp>
      <p:sp>
        <p:nvSpPr>
          <p:cNvPr id="521" name="Google Shape;521;g267faf072267b69e_120"/>
          <p:cNvSpPr txBox="1">
            <a:spLocks noGrp="1"/>
          </p:cNvSpPr>
          <p:nvPr>
            <p:ph type="title"/>
          </p:nvPr>
        </p:nvSpPr>
        <p:spPr>
          <a:xfrm rot="5098766">
            <a:off x="10225527" y="3594521"/>
            <a:ext cx="161118" cy="612884"/>
          </a:xfrm>
          <a:prstGeom prst="rect">
            <a:avLst/>
          </a:prstGeom>
          <a:solidFill>
            <a:srgbClr val="FFFFFF"/>
          </a:solidFill>
          <a:ln>
            <a:noFill/>
          </a:ln>
        </p:spPr>
        <p:txBody>
          <a:bodyPr spcFirstLastPara="1" wrap="square" lIns="91425" tIns="45700" rIns="91425" bIns="45700" anchor="ctr" anchorCtr="0">
            <a:normAutofit fontScale="90000"/>
          </a:bodyPr>
          <a:lstStyle/>
          <a:p>
            <a:pPr marL="0" lvl="0" indent="0" algn="l" rtl="0">
              <a:lnSpc>
                <a:spcPct val="100000"/>
              </a:lnSpc>
              <a:spcBef>
                <a:spcPts val="900"/>
              </a:spcBef>
              <a:spcAft>
                <a:spcPts val="0"/>
              </a:spcAft>
              <a:buClr>
                <a:schemeClr val="dk1"/>
              </a:buClr>
              <a:buSzPct val="39285"/>
              <a:buFont typeface="Arial"/>
              <a:buNone/>
            </a:pPr>
            <a:endParaRPr sz="2800" b="1">
              <a:solidFill>
                <a:srgbClr val="0000FF"/>
              </a:solidFill>
            </a:endParaRPr>
          </a:p>
          <a:p>
            <a:pPr marL="0" lvl="0" indent="0" algn="l" rtl="0">
              <a:lnSpc>
                <a:spcPct val="100000"/>
              </a:lnSpc>
              <a:spcBef>
                <a:spcPts val="900"/>
              </a:spcBef>
              <a:spcAft>
                <a:spcPts val="0"/>
              </a:spcAft>
              <a:buClr>
                <a:schemeClr val="dk1"/>
              </a:buClr>
              <a:buSzPct val="39285"/>
              <a:buFont typeface="Arial"/>
              <a:buNone/>
            </a:pPr>
            <a:endParaRPr sz="2800" b="1">
              <a:solidFill>
                <a:srgbClr val="0000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5f2b99972fb9dabc_2"/>
          <p:cNvSpPr txBox="1">
            <a:spLocks noGrp="1"/>
          </p:cNvSpPr>
          <p:nvPr>
            <p:ph type="title"/>
          </p:nvPr>
        </p:nvSpPr>
        <p:spPr>
          <a:xfrm>
            <a:off x="1066800" y="669930"/>
            <a:ext cx="10058400" cy="13716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endParaRPr/>
          </a:p>
          <a:p>
            <a:pPr marL="0" lvl="0" indent="0" algn="ctr" rtl="0">
              <a:spcBef>
                <a:spcPts val="0"/>
              </a:spcBef>
              <a:spcAft>
                <a:spcPts val="0"/>
              </a:spcAft>
              <a:buNone/>
            </a:pPr>
            <a:r>
              <a:rPr lang="en-US"/>
              <a:t>" تعلّم العِلم فَلا تَدري متى تحتاجُ الأمّةُ إليك"</a:t>
            </a:r>
            <a:endParaRPr/>
          </a:p>
        </p:txBody>
      </p:sp>
      <p:sp>
        <p:nvSpPr>
          <p:cNvPr id="528" name="Google Shape;528;g5f2b99972fb9dabc_2"/>
          <p:cNvSpPr txBox="1"/>
          <p:nvPr/>
        </p:nvSpPr>
        <p:spPr>
          <a:xfrm>
            <a:off x="683408" y="2799239"/>
            <a:ext cx="10825200" cy="1396800"/>
          </a:xfrm>
          <a:prstGeom prst="rect">
            <a:avLst/>
          </a:prstGeom>
          <a:noFill/>
          <a:ln>
            <a:noFill/>
          </a:ln>
        </p:spPr>
        <p:txBody>
          <a:bodyPr spcFirstLastPara="1" wrap="square" lIns="91425" tIns="91425" rIns="91425" bIns="91425" anchor="t" anchorCtr="0">
            <a:spAutoFit/>
          </a:bodyPr>
          <a:lstStyle/>
          <a:p>
            <a:pPr marL="0" lvl="0" indent="0" algn="ctr" rtl="1">
              <a:spcBef>
                <a:spcPts val="0"/>
              </a:spcBef>
              <a:spcAft>
                <a:spcPts val="0"/>
              </a:spcAft>
              <a:buNone/>
            </a:pPr>
            <a:r>
              <a:rPr lang="en-US" sz="2600">
                <a:solidFill>
                  <a:schemeClr val="lt1"/>
                </a:solidFill>
                <a:latin typeface="Century Gothic"/>
                <a:ea typeface="Century Gothic"/>
                <a:cs typeface="Century Gothic"/>
                <a:sym typeface="Century Gothic"/>
              </a:rPr>
              <a:t>لا تغفل عن اخوتك من دعائك </a:t>
            </a:r>
            <a:endParaRPr sz="2600">
              <a:solidFill>
                <a:schemeClr val="lt1"/>
              </a:solidFill>
              <a:latin typeface="Century Gothic"/>
              <a:ea typeface="Century Gothic"/>
              <a:cs typeface="Century Gothic"/>
              <a:sym typeface="Century Gothic"/>
            </a:endParaRPr>
          </a:p>
          <a:p>
            <a:pPr marL="0" lvl="0" indent="0" algn="ctr" rtl="1">
              <a:spcBef>
                <a:spcPts val="0"/>
              </a:spcBef>
              <a:spcAft>
                <a:spcPts val="0"/>
              </a:spcAft>
              <a:buNone/>
            </a:pPr>
            <a:r>
              <a:rPr lang="en-US" sz="2600">
                <a:solidFill>
                  <a:schemeClr val="lt1"/>
                </a:solidFill>
                <a:latin typeface="Century Gothic"/>
                <a:ea typeface="Century Gothic"/>
                <a:cs typeface="Century Gothic"/>
                <a:sym typeface="Century Gothic"/>
              </a:rPr>
              <a:t>اللهمَّ إنّا لا نملكُ لِغزة إلا الدعاء .. فيا رب لا تردَّ لنا دعاءً و لا تُخيّب لنا رجاءً..</a:t>
            </a:r>
            <a:endParaRPr sz="2600">
              <a:solidFill>
                <a:schemeClr val="lt1"/>
              </a:solidFill>
              <a:latin typeface="Century Gothic"/>
              <a:ea typeface="Century Gothic"/>
              <a:cs typeface="Century Gothic"/>
              <a:sym typeface="Century Gothic"/>
            </a:endParaRPr>
          </a:p>
          <a:p>
            <a:pPr marL="0" lvl="0" indent="0" algn="ctr" rtl="1">
              <a:spcBef>
                <a:spcPts val="0"/>
              </a:spcBef>
              <a:spcAft>
                <a:spcPts val="0"/>
              </a:spcAft>
              <a:buNone/>
            </a:pPr>
            <a:r>
              <a:rPr lang="en-US" sz="2600">
                <a:solidFill>
                  <a:schemeClr val="lt1"/>
                </a:solidFill>
                <a:latin typeface="Century Gothic"/>
                <a:ea typeface="Century Gothic"/>
                <a:cs typeface="Century Gothic"/>
                <a:sym typeface="Century Gothic"/>
              </a:rPr>
              <a:t>اللهم غزّة والسودان وسوريا ولبنان وسائر بلاد المسلمين</a:t>
            </a:r>
            <a:endParaRPr sz="2600">
              <a:solidFill>
                <a:schemeClr val="lt1"/>
              </a:solidFill>
              <a:latin typeface="Century Gothic"/>
              <a:ea typeface="Century Gothic"/>
              <a:cs typeface="Century Gothic"/>
              <a:sym typeface="Century Gothic"/>
            </a:endParaRPr>
          </a:p>
        </p:txBody>
      </p:sp>
      <p:sp>
        <p:nvSpPr>
          <p:cNvPr id="529" name="Google Shape;529;g5f2b99972fb9dabc_2"/>
          <p:cNvSpPr txBox="1"/>
          <p:nvPr/>
        </p:nvSpPr>
        <p:spPr>
          <a:xfrm>
            <a:off x="4597646" y="4953784"/>
            <a:ext cx="2996700" cy="77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800">
                <a:solidFill>
                  <a:schemeClr val="lt1"/>
                </a:solidFill>
                <a:latin typeface="Century Gothic"/>
                <a:ea typeface="Century Gothic"/>
                <a:cs typeface="Century Gothic"/>
                <a:sym typeface="Century Gothic"/>
              </a:rPr>
              <a:t>Thank you!</a:t>
            </a:r>
            <a:endParaRPr sz="3800">
              <a:solidFill>
                <a:schemeClr val="lt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ef59ed06b749ca7_16"/>
          <p:cNvSpPr txBox="1">
            <a:spLocks noGrp="1"/>
          </p:cNvSpPr>
          <p:nvPr>
            <p:ph type="title"/>
          </p:nvPr>
        </p:nvSpPr>
        <p:spPr>
          <a:xfrm>
            <a:off x="1066800" y="642600"/>
            <a:ext cx="4051800" cy="1371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b="1">
                <a:solidFill>
                  <a:schemeClr val="accent3"/>
                </a:solidFill>
              </a:rPr>
              <a:t>ORAL CAVITY</a:t>
            </a:r>
            <a:endParaRPr sz="4000" b="1">
              <a:solidFill>
                <a:schemeClr val="accent3"/>
              </a:solidFill>
            </a:endParaRPr>
          </a:p>
        </p:txBody>
      </p:sp>
      <p:sp>
        <p:nvSpPr>
          <p:cNvPr id="158" name="Google Shape;158;g2ef59ed06b749ca7_16"/>
          <p:cNvSpPr txBox="1">
            <a:spLocks noGrp="1"/>
          </p:cNvSpPr>
          <p:nvPr>
            <p:ph type="body" idx="1"/>
          </p:nvPr>
        </p:nvSpPr>
        <p:spPr>
          <a:xfrm>
            <a:off x="1066800" y="1796400"/>
            <a:ext cx="3840000" cy="3931800"/>
          </a:xfrm>
          <a:prstGeom prst="rect">
            <a:avLst/>
          </a:prstGeom>
        </p:spPr>
        <p:txBody>
          <a:bodyPr spcFirstLastPara="1" wrap="square" lIns="91425" tIns="45700" rIns="91425" bIns="45700" anchor="t" anchorCtr="0">
            <a:normAutofit/>
          </a:bodyPr>
          <a:lstStyle/>
          <a:p>
            <a:pPr marL="0" lvl="0" indent="0" algn="l" rtl="0">
              <a:spcBef>
                <a:spcPts val="900"/>
              </a:spcBef>
              <a:spcAft>
                <a:spcPts val="0"/>
              </a:spcAft>
              <a:buNone/>
            </a:pPr>
            <a:r>
              <a:rPr lang="en-US" sz="2100"/>
              <a:t>Extending from lips into oropharyngeal isthmus.</a:t>
            </a:r>
            <a:endParaRPr sz="2100"/>
          </a:p>
          <a:p>
            <a:pPr marL="0" lvl="0" indent="0" algn="l" rtl="0">
              <a:spcBef>
                <a:spcPts val="900"/>
              </a:spcBef>
              <a:spcAft>
                <a:spcPts val="0"/>
              </a:spcAft>
              <a:buNone/>
            </a:pPr>
            <a:r>
              <a:rPr lang="en-US" sz="2100"/>
              <a:t>During evaluation for airway assessment, mouth opening must at </a:t>
            </a:r>
            <a:r>
              <a:rPr lang="en-US" sz="2100">
                <a:solidFill>
                  <a:srgbClr val="FF0000"/>
                </a:solidFill>
                <a:highlight>
                  <a:srgbClr val="FFFF00"/>
                </a:highlight>
              </a:rPr>
              <a:t>least 3 fingers width (&gt;6cm)</a:t>
            </a:r>
            <a:endParaRPr sz="2100">
              <a:solidFill>
                <a:srgbClr val="FF0000"/>
              </a:solidFill>
              <a:highlight>
                <a:srgbClr val="FFFF00"/>
              </a:highlight>
            </a:endParaRPr>
          </a:p>
        </p:txBody>
      </p:sp>
      <p:sp>
        <p:nvSpPr>
          <p:cNvPr id="159" name="Google Shape;159;g2ef59ed06b749ca7_16"/>
          <p:cNvSpPr txBox="1"/>
          <p:nvPr/>
        </p:nvSpPr>
        <p:spPr>
          <a:xfrm>
            <a:off x="7203096" y="860400"/>
            <a:ext cx="3840000" cy="93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700" b="1">
                <a:solidFill>
                  <a:schemeClr val="accent3"/>
                </a:solidFill>
                <a:latin typeface="Century Gothic"/>
                <a:ea typeface="Century Gothic"/>
                <a:cs typeface="Century Gothic"/>
                <a:sym typeface="Century Gothic"/>
              </a:rPr>
              <a:t>NASAL CAVITY</a:t>
            </a:r>
            <a:endParaRPr sz="3700" b="1">
              <a:solidFill>
                <a:schemeClr val="accent3"/>
              </a:solidFill>
              <a:latin typeface="Century Gothic"/>
              <a:ea typeface="Century Gothic"/>
              <a:cs typeface="Century Gothic"/>
              <a:sym typeface="Century Gothic"/>
            </a:endParaRPr>
          </a:p>
        </p:txBody>
      </p:sp>
      <p:sp>
        <p:nvSpPr>
          <p:cNvPr id="160" name="Google Shape;160;g2ef59ed06b749ca7_16"/>
          <p:cNvSpPr txBox="1"/>
          <p:nvPr/>
        </p:nvSpPr>
        <p:spPr>
          <a:xfrm>
            <a:off x="7158104" y="1636725"/>
            <a:ext cx="3930000" cy="247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solidFill>
                  <a:schemeClr val="lt1"/>
                </a:solidFill>
                <a:latin typeface="Century Gothic"/>
                <a:ea typeface="Century Gothic"/>
                <a:cs typeface="Century Gothic"/>
                <a:sym typeface="Century Gothic"/>
              </a:rPr>
              <a:t>Extending from nostrils to posterior nasal aperture.</a:t>
            </a:r>
            <a:endParaRPr sz="21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US" sz="2100">
                <a:solidFill>
                  <a:schemeClr val="lt1"/>
                </a:solidFill>
                <a:latin typeface="Century Gothic"/>
                <a:ea typeface="Century Gothic"/>
                <a:cs typeface="Century Gothic"/>
                <a:sym typeface="Century Gothic"/>
              </a:rPr>
              <a:t>Divided by nasal septum into 2 halves (right and left)</a:t>
            </a:r>
            <a:endParaRPr sz="21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US" sz="2100">
                <a:solidFill>
                  <a:schemeClr val="lt1"/>
                </a:solidFill>
                <a:latin typeface="Century Gothic"/>
                <a:ea typeface="Century Gothic"/>
                <a:cs typeface="Century Gothic"/>
                <a:sym typeface="Century Gothic"/>
              </a:rPr>
              <a:t>Aims in humidification, heating and filtering of inspired air.</a:t>
            </a:r>
            <a:endParaRPr sz="2100">
              <a:solidFill>
                <a:schemeClr val="lt1"/>
              </a:solidFill>
              <a:latin typeface="Century Gothic"/>
              <a:ea typeface="Century Gothic"/>
              <a:cs typeface="Century Gothic"/>
              <a:sym typeface="Century Gothic"/>
            </a:endParaRPr>
          </a:p>
        </p:txBody>
      </p:sp>
      <p:pic>
        <p:nvPicPr>
          <p:cNvPr id="161" name="Google Shape;161;g2ef59ed06b749ca7_16"/>
          <p:cNvPicPr preferRelativeResize="0"/>
          <p:nvPr/>
        </p:nvPicPr>
        <p:blipFill>
          <a:blip r:embed="rId3">
            <a:alphaModFix/>
          </a:blip>
          <a:stretch>
            <a:fillRect/>
          </a:stretch>
        </p:blipFill>
        <p:spPr>
          <a:xfrm>
            <a:off x="3076775" y="4217600"/>
            <a:ext cx="3039706" cy="2030525"/>
          </a:xfrm>
          <a:prstGeom prst="rect">
            <a:avLst/>
          </a:prstGeom>
          <a:noFill/>
          <a:ln>
            <a:noFill/>
          </a:ln>
        </p:spPr>
      </p:pic>
      <p:pic>
        <p:nvPicPr>
          <p:cNvPr id="162" name="Google Shape;162;g2ef59ed06b749ca7_16"/>
          <p:cNvPicPr preferRelativeResize="0"/>
          <p:nvPr/>
        </p:nvPicPr>
        <p:blipFill>
          <a:blip r:embed="rId4">
            <a:alphaModFix/>
          </a:blip>
          <a:stretch>
            <a:fillRect/>
          </a:stretch>
        </p:blipFill>
        <p:spPr>
          <a:xfrm>
            <a:off x="6951625" y="3997474"/>
            <a:ext cx="4342947" cy="2364300"/>
          </a:xfrm>
          <a:prstGeom prst="rect">
            <a:avLst/>
          </a:prstGeom>
          <a:noFill/>
          <a:ln>
            <a:noFill/>
          </a:ln>
        </p:spPr>
      </p:pic>
      <p:sp>
        <p:nvSpPr>
          <p:cNvPr id="163" name="Google Shape;163;g2ef59ed06b749ca7_16"/>
          <p:cNvSpPr/>
          <p:nvPr/>
        </p:nvSpPr>
        <p:spPr>
          <a:xfrm>
            <a:off x="7870875" y="4827475"/>
            <a:ext cx="2698500" cy="1086900"/>
          </a:xfrm>
          <a:prstGeom prst="rect">
            <a:avLst/>
          </a:prstGeom>
          <a:noFill/>
          <a:ln w="476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164" name="Google Shape;164;g2ef59ed06b749ca7_16"/>
          <p:cNvPicPr preferRelativeResize="0"/>
          <p:nvPr/>
        </p:nvPicPr>
        <p:blipFill>
          <a:blip r:embed="rId5">
            <a:alphaModFix/>
          </a:blip>
          <a:stretch>
            <a:fillRect/>
          </a:stretch>
        </p:blipFill>
        <p:spPr>
          <a:xfrm>
            <a:off x="538611" y="4217600"/>
            <a:ext cx="2538157" cy="20305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7fd568e24298cc45_1"/>
          <p:cNvSpPr txBox="1">
            <a:spLocks noGrp="1"/>
          </p:cNvSpPr>
          <p:nvPr>
            <p:ph type="title"/>
          </p:nvPr>
        </p:nvSpPr>
        <p:spPr>
          <a:xfrm>
            <a:off x="1066800" y="642600"/>
            <a:ext cx="5992800" cy="1371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solidFill>
                  <a:schemeClr val="accent3"/>
                </a:solidFill>
              </a:rPr>
              <a:t>PHARYNX =THROAT</a:t>
            </a:r>
            <a:endParaRPr b="1">
              <a:solidFill>
                <a:schemeClr val="accent3"/>
              </a:solidFill>
            </a:endParaRPr>
          </a:p>
        </p:txBody>
      </p:sp>
      <p:sp>
        <p:nvSpPr>
          <p:cNvPr id="171" name="Google Shape;171;g7fd568e24298cc45_1"/>
          <p:cNvSpPr txBox="1">
            <a:spLocks noGrp="1"/>
          </p:cNvSpPr>
          <p:nvPr>
            <p:ph type="body" idx="1"/>
          </p:nvPr>
        </p:nvSpPr>
        <p:spPr>
          <a:xfrm>
            <a:off x="1066800" y="2014200"/>
            <a:ext cx="4605600" cy="1724100"/>
          </a:xfrm>
          <a:prstGeom prst="rect">
            <a:avLst/>
          </a:prstGeom>
        </p:spPr>
        <p:txBody>
          <a:bodyPr spcFirstLastPara="1" wrap="square" lIns="91425" tIns="45700" rIns="91425" bIns="45700" anchor="t" anchorCtr="0">
            <a:noAutofit/>
          </a:bodyPr>
          <a:lstStyle/>
          <a:p>
            <a:pPr marL="0" lvl="0" indent="0" algn="l" rtl="0">
              <a:spcBef>
                <a:spcPts val="900"/>
              </a:spcBef>
              <a:spcAft>
                <a:spcPts val="0"/>
              </a:spcAft>
              <a:buNone/>
            </a:pPr>
            <a:r>
              <a:rPr lang="en-US" sz="1900"/>
              <a:t>A hollow muscular tube inside the neck that connects the posterior nasal and oral cavities to the larynx and esophagus.</a:t>
            </a:r>
            <a:endParaRPr sz="1900"/>
          </a:p>
          <a:p>
            <a:pPr marL="0" lvl="0" indent="0" algn="l" rtl="0">
              <a:spcBef>
                <a:spcPts val="900"/>
              </a:spcBef>
              <a:spcAft>
                <a:spcPts val="0"/>
              </a:spcAft>
              <a:buNone/>
            </a:pPr>
            <a:r>
              <a:rPr lang="en-US" sz="1900"/>
              <a:t>   *12-14 cm in length</a:t>
            </a:r>
            <a:endParaRPr sz="1900"/>
          </a:p>
        </p:txBody>
      </p:sp>
      <p:graphicFrame>
        <p:nvGraphicFramePr>
          <p:cNvPr id="172" name="Google Shape;172;g7fd568e24298cc45_1"/>
          <p:cNvGraphicFramePr/>
          <p:nvPr/>
        </p:nvGraphicFramePr>
        <p:xfrm>
          <a:off x="793434" y="4032962"/>
          <a:ext cx="5951850" cy="1888480"/>
        </p:xfrm>
        <a:graphic>
          <a:graphicData uri="http://schemas.openxmlformats.org/drawingml/2006/table">
            <a:tbl>
              <a:tblPr>
                <a:noFill/>
                <a:tableStyleId>{825A4691-CAC7-4AF6-8285-DB2A636F14A6}</a:tableStyleId>
              </a:tblPr>
              <a:tblGrid>
                <a:gridCol w="1845000">
                  <a:extLst>
                    <a:ext uri="{9D8B030D-6E8A-4147-A177-3AD203B41FA5}">
                      <a16:colId xmlns:a16="http://schemas.microsoft.com/office/drawing/2014/main" val="20000"/>
                    </a:ext>
                  </a:extLst>
                </a:gridCol>
                <a:gridCol w="1810825">
                  <a:extLst>
                    <a:ext uri="{9D8B030D-6E8A-4147-A177-3AD203B41FA5}">
                      <a16:colId xmlns:a16="http://schemas.microsoft.com/office/drawing/2014/main" val="20001"/>
                    </a:ext>
                  </a:extLst>
                </a:gridCol>
                <a:gridCol w="2296025">
                  <a:extLst>
                    <a:ext uri="{9D8B030D-6E8A-4147-A177-3AD203B41FA5}">
                      <a16:colId xmlns:a16="http://schemas.microsoft.com/office/drawing/2014/main" val="20002"/>
                    </a:ext>
                  </a:extLst>
                </a:gridCol>
              </a:tblGrid>
              <a:tr h="608350">
                <a:tc>
                  <a:txBody>
                    <a:bodyPr/>
                    <a:lstStyle/>
                    <a:p>
                      <a:pPr marL="0" lvl="0" indent="0" algn="ctr" rtl="0">
                        <a:spcBef>
                          <a:spcPts val="0"/>
                        </a:spcBef>
                        <a:spcAft>
                          <a:spcPts val="0"/>
                        </a:spcAft>
                        <a:buNone/>
                      </a:pPr>
                      <a:r>
                        <a:rPr lang="en-US" sz="2000" b="1">
                          <a:solidFill>
                            <a:schemeClr val="lt1"/>
                          </a:solidFill>
                        </a:rPr>
                        <a:t>Nasopharynx</a:t>
                      </a:r>
                      <a:r>
                        <a:rPr lang="en-US" sz="2000" b="1"/>
                        <a:t> </a:t>
                      </a:r>
                      <a:endParaRPr sz="2000" b="1"/>
                    </a:p>
                  </a:txBody>
                  <a:tcPr marL="91425" marR="91425" marT="91425" marB="91425">
                    <a:solidFill>
                      <a:schemeClr val="accent3"/>
                    </a:solidFill>
                  </a:tcPr>
                </a:tc>
                <a:tc>
                  <a:txBody>
                    <a:bodyPr/>
                    <a:lstStyle/>
                    <a:p>
                      <a:pPr marL="0" lvl="0" indent="0" algn="l" rtl="0">
                        <a:spcBef>
                          <a:spcPts val="0"/>
                        </a:spcBef>
                        <a:spcAft>
                          <a:spcPts val="0"/>
                        </a:spcAft>
                        <a:buNone/>
                      </a:pPr>
                      <a:r>
                        <a:rPr lang="en-US" sz="2200" b="1">
                          <a:solidFill>
                            <a:schemeClr val="lt1"/>
                          </a:solidFill>
                        </a:rPr>
                        <a:t>Oropharynx</a:t>
                      </a:r>
                      <a:endParaRPr sz="2200" b="1">
                        <a:solidFill>
                          <a:schemeClr val="lt1"/>
                        </a:solidFill>
                      </a:endParaRPr>
                    </a:p>
                  </a:txBody>
                  <a:tcPr marL="91425" marR="91425" marT="91425" marB="91425">
                    <a:solidFill>
                      <a:schemeClr val="accent3"/>
                    </a:solidFill>
                  </a:tcPr>
                </a:tc>
                <a:tc>
                  <a:txBody>
                    <a:bodyPr/>
                    <a:lstStyle/>
                    <a:p>
                      <a:pPr marL="0" lvl="0" indent="0" algn="l" rtl="0">
                        <a:spcBef>
                          <a:spcPts val="0"/>
                        </a:spcBef>
                        <a:spcAft>
                          <a:spcPts val="0"/>
                        </a:spcAft>
                        <a:buNone/>
                      </a:pPr>
                      <a:r>
                        <a:rPr lang="en-US" sz="2100" b="1">
                          <a:solidFill>
                            <a:schemeClr val="lt1"/>
                          </a:solidFill>
                        </a:rPr>
                        <a:t>Laryngopharynx</a:t>
                      </a:r>
                      <a:endParaRPr sz="2100" b="1">
                        <a:solidFill>
                          <a:schemeClr val="lt1"/>
                        </a:solidFill>
                      </a:endParaRPr>
                    </a:p>
                  </a:txBody>
                  <a:tcPr marL="91425" marR="91425" marT="91425" marB="91425">
                    <a:solidFill>
                      <a:schemeClr val="accent3"/>
                    </a:solidFill>
                  </a:tcPr>
                </a:tc>
                <a:extLst>
                  <a:ext uri="{0D108BD9-81ED-4DB2-BD59-A6C34878D82A}">
                    <a16:rowId xmlns:a16="http://schemas.microsoft.com/office/drawing/2014/main" val="10000"/>
                  </a:ext>
                </a:extLst>
              </a:tr>
              <a:tr h="1120900">
                <a:tc>
                  <a:txBody>
                    <a:bodyPr/>
                    <a:lstStyle/>
                    <a:p>
                      <a:pPr marL="0" lvl="0" indent="0" algn="l" rtl="0">
                        <a:spcBef>
                          <a:spcPts val="0"/>
                        </a:spcBef>
                        <a:spcAft>
                          <a:spcPts val="0"/>
                        </a:spcAft>
                        <a:buNone/>
                      </a:pPr>
                      <a:r>
                        <a:rPr lang="en-US" sz="1800">
                          <a:solidFill>
                            <a:schemeClr val="lt2"/>
                          </a:solidFill>
                        </a:rPr>
                        <a:t>Behind the nasal cavity and above the soft palate.</a:t>
                      </a:r>
                      <a:endParaRPr sz="1800">
                        <a:solidFill>
                          <a:schemeClr val="lt2"/>
                        </a:solidFill>
                      </a:endParaRPr>
                    </a:p>
                  </a:txBody>
                  <a:tcPr marL="91425" marR="91425" marT="91425" marB="91425"/>
                </a:tc>
                <a:tc>
                  <a:txBody>
                    <a:bodyPr/>
                    <a:lstStyle/>
                    <a:p>
                      <a:pPr marL="0" lvl="0" indent="0" algn="l" rtl="0">
                        <a:spcBef>
                          <a:spcPts val="0"/>
                        </a:spcBef>
                        <a:spcAft>
                          <a:spcPts val="0"/>
                        </a:spcAft>
                        <a:buNone/>
                      </a:pPr>
                      <a:r>
                        <a:rPr lang="en-US" sz="1600">
                          <a:solidFill>
                            <a:schemeClr val="lt2"/>
                          </a:solidFill>
                        </a:rPr>
                        <a:t>Behind the oral cavity, between soft palate and top of hyoid bone.</a:t>
                      </a:r>
                      <a:endParaRPr sz="1600">
                        <a:solidFill>
                          <a:schemeClr val="lt2"/>
                        </a:solidFill>
                      </a:endParaRPr>
                    </a:p>
                  </a:txBody>
                  <a:tcPr marL="91425" marR="91425" marT="91425" marB="91425"/>
                </a:tc>
                <a:tc>
                  <a:txBody>
                    <a:bodyPr/>
                    <a:lstStyle/>
                    <a:p>
                      <a:pPr marL="0" lvl="0" indent="0" algn="l" rtl="0">
                        <a:spcBef>
                          <a:spcPts val="0"/>
                        </a:spcBef>
                        <a:spcAft>
                          <a:spcPts val="0"/>
                        </a:spcAft>
                        <a:buNone/>
                      </a:pPr>
                      <a:r>
                        <a:rPr lang="en-US" sz="1700">
                          <a:solidFill>
                            <a:schemeClr val="lt2"/>
                          </a:solidFill>
                        </a:rPr>
                        <a:t>Behind the larynx and below the epiglottis to the beginning of esophagus.</a:t>
                      </a:r>
                      <a:endParaRPr sz="1700">
                        <a:solidFill>
                          <a:schemeClr val="lt2"/>
                        </a:solidFill>
                      </a:endParaRPr>
                    </a:p>
                  </a:txBody>
                  <a:tcPr marL="91425" marR="91425" marT="91425" marB="91425"/>
                </a:tc>
                <a:extLst>
                  <a:ext uri="{0D108BD9-81ED-4DB2-BD59-A6C34878D82A}">
                    <a16:rowId xmlns:a16="http://schemas.microsoft.com/office/drawing/2014/main" val="10001"/>
                  </a:ext>
                </a:extLst>
              </a:tr>
            </a:tbl>
          </a:graphicData>
        </a:graphic>
      </p:graphicFrame>
      <p:pic>
        <p:nvPicPr>
          <p:cNvPr id="173" name="Google Shape;173;g7fd568e24298cc45_1"/>
          <p:cNvPicPr preferRelativeResize="0"/>
          <p:nvPr/>
        </p:nvPicPr>
        <p:blipFill>
          <a:blip r:embed="rId3">
            <a:alphaModFix/>
          </a:blip>
          <a:stretch>
            <a:fillRect/>
          </a:stretch>
        </p:blipFill>
        <p:spPr>
          <a:xfrm>
            <a:off x="7059600" y="1488175"/>
            <a:ext cx="4605600" cy="4657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
          <p:cNvSpPr txBox="1">
            <a:spLocks noGrp="1"/>
          </p:cNvSpPr>
          <p:nvPr>
            <p:ph type="title"/>
          </p:nvPr>
        </p:nvSpPr>
        <p:spPr>
          <a:xfrm>
            <a:off x="1066800" y="642598"/>
            <a:ext cx="10058400" cy="914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15000"/>
              </a:lnSpc>
              <a:spcBef>
                <a:spcPts val="1200"/>
              </a:spcBef>
              <a:spcAft>
                <a:spcPts val="1200"/>
              </a:spcAft>
              <a:buClr>
                <a:schemeClr val="dk1"/>
              </a:buClr>
              <a:buSzPts val="1100"/>
              <a:buFont typeface="Arial"/>
              <a:buNone/>
            </a:pPr>
            <a:r>
              <a:rPr lang="en-US" sz="3400" b="1">
                <a:solidFill>
                  <a:schemeClr val="accent3"/>
                </a:solidFill>
                <a:latin typeface="Times"/>
                <a:ea typeface="Times"/>
                <a:cs typeface="Times"/>
                <a:sym typeface="Times"/>
              </a:rPr>
              <a:t>Vallecula</a:t>
            </a:r>
            <a:endParaRPr sz="6400" b="1">
              <a:solidFill>
                <a:schemeClr val="accent3"/>
              </a:solidFill>
              <a:latin typeface="Times"/>
              <a:ea typeface="Times"/>
              <a:cs typeface="Times"/>
              <a:sym typeface="Times"/>
            </a:endParaRPr>
          </a:p>
        </p:txBody>
      </p:sp>
      <p:sp>
        <p:nvSpPr>
          <p:cNvPr id="179" name="Google Shape;179;p2"/>
          <p:cNvSpPr txBox="1">
            <a:spLocks noGrp="1"/>
          </p:cNvSpPr>
          <p:nvPr>
            <p:ph type="body" idx="1"/>
          </p:nvPr>
        </p:nvSpPr>
        <p:spPr>
          <a:xfrm>
            <a:off x="831475" y="1709400"/>
            <a:ext cx="4227900" cy="39318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200"/>
              </a:spcBef>
              <a:spcAft>
                <a:spcPts val="0"/>
              </a:spcAft>
              <a:buClr>
                <a:schemeClr val="dk1"/>
              </a:buClr>
              <a:buSzPts val="1100"/>
              <a:buFont typeface="Arial"/>
              <a:buNone/>
            </a:pPr>
            <a:r>
              <a:rPr lang="en-US" sz="2300">
                <a:latin typeface="Times"/>
                <a:ea typeface="Times"/>
                <a:cs typeface="Times"/>
                <a:sym typeface="Times"/>
              </a:rPr>
              <a:t>₋</a:t>
            </a:r>
            <a:r>
              <a:rPr lang="en-US" sz="2300" b="1">
                <a:latin typeface="Times"/>
                <a:ea typeface="Times"/>
                <a:cs typeface="Times"/>
                <a:sym typeface="Times"/>
              </a:rPr>
              <a:t> </a:t>
            </a:r>
            <a:r>
              <a:rPr lang="en-US" sz="2300" b="1">
                <a:solidFill>
                  <a:schemeClr val="accent3"/>
                </a:solidFill>
                <a:latin typeface="Times"/>
                <a:ea typeface="Times"/>
                <a:cs typeface="Times"/>
                <a:sym typeface="Times"/>
              </a:rPr>
              <a:t>Vallecula</a:t>
            </a:r>
            <a:r>
              <a:rPr lang="en-US" sz="2300" b="1">
                <a:latin typeface="Times"/>
                <a:ea typeface="Times"/>
                <a:cs typeface="Times"/>
                <a:sym typeface="Times"/>
              </a:rPr>
              <a:t>:</a:t>
            </a:r>
            <a:r>
              <a:rPr lang="en-US" sz="2300">
                <a:latin typeface="Times"/>
                <a:ea typeface="Times"/>
                <a:cs typeface="Times"/>
                <a:sym typeface="Times"/>
              </a:rPr>
              <a:t> a depression between epiglottis and base of the tongue</a:t>
            </a:r>
            <a:endParaRPr sz="2300">
              <a:latin typeface="Times"/>
              <a:ea typeface="Times"/>
              <a:cs typeface="Times"/>
              <a:sym typeface="Times"/>
            </a:endParaRPr>
          </a:p>
          <a:p>
            <a:pPr marL="0" lvl="0" indent="0" algn="l" rtl="0">
              <a:lnSpc>
                <a:spcPct val="115000"/>
              </a:lnSpc>
              <a:spcBef>
                <a:spcPts val="1200"/>
              </a:spcBef>
              <a:spcAft>
                <a:spcPts val="0"/>
              </a:spcAft>
              <a:buSzPts val="1100"/>
              <a:buNone/>
            </a:pPr>
            <a:r>
              <a:rPr lang="en-US" sz="2300">
                <a:latin typeface="Times"/>
                <a:ea typeface="Times"/>
                <a:cs typeface="Times"/>
                <a:sym typeface="Times"/>
              </a:rPr>
              <a:t>*where blade of laryngoscope rests.</a:t>
            </a:r>
            <a:endParaRPr sz="2300">
              <a:latin typeface="Times"/>
              <a:ea typeface="Times"/>
              <a:cs typeface="Times"/>
              <a:sym typeface="Times"/>
            </a:endParaRPr>
          </a:p>
          <a:p>
            <a:pPr marL="0" lvl="0" indent="0" algn="l" rtl="0">
              <a:lnSpc>
                <a:spcPct val="115000"/>
              </a:lnSpc>
              <a:spcBef>
                <a:spcPts val="1200"/>
              </a:spcBef>
              <a:spcAft>
                <a:spcPts val="0"/>
              </a:spcAft>
              <a:buClr>
                <a:schemeClr val="dk1"/>
              </a:buClr>
              <a:buSzPts val="1100"/>
              <a:buFont typeface="Arial"/>
              <a:buNone/>
            </a:pPr>
            <a:endParaRPr sz="2300">
              <a:latin typeface="Times"/>
              <a:ea typeface="Times"/>
              <a:cs typeface="Times"/>
              <a:sym typeface="Times"/>
            </a:endParaRPr>
          </a:p>
          <a:p>
            <a:pPr marL="182880" lvl="0" indent="-68579" algn="l" rtl="0">
              <a:lnSpc>
                <a:spcPct val="100000"/>
              </a:lnSpc>
              <a:spcBef>
                <a:spcPts val="1200"/>
              </a:spcBef>
              <a:spcAft>
                <a:spcPts val="0"/>
              </a:spcAft>
              <a:buSzPts val="1800"/>
              <a:buNone/>
            </a:pPr>
            <a:endParaRPr sz="2300">
              <a:latin typeface="Times"/>
              <a:ea typeface="Times"/>
              <a:cs typeface="Times"/>
              <a:sym typeface="Times"/>
            </a:endParaRPr>
          </a:p>
        </p:txBody>
      </p:sp>
      <p:pic>
        <p:nvPicPr>
          <p:cNvPr id="180" name="Google Shape;180;p2"/>
          <p:cNvPicPr preferRelativeResize="0"/>
          <p:nvPr/>
        </p:nvPicPr>
        <p:blipFill>
          <a:blip r:embed="rId3">
            <a:alphaModFix/>
          </a:blip>
          <a:stretch>
            <a:fillRect/>
          </a:stretch>
        </p:blipFill>
        <p:spPr>
          <a:xfrm>
            <a:off x="6484775" y="1177198"/>
            <a:ext cx="4640436" cy="4996203"/>
          </a:xfrm>
          <a:prstGeom prst="rect">
            <a:avLst/>
          </a:prstGeom>
          <a:noFill/>
          <a:ln>
            <a:noFill/>
          </a:ln>
        </p:spPr>
      </p:pic>
      <p:sp>
        <p:nvSpPr>
          <p:cNvPr id="181" name="Google Shape;181;p2"/>
          <p:cNvSpPr/>
          <p:nvPr/>
        </p:nvSpPr>
        <p:spPr>
          <a:xfrm>
            <a:off x="7384290" y="3578246"/>
            <a:ext cx="1268700" cy="460200"/>
          </a:xfrm>
          <a:prstGeom prst="ellipse">
            <a:avLst/>
          </a:prstGeom>
          <a:no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182" name="Google Shape;182;p2"/>
          <p:cNvPicPr preferRelativeResize="0"/>
          <p:nvPr/>
        </p:nvPicPr>
        <p:blipFill>
          <a:blip r:embed="rId4">
            <a:alphaModFix/>
          </a:blip>
          <a:stretch>
            <a:fillRect/>
          </a:stretch>
        </p:blipFill>
        <p:spPr>
          <a:xfrm>
            <a:off x="1534150" y="4038446"/>
            <a:ext cx="2822535" cy="2295676"/>
          </a:xfrm>
          <a:prstGeom prst="rect">
            <a:avLst/>
          </a:prstGeom>
          <a:noFill/>
          <a:ln>
            <a:noFill/>
          </a:ln>
        </p:spPr>
      </p:pic>
      <p:sp>
        <p:nvSpPr>
          <p:cNvPr id="183" name="Google Shape;183;p2"/>
          <p:cNvSpPr/>
          <p:nvPr/>
        </p:nvSpPr>
        <p:spPr>
          <a:xfrm>
            <a:off x="3085755" y="5641200"/>
            <a:ext cx="408900" cy="460200"/>
          </a:xfrm>
          <a:prstGeom prst="ellipse">
            <a:avLst/>
          </a:prstGeom>
          <a:no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3010a393164_3_20"/>
          <p:cNvSpPr txBox="1">
            <a:spLocks noGrp="1"/>
          </p:cNvSpPr>
          <p:nvPr>
            <p:ph type="title"/>
          </p:nvPr>
        </p:nvSpPr>
        <p:spPr>
          <a:xfrm>
            <a:off x="1066800" y="642599"/>
            <a:ext cx="10058400" cy="1154100"/>
          </a:xfrm>
          <a:prstGeom prst="rect">
            <a:avLst/>
          </a:prstGeom>
        </p:spPr>
        <p:txBody>
          <a:bodyPr spcFirstLastPara="1" wrap="square" lIns="91425" tIns="45700" rIns="91425" bIns="45700" anchor="ctr" anchorCtr="0">
            <a:normAutofit/>
          </a:bodyPr>
          <a:lstStyle/>
          <a:p>
            <a:pPr marL="0" lvl="0" indent="0" algn="l" rtl="0">
              <a:lnSpc>
                <a:spcPct val="115000"/>
              </a:lnSpc>
              <a:spcBef>
                <a:spcPts val="1200"/>
              </a:spcBef>
              <a:spcAft>
                <a:spcPts val="1200"/>
              </a:spcAft>
              <a:buClr>
                <a:schemeClr val="dk1"/>
              </a:buClr>
              <a:buSzPts val="1100"/>
              <a:buFont typeface="Arial"/>
              <a:buNone/>
            </a:pPr>
            <a:r>
              <a:rPr lang="en-US" sz="3000" b="1">
                <a:solidFill>
                  <a:schemeClr val="accent3"/>
                </a:solidFill>
              </a:rPr>
              <a:t> Laryngoscopy</a:t>
            </a:r>
            <a:endParaRPr sz="6000" b="1">
              <a:solidFill>
                <a:schemeClr val="accent3"/>
              </a:solidFill>
            </a:endParaRPr>
          </a:p>
        </p:txBody>
      </p:sp>
      <p:sp>
        <p:nvSpPr>
          <p:cNvPr id="190" name="Google Shape;190;g3010a393164_3_20"/>
          <p:cNvSpPr txBox="1">
            <a:spLocks noGrp="1"/>
          </p:cNvSpPr>
          <p:nvPr>
            <p:ph type="body" idx="1"/>
          </p:nvPr>
        </p:nvSpPr>
        <p:spPr>
          <a:xfrm>
            <a:off x="731930" y="1796695"/>
            <a:ext cx="10058400" cy="3931800"/>
          </a:xfrm>
          <a:prstGeom prst="rect">
            <a:avLst/>
          </a:prstGeom>
        </p:spPr>
        <p:txBody>
          <a:bodyPr spcFirstLastPara="1" wrap="square" lIns="91425" tIns="45700" rIns="91425" bIns="45700" anchor="t" anchorCtr="0">
            <a:normAutofit/>
          </a:bodyPr>
          <a:lstStyle/>
          <a:p>
            <a:pPr marL="0" lvl="0" indent="0" algn="l" rtl="0">
              <a:lnSpc>
                <a:spcPct val="115000"/>
              </a:lnSpc>
              <a:spcBef>
                <a:spcPts val="1200"/>
              </a:spcBef>
              <a:spcAft>
                <a:spcPts val="0"/>
              </a:spcAft>
              <a:buClr>
                <a:schemeClr val="dk1"/>
              </a:buClr>
              <a:buSzPts val="1100"/>
              <a:buFont typeface="Arial"/>
              <a:buNone/>
            </a:pPr>
            <a:r>
              <a:rPr lang="en-US" sz="2100">
                <a:solidFill>
                  <a:schemeClr val="accent3"/>
                </a:solidFill>
                <a:latin typeface="Times"/>
                <a:ea typeface="Times"/>
                <a:cs typeface="Times"/>
                <a:sym typeface="Times"/>
              </a:rPr>
              <a:t>• Laryngoscopy for tracheal intubation:</a:t>
            </a:r>
            <a:endParaRPr sz="2100">
              <a:solidFill>
                <a:schemeClr val="accent3"/>
              </a:solidFill>
              <a:latin typeface="Times"/>
              <a:ea typeface="Times"/>
              <a:cs typeface="Times"/>
              <a:sym typeface="Times"/>
            </a:endParaRPr>
          </a:p>
          <a:p>
            <a:pPr marL="0" lvl="0" indent="0" algn="l" rtl="0">
              <a:lnSpc>
                <a:spcPct val="115000"/>
              </a:lnSpc>
              <a:spcBef>
                <a:spcPts val="1200"/>
              </a:spcBef>
              <a:spcAft>
                <a:spcPts val="0"/>
              </a:spcAft>
              <a:buNone/>
            </a:pPr>
            <a:r>
              <a:rPr lang="en-US" sz="2100">
                <a:latin typeface="Times"/>
                <a:ea typeface="Times"/>
                <a:cs typeface="Times"/>
                <a:sym typeface="Times"/>
              </a:rPr>
              <a:t>₋ Endoscopy of the larynx to obtain a</a:t>
            </a:r>
            <a:endParaRPr sz="2100">
              <a:latin typeface="Times"/>
              <a:ea typeface="Times"/>
              <a:cs typeface="Times"/>
              <a:sym typeface="Times"/>
            </a:endParaRPr>
          </a:p>
          <a:p>
            <a:pPr marL="0" lvl="0" indent="0" algn="l" rtl="0">
              <a:lnSpc>
                <a:spcPct val="115000"/>
              </a:lnSpc>
              <a:spcBef>
                <a:spcPts val="1200"/>
              </a:spcBef>
              <a:spcAft>
                <a:spcPts val="0"/>
              </a:spcAft>
              <a:buClr>
                <a:schemeClr val="dk1"/>
              </a:buClr>
              <a:buSzPts val="1100"/>
              <a:buFont typeface="Arial"/>
              <a:buNone/>
            </a:pPr>
            <a:r>
              <a:rPr lang="en-US" sz="2100" u="sng">
                <a:latin typeface="Times"/>
                <a:ea typeface="Times"/>
                <a:cs typeface="Times"/>
                <a:sym typeface="Times"/>
              </a:rPr>
              <a:t> good view</a:t>
            </a:r>
            <a:r>
              <a:rPr lang="en-US" sz="2100">
                <a:latin typeface="Times"/>
                <a:ea typeface="Times"/>
                <a:cs typeface="Times"/>
                <a:sym typeface="Times"/>
              </a:rPr>
              <a:t> for </a:t>
            </a:r>
            <a:r>
              <a:rPr lang="en-US" sz="2100" u="sng">
                <a:latin typeface="Times"/>
                <a:ea typeface="Times"/>
                <a:cs typeface="Times"/>
                <a:sym typeface="Times"/>
              </a:rPr>
              <a:t>vocal cords</a:t>
            </a:r>
            <a:r>
              <a:rPr lang="en-US" sz="2100">
                <a:latin typeface="Times"/>
                <a:ea typeface="Times"/>
                <a:cs typeface="Times"/>
                <a:sym typeface="Times"/>
              </a:rPr>
              <a:t> and </a:t>
            </a:r>
            <a:r>
              <a:rPr lang="en-US" sz="2100" u="sng">
                <a:latin typeface="Times"/>
                <a:ea typeface="Times"/>
                <a:cs typeface="Times"/>
                <a:sym typeface="Times"/>
              </a:rPr>
              <a:t>glottis</a:t>
            </a:r>
            <a:r>
              <a:rPr lang="en-US" sz="2100">
                <a:latin typeface="Times"/>
                <a:ea typeface="Times"/>
                <a:cs typeface="Times"/>
                <a:sym typeface="Times"/>
              </a:rPr>
              <a:t>.</a:t>
            </a:r>
            <a:endParaRPr sz="2100">
              <a:latin typeface="Times"/>
              <a:ea typeface="Times"/>
              <a:cs typeface="Times"/>
              <a:sym typeface="Times"/>
            </a:endParaRPr>
          </a:p>
          <a:p>
            <a:pPr marL="0" lvl="0" indent="0" algn="l" rtl="0">
              <a:lnSpc>
                <a:spcPct val="115000"/>
              </a:lnSpc>
              <a:spcBef>
                <a:spcPts val="1200"/>
              </a:spcBef>
              <a:spcAft>
                <a:spcPts val="0"/>
              </a:spcAft>
              <a:buClr>
                <a:schemeClr val="dk1"/>
              </a:buClr>
              <a:buSzPts val="1100"/>
              <a:buFont typeface="Arial"/>
              <a:buNone/>
            </a:pPr>
            <a:r>
              <a:rPr lang="en-US" sz="2100">
                <a:latin typeface="Times"/>
                <a:ea typeface="Times"/>
                <a:cs typeface="Times"/>
                <a:sym typeface="Times"/>
              </a:rPr>
              <a:t>₋ Used for placement of the </a:t>
            </a:r>
            <a:r>
              <a:rPr lang="en-US" sz="2100" b="1" u="sng">
                <a:solidFill>
                  <a:schemeClr val="dk2"/>
                </a:solidFill>
                <a:highlight>
                  <a:srgbClr val="FFFF00"/>
                </a:highlight>
                <a:latin typeface="Times"/>
                <a:ea typeface="Times"/>
                <a:cs typeface="Times"/>
                <a:sym typeface="Times"/>
              </a:rPr>
              <a:t>Endotracheal Tube ( ETT) into the trachea</a:t>
            </a:r>
            <a:endParaRPr sz="2100" b="1" u="sng">
              <a:solidFill>
                <a:schemeClr val="dk2"/>
              </a:solidFill>
              <a:highlight>
                <a:srgbClr val="FFFF00"/>
              </a:highlight>
              <a:latin typeface="Times"/>
              <a:ea typeface="Times"/>
              <a:cs typeface="Times"/>
              <a:sym typeface="Times"/>
            </a:endParaRPr>
          </a:p>
          <a:p>
            <a:pPr marL="0" lvl="0" indent="0" algn="l" rtl="0">
              <a:spcBef>
                <a:spcPts val="1200"/>
              </a:spcBef>
              <a:spcAft>
                <a:spcPts val="0"/>
              </a:spcAft>
              <a:buNone/>
            </a:pPr>
            <a:endParaRPr sz="2100"/>
          </a:p>
        </p:txBody>
      </p:sp>
      <p:pic>
        <p:nvPicPr>
          <p:cNvPr id="191" name="Google Shape;191;g3010a393164_3_20"/>
          <p:cNvPicPr preferRelativeResize="0"/>
          <p:nvPr/>
        </p:nvPicPr>
        <p:blipFill>
          <a:blip r:embed="rId3">
            <a:alphaModFix/>
          </a:blip>
          <a:stretch>
            <a:fillRect/>
          </a:stretch>
        </p:blipFill>
        <p:spPr>
          <a:xfrm>
            <a:off x="866450" y="4034875"/>
            <a:ext cx="2797550" cy="2319025"/>
          </a:xfrm>
          <a:prstGeom prst="rect">
            <a:avLst/>
          </a:prstGeom>
          <a:noFill/>
          <a:ln>
            <a:noFill/>
          </a:ln>
        </p:spPr>
      </p:pic>
      <p:pic>
        <p:nvPicPr>
          <p:cNvPr id="192" name="Google Shape;192;g3010a393164_3_20"/>
          <p:cNvPicPr preferRelativeResize="0"/>
          <p:nvPr/>
        </p:nvPicPr>
        <p:blipFill>
          <a:blip r:embed="rId4">
            <a:alphaModFix/>
          </a:blip>
          <a:stretch>
            <a:fillRect/>
          </a:stretch>
        </p:blipFill>
        <p:spPr>
          <a:xfrm>
            <a:off x="3910100" y="4034875"/>
            <a:ext cx="3080400" cy="2382975"/>
          </a:xfrm>
          <a:prstGeom prst="rect">
            <a:avLst/>
          </a:prstGeom>
          <a:noFill/>
          <a:ln>
            <a:noFill/>
          </a:ln>
        </p:spPr>
      </p:pic>
      <p:pic>
        <p:nvPicPr>
          <p:cNvPr id="193" name="Google Shape;193;g3010a393164_3_20"/>
          <p:cNvPicPr preferRelativeResize="0"/>
          <p:nvPr/>
        </p:nvPicPr>
        <p:blipFill>
          <a:blip r:embed="rId5">
            <a:alphaModFix/>
          </a:blip>
          <a:stretch>
            <a:fillRect/>
          </a:stretch>
        </p:blipFill>
        <p:spPr>
          <a:xfrm>
            <a:off x="7995313" y="4034900"/>
            <a:ext cx="3001100" cy="2319025"/>
          </a:xfrm>
          <a:prstGeom prst="rect">
            <a:avLst/>
          </a:prstGeom>
          <a:noFill/>
          <a:ln>
            <a:noFill/>
          </a:ln>
        </p:spPr>
      </p:pic>
      <p:pic>
        <p:nvPicPr>
          <p:cNvPr id="194" name="Google Shape;194;g3010a393164_3_20"/>
          <p:cNvPicPr preferRelativeResize="0"/>
          <p:nvPr/>
        </p:nvPicPr>
        <p:blipFill>
          <a:blip r:embed="rId6">
            <a:alphaModFix/>
          </a:blip>
          <a:stretch>
            <a:fillRect/>
          </a:stretch>
        </p:blipFill>
        <p:spPr>
          <a:xfrm>
            <a:off x="8028175" y="1648365"/>
            <a:ext cx="2935375" cy="1673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30242fa80c7_0_0"/>
          <p:cNvSpPr txBox="1">
            <a:spLocks noGrp="1"/>
          </p:cNvSpPr>
          <p:nvPr>
            <p:ph type="title"/>
          </p:nvPr>
        </p:nvSpPr>
        <p:spPr>
          <a:xfrm>
            <a:off x="1066800" y="642598"/>
            <a:ext cx="10058400" cy="882600"/>
          </a:xfrm>
          <a:prstGeom prst="rect">
            <a:avLst/>
          </a:prstGeom>
        </p:spPr>
        <p:txBody>
          <a:bodyPr spcFirstLastPara="1" wrap="square" lIns="91425" tIns="45700" rIns="91425" bIns="45700" anchor="ctr" anchorCtr="0">
            <a:normAutofit fontScale="90000"/>
          </a:bodyPr>
          <a:lstStyle/>
          <a:p>
            <a:pPr marL="0" lvl="0" indent="0" algn="l" rtl="0">
              <a:lnSpc>
                <a:spcPct val="115000"/>
              </a:lnSpc>
              <a:spcBef>
                <a:spcPts val="1200"/>
              </a:spcBef>
              <a:spcAft>
                <a:spcPts val="1200"/>
              </a:spcAft>
              <a:buClr>
                <a:schemeClr val="dk1"/>
              </a:buClr>
              <a:buSzPts val="1100"/>
              <a:buFont typeface="Arial"/>
              <a:buNone/>
            </a:pPr>
            <a:r>
              <a:rPr lang="en-US" sz="4300" b="1" u="sng">
                <a:solidFill>
                  <a:schemeClr val="dk2"/>
                </a:solidFill>
                <a:highlight>
                  <a:srgbClr val="FFFF00"/>
                </a:highlight>
                <a:latin typeface="Times"/>
                <a:ea typeface="Times"/>
                <a:cs typeface="Times"/>
                <a:sym typeface="Times"/>
              </a:rPr>
              <a:t>Endotracheal Tube ( ETT) </a:t>
            </a:r>
            <a:endParaRPr sz="4400"/>
          </a:p>
        </p:txBody>
      </p:sp>
      <p:pic>
        <p:nvPicPr>
          <p:cNvPr id="201" name="Google Shape;201;g30242fa80c7_0_0"/>
          <p:cNvPicPr preferRelativeResize="0"/>
          <p:nvPr/>
        </p:nvPicPr>
        <p:blipFill>
          <a:blip r:embed="rId3">
            <a:alphaModFix/>
          </a:blip>
          <a:stretch>
            <a:fillRect/>
          </a:stretch>
        </p:blipFill>
        <p:spPr>
          <a:xfrm>
            <a:off x="533600" y="1654913"/>
            <a:ext cx="5895975" cy="4250175"/>
          </a:xfrm>
          <a:prstGeom prst="rect">
            <a:avLst/>
          </a:prstGeom>
          <a:noFill/>
          <a:ln>
            <a:noFill/>
          </a:ln>
        </p:spPr>
      </p:pic>
      <p:sp>
        <p:nvSpPr>
          <p:cNvPr id="202" name="Google Shape;202;g30242fa80c7_0_0"/>
          <p:cNvSpPr txBox="1"/>
          <p:nvPr/>
        </p:nvSpPr>
        <p:spPr>
          <a:xfrm>
            <a:off x="7053025" y="2692050"/>
            <a:ext cx="4348200" cy="23181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lt1"/>
              </a:buClr>
              <a:buSzPts val="2400"/>
              <a:buFont typeface="Times"/>
              <a:buChar char="➔"/>
            </a:pPr>
            <a:r>
              <a:rPr lang="en-US" sz="2400" b="1">
                <a:solidFill>
                  <a:schemeClr val="lt1"/>
                </a:solidFill>
                <a:latin typeface="Times"/>
                <a:ea typeface="Times"/>
                <a:cs typeface="Times"/>
                <a:sym typeface="Times"/>
              </a:rPr>
              <a:t>ETT is a tube constructed of polyvinyl chloride .</a:t>
            </a:r>
            <a:endParaRPr sz="2400" b="1">
              <a:solidFill>
                <a:schemeClr val="lt1"/>
              </a:solidFill>
              <a:latin typeface="Times"/>
              <a:ea typeface="Times"/>
              <a:cs typeface="Times"/>
              <a:sym typeface="Times"/>
            </a:endParaRPr>
          </a:p>
          <a:p>
            <a:pPr marL="457200" lvl="0" indent="0" algn="l" rtl="0">
              <a:spcBef>
                <a:spcPts val="0"/>
              </a:spcBef>
              <a:spcAft>
                <a:spcPts val="0"/>
              </a:spcAft>
              <a:buNone/>
            </a:pPr>
            <a:endParaRPr sz="2400" b="1">
              <a:solidFill>
                <a:schemeClr val="lt1"/>
              </a:solidFill>
              <a:latin typeface="Times"/>
              <a:ea typeface="Times"/>
              <a:cs typeface="Times"/>
              <a:sym typeface="Times"/>
            </a:endParaRPr>
          </a:p>
          <a:p>
            <a:pPr marL="457200" lvl="0" indent="-381000" algn="l" rtl="0">
              <a:spcBef>
                <a:spcPts val="0"/>
              </a:spcBef>
              <a:spcAft>
                <a:spcPts val="0"/>
              </a:spcAft>
              <a:buClr>
                <a:schemeClr val="lt1"/>
              </a:buClr>
              <a:buSzPts val="2400"/>
              <a:buFont typeface="Times"/>
              <a:buChar char="➔"/>
            </a:pPr>
            <a:r>
              <a:rPr lang="en-US" sz="2400" b="1">
                <a:solidFill>
                  <a:schemeClr val="lt1"/>
                </a:solidFill>
                <a:latin typeface="Times"/>
                <a:ea typeface="Times"/>
                <a:cs typeface="Times"/>
                <a:sym typeface="Times"/>
              </a:rPr>
              <a:t>placed into the windpipe through the mouth or nose .</a:t>
            </a:r>
            <a:endParaRPr sz="2400" b="1">
              <a:solidFill>
                <a:schemeClr val="lt1"/>
              </a:solidFill>
              <a:latin typeface="Times"/>
              <a:ea typeface="Times"/>
              <a:cs typeface="Times"/>
              <a:sym typeface="Times"/>
            </a:endParaRPr>
          </a:p>
          <a:p>
            <a:pPr marL="45720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Savon">
  <a:themeElements>
    <a:clrScheme name="Savo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2213</Words>
  <Application>Microsoft Office PowerPoint</Application>
  <PresentationFormat>Widescreen</PresentationFormat>
  <Paragraphs>339</Paragraphs>
  <Slides>44</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Times</vt:lpstr>
      <vt:lpstr>Arial</vt:lpstr>
      <vt:lpstr>Calibri</vt:lpstr>
      <vt:lpstr>Times New Roman</vt:lpstr>
      <vt:lpstr>Century Gothic</vt:lpstr>
      <vt:lpstr>Roboto</vt:lpstr>
      <vt:lpstr>Savon</vt:lpstr>
      <vt:lpstr>AIRWAY ANATOMY ASSESSMENT </vt:lpstr>
      <vt:lpstr>AIRWAY ANATOMY SIGNIFICANCE IN ANESTHESIA AND ICU</vt:lpstr>
      <vt:lpstr>PowerPoint Presentation</vt:lpstr>
      <vt:lpstr>PowerPoint Presentation</vt:lpstr>
      <vt:lpstr>ORAL CAVITY</vt:lpstr>
      <vt:lpstr>PHARYNX =THROAT</vt:lpstr>
      <vt:lpstr>Vallecula</vt:lpstr>
      <vt:lpstr> Laryngoscopy</vt:lpstr>
      <vt:lpstr>Endotracheal Tube ( ETT) </vt:lpstr>
      <vt:lpstr>• Jaw thrust maneuver </vt:lpstr>
      <vt:lpstr>Head Tilt Chin Lift</vt:lpstr>
      <vt:lpstr>• Larynx (sound box) </vt:lpstr>
      <vt:lpstr>Cricothyrotomy: Surgical airway made via the cricothyroid membrane in acute emergency  when obstruction at or above the larynx not relieved.  </vt:lpstr>
      <vt:lpstr> </vt:lpstr>
      <vt:lpstr>• The Trachea </vt:lpstr>
      <vt:lpstr>• Tracheostomy</vt:lpstr>
      <vt:lpstr>INDICATIONS OF TRACHEOSTOMY</vt:lpstr>
      <vt:lpstr>BRONCHI </vt:lpstr>
      <vt:lpstr>Carina clinical significance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Thyromental Distance (Pail’s Test):</vt:lpstr>
      <vt:lpstr>Hyomental distance </vt:lpstr>
      <vt:lpstr> </vt:lpstr>
      <vt:lpstr> </vt:lpstr>
      <vt:lpstr> </vt:lpstr>
      <vt:lpstr> </vt:lpstr>
      <vt:lpstr> </vt:lpstr>
      <vt:lpstr> </vt:lpstr>
      <vt:lpstr> </vt:lpstr>
      <vt:lpstr> </vt:lpstr>
      <vt:lpstr> </vt:lpstr>
      <vt:lpstr> </vt:lpstr>
      <vt:lpstr> </vt:lpstr>
      <vt:lpstr>• Head Extension at Atlanto-occipital joint and flexion at Atlanto-axial joint brings the laryngeal and pharyngeal planes almost to a straight line • This must be examined in the seated position to avoid error due to bowing of the cervical spine. Recor • A neck extension of 35° degrees is considered normal.</vt:lpstr>
      <vt:lpstr> </vt:lpstr>
      <vt:lpstr> " تعلّم العِلم فَلا تَدري متى تحتاجُ الأمّةُ إليك"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AIRWAY ANATOMY ASSESSMENT </dc:title>
  <dc:creator>بيان محمود سالم قطاوي</dc:creator>
  <cp:lastModifiedBy>user</cp:lastModifiedBy>
  <cp:revision>3</cp:revision>
  <dcterms:created xsi:type="dcterms:W3CDTF">2024-09-15T22:21:05Z</dcterms:created>
  <dcterms:modified xsi:type="dcterms:W3CDTF">2024-09-19T05:45:31Z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