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7" r:id="rId2"/>
    <p:sldId id="331" r:id="rId3"/>
    <p:sldId id="259" r:id="rId4"/>
    <p:sldId id="260" r:id="rId5"/>
    <p:sldId id="261" r:id="rId6"/>
    <p:sldId id="265" r:id="rId7"/>
    <p:sldId id="266" r:id="rId8"/>
    <p:sldId id="267" r:id="rId9"/>
    <p:sldId id="268" r:id="rId10"/>
    <p:sldId id="269" r:id="rId11"/>
    <p:sldId id="270" r:id="rId12"/>
    <p:sldId id="272" r:id="rId13"/>
    <p:sldId id="274" r:id="rId14"/>
    <p:sldId id="275" r:id="rId15"/>
    <p:sldId id="276" r:id="rId16"/>
    <p:sldId id="335" r:id="rId17"/>
    <p:sldId id="279" r:id="rId18"/>
    <p:sldId id="280" r:id="rId19"/>
    <p:sldId id="277" r:id="rId20"/>
    <p:sldId id="282" r:id="rId21"/>
    <p:sldId id="332" r:id="rId22"/>
    <p:sldId id="336" r:id="rId23"/>
    <p:sldId id="293" r:id="rId24"/>
    <p:sldId id="295" r:id="rId25"/>
    <p:sldId id="294" r:id="rId26"/>
    <p:sldId id="296" r:id="rId27"/>
    <p:sldId id="297" r:id="rId28"/>
    <p:sldId id="298" r:id="rId29"/>
    <p:sldId id="299" r:id="rId30"/>
    <p:sldId id="329" r:id="rId3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tasim's part" id="{43899350-BF70-4F49-9489-00BC45453A09}">
          <p14:sldIdLst>
            <p14:sldId id="257"/>
            <p14:sldId id="331"/>
            <p14:sldId id="259"/>
            <p14:sldId id="260"/>
            <p14:sldId id="261"/>
            <p14:sldId id="265"/>
            <p14:sldId id="266"/>
          </p14:sldIdLst>
        </p14:section>
        <p14:section name="Lena's part" id="{32972329-2B35-4764-9AB0-C3139DA23BE5}">
          <p14:sldIdLst>
            <p14:sldId id="267"/>
            <p14:sldId id="268"/>
            <p14:sldId id="269"/>
            <p14:sldId id="270"/>
            <p14:sldId id="272"/>
            <p14:sldId id="274"/>
            <p14:sldId id="275"/>
          </p14:sldIdLst>
        </p14:section>
        <p14:section name="Izzat's part" id="{0E71BF7D-7C94-44FD-B331-EF9C95917974}">
          <p14:sldIdLst>
            <p14:sldId id="276"/>
            <p14:sldId id="335"/>
            <p14:sldId id="279"/>
            <p14:sldId id="280"/>
            <p14:sldId id="277"/>
            <p14:sldId id="282"/>
            <p14:sldId id="332"/>
            <p14:sldId id="336"/>
          </p14:sldIdLst>
        </p14:section>
        <p14:section name="Lekaa's part" id="{B2A42613-C7CE-4F17-956F-F81B061DF8C7}">
          <p14:sldIdLst>
            <p14:sldId id="293"/>
            <p14:sldId id="295"/>
            <p14:sldId id="294"/>
            <p14:sldId id="296"/>
            <p14:sldId id="297"/>
            <p14:sldId id="298"/>
            <p14:sldId id="299"/>
            <p14:sldId id="32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3767" autoAdjust="0"/>
  </p:normalViewPr>
  <p:slideViewPr>
    <p:cSldViewPr snapToGrid="0">
      <p:cViewPr>
        <p:scale>
          <a:sx n="75" d="100"/>
          <a:sy n="75" d="100"/>
        </p:scale>
        <p:origin x="1118"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theme" Target="theme/theme1.xml" /></Relationships>
</file>

<file path=ppt/diagrams/_rels/data1.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image" Target="../media/image2.png" /></Relationships>
</file>

<file path=ppt/diagrams/_rels/data2.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jpeg" /><Relationship Id="rId1" Type="http://schemas.openxmlformats.org/officeDocument/2006/relationships/image" Target="../media/image5.png" /></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image" Target="../media/image2.png" /></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jpeg" /><Relationship Id="rId1" Type="http://schemas.openxmlformats.org/officeDocument/2006/relationships/image" Target="../media/image5.png"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C7E23B-F239-4356-82BD-CE1116060228}"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50C743E2-0EF8-4288-BC44-175B7524DCB6}">
      <dgm:prSet custT="1"/>
      <dgm:spPr/>
      <dgm:t>
        <a:bodyPr/>
        <a:lstStyle/>
        <a:p>
          <a:pPr algn="ctr"/>
          <a:r>
            <a:rPr lang="en-US" sz="2800" dirty="0"/>
            <a:t>Rib fractures</a:t>
          </a:r>
        </a:p>
      </dgm:t>
    </dgm:pt>
    <dgm:pt modelId="{F5F6FBBA-6009-4B3F-A3E6-3E026C8037F8}" type="parTrans" cxnId="{D702C9FB-2F15-4FBE-A64B-DE4565950577}">
      <dgm:prSet/>
      <dgm:spPr/>
      <dgm:t>
        <a:bodyPr/>
        <a:lstStyle/>
        <a:p>
          <a:endParaRPr lang="en-US"/>
        </a:p>
      </dgm:t>
    </dgm:pt>
    <dgm:pt modelId="{02EF43AD-C42A-4754-A46D-3FB09A9AF1DF}" type="sibTrans" cxnId="{D702C9FB-2F15-4FBE-A64B-DE4565950577}">
      <dgm:prSet/>
      <dgm:spPr/>
      <dgm:t>
        <a:bodyPr/>
        <a:lstStyle/>
        <a:p>
          <a:endParaRPr lang="en-US"/>
        </a:p>
      </dgm:t>
    </dgm:pt>
    <dgm:pt modelId="{386F1A46-5D91-4F0A-BA75-FEBF0CA5ADB1}">
      <dgm:prSet custT="1"/>
      <dgm:spPr/>
      <dgm:t>
        <a:bodyPr/>
        <a:lstStyle/>
        <a:p>
          <a:pPr algn="ctr"/>
          <a:r>
            <a:rPr lang="en-US" sz="2800" b="0" i="0" baseline="0" dirty="0"/>
            <a:t>Long bones fractures</a:t>
          </a:r>
          <a:endParaRPr lang="en-US" sz="2800" dirty="0"/>
        </a:p>
      </dgm:t>
    </dgm:pt>
    <dgm:pt modelId="{EEA5A7AE-F521-46AD-BE9C-0E2772049046}" type="parTrans" cxnId="{94EA868F-A5E1-4E1D-B64E-AF003BB1CE7A}">
      <dgm:prSet/>
      <dgm:spPr/>
      <dgm:t>
        <a:bodyPr/>
        <a:lstStyle/>
        <a:p>
          <a:endParaRPr lang="en-US"/>
        </a:p>
      </dgm:t>
    </dgm:pt>
    <dgm:pt modelId="{8B6465DE-3C42-4F78-A701-307DF4F0B741}" type="sibTrans" cxnId="{94EA868F-A5E1-4E1D-B64E-AF003BB1CE7A}">
      <dgm:prSet/>
      <dgm:spPr/>
      <dgm:t>
        <a:bodyPr/>
        <a:lstStyle/>
        <a:p>
          <a:endParaRPr lang="en-US"/>
        </a:p>
      </dgm:t>
    </dgm:pt>
    <dgm:pt modelId="{2B84FBCB-4646-4519-A8A2-B7D2E0A7403A}">
      <dgm:prSet custT="1"/>
      <dgm:spPr/>
      <dgm:t>
        <a:bodyPr/>
        <a:lstStyle/>
        <a:p>
          <a:pPr algn="ctr"/>
          <a:r>
            <a:rPr lang="en-US" sz="2800" b="0" i="0" baseline="0" dirty="0"/>
            <a:t>Metaphyseal fracture</a:t>
          </a:r>
          <a:endParaRPr lang="en-US" sz="2800" dirty="0"/>
        </a:p>
      </dgm:t>
    </dgm:pt>
    <dgm:pt modelId="{8A3CAC16-6334-49F2-B0D8-F0E7641D5E4B}" type="parTrans" cxnId="{0A004EEB-EDB6-4978-8F06-F0204AE20F48}">
      <dgm:prSet/>
      <dgm:spPr/>
      <dgm:t>
        <a:bodyPr/>
        <a:lstStyle/>
        <a:p>
          <a:endParaRPr lang="en-US"/>
        </a:p>
      </dgm:t>
    </dgm:pt>
    <dgm:pt modelId="{399A98A4-A2E3-4F9E-9C32-5C20189D3ECD}" type="sibTrans" cxnId="{0A004EEB-EDB6-4978-8F06-F0204AE20F48}">
      <dgm:prSet/>
      <dgm:spPr/>
      <dgm:t>
        <a:bodyPr/>
        <a:lstStyle/>
        <a:p>
          <a:endParaRPr lang="en-US"/>
        </a:p>
      </dgm:t>
    </dgm:pt>
    <dgm:pt modelId="{EB32AD24-042C-4ABF-B6D7-FEA60BB82105}" type="pres">
      <dgm:prSet presAssocID="{E8C7E23B-F239-4356-82BD-CE1116060228}" presName="diagram" presStyleCnt="0">
        <dgm:presLayoutVars>
          <dgm:dir/>
          <dgm:animLvl val="lvl"/>
          <dgm:resizeHandles val="exact"/>
        </dgm:presLayoutVars>
      </dgm:prSet>
      <dgm:spPr/>
    </dgm:pt>
    <dgm:pt modelId="{E4C7648F-992C-48A3-9AAC-F85FB8C2E505}" type="pres">
      <dgm:prSet presAssocID="{50C743E2-0EF8-4288-BC44-175B7524DCB6}" presName="compNode" presStyleCnt="0"/>
      <dgm:spPr/>
    </dgm:pt>
    <dgm:pt modelId="{A94B1D10-DA10-4F57-A519-0B53C1ED814D}" type="pres">
      <dgm:prSet presAssocID="{50C743E2-0EF8-4288-BC44-175B7524DCB6}" presName="childRect" presStyleLbl="bgAcc1" presStyleIdx="0" presStyleCnt="3" custScaleY="114474">
        <dgm:presLayoutVars>
          <dgm:bulletEnabled val="1"/>
        </dgm:presLayoutVars>
      </dgm:prSet>
      <dgm:spPr>
        <a:blipFill rotWithShape="0">
          <a:blip xmlns:r="http://schemas.openxmlformats.org/officeDocument/2006/relationships" r:embed="rId1"/>
          <a:srcRect/>
          <a:stretch>
            <a:fillRect l="-13000" r="-13000"/>
          </a:stretch>
        </a:blipFill>
      </dgm:spPr>
    </dgm:pt>
    <dgm:pt modelId="{1F4420F3-990D-4DBF-9C34-E19D1D0F094F}" type="pres">
      <dgm:prSet presAssocID="{50C743E2-0EF8-4288-BC44-175B7524DCB6}" presName="parentText" presStyleLbl="node1" presStyleIdx="0" presStyleCnt="0">
        <dgm:presLayoutVars>
          <dgm:chMax val="0"/>
          <dgm:bulletEnabled val="1"/>
        </dgm:presLayoutVars>
      </dgm:prSet>
      <dgm:spPr/>
    </dgm:pt>
    <dgm:pt modelId="{60065506-E143-42E8-8962-799354FA446D}" type="pres">
      <dgm:prSet presAssocID="{50C743E2-0EF8-4288-BC44-175B7524DCB6}" presName="parentRect" presStyleLbl="alignNode1" presStyleIdx="0" presStyleCnt="3" custScaleY="107564" custLinFactNeighborX="-522" custLinFactNeighborY="18120"/>
      <dgm:spPr/>
    </dgm:pt>
    <dgm:pt modelId="{F6F05E6D-8EF5-4423-AF70-D54D2196240C}" type="pres">
      <dgm:prSet presAssocID="{50C743E2-0EF8-4288-BC44-175B7524DCB6}" presName="adorn" presStyleLbl="fgAccFollowNode1" presStyleIdx="0" presStyleCnt="3" custLinFactNeighborX="1662" custLinFactNeighborY="24926"/>
      <dgm:spPr/>
    </dgm:pt>
    <dgm:pt modelId="{CE2C8546-176D-42C6-9736-2E5D7BAACC36}" type="pres">
      <dgm:prSet presAssocID="{02EF43AD-C42A-4754-A46D-3FB09A9AF1DF}" presName="sibTrans" presStyleLbl="sibTrans2D1" presStyleIdx="0" presStyleCnt="0"/>
      <dgm:spPr/>
    </dgm:pt>
    <dgm:pt modelId="{005E7716-CB1A-4483-924A-F7582377915C}" type="pres">
      <dgm:prSet presAssocID="{386F1A46-5D91-4F0A-BA75-FEBF0CA5ADB1}" presName="compNode" presStyleCnt="0"/>
      <dgm:spPr/>
    </dgm:pt>
    <dgm:pt modelId="{08AF3F36-11B1-463E-A7A6-ABCF016C37E3}" type="pres">
      <dgm:prSet presAssocID="{386F1A46-5D91-4F0A-BA75-FEBF0CA5ADB1}" presName="childRect" presStyleLbl="bgAcc1" presStyleIdx="1" presStyleCnt="3" custScaleY="115253">
        <dgm:presLayoutVars>
          <dgm:bulletEnabled val="1"/>
        </dgm:presLayoutVars>
      </dgm:prSet>
      <dgm:spPr>
        <a:blipFill rotWithShape="0">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dgm:spPr>
    </dgm:pt>
    <dgm:pt modelId="{DD08E237-C43D-4484-9121-74D4138244B5}" type="pres">
      <dgm:prSet presAssocID="{386F1A46-5D91-4F0A-BA75-FEBF0CA5ADB1}" presName="parentText" presStyleLbl="node1" presStyleIdx="0" presStyleCnt="0">
        <dgm:presLayoutVars>
          <dgm:chMax val="0"/>
          <dgm:bulletEnabled val="1"/>
        </dgm:presLayoutVars>
      </dgm:prSet>
      <dgm:spPr/>
    </dgm:pt>
    <dgm:pt modelId="{B8DFDE7D-B0EF-42F0-B7F2-AD697B64AEBC}" type="pres">
      <dgm:prSet presAssocID="{386F1A46-5D91-4F0A-BA75-FEBF0CA5ADB1}" presName="parentRect" presStyleLbl="alignNode1" presStyleIdx="1" presStyleCnt="3" custLinFactNeighborX="292" custLinFactNeighborY="19025"/>
      <dgm:spPr/>
    </dgm:pt>
    <dgm:pt modelId="{E4C13664-BFE0-452C-BC41-EF3D93DEA3EA}" type="pres">
      <dgm:prSet presAssocID="{386F1A46-5D91-4F0A-BA75-FEBF0CA5ADB1}" presName="adorn" presStyleLbl="fgAccFollowNode1" presStyleIdx="1" presStyleCnt="3" custLinFactNeighborX="-831" custLinFactNeighborY="23264"/>
      <dgm:spPr/>
    </dgm:pt>
    <dgm:pt modelId="{39C957FB-D28B-4131-910F-7377D47CC85A}" type="pres">
      <dgm:prSet presAssocID="{8B6465DE-3C42-4F78-A701-307DF4F0B741}" presName="sibTrans" presStyleLbl="sibTrans2D1" presStyleIdx="0" presStyleCnt="0"/>
      <dgm:spPr/>
    </dgm:pt>
    <dgm:pt modelId="{24440914-D86A-4C7F-AFE1-19FC38F0E93A}" type="pres">
      <dgm:prSet presAssocID="{2B84FBCB-4646-4519-A8A2-B7D2E0A7403A}" presName="compNode" presStyleCnt="0"/>
      <dgm:spPr/>
    </dgm:pt>
    <dgm:pt modelId="{1E1734E3-0CEA-42E5-BA91-2AA36C149D4F}" type="pres">
      <dgm:prSet presAssocID="{2B84FBCB-4646-4519-A8A2-B7D2E0A7403A}" presName="childRect" presStyleLbl="bgAcc1" presStyleIdx="2" presStyleCnt="3" custScaleY="113638">
        <dgm:presLayoutVars>
          <dgm:bulletEnabled val="1"/>
        </dgm:presLayoutVars>
      </dgm:prSet>
      <dgm:spPr>
        <a:blipFill rotWithShape="0">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dgm:spPr>
    </dgm:pt>
    <dgm:pt modelId="{32DAA9AB-AF2D-44F5-B32F-D2304982EB19}" type="pres">
      <dgm:prSet presAssocID="{2B84FBCB-4646-4519-A8A2-B7D2E0A7403A}" presName="parentText" presStyleLbl="node1" presStyleIdx="0" presStyleCnt="0">
        <dgm:presLayoutVars>
          <dgm:chMax val="0"/>
          <dgm:bulletEnabled val="1"/>
        </dgm:presLayoutVars>
      </dgm:prSet>
      <dgm:spPr/>
    </dgm:pt>
    <dgm:pt modelId="{E8779BEC-3996-4782-9771-ED688768D889}" type="pres">
      <dgm:prSet presAssocID="{2B84FBCB-4646-4519-A8A2-B7D2E0A7403A}" presName="parentRect" presStyleLbl="alignNode1" presStyleIdx="2" presStyleCnt="3" custScaleY="99478" custLinFactNeighborX="0" custLinFactNeighborY="16307"/>
      <dgm:spPr/>
    </dgm:pt>
    <dgm:pt modelId="{DB347C77-F9B0-40E1-B551-CF407D115785}" type="pres">
      <dgm:prSet presAssocID="{2B84FBCB-4646-4519-A8A2-B7D2E0A7403A}" presName="adorn" presStyleLbl="fgAccFollowNode1" presStyleIdx="2" presStyleCnt="3" custLinFactNeighborX="662" custLinFactNeighborY="19110"/>
      <dgm:spPr/>
    </dgm:pt>
  </dgm:ptLst>
  <dgm:cxnLst>
    <dgm:cxn modelId="{568F800E-6F54-4A1E-8646-9107FE2C332C}" type="presOf" srcId="{386F1A46-5D91-4F0A-BA75-FEBF0CA5ADB1}" destId="{DD08E237-C43D-4484-9121-74D4138244B5}" srcOrd="0" destOrd="0" presId="urn:microsoft.com/office/officeart/2005/8/layout/bList2"/>
    <dgm:cxn modelId="{E1DE990E-C431-4B94-A346-A238CFE33041}" type="presOf" srcId="{02EF43AD-C42A-4754-A46D-3FB09A9AF1DF}" destId="{CE2C8546-176D-42C6-9736-2E5D7BAACC36}" srcOrd="0" destOrd="0" presId="urn:microsoft.com/office/officeart/2005/8/layout/bList2"/>
    <dgm:cxn modelId="{F834451A-F54D-44E6-91E7-222F539FB223}" type="presOf" srcId="{8B6465DE-3C42-4F78-A701-307DF4F0B741}" destId="{39C957FB-D28B-4131-910F-7377D47CC85A}" srcOrd="0" destOrd="0" presId="urn:microsoft.com/office/officeart/2005/8/layout/bList2"/>
    <dgm:cxn modelId="{60733E2A-F582-42F8-88C9-A31C314D8765}" type="presOf" srcId="{E8C7E23B-F239-4356-82BD-CE1116060228}" destId="{EB32AD24-042C-4ABF-B6D7-FEA60BB82105}" srcOrd="0" destOrd="0" presId="urn:microsoft.com/office/officeart/2005/8/layout/bList2"/>
    <dgm:cxn modelId="{83CC1573-12BA-417D-947E-62A6FBA1DAB8}" type="presOf" srcId="{2B84FBCB-4646-4519-A8A2-B7D2E0A7403A}" destId="{32DAA9AB-AF2D-44F5-B32F-D2304982EB19}" srcOrd="0" destOrd="0" presId="urn:microsoft.com/office/officeart/2005/8/layout/bList2"/>
    <dgm:cxn modelId="{94EA868F-A5E1-4E1D-B64E-AF003BB1CE7A}" srcId="{E8C7E23B-F239-4356-82BD-CE1116060228}" destId="{386F1A46-5D91-4F0A-BA75-FEBF0CA5ADB1}" srcOrd="1" destOrd="0" parTransId="{EEA5A7AE-F521-46AD-BE9C-0E2772049046}" sibTransId="{8B6465DE-3C42-4F78-A701-307DF4F0B741}"/>
    <dgm:cxn modelId="{CAD501BE-C875-4ECC-ACCC-430B2F860BE7}" type="presOf" srcId="{2B84FBCB-4646-4519-A8A2-B7D2E0A7403A}" destId="{E8779BEC-3996-4782-9771-ED688768D889}" srcOrd="1" destOrd="0" presId="urn:microsoft.com/office/officeart/2005/8/layout/bList2"/>
    <dgm:cxn modelId="{EEB363D4-FE3E-4154-B840-AE2C8F171915}" type="presOf" srcId="{50C743E2-0EF8-4288-BC44-175B7524DCB6}" destId="{60065506-E143-42E8-8962-799354FA446D}" srcOrd="1" destOrd="0" presId="urn:microsoft.com/office/officeart/2005/8/layout/bList2"/>
    <dgm:cxn modelId="{0A004EEB-EDB6-4978-8F06-F0204AE20F48}" srcId="{E8C7E23B-F239-4356-82BD-CE1116060228}" destId="{2B84FBCB-4646-4519-A8A2-B7D2E0A7403A}" srcOrd="2" destOrd="0" parTransId="{8A3CAC16-6334-49F2-B0D8-F0E7641D5E4B}" sibTransId="{399A98A4-A2E3-4F9E-9C32-5C20189D3ECD}"/>
    <dgm:cxn modelId="{54403EF2-86B0-45FE-8E33-7842C1086491}" type="presOf" srcId="{386F1A46-5D91-4F0A-BA75-FEBF0CA5ADB1}" destId="{B8DFDE7D-B0EF-42F0-B7F2-AD697B64AEBC}" srcOrd="1" destOrd="0" presId="urn:microsoft.com/office/officeart/2005/8/layout/bList2"/>
    <dgm:cxn modelId="{D702C9FB-2F15-4FBE-A64B-DE4565950577}" srcId="{E8C7E23B-F239-4356-82BD-CE1116060228}" destId="{50C743E2-0EF8-4288-BC44-175B7524DCB6}" srcOrd="0" destOrd="0" parTransId="{F5F6FBBA-6009-4B3F-A3E6-3E026C8037F8}" sibTransId="{02EF43AD-C42A-4754-A46D-3FB09A9AF1DF}"/>
    <dgm:cxn modelId="{590A47FF-C5AF-4EE3-89BE-BB0540424D74}" type="presOf" srcId="{50C743E2-0EF8-4288-BC44-175B7524DCB6}" destId="{1F4420F3-990D-4DBF-9C34-E19D1D0F094F}" srcOrd="0" destOrd="0" presId="urn:microsoft.com/office/officeart/2005/8/layout/bList2"/>
    <dgm:cxn modelId="{B43FB2E6-C47E-4341-AF53-B1E22D23FBF7}" type="presParOf" srcId="{EB32AD24-042C-4ABF-B6D7-FEA60BB82105}" destId="{E4C7648F-992C-48A3-9AAC-F85FB8C2E505}" srcOrd="0" destOrd="0" presId="urn:microsoft.com/office/officeart/2005/8/layout/bList2"/>
    <dgm:cxn modelId="{9CC3CE9B-4E9C-4418-98A7-7427D622F657}" type="presParOf" srcId="{E4C7648F-992C-48A3-9AAC-F85FB8C2E505}" destId="{A94B1D10-DA10-4F57-A519-0B53C1ED814D}" srcOrd="0" destOrd="0" presId="urn:microsoft.com/office/officeart/2005/8/layout/bList2"/>
    <dgm:cxn modelId="{3F3219F2-5EC5-40AE-9AFF-5A5C5BB0FA70}" type="presParOf" srcId="{E4C7648F-992C-48A3-9AAC-F85FB8C2E505}" destId="{1F4420F3-990D-4DBF-9C34-E19D1D0F094F}" srcOrd="1" destOrd="0" presId="urn:microsoft.com/office/officeart/2005/8/layout/bList2"/>
    <dgm:cxn modelId="{F41986EB-AFEA-4BE6-B962-85E9705A747D}" type="presParOf" srcId="{E4C7648F-992C-48A3-9AAC-F85FB8C2E505}" destId="{60065506-E143-42E8-8962-799354FA446D}" srcOrd="2" destOrd="0" presId="urn:microsoft.com/office/officeart/2005/8/layout/bList2"/>
    <dgm:cxn modelId="{1CD3EB80-DEEA-43F3-A31B-D2718FEE8468}" type="presParOf" srcId="{E4C7648F-992C-48A3-9AAC-F85FB8C2E505}" destId="{F6F05E6D-8EF5-4423-AF70-D54D2196240C}" srcOrd="3" destOrd="0" presId="urn:microsoft.com/office/officeart/2005/8/layout/bList2"/>
    <dgm:cxn modelId="{D786252D-9CD1-4937-8BF4-A3F83855429B}" type="presParOf" srcId="{EB32AD24-042C-4ABF-B6D7-FEA60BB82105}" destId="{CE2C8546-176D-42C6-9736-2E5D7BAACC36}" srcOrd="1" destOrd="0" presId="urn:microsoft.com/office/officeart/2005/8/layout/bList2"/>
    <dgm:cxn modelId="{E5480FB8-C15F-407E-B2BF-2C7B83D0D8F7}" type="presParOf" srcId="{EB32AD24-042C-4ABF-B6D7-FEA60BB82105}" destId="{005E7716-CB1A-4483-924A-F7582377915C}" srcOrd="2" destOrd="0" presId="urn:microsoft.com/office/officeart/2005/8/layout/bList2"/>
    <dgm:cxn modelId="{36ED5BB0-09D0-4B7A-8B85-31AA1296DEC4}" type="presParOf" srcId="{005E7716-CB1A-4483-924A-F7582377915C}" destId="{08AF3F36-11B1-463E-A7A6-ABCF016C37E3}" srcOrd="0" destOrd="0" presId="urn:microsoft.com/office/officeart/2005/8/layout/bList2"/>
    <dgm:cxn modelId="{BD326ACD-8294-406B-B1E4-C010DBE3C289}" type="presParOf" srcId="{005E7716-CB1A-4483-924A-F7582377915C}" destId="{DD08E237-C43D-4484-9121-74D4138244B5}" srcOrd="1" destOrd="0" presId="urn:microsoft.com/office/officeart/2005/8/layout/bList2"/>
    <dgm:cxn modelId="{070498FC-8243-4B8D-BB6E-DFCDEB402D70}" type="presParOf" srcId="{005E7716-CB1A-4483-924A-F7582377915C}" destId="{B8DFDE7D-B0EF-42F0-B7F2-AD697B64AEBC}" srcOrd="2" destOrd="0" presId="urn:microsoft.com/office/officeart/2005/8/layout/bList2"/>
    <dgm:cxn modelId="{A115DA41-699E-4E8C-BD89-6092199FE7CC}" type="presParOf" srcId="{005E7716-CB1A-4483-924A-F7582377915C}" destId="{E4C13664-BFE0-452C-BC41-EF3D93DEA3EA}" srcOrd="3" destOrd="0" presId="urn:microsoft.com/office/officeart/2005/8/layout/bList2"/>
    <dgm:cxn modelId="{72AC2CEE-4755-4E7E-BC68-978BF6FC3BE3}" type="presParOf" srcId="{EB32AD24-042C-4ABF-B6D7-FEA60BB82105}" destId="{39C957FB-D28B-4131-910F-7377D47CC85A}" srcOrd="3" destOrd="0" presId="urn:microsoft.com/office/officeart/2005/8/layout/bList2"/>
    <dgm:cxn modelId="{7ED1FB66-DDB6-40BC-9776-0AD3E2BF6C9E}" type="presParOf" srcId="{EB32AD24-042C-4ABF-B6D7-FEA60BB82105}" destId="{24440914-D86A-4C7F-AFE1-19FC38F0E93A}" srcOrd="4" destOrd="0" presId="urn:microsoft.com/office/officeart/2005/8/layout/bList2"/>
    <dgm:cxn modelId="{495BE739-2FBA-4938-B455-CC2C66EAC088}" type="presParOf" srcId="{24440914-D86A-4C7F-AFE1-19FC38F0E93A}" destId="{1E1734E3-0CEA-42E5-BA91-2AA36C149D4F}" srcOrd="0" destOrd="0" presId="urn:microsoft.com/office/officeart/2005/8/layout/bList2"/>
    <dgm:cxn modelId="{19666C3D-8136-4BEC-A85D-AA4D87E886E0}" type="presParOf" srcId="{24440914-D86A-4C7F-AFE1-19FC38F0E93A}" destId="{32DAA9AB-AF2D-44F5-B32F-D2304982EB19}" srcOrd="1" destOrd="0" presId="urn:microsoft.com/office/officeart/2005/8/layout/bList2"/>
    <dgm:cxn modelId="{A5BC8633-A852-400C-9391-184B0E71D484}" type="presParOf" srcId="{24440914-D86A-4C7F-AFE1-19FC38F0E93A}" destId="{E8779BEC-3996-4782-9771-ED688768D889}" srcOrd="2" destOrd="0" presId="urn:microsoft.com/office/officeart/2005/8/layout/bList2"/>
    <dgm:cxn modelId="{3C6FFB54-D2D9-4D50-94A3-B6DDAE5B09C1}" type="presParOf" srcId="{24440914-D86A-4C7F-AFE1-19FC38F0E93A}" destId="{DB347C77-F9B0-40E1-B551-CF407D115785}"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C7E23B-F239-4356-82BD-CE1116060228}"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50C743E2-0EF8-4288-BC44-175B7524DCB6}">
      <dgm:prSet custT="1"/>
      <dgm:spPr/>
      <dgm:t>
        <a:bodyPr/>
        <a:lstStyle/>
        <a:p>
          <a:pPr algn="ctr"/>
          <a:r>
            <a:rPr lang="en-US" sz="2800" dirty="0"/>
            <a:t>Linear Skull fractures</a:t>
          </a:r>
        </a:p>
      </dgm:t>
    </dgm:pt>
    <dgm:pt modelId="{F5F6FBBA-6009-4B3F-A3E6-3E026C8037F8}" type="parTrans" cxnId="{D702C9FB-2F15-4FBE-A64B-DE4565950577}">
      <dgm:prSet/>
      <dgm:spPr/>
      <dgm:t>
        <a:bodyPr/>
        <a:lstStyle/>
        <a:p>
          <a:endParaRPr lang="en-US"/>
        </a:p>
      </dgm:t>
    </dgm:pt>
    <dgm:pt modelId="{02EF43AD-C42A-4754-A46D-3FB09A9AF1DF}" type="sibTrans" cxnId="{D702C9FB-2F15-4FBE-A64B-DE4565950577}">
      <dgm:prSet/>
      <dgm:spPr/>
      <dgm:t>
        <a:bodyPr/>
        <a:lstStyle/>
        <a:p>
          <a:endParaRPr lang="en-US"/>
        </a:p>
      </dgm:t>
    </dgm:pt>
    <dgm:pt modelId="{386F1A46-5D91-4F0A-BA75-FEBF0CA5ADB1}">
      <dgm:prSet custT="1"/>
      <dgm:spPr/>
      <dgm:t>
        <a:bodyPr/>
        <a:lstStyle/>
        <a:p>
          <a:pPr algn="ctr"/>
          <a:r>
            <a:rPr lang="en-US" sz="2800" b="0" i="0" baseline="0"/>
            <a:t>Depressed skull fracture</a:t>
          </a:r>
          <a:endParaRPr lang="en-US" sz="2800" dirty="0"/>
        </a:p>
      </dgm:t>
    </dgm:pt>
    <dgm:pt modelId="{EEA5A7AE-F521-46AD-BE9C-0E2772049046}" type="parTrans" cxnId="{94EA868F-A5E1-4E1D-B64E-AF003BB1CE7A}">
      <dgm:prSet/>
      <dgm:spPr/>
      <dgm:t>
        <a:bodyPr/>
        <a:lstStyle/>
        <a:p>
          <a:endParaRPr lang="en-US"/>
        </a:p>
      </dgm:t>
    </dgm:pt>
    <dgm:pt modelId="{8B6465DE-3C42-4F78-A701-307DF4F0B741}" type="sibTrans" cxnId="{94EA868F-A5E1-4E1D-B64E-AF003BB1CE7A}">
      <dgm:prSet/>
      <dgm:spPr/>
      <dgm:t>
        <a:bodyPr/>
        <a:lstStyle/>
        <a:p>
          <a:endParaRPr lang="en-US"/>
        </a:p>
      </dgm:t>
    </dgm:pt>
    <dgm:pt modelId="{2B84FBCB-4646-4519-A8A2-B7D2E0A7403A}">
      <dgm:prSet custT="1"/>
      <dgm:spPr/>
      <dgm:t>
        <a:bodyPr/>
        <a:lstStyle/>
        <a:p>
          <a:pPr algn="ctr"/>
          <a:r>
            <a:rPr lang="en-US" altLang="en-US" sz="2800" dirty="0">
              <a:solidFill>
                <a:schemeClr val="bg1"/>
              </a:solidFill>
            </a:rPr>
            <a:t>subdural hemorrhage</a:t>
          </a:r>
          <a:endParaRPr lang="en-US" sz="2800" dirty="0">
            <a:solidFill>
              <a:schemeClr val="bg1"/>
            </a:solidFill>
          </a:endParaRPr>
        </a:p>
      </dgm:t>
    </dgm:pt>
    <dgm:pt modelId="{8A3CAC16-6334-49F2-B0D8-F0E7641D5E4B}" type="parTrans" cxnId="{0A004EEB-EDB6-4978-8F06-F0204AE20F48}">
      <dgm:prSet/>
      <dgm:spPr/>
      <dgm:t>
        <a:bodyPr/>
        <a:lstStyle/>
        <a:p>
          <a:endParaRPr lang="en-US"/>
        </a:p>
      </dgm:t>
    </dgm:pt>
    <dgm:pt modelId="{399A98A4-A2E3-4F9E-9C32-5C20189D3ECD}" type="sibTrans" cxnId="{0A004EEB-EDB6-4978-8F06-F0204AE20F48}">
      <dgm:prSet/>
      <dgm:spPr/>
      <dgm:t>
        <a:bodyPr/>
        <a:lstStyle/>
        <a:p>
          <a:endParaRPr lang="en-US"/>
        </a:p>
      </dgm:t>
    </dgm:pt>
    <dgm:pt modelId="{EB32AD24-042C-4ABF-B6D7-FEA60BB82105}" type="pres">
      <dgm:prSet presAssocID="{E8C7E23B-F239-4356-82BD-CE1116060228}" presName="diagram" presStyleCnt="0">
        <dgm:presLayoutVars>
          <dgm:dir/>
          <dgm:animLvl val="lvl"/>
          <dgm:resizeHandles val="exact"/>
        </dgm:presLayoutVars>
      </dgm:prSet>
      <dgm:spPr/>
    </dgm:pt>
    <dgm:pt modelId="{E4C7648F-992C-48A3-9AAC-F85FB8C2E505}" type="pres">
      <dgm:prSet presAssocID="{50C743E2-0EF8-4288-BC44-175B7524DCB6}" presName="compNode" presStyleCnt="0"/>
      <dgm:spPr/>
    </dgm:pt>
    <dgm:pt modelId="{A94B1D10-DA10-4F57-A519-0B53C1ED814D}" type="pres">
      <dgm:prSet presAssocID="{50C743E2-0EF8-4288-BC44-175B7524DCB6}" presName="childRect" presStyleLbl="bgAcc1" presStyleIdx="0" presStyleCnt="3" custScaleY="114474">
        <dgm:presLayoutVars>
          <dgm:bulletEnabled val="1"/>
        </dgm:presLayoutVars>
      </dgm:prSet>
      <dgm:spPr>
        <a:blipFill rotWithShape="0">
          <a:blip xmlns:r="http://schemas.openxmlformats.org/officeDocument/2006/relationships" r:embed="rId1"/>
          <a:srcRect/>
          <a:stretch>
            <a:fillRect/>
          </a:stretch>
        </a:blipFill>
      </dgm:spPr>
    </dgm:pt>
    <dgm:pt modelId="{1F4420F3-990D-4DBF-9C34-E19D1D0F094F}" type="pres">
      <dgm:prSet presAssocID="{50C743E2-0EF8-4288-BC44-175B7524DCB6}" presName="parentText" presStyleLbl="node1" presStyleIdx="0" presStyleCnt="0">
        <dgm:presLayoutVars>
          <dgm:chMax val="0"/>
          <dgm:bulletEnabled val="1"/>
        </dgm:presLayoutVars>
      </dgm:prSet>
      <dgm:spPr/>
    </dgm:pt>
    <dgm:pt modelId="{60065506-E143-42E8-8962-799354FA446D}" type="pres">
      <dgm:prSet presAssocID="{50C743E2-0EF8-4288-BC44-175B7524DCB6}" presName="parentRect" presStyleLbl="alignNode1" presStyleIdx="0" presStyleCnt="3" custScaleY="107564" custLinFactNeighborX="-522" custLinFactNeighborY="18120"/>
      <dgm:spPr/>
    </dgm:pt>
    <dgm:pt modelId="{F6F05E6D-8EF5-4423-AF70-D54D2196240C}" type="pres">
      <dgm:prSet presAssocID="{50C743E2-0EF8-4288-BC44-175B7524DCB6}" presName="adorn" presStyleLbl="fgAccFollowNode1" presStyleIdx="0" presStyleCnt="3" custLinFactNeighborX="1662" custLinFactNeighborY="24926"/>
      <dgm:spPr/>
    </dgm:pt>
    <dgm:pt modelId="{CE2C8546-176D-42C6-9736-2E5D7BAACC36}" type="pres">
      <dgm:prSet presAssocID="{02EF43AD-C42A-4754-A46D-3FB09A9AF1DF}" presName="sibTrans" presStyleLbl="sibTrans2D1" presStyleIdx="0" presStyleCnt="0"/>
      <dgm:spPr/>
    </dgm:pt>
    <dgm:pt modelId="{005E7716-CB1A-4483-924A-F7582377915C}" type="pres">
      <dgm:prSet presAssocID="{386F1A46-5D91-4F0A-BA75-FEBF0CA5ADB1}" presName="compNode" presStyleCnt="0"/>
      <dgm:spPr/>
    </dgm:pt>
    <dgm:pt modelId="{08AF3F36-11B1-463E-A7A6-ABCF016C37E3}" type="pres">
      <dgm:prSet presAssocID="{386F1A46-5D91-4F0A-BA75-FEBF0CA5ADB1}" presName="childRect" presStyleLbl="bgAcc1" presStyleIdx="1" presStyleCnt="3" custScaleY="115253">
        <dgm:presLayoutVars>
          <dgm:bulletEnabled val="1"/>
        </dgm:presLayoutVars>
      </dgm:prSet>
      <dgm:spPr>
        <a:blipFill rotWithShape="0">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dgm:spPr>
    </dgm:pt>
    <dgm:pt modelId="{DD08E237-C43D-4484-9121-74D4138244B5}" type="pres">
      <dgm:prSet presAssocID="{386F1A46-5D91-4F0A-BA75-FEBF0CA5ADB1}" presName="parentText" presStyleLbl="node1" presStyleIdx="0" presStyleCnt="0">
        <dgm:presLayoutVars>
          <dgm:chMax val="0"/>
          <dgm:bulletEnabled val="1"/>
        </dgm:presLayoutVars>
      </dgm:prSet>
      <dgm:spPr/>
    </dgm:pt>
    <dgm:pt modelId="{B8DFDE7D-B0EF-42F0-B7F2-AD697B64AEBC}" type="pres">
      <dgm:prSet presAssocID="{386F1A46-5D91-4F0A-BA75-FEBF0CA5ADB1}" presName="parentRect" presStyleLbl="alignNode1" presStyleIdx="1" presStyleCnt="3" custLinFactNeighborX="292" custLinFactNeighborY="19025"/>
      <dgm:spPr/>
    </dgm:pt>
    <dgm:pt modelId="{E4C13664-BFE0-452C-BC41-EF3D93DEA3EA}" type="pres">
      <dgm:prSet presAssocID="{386F1A46-5D91-4F0A-BA75-FEBF0CA5ADB1}" presName="adorn" presStyleLbl="fgAccFollowNode1" presStyleIdx="1" presStyleCnt="3" custLinFactNeighborX="-831" custLinFactNeighborY="23264"/>
      <dgm:spPr/>
    </dgm:pt>
    <dgm:pt modelId="{39C957FB-D28B-4131-910F-7377D47CC85A}" type="pres">
      <dgm:prSet presAssocID="{8B6465DE-3C42-4F78-A701-307DF4F0B741}" presName="sibTrans" presStyleLbl="sibTrans2D1" presStyleIdx="0" presStyleCnt="0"/>
      <dgm:spPr/>
    </dgm:pt>
    <dgm:pt modelId="{24440914-D86A-4C7F-AFE1-19FC38F0E93A}" type="pres">
      <dgm:prSet presAssocID="{2B84FBCB-4646-4519-A8A2-B7D2E0A7403A}" presName="compNode" presStyleCnt="0"/>
      <dgm:spPr/>
    </dgm:pt>
    <dgm:pt modelId="{1E1734E3-0CEA-42E5-BA91-2AA36C149D4F}" type="pres">
      <dgm:prSet presAssocID="{2B84FBCB-4646-4519-A8A2-B7D2E0A7403A}" presName="childRect" presStyleLbl="bgAcc1" presStyleIdx="2" presStyleCnt="3" custScaleY="113638">
        <dgm:presLayoutVars>
          <dgm:bulletEnabled val="1"/>
        </dgm:presLayoutVars>
      </dgm:prSet>
      <dgm:spPr>
        <a:blipFill rotWithShape="0">
          <a:blip xmlns:r="http://schemas.openxmlformats.org/officeDocument/2006/relationships" r:embed="rId3">
            <a:extLst>
              <a:ext uri="{28A0092B-C50C-407E-A947-70E740481C1C}">
                <a14:useLocalDpi xmlns:a14="http://schemas.microsoft.com/office/drawing/2010/main" val="0"/>
              </a:ext>
            </a:extLst>
          </a:blip>
          <a:srcRect/>
          <a:stretch>
            <a:fillRect t="-24000" b="-24000"/>
          </a:stretch>
        </a:blipFill>
      </dgm:spPr>
    </dgm:pt>
    <dgm:pt modelId="{32DAA9AB-AF2D-44F5-B32F-D2304982EB19}" type="pres">
      <dgm:prSet presAssocID="{2B84FBCB-4646-4519-A8A2-B7D2E0A7403A}" presName="parentText" presStyleLbl="node1" presStyleIdx="0" presStyleCnt="0">
        <dgm:presLayoutVars>
          <dgm:chMax val="0"/>
          <dgm:bulletEnabled val="1"/>
        </dgm:presLayoutVars>
      </dgm:prSet>
      <dgm:spPr/>
    </dgm:pt>
    <dgm:pt modelId="{E8779BEC-3996-4782-9771-ED688768D889}" type="pres">
      <dgm:prSet presAssocID="{2B84FBCB-4646-4519-A8A2-B7D2E0A7403A}" presName="parentRect" presStyleLbl="alignNode1" presStyleIdx="2" presStyleCnt="3" custScaleY="99478" custLinFactNeighborX="0" custLinFactNeighborY="16307"/>
      <dgm:spPr/>
    </dgm:pt>
    <dgm:pt modelId="{DB347C77-F9B0-40E1-B551-CF407D115785}" type="pres">
      <dgm:prSet presAssocID="{2B84FBCB-4646-4519-A8A2-B7D2E0A7403A}" presName="adorn" presStyleLbl="fgAccFollowNode1" presStyleIdx="2" presStyleCnt="3" custLinFactNeighborX="662" custLinFactNeighborY="19110"/>
      <dgm:spPr/>
    </dgm:pt>
  </dgm:ptLst>
  <dgm:cxnLst>
    <dgm:cxn modelId="{568F800E-6F54-4A1E-8646-9107FE2C332C}" type="presOf" srcId="{386F1A46-5D91-4F0A-BA75-FEBF0CA5ADB1}" destId="{DD08E237-C43D-4484-9121-74D4138244B5}" srcOrd="0" destOrd="0" presId="urn:microsoft.com/office/officeart/2005/8/layout/bList2"/>
    <dgm:cxn modelId="{E1DE990E-C431-4B94-A346-A238CFE33041}" type="presOf" srcId="{02EF43AD-C42A-4754-A46D-3FB09A9AF1DF}" destId="{CE2C8546-176D-42C6-9736-2E5D7BAACC36}" srcOrd="0" destOrd="0" presId="urn:microsoft.com/office/officeart/2005/8/layout/bList2"/>
    <dgm:cxn modelId="{F834451A-F54D-44E6-91E7-222F539FB223}" type="presOf" srcId="{8B6465DE-3C42-4F78-A701-307DF4F0B741}" destId="{39C957FB-D28B-4131-910F-7377D47CC85A}" srcOrd="0" destOrd="0" presId="urn:microsoft.com/office/officeart/2005/8/layout/bList2"/>
    <dgm:cxn modelId="{60733E2A-F582-42F8-88C9-A31C314D8765}" type="presOf" srcId="{E8C7E23B-F239-4356-82BD-CE1116060228}" destId="{EB32AD24-042C-4ABF-B6D7-FEA60BB82105}" srcOrd="0" destOrd="0" presId="urn:microsoft.com/office/officeart/2005/8/layout/bList2"/>
    <dgm:cxn modelId="{83CC1573-12BA-417D-947E-62A6FBA1DAB8}" type="presOf" srcId="{2B84FBCB-4646-4519-A8A2-B7D2E0A7403A}" destId="{32DAA9AB-AF2D-44F5-B32F-D2304982EB19}" srcOrd="0" destOrd="0" presId="urn:microsoft.com/office/officeart/2005/8/layout/bList2"/>
    <dgm:cxn modelId="{94EA868F-A5E1-4E1D-B64E-AF003BB1CE7A}" srcId="{E8C7E23B-F239-4356-82BD-CE1116060228}" destId="{386F1A46-5D91-4F0A-BA75-FEBF0CA5ADB1}" srcOrd="1" destOrd="0" parTransId="{EEA5A7AE-F521-46AD-BE9C-0E2772049046}" sibTransId="{8B6465DE-3C42-4F78-A701-307DF4F0B741}"/>
    <dgm:cxn modelId="{CAD501BE-C875-4ECC-ACCC-430B2F860BE7}" type="presOf" srcId="{2B84FBCB-4646-4519-A8A2-B7D2E0A7403A}" destId="{E8779BEC-3996-4782-9771-ED688768D889}" srcOrd="1" destOrd="0" presId="urn:microsoft.com/office/officeart/2005/8/layout/bList2"/>
    <dgm:cxn modelId="{EEB363D4-FE3E-4154-B840-AE2C8F171915}" type="presOf" srcId="{50C743E2-0EF8-4288-BC44-175B7524DCB6}" destId="{60065506-E143-42E8-8962-799354FA446D}" srcOrd="1" destOrd="0" presId="urn:microsoft.com/office/officeart/2005/8/layout/bList2"/>
    <dgm:cxn modelId="{0A004EEB-EDB6-4978-8F06-F0204AE20F48}" srcId="{E8C7E23B-F239-4356-82BD-CE1116060228}" destId="{2B84FBCB-4646-4519-A8A2-B7D2E0A7403A}" srcOrd="2" destOrd="0" parTransId="{8A3CAC16-6334-49F2-B0D8-F0E7641D5E4B}" sibTransId="{399A98A4-A2E3-4F9E-9C32-5C20189D3ECD}"/>
    <dgm:cxn modelId="{54403EF2-86B0-45FE-8E33-7842C1086491}" type="presOf" srcId="{386F1A46-5D91-4F0A-BA75-FEBF0CA5ADB1}" destId="{B8DFDE7D-B0EF-42F0-B7F2-AD697B64AEBC}" srcOrd="1" destOrd="0" presId="urn:microsoft.com/office/officeart/2005/8/layout/bList2"/>
    <dgm:cxn modelId="{D702C9FB-2F15-4FBE-A64B-DE4565950577}" srcId="{E8C7E23B-F239-4356-82BD-CE1116060228}" destId="{50C743E2-0EF8-4288-BC44-175B7524DCB6}" srcOrd="0" destOrd="0" parTransId="{F5F6FBBA-6009-4B3F-A3E6-3E026C8037F8}" sibTransId="{02EF43AD-C42A-4754-A46D-3FB09A9AF1DF}"/>
    <dgm:cxn modelId="{590A47FF-C5AF-4EE3-89BE-BB0540424D74}" type="presOf" srcId="{50C743E2-0EF8-4288-BC44-175B7524DCB6}" destId="{1F4420F3-990D-4DBF-9C34-E19D1D0F094F}" srcOrd="0" destOrd="0" presId="urn:microsoft.com/office/officeart/2005/8/layout/bList2"/>
    <dgm:cxn modelId="{B43FB2E6-C47E-4341-AF53-B1E22D23FBF7}" type="presParOf" srcId="{EB32AD24-042C-4ABF-B6D7-FEA60BB82105}" destId="{E4C7648F-992C-48A3-9AAC-F85FB8C2E505}" srcOrd="0" destOrd="0" presId="urn:microsoft.com/office/officeart/2005/8/layout/bList2"/>
    <dgm:cxn modelId="{9CC3CE9B-4E9C-4418-98A7-7427D622F657}" type="presParOf" srcId="{E4C7648F-992C-48A3-9AAC-F85FB8C2E505}" destId="{A94B1D10-DA10-4F57-A519-0B53C1ED814D}" srcOrd="0" destOrd="0" presId="urn:microsoft.com/office/officeart/2005/8/layout/bList2"/>
    <dgm:cxn modelId="{3F3219F2-5EC5-40AE-9AFF-5A5C5BB0FA70}" type="presParOf" srcId="{E4C7648F-992C-48A3-9AAC-F85FB8C2E505}" destId="{1F4420F3-990D-4DBF-9C34-E19D1D0F094F}" srcOrd="1" destOrd="0" presId="urn:microsoft.com/office/officeart/2005/8/layout/bList2"/>
    <dgm:cxn modelId="{F41986EB-AFEA-4BE6-B962-85E9705A747D}" type="presParOf" srcId="{E4C7648F-992C-48A3-9AAC-F85FB8C2E505}" destId="{60065506-E143-42E8-8962-799354FA446D}" srcOrd="2" destOrd="0" presId="urn:microsoft.com/office/officeart/2005/8/layout/bList2"/>
    <dgm:cxn modelId="{1CD3EB80-DEEA-43F3-A31B-D2718FEE8468}" type="presParOf" srcId="{E4C7648F-992C-48A3-9AAC-F85FB8C2E505}" destId="{F6F05E6D-8EF5-4423-AF70-D54D2196240C}" srcOrd="3" destOrd="0" presId="urn:microsoft.com/office/officeart/2005/8/layout/bList2"/>
    <dgm:cxn modelId="{D786252D-9CD1-4937-8BF4-A3F83855429B}" type="presParOf" srcId="{EB32AD24-042C-4ABF-B6D7-FEA60BB82105}" destId="{CE2C8546-176D-42C6-9736-2E5D7BAACC36}" srcOrd="1" destOrd="0" presId="urn:microsoft.com/office/officeart/2005/8/layout/bList2"/>
    <dgm:cxn modelId="{E5480FB8-C15F-407E-B2BF-2C7B83D0D8F7}" type="presParOf" srcId="{EB32AD24-042C-4ABF-B6D7-FEA60BB82105}" destId="{005E7716-CB1A-4483-924A-F7582377915C}" srcOrd="2" destOrd="0" presId="urn:microsoft.com/office/officeart/2005/8/layout/bList2"/>
    <dgm:cxn modelId="{36ED5BB0-09D0-4B7A-8B85-31AA1296DEC4}" type="presParOf" srcId="{005E7716-CB1A-4483-924A-F7582377915C}" destId="{08AF3F36-11B1-463E-A7A6-ABCF016C37E3}" srcOrd="0" destOrd="0" presId="urn:microsoft.com/office/officeart/2005/8/layout/bList2"/>
    <dgm:cxn modelId="{BD326ACD-8294-406B-B1E4-C010DBE3C289}" type="presParOf" srcId="{005E7716-CB1A-4483-924A-F7582377915C}" destId="{DD08E237-C43D-4484-9121-74D4138244B5}" srcOrd="1" destOrd="0" presId="urn:microsoft.com/office/officeart/2005/8/layout/bList2"/>
    <dgm:cxn modelId="{070498FC-8243-4B8D-BB6E-DFCDEB402D70}" type="presParOf" srcId="{005E7716-CB1A-4483-924A-F7582377915C}" destId="{B8DFDE7D-B0EF-42F0-B7F2-AD697B64AEBC}" srcOrd="2" destOrd="0" presId="urn:microsoft.com/office/officeart/2005/8/layout/bList2"/>
    <dgm:cxn modelId="{A115DA41-699E-4E8C-BD89-6092199FE7CC}" type="presParOf" srcId="{005E7716-CB1A-4483-924A-F7582377915C}" destId="{E4C13664-BFE0-452C-BC41-EF3D93DEA3EA}" srcOrd="3" destOrd="0" presId="urn:microsoft.com/office/officeart/2005/8/layout/bList2"/>
    <dgm:cxn modelId="{72AC2CEE-4755-4E7E-BC68-978BF6FC3BE3}" type="presParOf" srcId="{EB32AD24-042C-4ABF-B6D7-FEA60BB82105}" destId="{39C957FB-D28B-4131-910F-7377D47CC85A}" srcOrd="3" destOrd="0" presId="urn:microsoft.com/office/officeart/2005/8/layout/bList2"/>
    <dgm:cxn modelId="{7ED1FB66-DDB6-40BC-9776-0AD3E2BF6C9E}" type="presParOf" srcId="{EB32AD24-042C-4ABF-B6D7-FEA60BB82105}" destId="{24440914-D86A-4C7F-AFE1-19FC38F0E93A}" srcOrd="4" destOrd="0" presId="urn:microsoft.com/office/officeart/2005/8/layout/bList2"/>
    <dgm:cxn modelId="{495BE739-2FBA-4938-B455-CC2C66EAC088}" type="presParOf" srcId="{24440914-D86A-4C7F-AFE1-19FC38F0E93A}" destId="{1E1734E3-0CEA-42E5-BA91-2AA36C149D4F}" srcOrd="0" destOrd="0" presId="urn:microsoft.com/office/officeart/2005/8/layout/bList2"/>
    <dgm:cxn modelId="{19666C3D-8136-4BEC-A85D-AA4D87E886E0}" type="presParOf" srcId="{24440914-D86A-4C7F-AFE1-19FC38F0E93A}" destId="{32DAA9AB-AF2D-44F5-B32F-D2304982EB19}" srcOrd="1" destOrd="0" presId="urn:microsoft.com/office/officeart/2005/8/layout/bList2"/>
    <dgm:cxn modelId="{A5BC8633-A852-400C-9391-184B0E71D484}" type="presParOf" srcId="{24440914-D86A-4C7F-AFE1-19FC38F0E93A}" destId="{E8779BEC-3996-4782-9771-ED688768D889}" srcOrd="2" destOrd="0" presId="urn:microsoft.com/office/officeart/2005/8/layout/bList2"/>
    <dgm:cxn modelId="{3C6FFB54-D2D9-4D50-94A3-B6DDAE5B09C1}" type="presParOf" srcId="{24440914-D86A-4C7F-AFE1-19FC38F0E93A}" destId="{DB347C77-F9B0-40E1-B551-CF407D115785}"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B1D10-DA10-4F57-A519-0B53C1ED814D}">
      <dsp:nvSpPr>
        <dsp:cNvPr id="0" name=""/>
        <dsp:cNvSpPr/>
      </dsp:nvSpPr>
      <dsp:spPr>
        <a:xfrm>
          <a:off x="7828" y="563221"/>
          <a:ext cx="3381137" cy="2889264"/>
        </a:xfrm>
        <a:prstGeom prst="round2SameRect">
          <a:avLst>
            <a:gd name="adj1" fmla="val 8000"/>
            <a:gd name="adj2" fmla="val 0"/>
          </a:avLst>
        </a:prstGeom>
        <a:blipFill rotWithShape="0">
          <a:blip xmlns:r="http://schemas.openxmlformats.org/officeDocument/2006/relationships" r:embed="rId1"/>
          <a:srcRect/>
          <a:stretch>
            <a:fillRect l="-13000" r="-13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065506-E143-42E8-8962-799354FA446D}">
      <dsp:nvSpPr>
        <dsp:cNvPr id="0" name=""/>
        <dsp:cNvSpPr/>
      </dsp:nvSpPr>
      <dsp:spPr>
        <a:xfrm>
          <a:off x="0" y="3425437"/>
          <a:ext cx="3381137" cy="11673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ctr" defTabSz="1244600">
            <a:lnSpc>
              <a:spcPct val="90000"/>
            </a:lnSpc>
            <a:spcBef>
              <a:spcPct val="0"/>
            </a:spcBef>
            <a:spcAft>
              <a:spcPct val="35000"/>
            </a:spcAft>
            <a:buNone/>
          </a:pPr>
          <a:r>
            <a:rPr lang="en-US" sz="2800" kern="1200" dirty="0"/>
            <a:t>Rib fractures</a:t>
          </a:r>
        </a:p>
      </dsp:txBody>
      <dsp:txXfrm>
        <a:off x="0" y="3425437"/>
        <a:ext cx="2381082" cy="1167389"/>
      </dsp:txXfrm>
    </dsp:sp>
    <dsp:sp modelId="{F6F05E6D-8EF5-4423-AF70-D54D2196240C}">
      <dsp:nvSpPr>
        <dsp:cNvPr id="0" name=""/>
        <dsp:cNvSpPr/>
      </dsp:nvSpPr>
      <dsp:spPr>
        <a:xfrm>
          <a:off x="2504226" y="3737190"/>
          <a:ext cx="1183398" cy="1183398"/>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AF3F36-11B1-463E-A7A6-ABCF016C37E3}">
      <dsp:nvSpPr>
        <dsp:cNvPr id="0" name=""/>
        <dsp:cNvSpPr/>
      </dsp:nvSpPr>
      <dsp:spPr>
        <a:xfrm>
          <a:off x="3961135" y="558305"/>
          <a:ext cx="3381137" cy="2908925"/>
        </a:xfrm>
        <a:prstGeom prst="round2SameRect">
          <a:avLst>
            <a:gd name="adj1" fmla="val 8000"/>
            <a:gd name="adj2" fmla="val 0"/>
          </a:avLst>
        </a:prstGeom>
        <a:blipFill rotWithShape="0">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DFDE7D-B0EF-42F0-B7F2-AD697B64AEBC}">
      <dsp:nvSpPr>
        <dsp:cNvPr id="0" name=""/>
        <dsp:cNvSpPr/>
      </dsp:nvSpPr>
      <dsp:spPr>
        <a:xfrm>
          <a:off x="3971008" y="3481220"/>
          <a:ext cx="3381137" cy="10852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ctr" defTabSz="1244600">
            <a:lnSpc>
              <a:spcPct val="90000"/>
            </a:lnSpc>
            <a:spcBef>
              <a:spcPct val="0"/>
            </a:spcBef>
            <a:spcAft>
              <a:spcPct val="35000"/>
            </a:spcAft>
            <a:buNone/>
          </a:pPr>
          <a:r>
            <a:rPr lang="en-US" sz="2800" b="0" i="0" kern="1200" baseline="0" dirty="0"/>
            <a:t>Long bones fractures</a:t>
          </a:r>
          <a:endParaRPr lang="en-US" sz="2800" kern="1200" dirty="0"/>
        </a:p>
      </dsp:txBody>
      <dsp:txXfrm>
        <a:off x="3971008" y="3481220"/>
        <a:ext cx="2381082" cy="1085297"/>
      </dsp:txXfrm>
    </dsp:sp>
    <dsp:sp modelId="{E4C13664-BFE0-452C-BC41-EF3D93DEA3EA}">
      <dsp:nvSpPr>
        <dsp:cNvPr id="0" name=""/>
        <dsp:cNvSpPr/>
      </dsp:nvSpPr>
      <dsp:spPr>
        <a:xfrm>
          <a:off x="6428031" y="3722437"/>
          <a:ext cx="1183398" cy="1183398"/>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1734E3-0CEA-42E5-BA91-2AA36C149D4F}">
      <dsp:nvSpPr>
        <dsp:cNvPr id="0" name=""/>
        <dsp:cNvSpPr/>
      </dsp:nvSpPr>
      <dsp:spPr>
        <a:xfrm>
          <a:off x="7914443" y="568496"/>
          <a:ext cx="3381137" cy="2868163"/>
        </a:xfrm>
        <a:prstGeom prst="round2SameRect">
          <a:avLst>
            <a:gd name="adj1" fmla="val 8000"/>
            <a:gd name="adj2" fmla="val 0"/>
          </a:avLst>
        </a:prstGeom>
        <a:blipFill rotWithShape="0">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779BEC-3996-4782-9771-ED688768D889}">
      <dsp:nvSpPr>
        <dsp:cNvPr id="0" name=""/>
        <dsp:cNvSpPr/>
      </dsp:nvSpPr>
      <dsp:spPr>
        <a:xfrm>
          <a:off x="7914443" y="3444364"/>
          <a:ext cx="3381137" cy="107963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ctr" defTabSz="1244600">
            <a:lnSpc>
              <a:spcPct val="90000"/>
            </a:lnSpc>
            <a:spcBef>
              <a:spcPct val="0"/>
            </a:spcBef>
            <a:spcAft>
              <a:spcPct val="35000"/>
            </a:spcAft>
            <a:buNone/>
          </a:pPr>
          <a:r>
            <a:rPr lang="en-US" sz="2800" b="0" i="0" kern="1200" baseline="0" dirty="0"/>
            <a:t>Metaphyseal fracture</a:t>
          </a:r>
          <a:endParaRPr lang="en-US" sz="2800" kern="1200" dirty="0"/>
        </a:p>
      </dsp:txBody>
      <dsp:txXfrm>
        <a:off x="7914443" y="3444364"/>
        <a:ext cx="2381082" cy="1079632"/>
      </dsp:txXfrm>
    </dsp:sp>
    <dsp:sp modelId="{DB347C77-F9B0-40E1-B551-CF407D115785}">
      <dsp:nvSpPr>
        <dsp:cNvPr id="0" name=""/>
        <dsp:cNvSpPr/>
      </dsp:nvSpPr>
      <dsp:spPr>
        <a:xfrm>
          <a:off x="10399001" y="3663089"/>
          <a:ext cx="1183398" cy="1183398"/>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B1D10-DA10-4F57-A519-0B53C1ED814D}">
      <dsp:nvSpPr>
        <dsp:cNvPr id="0" name=""/>
        <dsp:cNvSpPr/>
      </dsp:nvSpPr>
      <dsp:spPr>
        <a:xfrm>
          <a:off x="7828" y="563221"/>
          <a:ext cx="3381137" cy="2889264"/>
        </a:xfrm>
        <a:prstGeom prst="round2SameRect">
          <a:avLst>
            <a:gd name="adj1" fmla="val 8000"/>
            <a:gd name="adj2" fmla="val 0"/>
          </a:avLst>
        </a:prstGeom>
        <a:blipFill rotWithShape="0">
          <a:blip xmlns:r="http://schemas.openxmlformats.org/officeDocument/2006/relationships" r:embed="rId1"/>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065506-E143-42E8-8962-799354FA446D}">
      <dsp:nvSpPr>
        <dsp:cNvPr id="0" name=""/>
        <dsp:cNvSpPr/>
      </dsp:nvSpPr>
      <dsp:spPr>
        <a:xfrm>
          <a:off x="0" y="3425437"/>
          <a:ext cx="3381137" cy="11673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ctr" defTabSz="1244600">
            <a:lnSpc>
              <a:spcPct val="90000"/>
            </a:lnSpc>
            <a:spcBef>
              <a:spcPct val="0"/>
            </a:spcBef>
            <a:spcAft>
              <a:spcPct val="35000"/>
            </a:spcAft>
            <a:buNone/>
          </a:pPr>
          <a:r>
            <a:rPr lang="en-US" sz="2800" kern="1200" dirty="0"/>
            <a:t>Linear Skull fractures</a:t>
          </a:r>
        </a:p>
      </dsp:txBody>
      <dsp:txXfrm>
        <a:off x="0" y="3425437"/>
        <a:ext cx="2381082" cy="1167389"/>
      </dsp:txXfrm>
    </dsp:sp>
    <dsp:sp modelId="{F6F05E6D-8EF5-4423-AF70-D54D2196240C}">
      <dsp:nvSpPr>
        <dsp:cNvPr id="0" name=""/>
        <dsp:cNvSpPr/>
      </dsp:nvSpPr>
      <dsp:spPr>
        <a:xfrm>
          <a:off x="2504226" y="3737190"/>
          <a:ext cx="1183398" cy="1183398"/>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AF3F36-11B1-463E-A7A6-ABCF016C37E3}">
      <dsp:nvSpPr>
        <dsp:cNvPr id="0" name=""/>
        <dsp:cNvSpPr/>
      </dsp:nvSpPr>
      <dsp:spPr>
        <a:xfrm>
          <a:off x="3961135" y="558305"/>
          <a:ext cx="3381137" cy="2908925"/>
        </a:xfrm>
        <a:prstGeom prst="round2SameRect">
          <a:avLst>
            <a:gd name="adj1" fmla="val 8000"/>
            <a:gd name="adj2" fmla="val 0"/>
          </a:avLst>
        </a:prstGeom>
        <a:blipFill rotWithShape="0">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DFDE7D-B0EF-42F0-B7F2-AD697B64AEBC}">
      <dsp:nvSpPr>
        <dsp:cNvPr id="0" name=""/>
        <dsp:cNvSpPr/>
      </dsp:nvSpPr>
      <dsp:spPr>
        <a:xfrm>
          <a:off x="3971008" y="3481220"/>
          <a:ext cx="3381137" cy="10852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ctr" defTabSz="1244600">
            <a:lnSpc>
              <a:spcPct val="90000"/>
            </a:lnSpc>
            <a:spcBef>
              <a:spcPct val="0"/>
            </a:spcBef>
            <a:spcAft>
              <a:spcPct val="35000"/>
            </a:spcAft>
            <a:buNone/>
          </a:pPr>
          <a:r>
            <a:rPr lang="en-US" sz="2800" b="0" i="0" kern="1200" baseline="0"/>
            <a:t>Depressed skull fracture</a:t>
          </a:r>
          <a:endParaRPr lang="en-US" sz="2800" kern="1200" dirty="0"/>
        </a:p>
      </dsp:txBody>
      <dsp:txXfrm>
        <a:off x="3971008" y="3481220"/>
        <a:ext cx="2381082" cy="1085297"/>
      </dsp:txXfrm>
    </dsp:sp>
    <dsp:sp modelId="{E4C13664-BFE0-452C-BC41-EF3D93DEA3EA}">
      <dsp:nvSpPr>
        <dsp:cNvPr id="0" name=""/>
        <dsp:cNvSpPr/>
      </dsp:nvSpPr>
      <dsp:spPr>
        <a:xfrm>
          <a:off x="6428031" y="3722437"/>
          <a:ext cx="1183398" cy="1183398"/>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1734E3-0CEA-42E5-BA91-2AA36C149D4F}">
      <dsp:nvSpPr>
        <dsp:cNvPr id="0" name=""/>
        <dsp:cNvSpPr/>
      </dsp:nvSpPr>
      <dsp:spPr>
        <a:xfrm>
          <a:off x="7914443" y="568496"/>
          <a:ext cx="3381137" cy="2868163"/>
        </a:xfrm>
        <a:prstGeom prst="round2SameRect">
          <a:avLst>
            <a:gd name="adj1" fmla="val 8000"/>
            <a:gd name="adj2" fmla="val 0"/>
          </a:avLst>
        </a:prstGeom>
        <a:blipFill rotWithShape="0">
          <a:blip xmlns:r="http://schemas.openxmlformats.org/officeDocument/2006/relationships" r:embed="rId3">
            <a:extLst>
              <a:ext uri="{28A0092B-C50C-407E-A947-70E740481C1C}">
                <a14:useLocalDpi xmlns:a14="http://schemas.microsoft.com/office/drawing/2010/main" val="0"/>
              </a:ext>
            </a:extLst>
          </a:blip>
          <a:srcRect/>
          <a:stretch>
            <a:fillRect t="-24000" b="-24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779BEC-3996-4782-9771-ED688768D889}">
      <dsp:nvSpPr>
        <dsp:cNvPr id="0" name=""/>
        <dsp:cNvSpPr/>
      </dsp:nvSpPr>
      <dsp:spPr>
        <a:xfrm>
          <a:off x="7914443" y="3444364"/>
          <a:ext cx="3381137" cy="107963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ctr" defTabSz="1244600">
            <a:lnSpc>
              <a:spcPct val="90000"/>
            </a:lnSpc>
            <a:spcBef>
              <a:spcPct val="0"/>
            </a:spcBef>
            <a:spcAft>
              <a:spcPct val="35000"/>
            </a:spcAft>
            <a:buNone/>
          </a:pPr>
          <a:r>
            <a:rPr lang="en-US" altLang="en-US" sz="2800" kern="1200" dirty="0">
              <a:solidFill>
                <a:schemeClr val="bg1"/>
              </a:solidFill>
            </a:rPr>
            <a:t>subdural hemorrhage</a:t>
          </a:r>
          <a:endParaRPr lang="en-US" sz="2800" kern="1200" dirty="0">
            <a:solidFill>
              <a:schemeClr val="bg1"/>
            </a:solidFill>
          </a:endParaRPr>
        </a:p>
      </dsp:txBody>
      <dsp:txXfrm>
        <a:off x="7914443" y="3444364"/>
        <a:ext cx="2381082" cy="1079632"/>
      </dsp:txXfrm>
    </dsp:sp>
    <dsp:sp modelId="{DB347C77-F9B0-40E1-B551-CF407D115785}">
      <dsp:nvSpPr>
        <dsp:cNvPr id="0" name=""/>
        <dsp:cNvSpPr/>
      </dsp:nvSpPr>
      <dsp:spPr>
        <a:xfrm>
          <a:off x="10399001" y="3663089"/>
          <a:ext cx="1183398" cy="1183398"/>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9539EDDD-6F44-42CC-B850-592B3A6AE235}" type="datetimeFigureOut">
              <a:rPr lang="en-US" smtClean="0"/>
              <a:t>2/11/2024</a:t>
            </a:fld>
            <a:endParaRPr lang="en-US"/>
          </a:p>
        </p:txBody>
      </p:sp>
      <p:sp>
        <p:nvSpPr>
          <p:cNvPr id="4" name="Slide Image Placeholder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E93EDF9F-0680-4D7F-ADE2-C514BD8C075E}" type="slidenum">
              <a:rPr lang="en-US" smtClean="0"/>
              <a:t>‹#›</a:t>
            </a:fld>
            <a:endParaRPr lang="en-US"/>
          </a:p>
        </p:txBody>
      </p:sp>
    </p:spTree>
    <p:extLst>
      <p:ext uri="{BB962C8B-B14F-4D97-AF65-F5344CB8AC3E}">
        <p14:creationId xmlns:p14="http://schemas.microsoft.com/office/powerpoint/2010/main" val="909348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3EDF9F-0680-4D7F-ADE2-C514BD8C075E}" type="slidenum">
              <a:rPr lang="en-US" smtClean="0"/>
              <a:t>15</a:t>
            </a:fld>
            <a:endParaRPr lang="en-US"/>
          </a:p>
        </p:txBody>
      </p:sp>
    </p:spTree>
    <p:extLst>
      <p:ext uri="{BB962C8B-B14F-4D97-AF65-F5344CB8AC3E}">
        <p14:creationId xmlns:p14="http://schemas.microsoft.com/office/powerpoint/2010/main" val="213363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E3E1E85B-3130-4B4B-9291-F47B1B98E274}" type="slidenum">
              <a:rPr lang="ar-JO" smtClean="0"/>
              <a:t>17</a:t>
            </a:fld>
            <a:endParaRPr lang="ar-J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Sunday, February 11, 2024</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66338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Sunday, February 11, 2024</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935801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Sunday, February 11, 2024</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257750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Sunday, February 11, 2024</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071288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Sunday, February 11, 2024</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58165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Sunday, February 11, 2024</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401375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Sunday, February 11, 2024</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63593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Sunday, February 11, 2024</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53414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Sunday, February 11, 2024</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233689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Sunday, February 11, 2024</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03374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Sunday, February 11, 2024</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149613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Sunday, February 11, 2024</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940865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1.xml" /><Relationship Id="rId1" Type="http://schemas.openxmlformats.org/officeDocument/2006/relationships/slideLayout" Target="../slideLayouts/slideLayout2.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17.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2.xml" /><Relationship Id="rId1" Type="http://schemas.openxmlformats.org/officeDocument/2006/relationships/slideLayout" Target="../slideLayouts/slideLayout2.xml" /><Relationship Id="rId4" Type="http://schemas.openxmlformats.org/officeDocument/2006/relationships/image" Target="../media/image9.png" /></Relationships>
</file>

<file path=ppt/slides/_rels/slide18.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png" /><Relationship Id="rId1" Type="http://schemas.openxmlformats.org/officeDocument/2006/relationships/slideLayout" Target="../slideLayouts/slideLayout2.xml" /><Relationship Id="rId4" Type="http://schemas.openxmlformats.org/officeDocument/2006/relationships/image" Target="../media/image14.png"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3F794D0-2982-490E-88DA-93D489750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4" name="Picture 3">
            <a:extLst>
              <a:ext uri="{FF2B5EF4-FFF2-40B4-BE49-F238E27FC236}">
                <a16:creationId xmlns:a16="http://schemas.microsoft.com/office/drawing/2014/main" id="{59395162-1599-31FF-5687-51F7B6243123}"/>
              </a:ext>
            </a:extLst>
          </p:cNvPr>
          <p:cNvPicPr>
            <a:picLocks noChangeAspect="1"/>
          </p:cNvPicPr>
          <p:nvPr/>
        </p:nvPicPr>
        <p:blipFill rotWithShape="1">
          <a:blip r:embed="rId2"/>
          <a:srcRect t="11432" b="33751"/>
          <a:stretch/>
        </p:blipFill>
        <p:spPr>
          <a:xfrm>
            <a:off x="0" y="0"/>
            <a:ext cx="12192002" cy="4461036"/>
          </a:xfrm>
          <a:prstGeom prst="rect">
            <a:avLst/>
          </a:prstGeom>
        </p:spPr>
      </p:pic>
      <p:sp>
        <p:nvSpPr>
          <p:cNvPr id="11" name="Rectangle 10">
            <a:extLst>
              <a:ext uri="{FF2B5EF4-FFF2-40B4-BE49-F238E27FC236}">
                <a16:creationId xmlns:a16="http://schemas.microsoft.com/office/drawing/2014/main" id="{AFD24A3D-F07A-44A9-BE55-5576292E1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460827"/>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3" name="Rectangle 12">
            <a:extLst>
              <a:ext uri="{FF2B5EF4-FFF2-40B4-BE49-F238E27FC236}">
                <a16:creationId xmlns:a16="http://schemas.microsoft.com/office/drawing/2014/main" id="{204441C9-FD2D-4031-B5C5-67478196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38600" y="4463553"/>
            <a:ext cx="8153401" cy="2394447"/>
          </a:xfrm>
          <a:prstGeom prst="rect">
            <a:avLst/>
          </a:prstGeom>
          <a:gradFill>
            <a:gsLst>
              <a:gs pos="0">
                <a:schemeClr val="accent5">
                  <a:lumMod val="60000"/>
                  <a:lumOff val="40000"/>
                  <a:alpha val="0"/>
                </a:schemeClr>
              </a:gs>
              <a:gs pos="99000">
                <a:schemeClr val="accent2">
                  <a:alpha val="81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5" name="Freeform: Shape 14">
            <a:extLst>
              <a:ext uri="{FF2B5EF4-FFF2-40B4-BE49-F238E27FC236}">
                <a16:creationId xmlns:a16="http://schemas.microsoft.com/office/drawing/2014/main" id="{EBF09AEC-6E6E-418F-9974-8730F1B2B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834054">
            <a:off x="2944145" y="2710934"/>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7" name="Rectangle 16">
            <a:extLst>
              <a:ext uri="{FF2B5EF4-FFF2-40B4-BE49-F238E27FC236}">
                <a16:creationId xmlns:a16="http://schemas.microsoft.com/office/drawing/2014/main" id="{3D9D3989-3E00-4727-914E-959DFE8FA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6701" y="4460827"/>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5" name="Rectangle 4">
            <a:extLst>
              <a:ext uri="{FF2B5EF4-FFF2-40B4-BE49-F238E27FC236}">
                <a16:creationId xmlns:a16="http://schemas.microsoft.com/office/drawing/2014/main" id="{27FAD5C2-A181-0D11-003D-AF0CBDE30643}"/>
              </a:ext>
            </a:extLst>
          </p:cNvPr>
          <p:cNvSpPr/>
          <p:nvPr/>
        </p:nvSpPr>
        <p:spPr>
          <a:xfrm>
            <a:off x="-4" y="4324862"/>
            <a:ext cx="12192003" cy="1569660"/>
          </a:xfrm>
          <a:prstGeom prst="rect">
            <a:avLst/>
          </a:prstGeom>
          <a:noFill/>
          <a:ln>
            <a:noFill/>
          </a:ln>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100" normalizeH="0" noProof="0" dirty="0">
                <a:ln w="9525">
                  <a:solidFill>
                    <a:srgbClr val="000000">
                      <a:lumMod val="65000"/>
                      <a:lumOff val="35000"/>
                    </a:srgbClr>
                  </a:solidFill>
                  <a:prstDash val="solid"/>
                </a:ln>
                <a:solidFill>
                  <a:schemeClr val="bg2"/>
                </a:solidFill>
                <a:effectLst>
                  <a:glow rad="63500">
                    <a:srgbClr val="9D7FBA">
                      <a:satMod val="175000"/>
                      <a:alpha val="40000"/>
                    </a:srgbClr>
                  </a:glow>
                  <a:outerShdw blurRad="12700" dist="38100" dir="2700000" algn="tl" rotWithShape="0">
                    <a:srgbClr val="9B96C6">
                      <a:lumMod val="60000"/>
                      <a:lumOff val="40000"/>
                    </a:srgbClr>
                  </a:outerShdw>
                </a:effectLst>
                <a:uLnTx/>
                <a:uFillTx/>
                <a:latin typeface="Avenir Next LT Pro"/>
                <a:ea typeface="+mn-ea"/>
                <a:cs typeface="+mn-cs"/>
              </a:rPr>
              <a:t>CHILD ABUSE </a:t>
            </a:r>
          </a:p>
        </p:txBody>
      </p:sp>
      <p:sp>
        <p:nvSpPr>
          <p:cNvPr id="14" name="TextBox 13">
            <a:extLst>
              <a:ext uri="{FF2B5EF4-FFF2-40B4-BE49-F238E27FC236}">
                <a16:creationId xmlns:a16="http://schemas.microsoft.com/office/drawing/2014/main" id="{109BF26E-A503-30B9-5C8E-3B930887E69E}"/>
              </a:ext>
            </a:extLst>
          </p:cNvPr>
          <p:cNvSpPr txBox="1"/>
          <p:nvPr/>
        </p:nvSpPr>
        <p:spPr>
          <a:xfrm>
            <a:off x="348602" y="6175402"/>
            <a:ext cx="3508311"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Avenir Next LT Pro"/>
                <a:ea typeface="+mn-ea"/>
                <a:cs typeface="+mn-cs"/>
              </a:rPr>
              <a:t>IZZAT ABABNEH</a:t>
            </a:r>
          </a:p>
        </p:txBody>
      </p:sp>
      <p:sp>
        <p:nvSpPr>
          <p:cNvPr id="16" name="TextBox 15">
            <a:extLst>
              <a:ext uri="{FF2B5EF4-FFF2-40B4-BE49-F238E27FC236}">
                <a16:creationId xmlns:a16="http://schemas.microsoft.com/office/drawing/2014/main" id="{6BA553F9-4FF2-1FD4-3210-DF48CA1B8EF5}"/>
              </a:ext>
            </a:extLst>
          </p:cNvPr>
          <p:cNvSpPr txBox="1"/>
          <p:nvPr/>
        </p:nvSpPr>
        <p:spPr>
          <a:xfrm>
            <a:off x="119559" y="5687016"/>
            <a:ext cx="396639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Avenir Next LT Pro"/>
                <a:ea typeface="+mn-ea"/>
                <a:cs typeface="+mn-cs"/>
              </a:rPr>
              <a:t>MO’TASIM AL-KHATTAB</a:t>
            </a:r>
          </a:p>
        </p:txBody>
      </p:sp>
      <p:sp>
        <p:nvSpPr>
          <p:cNvPr id="2" name="TextBox 1">
            <a:extLst>
              <a:ext uri="{FF2B5EF4-FFF2-40B4-BE49-F238E27FC236}">
                <a16:creationId xmlns:a16="http://schemas.microsoft.com/office/drawing/2014/main" id="{96F314F3-D3BC-0A38-B9CC-47EAEEE8DB11}"/>
              </a:ext>
            </a:extLst>
          </p:cNvPr>
          <p:cNvSpPr txBox="1"/>
          <p:nvPr/>
        </p:nvSpPr>
        <p:spPr>
          <a:xfrm>
            <a:off x="8100625" y="5683290"/>
            <a:ext cx="396639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Avenir Next LT Pro"/>
                <a:ea typeface="+mn-ea"/>
                <a:cs typeface="+mn-cs"/>
              </a:rPr>
              <a:t>LENA AL-TARAWNEH</a:t>
            </a:r>
          </a:p>
        </p:txBody>
      </p:sp>
      <p:sp>
        <p:nvSpPr>
          <p:cNvPr id="3" name="TextBox 2">
            <a:extLst>
              <a:ext uri="{FF2B5EF4-FFF2-40B4-BE49-F238E27FC236}">
                <a16:creationId xmlns:a16="http://schemas.microsoft.com/office/drawing/2014/main" id="{B6560350-9736-ED29-D838-5323E7CEB9F9}"/>
              </a:ext>
            </a:extLst>
          </p:cNvPr>
          <p:cNvSpPr txBox="1"/>
          <p:nvPr/>
        </p:nvSpPr>
        <p:spPr>
          <a:xfrm>
            <a:off x="8068193" y="6177919"/>
            <a:ext cx="396639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Avenir Next LT Pro"/>
                <a:ea typeface="+mn-ea"/>
                <a:cs typeface="+mn-cs"/>
              </a:rPr>
              <a:t>LEKAA AL-MOGHRABI</a:t>
            </a:r>
          </a:p>
        </p:txBody>
      </p:sp>
    </p:spTree>
    <p:extLst>
      <p:ext uri="{BB962C8B-B14F-4D97-AF65-F5344CB8AC3E}">
        <p14:creationId xmlns:p14="http://schemas.microsoft.com/office/powerpoint/2010/main" val="1686483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283" y="609601"/>
            <a:ext cx="10618839" cy="5565057"/>
          </a:xfrm>
        </p:spPr>
        <p:txBody>
          <a:bodyPr>
            <a:normAutofit/>
          </a:bodyPr>
          <a:lstStyle/>
          <a:p>
            <a:pPr algn="l"/>
            <a:r>
              <a:rPr lang="en-US" sz="2800" dirty="0"/>
              <a:t>To exclude non abusive causes; the clinician should take:</a:t>
            </a:r>
          </a:p>
          <a:p>
            <a:pPr marL="914400" lvl="1" indent="-457200">
              <a:buFont typeface="+mj-lt"/>
              <a:buAutoNum type="arabicPeriod"/>
            </a:pPr>
            <a:r>
              <a:rPr lang="en-US" sz="2400" dirty="0"/>
              <a:t>Perinatal history (birth-related trauma)</a:t>
            </a:r>
          </a:p>
          <a:p>
            <a:pPr marL="914400" lvl="1" indent="-457200">
              <a:buFont typeface="+mj-lt"/>
              <a:buAutoNum type="arabicPeriod"/>
            </a:pPr>
            <a:r>
              <a:rPr lang="en-US" sz="2400" dirty="0"/>
              <a:t>Prematurity</a:t>
            </a:r>
          </a:p>
          <a:p>
            <a:pPr marL="914400" lvl="1" indent="-457200">
              <a:buFont typeface="+mj-lt"/>
              <a:buAutoNum type="arabicPeriod"/>
            </a:pPr>
            <a:r>
              <a:rPr lang="en-US" sz="2400" dirty="0"/>
              <a:t>Physical therapy and medications </a:t>
            </a:r>
          </a:p>
          <a:p>
            <a:pPr marL="914400" lvl="1" indent="-457200">
              <a:buFont typeface="+mj-lt"/>
              <a:buAutoNum type="arabicPeriod"/>
            </a:pPr>
            <a:r>
              <a:rPr lang="en-US" sz="2400" dirty="0"/>
              <a:t>Iatrogenic causes </a:t>
            </a:r>
          </a:p>
          <a:p>
            <a:pPr marL="914400" lvl="1" indent="-457200">
              <a:buFont typeface="+mj-lt"/>
              <a:buAutoNum type="arabicPeriod"/>
            </a:pPr>
            <a:r>
              <a:rPr lang="en-US" sz="2400" dirty="0"/>
              <a:t>Past medical history of fractures or bleeding disorders.</a:t>
            </a:r>
          </a:p>
          <a:p>
            <a:pPr marL="914400" lvl="1" indent="-457200">
              <a:buFont typeface="+mj-lt"/>
              <a:buAutoNum type="arabicPeriod"/>
            </a:pPr>
            <a:r>
              <a:rPr lang="en-US" sz="2400" dirty="0"/>
              <a:t>Family history of fractures and deafness can help too</a:t>
            </a:r>
          </a:p>
          <a:p>
            <a:pPr marL="914400" lvl="1" indent="-457200">
              <a:buFont typeface="+mj-lt"/>
              <a:buAutoNum type="arabicPeriod"/>
            </a:pPr>
            <a:r>
              <a:rPr lang="en-US" sz="2400" dirty="0"/>
              <a:t>It is important to ask about all relevant information about the child's family/caregivers (attendance in primary or secondary care, registration with social services. Any history of drug dependency or previous convictions should be noted)</a:t>
            </a:r>
            <a:endParaRPr lang="ar-JO"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6981" y="692778"/>
            <a:ext cx="12604954" cy="5875170"/>
          </a:xfrm>
        </p:spPr>
        <p:txBody>
          <a:bodyPr>
            <a:normAutofit lnSpcReduction="10000"/>
          </a:bodyPr>
          <a:lstStyle/>
          <a:p>
            <a:pPr algn="l"/>
            <a:r>
              <a:rPr lang="en-US" dirty="0"/>
              <a:t>Abusive head trauma (AHT) is the most common cause of fatal physical abuse.</a:t>
            </a:r>
          </a:p>
          <a:p>
            <a:r>
              <a:rPr lang="en-US" sz="2000" dirty="0"/>
              <a:t>Presenting features range from severe neurologic compromise (coma) to symptoms such as seizures, lethargy, irritability, vomiting, poor feeding, and increasing head circumference.</a:t>
            </a:r>
          </a:p>
          <a:p>
            <a:r>
              <a:rPr lang="en-US" dirty="0"/>
              <a:t>Markers of </a:t>
            </a:r>
            <a:r>
              <a:rPr lang="en-US" b="1" dirty="0"/>
              <a:t>AHT</a:t>
            </a:r>
            <a:r>
              <a:rPr lang="en-US" dirty="0"/>
              <a:t>:</a:t>
            </a:r>
          </a:p>
          <a:p>
            <a:pPr marL="914400" lvl="1" indent="-457200">
              <a:buFont typeface="+mj-lt"/>
              <a:buAutoNum type="arabicPeriod"/>
            </a:pPr>
            <a:r>
              <a:rPr lang="en-US" sz="2200" dirty="0">
                <a:latin typeface="+mj-lt"/>
              </a:rPr>
              <a:t>Subdural hemorrhages in children &lt;1 year old</a:t>
            </a:r>
          </a:p>
          <a:p>
            <a:pPr marL="800100" lvl="1" indent="-342900">
              <a:buFont typeface="+mj-lt"/>
              <a:buAutoNum type="arabicPeriod"/>
            </a:pPr>
            <a:r>
              <a:rPr lang="en-US" sz="2200" dirty="0"/>
              <a:t>Bilateral or interhemispheric subdural hemorrhages</a:t>
            </a:r>
          </a:p>
          <a:p>
            <a:pPr marL="914400" lvl="1" indent="-457200">
              <a:buFont typeface="+mj-lt"/>
              <a:buAutoNum type="arabicPeriod"/>
            </a:pPr>
            <a:r>
              <a:rPr lang="en-US" sz="2200" dirty="0"/>
              <a:t>Significant head injury with no explanation of trauma</a:t>
            </a:r>
          </a:p>
          <a:p>
            <a:pPr marL="914400" lvl="1" indent="-457200">
              <a:buFont typeface="+mj-lt"/>
              <a:buAutoNum type="arabicPeriod"/>
            </a:pPr>
            <a:r>
              <a:rPr lang="en-US" sz="2200" dirty="0">
                <a:latin typeface="+mj-lt"/>
              </a:rPr>
              <a:t>Coexisting apnea or other form of acute respiratory compromise</a:t>
            </a:r>
          </a:p>
          <a:p>
            <a:pPr marL="914400" lvl="1" indent="-457200">
              <a:buFont typeface="+mj-lt"/>
              <a:buAutoNum type="arabicPeriod"/>
            </a:pPr>
            <a:r>
              <a:rPr lang="en-US" sz="2200" dirty="0">
                <a:latin typeface="+mj-lt"/>
              </a:rPr>
              <a:t>Coexisting bruising to the head or neck or torso</a:t>
            </a:r>
          </a:p>
          <a:p>
            <a:pPr marL="914400" lvl="1" indent="-457200">
              <a:buFont typeface="+mj-lt"/>
              <a:buAutoNum type="arabicPeriod"/>
            </a:pPr>
            <a:r>
              <a:rPr lang="en-US" sz="2200" dirty="0">
                <a:latin typeface="+mj-lt"/>
              </a:rPr>
              <a:t>Retinal hemorrhages</a:t>
            </a:r>
          </a:p>
          <a:p>
            <a:pPr marL="914400" lvl="1" indent="-457200">
              <a:buFont typeface="+mj-lt"/>
              <a:buAutoNum type="arabicPeriod"/>
            </a:pPr>
            <a:r>
              <a:rPr lang="en-US" sz="2200" dirty="0">
                <a:latin typeface="+mj-lt"/>
              </a:rPr>
              <a:t>Rib or long bone fractures</a:t>
            </a:r>
          </a:p>
          <a:p>
            <a:pPr marL="914400" lvl="1" indent="-457200">
              <a:buFont typeface="+mj-lt"/>
              <a:buAutoNum type="arabicPeriod"/>
            </a:pPr>
            <a:r>
              <a:rPr lang="en-US" sz="2200" dirty="0">
                <a:latin typeface="+mj-lt"/>
              </a:rPr>
              <a:t>Skull fractures other than a simple linear parietal skull fracture</a:t>
            </a:r>
          </a:p>
          <a:p>
            <a:pPr marL="914400" lvl="1" indent="-457200">
              <a:buFont typeface="+mj-lt"/>
              <a:buAutoNum type="arabicPeriod"/>
            </a:pPr>
            <a:r>
              <a:rPr lang="en-US" sz="2200" dirty="0">
                <a:latin typeface="+mj-lt"/>
              </a:rPr>
              <a:t>Seizure without prior history of seizure disorder or fever</a:t>
            </a:r>
            <a:endParaRPr lang="ar-JO" sz="2200" dirty="0">
              <a:latin typeface="+mj-lt"/>
            </a:endParaRPr>
          </a:p>
          <a:p>
            <a:pPr marL="914400" lvl="1" indent="-457200">
              <a:buFont typeface="+mj-lt"/>
              <a:buAutoNum type="arabicPeriod"/>
            </a:pPr>
            <a:endParaRPr lang="ar-JO" dirty="0"/>
          </a:p>
          <a:p>
            <a:pPr marL="914400" lvl="1" indent="-457200">
              <a:buFont typeface="+mj-lt"/>
              <a:buAutoNum type="arabicPeriod"/>
            </a:pPr>
            <a:endParaRPr lang="en-US" sz="2000" dirty="0">
              <a:latin typeface="+mj-lt"/>
            </a:endParaRPr>
          </a:p>
          <a:p>
            <a:pPr marL="914400" lvl="1" indent="-457200">
              <a:buFont typeface="+mj-lt"/>
              <a:buAutoNum type="arabicPeriod"/>
            </a:pPr>
            <a:endParaRPr lang="ar-JO" dirty="0"/>
          </a:p>
          <a:p>
            <a:pPr algn="l"/>
            <a:endParaRPr lang="ar-JO" dirty="0"/>
          </a:p>
        </p:txBody>
      </p:sp>
      <p:sp>
        <p:nvSpPr>
          <p:cNvPr id="3" name="Title 2"/>
          <p:cNvSpPr>
            <a:spLocks noGrp="1"/>
          </p:cNvSpPr>
          <p:nvPr>
            <p:ph type="title"/>
          </p:nvPr>
        </p:nvSpPr>
        <p:spPr>
          <a:xfrm>
            <a:off x="975360" y="0"/>
            <a:ext cx="10241280" cy="692780"/>
          </a:xfrm>
        </p:spPr>
        <p:txBody>
          <a:bodyPr/>
          <a:lstStyle/>
          <a:p>
            <a:pPr algn="ctr"/>
            <a:r>
              <a:rPr lang="en-US" dirty="0"/>
              <a:t>Head injuries </a:t>
            </a:r>
            <a:endParaRPr lang="ar-JO" dirty="0"/>
          </a:p>
        </p:txBody>
      </p:sp>
      <p:sp>
        <p:nvSpPr>
          <p:cNvPr id="4" name="Rectangle 3"/>
          <p:cNvSpPr/>
          <p:nvPr/>
        </p:nvSpPr>
        <p:spPr>
          <a:xfrm>
            <a:off x="1981200" y="2690336"/>
            <a:ext cx="8001000" cy="461665"/>
          </a:xfrm>
          <a:prstGeom prst="rect">
            <a:avLst/>
          </a:prstGeom>
        </p:spPr>
        <p:txBody>
          <a:bodyPr wrap="square">
            <a:spAutoFit/>
          </a:bodyPr>
          <a:lstStyle/>
          <a:p>
            <a:pPr>
              <a:buFont typeface="Arial" pitchFamily="34" charset="0"/>
              <a:buChar char="•"/>
            </a:pPr>
            <a:endParaRPr lang="ar-JO" sz="2400" dirty="0"/>
          </a:p>
        </p:txBody>
      </p:sp>
      <p:sp>
        <p:nvSpPr>
          <p:cNvPr id="5" name="Rectangle 4"/>
          <p:cNvSpPr/>
          <p:nvPr/>
        </p:nvSpPr>
        <p:spPr>
          <a:xfrm>
            <a:off x="2209800" y="4495801"/>
            <a:ext cx="7848600" cy="400110"/>
          </a:xfrm>
          <a:prstGeom prst="rect">
            <a:avLst/>
          </a:prstGeom>
        </p:spPr>
        <p:txBody>
          <a:bodyPr wrap="square">
            <a:spAutoFit/>
          </a:bodyPr>
          <a:lstStyle/>
          <a:p>
            <a:pPr>
              <a:buFont typeface="Wingdings" pitchFamily="2" charset="2"/>
              <a:buChar char="Ø"/>
            </a:pPr>
            <a:endParaRPr lang="ar-JO" sz="2000" u="sng"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4465" y="0"/>
            <a:ext cx="11602064" cy="6656439"/>
          </a:xfrm>
        </p:spPr>
        <p:txBody>
          <a:bodyPr>
            <a:normAutofit fontScale="92500"/>
          </a:bodyPr>
          <a:lstStyle/>
          <a:p>
            <a:r>
              <a:rPr lang="en-US" sz="2600" dirty="0"/>
              <a:t>Retinal hemorrhages in multiple retinal layers and extending to the periphery is highly specific for AHT, and it is seen in approximately 85% of cases</a:t>
            </a:r>
          </a:p>
          <a:p>
            <a:pPr lvl="1">
              <a:buFont typeface="Wingdings" panose="05000000000000000000" pitchFamily="2" charset="2"/>
              <a:buChar char="§"/>
            </a:pPr>
            <a:r>
              <a:rPr lang="en-US" dirty="0"/>
              <a:t>Other medical causes of retinal hemorrhages (birth, coagulation disorders, carbon monoxide poisoning)</a:t>
            </a:r>
          </a:p>
          <a:p>
            <a:pPr lvl="1">
              <a:buFont typeface="Wingdings" panose="05000000000000000000" pitchFamily="2" charset="2"/>
              <a:buChar char="§"/>
            </a:pPr>
            <a:r>
              <a:rPr lang="en-US" dirty="0"/>
              <a:t>Infants &lt;6weeks of age may have minor retinal hemorrhages following birth, particularly after an instrumental delivery</a:t>
            </a:r>
          </a:p>
          <a:p>
            <a:r>
              <a:rPr lang="en-US" sz="2600" dirty="0"/>
              <a:t>Subdural hemorrhages are the most common intracranial injury seen in AHT, and may occur in combination with other extra-axial hemorrhages or injuries to the brain itself. </a:t>
            </a:r>
          </a:p>
          <a:p>
            <a:pPr lvl="1">
              <a:buFont typeface="Wingdings" panose="05000000000000000000" pitchFamily="2" charset="2"/>
              <a:buChar char="§"/>
            </a:pPr>
            <a:r>
              <a:rPr lang="en-US" dirty="0"/>
              <a:t>Physical abuse is the most common cause of subdural hemorrhage in children less than 1 year old</a:t>
            </a:r>
          </a:p>
          <a:p>
            <a:pPr lvl="1">
              <a:buFont typeface="Wingdings" panose="05000000000000000000" pitchFamily="2" charset="2"/>
              <a:buChar char="§"/>
            </a:pPr>
            <a:r>
              <a:rPr lang="en-US" dirty="0"/>
              <a:t>Are typically small and multiple</a:t>
            </a:r>
          </a:p>
          <a:p>
            <a:pPr lvl="1">
              <a:buFont typeface="Wingdings" panose="05000000000000000000" pitchFamily="2" charset="2"/>
              <a:buChar char="§"/>
            </a:pPr>
            <a:r>
              <a:rPr lang="en-US" dirty="0"/>
              <a:t>They occur commonly over the convexity and in the interhemispheric fissure</a:t>
            </a:r>
          </a:p>
          <a:p>
            <a:pPr lvl="1">
              <a:buFont typeface="Wingdings" panose="05000000000000000000" pitchFamily="2" charset="2"/>
              <a:buChar char="§"/>
            </a:pPr>
            <a:r>
              <a:rPr lang="en-US" dirty="0"/>
              <a:t>They may have different or mixed densities on CT or MRI</a:t>
            </a:r>
          </a:p>
          <a:p>
            <a:r>
              <a:rPr lang="en-US" sz="2600" dirty="0"/>
              <a:t>Epidural hemorrhages, however, are more commonly seen with accidental head trauma</a:t>
            </a:r>
            <a:endParaRPr lang="ar-JO" sz="2600" dirty="0"/>
          </a:p>
          <a:p>
            <a:endParaRPr lang="en-US" sz="1800" dirty="0"/>
          </a:p>
          <a:p>
            <a:endParaRPr lang="ar-JO" sz="1800" dirty="0"/>
          </a:p>
          <a:p>
            <a:pPr>
              <a:buNone/>
            </a:pPr>
            <a:endParaRPr lang="ar-JO" sz="1400" dirty="0"/>
          </a:p>
          <a:p>
            <a:pPr>
              <a:buNone/>
            </a:pPr>
            <a:endParaRPr lang="ar-JO" sz="1600" dirty="0"/>
          </a:p>
          <a:p>
            <a:pPr algn="l">
              <a:buNone/>
            </a:pPr>
            <a:endParaRPr lang="ar-JO"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206" y="1042699"/>
            <a:ext cx="11395587" cy="6449482"/>
          </a:xfrm>
        </p:spPr>
        <p:txBody>
          <a:bodyPr>
            <a:normAutofit fontScale="40000" lnSpcReduction="20000"/>
          </a:bodyPr>
          <a:lstStyle/>
          <a:p>
            <a:pPr algn="l"/>
            <a:r>
              <a:rPr lang="en-US" sz="6000" dirty="0"/>
              <a:t>Spinal injuries are uncommon in children with physical abuse </a:t>
            </a:r>
          </a:p>
          <a:p>
            <a:pPr algn="l"/>
            <a:r>
              <a:rPr lang="en-US" sz="6000" dirty="0"/>
              <a:t>If it happens it would be masked with the loss of consciousness a combined with the AHT </a:t>
            </a:r>
            <a:br>
              <a:rPr lang="ar-JO" sz="4500" dirty="0"/>
            </a:br>
            <a:r>
              <a:rPr lang="ar-JO" sz="4500" dirty="0"/>
              <a:t> </a:t>
            </a:r>
            <a:r>
              <a:rPr lang="en-US" sz="5000" dirty="0"/>
              <a:t>e.g. Unstable spinal fractures such as hangman's fracture</a:t>
            </a:r>
            <a:endParaRPr lang="en-US" sz="4500" dirty="0"/>
          </a:p>
          <a:p>
            <a:pPr algn="l"/>
            <a:r>
              <a:rPr lang="en-US" sz="6000" dirty="0"/>
              <a:t>Sites of injury:</a:t>
            </a:r>
          </a:p>
          <a:p>
            <a:pPr marL="914400" lvl="1" indent="-457200">
              <a:buFont typeface="+mj-lt"/>
              <a:buAutoNum type="arabicPeriod"/>
            </a:pPr>
            <a:r>
              <a:rPr lang="en-US" sz="5000" dirty="0"/>
              <a:t>Cervical spine mostly in infants </a:t>
            </a:r>
          </a:p>
          <a:p>
            <a:pPr marL="914400" lvl="1" indent="-457200">
              <a:buFont typeface="+mj-lt"/>
              <a:buAutoNum type="arabicPeriod"/>
            </a:pPr>
            <a:r>
              <a:rPr lang="en-US" sz="5000" dirty="0"/>
              <a:t>Thoracolumbar spine mostly in toddlers</a:t>
            </a:r>
          </a:p>
          <a:p>
            <a:r>
              <a:rPr lang="en-US" sz="6000" dirty="0"/>
              <a:t>Presentation:</a:t>
            </a:r>
          </a:p>
          <a:p>
            <a:pPr marL="914400" lvl="1" indent="-457200">
              <a:buFont typeface="+mj-lt"/>
              <a:buAutoNum type="arabicPeriod"/>
            </a:pPr>
            <a:r>
              <a:rPr lang="en-US" sz="5000" dirty="0"/>
              <a:t>Bony tenderness over the site of the vertebral </a:t>
            </a:r>
          </a:p>
          <a:p>
            <a:pPr marL="914400" lvl="1" indent="-457200">
              <a:buFont typeface="+mj-lt"/>
              <a:buAutoNum type="arabicPeriod"/>
            </a:pPr>
            <a:r>
              <a:rPr lang="en-US" sz="5000" dirty="0"/>
              <a:t>Specific neurologic signs, such as paraplegia, quadriplegia, incontinence, or absent sensation below the level of cord injury.  </a:t>
            </a:r>
          </a:p>
          <a:p>
            <a:pPr marL="914400" lvl="1" indent="-457200">
              <a:buFont typeface="+mj-lt"/>
              <a:buAutoNum type="arabicPeriod"/>
            </a:pPr>
            <a:r>
              <a:rPr lang="en-US" sz="5000" dirty="0"/>
              <a:t>Unexplained kyphosis in an older child should also raise a suspicion of previous abuse</a:t>
            </a:r>
            <a:endParaRPr lang="ar-JO" sz="5000" dirty="0"/>
          </a:p>
          <a:p>
            <a:pPr>
              <a:buNone/>
            </a:pPr>
            <a:endParaRPr lang="ar-JO" u="sng" dirty="0">
              <a:solidFill>
                <a:srgbClr val="FF0000"/>
              </a:solidFill>
            </a:endParaRPr>
          </a:p>
          <a:p>
            <a:pPr algn="l">
              <a:buNone/>
            </a:pPr>
            <a:endParaRPr lang="en-US" dirty="0"/>
          </a:p>
          <a:p>
            <a:pPr algn="l">
              <a:buNone/>
            </a:pPr>
            <a:br>
              <a:rPr lang="ar-JO" dirty="0"/>
            </a:br>
            <a:br>
              <a:rPr lang="ar-JO" dirty="0"/>
            </a:br>
            <a:br>
              <a:rPr lang="ar-JO" dirty="0"/>
            </a:br>
            <a:endParaRPr lang="ar-JO" dirty="0"/>
          </a:p>
        </p:txBody>
      </p:sp>
      <p:sp>
        <p:nvSpPr>
          <p:cNvPr id="3" name="Title 2"/>
          <p:cNvSpPr>
            <a:spLocks noGrp="1"/>
          </p:cNvSpPr>
          <p:nvPr>
            <p:ph type="title"/>
          </p:nvPr>
        </p:nvSpPr>
        <p:spPr>
          <a:xfrm>
            <a:off x="1127760" y="111231"/>
            <a:ext cx="10241280" cy="646331"/>
          </a:xfrm>
        </p:spPr>
        <p:txBody>
          <a:bodyPr>
            <a:normAutofit/>
          </a:bodyPr>
          <a:lstStyle/>
          <a:p>
            <a:pPr algn="ctr"/>
            <a:r>
              <a:rPr lang="en-US" dirty="0"/>
              <a:t>Spinal injuries </a:t>
            </a:r>
            <a:endParaRPr lang="ar-JO"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006" y="1166018"/>
            <a:ext cx="11702845" cy="4979143"/>
          </a:xfrm>
        </p:spPr>
        <p:txBody>
          <a:bodyPr>
            <a:normAutofit lnSpcReduction="10000"/>
          </a:bodyPr>
          <a:lstStyle/>
          <a:p>
            <a:pPr algn="l"/>
            <a:r>
              <a:rPr lang="en-US" sz="2800" dirty="0"/>
              <a:t>They are predominantly seen in children &lt;5 years.</a:t>
            </a:r>
          </a:p>
          <a:p>
            <a:r>
              <a:rPr lang="en-US" sz="2800" dirty="0"/>
              <a:t>no specific history of trauma to the abdomen. </a:t>
            </a:r>
          </a:p>
          <a:p>
            <a:r>
              <a:rPr lang="en-US" sz="2800" dirty="0"/>
              <a:t>present with nonspecific symptoms (nausea, vomiting, loss of consciousness, and/or an acute abdomen).</a:t>
            </a:r>
          </a:p>
          <a:p>
            <a:r>
              <a:rPr lang="en-US" sz="2800" dirty="0"/>
              <a:t>Frequently, there is a delay in seeking care.</a:t>
            </a:r>
          </a:p>
          <a:p>
            <a:r>
              <a:rPr lang="en-US" sz="2800" dirty="0"/>
              <a:t>Abdominal injuries may occasionally be masked by symptoms and signs of head injury.</a:t>
            </a:r>
          </a:p>
          <a:p>
            <a:r>
              <a:rPr lang="en-US" sz="2800" dirty="0"/>
              <a:t>The most specific abdominal injuries as a consequence of abuse are hollow viscus injuries  (e.g., small bowel and splenic injury). </a:t>
            </a:r>
            <a:endParaRPr lang="ar-JO" sz="2800" dirty="0"/>
          </a:p>
          <a:p>
            <a:endParaRPr lang="ar-JO" dirty="0"/>
          </a:p>
          <a:p>
            <a:pPr algn="l"/>
            <a:endParaRPr lang="ar-JO" dirty="0"/>
          </a:p>
        </p:txBody>
      </p:sp>
      <p:sp>
        <p:nvSpPr>
          <p:cNvPr id="3" name="Title 2"/>
          <p:cNvSpPr>
            <a:spLocks noGrp="1"/>
          </p:cNvSpPr>
          <p:nvPr>
            <p:ph type="title"/>
          </p:nvPr>
        </p:nvSpPr>
        <p:spPr>
          <a:xfrm>
            <a:off x="975360" y="109685"/>
            <a:ext cx="10241280" cy="810767"/>
          </a:xfrm>
        </p:spPr>
        <p:txBody>
          <a:bodyPr/>
          <a:lstStyle/>
          <a:p>
            <a:pPr algn="ctr"/>
            <a:r>
              <a:rPr lang="en-US" dirty="0"/>
              <a:t>Abdominal injuries </a:t>
            </a:r>
            <a:endParaRPr lang="ar-JO"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5360" y="183307"/>
            <a:ext cx="10241280" cy="536366"/>
          </a:xfrm>
        </p:spPr>
        <p:txBody>
          <a:bodyPr>
            <a:normAutofit fontScale="90000"/>
          </a:bodyPr>
          <a:lstStyle/>
          <a:p>
            <a:pPr algn="ctr"/>
            <a:r>
              <a:rPr lang="en-US" dirty="0"/>
              <a:t>Fractures</a:t>
            </a:r>
            <a:endParaRPr lang="ar-JO" dirty="0"/>
          </a:p>
        </p:txBody>
      </p:sp>
      <p:graphicFrame>
        <p:nvGraphicFramePr>
          <p:cNvPr id="2" name="Diagram 1">
            <a:extLst>
              <a:ext uri="{FF2B5EF4-FFF2-40B4-BE49-F238E27FC236}">
                <a16:creationId xmlns:a16="http://schemas.microsoft.com/office/drawing/2014/main" id="{757BFD27-1C5E-A1F9-5326-FADBEB1629F7}"/>
              </a:ext>
            </a:extLst>
          </p:cNvPr>
          <p:cNvGraphicFramePr/>
          <p:nvPr>
            <p:extLst>
              <p:ext uri="{D42A27DB-BD31-4B8C-83A1-F6EECF244321}">
                <p14:modId xmlns:p14="http://schemas.microsoft.com/office/powerpoint/2010/main" val="2120546398"/>
              </p:ext>
            </p:extLst>
          </p:nvPr>
        </p:nvGraphicFramePr>
        <p:xfrm>
          <a:off x="304800" y="834582"/>
          <a:ext cx="11582400" cy="5188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5360" y="183307"/>
            <a:ext cx="10241280" cy="536366"/>
          </a:xfrm>
        </p:spPr>
        <p:txBody>
          <a:bodyPr>
            <a:normAutofit fontScale="90000"/>
          </a:bodyPr>
          <a:lstStyle/>
          <a:p>
            <a:pPr algn="ctr"/>
            <a:r>
              <a:rPr lang="en-US" dirty="0"/>
              <a:t>Fractures</a:t>
            </a:r>
            <a:endParaRPr lang="ar-JO" dirty="0"/>
          </a:p>
        </p:txBody>
      </p:sp>
      <p:graphicFrame>
        <p:nvGraphicFramePr>
          <p:cNvPr id="2" name="Diagram 1">
            <a:extLst>
              <a:ext uri="{FF2B5EF4-FFF2-40B4-BE49-F238E27FC236}">
                <a16:creationId xmlns:a16="http://schemas.microsoft.com/office/drawing/2014/main" id="{757BFD27-1C5E-A1F9-5326-FADBEB1629F7}"/>
              </a:ext>
            </a:extLst>
          </p:cNvPr>
          <p:cNvGraphicFramePr/>
          <p:nvPr>
            <p:extLst>
              <p:ext uri="{D42A27DB-BD31-4B8C-83A1-F6EECF244321}">
                <p14:modId xmlns:p14="http://schemas.microsoft.com/office/powerpoint/2010/main" val="1768532334"/>
              </p:ext>
            </p:extLst>
          </p:nvPr>
        </p:nvGraphicFramePr>
        <p:xfrm>
          <a:off x="304800" y="834582"/>
          <a:ext cx="11582400" cy="5188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1750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C53F8DC-E65E-42A4-ABA3-AB41274F3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387150" y="457200"/>
            <a:ext cx="5937883" cy="902879"/>
          </a:xfrm>
        </p:spPr>
        <p:txBody>
          <a:bodyPr vert="horz" lIns="0" tIns="0" rIns="0" bIns="0" rtlCol="0" anchor="b">
            <a:normAutofit/>
          </a:bodyPr>
          <a:lstStyle/>
          <a:p>
            <a:r>
              <a:rPr lang="en-US" dirty="0"/>
              <a:t>Bruising</a:t>
            </a:r>
          </a:p>
        </p:txBody>
      </p:sp>
      <p:sp>
        <p:nvSpPr>
          <p:cNvPr id="4" name="Rectangle 3"/>
          <p:cNvSpPr/>
          <p:nvPr/>
        </p:nvSpPr>
        <p:spPr>
          <a:xfrm>
            <a:off x="1387150" y="1655047"/>
            <a:ext cx="5937882" cy="4623861"/>
          </a:xfrm>
          <a:prstGeom prst="rect">
            <a:avLst/>
          </a:prstGeom>
        </p:spPr>
        <p:txBody>
          <a:bodyPr vert="horz" lIns="0" tIns="0" rIns="0" bIns="0" rtlCol="0">
            <a:normAutofit/>
          </a:bodyPr>
          <a:lstStyle/>
          <a:p>
            <a:pPr indent="-228600">
              <a:lnSpc>
                <a:spcPct val="120000"/>
              </a:lnSpc>
              <a:spcAft>
                <a:spcPts val="600"/>
              </a:spcAft>
              <a:buFont typeface="Arial" panose="020B0604020202020204" pitchFamily="34" charset="0"/>
              <a:buChar char="•"/>
            </a:pPr>
            <a:r>
              <a:rPr lang="en-US" sz="2800" dirty="0"/>
              <a:t>Very common in pediatric.</a:t>
            </a:r>
          </a:p>
          <a:p>
            <a:pPr indent="-228600">
              <a:lnSpc>
                <a:spcPct val="120000"/>
              </a:lnSpc>
              <a:spcAft>
                <a:spcPts val="600"/>
              </a:spcAft>
              <a:buFont typeface="Arial" panose="020B0604020202020204" pitchFamily="34" charset="0"/>
              <a:buChar char="•"/>
            </a:pPr>
            <a:r>
              <a:rPr lang="en-US" sz="2800" dirty="0"/>
              <a:t>Highly sensitive for child abuse.</a:t>
            </a:r>
          </a:p>
          <a:p>
            <a:pPr indent="-228600">
              <a:lnSpc>
                <a:spcPct val="120000"/>
              </a:lnSpc>
              <a:spcAft>
                <a:spcPts val="600"/>
              </a:spcAft>
              <a:buFont typeface="Arial" panose="020B0604020202020204" pitchFamily="34" charset="0"/>
              <a:buChar char="•"/>
            </a:pPr>
            <a:r>
              <a:rPr lang="en-US" sz="2800" dirty="0"/>
              <a:t>When to suspect non-accidental bruises (i.e., caused by child abuse)?</a:t>
            </a:r>
          </a:p>
          <a:p>
            <a:pPr marL="800100" lvl="1" indent="-228600">
              <a:lnSpc>
                <a:spcPct val="120000"/>
              </a:lnSpc>
              <a:spcAft>
                <a:spcPts val="600"/>
              </a:spcAft>
              <a:buFont typeface="Arial" panose="020B0604020202020204" pitchFamily="34" charset="0"/>
              <a:buChar char="•"/>
            </a:pPr>
            <a:r>
              <a:rPr lang="en-US" sz="2000" dirty="0"/>
              <a:t>Unusual distribution </a:t>
            </a:r>
          </a:p>
          <a:p>
            <a:pPr marL="800100" lvl="1" indent="-228600">
              <a:lnSpc>
                <a:spcPct val="120000"/>
              </a:lnSpc>
              <a:spcAft>
                <a:spcPts val="600"/>
              </a:spcAft>
              <a:buFont typeface="Arial" panose="020B0604020202020204" pitchFamily="34" charset="0"/>
              <a:buChar char="•"/>
            </a:pPr>
            <a:r>
              <a:rPr lang="en-US" sz="2000" dirty="0"/>
              <a:t>Multiple lesions </a:t>
            </a:r>
          </a:p>
          <a:p>
            <a:pPr marL="800100" lvl="1" indent="-228600">
              <a:lnSpc>
                <a:spcPct val="120000"/>
              </a:lnSpc>
              <a:spcAft>
                <a:spcPts val="600"/>
              </a:spcAft>
              <a:buFont typeface="Arial" panose="020B0604020202020204" pitchFamily="34" charset="0"/>
              <a:buChar char="•"/>
            </a:pPr>
            <a:r>
              <a:rPr lang="en-US" sz="2000" dirty="0"/>
              <a:t>Different ages </a:t>
            </a:r>
          </a:p>
          <a:p>
            <a:pPr marL="800100" lvl="1" indent="-228600">
              <a:lnSpc>
                <a:spcPct val="120000"/>
              </a:lnSpc>
              <a:spcAft>
                <a:spcPts val="600"/>
              </a:spcAft>
              <a:buFont typeface="Arial" panose="020B0604020202020204" pitchFamily="34" charset="0"/>
              <a:buChar char="•"/>
            </a:pPr>
            <a:r>
              <a:rPr lang="en-US" sz="2000" dirty="0"/>
              <a:t>Age &lt;4 months </a:t>
            </a:r>
          </a:p>
          <a:p>
            <a:pPr marL="800100" lvl="1" indent="-228600">
              <a:lnSpc>
                <a:spcPct val="120000"/>
              </a:lnSpc>
              <a:spcAft>
                <a:spcPts val="600"/>
              </a:spcAft>
              <a:buFont typeface="Arial" panose="020B0604020202020204" pitchFamily="34" charset="0"/>
              <a:buChar char="•"/>
            </a:pPr>
            <a:r>
              <a:rPr lang="en-US" sz="2000" dirty="0"/>
              <a:t>Other associated injuries  </a:t>
            </a:r>
          </a:p>
        </p:txBody>
      </p:sp>
      <p:pic>
        <p:nvPicPr>
          <p:cNvPr id="2" name="Picture 1" descr="A close-up of a person's leg&#10;&#10;Description automatically generated">
            <a:extLst>
              <a:ext uri="{FF2B5EF4-FFF2-40B4-BE49-F238E27FC236}">
                <a16:creationId xmlns:a16="http://schemas.microsoft.com/office/drawing/2014/main" id="{66AE0821-C730-18D0-0402-022D54C0B7C0}"/>
              </a:ext>
            </a:extLst>
          </p:cNvPr>
          <p:cNvPicPr>
            <a:picLocks noChangeAspect="1"/>
          </p:cNvPicPr>
          <p:nvPr/>
        </p:nvPicPr>
        <p:blipFill>
          <a:blip r:embed="rId3"/>
          <a:stretch>
            <a:fillRect/>
          </a:stretch>
        </p:blipFill>
        <p:spPr>
          <a:xfrm>
            <a:off x="7569775" y="457200"/>
            <a:ext cx="3727489" cy="2575969"/>
          </a:xfrm>
          <a:prstGeom prst="rect">
            <a:avLst/>
          </a:prstGeom>
        </p:spPr>
      </p:pic>
      <p:pic>
        <p:nvPicPr>
          <p:cNvPr id="7" name="Picture 6" descr="A child with a pacifier and a bruise on her face&#10;&#10;Description automatically generated">
            <a:extLst>
              <a:ext uri="{FF2B5EF4-FFF2-40B4-BE49-F238E27FC236}">
                <a16:creationId xmlns:a16="http://schemas.microsoft.com/office/drawing/2014/main" id="{EDAC731B-69FF-8FFB-F439-ED74BE1BA2E6}"/>
              </a:ext>
            </a:extLst>
          </p:cNvPr>
          <p:cNvPicPr>
            <a:picLocks noChangeAspect="1"/>
          </p:cNvPicPr>
          <p:nvPr/>
        </p:nvPicPr>
        <p:blipFill>
          <a:blip r:embed="rId4"/>
          <a:stretch>
            <a:fillRect/>
          </a:stretch>
        </p:blipFill>
        <p:spPr>
          <a:xfrm>
            <a:off x="7569775" y="3360776"/>
            <a:ext cx="3727489" cy="2575969"/>
          </a:xfrm>
          <a:prstGeom prst="rect">
            <a:avLst/>
          </a:prstGeom>
        </p:spPr>
      </p:pic>
      <p:sp>
        <p:nvSpPr>
          <p:cNvPr id="14" name="Rectangle 13">
            <a:extLst>
              <a:ext uri="{FF2B5EF4-FFF2-40B4-BE49-F238E27FC236}">
                <a16:creationId xmlns:a16="http://schemas.microsoft.com/office/drawing/2014/main" id="{3808F57C-E98A-4053-BD3D-4D04986CB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DD8121B-71ED-41BD-AA7C-9E5609999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C53F8DC-E65E-42A4-ABA3-AB41274F3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968671" y="457200"/>
            <a:ext cx="5524143" cy="568582"/>
          </a:xfrm>
        </p:spPr>
        <p:txBody>
          <a:bodyPr vert="horz" lIns="0" tIns="0" rIns="0" bIns="0" rtlCol="0" anchor="b">
            <a:normAutofit/>
          </a:bodyPr>
          <a:lstStyle/>
          <a:p>
            <a:r>
              <a:rPr lang="en-US" dirty="0"/>
              <a:t>Bites</a:t>
            </a:r>
          </a:p>
        </p:txBody>
      </p:sp>
      <p:sp>
        <p:nvSpPr>
          <p:cNvPr id="4" name="Rectangle 3"/>
          <p:cNvSpPr/>
          <p:nvPr/>
        </p:nvSpPr>
        <p:spPr>
          <a:xfrm>
            <a:off x="968670" y="1211334"/>
            <a:ext cx="6019615" cy="4725411"/>
          </a:xfrm>
          <a:prstGeom prst="rect">
            <a:avLst/>
          </a:prstGeom>
        </p:spPr>
        <p:txBody>
          <a:bodyPr vert="horz" lIns="0" tIns="0" rIns="0" bIns="0" rtlCol="0">
            <a:normAutofit/>
          </a:bodyPr>
          <a:lstStyle/>
          <a:p>
            <a:pPr indent="-228600">
              <a:lnSpc>
                <a:spcPct val="120000"/>
              </a:lnSpc>
              <a:spcAft>
                <a:spcPts val="600"/>
              </a:spcAft>
              <a:buFont typeface="Arial" panose="020B0604020202020204" pitchFamily="34" charset="0"/>
              <a:buChar char="•"/>
            </a:pPr>
            <a:r>
              <a:rPr lang="en-US" sz="2400" dirty="0"/>
              <a:t>It is the only physical injury where there is the potential to identify exactly who has attacked the child.</a:t>
            </a:r>
          </a:p>
          <a:p>
            <a:pPr indent="-228600">
              <a:lnSpc>
                <a:spcPct val="120000"/>
              </a:lnSpc>
              <a:spcAft>
                <a:spcPts val="600"/>
              </a:spcAft>
              <a:buFont typeface="Arial" panose="020B0604020202020204" pitchFamily="34" charset="0"/>
              <a:buChar char="•"/>
            </a:pPr>
            <a:r>
              <a:rPr lang="en-US" sz="2400" dirty="0"/>
              <a:t>Any bite with an intercanine distance of &gt;3 cm, is more probably caused by an adult. </a:t>
            </a:r>
          </a:p>
          <a:p>
            <a:pPr indent="-228600">
              <a:lnSpc>
                <a:spcPct val="120000"/>
              </a:lnSpc>
              <a:spcAft>
                <a:spcPts val="600"/>
              </a:spcAft>
              <a:buFont typeface="Arial" panose="020B0604020202020204" pitchFamily="34" charset="0"/>
              <a:buChar char="•"/>
            </a:pPr>
            <a:r>
              <a:rPr lang="en-US" sz="2400" dirty="0"/>
              <a:t>Bite marks in breasts or neck may be found in sexually abused children. </a:t>
            </a:r>
          </a:p>
          <a:p>
            <a:pPr indent="-228600">
              <a:lnSpc>
                <a:spcPct val="120000"/>
              </a:lnSpc>
              <a:spcAft>
                <a:spcPts val="600"/>
              </a:spcAft>
              <a:buFont typeface="Arial" panose="020B0604020202020204" pitchFamily="34" charset="0"/>
              <a:buChar char="•"/>
            </a:pPr>
            <a:r>
              <a:rPr lang="en-US" sz="2400" dirty="0"/>
              <a:t>Animal bites are also common and usually lead to tearing injuries. </a:t>
            </a:r>
          </a:p>
          <a:p>
            <a:pPr indent="-228600">
              <a:lnSpc>
                <a:spcPct val="120000"/>
              </a:lnSpc>
              <a:spcAft>
                <a:spcPts val="600"/>
              </a:spcAft>
              <a:buFont typeface="Arial" panose="020B0604020202020204" pitchFamily="34" charset="0"/>
              <a:buChar char="•"/>
            </a:pPr>
            <a:endParaRPr lang="en-US" sz="1600" dirty="0"/>
          </a:p>
          <a:p>
            <a:pPr indent="-228600">
              <a:lnSpc>
                <a:spcPct val="120000"/>
              </a:lnSpc>
              <a:spcAft>
                <a:spcPts val="600"/>
              </a:spcAft>
              <a:buFont typeface="Arial" panose="020B0604020202020204" pitchFamily="34" charset="0"/>
              <a:buChar char="•"/>
            </a:pPr>
            <a:endParaRPr lang="en-US" sz="1600" dirty="0"/>
          </a:p>
        </p:txBody>
      </p:sp>
      <p:pic>
        <p:nvPicPr>
          <p:cNvPr id="8" name="Picture 7">
            <a:extLst>
              <a:ext uri="{FF2B5EF4-FFF2-40B4-BE49-F238E27FC236}">
                <a16:creationId xmlns:a16="http://schemas.microsoft.com/office/drawing/2014/main" id="{FCDE2D47-E423-BF1F-280A-33F40A2E461D}"/>
              </a:ext>
            </a:extLst>
          </p:cNvPr>
          <p:cNvPicPr>
            <a:picLocks noChangeAspect="1"/>
          </p:cNvPicPr>
          <p:nvPr/>
        </p:nvPicPr>
        <p:blipFill>
          <a:blip r:embed="rId2"/>
          <a:stretch>
            <a:fillRect/>
          </a:stretch>
        </p:blipFill>
        <p:spPr>
          <a:xfrm>
            <a:off x="7569776" y="457200"/>
            <a:ext cx="3888254" cy="2718619"/>
          </a:xfrm>
          <a:prstGeom prst="rect">
            <a:avLst/>
          </a:prstGeom>
        </p:spPr>
      </p:pic>
      <p:pic>
        <p:nvPicPr>
          <p:cNvPr id="2" name="Picture 1">
            <a:extLst>
              <a:ext uri="{FF2B5EF4-FFF2-40B4-BE49-F238E27FC236}">
                <a16:creationId xmlns:a16="http://schemas.microsoft.com/office/drawing/2014/main" id="{837E9FB3-D2B9-BE32-5D3E-C0CB33017E29}"/>
              </a:ext>
            </a:extLst>
          </p:cNvPr>
          <p:cNvPicPr>
            <a:picLocks noChangeAspect="1"/>
          </p:cNvPicPr>
          <p:nvPr/>
        </p:nvPicPr>
        <p:blipFill>
          <a:blip r:embed="rId3"/>
          <a:stretch>
            <a:fillRect/>
          </a:stretch>
        </p:blipFill>
        <p:spPr>
          <a:xfrm>
            <a:off x="7569776" y="3429000"/>
            <a:ext cx="3888254" cy="2718618"/>
          </a:xfrm>
          <a:prstGeom prst="rect">
            <a:avLst/>
          </a:prstGeom>
        </p:spPr>
      </p:pic>
      <p:sp>
        <p:nvSpPr>
          <p:cNvPr id="15" name="Rectangle 14">
            <a:extLst>
              <a:ext uri="{FF2B5EF4-FFF2-40B4-BE49-F238E27FC236}">
                <a16:creationId xmlns:a16="http://schemas.microsoft.com/office/drawing/2014/main" id="{3808F57C-E98A-4053-BD3D-4D04986CB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DD8121B-71ED-41BD-AA7C-9E5609999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5360" y="457153"/>
            <a:ext cx="10241280" cy="602765"/>
          </a:xfrm>
        </p:spPr>
        <p:txBody>
          <a:bodyPr>
            <a:normAutofit/>
          </a:bodyPr>
          <a:lstStyle/>
          <a:p>
            <a:pPr algn="ctr"/>
            <a:r>
              <a:rPr lang="en-US" dirty="0"/>
              <a:t>Oral injuries </a:t>
            </a:r>
            <a:endParaRPr lang="ar-JO" dirty="0"/>
          </a:p>
        </p:txBody>
      </p:sp>
      <p:sp>
        <p:nvSpPr>
          <p:cNvPr id="4" name="Rectangle 3"/>
          <p:cNvSpPr/>
          <p:nvPr/>
        </p:nvSpPr>
        <p:spPr>
          <a:xfrm>
            <a:off x="944071" y="1368099"/>
            <a:ext cx="9832084" cy="1815882"/>
          </a:xfrm>
          <a:prstGeom prst="rect">
            <a:avLst/>
          </a:prstGeom>
        </p:spPr>
        <p:txBody>
          <a:bodyPr wrap="square">
            <a:spAutoFit/>
          </a:bodyPr>
          <a:lstStyle/>
          <a:p>
            <a:pPr>
              <a:buFont typeface="Arial" pitchFamily="34" charset="0"/>
              <a:buChar char="•"/>
            </a:pPr>
            <a:r>
              <a:rPr lang="en-US" sz="2400" dirty="0"/>
              <a:t>Different mouth injuries that can be associated with child abuse, like:</a:t>
            </a:r>
          </a:p>
          <a:p>
            <a:pPr marL="800100" lvl="1" indent="-342900">
              <a:buFont typeface="+mj-lt"/>
              <a:buAutoNum type="arabicPeriod"/>
            </a:pPr>
            <a:r>
              <a:rPr lang="en-US" sz="2200" dirty="0"/>
              <a:t>Lips laceration or bruising ( the most common)</a:t>
            </a:r>
          </a:p>
          <a:p>
            <a:pPr marL="800100" lvl="1" indent="-342900">
              <a:buFont typeface="+mj-lt"/>
              <a:buAutoNum type="arabicPeriod"/>
            </a:pPr>
            <a:r>
              <a:rPr lang="en-US" sz="2200" dirty="0"/>
              <a:t>Missing or fractured teeth</a:t>
            </a:r>
          </a:p>
          <a:p>
            <a:pPr marL="800100" lvl="1" indent="-342900">
              <a:buFont typeface="+mj-lt"/>
              <a:buAutoNum type="arabicPeriod"/>
            </a:pPr>
            <a:r>
              <a:rPr lang="en-US" sz="2200" dirty="0"/>
              <a:t>Tongue laceration </a:t>
            </a:r>
          </a:p>
          <a:p>
            <a:pPr marL="800100" lvl="1" indent="-342900">
              <a:buFont typeface="+mj-lt"/>
              <a:buAutoNum type="arabicPeriod"/>
            </a:pPr>
            <a:r>
              <a:rPr lang="en-US" sz="2200" dirty="0"/>
              <a:t>Torn frenulum  </a:t>
            </a:r>
            <a:endParaRPr lang="ar-JO" sz="2200" dirty="0"/>
          </a:p>
        </p:txBody>
      </p:sp>
      <p:pic>
        <p:nvPicPr>
          <p:cNvPr id="2" name="Picture 1">
            <a:extLst>
              <a:ext uri="{FF2B5EF4-FFF2-40B4-BE49-F238E27FC236}">
                <a16:creationId xmlns:a16="http://schemas.microsoft.com/office/drawing/2014/main" id="{FCF27A25-4979-B1B8-8AC0-7A771CBC6C9B}"/>
              </a:ext>
            </a:extLst>
          </p:cNvPr>
          <p:cNvPicPr>
            <a:picLocks noChangeAspect="1"/>
          </p:cNvPicPr>
          <p:nvPr/>
        </p:nvPicPr>
        <p:blipFill>
          <a:blip r:embed="rId2"/>
          <a:stretch>
            <a:fillRect/>
          </a:stretch>
        </p:blipFill>
        <p:spPr>
          <a:xfrm>
            <a:off x="974373" y="3467775"/>
            <a:ext cx="2867442" cy="2539734"/>
          </a:xfrm>
          <a:prstGeom prst="rect">
            <a:avLst/>
          </a:prstGeom>
        </p:spPr>
      </p:pic>
      <p:pic>
        <p:nvPicPr>
          <p:cNvPr id="9" name="Picture 8">
            <a:extLst>
              <a:ext uri="{FF2B5EF4-FFF2-40B4-BE49-F238E27FC236}">
                <a16:creationId xmlns:a16="http://schemas.microsoft.com/office/drawing/2014/main" id="{0554D1EB-DFAD-3A36-1FF5-8D978AC4FBE1}"/>
              </a:ext>
            </a:extLst>
          </p:cNvPr>
          <p:cNvPicPr>
            <a:picLocks noChangeAspect="1"/>
          </p:cNvPicPr>
          <p:nvPr/>
        </p:nvPicPr>
        <p:blipFill>
          <a:blip r:embed="rId3"/>
          <a:stretch>
            <a:fillRect/>
          </a:stretch>
        </p:blipFill>
        <p:spPr>
          <a:xfrm>
            <a:off x="8349198" y="3492162"/>
            <a:ext cx="2867442" cy="2515347"/>
          </a:xfrm>
          <a:prstGeom prst="rect">
            <a:avLst/>
          </a:prstGeom>
        </p:spPr>
      </p:pic>
      <p:pic>
        <p:nvPicPr>
          <p:cNvPr id="10" name="Picture 9">
            <a:extLst>
              <a:ext uri="{FF2B5EF4-FFF2-40B4-BE49-F238E27FC236}">
                <a16:creationId xmlns:a16="http://schemas.microsoft.com/office/drawing/2014/main" id="{D7F0C426-6611-E4A3-8C3A-37C27771CA1F}"/>
              </a:ext>
            </a:extLst>
          </p:cNvPr>
          <p:cNvPicPr>
            <a:picLocks noChangeAspect="1"/>
          </p:cNvPicPr>
          <p:nvPr/>
        </p:nvPicPr>
        <p:blipFill>
          <a:blip r:embed="rId4"/>
          <a:stretch>
            <a:fillRect/>
          </a:stretch>
        </p:blipFill>
        <p:spPr>
          <a:xfrm>
            <a:off x="4661785" y="3461678"/>
            <a:ext cx="2867442" cy="254583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755" y="1612491"/>
            <a:ext cx="10756490" cy="4788091"/>
          </a:xfrm>
        </p:spPr>
        <p:txBody>
          <a:bodyPr>
            <a:normAutofit/>
          </a:bodyPr>
          <a:lstStyle/>
          <a:p>
            <a:pPr algn="l"/>
            <a:r>
              <a:rPr lang="en-US" sz="2800" dirty="0"/>
              <a:t>Child abuse (including neglect) is any form of maltreatment of a child, either by inflicting harm or by failing to act to prevent harm. </a:t>
            </a:r>
          </a:p>
          <a:p>
            <a:pPr algn="l"/>
            <a:r>
              <a:rPr lang="en-US" sz="2800" dirty="0"/>
              <a:t>Children may be abused by their family members, caregivers or unfrequently by a strangers.</a:t>
            </a:r>
          </a:p>
          <a:p>
            <a:pPr algn="l"/>
            <a:r>
              <a:rPr lang="en-US" sz="2800" dirty="0"/>
              <a:t>They may be abused by adults or by other children. </a:t>
            </a:r>
          </a:p>
          <a:p>
            <a:pPr marL="0" indent="0" algn="l">
              <a:buNone/>
            </a:pPr>
            <a:endParaRPr lang="ar-JO" dirty="0"/>
          </a:p>
        </p:txBody>
      </p:sp>
      <p:sp>
        <p:nvSpPr>
          <p:cNvPr id="3" name="Title 2"/>
          <p:cNvSpPr>
            <a:spLocks noGrp="1"/>
          </p:cNvSpPr>
          <p:nvPr>
            <p:ph type="title"/>
          </p:nvPr>
        </p:nvSpPr>
        <p:spPr>
          <a:xfrm>
            <a:off x="975360" y="137651"/>
            <a:ext cx="10241280" cy="810767"/>
          </a:xfrm>
        </p:spPr>
        <p:txBody>
          <a:bodyPr/>
          <a:lstStyle/>
          <a:p>
            <a:pPr algn="ctr"/>
            <a:r>
              <a:rPr lang="en-US" dirty="0"/>
              <a:t>Definition </a:t>
            </a:r>
            <a:endParaRPr lang="ar-JO"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5359" y="349763"/>
            <a:ext cx="10241280" cy="567748"/>
          </a:xfrm>
        </p:spPr>
        <p:txBody>
          <a:bodyPr/>
          <a:lstStyle/>
          <a:p>
            <a:pPr algn="ctr"/>
            <a:r>
              <a:rPr lang="en-US" dirty="0"/>
              <a:t>Poisoning</a:t>
            </a:r>
            <a:endParaRPr lang="ar-JO" dirty="0"/>
          </a:p>
        </p:txBody>
      </p:sp>
      <p:sp>
        <p:nvSpPr>
          <p:cNvPr id="2" name="TextBox 1">
            <a:extLst>
              <a:ext uri="{FF2B5EF4-FFF2-40B4-BE49-F238E27FC236}">
                <a16:creationId xmlns:a16="http://schemas.microsoft.com/office/drawing/2014/main" id="{595E5BA1-6A83-2E81-34FB-5391B292FC12}"/>
              </a:ext>
            </a:extLst>
          </p:cNvPr>
          <p:cNvSpPr txBox="1"/>
          <p:nvPr/>
        </p:nvSpPr>
        <p:spPr>
          <a:xfrm>
            <a:off x="816077" y="1490007"/>
            <a:ext cx="10559845" cy="4985980"/>
          </a:xfrm>
          <a:prstGeom prst="rect">
            <a:avLst/>
          </a:prstGeom>
          <a:noFill/>
        </p:spPr>
        <p:txBody>
          <a:bodyPr wrap="square" rtlCol="0">
            <a:spAutoFit/>
          </a:bodyPr>
          <a:lstStyle/>
          <a:p>
            <a:pPr marL="285750" indent="-285750">
              <a:buFont typeface="Arial" panose="020B0604020202020204" pitchFamily="34" charset="0"/>
              <a:buChar char="•"/>
            </a:pPr>
            <a:r>
              <a:rPr lang="en-US" sz="2800" dirty="0"/>
              <a:t>Poisoning is quite common among children and not always due to abuse. </a:t>
            </a:r>
          </a:p>
          <a:p>
            <a:pPr marL="285750" indent="-285750">
              <a:buFont typeface="Arial" panose="020B0604020202020204" pitchFamily="34" charset="0"/>
              <a:buChar char="•"/>
            </a:pPr>
            <a:r>
              <a:rPr lang="en-US" sz="2800" dirty="0"/>
              <a:t>Features that increase the suspicion of abusive poisoning:</a:t>
            </a:r>
          </a:p>
          <a:p>
            <a:pPr marL="800100" lvl="1" indent="-342900">
              <a:lnSpc>
                <a:spcPct val="150000"/>
              </a:lnSpc>
              <a:buFont typeface="+mj-lt"/>
              <a:buAutoNum type="arabicPeriod"/>
            </a:pPr>
            <a:r>
              <a:rPr lang="en-US" sz="2400" dirty="0"/>
              <a:t>Delay in seeking medical advice </a:t>
            </a:r>
          </a:p>
          <a:p>
            <a:pPr marL="800100" lvl="1" indent="-342900">
              <a:lnSpc>
                <a:spcPct val="150000"/>
              </a:lnSpc>
              <a:buFont typeface="+mj-lt"/>
              <a:buAutoNum type="arabicPeriod"/>
            </a:pPr>
            <a:r>
              <a:rPr lang="en-US" sz="2400" dirty="0"/>
              <a:t>Ingestion of large amount of the poisonous material </a:t>
            </a:r>
          </a:p>
          <a:p>
            <a:pPr marL="800100" lvl="1" indent="-342900">
              <a:lnSpc>
                <a:spcPct val="150000"/>
              </a:lnSpc>
              <a:buFont typeface="+mj-lt"/>
              <a:buAutoNum type="arabicPeriod"/>
            </a:pPr>
            <a:r>
              <a:rPr lang="en-US" sz="2400" dirty="0"/>
              <a:t>Discrepancy between the patient’s history and the clinical presentation</a:t>
            </a:r>
          </a:p>
          <a:p>
            <a:pPr marL="800100" lvl="1" indent="-342900">
              <a:lnSpc>
                <a:spcPct val="150000"/>
              </a:lnSpc>
              <a:buFont typeface="+mj-lt"/>
              <a:buAutoNum type="arabicPeriod"/>
            </a:pPr>
            <a:r>
              <a:rPr lang="en-US" sz="2400" dirty="0"/>
              <a:t>Ingestion of unusual materials or medications </a:t>
            </a:r>
          </a:p>
          <a:p>
            <a:pPr marL="800100" lvl="1" indent="-342900">
              <a:lnSpc>
                <a:spcPct val="150000"/>
              </a:lnSpc>
              <a:buFont typeface="+mj-lt"/>
              <a:buAutoNum type="arabicPeriod"/>
            </a:pPr>
            <a:r>
              <a:rPr lang="en-US" sz="2400" dirty="0"/>
              <a:t>Previous history </a:t>
            </a:r>
          </a:p>
          <a:p>
            <a:pPr lvl="1"/>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145A8-95E2-9C6E-E8E0-90FE49EC4273}"/>
              </a:ext>
            </a:extLst>
          </p:cNvPr>
          <p:cNvSpPr>
            <a:spLocks noGrp="1"/>
          </p:cNvSpPr>
          <p:nvPr>
            <p:ph type="title"/>
          </p:nvPr>
        </p:nvSpPr>
        <p:spPr>
          <a:xfrm>
            <a:off x="975360" y="206477"/>
            <a:ext cx="10241280" cy="653452"/>
          </a:xfrm>
        </p:spPr>
        <p:txBody>
          <a:bodyPr/>
          <a:lstStyle/>
          <a:p>
            <a:pPr algn="ctr"/>
            <a:r>
              <a:rPr lang="en-US" dirty="0"/>
              <a:t>burns</a:t>
            </a:r>
          </a:p>
        </p:txBody>
      </p:sp>
      <p:sp>
        <p:nvSpPr>
          <p:cNvPr id="3" name="Content Placeholder 2">
            <a:extLst>
              <a:ext uri="{FF2B5EF4-FFF2-40B4-BE49-F238E27FC236}">
                <a16:creationId xmlns:a16="http://schemas.microsoft.com/office/drawing/2014/main" id="{16F60BBB-1B5B-7443-7BC0-F42F02C85390}"/>
              </a:ext>
            </a:extLst>
          </p:cNvPr>
          <p:cNvSpPr>
            <a:spLocks noGrp="1"/>
          </p:cNvSpPr>
          <p:nvPr>
            <p:ph idx="1"/>
          </p:nvPr>
        </p:nvSpPr>
        <p:spPr>
          <a:xfrm>
            <a:off x="77346" y="955640"/>
            <a:ext cx="2557699" cy="2677150"/>
          </a:xfrm>
        </p:spPr>
        <p:txBody>
          <a:bodyPr>
            <a:normAutofit lnSpcReduction="10000"/>
          </a:bodyPr>
          <a:lstStyle/>
          <a:p>
            <a:r>
              <a:rPr lang="en-US" sz="2400" dirty="0"/>
              <a:t>2 types:</a:t>
            </a:r>
          </a:p>
          <a:p>
            <a:pPr marL="914400" lvl="1" indent="-457200">
              <a:buFont typeface="+mj-lt"/>
              <a:buAutoNum type="arabicPeriod"/>
            </a:pPr>
            <a:r>
              <a:rPr lang="en-US" sz="2400" dirty="0"/>
              <a:t>Dry</a:t>
            </a:r>
          </a:p>
          <a:p>
            <a:pPr marL="914400" lvl="1" indent="-457200">
              <a:buFont typeface="+mj-lt"/>
              <a:buAutoNum type="arabicPeriod"/>
            </a:pPr>
            <a:r>
              <a:rPr lang="en-US" sz="2400" dirty="0"/>
              <a:t>Scald (spill/splash or </a:t>
            </a:r>
            <a:r>
              <a:rPr lang="en-US" altLang="en-US" sz="2400" dirty="0"/>
              <a:t>immersion)</a:t>
            </a:r>
          </a:p>
          <a:p>
            <a:endParaRPr lang="en-US" dirty="0"/>
          </a:p>
        </p:txBody>
      </p:sp>
      <p:graphicFrame>
        <p:nvGraphicFramePr>
          <p:cNvPr id="4" name="Table 3">
            <a:extLst>
              <a:ext uri="{FF2B5EF4-FFF2-40B4-BE49-F238E27FC236}">
                <a16:creationId xmlns:a16="http://schemas.microsoft.com/office/drawing/2014/main" id="{F00C7594-680C-4E09-9651-A6E02CE6B68E}"/>
              </a:ext>
            </a:extLst>
          </p:cNvPr>
          <p:cNvGraphicFramePr>
            <a:graphicFrameLocks noGrp="1"/>
          </p:cNvGraphicFramePr>
          <p:nvPr>
            <p:extLst>
              <p:ext uri="{D42A27DB-BD31-4B8C-83A1-F6EECF244321}">
                <p14:modId xmlns:p14="http://schemas.microsoft.com/office/powerpoint/2010/main" val="2931957517"/>
              </p:ext>
            </p:extLst>
          </p:nvPr>
        </p:nvGraphicFramePr>
        <p:xfrm>
          <a:off x="2782528" y="955640"/>
          <a:ext cx="9332126" cy="5436954"/>
        </p:xfrm>
        <a:graphic>
          <a:graphicData uri="http://schemas.openxmlformats.org/drawingml/2006/table">
            <a:tbl>
              <a:tblPr firstRow="1" bandRow="1">
                <a:tableStyleId>{5C22544A-7EE6-4342-B048-85BDC9FD1C3A}</a:tableStyleId>
              </a:tblPr>
              <a:tblGrid>
                <a:gridCol w="4666063">
                  <a:extLst>
                    <a:ext uri="{9D8B030D-6E8A-4147-A177-3AD203B41FA5}">
                      <a16:colId xmlns:a16="http://schemas.microsoft.com/office/drawing/2014/main" val="4137400789"/>
                    </a:ext>
                  </a:extLst>
                </a:gridCol>
                <a:gridCol w="4666063">
                  <a:extLst>
                    <a:ext uri="{9D8B030D-6E8A-4147-A177-3AD203B41FA5}">
                      <a16:colId xmlns:a16="http://schemas.microsoft.com/office/drawing/2014/main" val="4120059718"/>
                    </a:ext>
                  </a:extLst>
                </a:gridCol>
              </a:tblGrid>
              <a:tr h="445267">
                <a:tc>
                  <a:txBody>
                    <a:bodyPr/>
                    <a:lstStyle/>
                    <a:p>
                      <a:pPr algn="ctr"/>
                      <a:r>
                        <a:rPr lang="en-US" sz="2000" dirty="0"/>
                        <a:t>Accidental burn </a:t>
                      </a:r>
                    </a:p>
                  </a:txBody>
                  <a:tcPr anchor="ctr"/>
                </a:tc>
                <a:tc>
                  <a:txBody>
                    <a:bodyPr/>
                    <a:lstStyle/>
                    <a:p>
                      <a:pPr algn="ctr"/>
                      <a:r>
                        <a:rPr lang="en-US" sz="2000" dirty="0"/>
                        <a:t>Abusive burns </a:t>
                      </a:r>
                    </a:p>
                  </a:txBody>
                  <a:tcPr anchor="ctr"/>
                </a:tc>
                <a:extLst>
                  <a:ext uri="{0D108BD9-81ED-4DB2-BD59-A6C34878D82A}">
                    <a16:rowId xmlns:a16="http://schemas.microsoft.com/office/drawing/2014/main" val="502306954"/>
                  </a:ext>
                </a:extLst>
              </a:tr>
              <a:tr h="445267">
                <a:tc>
                  <a:txBody>
                    <a:bodyPr/>
                    <a:lstStyle/>
                    <a:p>
                      <a:pPr algn="ctr"/>
                      <a:r>
                        <a:rPr lang="en-US" sz="2000" dirty="0"/>
                        <a:t>Reasonable history</a:t>
                      </a:r>
                    </a:p>
                  </a:txBody>
                  <a:tcPr anchor="ctr"/>
                </a:tc>
                <a:tc>
                  <a:txBody>
                    <a:bodyPr/>
                    <a:lstStyle/>
                    <a:p>
                      <a:pPr algn="ctr"/>
                      <a:r>
                        <a:rPr lang="en-US" sz="2000" dirty="0"/>
                        <a:t>History discrepancy </a:t>
                      </a:r>
                    </a:p>
                  </a:txBody>
                  <a:tcPr anchor="ctr"/>
                </a:tc>
                <a:extLst>
                  <a:ext uri="{0D108BD9-81ED-4DB2-BD59-A6C34878D82A}">
                    <a16:rowId xmlns:a16="http://schemas.microsoft.com/office/drawing/2014/main" val="3364829041"/>
                  </a:ext>
                </a:extLst>
              </a:tr>
              <a:tr h="445267">
                <a:tc>
                  <a:txBody>
                    <a:bodyPr/>
                    <a:lstStyle/>
                    <a:p>
                      <a:pPr algn="ctr"/>
                      <a:r>
                        <a:rPr lang="en-US" sz="2000" dirty="0"/>
                        <a:t>Irregular burn margins </a:t>
                      </a:r>
                    </a:p>
                  </a:txBody>
                  <a:tcPr anchor="ctr"/>
                </a:tc>
                <a:tc>
                  <a:txBody>
                    <a:bodyPr/>
                    <a:lstStyle/>
                    <a:p>
                      <a:pPr algn="ctr"/>
                      <a:r>
                        <a:rPr lang="en-US" sz="2000" dirty="0"/>
                        <a:t>Sharply </a:t>
                      </a:r>
                      <a:r>
                        <a:rPr lang="en-US" altLang="en-US" sz="2000" dirty="0"/>
                        <a:t>demarcated burn margins</a:t>
                      </a:r>
                      <a:endParaRPr lang="en-US" sz="2000" dirty="0"/>
                    </a:p>
                  </a:txBody>
                  <a:tcPr anchor="ctr"/>
                </a:tc>
                <a:extLst>
                  <a:ext uri="{0D108BD9-81ED-4DB2-BD59-A6C34878D82A}">
                    <a16:rowId xmlns:a16="http://schemas.microsoft.com/office/drawing/2014/main" val="235101677"/>
                  </a:ext>
                </a:extLst>
              </a:tr>
              <a:tr h="7685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t>Variable burn depths</a:t>
                      </a:r>
                    </a:p>
                    <a:p>
                      <a:pPr algn="ctr"/>
                      <a:endParaRPr 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t>Uniform burn depth / Full thickness</a:t>
                      </a:r>
                    </a:p>
                    <a:p>
                      <a:pPr algn="ctr"/>
                      <a:endParaRPr lang="en-US" sz="2000" dirty="0"/>
                    </a:p>
                  </a:txBody>
                  <a:tcPr anchor="ctr"/>
                </a:tc>
                <a:extLst>
                  <a:ext uri="{0D108BD9-81ED-4DB2-BD59-A6C34878D82A}">
                    <a16:rowId xmlns:a16="http://schemas.microsoft.com/office/drawing/2014/main" val="2479627580"/>
                  </a:ext>
                </a:extLst>
              </a:tr>
              <a:tr h="445267">
                <a:tc>
                  <a:txBody>
                    <a:bodyPr/>
                    <a:lstStyle/>
                    <a:p>
                      <a:pPr algn="ctr"/>
                      <a:r>
                        <a:rPr lang="en-US" altLang="en-US" sz="2000" dirty="0"/>
                        <a:t>Multiple splash marks</a:t>
                      </a:r>
                      <a:endParaRPr lang="en-US" sz="2000" dirty="0"/>
                    </a:p>
                  </a:txBody>
                  <a:tcPr anchor="ctr"/>
                </a:tc>
                <a:tc>
                  <a:txBody>
                    <a:bodyPr/>
                    <a:lstStyle/>
                    <a:p>
                      <a:pPr algn="ctr"/>
                      <a:r>
                        <a:rPr lang="en-US" altLang="en-US" sz="2000" dirty="0"/>
                        <a:t>Absent splash marks</a:t>
                      </a:r>
                      <a:endParaRPr lang="en-US" sz="2000" dirty="0"/>
                    </a:p>
                  </a:txBody>
                  <a:tcPr anchor="ctr"/>
                </a:tc>
                <a:extLst>
                  <a:ext uri="{0D108BD9-81ED-4DB2-BD59-A6C34878D82A}">
                    <a16:rowId xmlns:a16="http://schemas.microsoft.com/office/drawing/2014/main" val="456594575"/>
                  </a:ext>
                </a:extLst>
              </a:tr>
              <a:tr h="10979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t>lessens in severity as liquid flows down body</a:t>
                      </a:r>
                    </a:p>
                    <a:p>
                      <a:pPr algn="ctr"/>
                      <a:endParaRPr 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t>Creases &amp; opposing skin surfaces spared</a:t>
                      </a:r>
                    </a:p>
                    <a:p>
                      <a:pPr algn="ctr"/>
                      <a:endParaRPr lang="en-US" sz="2000" dirty="0"/>
                    </a:p>
                  </a:txBody>
                  <a:tcPr anchor="ctr"/>
                </a:tc>
                <a:extLst>
                  <a:ext uri="{0D108BD9-81ED-4DB2-BD59-A6C34878D82A}">
                    <a16:rowId xmlns:a16="http://schemas.microsoft.com/office/drawing/2014/main" val="660629414"/>
                  </a:ext>
                </a:extLst>
              </a:tr>
              <a:tr h="10208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t>Initial point of contact deeply burned</a:t>
                      </a:r>
                    </a:p>
                    <a:p>
                      <a:pPr algn="ctr"/>
                      <a:endParaRPr 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t>Geometric pattern or object imprint, (iron, cigarette lighter)</a:t>
                      </a:r>
                    </a:p>
                    <a:p>
                      <a:pPr algn="ctr"/>
                      <a:endParaRPr lang="en-US" sz="2000" dirty="0"/>
                    </a:p>
                  </a:txBody>
                  <a:tcPr anchor="ctr"/>
                </a:tc>
                <a:extLst>
                  <a:ext uri="{0D108BD9-81ED-4DB2-BD59-A6C34878D82A}">
                    <a16:rowId xmlns:a16="http://schemas.microsoft.com/office/drawing/2014/main" val="4019333329"/>
                  </a:ext>
                </a:extLst>
              </a:tr>
              <a:tr h="768542">
                <a:tc>
                  <a:txBody>
                    <a:bodyPr/>
                    <a:lstStyle/>
                    <a:p>
                      <a:pPr algn="ctr"/>
                      <a:r>
                        <a:rPr lang="en-US" sz="2000" dirty="0"/>
                        <a:t>Usually, small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t>Larger burns</a:t>
                      </a:r>
                    </a:p>
                    <a:p>
                      <a:pPr algn="ctr"/>
                      <a:endParaRPr lang="en-US" sz="2000" dirty="0"/>
                    </a:p>
                  </a:txBody>
                  <a:tcPr anchor="ctr"/>
                </a:tc>
                <a:extLst>
                  <a:ext uri="{0D108BD9-81ED-4DB2-BD59-A6C34878D82A}">
                    <a16:rowId xmlns:a16="http://schemas.microsoft.com/office/drawing/2014/main" val="4182942200"/>
                  </a:ext>
                </a:extLst>
              </a:tr>
            </a:tbl>
          </a:graphicData>
        </a:graphic>
      </p:graphicFrame>
    </p:spTree>
    <p:extLst>
      <p:ext uri="{BB962C8B-B14F-4D97-AF65-F5344CB8AC3E}">
        <p14:creationId xmlns:p14="http://schemas.microsoft.com/office/powerpoint/2010/main" val="2652297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63B88-189D-1595-019C-6ED4D595867B}"/>
              </a:ext>
            </a:extLst>
          </p:cNvPr>
          <p:cNvSpPr>
            <a:spLocks noGrp="1"/>
          </p:cNvSpPr>
          <p:nvPr>
            <p:ph type="title"/>
          </p:nvPr>
        </p:nvSpPr>
        <p:spPr>
          <a:xfrm>
            <a:off x="975360" y="14224"/>
            <a:ext cx="10241280" cy="1243584"/>
          </a:xfrm>
        </p:spPr>
        <p:txBody>
          <a:bodyPr>
            <a:normAutofit/>
          </a:bodyPr>
          <a:lstStyle/>
          <a:p>
            <a:pPr algn="ctr"/>
            <a:r>
              <a:rPr lang="en-US" b="1" i="0" dirty="0">
                <a:solidFill>
                  <a:srgbClr val="202122"/>
                </a:solidFill>
                <a:effectLst/>
                <a:latin typeface="Arial" panose="020B0604020202020204" pitchFamily="34" charset="0"/>
              </a:rPr>
              <a:t>Munchausen syndrome by proxy</a:t>
            </a:r>
            <a:endParaRPr lang="en-US" dirty="0"/>
          </a:p>
        </p:txBody>
      </p:sp>
      <p:sp>
        <p:nvSpPr>
          <p:cNvPr id="3" name="Content Placeholder 2">
            <a:extLst>
              <a:ext uri="{FF2B5EF4-FFF2-40B4-BE49-F238E27FC236}">
                <a16:creationId xmlns:a16="http://schemas.microsoft.com/office/drawing/2014/main" id="{CE198FE8-3ABD-6B15-C2E7-09B05BF51997}"/>
              </a:ext>
            </a:extLst>
          </p:cNvPr>
          <p:cNvSpPr>
            <a:spLocks noGrp="1"/>
          </p:cNvSpPr>
          <p:nvPr>
            <p:ph idx="1"/>
          </p:nvPr>
        </p:nvSpPr>
        <p:spPr>
          <a:xfrm>
            <a:off x="497840" y="1463040"/>
            <a:ext cx="11115040" cy="4998720"/>
          </a:xfrm>
        </p:spPr>
        <p:txBody>
          <a:bodyPr>
            <a:normAutofit fontScale="92500" lnSpcReduction="10000"/>
          </a:bodyPr>
          <a:lstStyle/>
          <a:p>
            <a:r>
              <a:rPr lang="en-US" sz="2400" dirty="0"/>
              <a:t>Also known as “</a:t>
            </a:r>
            <a:r>
              <a:rPr lang="en-US" sz="2400" b="1" i="0" dirty="0">
                <a:solidFill>
                  <a:srgbClr val="202122"/>
                </a:solidFill>
                <a:effectLst/>
              </a:rPr>
              <a:t>Factitious disorder imposed on another</a:t>
            </a:r>
            <a:r>
              <a:rPr lang="en-US" sz="2400" i="0" dirty="0">
                <a:solidFill>
                  <a:srgbClr val="202122"/>
                </a:solidFill>
                <a:effectLst/>
              </a:rPr>
              <a:t>”, </a:t>
            </a:r>
            <a:r>
              <a:rPr lang="en-US" sz="2400" b="0" i="0" dirty="0">
                <a:effectLst/>
              </a:rPr>
              <a:t>is a psychiatric illness; in which the caregiver of a child, most often a mother, either fabricates symptoms or purposely causes harm to make it looks like the child is sick</a:t>
            </a:r>
            <a:r>
              <a:rPr lang="en-US" sz="2400" i="0" dirty="0">
                <a:effectLst/>
              </a:rPr>
              <a:t>.</a:t>
            </a:r>
          </a:p>
          <a:p>
            <a:r>
              <a:rPr lang="en-US" sz="2400" dirty="0"/>
              <a:t>The primary motive is usually to gain attention or sympathy “not for the sake of external rewards” and frequently the caregivers themselves were abused during their childhood.</a:t>
            </a:r>
          </a:p>
          <a:p>
            <a:r>
              <a:rPr lang="en-US" sz="2400" dirty="0"/>
              <a:t>Mostly, the child age is &lt; 6 years in about 75% of cases.</a:t>
            </a:r>
          </a:p>
          <a:p>
            <a:r>
              <a:rPr lang="en-US" sz="2400" dirty="0"/>
              <a:t>The child often presents with a strange symptoms and a history of many previous admissions, surgeries, tests and medical procedures or frequently presents with the same complain despite adequate medical intervention during his previous presentations.</a:t>
            </a:r>
          </a:p>
          <a:p>
            <a:r>
              <a:rPr lang="en-US" sz="2400" dirty="0"/>
              <a:t> In this case the child must be removed from the caregiver. </a:t>
            </a:r>
          </a:p>
        </p:txBody>
      </p:sp>
    </p:spTree>
    <p:extLst>
      <p:ext uri="{BB962C8B-B14F-4D97-AF65-F5344CB8AC3E}">
        <p14:creationId xmlns:p14="http://schemas.microsoft.com/office/powerpoint/2010/main" val="4261599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910" y="1143000"/>
            <a:ext cx="10609006" cy="4805516"/>
          </a:xfrm>
        </p:spPr>
        <p:txBody>
          <a:bodyPr>
            <a:normAutofit/>
          </a:bodyPr>
          <a:lstStyle/>
          <a:p>
            <a:pPr marL="457200" indent="-457200">
              <a:buFont typeface="+mj-lt"/>
              <a:buAutoNum type="arabicPeriod"/>
            </a:pPr>
            <a:r>
              <a:rPr lang="en-US" sz="2400" b="1" dirty="0"/>
              <a:t>CBC </a:t>
            </a:r>
          </a:p>
          <a:p>
            <a:pPr lvl="1">
              <a:buFont typeface="Wingdings" panose="05000000000000000000" pitchFamily="2" charset="2"/>
              <a:buChar char="§"/>
            </a:pPr>
            <a:r>
              <a:rPr lang="en-US" sz="2400" dirty="0"/>
              <a:t>Excludes some platelet abnormalities as a cause of bruising</a:t>
            </a:r>
          </a:p>
          <a:p>
            <a:pPr lvl="1">
              <a:buFont typeface="Wingdings" panose="05000000000000000000" pitchFamily="2" charset="2"/>
              <a:buChar char="§"/>
            </a:pPr>
            <a:r>
              <a:rPr lang="en-US" sz="2400" dirty="0"/>
              <a:t>Identifies other hematologic abnormalities (e.g., leukemia)</a:t>
            </a:r>
          </a:p>
          <a:p>
            <a:pPr lvl="1">
              <a:buFont typeface="Wingdings" panose="05000000000000000000" pitchFamily="2" charset="2"/>
              <a:buChar char="§"/>
            </a:pPr>
            <a:r>
              <a:rPr lang="en-US" sz="2400" dirty="0"/>
              <a:t>Highlights presence of anemia or blood loss</a:t>
            </a:r>
          </a:p>
          <a:p>
            <a:pPr marL="457200" indent="-457200">
              <a:buFont typeface="+mj-lt"/>
              <a:buAutoNum type="arabicPeriod"/>
            </a:pPr>
            <a:r>
              <a:rPr lang="en-US" sz="2400" b="1" dirty="0"/>
              <a:t>Clotting profile</a:t>
            </a:r>
          </a:p>
          <a:p>
            <a:pPr lvl="1">
              <a:buFont typeface="Wingdings" panose="05000000000000000000" pitchFamily="2" charset="2"/>
              <a:buChar char="§"/>
            </a:pPr>
            <a:r>
              <a:rPr lang="en-US" sz="2400" dirty="0"/>
              <a:t> Excludes many clotting abnormalities as a cause of bleeding and bruising</a:t>
            </a:r>
          </a:p>
          <a:p>
            <a:pPr marL="457200" indent="-457200">
              <a:buFont typeface="+mj-lt"/>
              <a:buAutoNum type="arabicPeriod"/>
            </a:pPr>
            <a:r>
              <a:rPr lang="en-US" sz="2400" b="1" dirty="0"/>
              <a:t>Dilated fundoscopy </a:t>
            </a:r>
          </a:p>
          <a:p>
            <a:pPr lvl="1">
              <a:buFont typeface="Wingdings" panose="05000000000000000000" pitchFamily="2" charset="2"/>
              <a:buChar char="§"/>
            </a:pPr>
            <a:r>
              <a:rPr lang="en-US" sz="2400" dirty="0"/>
              <a:t> Retinal hemorrhages</a:t>
            </a:r>
          </a:p>
          <a:p>
            <a:pPr marL="457200" indent="-457200">
              <a:buFont typeface="+mj-lt"/>
              <a:buAutoNum type="arabicPeriod"/>
            </a:pPr>
            <a:endParaRPr lang="en-US" dirty="0"/>
          </a:p>
          <a:p>
            <a:endParaRPr lang="en-US" dirty="0"/>
          </a:p>
          <a:p>
            <a:endParaRPr lang="en-US" dirty="0"/>
          </a:p>
          <a:p>
            <a:endParaRPr lang="en-US" dirty="0"/>
          </a:p>
        </p:txBody>
      </p:sp>
      <p:sp>
        <p:nvSpPr>
          <p:cNvPr id="2" name="Title 2">
            <a:extLst>
              <a:ext uri="{FF2B5EF4-FFF2-40B4-BE49-F238E27FC236}">
                <a16:creationId xmlns:a16="http://schemas.microsoft.com/office/drawing/2014/main" id="{3DA0283D-C137-E07B-8B44-2CB88D41B417}"/>
              </a:ext>
            </a:extLst>
          </p:cNvPr>
          <p:cNvSpPr>
            <a:spLocks noGrp="1"/>
          </p:cNvSpPr>
          <p:nvPr>
            <p:ph type="title"/>
          </p:nvPr>
        </p:nvSpPr>
        <p:spPr>
          <a:xfrm>
            <a:off x="937260" y="100781"/>
            <a:ext cx="10241280" cy="886968"/>
          </a:xfrm>
        </p:spPr>
        <p:txBody>
          <a:bodyPr/>
          <a:lstStyle/>
          <a:p>
            <a:pPr algn="ctr"/>
            <a:r>
              <a:rPr lang="en-US" dirty="0"/>
              <a:t>Diagnostic tests </a:t>
            </a:r>
          </a:p>
        </p:txBody>
      </p:sp>
    </p:spTree>
    <p:extLst>
      <p:ext uri="{BB962C8B-B14F-4D97-AF65-F5344CB8AC3E}">
        <p14:creationId xmlns:p14="http://schemas.microsoft.com/office/powerpoint/2010/main" val="327155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1380" y="341671"/>
            <a:ext cx="10235381" cy="5943600"/>
          </a:xfrm>
        </p:spPr>
        <p:txBody>
          <a:bodyPr>
            <a:normAutofit lnSpcReduction="10000"/>
          </a:bodyPr>
          <a:lstStyle/>
          <a:p>
            <a:pPr marL="457200" indent="-457200">
              <a:buFont typeface="+mj-lt"/>
              <a:buAutoNum type="arabicPeriod" startAt="4"/>
            </a:pPr>
            <a:r>
              <a:rPr lang="en-US" sz="2400" b="1" dirty="0"/>
              <a:t>LFTs/amylase</a:t>
            </a:r>
          </a:p>
          <a:p>
            <a:pPr lvl="1">
              <a:buFont typeface="Wingdings" panose="05000000000000000000" pitchFamily="2" charset="2"/>
              <a:buChar char="§"/>
            </a:pPr>
            <a:r>
              <a:rPr lang="en-US" sz="2400" b="1" dirty="0"/>
              <a:t> </a:t>
            </a:r>
            <a:r>
              <a:rPr lang="en-US" sz="2400" dirty="0"/>
              <a:t>Elevated ALT, AST and amylase</a:t>
            </a:r>
          </a:p>
          <a:p>
            <a:pPr marL="457200" indent="-457200">
              <a:buFont typeface="+mj-lt"/>
              <a:buAutoNum type="arabicPeriod" startAt="4"/>
            </a:pPr>
            <a:r>
              <a:rPr lang="en-US" sz="2400" b="1" dirty="0"/>
              <a:t>Serum calcium</a:t>
            </a:r>
          </a:p>
          <a:p>
            <a:pPr lvl="1">
              <a:buFont typeface="Wingdings" panose="05000000000000000000" pitchFamily="2" charset="2"/>
              <a:buChar char="§"/>
            </a:pPr>
            <a:r>
              <a:rPr lang="en-US" sz="2400" dirty="0"/>
              <a:t>Normal</a:t>
            </a:r>
            <a:endParaRPr lang="en-US" sz="2400" b="1" dirty="0"/>
          </a:p>
          <a:p>
            <a:pPr marL="457200" indent="-457200">
              <a:buFont typeface="+mj-lt"/>
              <a:buAutoNum type="arabicPeriod" startAt="4"/>
            </a:pPr>
            <a:r>
              <a:rPr lang="en-US" sz="2400" b="1" dirty="0"/>
              <a:t>Serum phosphate</a:t>
            </a:r>
          </a:p>
          <a:p>
            <a:pPr lvl="1">
              <a:buFont typeface="Wingdings" panose="05000000000000000000" pitchFamily="2" charset="2"/>
              <a:buChar char="§"/>
            </a:pPr>
            <a:r>
              <a:rPr lang="en-US" sz="2400" dirty="0"/>
              <a:t>Normal</a:t>
            </a:r>
            <a:endParaRPr lang="en-US" sz="2400" b="1" dirty="0"/>
          </a:p>
          <a:p>
            <a:pPr marL="457200" indent="-457200">
              <a:buFont typeface="+mj-lt"/>
              <a:buAutoNum type="arabicPeriod" startAt="4"/>
            </a:pPr>
            <a:r>
              <a:rPr lang="en-US" sz="2400" b="1" dirty="0"/>
              <a:t>Serum alkaline phosphatase</a:t>
            </a:r>
          </a:p>
          <a:p>
            <a:pPr lvl="1">
              <a:buFont typeface="Wingdings" panose="05000000000000000000" pitchFamily="2" charset="2"/>
              <a:buChar char="§"/>
            </a:pPr>
            <a:r>
              <a:rPr lang="en-US" sz="2400" dirty="0"/>
              <a:t>May be elevated due to fractures</a:t>
            </a:r>
            <a:endParaRPr lang="en-US" sz="2400" b="1" dirty="0"/>
          </a:p>
          <a:p>
            <a:pPr marL="457200" indent="-457200">
              <a:buFont typeface="+mj-lt"/>
              <a:buAutoNum type="arabicPeriod" startAt="4"/>
            </a:pPr>
            <a:r>
              <a:rPr lang="en-US" sz="2400" b="1" dirty="0"/>
              <a:t>Serum parathyroid hormone</a:t>
            </a:r>
          </a:p>
          <a:p>
            <a:pPr lvl="1">
              <a:buFont typeface="Wingdings" panose="05000000000000000000" pitchFamily="2" charset="2"/>
              <a:buChar char="§"/>
            </a:pPr>
            <a:r>
              <a:rPr lang="en-US" sz="2400" dirty="0"/>
              <a:t>Normal</a:t>
            </a:r>
            <a:endParaRPr lang="en-US" sz="2400" b="1" dirty="0"/>
          </a:p>
          <a:p>
            <a:pPr marL="457200" indent="-457200">
              <a:buFont typeface="+mj-lt"/>
              <a:buAutoNum type="arabicPeriod" startAt="4"/>
            </a:pPr>
            <a:r>
              <a:rPr lang="en-US" sz="2400" b="1" dirty="0"/>
              <a:t>Serum 25-hydroxyvitamin D</a:t>
            </a:r>
          </a:p>
          <a:p>
            <a:pPr lvl="1">
              <a:buFont typeface="Wingdings" panose="05000000000000000000" pitchFamily="2" charset="2"/>
              <a:buChar char="§"/>
            </a:pPr>
            <a:r>
              <a:rPr lang="en-US" sz="2400" dirty="0"/>
              <a:t>Normal</a:t>
            </a:r>
          </a:p>
          <a:p>
            <a:endParaRPr lang="en-US" dirty="0"/>
          </a:p>
        </p:txBody>
      </p:sp>
    </p:spTree>
    <p:extLst>
      <p:ext uri="{BB962C8B-B14F-4D97-AF65-F5344CB8AC3E}">
        <p14:creationId xmlns:p14="http://schemas.microsoft.com/office/powerpoint/2010/main" val="1312979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5405" y="685800"/>
            <a:ext cx="10844981" cy="5243052"/>
          </a:xfrm>
        </p:spPr>
        <p:txBody>
          <a:bodyPr>
            <a:normAutofit fontScale="92500" lnSpcReduction="10000"/>
          </a:bodyPr>
          <a:lstStyle/>
          <a:p>
            <a:pPr marL="457200" indent="-457200">
              <a:buFont typeface="+mj-lt"/>
              <a:buAutoNum type="arabicPeriod" startAt="10"/>
            </a:pPr>
            <a:r>
              <a:rPr lang="en-US" sz="2800" b="1" dirty="0"/>
              <a:t>Photo documentation of injuries</a:t>
            </a:r>
          </a:p>
          <a:p>
            <a:pPr marL="457200" indent="-457200">
              <a:buFont typeface="+mj-lt"/>
              <a:buAutoNum type="arabicPeriod" startAt="10"/>
            </a:pPr>
            <a:r>
              <a:rPr lang="en-US" sz="2800" b="1" dirty="0"/>
              <a:t>  Skeletal survey</a:t>
            </a:r>
          </a:p>
          <a:p>
            <a:pPr lvl="1">
              <a:buFont typeface="Wingdings" panose="05000000000000000000" pitchFamily="2" charset="2"/>
              <a:buChar char="§"/>
            </a:pPr>
            <a:r>
              <a:rPr lang="en-US" sz="2800" dirty="0"/>
              <a:t>Fractures on X-RAY</a:t>
            </a:r>
          </a:p>
          <a:p>
            <a:pPr marL="457200" indent="-457200">
              <a:buFont typeface="+mj-lt"/>
              <a:buAutoNum type="arabicPeriod" startAt="10"/>
            </a:pPr>
            <a:r>
              <a:rPr lang="en-US" sz="2800" b="1" dirty="0"/>
              <a:t>  Brain CT</a:t>
            </a:r>
          </a:p>
          <a:p>
            <a:pPr lvl="1">
              <a:buFont typeface="Wingdings" panose="05000000000000000000" pitchFamily="2" charset="2"/>
              <a:buChar char="§"/>
            </a:pPr>
            <a:r>
              <a:rPr lang="en-US" sz="2800" dirty="0"/>
              <a:t>Subdural hemorrhage,</a:t>
            </a:r>
          </a:p>
          <a:p>
            <a:pPr lvl="1">
              <a:buFont typeface="Wingdings" panose="05000000000000000000" pitchFamily="2" charset="2"/>
              <a:buChar char="§"/>
            </a:pPr>
            <a:r>
              <a:rPr lang="en-US" sz="2800" dirty="0"/>
              <a:t>Subarachnoid</a:t>
            </a:r>
          </a:p>
          <a:p>
            <a:pPr lvl="1">
              <a:buFont typeface="Wingdings" panose="05000000000000000000" pitchFamily="2" charset="2"/>
              <a:buChar char="§"/>
            </a:pPr>
            <a:r>
              <a:rPr lang="en-US" sz="2800" dirty="0"/>
              <a:t>Hemorrhage</a:t>
            </a:r>
          </a:p>
          <a:p>
            <a:pPr lvl="1">
              <a:buFont typeface="Wingdings" panose="05000000000000000000" pitchFamily="2" charset="2"/>
              <a:buChar char="§"/>
            </a:pPr>
            <a:r>
              <a:rPr lang="en-US" sz="2800" dirty="0"/>
              <a:t>Complex skull fractures</a:t>
            </a:r>
          </a:p>
          <a:p>
            <a:pPr lvl="1">
              <a:buFont typeface="Wingdings" panose="05000000000000000000" pitchFamily="2" charset="2"/>
              <a:buChar char="§"/>
            </a:pPr>
            <a:r>
              <a:rPr lang="en-US" sz="2800" dirty="0"/>
              <a:t>Parenchymal injury</a:t>
            </a:r>
          </a:p>
          <a:p>
            <a:pPr lvl="1">
              <a:buFont typeface="Wingdings" panose="05000000000000000000" pitchFamily="2" charset="2"/>
              <a:buChar char="§"/>
            </a:pPr>
            <a:r>
              <a:rPr lang="en-US" sz="2800" dirty="0"/>
              <a:t>Cerebral edema</a:t>
            </a:r>
          </a:p>
          <a:p>
            <a:endParaRPr lang="en-US" dirty="0"/>
          </a:p>
        </p:txBody>
      </p:sp>
    </p:spTree>
    <p:extLst>
      <p:ext uri="{BB962C8B-B14F-4D97-AF65-F5344CB8AC3E}">
        <p14:creationId xmlns:p14="http://schemas.microsoft.com/office/powerpoint/2010/main" val="1197483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955" y="685800"/>
            <a:ext cx="11326761" cy="5562600"/>
          </a:xfrm>
        </p:spPr>
        <p:txBody>
          <a:bodyPr>
            <a:normAutofit/>
          </a:bodyPr>
          <a:lstStyle/>
          <a:p>
            <a:r>
              <a:rPr lang="en-US" sz="2400" b="1" dirty="0"/>
              <a:t>Other</a:t>
            </a:r>
            <a:r>
              <a:rPr lang="en-US" sz="2400" dirty="0"/>
              <a:t> tests to consider</a:t>
            </a:r>
          </a:p>
          <a:p>
            <a:pPr marL="914400" lvl="1" indent="-457200">
              <a:buFont typeface="+mj-lt"/>
              <a:buAutoNum type="arabicPeriod"/>
            </a:pPr>
            <a:r>
              <a:rPr lang="en-US" sz="2400" dirty="0"/>
              <a:t>Radionuclide bone scan</a:t>
            </a:r>
          </a:p>
          <a:p>
            <a:pPr lvl="2">
              <a:buFont typeface="Wingdings" panose="05000000000000000000" pitchFamily="2" charset="2"/>
              <a:buChar char="§"/>
            </a:pPr>
            <a:r>
              <a:rPr lang="en-US" sz="2000" dirty="0"/>
              <a:t>Alternative for skeletal survey and appear as hotspot</a:t>
            </a:r>
          </a:p>
          <a:p>
            <a:pPr marL="914400" lvl="1" indent="-457200">
              <a:buFont typeface="+mj-lt"/>
              <a:buAutoNum type="arabicPeriod"/>
            </a:pPr>
            <a:r>
              <a:rPr lang="en-US" sz="2400" dirty="0"/>
              <a:t>MRI brain/spine</a:t>
            </a:r>
          </a:p>
          <a:p>
            <a:pPr lvl="2">
              <a:buFont typeface="Wingdings" panose="05000000000000000000" pitchFamily="2" charset="2"/>
              <a:buChar char="§"/>
            </a:pPr>
            <a:r>
              <a:rPr lang="en-US" sz="2000" dirty="0"/>
              <a:t>Subdural hemorrhage, Subarachnoid hemorrhage, parenchymal injury, cerebral edema, hypoxic-ischemic injury, diffuse axonal injury, and spinal injuries</a:t>
            </a:r>
          </a:p>
          <a:p>
            <a:pPr marL="914400" lvl="1" indent="-457200">
              <a:buFont typeface="+mj-lt"/>
              <a:buAutoNum type="arabicPeriod"/>
            </a:pPr>
            <a:r>
              <a:rPr lang="en-US" sz="2400" dirty="0"/>
              <a:t>Ultrasound abdomen</a:t>
            </a:r>
          </a:p>
          <a:p>
            <a:pPr lvl="2">
              <a:buFont typeface="Wingdings" panose="05000000000000000000" pitchFamily="2" charset="2"/>
              <a:buChar char="§"/>
            </a:pPr>
            <a:r>
              <a:rPr lang="en-US" sz="2000" dirty="0"/>
              <a:t>Free fluid or blood in the abdominal space</a:t>
            </a:r>
          </a:p>
          <a:p>
            <a:pPr marL="914400" lvl="1" indent="-457200">
              <a:buFont typeface="+mj-lt"/>
              <a:buAutoNum type="arabicPeriod"/>
            </a:pPr>
            <a:r>
              <a:rPr lang="en-US" sz="2400" dirty="0"/>
              <a:t>Abdomen CT </a:t>
            </a:r>
          </a:p>
          <a:p>
            <a:pPr lvl="2">
              <a:buFont typeface="Wingdings" panose="05000000000000000000" pitchFamily="2" charset="2"/>
              <a:buChar char="§"/>
            </a:pPr>
            <a:r>
              <a:rPr lang="en-US" sz="2000" dirty="0"/>
              <a:t>Hollow organ rupture, subcapsular hematomas, ruptures of liver or spleen, renal injury</a:t>
            </a:r>
          </a:p>
          <a:p>
            <a:pPr marL="914400" lvl="1" indent="-457200">
              <a:buFont typeface="+mj-lt"/>
              <a:buAutoNum type="arabicPeriod"/>
            </a:pPr>
            <a:r>
              <a:rPr lang="en-US" sz="2400" dirty="0"/>
              <a:t>Platelet function studies and von Willebrand factor assays</a:t>
            </a:r>
          </a:p>
          <a:p>
            <a:pPr lvl="2">
              <a:buFont typeface="Wingdings" panose="05000000000000000000" pitchFamily="2" charset="2"/>
              <a:buChar char="§"/>
            </a:pPr>
            <a:r>
              <a:rPr lang="en-US" sz="2000" dirty="0"/>
              <a:t>Normal</a:t>
            </a:r>
          </a:p>
        </p:txBody>
      </p:sp>
    </p:spTree>
    <p:extLst>
      <p:ext uri="{BB962C8B-B14F-4D97-AF65-F5344CB8AC3E}">
        <p14:creationId xmlns:p14="http://schemas.microsoft.com/office/powerpoint/2010/main" val="1313452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3226" y="914400"/>
            <a:ext cx="10156722" cy="4876800"/>
          </a:xfrm>
        </p:spPr>
        <p:txBody>
          <a:bodyPr>
            <a:normAutofit/>
          </a:bodyPr>
          <a:lstStyle/>
          <a:p>
            <a:pPr marL="457200" indent="-457200">
              <a:buFont typeface="+mj-lt"/>
              <a:buAutoNum type="arabicPeriod" startAt="6"/>
            </a:pPr>
            <a:r>
              <a:rPr lang="en-US" sz="2800" dirty="0"/>
              <a:t>X-ray mouth</a:t>
            </a:r>
          </a:p>
          <a:p>
            <a:pPr lvl="1">
              <a:buFont typeface="Wingdings" panose="05000000000000000000" pitchFamily="2" charset="2"/>
              <a:buChar char="§"/>
            </a:pPr>
            <a:r>
              <a:rPr lang="en-US" sz="2800" dirty="0"/>
              <a:t>Dental or mandibular fracture</a:t>
            </a:r>
          </a:p>
          <a:p>
            <a:pPr marL="457200" indent="-457200">
              <a:buFont typeface="+mj-lt"/>
              <a:buAutoNum type="arabicPeriod" startAt="6"/>
            </a:pPr>
            <a:r>
              <a:rPr lang="en-US" sz="2800" dirty="0"/>
              <a:t>Forensic dental referral</a:t>
            </a:r>
          </a:p>
          <a:p>
            <a:pPr lvl="1">
              <a:buFont typeface="Wingdings" panose="05000000000000000000" pitchFamily="2" charset="2"/>
              <a:buChar char="§"/>
            </a:pPr>
            <a:r>
              <a:rPr lang="en-US" sz="2800" dirty="0"/>
              <a:t>May identify perpetrator</a:t>
            </a:r>
          </a:p>
          <a:p>
            <a:pPr marL="457200" indent="-457200">
              <a:buFont typeface="+mj-lt"/>
              <a:buAutoNum type="arabicPeriod" startAt="6"/>
            </a:pPr>
            <a:r>
              <a:rPr lang="en-US" sz="2800" dirty="0"/>
              <a:t>Forensic swabs for DNA</a:t>
            </a:r>
          </a:p>
          <a:p>
            <a:pPr lvl="1">
              <a:buFont typeface="Wingdings" panose="05000000000000000000" pitchFamily="2" charset="2"/>
              <a:buChar char="§"/>
            </a:pPr>
            <a:r>
              <a:rPr lang="en-US" sz="2800" dirty="0"/>
              <a:t>May identify perpetrator</a:t>
            </a:r>
          </a:p>
          <a:p>
            <a:pPr marL="457200" indent="-457200">
              <a:buFont typeface="+mj-lt"/>
              <a:buAutoNum type="arabicPeriod" startAt="6"/>
            </a:pPr>
            <a:r>
              <a:rPr lang="en-US" sz="2800" dirty="0"/>
              <a:t>Toxicology testing</a:t>
            </a:r>
          </a:p>
          <a:p>
            <a:pPr lvl="1">
              <a:buFont typeface="Wingdings" panose="05000000000000000000" pitchFamily="2" charset="2"/>
              <a:buChar char="§"/>
            </a:pPr>
            <a:r>
              <a:rPr lang="en-US" sz="2800" dirty="0"/>
              <a:t>Positive for specific agent used</a:t>
            </a:r>
          </a:p>
          <a:p>
            <a:endParaRPr lang="en-US" dirty="0"/>
          </a:p>
        </p:txBody>
      </p:sp>
    </p:spTree>
    <p:extLst>
      <p:ext uri="{BB962C8B-B14F-4D97-AF65-F5344CB8AC3E}">
        <p14:creationId xmlns:p14="http://schemas.microsoft.com/office/powerpoint/2010/main" val="2878307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152400"/>
            <a:ext cx="7543800" cy="762000"/>
          </a:xfrm>
        </p:spPr>
        <p:txBody>
          <a:bodyPr>
            <a:normAutofit fontScale="90000"/>
          </a:bodyPr>
          <a:lstStyle/>
          <a:p>
            <a:pPr algn="ctr"/>
            <a:r>
              <a:rPr lang="en-US" dirty="0"/>
              <a:t>Differential diagnosis</a:t>
            </a:r>
          </a:p>
        </p:txBody>
      </p:sp>
      <p:sp>
        <p:nvSpPr>
          <p:cNvPr id="3" name="Content Placeholder 2"/>
          <p:cNvSpPr>
            <a:spLocks noGrp="1"/>
          </p:cNvSpPr>
          <p:nvPr>
            <p:ph idx="1"/>
          </p:nvPr>
        </p:nvSpPr>
        <p:spPr>
          <a:xfrm>
            <a:off x="481781" y="1219200"/>
            <a:ext cx="11169445" cy="4800600"/>
          </a:xfrm>
        </p:spPr>
        <p:txBody>
          <a:bodyPr>
            <a:normAutofit fontScale="92500" lnSpcReduction="20000"/>
          </a:bodyPr>
          <a:lstStyle/>
          <a:p>
            <a:pPr marL="457200" indent="-457200">
              <a:buFont typeface="+mj-lt"/>
              <a:buAutoNum type="arabicPeriod"/>
            </a:pPr>
            <a:r>
              <a:rPr lang="en-US" sz="2800" b="1" dirty="0"/>
              <a:t>Coagulopathy</a:t>
            </a:r>
          </a:p>
          <a:p>
            <a:pPr lvl="1">
              <a:buFont typeface="Wingdings" panose="05000000000000000000" pitchFamily="2" charset="2"/>
              <a:buChar char="§"/>
            </a:pPr>
            <a:r>
              <a:rPr lang="en-US" sz="2800" dirty="0"/>
              <a:t>CBC, platelet function tests, prothrombin time (PT), prolonged thrombin time, thrombin, fibrinogen, von Willebrand factor and other clotting factor assays help identify the etiology.</a:t>
            </a:r>
            <a:endParaRPr lang="en-US" sz="2800" b="1" dirty="0"/>
          </a:p>
          <a:p>
            <a:pPr marL="457200" indent="-457200">
              <a:buFont typeface="+mj-lt"/>
              <a:buAutoNum type="arabicPeriod"/>
            </a:pPr>
            <a:r>
              <a:rPr lang="en-US" sz="2800" b="1" dirty="0"/>
              <a:t>Osteogenesis imperfecta</a:t>
            </a:r>
          </a:p>
          <a:p>
            <a:pPr lvl="1">
              <a:buFont typeface="Wingdings" panose="05000000000000000000" pitchFamily="2" charset="2"/>
              <a:buChar char="§"/>
            </a:pPr>
            <a:r>
              <a:rPr lang="en-US" sz="2800" dirty="0"/>
              <a:t>Type I and type IV. Type I frequently has associated blue sclera.  Type II (lethal) and type III (severe, progressively deforming) OI: easily diagnosed clinically and radiologically due to the severity </a:t>
            </a:r>
            <a:endParaRPr lang="en-US" sz="2800" b="1" dirty="0"/>
          </a:p>
          <a:p>
            <a:pPr marL="457200" indent="-457200">
              <a:buFont typeface="+mj-lt"/>
              <a:buAutoNum type="arabicPeriod"/>
            </a:pPr>
            <a:r>
              <a:rPr lang="en-US" sz="2800" b="1" dirty="0"/>
              <a:t>Rickets of prematurity</a:t>
            </a:r>
          </a:p>
          <a:p>
            <a:pPr lvl="1">
              <a:buFont typeface="Wingdings" panose="05000000000000000000" pitchFamily="2" charset="2"/>
              <a:buChar char="§"/>
            </a:pPr>
            <a:r>
              <a:rPr lang="en-US" sz="2800" dirty="0"/>
              <a:t>Clinical  diagnosis</a:t>
            </a:r>
          </a:p>
          <a:p>
            <a:endParaRPr lang="en-US" dirty="0"/>
          </a:p>
        </p:txBody>
      </p:sp>
    </p:spTree>
    <p:extLst>
      <p:ext uri="{BB962C8B-B14F-4D97-AF65-F5344CB8AC3E}">
        <p14:creationId xmlns:p14="http://schemas.microsoft.com/office/powerpoint/2010/main" val="2399088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5742" y="685800"/>
            <a:ext cx="10609006" cy="5410200"/>
          </a:xfrm>
        </p:spPr>
        <p:txBody>
          <a:bodyPr>
            <a:normAutofit fontScale="92500"/>
          </a:bodyPr>
          <a:lstStyle/>
          <a:p>
            <a:pPr marL="457200" indent="-457200">
              <a:buFont typeface="+mj-lt"/>
              <a:buAutoNum type="arabicPeriod" startAt="4"/>
            </a:pPr>
            <a:endParaRPr lang="en-US" sz="2800" b="1" dirty="0"/>
          </a:p>
          <a:p>
            <a:pPr marL="457200" indent="-457200">
              <a:buFont typeface="+mj-lt"/>
              <a:buAutoNum type="arabicPeriod" startAt="4"/>
            </a:pPr>
            <a:r>
              <a:rPr lang="en-US" sz="2800" b="1" dirty="0"/>
              <a:t>Phytophotodermatitis</a:t>
            </a:r>
          </a:p>
          <a:p>
            <a:pPr lvl="1">
              <a:buFont typeface="Wingdings" panose="05000000000000000000" pitchFamily="2" charset="2"/>
              <a:buChar char="§"/>
            </a:pPr>
            <a:r>
              <a:rPr lang="en-US" sz="2800" dirty="0"/>
              <a:t>Clinical diagnosis</a:t>
            </a:r>
            <a:endParaRPr lang="en-US" sz="2800" b="1" dirty="0"/>
          </a:p>
          <a:p>
            <a:pPr marL="457200" indent="-457200">
              <a:buFont typeface="+mj-lt"/>
              <a:buAutoNum type="arabicPeriod" startAt="4"/>
            </a:pPr>
            <a:r>
              <a:rPr lang="en-US" sz="2800" b="1" dirty="0"/>
              <a:t>Impetigo</a:t>
            </a:r>
          </a:p>
          <a:p>
            <a:pPr lvl="1">
              <a:buFont typeface="Wingdings" panose="05000000000000000000" pitchFamily="2" charset="2"/>
              <a:buChar char="§"/>
            </a:pPr>
            <a:r>
              <a:rPr lang="en-US" sz="2800" dirty="0"/>
              <a:t>Skin swap</a:t>
            </a:r>
            <a:endParaRPr lang="en-US" sz="2800" b="1" dirty="0"/>
          </a:p>
          <a:p>
            <a:pPr marL="457200" indent="-457200">
              <a:buFont typeface="+mj-lt"/>
              <a:buAutoNum type="arabicPeriod" startAt="4"/>
            </a:pPr>
            <a:r>
              <a:rPr lang="en-US" sz="2800" b="1" dirty="0"/>
              <a:t>Mongolian blue spot</a:t>
            </a:r>
          </a:p>
          <a:p>
            <a:pPr lvl="1">
              <a:buFont typeface="Wingdings" panose="05000000000000000000" pitchFamily="2" charset="2"/>
              <a:buChar char="§"/>
            </a:pPr>
            <a:r>
              <a:rPr lang="en-US" sz="2800" dirty="0"/>
              <a:t>Clinical  diagnosis</a:t>
            </a:r>
            <a:endParaRPr lang="en-US" sz="2800" b="1" dirty="0"/>
          </a:p>
          <a:p>
            <a:pPr marL="457200" indent="-457200">
              <a:buFont typeface="+mj-lt"/>
              <a:buAutoNum type="arabicPeriod" startAt="4"/>
            </a:pPr>
            <a:r>
              <a:rPr lang="en-US" sz="2800" b="1" dirty="0"/>
              <a:t>Coining</a:t>
            </a:r>
          </a:p>
          <a:p>
            <a:pPr lvl="1">
              <a:buFont typeface="Wingdings" panose="05000000000000000000" pitchFamily="2" charset="2"/>
              <a:buChar char="§"/>
            </a:pPr>
            <a:r>
              <a:rPr lang="en-US" sz="2800" dirty="0"/>
              <a:t>Linear marks found on the back or chest and diagnosed clinically </a:t>
            </a:r>
          </a:p>
        </p:txBody>
      </p:sp>
    </p:spTree>
    <p:extLst>
      <p:ext uri="{BB962C8B-B14F-4D97-AF65-F5344CB8AC3E}">
        <p14:creationId xmlns:p14="http://schemas.microsoft.com/office/powerpoint/2010/main" val="1601006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2619" y="1199535"/>
            <a:ext cx="11180261" cy="4872081"/>
          </a:xfrm>
        </p:spPr>
        <p:txBody>
          <a:bodyPr>
            <a:normAutofit lnSpcReduction="10000"/>
          </a:bodyPr>
          <a:lstStyle/>
          <a:p>
            <a:r>
              <a:rPr lang="en-US" sz="2800" dirty="0"/>
              <a:t>Child abuse is a worldwide phenomenon and can affect children of all ages; however, the highest incidence occurs to infants and toddlers.</a:t>
            </a:r>
          </a:p>
          <a:p>
            <a:r>
              <a:rPr lang="en-US" sz="2800" dirty="0"/>
              <a:t>It is difficult to gain a true estimate of child abuse due to the hidden nature of the problem.</a:t>
            </a:r>
            <a:endParaRPr lang="en-US" sz="2800" i="1" dirty="0"/>
          </a:p>
          <a:p>
            <a:r>
              <a:rPr lang="en-US" sz="2800" dirty="0"/>
              <a:t>In developed countries it is estimated that:</a:t>
            </a:r>
          </a:p>
          <a:p>
            <a:pPr lvl="1">
              <a:buFont typeface="Wingdings" panose="05000000000000000000" pitchFamily="2" charset="2"/>
              <a:buChar char="§"/>
            </a:pPr>
            <a:r>
              <a:rPr lang="en-US" sz="2400" dirty="0"/>
              <a:t> 4% to 16% of children are physically abused, around 10% are neglected ( emotionally abused), 5% of boys and 5% to 10% of girls are exposed to penetrative sexual abuse, and  30% are exposed to any form of sexual abuse. Around 80% of child abuse is perpetrated by caregivers or parents</a:t>
            </a:r>
            <a:endParaRPr lang="ar-JO" sz="2400" dirty="0"/>
          </a:p>
        </p:txBody>
      </p:sp>
      <p:sp>
        <p:nvSpPr>
          <p:cNvPr id="3" name="Title 2"/>
          <p:cNvSpPr>
            <a:spLocks noGrp="1"/>
          </p:cNvSpPr>
          <p:nvPr>
            <p:ph type="title"/>
          </p:nvPr>
        </p:nvSpPr>
        <p:spPr>
          <a:xfrm>
            <a:off x="975360" y="123100"/>
            <a:ext cx="10241280" cy="663284"/>
          </a:xfrm>
        </p:spPr>
        <p:txBody>
          <a:bodyPr/>
          <a:lstStyle/>
          <a:p>
            <a:pPr algn="ctr"/>
            <a:r>
              <a:rPr lang="en-US" dirty="0"/>
              <a:t>Epidemiology</a:t>
            </a:r>
            <a:endParaRPr lang="ar-JO"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2359" y="1160019"/>
            <a:ext cx="11607282" cy="4537962"/>
          </a:xfrm>
        </p:spPr>
        <p:txBody>
          <a:bodyPr>
            <a:normAutofit fontScale="90000"/>
          </a:bodyPr>
          <a:lstStyle/>
          <a:p>
            <a:pPr algn="ctr"/>
            <a:r>
              <a:rPr lang="en-US" sz="16600" dirty="0"/>
              <a:t>THANK </a:t>
            </a:r>
            <a:br>
              <a:rPr lang="en-US" sz="16600" dirty="0"/>
            </a:br>
            <a:r>
              <a:rPr lang="en-US" sz="16600" dirty="0"/>
              <a:t>YOU</a:t>
            </a:r>
            <a:br>
              <a:rPr lang="en-US" dirty="0"/>
            </a:br>
            <a:r>
              <a:rPr lang="en-US" sz="2800" b="0" dirty="0">
                <a:latin typeface="+mn-lt"/>
              </a:rPr>
              <a:t>FOR BEING EFFECTIVLY ATTENTIVE! </a:t>
            </a:r>
            <a:endParaRPr lang="en-US" sz="2400" dirty="0">
              <a:latin typeface="+mn-lt"/>
            </a:endParaRPr>
          </a:p>
        </p:txBody>
      </p:sp>
    </p:spTree>
    <p:extLst>
      <p:ext uri="{BB962C8B-B14F-4D97-AF65-F5344CB8AC3E}">
        <p14:creationId xmlns:p14="http://schemas.microsoft.com/office/powerpoint/2010/main" val="4138223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0439" y="850708"/>
            <a:ext cx="11051458" cy="5872546"/>
          </a:xfrm>
        </p:spPr>
        <p:txBody>
          <a:bodyPr>
            <a:normAutofit/>
          </a:bodyPr>
          <a:lstStyle/>
          <a:p>
            <a:r>
              <a:rPr lang="en-US" sz="2400" dirty="0"/>
              <a:t>There is no specific etiologic factor of child abuse; causes and risk factors are multifactorial:</a:t>
            </a:r>
          </a:p>
          <a:p>
            <a:pPr marL="457200" indent="-457200" algn="l">
              <a:buFont typeface="+mj-lt"/>
              <a:buAutoNum type="alphaUcPeriod"/>
            </a:pPr>
            <a:r>
              <a:rPr lang="en-US" sz="2400" b="1" dirty="0"/>
              <a:t>Parental</a:t>
            </a:r>
            <a:r>
              <a:rPr lang="en-US" sz="2400" dirty="0"/>
              <a:t> (or caregiver) risk factors:</a:t>
            </a:r>
          </a:p>
          <a:p>
            <a:pPr marL="1024128" lvl="1" indent="-457200">
              <a:buFont typeface="+mj-lt"/>
              <a:buAutoNum type="arabicPeriod"/>
            </a:pPr>
            <a:r>
              <a:rPr lang="en-US" dirty="0"/>
              <a:t> Poor socioeconomic status </a:t>
            </a:r>
          </a:p>
          <a:p>
            <a:pPr marL="1024128" lvl="1" indent="-457200">
              <a:buFont typeface="+mj-lt"/>
              <a:buAutoNum type="arabicPeriod"/>
            </a:pPr>
            <a:r>
              <a:rPr lang="en-US" dirty="0"/>
              <a:t> Inadequate child care and poor parental education</a:t>
            </a:r>
          </a:p>
          <a:p>
            <a:pPr marL="1024128" lvl="1" indent="-457200">
              <a:buFont typeface="+mj-lt"/>
              <a:buAutoNum type="arabicPeriod"/>
            </a:pPr>
            <a:r>
              <a:rPr lang="en-US" dirty="0"/>
              <a:t> Psychological problems </a:t>
            </a:r>
          </a:p>
          <a:p>
            <a:pPr marL="1024128" lvl="1" indent="-457200">
              <a:buFont typeface="+mj-lt"/>
              <a:buAutoNum type="arabicPeriod"/>
            </a:pPr>
            <a:r>
              <a:rPr lang="en-US" dirty="0"/>
              <a:t> Substance abuse</a:t>
            </a:r>
          </a:p>
          <a:p>
            <a:pPr marL="1024128" lvl="1" indent="-457200">
              <a:buFont typeface="+mj-lt"/>
              <a:buAutoNum type="arabicPeriod"/>
            </a:pPr>
            <a:r>
              <a:rPr lang="en-US" dirty="0"/>
              <a:t>Unmet emotional needs on the part of the parent or caregiver may predispose toward neglect of a child</a:t>
            </a:r>
          </a:p>
          <a:p>
            <a:pPr marL="1024128" lvl="1" indent="-457200">
              <a:buFont typeface="+mj-lt"/>
              <a:buAutoNum type="arabicPeriod"/>
            </a:pPr>
            <a:r>
              <a:rPr lang="en-US" dirty="0"/>
              <a:t>Lack of parenting knowledge may lead to unrealistic expectations of the child</a:t>
            </a:r>
          </a:p>
          <a:p>
            <a:pPr marL="1024128" lvl="1" indent="-457200">
              <a:buFont typeface="+mj-lt"/>
              <a:buAutoNum type="arabicPeriod"/>
            </a:pPr>
            <a:r>
              <a:rPr lang="en-US" dirty="0"/>
              <a:t>Parental or caregiver exposure to maltreatment as a child </a:t>
            </a:r>
          </a:p>
          <a:p>
            <a:pPr marL="1024128" lvl="1" indent="-457200">
              <a:buFont typeface="+mj-lt"/>
              <a:buAutoNum type="arabicPeriod"/>
            </a:pPr>
            <a:r>
              <a:rPr lang="en-US" dirty="0"/>
              <a:t>This is thought to be due to sex-role stereotypes and a repetition of a pattern of violence</a:t>
            </a:r>
          </a:p>
          <a:p>
            <a:pPr marL="1024128" lvl="1" indent="-457200">
              <a:buNone/>
            </a:pPr>
            <a:endParaRPr lang="ar-JO" dirty="0"/>
          </a:p>
        </p:txBody>
      </p:sp>
      <p:sp>
        <p:nvSpPr>
          <p:cNvPr id="3" name="Title 2"/>
          <p:cNvSpPr>
            <a:spLocks noGrp="1"/>
          </p:cNvSpPr>
          <p:nvPr>
            <p:ph type="title"/>
          </p:nvPr>
        </p:nvSpPr>
        <p:spPr>
          <a:xfrm>
            <a:off x="1981200" y="134746"/>
            <a:ext cx="8229600" cy="715962"/>
          </a:xfrm>
        </p:spPr>
        <p:txBody>
          <a:bodyPr>
            <a:normAutofit/>
          </a:bodyPr>
          <a:lstStyle/>
          <a:p>
            <a:pPr algn="ctr"/>
            <a:r>
              <a:rPr lang="en-US" dirty="0"/>
              <a:t>Etiology</a:t>
            </a:r>
            <a:endParaRPr lang="ar-JO"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108" y="796314"/>
            <a:ext cx="10973783" cy="5265371"/>
          </a:xfrm>
        </p:spPr>
        <p:txBody>
          <a:bodyPr>
            <a:normAutofit/>
          </a:bodyPr>
          <a:lstStyle/>
          <a:p>
            <a:pPr marL="514350" indent="-514350" algn="l">
              <a:buFont typeface="+mj-lt"/>
              <a:buAutoNum type="alphaUcPeriod" startAt="2"/>
            </a:pPr>
            <a:r>
              <a:rPr lang="en-US" sz="3200" b="1" dirty="0"/>
              <a:t>Child</a:t>
            </a:r>
            <a:r>
              <a:rPr lang="en-US" sz="3200" dirty="0"/>
              <a:t> risk factors: </a:t>
            </a:r>
          </a:p>
          <a:p>
            <a:pPr marL="971550" lvl="1" indent="-514350">
              <a:buFont typeface="+mj-lt"/>
              <a:buAutoNum type="arabicPeriod"/>
            </a:pPr>
            <a:r>
              <a:rPr lang="en-US" sz="2800" dirty="0"/>
              <a:t>Children with mental or physical health problems</a:t>
            </a:r>
          </a:p>
          <a:p>
            <a:pPr marL="971550" lvl="1" indent="-514350">
              <a:buFont typeface="+mj-lt"/>
              <a:buAutoNum type="arabicPeriod"/>
            </a:pPr>
            <a:r>
              <a:rPr lang="en-US" sz="2800" dirty="0"/>
              <a:t>Children with disabilities </a:t>
            </a:r>
          </a:p>
          <a:p>
            <a:pPr marL="971550" lvl="1" indent="-514350">
              <a:buFont typeface="+mj-lt"/>
              <a:buAutoNum type="arabicPeriod"/>
            </a:pPr>
            <a:r>
              <a:rPr lang="en-US" sz="2800" dirty="0"/>
              <a:t>Low birth weight</a:t>
            </a:r>
          </a:p>
          <a:p>
            <a:pPr marL="971550" lvl="1" indent="-514350">
              <a:buFont typeface="+mj-lt"/>
              <a:buAutoNum type="arabicPeriod"/>
            </a:pPr>
            <a:r>
              <a:rPr lang="en-US" sz="2800" dirty="0"/>
              <a:t>Excessive crying and/or frequent tantrums</a:t>
            </a:r>
          </a:p>
          <a:p>
            <a:pPr marL="971550" lvl="1" indent="-514350">
              <a:buFont typeface="+mj-lt"/>
              <a:buAutoNum type="arabicPeriod"/>
            </a:pPr>
            <a:r>
              <a:rPr lang="en-US" sz="2800" dirty="0"/>
              <a:t>Twins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6644" y="875072"/>
            <a:ext cx="11995355" cy="5525728"/>
          </a:xfrm>
        </p:spPr>
        <p:txBody>
          <a:bodyPr>
            <a:normAutofit lnSpcReduction="10000"/>
          </a:bodyPr>
          <a:lstStyle/>
          <a:p>
            <a:pPr marL="514350" indent="-514350" algn="l">
              <a:buFont typeface="+mj-lt"/>
              <a:buAutoNum type="arabicPeriod"/>
            </a:pPr>
            <a:r>
              <a:rPr lang="en-US" sz="2400" b="1" dirty="0"/>
              <a:t>Physical abuse </a:t>
            </a:r>
          </a:p>
          <a:p>
            <a:pPr lvl="1">
              <a:buFont typeface="Wingdings" panose="05000000000000000000" pitchFamily="2" charset="2"/>
              <a:buChar char="§"/>
            </a:pPr>
            <a:r>
              <a:rPr lang="en-US" sz="2200" dirty="0"/>
              <a:t>May involve causing physical harm by hitting, shaking, burning, smothering, poisoning, biting, or throwing the child. </a:t>
            </a:r>
          </a:p>
          <a:p>
            <a:pPr lvl="1">
              <a:buFont typeface="Wingdings" panose="05000000000000000000" pitchFamily="2" charset="2"/>
              <a:buChar char="§"/>
            </a:pPr>
            <a:r>
              <a:rPr lang="en-US" sz="2200" dirty="0"/>
              <a:t>Injuries sustained by physical abuse may include bruises, fractures, burns, oral injuries, bites, head and spinal injuries, and abdominal injuries.</a:t>
            </a:r>
          </a:p>
          <a:p>
            <a:pPr lvl="1">
              <a:buFont typeface="Wingdings" panose="05000000000000000000" pitchFamily="2" charset="2"/>
              <a:buChar char="§"/>
            </a:pPr>
            <a:r>
              <a:rPr lang="en-US" sz="2200" dirty="0"/>
              <a:t>The challenge for the clinician is to distinguish inflicted injuries from accidental injuries.</a:t>
            </a:r>
          </a:p>
          <a:p>
            <a:pPr marL="457200" indent="-457200" algn="l">
              <a:buFont typeface="+mj-lt"/>
              <a:buAutoNum type="arabicPeriod"/>
            </a:pPr>
            <a:r>
              <a:rPr lang="en-US" sz="2400" b="1" dirty="0"/>
              <a:t>Emotional abuse </a:t>
            </a:r>
          </a:p>
          <a:p>
            <a:pPr lvl="1">
              <a:buFont typeface="Wingdings" panose="05000000000000000000" pitchFamily="2" charset="2"/>
              <a:buChar char="§"/>
            </a:pPr>
            <a:r>
              <a:rPr lang="en-US" sz="2200" dirty="0"/>
              <a:t>This may involve conveying to the child that they are worthless, unloved, inadequate, or valued only as long as they meet the needs of another person. overprotection and limitation of exploration and learning, or preventing the child from participating in normal social interaction.</a:t>
            </a:r>
          </a:p>
          <a:p>
            <a:pPr lvl="1">
              <a:buFont typeface="Wingdings" panose="05000000000000000000" pitchFamily="2" charset="2"/>
              <a:buChar char="§"/>
            </a:pPr>
            <a:r>
              <a:rPr lang="en-US" sz="2200" dirty="0"/>
              <a:t>Any serious bullying, causing a child to feel frightened or in danger, or the exploitation of the child.</a:t>
            </a:r>
          </a:p>
        </p:txBody>
      </p:sp>
      <p:sp>
        <p:nvSpPr>
          <p:cNvPr id="3" name="Title 2"/>
          <p:cNvSpPr>
            <a:spLocks noGrp="1"/>
          </p:cNvSpPr>
          <p:nvPr>
            <p:ph type="title"/>
          </p:nvPr>
        </p:nvSpPr>
        <p:spPr>
          <a:xfrm>
            <a:off x="975360" y="255638"/>
            <a:ext cx="10241280" cy="800936"/>
          </a:xfrm>
        </p:spPr>
        <p:txBody>
          <a:bodyPr/>
          <a:lstStyle/>
          <a:p>
            <a:pPr algn="ctr"/>
            <a:r>
              <a:rPr lang="en-US" dirty="0"/>
              <a:t>classification</a:t>
            </a:r>
            <a:endParaRPr lang="ar-JO"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8929" y="1"/>
            <a:ext cx="10963951" cy="6420464"/>
          </a:xfrm>
        </p:spPr>
        <p:txBody>
          <a:bodyPr>
            <a:normAutofit fontScale="85000" lnSpcReduction="20000"/>
          </a:bodyPr>
          <a:lstStyle/>
          <a:p>
            <a:pPr marL="514350" indent="-514350" algn="l">
              <a:buFont typeface="+mj-lt"/>
              <a:buAutoNum type="arabicPeriod" startAt="3"/>
            </a:pPr>
            <a:r>
              <a:rPr lang="en-US" sz="2600" b="1" dirty="0"/>
              <a:t>Sexual abuse </a:t>
            </a:r>
            <a:endParaRPr lang="en-US" dirty="0"/>
          </a:p>
          <a:p>
            <a:pPr lvl="1">
              <a:buFont typeface="Wingdings" panose="05000000000000000000" pitchFamily="2" charset="2"/>
              <a:buChar char="§"/>
            </a:pPr>
            <a:r>
              <a:rPr lang="en-US" sz="2400" dirty="0"/>
              <a:t> Sexual abuse involves forcing or enticing a child or young person to take part in sexual activities, including prostitution and pornography, whether or not the child is aware of what is happening.</a:t>
            </a:r>
          </a:p>
          <a:p>
            <a:pPr lvl="1">
              <a:buFont typeface="Wingdings" panose="05000000000000000000" pitchFamily="2" charset="2"/>
              <a:buChar char="§"/>
            </a:pPr>
            <a:r>
              <a:rPr lang="en-US" sz="2400" dirty="0"/>
              <a:t>Activities may involve physical contact, including penetrative or nonpenetrative acts.</a:t>
            </a:r>
          </a:p>
          <a:p>
            <a:pPr lvl="1">
              <a:buFont typeface="Wingdings" panose="05000000000000000000" pitchFamily="2" charset="2"/>
              <a:buChar char="§"/>
            </a:pPr>
            <a:r>
              <a:rPr lang="en-US" sz="2400" dirty="0"/>
              <a:t>Actions may include noncontact activities, such as involving children in the viewing or production of sexual images or encouraging children to behave in sexually inappropriate ways.</a:t>
            </a:r>
            <a:endParaRPr lang="en-US" dirty="0"/>
          </a:p>
          <a:p>
            <a:pPr marL="514350" indent="-514350" algn="l">
              <a:buFont typeface="+mj-lt"/>
              <a:buAutoNum type="arabicPeriod" startAt="4"/>
            </a:pPr>
            <a:r>
              <a:rPr lang="en-US" sz="2600" b="1" dirty="0"/>
              <a:t>Neglect</a:t>
            </a:r>
            <a:r>
              <a:rPr lang="en-US" sz="3200" b="1" dirty="0"/>
              <a:t> </a:t>
            </a:r>
          </a:p>
          <a:p>
            <a:pPr lvl="1">
              <a:buFont typeface="Wingdings" panose="05000000000000000000" pitchFamily="2" charset="2"/>
              <a:buChar char="§"/>
            </a:pPr>
            <a:r>
              <a:rPr lang="en-US" sz="2400" dirty="0"/>
              <a:t>Is the failure to meet the basic physical and/or psychological needs of a child,  It may also include neglect of, or unresponsiveness to, the basic emotional needs and includes failure to Provide adequate food, clothing, and shelter (including exclusion from home or abandonment) </a:t>
            </a:r>
          </a:p>
          <a:p>
            <a:pPr lvl="1">
              <a:buFont typeface="Wingdings" panose="05000000000000000000" pitchFamily="2" charset="2"/>
              <a:buChar char="§"/>
            </a:pPr>
            <a:r>
              <a:rPr lang="en-US" sz="2400" dirty="0"/>
              <a:t>Protect a child from physical and emotional harm or danger </a:t>
            </a:r>
          </a:p>
          <a:p>
            <a:pPr lvl="1">
              <a:buFont typeface="Wingdings" panose="05000000000000000000" pitchFamily="2" charset="2"/>
              <a:buChar char="§"/>
            </a:pPr>
            <a:r>
              <a:rPr lang="en-US" sz="2400" dirty="0"/>
              <a:t>Ensure adequate supervision (including the use of inadequate caregivers)</a:t>
            </a:r>
          </a:p>
          <a:p>
            <a:pPr lvl="1">
              <a:buFont typeface="Wingdings" panose="05000000000000000000" pitchFamily="2" charset="2"/>
              <a:buChar char="§"/>
            </a:pPr>
            <a:r>
              <a:rPr lang="en-US" sz="2400" dirty="0"/>
              <a:t>Ensure access to appropriate medical care or treatment.</a:t>
            </a:r>
          </a:p>
          <a:p>
            <a:pPr algn="l">
              <a:buNone/>
            </a:pPr>
            <a:r>
              <a:rPr lang="en-US" sz="2400" dirty="0"/>
              <a:t>• Neglect may also occur during pregnancy as a result of the mother failing to consider the developing needs of the child. </a:t>
            </a:r>
            <a:endParaRPr lang="ar-JO"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1277" y="1209369"/>
            <a:ext cx="11061291" cy="5230760"/>
          </a:xfrm>
        </p:spPr>
        <p:txBody>
          <a:bodyPr>
            <a:normAutofit lnSpcReduction="10000"/>
          </a:bodyPr>
          <a:lstStyle/>
          <a:p>
            <a:pPr algn="l"/>
            <a:r>
              <a:rPr lang="en-US" sz="2400" dirty="0"/>
              <a:t>Injuries caused by physical abuse such as  bruising, fractures, oral injuries, bites, head and spinal injuries, abdominal injuries, and burns challenges the clinician to distinguish inflicted injuries from those that have occurred accidentally. Finding one or more of the above injuries in a child requires a full further evaluation for other injuries typical of abuse</a:t>
            </a:r>
          </a:p>
          <a:p>
            <a:r>
              <a:rPr lang="en-US" sz="2400" dirty="0"/>
              <a:t>Some markers currently used to identify children who should be assessed further for possible abuse or neglect (e.g., repeated presentation, age, injury type)</a:t>
            </a:r>
          </a:p>
          <a:p>
            <a:r>
              <a:rPr lang="en-US" sz="2400" dirty="0"/>
              <a:t>Clinical prediction rule, the </a:t>
            </a:r>
            <a:r>
              <a:rPr lang="en-US" sz="2400" b="1" dirty="0"/>
              <a:t>TEN-4</a:t>
            </a:r>
            <a:r>
              <a:rPr lang="en-US" sz="2400" dirty="0"/>
              <a:t> rule, is highly specific and sensitive for identifying high-risk bruising that requires an abuse work up</a:t>
            </a:r>
          </a:p>
          <a:p>
            <a:r>
              <a:rPr lang="en-US" sz="2400" dirty="0"/>
              <a:t>A bruise on a child’s torso, ears, neck, or any part of the body of an infant &lt;4 months old (TEN-4) should trigger an abuse evaluation</a:t>
            </a:r>
            <a:endParaRPr lang="ar-JO" sz="2400" dirty="0"/>
          </a:p>
          <a:p>
            <a:endParaRPr lang="ar-JO" dirty="0"/>
          </a:p>
          <a:p>
            <a:endParaRPr lang="ar-JO" sz="2000" dirty="0">
              <a:solidFill>
                <a:srgbClr val="FF0000"/>
              </a:solidFill>
            </a:endParaRPr>
          </a:p>
          <a:p>
            <a:pPr algn="l"/>
            <a:endParaRPr lang="ar-JO" dirty="0"/>
          </a:p>
        </p:txBody>
      </p:sp>
      <p:sp>
        <p:nvSpPr>
          <p:cNvPr id="3" name="Title 2"/>
          <p:cNvSpPr>
            <a:spLocks noGrp="1"/>
          </p:cNvSpPr>
          <p:nvPr>
            <p:ph type="title"/>
          </p:nvPr>
        </p:nvSpPr>
        <p:spPr>
          <a:xfrm>
            <a:off x="161740" y="82339"/>
            <a:ext cx="11868519" cy="817063"/>
          </a:xfrm>
        </p:spPr>
        <p:txBody>
          <a:bodyPr>
            <a:normAutofit/>
          </a:bodyPr>
          <a:lstStyle/>
          <a:p>
            <a:pPr algn="ctr"/>
            <a:r>
              <a:rPr lang="en-US" dirty="0"/>
              <a:t>Step-by-step diagnostic approach </a:t>
            </a:r>
            <a:endParaRPr lang="ar-JO"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135" y="1533832"/>
            <a:ext cx="11367074" cy="4547616"/>
          </a:xfrm>
        </p:spPr>
        <p:txBody>
          <a:bodyPr>
            <a:normAutofit lnSpcReduction="10000"/>
          </a:bodyPr>
          <a:lstStyle/>
          <a:p>
            <a:pPr marL="457200" indent="-457200" algn="l">
              <a:buFont typeface="+mj-lt"/>
              <a:buAutoNum type="arabicPeriod"/>
            </a:pPr>
            <a:r>
              <a:rPr lang="en-US" sz="2400" dirty="0"/>
              <a:t>A history of trauma inconsistent with the injuries, a changing history, unexplained coexistent injuries, or previous history of injuries. </a:t>
            </a:r>
          </a:p>
          <a:p>
            <a:pPr marL="457200" indent="-457200" algn="l">
              <a:buFont typeface="+mj-lt"/>
              <a:buAutoNum type="arabicPeriod"/>
            </a:pPr>
            <a:r>
              <a:rPr lang="en-US" sz="2400" dirty="0"/>
              <a:t>Injuries that do not fit with the developmental age of the child (if children are not yet independently mobile, they unlikely to fall against certain objects). Details of the mechanism of injury may help determine whether the explanation is compatible with the injury and the developmental level of the child. </a:t>
            </a:r>
          </a:p>
          <a:p>
            <a:pPr marL="457200" indent="-457200" algn="l">
              <a:buFont typeface="+mj-lt"/>
              <a:buAutoNum type="arabicPeriod"/>
            </a:pPr>
            <a:r>
              <a:rPr lang="en-US" sz="2400" dirty="0"/>
              <a:t>Faltering growth or failure to thrive</a:t>
            </a:r>
          </a:p>
          <a:p>
            <a:pPr marL="457200" indent="-457200" algn="l">
              <a:buFont typeface="+mj-lt"/>
              <a:buAutoNum type="arabicPeriod"/>
            </a:pPr>
            <a:r>
              <a:rPr lang="en-US" sz="2400" dirty="0"/>
              <a:t>Poor parent-child bonding. Parental attempts at excusing or justifying the injury inappropriately or blaming a younger sibling or pet</a:t>
            </a:r>
            <a:endParaRPr lang="ar-JO" sz="2400" dirty="0"/>
          </a:p>
        </p:txBody>
      </p:sp>
      <p:sp>
        <p:nvSpPr>
          <p:cNvPr id="3" name="Title 2"/>
          <p:cNvSpPr>
            <a:spLocks noGrp="1"/>
          </p:cNvSpPr>
          <p:nvPr>
            <p:ph type="title"/>
          </p:nvPr>
        </p:nvSpPr>
        <p:spPr>
          <a:xfrm>
            <a:off x="854177" y="77773"/>
            <a:ext cx="10483646" cy="1234440"/>
          </a:xfrm>
        </p:spPr>
        <p:txBody>
          <a:bodyPr>
            <a:normAutofit/>
          </a:bodyPr>
          <a:lstStyle/>
          <a:p>
            <a:pPr algn="ctr"/>
            <a:r>
              <a:rPr lang="en-US" dirty="0"/>
              <a:t>History suggestive of nonaccidental injury</a:t>
            </a:r>
            <a:endParaRPr lang="ar-JO" dirty="0"/>
          </a:p>
        </p:txBody>
      </p:sp>
    </p:spTree>
  </p:cSld>
  <p:clrMapOvr>
    <a:masterClrMapping/>
  </p:clrMapOvr>
</p:sld>
</file>

<file path=ppt/theme/theme1.xml><?xml version="1.0" encoding="utf-8"?>
<a:theme xmlns:a="http://schemas.openxmlformats.org/drawingml/2006/main" name="GradientRiseVTI">
  <a:themeElements>
    <a:clrScheme name="AnalogousFromLightSeedLeftStep">
      <a:dk1>
        <a:srgbClr val="000000"/>
      </a:dk1>
      <a:lt1>
        <a:srgbClr val="FFFFFF"/>
      </a:lt1>
      <a:dk2>
        <a:srgbClr val="412437"/>
      </a:dk2>
      <a:lt2>
        <a:srgbClr val="E2E8E7"/>
      </a:lt2>
      <a:accent1>
        <a:srgbClr val="C696A1"/>
      </a:accent1>
      <a:accent2>
        <a:srgbClr val="BA7FA5"/>
      </a:accent2>
      <a:accent3>
        <a:srgbClr val="C193C4"/>
      </a:accent3>
      <a:accent4>
        <a:srgbClr val="9D7FBA"/>
      </a:accent4>
      <a:accent5>
        <a:srgbClr val="9B96C6"/>
      </a:accent5>
      <a:accent6>
        <a:srgbClr val="7F92BA"/>
      </a:accent6>
      <a:hlink>
        <a:srgbClr val="568E81"/>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1389</TotalTime>
  <Words>2188</Words>
  <Application>Microsoft Office PowerPoint</Application>
  <PresentationFormat>Widescreen</PresentationFormat>
  <Paragraphs>248</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GradientRiseVTI</vt:lpstr>
      <vt:lpstr>PowerPoint Presentation</vt:lpstr>
      <vt:lpstr>Definition </vt:lpstr>
      <vt:lpstr>Epidemiology</vt:lpstr>
      <vt:lpstr>Etiology</vt:lpstr>
      <vt:lpstr>PowerPoint Presentation</vt:lpstr>
      <vt:lpstr>classification</vt:lpstr>
      <vt:lpstr>PowerPoint Presentation</vt:lpstr>
      <vt:lpstr>Step-by-step diagnostic approach </vt:lpstr>
      <vt:lpstr>History suggestive of nonaccidental injury</vt:lpstr>
      <vt:lpstr>PowerPoint Presentation</vt:lpstr>
      <vt:lpstr>Head injuries </vt:lpstr>
      <vt:lpstr>PowerPoint Presentation</vt:lpstr>
      <vt:lpstr>Spinal injuries </vt:lpstr>
      <vt:lpstr>Abdominal injuries </vt:lpstr>
      <vt:lpstr>Fractures</vt:lpstr>
      <vt:lpstr>Fractures</vt:lpstr>
      <vt:lpstr>Bruising</vt:lpstr>
      <vt:lpstr>Bites</vt:lpstr>
      <vt:lpstr>Oral injuries </vt:lpstr>
      <vt:lpstr>Poisoning</vt:lpstr>
      <vt:lpstr>burns</vt:lpstr>
      <vt:lpstr>Munchausen syndrome by proxy</vt:lpstr>
      <vt:lpstr>Diagnostic tests </vt:lpstr>
      <vt:lpstr>PowerPoint Presentation</vt:lpstr>
      <vt:lpstr>PowerPoint Presentation</vt:lpstr>
      <vt:lpstr>PowerPoint Presentation</vt:lpstr>
      <vt:lpstr>PowerPoint Presentation</vt:lpstr>
      <vt:lpstr>Differential diagnosis</vt:lpstr>
      <vt:lpstr>PowerPoint Presentation</vt:lpstr>
      <vt:lpstr>THANK  YOU FOR BEING EFFECTIVLY ATTENTIVE!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عزت زهير اسماعيل عبابنه</dc:creator>
  <cp:lastModifiedBy>عزت زهير اسماعيل عبابنه</cp:lastModifiedBy>
  <cp:revision>368</cp:revision>
  <cp:lastPrinted>2023-10-20T12:53:06Z</cp:lastPrinted>
  <dcterms:created xsi:type="dcterms:W3CDTF">2023-10-19T14:56:28Z</dcterms:created>
  <dcterms:modified xsi:type="dcterms:W3CDTF">2024-02-11T10:15:09Z</dcterms:modified>
</cp:coreProperties>
</file>