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9.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1.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diagrams/layout3.xml" ContentType="application/vnd.openxmlformats-officedocument.drawingml.diagramLayout+xml"/>
  <Override PartName="/ppt/diagrams/quickStyle3.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drawing2.xml" ContentType="application/vnd.ms-office.drawingml.diagramDrawing+xml"/>
  <Override PartName="/ppt/diagrams/quickStyle4.xml" ContentType="application/vnd.openxmlformats-officedocument.drawingml.diagramStyle+xml"/>
  <Override PartName="/ppt/diagrams/colors4.xml" ContentType="application/vnd.openxmlformats-officedocument.drawingml.diagramColors+xml"/>
  <Override PartName="/ppt/diagrams/colors3.xml" ContentType="application/vnd.openxmlformats-officedocument.drawingml.diagramColors+xml"/>
  <Override PartName="/ppt/diagrams/drawing4.xml" ContentType="application/vnd.ms-office.drawingml.diagramDrawing+xml"/>
  <Override PartName="/ppt/diagrams/quickStyle2.xml" ContentType="application/vnd.openxmlformats-officedocument.drawingml.diagram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colors2.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quickStyle5.xml" ContentType="application/vnd.openxmlformats-officedocument.drawingml.diagramStyle+xml"/>
  <Override PartName="/ppt/diagrams/drawing6.xml" ContentType="application/vnd.ms-office.drawingml.diagramDrawing+xml"/>
  <Override PartName="/ppt/diagrams/layout5.xml" ContentType="application/vnd.openxmlformats-officedocument.drawingml.diagram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75" r:id="rId5"/>
    <p:sldId id="263" r:id="rId6"/>
    <p:sldId id="273" r:id="rId7"/>
    <p:sldId id="264" r:id="rId8"/>
    <p:sldId id="274" r:id="rId9"/>
    <p:sldId id="284" r:id="rId10"/>
    <p:sldId id="265" r:id="rId11"/>
    <p:sldId id="266" r:id="rId12"/>
    <p:sldId id="267" r:id="rId13"/>
    <p:sldId id="268" r:id="rId14"/>
    <p:sldId id="276" r:id="rId15"/>
    <p:sldId id="269" r:id="rId16"/>
    <p:sldId id="285" r:id="rId17"/>
    <p:sldId id="270" r:id="rId18"/>
    <p:sldId id="286" r:id="rId19"/>
    <p:sldId id="271" r:id="rId20"/>
    <p:sldId id="287" r:id="rId21"/>
    <p:sldId id="272" r:id="rId22"/>
    <p:sldId id="288" r:id="rId23"/>
    <p:sldId id="289" r:id="rId24"/>
    <p:sldId id="290" r:id="rId25"/>
    <p:sldId id="277" r:id="rId26"/>
    <p:sldId id="278" r:id="rId27"/>
    <p:sldId id="279" r:id="rId28"/>
    <p:sldId id="280" r:id="rId29"/>
    <p:sldId id="281" r:id="rId30"/>
    <p:sldId id="282" r:id="rId31"/>
    <p:sldId id="2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A0E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4660"/>
  </p:normalViewPr>
  <p:slideViewPr>
    <p:cSldViewPr snapToGrid="0">
      <p:cViewPr varScale="1">
        <p:scale>
          <a:sx n="69" d="100"/>
          <a:sy n="69" d="100"/>
        </p:scale>
        <p:origin x="66"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_rels/data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image" Target="../media/image8.jpg"/></Relationships>
</file>

<file path=ppt/diagrams/_rels/drawing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6B9BE-3C21-4B4A-805B-B14E6856DECC}"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D0BC623F-858C-40EA-A1C8-F27E2D30C483}">
      <dgm:prSet/>
      <dgm:spPr/>
      <dgm:t>
        <a:bodyPr/>
        <a:lstStyle/>
        <a:p>
          <a:r>
            <a:rPr lang="en-GB" b="1" dirty="0">
              <a:solidFill>
                <a:srgbClr val="00B050"/>
              </a:solidFill>
              <a:effectLst>
                <a:outerShdw blurRad="38100" dist="38100" dir="2700000" algn="tl">
                  <a:srgbClr val="000000">
                    <a:alpha val="43137"/>
                  </a:srgbClr>
                </a:outerShdw>
              </a:effectLst>
            </a:rPr>
            <a:t>Lay care (Informal): </a:t>
          </a:r>
        </a:p>
        <a:p>
          <a:r>
            <a:rPr lang="en-GB" dirty="0"/>
            <a:t>Care provided by </a:t>
          </a:r>
          <a:r>
            <a:rPr lang="en-GB" i="1" dirty="0"/>
            <a:t>lay people </a:t>
          </a:r>
          <a:r>
            <a:rPr lang="en-GB" dirty="0"/>
            <a:t>who have received no formal training and are not paid. It includes self-care, care by relatives, friends and self-help groups.</a:t>
          </a:r>
          <a:endParaRPr lang="en-US" dirty="0"/>
        </a:p>
      </dgm:t>
    </dgm:pt>
    <dgm:pt modelId="{6E184EB5-D4C7-4F79-8FD3-A05F95B3F6F8}" type="parTrans" cxnId="{4ECFE12A-854C-4F60-9DA3-049C8113EE8C}">
      <dgm:prSet/>
      <dgm:spPr/>
      <dgm:t>
        <a:bodyPr/>
        <a:lstStyle/>
        <a:p>
          <a:endParaRPr lang="en-US"/>
        </a:p>
      </dgm:t>
    </dgm:pt>
    <dgm:pt modelId="{E0E5DAF8-9889-47B5-BB40-21C822D7A58F}" type="sibTrans" cxnId="{4ECFE12A-854C-4F60-9DA3-049C8113EE8C}">
      <dgm:prSet/>
      <dgm:spPr/>
      <dgm:t>
        <a:bodyPr/>
        <a:lstStyle/>
        <a:p>
          <a:endParaRPr lang="en-US"/>
        </a:p>
      </dgm:t>
    </dgm:pt>
    <dgm:pt modelId="{66C5D944-643E-4160-8E27-31D8781F9D15}">
      <dgm:prSet/>
      <dgm:spPr/>
      <dgm:t>
        <a:bodyPr/>
        <a:lstStyle/>
        <a:p>
          <a:r>
            <a:rPr lang="en-GB" b="1" dirty="0">
              <a:solidFill>
                <a:srgbClr val="00B050"/>
              </a:solidFill>
              <a:effectLst>
                <a:outerShdw blurRad="38100" dist="38100" dir="2700000" algn="tl">
                  <a:srgbClr val="000000">
                    <a:alpha val="43137"/>
                  </a:srgbClr>
                </a:outerShdw>
              </a:effectLst>
            </a:rPr>
            <a:t>Formal care: </a:t>
          </a:r>
        </a:p>
        <a:p>
          <a:r>
            <a:rPr lang="en-GB" dirty="0"/>
            <a:t>care provided by trained, paid professionals usually in formal setting.</a:t>
          </a:r>
          <a:endParaRPr lang="en-US" dirty="0"/>
        </a:p>
      </dgm:t>
    </dgm:pt>
    <dgm:pt modelId="{A0B88E04-2AB6-424D-B3E5-45124DC7AC8D}" type="parTrans" cxnId="{A732C8A7-7CC7-42A5-8BF9-3556FEF78AB6}">
      <dgm:prSet/>
      <dgm:spPr/>
      <dgm:t>
        <a:bodyPr/>
        <a:lstStyle/>
        <a:p>
          <a:endParaRPr lang="en-US"/>
        </a:p>
      </dgm:t>
    </dgm:pt>
    <dgm:pt modelId="{1C994ED0-3BB4-490C-A6FC-30B0CDA933A7}" type="sibTrans" cxnId="{A732C8A7-7CC7-42A5-8BF9-3556FEF78AB6}">
      <dgm:prSet/>
      <dgm:spPr/>
      <dgm:t>
        <a:bodyPr/>
        <a:lstStyle/>
        <a:p>
          <a:endParaRPr lang="en-US"/>
        </a:p>
      </dgm:t>
    </dgm:pt>
    <dgm:pt modelId="{B800BB32-8F3D-4608-9DD5-03D45BA5BF70}" type="pres">
      <dgm:prSet presAssocID="{7546B9BE-3C21-4B4A-805B-B14E6856DECC}" presName="hierChild1" presStyleCnt="0">
        <dgm:presLayoutVars>
          <dgm:chPref val="1"/>
          <dgm:dir/>
          <dgm:animOne val="branch"/>
          <dgm:animLvl val="lvl"/>
          <dgm:resizeHandles/>
        </dgm:presLayoutVars>
      </dgm:prSet>
      <dgm:spPr/>
      <dgm:t>
        <a:bodyPr/>
        <a:lstStyle/>
        <a:p>
          <a:endParaRPr lang="en-GB"/>
        </a:p>
      </dgm:t>
    </dgm:pt>
    <dgm:pt modelId="{C6BBD784-B201-4AA1-8691-6C7ECDB25160}" type="pres">
      <dgm:prSet presAssocID="{D0BC623F-858C-40EA-A1C8-F27E2D30C483}" presName="hierRoot1" presStyleCnt="0"/>
      <dgm:spPr/>
    </dgm:pt>
    <dgm:pt modelId="{80268B7F-5D02-4774-89EB-A2340F722335}" type="pres">
      <dgm:prSet presAssocID="{D0BC623F-858C-40EA-A1C8-F27E2D30C483}" presName="composite" presStyleCnt="0"/>
      <dgm:spPr/>
    </dgm:pt>
    <dgm:pt modelId="{B693AC2B-66A6-4DBE-9D4E-3313BE006AC3}" type="pres">
      <dgm:prSet presAssocID="{D0BC623F-858C-40EA-A1C8-F27E2D30C483}" presName="background" presStyleLbl="node0" presStyleIdx="0" presStyleCnt="2"/>
      <dgm:spPr/>
    </dgm:pt>
    <dgm:pt modelId="{AEF0DA2D-7D83-4154-9543-8262377B66F8}" type="pres">
      <dgm:prSet presAssocID="{D0BC623F-858C-40EA-A1C8-F27E2D30C483}" presName="text" presStyleLbl="fgAcc0" presStyleIdx="0" presStyleCnt="2">
        <dgm:presLayoutVars>
          <dgm:chPref val="3"/>
        </dgm:presLayoutVars>
      </dgm:prSet>
      <dgm:spPr/>
      <dgm:t>
        <a:bodyPr/>
        <a:lstStyle/>
        <a:p>
          <a:endParaRPr lang="en-GB"/>
        </a:p>
      </dgm:t>
    </dgm:pt>
    <dgm:pt modelId="{97D42F61-F991-460E-B88A-F030FC73D6BE}" type="pres">
      <dgm:prSet presAssocID="{D0BC623F-858C-40EA-A1C8-F27E2D30C483}" presName="hierChild2" presStyleCnt="0"/>
      <dgm:spPr/>
    </dgm:pt>
    <dgm:pt modelId="{DF4B391F-78F9-432B-BF77-AF68E83C6482}" type="pres">
      <dgm:prSet presAssocID="{66C5D944-643E-4160-8E27-31D8781F9D15}" presName="hierRoot1" presStyleCnt="0"/>
      <dgm:spPr/>
    </dgm:pt>
    <dgm:pt modelId="{3F7B517E-EA24-40A3-9F6F-53D55389417B}" type="pres">
      <dgm:prSet presAssocID="{66C5D944-643E-4160-8E27-31D8781F9D15}" presName="composite" presStyleCnt="0"/>
      <dgm:spPr/>
    </dgm:pt>
    <dgm:pt modelId="{9777C32F-67CC-4BF4-825A-29445D4F32CF}" type="pres">
      <dgm:prSet presAssocID="{66C5D944-643E-4160-8E27-31D8781F9D15}" presName="background" presStyleLbl="node0" presStyleIdx="1" presStyleCnt="2"/>
      <dgm:spPr/>
    </dgm:pt>
    <dgm:pt modelId="{86FB4A51-CB7D-4227-9709-43582389229C}" type="pres">
      <dgm:prSet presAssocID="{66C5D944-643E-4160-8E27-31D8781F9D15}" presName="text" presStyleLbl="fgAcc0" presStyleIdx="1" presStyleCnt="2">
        <dgm:presLayoutVars>
          <dgm:chPref val="3"/>
        </dgm:presLayoutVars>
      </dgm:prSet>
      <dgm:spPr/>
      <dgm:t>
        <a:bodyPr/>
        <a:lstStyle/>
        <a:p>
          <a:endParaRPr lang="en-GB"/>
        </a:p>
      </dgm:t>
    </dgm:pt>
    <dgm:pt modelId="{A6188B24-2A92-4CF3-82B7-061564C2CA79}" type="pres">
      <dgm:prSet presAssocID="{66C5D944-643E-4160-8E27-31D8781F9D15}" presName="hierChild2" presStyleCnt="0"/>
      <dgm:spPr/>
    </dgm:pt>
  </dgm:ptLst>
  <dgm:cxnLst>
    <dgm:cxn modelId="{FD3C79FE-0E86-4E15-BBE3-98A739A8C8D0}" type="presOf" srcId="{66C5D944-643E-4160-8E27-31D8781F9D15}" destId="{86FB4A51-CB7D-4227-9709-43582389229C}" srcOrd="0" destOrd="0" presId="urn:microsoft.com/office/officeart/2005/8/layout/hierarchy1"/>
    <dgm:cxn modelId="{2E89BDB2-5C60-45AD-A931-9AA9E8DA3AE3}" type="presOf" srcId="{D0BC623F-858C-40EA-A1C8-F27E2D30C483}" destId="{AEF0DA2D-7D83-4154-9543-8262377B66F8}" srcOrd="0" destOrd="0" presId="urn:microsoft.com/office/officeart/2005/8/layout/hierarchy1"/>
    <dgm:cxn modelId="{8C037444-6688-48EA-AB30-CE44935F8C67}" type="presOf" srcId="{7546B9BE-3C21-4B4A-805B-B14E6856DECC}" destId="{B800BB32-8F3D-4608-9DD5-03D45BA5BF70}" srcOrd="0" destOrd="0" presId="urn:microsoft.com/office/officeart/2005/8/layout/hierarchy1"/>
    <dgm:cxn modelId="{A732C8A7-7CC7-42A5-8BF9-3556FEF78AB6}" srcId="{7546B9BE-3C21-4B4A-805B-B14E6856DECC}" destId="{66C5D944-643E-4160-8E27-31D8781F9D15}" srcOrd="1" destOrd="0" parTransId="{A0B88E04-2AB6-424D-B3E5-45124DC7AC8D}" sibTransId="{1C994ED0-3BB4-490C-A6FC-30B0CDA933A7}"/>
    <dgm:cxn modelId="{4ECFE12A-854C-4F60-9DA3-049C8113EE8C}" srcId="{7546B9BE-3C21-4B4A-805B-B14E6856DECC}" destId="{D0BC623F-858C-40EA-A1C8-F27E2D30C483}" srcOrd="0" destOrd="0" parTransId="{6E184EB5-D4C7-4F79-8FD3-A05F95B3F6F8}" sibTransId="{E0E5DAF8-9889-47B5-BB40-21C822D7A58F}"/>
    <dgm:cxn modelId="{0388F3C6-117C-4DE6-8BF8-6D76A5ABD8D1}" type="presParOf" srcId="{B800BB32-8F3D-4608-9DD5-03D45BA5BF70}" destId="{C6BBD784-B201-4AA1-8691-6C7ECDB25160}" srcOrd="0" destOrd="0" presId="urn:microsoft.com/office/officeart/2005/8/layout/hierarchy1"/>
    <dgm:cxn modelId="{6EEDC9A7-1B0E-4F7C-AC0F-B5C937A35176}" type="presParOf" srcId="{C6BBD784-B201-4AA1-8691-6C7ECDB25160}" destId="{80268B7F-5D02-4774-89EB-A2340F722335}" srcOrd="0" destOrd="0" presId="urn:microsoft.com/office/officeart/2005/8/layout/hierarchy1"/>
    <dgm:cxn modelId="{B3B2E2C3-D046-4ADA-A36C-F3C17FBBB4B6}" type="presParOf" srcId="{80268B7F-5D02-4774-89EB-A2340F722335}" destId="{B693AC2B-66A6-4DBE-9D4E-3313BE006AC3}" srcOrd="0" destOrd="0" presId="urn:microsoft.com/office/officeart/2005/8/layout/hierarchy1"/>
    <dgm:cxn modelId="{2D022BED-F3EE-47D2-A5E2-E5FBCC9ADDDA}" type="presParOf" srcId="{80268B7F-5D02-4774-89EB-A2340F722335}" destId="{AEF0DA2D-7D83-4154-9543-8262377B66F8}" srcOrd="1" destOrd="0" presId="urn:microsoft.com/office/officeart/2005/8/layout/hierarchy1"/>
    <dgm:cxn modelId="{2CE0BAC4-7160-41E4-B830-56661AED4F8C}" type="presParOf" srcId="{C6BBD784-B201-4AA1-8691-6C7ECDB25160}" destId="{97D42F61-F991-460E-B88A-F030FC73D6BE}" srcOrd="1" destOrd="0" presId="urn:microsoft.com/office/officeart/2005/8/layout/hierarchy1"/>
    <dgm:cxn modelId="{FCF8DC04-07FF-4E63-835D-CEA53D6BB1D1}" type="presParOf" srcId="{B800BB32-8F3D-4608-9DD5-03D45BA5BF70}" destId="{DF4B391F-78F9-432B-BF77-AF68E83C6482}" srcOrd="1" destOrd="0" presId="urn:microsoft.com/office/officeart/2005/8/layout/hierarchy1"/>
    <dgm:cxn modelId="{B664C33B-1E9E-47A8-864D-E8431D266870}" type="presParOf" srcId="{DF4B391F-78F9-432B-BF77-AF68E83C6482}" destId="{3F7B517E-EA24-40A3-9F6F-53D55389417B}" srcOrd="0" destOrd="0" presId="urn:microsoft.com/office/officeart/2005/8/layout/hierarchy1"/>
    <dgm:cxn modelId="{719D3D16-8915-46D1-B076-8FD953D23578}" type="presParOf" srcId="{3F7B517E-EA24-40A3-9F6F-53D55389417B}" destId="{9777C32F-67CC-4BF4-825A-29445D4F32CF}" srcOrd="0" destOrd="0" presId="urn:microsoft.com/office/officeart/2005/8/layout/hierarchy1"/>
    <dgm:cxn modelId="{21F13AB5-F0EC-4064-85BD-9EEA982A51CC}" type="presParOf" srcId="{3F7B517E-EA24-40A3-9F6F-53D55389417B}" destId="{86FB4A51-CB7D-4227-9709-43582389229C}" srcOrd="1" destOrd="0" presId="urn:microsoft.com/office/officeart/2005/8/layout/hierarchy1"/>
    <dgm:cxn modelId="{E1816325-1150-4770-B44C-69E1C2F9042C}" type="presParOf" srcId="{DF4B391F-78F9-432B-BF77-AF68E83C6482}" destId="{A6188B24-2A92-4CF3-82B7-061564C2CA7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C1ED72-782F-4EE9-833E-B5EEF3F71C3E}" type="doc">
      <dgm:prSet loTypeId="urn:microsoft.com/office/officeart/2005/8/layout/vList2" loCatId="list" qsTypeId="urn:microsoft.com/office/officeart/2005/8/quickstyle/3d2" qsCatId="3D" csTypeId="urn:microsoft.com/office/officeart/2005/8/colors/accent1_1" csCatId="accent1" phldr="1"/>
      <dgm:spPr/>
      <dgm:t>
        <a:bodyPr/>
        <a:lstStyle/>
        <a:p>
          <a:endParaRPr lang="en-GB"/>
        </a:p>
      </dgm:t>
    </dgm:pt>
    <dgm:pt modelId="{86212DF3-C5AE-474C-AC29-6C59374AD476}">
      <dgm:prSet custT="1"/>
      <dgm:spPr/>
      <dgm:t>
        <a:bodyPr/>
        <a:lstStyle/>
        <a:p>
          <a:r>
            <a:rPr lang="en-GB" sz="2800" b="1" kern="1200" dirty="0" smtClean="0">
              <a:latin typeface="Calibri" panose="020F0502020204030204"/>
              <a:ea typeface="+mn-ea"/>
              <a:cs typeface="+mn-cs"/>
            </a:rPr>
            <a:t>Primary care: </a:t>
          </a:r>
          <a:r>
            <a:rPr lang="en-GB" sz="2100" kern="1200" dirty="0" smtClean="0"/>
            <a:t>the first point of contact for people. It is usually general rather than specialized, and provided in the community (e.g. GPs) including diagnosis and treatment of a health condition, and support in managing long-term healthcare (chronic conditions like diabetes.).</a:t>
          </a:r>
          <a:endParaRPr lang="en-GB" sz="2100" kern="1200" dirty="0"/>
        </a:p>
      </dgm:t>
    </dgm:pt>
    <dgm:pt modelId="{20439942-D6A2-4122-9AC4-969C18B231DA}" type="parTrans" cxnId="{5BF16E1A-0075-40FF-98D8-7B9B25E6F0B6}">
      <dgm:prSet/>
      <dgm:spPr/>
      <dgm:t>
        <a:bodyPr/>
        <a:lstStyle/>
        <a:p>
          <a:endParaRPr lang="en-GB">
            <a:solidFill>
              <a:schemeClr val="tx1"/>
            </a:solidFill>
          </a:endParaRPr>
        </a:p>
      </dgm:t>
    </dgm:pt>
    <dgm:pt modelId="{6D92FFC7-172D-4FBC-B496-D8AEC9667753}" type="sibTrans" cxnId="{5BF16E1A-0075-40FF-98D8-7B9B25E6F0B6}">
      <dgm:prSet/>
      <dgm:spPr/>
      <dgm:t>
        <a:bodyPr/>
        <a:lstStyle/>
        <a:p>
          <a:endParaRPr lang="en-GB">
            <a:solidFill>
              <a:schemeClr val="tx1"/>
            </a:solidFill>
          </a:endParaRPr>
        </a:p>
      </dgm:t>
    </dgm:pt>
    <dgm:pt modelId="{AFB47BCC-6D2F-4787-8552-7774CABAE2EC}">
      <dgm:prSet custT="1"/>
      <dgm:spPr/>
      <dgm:t>
        <a:bodyPr/>
        <a:lstStyle/>
        <a:p>
          <a:r>
            <a:rPr lang="en-GB" sz="2800" b="1" kern="1200" dirty="0" smtClean="0">
              <a:latin typeface="Calibri" panose="020F0502020204030204"/>
              <a:ea typeface="+mn-ea"/>
              <a:cs typeface="+mn-cs"/>
            </a:rPr>
            <a:t>Secondary care: </a:t>
          </a:r>
          <a:r>
            <a:rPr lang="en-GB" sz="2100" kern="1200" dirty="0" smtClean="0"/>
            <a:t>Specialized care. Often accessed by being referred by a primary care worker. It is usually provided in local hospitals (e.g. Orthopaedics, cardiologists, urologists, dermatologists and other specialists).</a:t>
          </a:r>
          <a:endParaRPr lang="en-GB" sz="2100" kern="1200" dirty="0"/>
        </a:p>
      </dgm:t>
    </dgm:pt>
    <dgm:pt modelId="{C087B249-782D-4732-99E0-2CEC4FAE7EBB}" type="parTrans" cxnId="{5D0E9235-B849-4E02-9A60-E54F24BA7F59}">
      <dgm:prSet/>
      <dgm:spPr/>
      <dgm:t>
        <a:bodyPr/>
        <a:lstStyle/>
        <a:p>
          <a:endParaRPr lang="en-GB">
            <a:solidFill>
              <a:schemeClr val="tx1"/>
            </a:solidFill>
          </a:endParaRPr>
        </a:p>
      </dgm:t>
    </dgm:pt>
    <dgm:pt modelId="{8A82E523-38F1-44AE-87C5-0F860168425A}" type="sibTrans" cxnId="{5D0E9235-B849-4E02-9A60-E54F24BA7F59}">
      <dgm:prSet/>
      <dgm:spPr/>
      <dgm:t>
        <a:bodyPr/>
        <a:lstStyle/>
        <a:p>
          <a:endParaRPr lang="en-GB">
            <a:solidFill>
              <a:schemeClr val="tx1"/>
            </a:solidFill>
          </a:endParaRPr>
        </a:p>
      </dgm:t>
    </dgm:pt>
    <dgm:pt modelId="{DD791C5F-882D-4282-8A34-47F267707BDC}">
      <dgm:prSet custT="1"/>
      <dgm:spPr/>
      <dgm:t>
        <a:bodyPr/>
        <a:lstStyle/>
        <a:p>
          <a:r>
            <a:rPr lang="en-GB" sz="2800" b="1" kern="1200" dirty="0" smtClean="0">
              <a:latin typeface="Calibri" panose="020F0502020204030204"/>
              <a:ea typeface="+mn-ea"/>
              <a:cs typeface="+mn-cs"/>
            </a:rPr>
            <a:t>Tertiary care: </a:t>
          </a:r>
          <a:r>
            <a:rPr lang="en-GB" sz="2100" kern="1200" dirty="0" smtClean="0"/>
            <a:t>Highly specialized care. Often accessed by referral from secondary care. It is usually provided in national or regional hospitals (cancer management, neurosurgery, cardiac surgery, plastic surgery, treatment for severe burns, advanced neonatology services, palliative, and other complex medical and surgical interventions).</a:t>
          </a:r>
          <a:endParaRPr lang="en-GB" sz="2100" kern="1200" dirty="0"/>
        </a:p>
      </dgm:t>
    </dgm:pt>
    <dgm:pt modelId="{E0EA747A-7E93-4467-B0AC-F4C7534C8AD7}" type="parTrans" cxnId="{7BFCBC2B-A2CB-467E-B543-4F69D0462916}">
      <dgm:prSet/>
      <dgm:spPr/>
      <dgm:t>
        <a:bodyPr/>
        <a:lstStyle/>
        <a:p>
          <a:endParaRPr lang="en-GB">
            <a:solidFill>
              <a:schemeClr val="tx1"/>
            </a:solidFill>
          </a:endParaRPr>
        </a:p>
      </dgm:t>
    </dgm:pt>
    <dgm:pt modelId="{A1E20C0E-0E13-4481-847E-C808A2993012}" type="sibTrans" cxnId="{7BFCBC2B-A2CB-467E-B543-4F69D0462916}">
      <dgm:prSet/>
      <dgm:spPr/>
      <dgm:t>
        <a:bodyPr/>
        <a:lstStyle/>
        <a:p>
          <a:endParaRPr lang="en-GB">
            <a:solidFill>
              <a:schemeClr val="tx1"/>
            </a:solidFill>
          </a:endParaRPr>
        </a:p>
      </dgm:t>
    </dgm:pt>
    <dgm:pt modelId="{C0181E05-D4E6-4FFE-8A71-A5607E982F2A}" type="pres">
      <dgm:prSet presAssocID="{24C1ED72-782F-4EE9-833E-B5EEF3F71C3E}" presName="linear" presStyleCnt="0">
        <dgm:presLayoutVars>
          <dgm:animLvl val="lvl"/>
          <dgm:resizeHandles val="exact"/>
        </dgm:presLayoutVars>
      </dgm:prSet>
      <dgm:spPr/>
      <dgm:t>
        <a:bodyPr/>
        <a:lstStyle/>
        <a:p>
          <a:endParaRPr lang="en-GB"/>
        </a:p>
      </dgm:t>
    </dgm:pt>
    <dgm:pt modelId="{52A822A0-7634-47C1-BA7A-77E0EE98F8A4}" type="pres">
      <dgm:prSet presAssocID="{86212DF3-C5AE-474C-AC29-6C59374AD476}" presName="parentText" presStyleLbl="node1" presStyleIdx="0" presStyleCnt="3" custLinFactY="-10516" custLinFactNeighborX="490" custLinFactNeighborY="-100000">
        <dgm:presLayoutVars>
          <dgm:chMax val="0"/>
          <dgm:bulletEnabled val="1"/>
        </dgm:presLayoutVars>
      </dgm:prSet>
      <dgm:spPr/>
      <dgm:t>
        <a:bodyPr/>
        <a:lstStyle/>
        <a:p>
          <a:endParaRPr lang="en-GB"/>
        </a:p>
      </dgm:t>
    </dgm:pt>
    <dgm:pt modelId="{45B0D884-2D3E-4047-A0E0-1152117456DC}" type="pres">
      <dgm:prSet presAssocID="{6D92FFC7-172D-4FBC-B496-D8AEC9667753}" presName="spacer" presStyleCnt="0"/>
      <dgm:spPr/>
      <dgm:t>
        <a:bodyPr/>
        <a:lstStyle/>
        <a:p>
          <a:endParaRPr lang="en-GB"/>
        </a:p>
      </dgm:t>
    </dgm:pt>
    <dgm:pt modelId="{E73FB4E4-40F2-4E87-A669-F56A0254AA3B}" type="pres">
      <dgm:prSet presAssocID="{AFB47BCC-6D2F-4787-8552-7774CABAE2EC}" presName="parentText" presStyleLbl="node1" presStyleIdx="1" presStyleCnt="3">
        <dgm:presLayoutVars>
          <dgm:chMax val="0"/>
          <dgm:bulletEnabled val="1"/>
        </dgm:presLayoutVars>
      </dgm:prSet>
      <dgm:spPr/>
      <dgm:t>
        <a:bodyPr/>
        <a:lstStyle/>
        <a:p>
          <a:endParaRPr lang="en-GB"/>
        </a:p>
      </dgm:t>
    </dgm:pt>
    <dgm:pt modelId="{EEBCCA58-E99E-479D-8882-B5CDDC4E0E4C}" type="pres">
      <dgm:prSet presAssocID="{8A82E523-38F1-44AE-87C5-0F860168425A}" presName="spacer" presStyleCnt="0"/>
      <dgm:spPr/>
      <dgm:t>
        <a:bodyPr/>
        <a:lstStyle/>
        <a:p>
          <a:endParaRPr lang="en-GB"/>
        </a:p>
      </dgm:t>
    </dgm:pt>
    <dgm:pt modelId="{19C21539-7C8B-4B73-9003-0D3C8FBDA65D}" type="pres">
      <dgm:prSet presAssocID="{DD791C5F-882D-4282-8A34-47F267707BDC}" presName="parentText" presStyleLbl="node1" presStyleIdx="2" presStyleCnt="3">
        <dgm:presLayoutVars>
          <dgm:chMax val="0"/>
          <dgm:bulletEnabled val="1"/>
        </dgm:presLayoutVars>
      </dgm:prSet>
      <dgm:spPr/>
      <dgm:t>
        <a:bodyPr/>
        <a:lstStyle/>
        <a:p>
          <a:endParaRPr lang="en-GB"/>
        </a:p>
      </dgm:t>
    </dgm:pt>
  </dgm:ptLst>
  <dgm:cxnLst>
    <dgm:cxn modelId="{7BFCBC2B-A2CB-467E-B543-4F69D0462916}" srcId="{24C1ED72-782F-4EE9-833E-B5EEF3F71C3E}" destId="{DD791C5F-882D-4282-8A34-47F267707BDC}" srcOrd="2" destOrd="0" parTransId="{E0EA747A-7E93-4467-B0AC-F4C7534C8AD7}" sibTransId="{A1E20C0E-0E13-4481-847E-C808A2993012}"/>
    <dgm:cxn modelId="{5BF16E1A-0075-40FF-98D8-7B9B25E6F0B6}" srcId="{24C1ED72-782F-4EE9-833E-B5EEF3F71C3E}" destId="{86212DF3-C5AE-474C-AC29-6C59374AD476}" srcOrd="0" destOrd="0" parTransId="{20439942-D6A2-4122-9AC4-969C18B231DA}" sibTransId="{6D92FFC7-172D-4FBC-B496-D8AEC9667753}"/>
    <dgm:cxn modelId="{3707C7E7-0F20-4E52-A2CD-E556B971091F}" type="presOf" srcId="{DD791C5F-882D-4282-8A34-47F267707BDC}" destId="{19C21539-7C8B-4B73-9003-0D3C8FBDA65D}" srcOrd="0" destOrd="0" presId="urn:microsoft.com/office/officeart/2005/8/layout/vList2"/>
    <dgm:cxn modelId="{67717993-39CC-41B7-A278-ED75211B70FA}" type="presOf" srcId="{24C1ED72-782F-4EE9-833E-B5EEF3F71C3E}" destId="{C0181E05-D4E6-4FFE-8A71-A5607E982F2A}" srcOrd="0" destOrd="0" presId="urn:microsoft.com/office/officeart/2005/8/layout/vList2"/>
    <dgm:cxn modelId="{58D0643B-5286-44A1-8B20-C31F840BCD3B}" type="presOf" srcId="{86212DF3-C5AE-474C-AC29-6C59374AD476}" destId="{52A822A0-7634-47C1-BA7A-77E0EE98F8A4}" srcOrd="0" destOrd="0" presId="urn:microsoft.com/office/officeart/2005/8/layout/vList2"/>
    <dgm:cxn modelId="{5D0E9235-B849-4E02-9A60-E54F24BA7F59}" srcId="{24C1ED72-782F-4EE9-833E-B5EEF3F71C3E}" destId="{AFB47BCC-6D2F-4787-8552-7774CABAE2EC}" srcOrd="1" destOrd="0" parTransId="{C087B249-782D-4732-99E0-2CEC4FAE7EBB}" sibTransId="{8A82E523-38F1-44AE-87C5-0F860168425A}"/>
    <dgm:cxn modelId="{F14BBD4D-745D-4E8D-9C07-4D8B41EF0EBE}" type="presOf" srcId="{AFB47BCC-6D2F-4787-8552-7774CABAE2EC}" destId="{E73FB4E4-40F2-4E87-A669-F56A0254AA3B}" srcOrd="0" destOrd="0" presId="urn:microsoft.com/office/officeart/2005/8/layout/vList2"/>
    <dgm:cxn modelId="{1C757B11-7DD4-422C-8EFF-897D5A4A5D73}" type="presParOf" srcId="{C0181E05-D4E6-4FFE-8A71-A5607E982F2A}" destId="{52A822A0-7634-47C1-BA7A-77E0EE98F8A4}" srcOrd="0" destOrd="0" presId="urn:microsoft.com/office/officeart/2005/8/layout/vList2"/>
    <dgm:cxn modelId="{BBB6E9C4-74A1-46DA-BC01-50F9DDACC14A}" type="presParOf" srcId="{C0181E05-D4E6-4FFE-8A71-A5607E982F2A}" destId="{45B0D884-2D3E-4047-A0E0-1152117456DC}" srcOrd="1" destOrd="0" presId="urn:microsoft.com/office/officeart/2005/8/layout/vList2"/>
    <dgm:cxn modelId="{415988CA-B419-49C3-B6B2-812696563696}" type="presParOf" srcId="{C0181E05-D4E6-4FFE-8A71-A5607E982F2A}" destId="{E73FB4E4-40F2-4E87-A669-F56A0254AA3B}" srcOrd="2" destOrd="0" presId="urn:microsoft.com/office/officeart/2005/8/layout/vList2"/>
    <dgm:cxn modelId="{1E3C075B-3100-4C2B-82AF-638401349B17}" type="presParOf" srcId="{C0181E05-D4E6-4FFE-8A71-A5607E982F2A}" destId="{EEBCCA58-E99E-479D-8882-B5CDDC4E0E4C}" srcOrd="3" destOrd="0" presId="urn:microsoft.com/office/officeart/2005/8/layout/vList2"/>
    <dgm:cxn modelId="{502343B5-1F34-4827-A88C-2797BB2016B7}" type="presParOf" srcId="{C0181E05-D4E6-4FFE-8A71-A5607E982F2A}" destId="{19C21539-7C8B-4B73-9003-0D3C8FBDA65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CB30DB-308F-440F-A1C8-47A377F66D8E}" type="doc">
      <dgm:prSet loTypeId="urn:microsoft.com/office/officeart/2005/8/layout/pyramid1" loCatId="pyramid" qsTypeId="urn:microsoft.com/office/officeart/2005/8/quickstyle/simple1" qsCatId="simple" csTypeId="urn:microsoft.com/office/officeart/2005/8/colors/colorful4" csCatId="colorful" phldr="1"/>
      <dgm:spPr/>
    </dgm:pt>
    <dgm:pt modelId="{096A27E2-6BB9-4CA0-996A-A2F8AE009902}">
      <dgm:prSet phldrT="[Text]"/>
      <dgm:spPr/>
      <dgm:t>
        <a:bodyPr/>
        <a:lstStyle/>
        <a:p>
          <a:r>
            <a:rPr lang="en-US" b="1" dirty="0"/>
            <a:t>Tertiary care</a:t>
          </a:r>
        </a:p>
      </dgm:t>
    </dgm:pt>
    <dgm:pt modelId="{F51DEBAB-C72D-4CFC-B49B-B073AE5387BF}" type="parTrans" cxnId="{B7374302-93DD-429B-88C8-B1993110C617}">
      <dgm:prSet/>
      <dgm:spPr/>
      <dgm:t>
        <a:bodyPr/>
        <a:lstStyle/>
        <a:p>
          <a:endParaRPr lang="en-US"/>
        </a:p>
      </dgm:t>
    </dgm:pt>
    <dgm:pt modelId="{DC1A9439-8293-45FA-957B-867F8326E2B2}" type="sibTrans" cxnId="{B7374302-93DD-429B-88C8-B1993110C617}">
      <dgm:prSet/>
      <dgm:spPr/>
      <dgm:t>
        <a:bodyPr/>
        <a:lstStyle/>
        <a:p>
          <a:endParaRPr lang="en-US"/>
        </a:p>
      </dgm:t>
    </dgm:pt>
    <dgm:pt modelId="{89C1BAE1-81CA-4363-9034-4D669969CA63}">
      <dgm:prSet phldrT="[Text]"/>
      <dgm:spPr/>
      <dgm:t>
        <a:bodyPr/>
        <a:lstStyle/>
        <a:p>
          <a:r>
            <a:rPr lang="en-US" b="1" dirty="0"/>
            <a:t>Secondary care </a:t>
          </a:r>
        </a:p>
      </dgm:t>
    </dgm:pt>
    <dgm:pt modelId="{CED3AF79-A9AC-422A-92F0-ADDF6CBC123E}" type="parTrans" cxnId="{EB61CC5F-516B-40FC-8C38-667C409E38B3}">
      <dgm:prSet/>
      <dgm:spPr/>
      <dgm:t>
        <a:bodyPr/>
        <a:lstStyle/>
        <a:p>
          <a:endParaRPr lang="en-US"/>
        </a:p>
      </dgm:t>
    </dgm:pt>
    <dgm:pt modelId="{319DA56C-AC4F-449F-BA31-5485B4A32F76}" type="sibTrans" cxnId="{EB61CC5F-516B-40FC-8C38-667C409E38B3}">
      <dgm:prSet/>
      <dgm:spPr/>
      <dgm:t>
        <a:bodyPr/>
        <a:lstStyle/>
        <a:p>
          <a:endParaRPr lang="en-US"/>
        </a:p>
      </dgm:t>
    </dgm:pt>
    <dgm:pt modelId="{CFFF912B-CF3F-4582-8FC2-484380E93FA7}">
      <dgm:prSet phldrT="[Text]"/>
      <dgm:spPr/>
      <dgm:t>
        <a:bodyPr/>
        <a:lstStyle/>
        <a:p>
          <a:r>
            <a:rPr lang="en-US" b="1" dirty="0"/>
            <a:t>Primary care</a:t>
          </a:r>
        </a:p>
      </dgm:t>
    </dgm:pt>
    <dgm:pt modelId="{D2CEDCBA-DA30-465C-AD94-D3F007C21BB9}" type="parTrans" cxnId="{F66BF6EF-052B-4FD7-9FE1-903FDC355633}">
      <dgm:prSet/>
      <dgm:spPr/>
      <dgm:t>
        <a:bodyPr/>
        <a:lstStyle/>
        <a:p>
          <a:endParaRPr lang="en-US"/>
        </a:p>
      </dgm:t>
    </dgm:pt>
    <dgm:pt modelId="{2DF47D55-65D0-4366-BA9B-2D41A66CB3B1}" type="sibTrans" cxnId="{F66BF6EF-052B-4FD7-9FE1-903FDC355633}">
      <dgm:prSet/>
      <dgm:spPr/>
      <dgm:t>
        <a:bodyPr/>
        <a:lstStyle/>
        <a:p>
          <a:endParaRPr lang="en-US"/>
        </a:p>
      </dgm:t>
    </dgm:pt>
    <dgm:pt modelId="{C57A7CA3-E2B9-4017-A60F-48E7731F8DB8}">
      <dgm:prSet custT="1"/>
      <dgm:spPr/>
      <dgm:t>
        <a:bodyPr/>
        <a:lstStyle/>
        <a:p>
          <a:r>
            <a:rPr lang="en-US" sz="2400" b="1" dirty="0"/>
            <a:t>Lay care</a:t>
          </a:r>
        </a:p>
      </dgm:t>
    </dgm:pt>
    <dgm:pt modelId="{0AE35C12-3681-4C2B-B2B1-A978D62DF565}" type="parTrans" cxnId="{0FB49995-C3FC-4D16-A3EC-38B7229D016D}">
      <dgm:prSet/>
      <dgm:spPr/>
      <dgm:t>
        <a:bodyPr/>
        <a:lstStyle/>
        <a:p>
          <a:endParaRPr lang="en-US"/>
        </a:p>
      </dgm:t>
    </dgm:pt>
    <dgm:pt modelId="{6E6786E0-D129-4568-9E65-F121D371901E}" type="sibTrans" cxnId="{0FB49995-C3FC-4D16-A3EC-38B7229D016D}">
      <dgm:prSet/>
      <dgm:spPr/>
      <dgm:t>
        <a:bodyPr/>
        <a:lstStyle/>
        <a:p>
          <a:endParaRPr lang="en-US"/>
        </a:p>
      </dgm:t>
    </dgm:pt>
    <dgm:pt modelId="{57E8387F-8D1E-4189-A753-6027D58BC6E7}" type="pres">
      <dgm:prSet presAssocID="{95CB30DB-308F-440F-A1C8-47A377F66D8E}" presName="Name0" presStyleCnt="0">
        <dgm:presLayoutVars>
          <dgm:dir/>
          <dgm:animLvl val="lvl"/>
          <dgm:resizeHandles val="exact"/>
        </dgm:presLayoutVars>
      </dgm:prSet>
      <dgm:spPr/>
    </dgm:pt>
    <dgm:pt modelId="{1FA6CC74-6276-4597-B1CA-AE57313503E4}" type="pres">
      <dgm:prSet presAssocID="{096A27E2-6BB9-4CA0-996A-A2F8AE009902}" presName="Name8" presStyleCnt="0"/>
      <dgm:spPr/>
    </dgm:pt>
    <dgm:pt modelId="{64C029DE-93E0-45C6-AE07-0A0FA5A5C515}" type="pres">
      <dgm:prSet presAssocID="{096A27E2-6BB9-4CA0-996A-A2F8AE009902}" presName="level" presStyleLbl="node1" presStyleIdx="0" presStyleCnt="4" custScaleY="67943" custLinFactNeighborX="-2721" custLinFactNeighborY="-17721">
        <dgm:presLayoutVars>
          <dgm:chMax val="1"/>
          <dgm:bulletEnabled val="1"/>
        </dgm:presLayoutVars>
      </dgm:prSet>
      <dgm:spPr/>
      <dgm:t>
        <a:bodyPr/>
        <a:lstStyle/>
        <a:p>
          <a:endParaRPr lang="en-GB"/>
        </a:p>
      </dgm:t>
    </dgm:pt>
    <dgm:pt modelId="{DF055167-CDA6-4F49-8EF6-EA5769FAE00F}" type="pres">
      <dgm:prSet presAssocID="{096A27E2-6BB9-4CA0-996A-A2F8AE009902}" presName="levelTx" presStyleLbl="revTx" presStyleIdx="0" presStyleCnt="0">
        <dgm:presLayoutVars>
          <dgm:chMax val="1"/>
          <dgm:bulletEnabled val="1"/>
        </dgm:presLayoutVars>
      </dgm:prSet>
      <dgm:spPr/>
      <dgm:t>
        <a:bodyPr/>
        <a:lstStyle/>
        <a:p>
          <a:endParaRPr lang="en-GB"/>
        </a:p>
      </dgm:t>
    </dgm:pt>
    <dgm:pt modelId="{CD9EF334-5B37-4EFC-9994-B177706888BB}" type="pres">
      <dgm:prSet presAssocID="{89C1BAE1-81CA-4363-9034-4D669969CA63}" presName="Name8" presStyleCnt="0"/>
      <dgm:spPr/>
    </dgm:pt>
    <dgm:pt modelId="{32E1D0AD-D468-489E-A7F7-22F544E9E58B}" type="pres">
      <dgm:prSet presAssocID="{89C1BAE1-81CA-4363-9034-4D669969CA63}" presName="level" presStyleLbl="node1" presStyleIdx="1" presStyleCnt="4" custScaleY="40869" custLinFactNeighborX="-3303" custLinFactNeighborY="-2696">
        <dgm:presLayoutVars>
          <dgm:chMax val="1"/>
          <dgm:bulletEnabled val="1"/>
        </dgm:presLayoutVars>
      </dgm:prSet>
      <dgm:spPr/>
      <dgm:t>
        <a:bodyPr/>
        <a:lstStyle/>
        <a:p>
          <a:endParaRPr lang="en-GB"/>
        </a:p>
      </dgm:t>
    </dgm:pt>
    <dgm:pt modelId="{D6E74874-6360-4361-8946-78AF79BACA1A}" type="pres">
      <dgm:prSet presAssocID="{89C1BAE1-81CA-4363-9034-4D669969CA63}" presName="levelTx" presStyleLbl="revTx" presStyleIdx="0" presStyleCnt="0">
        <dgm:presLayoutVars>
          <dgm:chMax val="1"/>
          <dgm:bulletEnabled val="1"/>
        </dgm:presLayoutVars>
      </dgm:prSet>
      <dgm:spPr/>
      <dgm:t>
        <a:bodyPr/>
        <a:lstStyle/>
        <a:p>
          <a:endParaRPr lang="en-GB"/>
        </a:p>
      </dgm:t>
    </dgm:pt>
    <dgm:pt modelId="{BE25A9D1-75BD-485F-829D-1C6ED7760792}" type="pres">
      <dgm:prSet presAssocID="{CFFF912B-CF3F-4582-8FC2-484380E93FA7}" presName="Name8" presStyleCnt="0"/>
      <dgm:spPr/>
    </dgm:pt>
    <dgm:pt modelId="{15816F8E-9AF2-4F14-9CBD-B92D249CA4CF}" type="pres">
      <dgm:prSet presAssocID="{CFFF912B-CF3F-4582-8FC2-484380E93FA7}" presName="level" presStyleLbl="node1" presStyleIdx="2" presStyleCnt="4" custScaleY="79905" custLinFactNeighborX="-1714" custLinFactNeighborY="-1362">
        <dgm:presLayoutVars>
          <dgm:chMax val="1"/>
          <dgm:bulletEnabled val="1"/>
        </dgm:presLayoutVars>
      </dgm:prSet>
      <dgm:spPr/>
      <dgm:t>
        <a:bodyPr/>
        <a:lstStyle/>
        <a:p>
          <a:endParaRPr lang="en-GB"/>
        </a:p>
      </dgm:t>
    </dgm:pt>
    <dgm:pt modelId="{B4D7C61B-D491-4DD2-A126-18D952C4C0F0}" type="pres">
      <dgm:prSet presAssocID="{CFFF912B-CF3F-4582-8FC2-484380E93FA7}" presName="levelTx" presStyleLbl="revTx" presStyleIdx="0" presStyleCnt="0">
        <dgm:presLayoutVars>
          <dgm:chMax val="1"/>
          <dgm:bulletEnabled val="1"/>
        </dgm:presLayoutVars>
      </dgm:prSet>
      <dgm:spPr/>
      <dgm:t>
        <a:bodyPr/>
        <a:lstStyle/>
        <a:p>
          <a:endParaRPr lang="en-GB"/>
        </a:p>
      </dgm:t>
    </dgm:pt>
    <dgm:pt modelId="{176D0F79-0EAE-462E-99F5-6F0E4160DE69}" type="pres">
      <dgm:prSet presAssocID="{C57A7CA3-E2B9-4017-A60F-48E7731F8DB8}" presName="Name8" presStyleCnt="0"/>
      <dgm:spPr/>
    </dgm:pt>
    <dgm:pt modelId="{79382FE9-7F99-4356-A582-48C788446AB7}" type="pres">
      <dgm:prSet presAssocID="{C57A7CA3-E2B9-4017-A60F-48E7731F8DB8}" presName="level" presStyleLbl="node1" presStyleIdx="3" presStyleCnt="4" custScaleY="260130" custLinFactNeighborX="-987" custLinFactNeighborY="824">
        <dgm:presLayoutVars>
          <dgm:chMax val="1"/>
          <dgm:bulletEnabled val="1"/>
        </dgm:presLayoutVars>
      </dgm:prSet>
      <dgm:spPr/>
      <dgm:t>
        <a:bodyPr/>
        <a:lstStyle/>
        <a:p>
          <a:endParaRPr lang="en-GB"/>
        </a:p>
      </dgm:t>
    </dgm:pt>
    <dgm:pt modelId="{BD08F24B-F750-46F5-B93B-97B93D2B0103}" type="pres">
      <dgm:prSet presAssocID="{C57A7CA3-E2B9-4017-A60F-48E7731F8DB8}" presName="levelTx" presStyleLbl="revTx" presStyleIdx="0" presStyleCnt="0">
        <dgm:presLayoutVars>
          <dgm:chMax val="1"/>
          <dgm:bulletEnabled val="1"/>
        </dgm:presLayoutVars>
      </dgm:prSet>
      <dgm:spPr/>
      <dgm:t>
        <a:bodyPr/>
        <a:lstStyle/>
        <a:p>
          <a:endParaRPr lang="en-GB"/>
        </a:p>
      </dgm:t>
    </dgm:pt>
  </dgm:ptLst>
  <dgm:cxnLst>
    <dgm:cxn modelId="{B7374302-93DD-429B-88C8-B1993110C617}" srcId="{95CB30DB-308F-440F-A1C8-47A377F66D8E}" destId="{096A27E2-6BB9-4CA0-996A-A2F8AE009902}" srcOrd="0" destOrd="0" parTransId="{F51DEBAB-C72D-4CFC-B49B-B073AE5387BF}" sibTransId="{DC1A9439-8293-45FA-957B-867F8326E2B2}"/>
    <dgm:cxn modelId="{EB61CC5F-516B-40FC-8C38-667C409E38B3}" srcId="{95CB30DB-308F-440F-A1C8-47A377F66D8E}" destId="{89C1BAE1-81CA-4363-9034-4D669969CA63}" srcOrd="1" destOrd="0" parTransId="{CED3AF79-A9AC-422A-92F0-ADDF6CBC123E}" sibTransId="{319DA56C-AC4F-449F-BA31-5485B4A32F76}"/>
    <dgm:cxn modelId="{B48E3D33-F482-440A-A9E6-6523DD9729C2}" type="presOf" srcId="{096A27E2-6BB9-4CA0-996A-A2F8AE009902}" destId="{DF055167-CDA6-4F49-8EF6-EA5769FAE00F}" srcOrd="1" destOrd="0" presId="urn:microsoft.com/office/officeart/2005/8/layout/pyramid1"/>
    <dgm:cxn modelId="{287CECD8-66ED-47EA-A6D3-8AE20474A2C3}" type="presOf" srcId="{096A27E2-6BB9-4CA0-996A-A2F8AE009902}" destId="{64C029DE-93E0-45C6-AE07-0A0FA5A5C515}" srcOrd="0" destOrd="0" presId="urn:microsoft.com/office/officeart/2005/8/layout/pyramid1"/>
    <dgm:cxn modelId="{23856A34-ABB7-4E96-A784-70A9C8A2F248}" type="presOf" srcId="{C57A7CA3-E2B9-4017-A60F-48E7731F8DB8}" destId="{79382FE9-7F99-4356-A582-48C788446AB7}" srcOrd="0" destOrd="0" presId="urn:microsoft.com/office/officeart/2005/8/layout/pyramid1"/>
    <dgm:cxn modelId="{87DDA46B-58CE-4452-8296-5B3FDBAAB14C}" type="presOf" srcId="{CFFF912B-CF3F-4582-8FC2-484380E93FA7}" destId="{15816F8E-9AF2-4F14-9CBD-B92D249CA4CF}" srcOrd="0" destOrd="0" presId="urn:microsoft.com/office/officeart/2005/8/layout/pyramid1"/>
    <dgm:cxn modelId="{F66BF6EF-052B-4FD7-9FE1-903FDC355633}" srcId="{95CB30DB-308F-440F-A1C8-47A377F66D8E}" destId="{CFFF912B-CF3F-4582-8FC2-484380E93FA7}" srcOrd="2" destOrd="0" parTransId="{D2CEDCBA-DA30-465C-AD94-D3F007C21BB9}" sibTransId="{2DF47D55-65D0-4366-BA9B-2D41A66CB3B1}"/>
    <dgm:cxn modelId="{0FB49995-C3FC-4D16-A3EC-38B7229D016D}" srcId="{95CB30DB-308F-440F-A1C8-47A377F66D8E}" destId="{C57A7CA3-E2B9-4017-A60F-48E7731F8DB8}" srcOrd="3" destOrd="0" parTransId="{0AE35C12-3681-4C2B-B2B1-A978D62DF565}" sibTransId="{6E6786E0-D129-4568-9E65-F121D371901E}"/>
    <dgm:cxn modelId="{2C9839DD-701B-4BB7-B34B-C2801AD68919}" type="presOf" srcId="{95CB30DB-308F-440F-A1C8-47A377F66D8E}" destId="{57E8387F-8D1E-4189-A753-6027D58BC6E7}" srcOrd="0" destOrd="0" presId="urn:microsoft.com/office/officeart/2005/8/layout/pyramid1"/>
    <dgm:cxn modelId="{ECBA52FC-B51B-4299-BEB1-A8F918FBCD8F}" type="presOf" srcId="{89C1BAE1-81CA-4363-9034-4D669969CA63}" destId="{32E1D0AD-D468-489E-A7F7-22F544E9E58B}" srcOrd="0" destOrd="0" presId="urn:microsoft.com/office/officeart/2005/8/layout/pyramid1"/>
    <dgm:cxn modelId="{A91263E2-6B73-4C6B-AF1B-378E7B11FC14}" type="presOf" srcId="{89C1BAE1-81CA-4363-9034-4D669969CA63}" destId="{D6E74874-6360-4361-8946-78AF79BACA1A}" srcOrd="1" destOrd="0" presId="urn:microsoft.com/office/officeart/2005/8/layout/pyramid1"/>
    <dgm:cxn modelId="{3DBFFBDF-2020-4FB2-B348-32D11FE422FB}" type="presOf" srcId="{C57A7CA3-E2B9-4017-A60F-48E7731F8DB8}" destId="{BD08F24B-F750-46F5-B93B-97B93D2B0103}" srcOrd="1" destOrd="0" presId="urn:microsoft.com/office/officeart/2005/8/layout/pyramid1"/>
    <dgm:cxn modelId="{930C9BBE-DC49-4426-AF16-641F22BE96D1}" type="presOf" srcId="{CFFF912B-CF3F-4582-8FC2-484380E93FA7}" destId="{B4D7C61B-D491-4DD2-A126-18D952C4C0F0}" srcOrd="1" destOrd="0" presId="urn:microsoft.com/office/officeart/2005/8/layout/pyramid1"/>
    <dgm:cxn modelId="{BC92D03A-10E8-4F2F-A868-4CE441B22793}" type="presParOf" srcId="{57E8387F-8D1E-4189-A753-6027D58BC6E7}" destId="{1FA6CC74-6276-4597-B1CA-AE57313503E4}" srcOrd="0" destOrd="0" presId="urn:microsoft.com/office/officeart/2005/8/layout/pyramid1"/>
    <dgm:cxn modelId="{2E0206BE-4C05-4B45-B0A0-719DE4FCECDD}" type="presParOf" srcId="{1FA6CC74-6276-4597-B1CA-AE57313503E4}" destId="{64C029DE-93E0-45C6-AE07-0A0FA5A5C515}" srcOrd="0" destOrd="0" presId="urn:microsoft.com/office/officeart/2005/8/layout/pyramid1"/>
    <dgm:cxn modelId="{D0D90445-7687-4EFE-9202-590F44D73D4E}" type="presParOf" srcId="{1FA6CC74-6276-4597-B1CA-AE57313503E4}" destId="{DF055167-CDA6-4F49-8EF6-EA5769FAE00F}" srcOrd="1" destOrd="0" presId="urn:microsoft.com/office/officeart/2005/8/layout/pyramid1"/>
    <dgm:cxn modelId="{1FA64365-12A6-43C8-B0FF-A919C380593D}" type="presParOf" srcId="{57E8387F-8D1E-4189-A753-6027D58BC6E7}" destId="{CD9EF334-5B37-4EFC-9994-B177706888BB}" srcOrd="1" destOrd="0" presId="urn:microsoft.com/office/officeart/2005/8/layout/pyramid1"/>
    <dgm:cxn modelId="{3F1B78C7-96D9-41DB-BDA2-D99672AAF7D6}" type="presParOf" srcId="{CD9EF334-5B37-4EFC-9994-B177706888BB}" destId="{32E1D0AD-D468-489E-A7F7-22F544E9E58B}" srcOrd="0" destOrd="0" presId="urn:microsoft.com/office/officeart/2005/8/layout/pyramid1"/>
    <dgm:cxn modelId="{41F7225C-F608-4C66-B390-6984E38C33BE}" type="presParOf" srcId="{CD9EF334-5B37-4EFC-9994-B177706888BB}" destId="{D6E74874-6360-4361-8946-78AF79BACA1A}" srcOrd="1" destOrd="0" presId="urn:microsoft.com/office/officeart/2005/8/layout/pyramid1"/>
    <dgm:cxn modelId="{3CCE6187-2D65-4131-98F6-87403EC1A385}" type="presParOf" srcId="{57E8387F-8D1E-4189-A753-6027D58BC6E7}" destId="{BE25A9D1-75BD-485F-829D-1C6ED7760792}" srcOrd="2" destOrd="0" presId="urn:microsoft.com/office/officeart/2005/8/layout/pyramid1"/>
    <dgm:cxn modelId="{D2DDBCA6-137C-4C1D-AF2C-930FDF6628E5}" type="presParOf" srcId="{BE25A9D1-75BD-485F-829D-1C6ED7760792}" destId="{15816F8E-9AF2-4F14-9CBD-B92D249CA4CF}" srcOrd="0" destOrd="0" presId="urn:microsoft.com/office/officeart/2005/8/layout/pyramid1"/>
    <dgm:cxn modelId="{27AC7814-8855-4C85-9D9F-BA647F358905}" type="presParOf" srcId="{BE25A9D1-75BD-485F-829D-1C6ED7760792}" destId="{B4D7C61B-D491-4DD2-A126-18D952C4C0F0}" srcOrd="1" destOrd="0" presId="urn:microsoft.com/office/officeart/2005/8/layout/pyramid1"/>
    <dgm:cxn modelId="{6EFFD506-805A-476C-BDDE-639D6DDD2609}" type="presParOf" srcId="{57E8387F-8D1E-4189-A753-6027D58BC6E7}" destId="{176D0F79-0EAE-462E-99F5-6F0E4160DE69}" srcOrd="3" destOrd="0" presId="urn:microsoft.com/office/officeart/2005/8/layout/pyramid1"/>
    <dgm:cxn modelId="{1956039F-6ABF-4F48-A924-519A1342640E}" type="presParOf" srcId="{176D0F79-0EAE-462E-99F5-6F0E4160DE69}" destId="{79382FE9-7F99-4356-A582-48C788446AB7}" srcOrd="0" destOrd="0" presId="urn:microsoft.com/office/officeart/2005/8/layout/pyramid1"/>
    <dgm:cxn modelId="{127413AD-DCB1-4617-8167-AE9F59F5173F}" type="presParOf" srcId="{176D0F79-0EAE-462E-99F5-6F0E4160DE69}" destId="{BD08F24B-F750-46F5-B93B-97B93D2B0103}"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EE109F-516E-4255-A19D-3BA6B962408E}"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en-GB"/>
        </a:p>
      </dgm:t>
    </dgm:pt>
    <dgm:pt modelId="{7515021A-A185-431D-BDB3-6AB61A68444E}">
      <dgm:prSet custT="1"/>
      <dgm:spPr/>
      <dgm:t>
        <a:bodyPr/>
        <a:lstStyle/>
        <a:p>
          <a:pPr algn="l"/>
          <a:r>
            <a:rPr lang="en-GB" sz="2000" dirty="0"/>
            <a:t>as to what action someone might take. (e.g. encouraging or discouraging someone to contact formal services).</a:t>
          </a:r>
        </a:p>
      </dgm:t>
    </dgm:pt>
    <dgm:pt modelId="{E19527A1-25CF-438C-8C26-FA29DF68F497}" type="parTrans" cxnId="{BF01BFC8-A9D6-457F-B505-A685E647E6B2}">
      <dgm:prSet/>
      <dgm:spPr/>
      <dgm:t>
        <a:bodyPr/>
        <a:lstStyle/>
        <a:p>
          <a:endParaRPr lang="en-GB"/>
        </a:p>
      </dgm:t>
    </dgm:pt>
    <dgm:pt modelId="{340FD861-FFE4-4B3D-A52E-29ABA7FA6561}" type="sibTrans" cxnId="{BF01BFC8-A9D6-457F-B505-A685E647E6B2}">
      <dgm:prSet/>
      <dgm:spPr/>
      <dgm:t>
        <a:bodyPr/>
        <a:lstStyle/>
        <a:p>
          <a:endParaRPr lang="en-GB"/>
        </a:p>
      </dgm:t>
    </dgm:pt>
    <dgm:pt modelId="{D0DD5DEB-07D3-4CBE-9FFE-CCA80AD260B9}">
      <dgm:prSet custT="1"/>
      <dgm:spPr/>
      <dgm:t>
        <a:bodyPr/>
        <a:lstStyle/>
        <a:p>
          <a:pPr algn="l"/>
          <a:r>
            <a:rPr lang="en-GB" sz="1600" dirty="0"/>
            <a:t>involves helping to buffer adverse life events that affect someone’s health, supporting change in behaviour (e.g. quit smoking), or assist in recovery and rehabilitation after illness.</a:t>
          </a:r>
        </a:p>
      </dgm:t>
    </dgm:pt>
    <dgm:pt modelId="{0791BE78-2F5A-4292-B844-1C462D2B884E}" type="parTrans" cxnId="{0D7A96AF-0147-41A6-9E27-103D54CDD48B}">
      <dgm:prSet/>
      <dgm:spPr/>
      <dgm:t>
        <a:bodyPr/>
        <a:lstStyle/>
        <a:p>
          <a:endParaRPr lang="en-GB"/>
        </a:p>
      </dgm:t>
    </dgm:pt>
    <dgm:pt modelId="{39B607BD-C2B8-4FDD-9070-6580935045CD}" type="sibTrans" cxnId="{0D7A96AF-0147-41A6-9E27-103D54CDD48B}">
      <dgm:prSet/>
      <dgm:spPr/>
      <dgm:t>
        <a:bodyPr/>
        <a:lstStyle/>
        <a:p>
          <a:endParaRPr lang="en-GB"/>
        </a:p>
      </dgm:t>
    </dgm:pt>
    <dgm:pt modelId="{C84C5FE4-CDCC-44EC-B6BF-219E8499E2DC}">
      <dgm:prSet custT="1"/>
      <dgm:spPr/>
      <dgm:t>
        <a:bodyPr/>
        <a:lstStyle/>
        <a:p>
          <a:pPr algn="l"/>
          <a:r>
            <a:rPr lang="en-GB" sz="1500" dirty="0"/>
            <a:t>(this one is the closest to the services provided by formal care)</a:t>
          </a:r>
        </a:p>
      </dgm:t>
    </dgm:pt>
    <dgm:pt modelId="{F6520B4F-7ECA-462A-929E-29B14BAB2C3C}" type="parTrans" cxnId="{09F1E90E-B8EA-42DB-AF6D-18B7C15D1379}">
      <dgm:prSet/>
      <dgm:spPr/>
      <dgm:t>
        <a:bodyPr/>
        <a:lstStyle/>
        <a:p>
          <a:endParaRPr lang="en-GB"/>
        </a:p>
      </dgm:t>
    </dgm:pt>
    <dgm:pt modelId="{EBF01E79-D20B-4384-9AF6-DD1BF8AF3A72}" type="sibTrans" cxnId="{09F1E90E-B8EA-42DB-AF6D-18B7C15D1379}">
      <dgm:prSet/>
      <dgm:spPr/>
      <dgm:t>
        <a:bodyPr/>
        <a:lstStyle/>
        <a:p>
          <a:endParaRPr lang="en-GB"/>
        </a:p>
      </dgm:t>
    </dgm:pt>
    <dgm:pt modelId="{74661B9A-2E81-4CE6-A645-F8F9BB9C2660}" type="pres">
      <dgm:prSet presAssocID="{B1EE109F-516E-4255-A19D-3BA6B962408E}" presName="compositeShape" presStyleCnt="0">
        <dgm:presLayoutVars>
          <dgm:chMax val="7"/>
          <dgm:dir/>
          <dgm:resizeHandles val="exact"/>
        </dgm:presLayoutVars>
      </dgm:prSet>
      <dgm:spPr/>
      <dgm:t>
        <a:bodyPr/>
        <a:lstStyle/>
        <a:p>
          <a:endParaRPr lang="en-GB"/>
        </a:p>
      </dgm:t>
    </dgm:pt>
    <dgm:pt modelId="{303D6192-6F7C-46E6-939F-1C66BADD4E61}" type="pres">
      <dgm:prSet presAssocID="{7515021A-A185-431D-BDB3-6AB61A68444E}" presName="circ1" presStyleLbl="vennNode1" presStyleIdx="0" presStyleCnt="3" custScaleX="112900" custScaleY="114938" custLinFactNeighborX="-3255" custLinFactNeighborY="-11563"/>
      <dgm:spPr/>
      <dgm:t>
        <a:bodyPr/>
        <a:lstStyle/>
        <a:p>
          <a:endParaRPr lang="en-GB"/>
        </a:p>
      </dgm:t>
    </dgm:pt>
    <dgm:pt modelId="{344756C5-4FAF-43EF-BEFE-BCCEE0FA830F}" type="pres">
      <dgm:prSet presAssocID="{7515021A-A185-431D-BDB3-6AB61A68444E}" presName="circ1Tx" presStyleLbl="revTx" presStyleIdx="0" presStyleCnt="0">
        <dgm:presLayoutVars>
          <dgm:chMax val="0"/>
          <dgm:chPref val="0"/>
          <dgm:bulletEnabled val="1"/>
        </dgm:presLayoutVars>
      </dgm:prSet>
      <dgm:spPr/>
      <dgm:t>
        <a:bodyPr/>
        <a:lstStyle/>
        <a:p>
          <a:endParaRPr lang="en-GB"/>
        </a:p>
      </dgm:t>
    </dgm:pt>
    <dgm:pt modelId="{EF40F9F2-A7FE-4868-8DC7-25EE15720681}" type="pres">
      <dgm:prSet presAssocID="{D0DD5DEB-07D3-4CBE-9FFE-CCA80AD260B9}" presName="circ2" presStyleLbl="vennNode1" presStyleIdx="1" presStyleCnt="3" custScaleX="112048" custScaleY="109667" custLinFactNeighborX="2332" custLinFactNeighborY="4047"/>
      <dgm:spPr/>
      <dgm:t>
        <a:bodyPr/>
        <a:lstStyle/>
        <a:p>
          <a:endParaRPr lang="en-GB"/>
        </a:p>
      </dgm:t>
    </dgm:pt>
    <dgm:pt modelId="{9A82629A-1723-4ABF-8C13-33DB5E6135B4}" type="pres">
      <dgm:prSet presAssocID="{D0DD5DEB-07D3-4CBE-9FFE-CCA80AD260B9}" presName="circ2Tx" presStyleLbl="revTx" presStyleIdx="0" presStyleCnt="0">
        <dgm:presLayoutVars>
          <dgm:chMax val="0"/>
          <dgm:chPref val="0"/>
          <dgm:bulletEnabled val="1"/>
        </dgm:presLayoutVars>
      </dgm:prSet>
      <dgm:spPr/>
      <dgm:t>
        <a:bodyPr/>
        <a:lstStyle/>
        <a:p>
          <a:endParaRPr lang="en-GB"/>
        </a:p>
      </dgm:t>
    </dgm:pt>
    <dgm:pt modelId="{21721C2C-4D09-4527-8718-6865965F0BCD}" type="pres">
      <dgm:prSet presAssocID="{C84C5FE4-CDCC-44EC-B6BF-219E8499E2DC}" presName="circ3" presStyleLbl="vennNode1" presStyleIdx="2" presStyleCnt="3" custScaleX="114962" custScaleY="110140" custLinFactNeighborX="-13214" custLinFactNeighborY="8161"/>
      <dgm:spPr/>
      <dgm:t>
        <a:bodyPr/>
        <a:lstStyle/>
        <a:p>
          <a:endParaRPr lang="en-GB"/>
        </a:p>
      </dgm:t>
    </dgm:pt>
    <dgm:pt modelId="{115DC4DD-5545-4E4B-9EAE-9C2AA9EB5845}" type="pres">
      <dgm:prSet presAssocID="{C84C5FE4-CDCC-44EC-B6BF-219E8499E2DC}" presName="circ3Tx" presStyleLbl="revTx" presStyleIdx="0" presStyleCnt="0">
        <dgm:presLayoutVars>
          <dgm:chMax val="0"/>
          <dgm:chPref val="0"/>
          <dgm:bulletEnabled val="1"/>
        </dgm:presLayoutVars>
      </dgm:prSet>
      <dgm:spPr/>
      <dgm:t>
        <a:bodyPr/>
        <a:lstStyle/>
        <a:p>
          <a:endParaRPr lang="en-GB"/>
        </a:p>
      </dgm:t>
    </dgm:pt>
  </dgm:ptLst>
  <dgm:cxnLst>
    <dgm:cxn modelId="{4AC4A70D-E0C9-4A4A-901E-B5926529E654}" type="presOf" srcId="{7515021A-A185-431D-BDB3-6AB61A68444E}" destId="{344756C5-4FAF-43EF-BEFE-BCCEE0FA830F}" srcOrd="1" destOrd="0" presId="urn:microsoft.com/office/officeart/2005/8/layout/venn1"/>
    <dgm:cxn modelId="{0D7A96AF-0147-41A6-9E27-103D54CDD48B}" srcId="{B1EE109F-516E-4255-A19D-3BA6B962408E}" destId="{D0DD5DEB-07D3-4CBE-9FFE-CCA80AD260B9}" srcOrd="1" destOrd="0" parTransId="{0791BE78-2F5A-4292-B844-1C462D2B884E}" sibTransId="{39B607BD-C2B8-4FDD-9070-6580935045CD}"/>
    <dgm:cxn modelId="{5144F83E-BD79-4887-9070-1F516B77F059}" type="presOf" srcId="{C84C5FE4-CDCC-44EC-B6BF-219E8499E2DC}" destId="{21721C2C-4D09-4527-8718-6865965F0BCD}" srcOrd="0" destOrd="0" presId="urn:microsoft.com/office/officeart/2005/8/layout/venn1"/>
    <dgm:cxn modelId="{09F1E90E-B8EA-42DB-AF6D-18B7C15D1379}" srcId="{B1EE109F-516E-4255-A19D-3BA6B962408E}" destId="{C84C5FE4-CDCC-44EC-B6BF-219E8499E2DC}" srcOrd="2" destOrd="0" parTransId="{F6520B4F-7ECA-462A-929E-29B14BAB2C3C}" sibTransId="{EBF01E79-D20B-4384-9AF6-DD1BF8AF3A72}"/>
    <dgm:cxn modelId="{F3DE71B0-A351-4EF7-83FD-F691FB6959B9}" type="presOf" srcId="{C84C5FE4-CDCC-44EC-B6BF-219E8499E2DC}" destId="{115DC4DD-5545-4E4B-9EAE-9C2AA9EB5845}" srcOrd="1" destOrd="0" presId="urn:microsoft.com/office/officeart/2005/8/layout/venn1"/>
    <dgm:cxn modelId="{BF01BFC8-A9D6-457F-B505-A685E647E6B2}" srcId="{B1EE109F-516E-4255-A19D-3BA6B962408E}" destId="{7515021A-A185-431D-BDB3-6AB61A68444E}" srcOrd="0" destOrd="0" parTransId="{E19527A1-25CF-438C-8C26-FA29DF68F497}" sibTransId="{340FD861-FFE4-4B3D-A52E-29ABA7FA6561}"/>
    <dgm:cxn modelId="{A89B2532-B1B7-46F6-8706-8C764D55C70F}" type="presOf" srcId="{B1EE109F-516E-4255-A19D-3BA6B962408E}" destId="{74661B9A-2E81-4CE6-A645-F8F9BB9C2660}" srcOrd="0" destOrd="0" presId="urn:microsoft.com/office/officeart/2005/8/layout/venn1"/>
    <dgm:cxn modelId="{66EC5477-8445-41E7-9A1F-B8D7ED446172}" type="presOf" srcId="{D0DD5DEB-07D3-4CBE-9FFE-CCA80AD260B9}" destId="{EF40F9F2-A7FE-4868-8DC7-25EE15720681}" srcOrd="0" destOrd="0" presId="urn:microsoft.com/office/officeart/2005/8/layout/venn1"/>
    <dgm:cxn modelId="{8E6B7274-0234-4ED7-8318-7E1D8B5B34C6}" type="presOf" srcId="{7515021A-A185-431D-BDB3-6AB61A68444E}" destId="{303D6192-6F7C-46E6-939F-1C66BADD4E61}" srcOrd="0" destOrd="0" presId="urn:microsoft.com/office/officeart/2005/8/layout/venn1"/>
    <dgm:cxn modelId="{540031D1-8BF6-4D73-8B71-E31B52D007FB}" type="presOf" srcId="{D0DD5DEB-07D3-4CBE-9FFE-CCA80AD260B9}" destId="{9A82629A-1723-4ABF-8C13-33DB5E6135B4}" srcOrd="1" destOrd="0" presId="urn:microsoft.com/office/officeart/2005/8/layout/venn1"/>
    <dgm:cxn modelId="{818A9EDD-EA14-427D-9F8C-F66A41620FBC}" type="presParOf" srcId="{74661B9A-2E81-4CE6-A645-F8F9BB9C2660}" destId="{303D6192-6F7C-46E6-939F-1C66BADD4E61}" srcOrd="0" destOrd="0" presId="urn:microsoft.com/office/officeart/2005/8/layout/venn1"/>
    <dgm:cxn modelId="{84CECA12-6AEB-4E2F-9AE1-E57B2EC8A9BB}" type="presParOf" srcId="{74661B9A-2E81-4CE6-A645-F8F9BB9C2660}" destId="{344756C5-4FAF-43EF-BEFE-BCCEE0FA830F}" srcOrd="1" destOrd="0" presId="urn:microsoft.com/office/officeart/2005/8/layout/venn1"/>
    <dgm:cxn modelId="{7731571A-C33D-42FA-AB72-977020D8F2C7}" type="presParOf" srcId="{74661B9A-2E81-4CE6-A645-F8F9BB9C2660}" destId="{EF40F9F2-A7FE-4868-8DC7-25EE15720681}" srcOrd="2" destOrd="0" presId="urn:microsoft.com/office/officeart/2005/8/layout/venn1"/>
    <dgm:cxn modelId="{7F7B4471-E9B0-472C-9AF6-F12C3826B161}" type="presParOf" srcId="{74661B9A-2E81-4CE6-A645-F8F9BB9C2660}" destId="{9A82629A-1723-4ABF-8C13-33DB5E6135B4}" srcOrd="3" destOrd="0" presId="urn:microsoft.com/office/officeart/2005/8/layout/venn1"/>
    <dgm:cxn modelId="{1AB33C77-37DC-4682-9792-98E42405CD71}" type="presParOf" srcId="{74661B9A-2E81-4CE6-A645-F8F9BB9C2660}" destId="{21721C2C-4D09-4527-8718-6865965F0BCD}" srcOrd="4" destOrd="0" presId="urn:microsoft.com/office/officeart/2005/8/layout/venn1"/>
    <dgm:cxn modelId="{B34F5A5F-0763-4226-BDB0-09C4D754FB9C}" type="presParOf" srcId="{74661B9A-2E81-4CE6-A645-F8F9BB9C2660}" destId="{115DC4DD-5545-4E4B-9EAE-9C2AA9EB5845}"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4207FC-ABD2-45CF-9B18-0EDF0AF9A8C2}" type="doc">
      <dgm:prSet loTypeId="urn:diagrams.loki3.com/VaryingWidthList#1" loCatId="officeonline" qsTypeId="urn:microsoft.com/office/officeart/2005/8/quickstyle/simple1" qsCatId="simple" csTypeId="urn:microsoft.com/office/officeart/2005/8/colors/accent2_1" csCatId="accent2" phldr="1"/>
      <dgm:spPr/>
      <dgm:t>
        <a:bodyPr/>
        <a:lstStyle/>
        <a:p>
          <a:endParaRPr lang="en-GB"/>
        </a:p>
      </dgm:t>
    </dgm:pt>
    <dgm:pt modelId="{7E31268B-D813-4573-A6C2-4D61E467F032}">
      <dgm:prSet/>
      <dgm:spPr/>
      <dgm:t>
        <a:bodyPr/>
        <a:lstStyle/>
        <a:p>
          <a:r>
            <a:rPr lang="en-GB"/>
            <a:t>Recent changes in caring obligations in most modern societies (nuclear families).</a:t>
          </a:r>
        </a:p>
      </dgm:t>
    </dgm:pt>
    <dgm:pt modelId="{076044D7-74CF-4055-916C-FCCD448AA0C0}" type="parTrans" cxnId="{89F3B03A-CF32-4371-BC06-5F1DECC1E71E}">
      <dgm:prSet/>
      <dgm:spPr/>
      <dgm:t>
        <a:bodyPr/>
        <a:lstStyle/>
        <a:p>
          <a:endParaRPr lang="en-GB"/>
        </a:p>
      </dgm:t>
    </dgm:pt>
    <dgm:pt modelId="{D73B1FA9-28D6-43F1-B086-324365283C24}" type="sibTrans" cxnId="{89F3B03A-CF32-4371-BC06-5F1DECC1E71E}">
      <dgm:prSet/>
      <dgm:spPr/>
      <dgm:t>
        <a:bodyPr/>
        <a:lstStyle/>
        <a:p>
          <a:endParaRPr lang="en-GB"/>
        </a:p>
      </dgm:t>
    </dgm:pt>
    <dgm:pt modelId="{B14A7B6C-122E-415F-9ED7-D2C4AB931398}">
      <dgm:prSet/>
      <dgm:spPr/>
      <dgm:t>
        <a:bodyPr/>
        <a:lstStyle/>
        <a:p>
          <a:r>
            <a:rPr lang="en-GB" dirty="0"/>
            <a:t>Larger number of elderly people living alone.</a:t>
          </a:r>
        </a:p>
      </dgm:t>
    </dgm:pt>
    <dgm:pt modelId="{8D65E2E7-E6D7-4856-8E4A-543795B9E666}" type="parTrans" cxnId="{22774751-4901-4F96-8AF0-3F9397B9CD86}">
      <dgm:prSet/>
      <dgm:spPr/>
      <dgm:t>
        <a:bodyPr/>
        <a:lstStyle/>
        <a:p>
          <a:endParaRPr lang="en-GB"/>
        </a:p>
      </dgm:t>
    </dgm:pt>
    <dgm:pt modelId="{10D94308-EBBA-41AB-96BA-9185453B8D0D}" type="sibTrans" cxnId="{22774751-4901-4F96-8AF0-3F9397B9CD86}">
      <dgm:prSet/>
      <dgm:spPr/>
      <dgm:t>
        <a:bodyPr/>
        <a:lstStyle/>
        <a:p>
          <a:endParaRPr lang="en-GB"/>
        </a:p>
      </dgm:t>
    </dgm:pt>
    <dgm:pt modelId="{3E7FAE23-F27B-4AD1-97CF-772115DEE757}">
      <dgm:prSet/>
      <dgm:spPr/>
      <dgm:t>
        <a:bodyPr/>
        <a:lstStyle/>
        <a:p>
          <a:r>
            <a:rPr lang="en-GB"/>
            <a:t>Greater geographical mobility separates family members.</a:t>
          </a:r>
        </a:p>
      </dgm:t>
    </dgm:pt>
    <dgm:pt modelId="{2DAF1DE3-AA3D-4634-931F-84FA41A28B0C}" type="parTrans" cxnId="{531E2363-3A1B-4D24-8545-31A5A86D998D}">
      <dgm:prSet/>
      <dgm:spPr/>
      <dgm:t>
        <a:bodyPr/>
        <a:lstStyle/>
        <a:p>
          <a:endParaRPr lang="en-GB"/>
        </a:p>
      </dgm:t>
    </dgm:pt>
    <dgm:pt modelId="{8641B225-C3B2-4D92-AC94-133EF981B7F4}" type="sibTrans" cxnId="{531E2363-3A1B-4D24-8545-31A5A86D998D}">
      <dgm:prSet/>
      <dgm:spPr/>
      <dgm:t>
        <a:bodyPr/>
        <a:lstStyle/>
        <a:p>
          <a:endParaRPr lang="en-GB"/>
        </a:p>
      </dgm:t>
    </dgm:pt>
    <dgm:pt modelId="{D29F35BB-1E46-455E-95D0-4596EECF7CEC}">
      <dgm:prSet/>
      <dgm:spPr/>
      <dgm:t>
        <a:bodyPr/>
        <a:lstStyle/>
        <a:p>
          <a:r>
            <a:rPr lang="en-GB" dirty="0"/>
            <a:t>These factors have led to more need for formal care</a:t>
          </a:r>
        </a:p>
      </dgm:t>
    </dgm:pt>
    <dgm:pt modelId="{B39C89AE-227A-4EB5-9A3A-AE97ED26D9E8}" type="parTrans" cxnId="{525B0D86-6576-4081-8C5A-87494CEB73BD}">
      <dgm:prSet/>
      <dgm:spPr/>
      <dgm:t>
        <a:bodyPr/>
        <a:lstStyle/>
        <a:p>
          <a:endParaRPr lang="en-GB"/>
        </a:p>
      </dgm:t>
    </dgm:pt>
    <dgm:pt modelId="{23DC291A-D007-401C-9DE0-A16DA3126685}" type="sibTrans" cxnId="{525B0D86-6576-4081-8C5A-87494CEB73BD}">
      <dgm:prSet/>
      <dgm:spPr/>
      <dgm:t>
        <a:bodyPr/>
        <a:lstStyle/>
        <a:p>
          <a:endParaRPr lang="en-GB"/>
        </a:p>
      </dgm:t>
    </dgm:pt>
    <dgm:pt modelId="{3C3E70AD-0CB2-47B8-890C-82B18D614FF4}" type="pres">
      <dgm:prSet presAssocID="{0D4207FC-ABD2-45CF-9B18-0EDF0AF9A8C2}" presName="Name0" presStyleCnt="0">
        <dgm:presLayoutVars>
          <dgm:resizeHandles/>
        </dgm:presLayoutVars>
      </dgm:prSet>
      <dgm:spPr/>
      <dgm:t>
        <a:bodyPr/>
        <a:lstStyle/>
        <a:p>
          <a:endParaRPr lang="en-GB"/>
        </a:p>
      </dgm:t>
    </dgm:pt>
    <dgm:pt modelId="{53639B07-9D4A-45E2-B182-449D9B4D6372}" type="pres">
      <dgm:prSet presAssocID="{7E31268B-D813-4573-A6C2-4D61E467F032}" presName="text" presStyleLbl="node1" presStyleIdx="0" presStyleCnt="4">
        <dgm:presLayoutVars>
          <dgm:bulletEnabled val="1"/>
        </dgm:presLayoutVars>
      </dgm:prSet>
      <dgm:spPr/>
      <dgm:t>
        <a:bodyPr/>
        <a:lstStyle/>
        <a:p>
          <a:endParaRPr lang="en-GB"/>
        </a:p>
      </dgm:t>
    </dgm:pt>
    <dgm:pt modelId="{173344F0-B840-4B4B-8C99-35A4E81CBD47}" type="pres">
      <dgm:prSet presAssocID="{D73B1FA9-28D6-43F1-B086-324365283C24}" presName="space" presStyleCnt="0"/>
      <dgm:spPr/>
    </dgm:pt>
    <dgm:pt modelId="{89388CE8-CD2C-43DB-908A-5E50A47E1A8D}" type="pres">
      <dgm:prSet presAssocID="{B14A7B6C-122E-415F-9ED7-D2C4AB931398}" presName="text" presStyleLbl="node1" presStyleIdx="1" presStyleCnt="4" custScaleX="142832">
        <dgm:presLayoutVars>
          <dgm:bulletEnabled val="1"/>
        </dgm:presLayoutVars>
      </dgm:prSet>
      <dgm:spPr/>
      <dgm:t>
        <a:bodyPr/>
        <a:lstStyle/>
        <a:p>
          <a:endParaRPr lang="en-GB"/>
        </a:p>
      </dgm:t>
    </dgm:pt>
    <dgm:pt modelId="{F121AB18-6D2F-4AC3-A1D6-83A33DF267B7}" type="pres">
      <dgm:prSet presAssocID="{10D94308-EBBA-41AB-96BA-9185453B8D0D}" presName="space" presStyleCnt="0"/>
      <dgm:spPr/>
    </dgm:pt>
    <dgm:pt modelId="{56B2F328-1438-4C17-85BE-7EA715B6E4F6}" type="pres">
      <dgm:prSet presAssocID="{3E7FAE23-F27B-4AD1-97CF-772115DEE757}" presName="text" presStyleLbl="node1" presStyleIdx="2" presStyleCnt="4" custScaleX="106432">
        <dgm:presLayoutVars>
          <dgm:bulletEnabled val="1"/>
        </dgm:presLayoutVars>
      </dgm:prSet>
      <dgm:spPr/>
      <dgm:t>
        <a:bodyPr/>
        <a:lstStyle/>
        <a:p>
          <a:endParaRPr lang="en-GB"/>
        </a:p>
      </dgm:t>
    </dgm:pt>
    <dgm:pt modelId="{06B4756E-BBB0-4821-BE34-CF8860563DEF}" type="pres">
      <dgm:prSet presAssocID="{8641B225-C3B2-4D92-AC94-133EF981B7F4}" presName="space" presStyleCnt="0"/>
      <dgm:spPr/>
    </dgm:pt>
    <dgm:pt modelId="{6EA390EB-B79B-46BC-8FFF-E8DA3998229F}" type="pres">
      <dgm:prSet presAssocID="{D29F35BB-1E46-455E-95D0-4596EECF7CEC}" presName="text" presStyleLbl="node1" presStyleIdx="3" presStyleCnt="4" custScaleX="108899">
        <dgm:presLayoutVars>
          <dgm:bulletEnabled val="1"/>
        </dgm:presLayoutVars>
      </dgm:prSet>
      <dgm:spPr/>
      <dgm:t>
        <a:bodyPr/>
        <a:lstStyle/>
        <a:p>
          <a:endParaRPr lang="en-GB"/>
        </a:p>
      </dgm:t>
    </dgm:pt>
  </dgm:ptLst>
  <dgm:cxnLst>
    <dgm:cxn modelId="{BF656CE9-B689-4074-9609-DBFA02FBB70C}" type="presOf" srcId="{7E31268B-D813-4573-A6C2-4D61E467F032}" destId="{53639B07-9D4A-45E2-B182-449D9B4D6372}" srcOrd="0" destOrd="0" presId="urn:diagrams.loki3.com/VaryingWidthList#1"/>
    <dgm:cxn modelId="{AFF615B3-3244-4C55-84D3-7A262FF3E8E7}" type="presOf" srcId="{3E7FAE23-F27B-4AD1-97CF-772115DEE757}" destId="{56B2F328-1438-4C17-85BE-7EA715B6E4F6}" srcOrd="0" destOrd="0" presId="urn:diagrams.loki3.com/VaryingWidthList#1"/>
    <dgm:cxn modelId="{525B0D86-6576-4081-8C5A-87494CEB73BD}" srcId="{0D4207FC-ABD2-45CF-9B18-0EDF0AF9A8C2}" destId="{D29F35BB-1E46-455E-95D0-4596EECF7CEC}" srcOrd="3" destOrd="0" parTransId="{B39C89AE-227A-4EB5-9A3A-AE97ED26D9E8}" sibTransId="{23DC291A-D007-401C-9DE0-A16DA3126685}"/>
    <dgm:cxn modelId="{531E2363-3A1B-4D24-8545-31A5A86D998D}" srcId="{0D4207FC-ABD2-45CF-9B18-0EDF0AF9A8C2}" destId="{3E7FAE23-F27B-4AD1-97CF-772115DEE757}" srcOrd="2" destOrd="0" parTransId="{2DAF1DE3-AA3D-4634-931F-84FA41A28B0C}" sibTransId="{8641B225-C3B2-4D92-AC94-133EF981B7F4}"/>
    <dgm:cxn modelId="{22774751-4901-4F96-8AF0-3F9397B9CD86}" srcId="{0D4207FC-ABD2-45CF-9B18-0EDF0AF9A8C2}" destId="{B14A7B6C-122E-415F-9ED7-D2C4AB931398}" srcOrd="1" destOrd="0" parTransId="{8D65E2E7-E6D7-4856-8E4A-543795B9E666}" sibTransId="{10D94308-EBBA-41AB-96BA-9185453B8D0D}"/>
    <dgm:cxn modelId="{89F3B03A-CF32-4371-BC06-5F1DECC1E71E}" srcId="{0D4207FC-ABD2-45CF-9B18-0EDF0AF9A8C2}" destId="{7E31268B-D813-4573-A6C2-4D61E467F032}" srcOrd="0" destOrd="0" parTransId="{076044D7-74CF-4055-916C-FCCD448AA0C0}" sibTransId="{D73B1FA9-28D6-43F1-B086-324365283C24}"/>
    <dgm:cxn modelId="{970FD86F-73BE-4CAC-8AC7-1A72E50BD303}" type="presOf" srcId="{0D4207FC-ABD2-45CF-9B18-0EDF0AF9A8C2}" destId="{3C3E70AD-0CB2-47B8-890C-82B18D614FF4}" srcOrd="0" destOrd="0" presId="urn:diagrams.loki3.com/VaryingWidthList#1"/>
    <dgm:cxn modelId="{E27D4620-499C-4E29-84FE-2D1C0F701F7F}" type="presOf" srcId="{B14A7B6C-122E-415F-9ED7-D2C4AB931398}" destId="{89388CE8-CD2C-43DB-908A-5E50A47E1A8D}" srcOrd="0" destOrd="0" presId="urn:diagrams.loki3.com/VaryingWidthList#1"/>
    <dgm:cxn modelId="{FE2B3088-B84D-4054-AEA1-6E166B739488}" type="presOf" srcId="{D29F35BB-1E46-455E-95D0-4596EECF7CEC}" destId="{6EA390EB-B79B-46BC-8FFF-E8DA3998229F}" srcOrd="0" destOrd="0" presId="urn:diagrams.loki3.com/VaryingWidthList#1"/>
    <dgm:cxn modelId="{311ABC7C-0C32-45F9-9E35-AE8BCD7D5914}" type="presParOf" srcId="{3C3E70AD-0CB2-47B8-890C-82B18D614FF4}" destId="{53639B07-9D4A-45E2-B182-449D9B4D6372}" srcOrd="0" destOrd="0" presId="urn:diagrams.loki3.com/VaryingWidthList#1"/>
    <dgm:cxn modelId="{78AB7679-FC63-4533-9309-2EE61FB90517}" type="presParOf" srcId="{3C3E70AD-0CB2-47B8-890C-82B18D614FF4}" destId="{173344F0-B840-4B4B-8C99-35A4E81CBD47}" srcOrd="1" destOrd="0" presId="urn:diagrams.loki3.com/VaryingWidthList#1"/>
    <dgm:cxn modelId="{E8426384-E95C-4442-89B7-BCCF139AE786}" type="presParOf" srcId="{3C3E70AD-0CB2-47B8-890C-82B18D614FF4}" destId="{89388CE8-CD2C-43DB-908A-5E50A47E1A8D}" srcOrd="2" destOrd="0" presId="urn:diagrams.loki3.com/VaryingWidthList#1"/>
    <dgm:cxn modelId="{B20E91EF-A7FA-41F3-A57D-84BE94383FD5}" type="presParOf" srcId="{3C3E70AD-0CB2-47B8-890C-82B18D614FF4}" destId="{F121AB18-6D2F-4AC3-A1D6-83A33DF267B7}" srcOrd="3" destOrd="0" presId="urn:diagrams.loki3.com/VaryingWidthList#1"/>
    <dgm:cxn modelId="{0EBC8724-2813-4BEA-96B4-F4CFD877841B}" type="presParOf" srcId="{3C3E70AD-0CB2-47B8-890C-82B18D614FF4}" destId="{56B2F328-1438-4C17-85BE-7EA715B6E4F6}" srcOrd="4" destOrd="0" presId="urn:diagrams.loki3.com/VaryingWidthList#1"/>
    <dgm:cxn modelId="{FF42CD1C-FAE0-41CF-B7D0-D655FAEBF339}" type="presParOf" srcId="{3C3E70AD-0CB2-47B8-890C-82B18D614FF4}" destId="{06B4756E-BBB0-4821-BE34-CF8860563DEF}" srcOrd="5" destOrd="0" presId="urn:diagrams.loki3.com/VaryingWidthList#1"/>
    <dgm:cxn modelId="{4A0F53C2-56E6-4BF1-901C-44DE99AC9304}" type="presParOf" srcId="{3C3E70AD-0CB2-47B8-890C-82B18D614FF4}" destId="{6EA390EB-B79B-46BC-8FFF-E8DA3998229F}" srcOrd="6" destOrd="0" presId="urn:diagrams.loki3.com/VaryingWid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6C3EBD-0B43-49D7-8EC1-067DF5F7DEDE}" type="doc">
      <dgm:prSet loTypeId="urn:microsoft.com/office/officeart/2008/layout/PictureAccentList" loCatId="list" qsTypeId="urn:microsoft.com/office/officeart/2005/8/quickstyle/3d2" qsCatId="3D" csTypeId="urn:microsoft.com/office/officeart/2005/8/colors/accent3_1" csCatId="accent3" phldr="1"/>
      <dgm:spPr/>
      <dgm:t>
        <a:bodyPr/>
        <a:lstStyle/>
        <a:p>
          <a:endParaRPr lang="en-GB"/>
        </a:p>
      </dgm:t>
    </dgm:pt>
    <dgm:pt modelId="{1B666560-7113-44FA-8C11-4781BA7EC1A1}">
      <dgm:prSet/>
      <dgm:spPr/>
      <dgm:t>
        <a:bodyPr/>
        <a:lstStyle/>
        <a:p>
          <a:r>
            <a:rPr lang="en-GB" dirty="0"/>
            <a:t>Agencies providing health care can be classified:</a:t>
          </a:r>
        </a:p>
      </dgm:t>
    </dgm:pt>
    <dgm:pt modelId="{3F7A0F77-4ED1-4DB8-AADF-DBBC92B3D202}" type="parTrans" cxnId="{4DAF8245-0216-42C6-8B72-CFF20942D3E9}">
      <dgm:prSet/>
      <dgm:spPr/>
      <dgm:t>
        <a:bodyPr/>
        <a:lstStyle/>
        <a:p>
          <a:endParaRPr lang="en-GB"/>
        </a:p>
      </dgm:t>
    </dgm:pt>
    <dgm:pt modelId="{C44CF72D-2DE6-42B9-8134-9E75A715671C}" type="sibTrans" cxnId="{4DAF8245-0216-42C6-8B72-CFF20942D3E9}">
      <dgm:prSet/>
      <dgm:spPr/>
      <dgm:t>
        <a:bodyPr/>
        <a:lstStyle/>
        <a:p>
          <a:endParaRPr lang="en-GB"/>
        </a:p>
      </dgm:t>
    </dgm:pt>
    <dgm:pt modelId="{2F95347C-EFD2-4E91-B698-94810631DB9F}">
      <dgm:prSet/>
      <dgm:spPr/>
      <dgm:t>
        <a:bodyPr/>
        <a:lstStyle/>
        <a:p>
          <a:r>
            <a:rPr lang="en-GB" dirty="0"/>
            <a:t>By type of ownership</a:t>
          </a:r>
        </a:p>
      </dgm:t>
    </dgm:pt>
    <dgm:pt modelId="{7CBF45A4-8E01-475E-900C-EF14F3086931}" type="parTrans" cxnId="{80AF58FB-0449-4464-9E9A-9564C1BDB1C3}">
      <dgm:prSet/>
      <dgm:spPr/>
      <dgm:t>
        <a:bodyPr/>
        <a:lstStyle/>
        <a:p>
          <a:endParaRPr lang="en-GB"/>
        </a:p>
      </dgm:t>
    </dgm:pt>
    <dgm:pt modelId="{BE1D2363-2937-4193-8D63-7D270D82BBC8}" type="sibTrans" cxnId="{80AF58FB-0449-4464-9E9A-9564C1BDB1C3}">
      <dgm:prSet/>
      <dgm:spPr/>
      <dgm:t>
        <a:bodyPr/>
        <a:lstStyle/>
        <a:p>
          <a:endParaRPr lang="en-GB"/>
        </a:p>
      </dgm:t>
    </dgm:pt>
    <dgm:pt modelId="{DE77EAD6-4024-44F0-9A51-A2E2F5E8022A}">
      <dgm:prSet/>
      <dgm:spPr/>
      <dgm:t>
        <a:bodyPr/>
        <a:lstStyle/>
        <a:p>
          <a:r>
            <a:rPr lang="en-GB" dirty="0"/>
            <a:t>By the duration of care</a:t>
          </a:r>
        </a:p>
      </dgm:t>
    </dgm:pt>
    <dgm:pt modelId="{E3EDCA91-4702-463E-9945-B5DDA8A1CF5A}" type="parTrans" cxnId="{19621B4A-DB23-4C36-A767-8C636A987361}">
      <dgm:prSet/>
      <dgm:spPr/>
      <dgm:t>
        <a:bodyPr/>
        <a:lstStyle/>
        <a:p>
          <a:endParaRPr lang="en-GB"/>
        </a:p>
      </dgm:t>
    </dgm:pt>
    <dgm:pt modelId="{BE9391CD-930F-4FC7-B579-2257AE55CDA1}" type="sibTrans" cxnId="{19621B4A-DB23-4C36-A767-8C636A987361}">
      <dgm:prSet/>
      <dgm:spPr/>
      <dgm:t>
        <a:bodyPr/>
        <a:lstStyle/>
        <a:p>
          <a:endParaRPr lang="en-GB"/>
        </a:p>
      </dgm:t>
    </dgm:pt>
    <dgm:pt modelId="{5468574D-4035-4EAF-9CA3-06BA4371C347}">
      <dgm:prSet custT="1"/>
      <dgm:spPr/>
      <dgm:t>
        <a:bodyPr/>
        <a:lstStyle/>
        <a:p>
          <a:r>
            <a:rPr lang="en-US" sz="2400" dirty="0"/>
            <a:t>By the type of health care services they </a:t>
          </a:r>
          <a:r>
            <a:rPr lang="en-US" sz="2400" dirty="0" smtClean="0"/>
            <a:t>provide</a:t>
          </a:r>
        </a:p>
        <a:p>
          <a:r>
            <a:rPr lang="en-US" sz="1800" dirty="0" smtClean="0"/>
            <a:t>(there are facilities that provide multiple types of services). </a:t>
          </a:r>
          <a:endParaRPr lang="en-GB" sz="1800" dirty="0"/>
        </a:p>
      </dgm:t>
    </dgm:pt>
    <dgm:pt modelId="{3E6A4234-B67A-4281-A84F-3D865ED0106B}" type="parTrans" cxnId="{6894A287-49D9-4107-86D9-DC57B4CBCF2A}">
      <dgm:prSet/>
      <dgm:spPr/>
      <dgm:t>
        <a:bodyPr/>
        <a:lstStyle/>
        <a:p>
          <a:endParaRPr lang="en-GB"/>
        </a:p>
      </dgm:t>
    </dgm:pt>
    <dgm:pt modelId="{964F6F20-7E96-4A3D-B8BA-18E28554764E}" type="sibTrans" cxnId="{6894A287-49D9-4107-86D9-DC57B4CBCF2A}">
      <dgm:prSet/>
      <dgm:spPr/>
      <dgm:t>
        <a:bodyPr/>
        <a:lstStyle/>
        <a:p>
          <a:endParaRPr lang="en-GB"/>
        </a:p>
      </dgm:t>
    </dgm:pt>
    <dgm:pt modelId="{F0D3CB6B-D3A8-47CE-8CFF-7F421F428BE2}" type="pres">
      <dgm:prSet presAssocID="{606C3EBD-0B43-49D7-8EC1-067DF5F7DEDE}" presName="layout" presStyleCnt="0">
        <dgm:presLayoutVars>
          <dgm:chMax/>
          <dgm:chPref/>
          <dgm:dir/>
          <dgm:animOne val="branch"/>
          <dgm:animLvl val="lvl"/>
          <dgm:resizeHandles/>
        </dgm:presLayoutVars>
      </dgm:prSet>
      <dgm:spPr/>
      <dgm:t>
        <a:bodyPr/>
        <a:lstStyle/>
        <a:p>
          <a:endParaRPr lang="en-GB"/>
        </a:p>
      </dgm:t>
    </dgm:pt>
    <dgm:pt modelId="{433B4B0D-1DE1-4AD2-A8FD-BE8BFD05346B}" type="pres">
      <dgm:prSet presAssocID="{1B666560-7113-44FA-8C11-4781BA7EC1A1}" presName="root" presStyleCnt="0">
        <dgm:presLayoutVars>
          <dgm:chMax/>
          <dgm:chPref val="4"/>
        </dgm:presLayoutVars>
      </dgm:prSet>
      <dgm:spPr/>
      <dgm:t>
        <a:bodyPr/>
        <a:lstStyle/>
        <a:p>
          <a:endParaRPr lang="en-GB"/>
        </a:p>
      </dgm:t>
    </dgm:pt>
    <dgm:pt modelId="{74BD13AC-0BFF-40E6-88A9-4A09B24FA238}" type="pres">
      <dgm:prSet presAssocID="{1B666560-7113-44FA-8C11-4781BA7EC1A1}" presName="rootComposite" presStyleCnt="0">
        <dgm:presLayoutVars/>
      </dgm:prSet>
      <dgm:spPr/>
      <dgm:t>
        <a:bodyPr/>
        <a:lstStyle/>
        <a:p>
          <a:endParaRPr lang="en-GB"/>
        </a:p>
      </dgm:t>
    </dgm:pt>
    <dgm:pt modelId="{F7DF10ED-AF17-477A-8E15-73927D9CA724}" type="pres">
      <dgm:prSet presAssocID="{1B666560-7113-44FA-8C11-4781BA7EC1A1}" presName="rootText" presStyleLbl="node0" presStyleIdx="0" presStyleCnt="1">
        <dgm:presLayoutVars>
          <dgm:chMax/>
          <dgm:chPref val="4"/>
        </dgm:presLayoutVars>
      </dgm:prSet>
      <dgm:spPr/>
      <dgm:t>
        <a:bodyPr/>
        <a:lstStyle/>
        <a:p>
          <a:endParaRPr lang="en-GB"/>
        </a:p>
      </dgm:t>
    </dgm:pt>
    <dgm:pt modelId="{32E32278-1F4D-4A7F-9428-286C3C002BAB}" type="pres">
      <dgm:prSet presAssocID="{1B666560-7113-44FA-8C11-4781BA7EC1A1}" presName="childShape" presStyleCnt="0">
        <dgm:presLayoutVars>
          <dgm:chMax val="0"/>
          <dgm:chPref val="0"/>
        </dgm:presLayoutVars>
      </dgm:prSet>
      <dgm:spPr/>
      <dgm:t>
        <a:bodyPr/>
        <a:lstStyle/>
        <a:p>
          <a:endParaRPr lang="en-GB"/>
        </a:p>
      </dgm:t>
    </dgm:pt>
    <dgm:pt modelId="{DCD189D3-CD3E-497A-920E-9A6846F1AEC0}" type="pres">
      <dgm:prSet presAssocID="{2F95347C-EFD2-4E91-B698-94810631DB9F}" presName="childComposite" presStyleCnt="0">
        <dgm:presLayoutVars>
          <dgm:chMax val="0"/>
          <dgm:chPref val="0"/>
        </dgm:presLayoutVars>
      </dgm:prSet>
      <dgm:spPr/>
      <dgm:t>
        <a:bodyPr/>
        <a:lstStyle/>
        <a:p>
          <a:endParaRPr lang="en-GB"/>
        </a:p>
      </dgm:t>
    </dgm:pt>
    <dgm:pt modelId="{B9C74332-5AEA-4211-AEB0-064CED813EB4}" type="pres">
      <dgm:prSet presAssocID="{2F95347C-EFD2-4E91-B698-94810631DB9F}" presName="Imag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GB"/>
        </a:p>
      </dgm:t>
    </dgm:pt>
    <dgm:pt modelId="{29631D24-E16A-487C-B34B-10C8446B5834}" type="pres">
      <dgm:prSet presAssocID="{2F95347C-EFD2-4E91-B698-94810631DB9F}" presName="childText" presStyleLbl="lnNode1" presStyleIdx="0" presStyleCnt="3">
        <dgm:presLayoutVars>
          <dgm:chMax val="0"/>
          <dgm:chPref val="0"/>
          <dgm:bulletEnabled val="1"/>
        </dgm:presLayoutVars>
      </dgm:prSet>
      <dgm:spPr/>
      <dgm:t>
        <a:bodyPr/>
        <a:lstStyle/>
        <a:p>
          <a:endParaRPr lang="en-GB"/>
        </a:p>
      </dgm:t>
    </dgm:pt>
    <dgm:pt modelId="{DFA74F6D-14B5-4871-9D9E-7B02A6044F0E}" type="pres">
      <dgm:prSet presAssocID="{DE77EAD6-4024-44F0-9A51-A2E2F5E8022A}" presName="childComposite" presStyleCnt="0">
        <dgm:presLayoutVars>
          <dgm:chMax val="0"/>
          <dgm:chPref val="0"/>
        </dgm:presLayoutVars>
      </dgm:prSet>
      <dgm:spPr/>
      <dgm:t>
        <a:bodyPr/>
        <a:lstStyle/>
        <a:p>
          <a:endParaRPr lang="en-GB"/>
        </a:p>
      </dgm:t>
    </dgm:pt>
    <dgm:pt modelId="{1477FDA5-FF82-4E15-AC9D-2A330D49E13B}" type="pres">
      <dgm:prSet presAssocID="{DE77EAD6-4024-44F0-9A51-A2E2F5E8022A}" presName="Imag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t>
        <a:bodyPr/>
        <a:lstStyle/>
        <a:p>
          <a:endParaRPr lang="en-GB"/>
        </a:p>
      </dgm:t>
    </dgm:pt>
    <dgm:pt modelId="{E9D560FE-6B1E-40E4-9999-8BF9CDEA1DA3}" type="pres">
      <dgm:prSet presAssocID="{DE77EAD6-4024-44F0-9A51-A2E2F5E8022A}" presName="childText" presStyleLbl="lnNode1" presStyleIdx="1" presStyleCnt="3">
        <dgm:presLayoutVars>
          <dgm:chMax val="0"/>
          <dgm:chPref val="0"/>
          <dgm:bulletEnabled val="1"/>
        </dgm:presLayoutVars>
      </dgm:prSet>
      <dgm:spPr/>
      <dgm:t>
        <a:bodyPr/>
        <a:lstStyle/>
        <a:p>
          <a:endParaRPr lang="en-GB"/>
        </a:p>
      </dgm:t>
    </dgm:pt>
    <dgm:pt modelId="{E89CC45F-CA95-4D4D-A5ED-7E0DB9873A87}" type="pres">
      <dgm:prSet presAssocID="{5468574D-4035-4EAF-9CA3-06BA4371C347}" presName="childComposite" presStyleCnt="0">
        <dgm:presLayoutVars>
          <dgm:chMax val="0"/>
          <dgm:chPref val="0"/>
        </dgm:presLayoutVars>
      </dgm:prSet>
      <dgm:spPr/>
      <dgm:t>
        <a:bodyPr/>
        <a:lstStyle/>
        <a:p>
          <a:endParaRPr lang="en-GB"/>
        </a:p>
      </dgm:t>
    </dgm:pt>
    <dgm:pt modelId="{227407BD-CD9E-4879-96B0-5D58A6B89848}" type="pres">
      <dgm:prSet presAssocID="{5468574D-4035-4EAF-9CA3-06BA4371C347}" presName="Imag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3000" r="-33000"/>
          </a:stretch>
        </a:blipFill>
      </dgm:spPr>
      <dgm:t>
        <a:bodyPr/>
        <a:lstStyle/>
        <a:p>
          <a:endParaRPr lang="en-GB"/>
        </a:p>
      </dgm:t>
    </dgm:pt>
    <dgm:pt modelId="{7D789164-1E5F-4160-998E-EA1446CA2920}" type="pres">
      <dgm:prSet presAssocID="{5468574D-4035-4EAF-9CA3-06BA4371C347}" presName="childText" presStyleLbl="lnNode1" presStyleIdx="2" presStyleCnt="3">
        <dgm:presLayoutVars>
          <dgm:chMax val="0"/>
          <dgm:chPref val="0"/>
          <dgm:bulletEnabled val="1"/>
        </dgm:presLayoutVars>
      </dgm:prSet>
      <dgm:spPr/>
      <dgm:t>
        <a:bodyPr/>
        <a:lstStyle/>
        <a:p>
          <a:endParaRPr lang="en-GB"/>
        </a:p>
      </dgm:t>
    </dgm:pt>
  </dgm:ptLst>
  <dgm:cxnLst>
    <dgm:cxn modelId="{4A80B6BA-AB37-4324-94C6-BE39BF20F816}" type="presOf" srcId="{1B666560-7113-44FA-8C11-4781BA7EC1A1}" destId="{F7DF10ED-AF17-477A-8E15-73927D9CA724}" srcOrd="0" destOrd="0" presId="urn:microsoft.com/office/officeart/2008/layout/PictureAccentList"/>
    <dgm:cxn modelId="{6894A287-49D9-4107-86D9-DC57B4CBCF2A}" srcId="{1B666560-7113-44FA-8C11-4781BA7EC1A1}" destId="{5468574D-4035-4EAF-9CA3-06BA4371C347}" srcOrd="2" destOrd="0" parTransId="{3E6A4234-B67A-4281-A84F-3D865ED0106B}" sibTransId="{964F6F20-7E96-4A3D-B8BA-18E28554764E}"/>
    <dgm:cxn modelId="{035C6751-0961-456E-8567-3603AC95B146}" type="presOf" srcId="{DE77EAD6-4024-44F0-9A51-A2E2F5E8022A}" destId="{E9D560FE-6B1E-40E4-9999-8BF9CDEA1DA3}" srcOrd="0" destOrd="0" presId="urn:microsoft.com/office/officeart/2008/layout/PictureAccentList"/>
    <dgm:cxn modelId="{80AF58FB-0449-4464-9E9A-9564C1BDB1C3}" srcId="{1B666560-7113-44FA-8C11-4781BA7EC1A1}" destId="{2F95347C-EFD2-4E91-B698-94810631DB9F}" srcOrd="0" destOrd="0" parTransId="{7CBF45A4-8E01-475E-900C-EF14F3086931}" sibTransId="{BE1D2363-2937-4193-8D63-7D270D82BBC8}"/>
    <dgm:cxn modelId="{082CF88A-E71F-40E4-9FC0-91EBD6F3FF1B}" type="presOf" srcId="{2F95347C-EFD2-4E91-B698-94810631DB9F}" destId="{29631D24-E16A-487C-B34B-10C8446B5834}" srcOrd="0" destOrd="0" presId="urn:microsoft.com/office/officeart/2008/layout/PictureAccentList"/>
    <dgm:cxn modelId="{4DAF8245-0216-42C6-8B72-CFF20942D3E9}" srcId="{606C3EBD-0B43-49D7-8EC1-067DF5F7DEDE}" destId="{1B666560-7113-44FA-8C11-4781BA7EC1A1}" srcOrd="0" destOrd="0" parTransId="{3F7A0F77-4ED1-4DB8-AADF-DBBC92B3D202}" sibTransId="{C44CF72D-2DE6-42B9-8134-9E75A715671C}"/>
    <dgm:cxn modelId="{721850E4-D067-40E1-B4AF-F9A1B62F543E}" type="presOf" srcId="{606C3EBD-0B43-49D7-8EC1-067DF5F7DEDE}" destId="{F0D3CB6B-D3A8-47CE-8CFF-7F421F428BE2}" srcOrd="0" destOrd="0" presId="urn:microsoft.com/office/officeart/2008/layout/PictureAccentList"/>
    <dgm:cxn modelId="{3FACC36A-E459-4507-9ED2-E4123B9363B8}" type="presOf" srcId="{5468574D-4035-4EAF-9CA3-06BA4371C347}" destId="{7D789164-1E5F-4160-998E-EA1446CA2920}" srcOrd="0" destOrd="0" presId="urn:microsoft.com/office/officeart/2008/layout/PictureAccentList"/>
    <dgm:cxn modelId="{19621B4A-DB23-4C36-A767-8C636A987361}" srcId="{1B666560-7113-44FA-8C11-4781BA7EC1A1}" destId="{DE77EAD6-4024-44F0-9A51-A2E2F5E8022A}" srcOrd="1" destOrd="0" parTransId="{E3EDCA91-4702-463E-9945-B5DDA8A1CF5A}" sibTransId="{BE9391CD-930F-4FC7-B579-2257AE55CDA1}"/>
    <dgm:cxn modelId="{BA844615-085B-4EE5-B977-51B1071F1945}" type="presParOf" srcId="{F0D3CB6B-D3A8-47CE-8CFF-7F421F428BE2}" destId="{433B4B0D-1DE1-4AD2-A8FD-BE8BFD05346B}" srcOrd="0" destOrd="0" presId="urn:microsoft.com/office/officeart/2008/layout/PictureAccentList"/>
    <dgm:cxn modelId="{5526B3B3-F3E7-48F8-83E9-DC176667849F}" type="presParOf" srcId="{433B4B0D-1DE1-4AD2-A8FD-BE8BFD05346B}" destId="{74BD13AC-0BFF-40E6-88A9-4A09B24FA238}" srcOrd="0" destOrd="0" presId="urn:microsoft.com/office/officeart/2008/layout/PictureAccentList"/>
    <dgm:cxn modelId="{E728E0D9-F5B3-4C7B-AF77-54B020D69227}" type="presParOf" srcId="{74BD13AC-0BFF-40E6-88A9-4A09B24FA238}" destId="{F7DF10ED-AF17-477A-8E15-73927D9CA724}" srcOrd="0" destOrd="0" presId="urn:microsoft.com/office/officeart/2008/layout/PictureAccentList"/>
    <dgm:cxn modelId="{1803711F-4126-4EDF-A738-4DEAD5B46ED8}" type="presParOf" srcId="{433B4B0D-1DE1-4AD2-A8FD-BE8BFD05346B}" destId="{32E32278-1F4D-4A7F-9428-286C3C002BAB}" srcOrd="1" destOrd="0" presId="urn:microsoft.com/office/officeart/2008/layout/PictureAccentList"/>
    <dgm:cxn modelId="{5027A15B-0998-46A3-B0B4-0BBB2BAF34C2}" type="presParOf" srcId="{32E32278-1F4D-4A7F-9428-286C3C002BAB}" destId="{DCD189D3-CD3E-497A-920E-9A6846F1AEC0}" srcOrd="0" destOrd="0" presId="urn:microsoft.com/office/officeart/2008/layout/PictureAccentList"/>
    <dgm:cxn modelId="{23BC8D2F-9D0B-4C19-8B81-BC6D0653A9E3}" type="presParOf" srcId="{DCD189D3-CD3E-497A-920E-9A6846F1AEC0}" destId="{B9C74332-5AEA-4211-AEB0-064CED813EB4}" srcOrd="0" destOrd="0" presId="urn:microsoft.com/office/officeart/2008/layout/PictureAccentList"/>
    <dgm:cxn modelId="{BD1C1FBA-1B2C-4FE7-A68C-AEED53C2F618}" type="presParOf" srcId="{DCD189D3-CD3E-497A-920E-9A6846F1AEC0}" destId="{29631D24-E16A-487C-B34B-10C8446B5834}" srcOrd="1" destOrd="0" presId="urn:microsoft.com/office/officeart/2008/layout/PictureAccentList"/>
    <dgm:cxn modelId="{D0F3658E-A762-4D3D-A5CC-4D3AEF798BA6}" type="presParOf" srcId="{32E32278-1F4D-4A7F-9428-286C3C002BAB}" destId="{DFA74F6D-14B5-4871-9D9E-7B02A6044F0E}" srcOrd="1" destOrd="0" presId="urn:microsoft.com/office/officeart/2008/layout/PictureAccentList"/>
    <dgm:cxn modelId="{476E78F6-BF65-41DC-B253-A2FF77568C32}" type="presParOf" srcId="{DFA74F6D-14B5-4871-9D9E-7B02A6044F0E}" destId="{1477FDA5-FF82-4E15-AC9D-2A330D49E13B}" srcOrd="0" destOrd="0" presId="urn:microsoft.com/office/officeart/2008/layout/PictureAccentList"/>
    <dgm:cxn modelId="{B787F4EE-7809-41B8-8407-A1EF1170D763}" type="presParOf" srcId="{DFA74F6D-14B5-4871-9D9E-7B02A6044F0E}" destId="{E9D560FE-6B1E-40E4-9999-8BF9CDEA1DA3}" srcOrd="1" destOrd="0" presId="urn:microsoft.com/office/officeart/2008/layout/PictureAccentList"/>
    <dgm:cxn modelId="{4FE4249D-D6E8-4E6D-8D5F-41ACFDB03C65}" type="presParOf" srcId="{32E32278-1F4D-4A7F-9428-286C3C002BAB}" destId="{E89CC45F-CA95-4D4D-A5ED-7E0DB9873A87}" srcOrd="2" destOrd="0" presId="urn:microsoft.com/office/officeart/2008/layout/PictureAccentList"/>
    <dgm:cxn modelId="{A29FFCC3-C0CD-4FC0-89DC-F649304ABC0F}" type="presParOf" srcId="{E89CC45F-CA95-4D4D-A5ED-7E0DB9873A87}" destId="{227407BD-CD9E-4879-96B0-5D58A6B89848}" srcOrd="0" destOrd="0" presId="urn:microsoft.com/office/officeart/2008/layout/PictureAccentList"/>
    <dgm:cxn modelId="{10C59541-FB49-402C-B7C1-958BDDA209A6}" type="presParOf" srcId="{E89CC45F-CA95-4D4D-A5ED-7E0DB9873A87}" destId="{7D789164-1E5F-4160-998E-EA1446CA2920}"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3AC2B-66A6-4DBE-9D4E-3313BE006AC3}">
      <dsp:nvSpPr>
        <dsp:cNvPr id="0" name=""/>
        <dsp:cNvSpPr/>
      </dsp:nvSpPr>
      <dsp:spPr>
        <a:xfrm>
          <a:off x="1422" y="258664"/>
          <a:ext cx="4992010" cy="31699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F0DA2D-7D83-4154-9543-8262377B66F8}">
      <dsp:nvSpPr>
        <dsp:cNvPr id="0" name=""/>
        <dsp:cNvSpPr/>
      </dsp:nvSpPr>
      <dsp:spPr>
        <a:xfrm>
          <a:off x="556090" y="785599"/>
          <a:ext cx="4992010" cy="31699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b="1" kern="1200" dirty="0">
              <a:solidFill>
                <a:srgbClr val="00B050"/>
              </a:solidFill>
              <a:effectLst>
                <a:outerShdw blurRad="38100" dist="38100" dir="2700000" algn="tl">
                  <a:srgbClr val="000000">
                    <a:alpha val="43137"/>
                  </a:srgbClr>
                </a:outerShdw>
              </a:effectLst>
            </a:rPr>
            <a:t>Lay care (Informal): </a:t>
          </a:r>
        </a:p>
        <a:p>
          <a:pPr lvl="0" algn="ctr" defTabSz="1200150">
            <a:lnSpc>
              <a:spcPct val="90000"/>
            </a:lnSpc>
            <a:spcBef>
              <a:spcPct val="0"/>
            </a:spcBef>
            <a:spcAft>
              <a:spcPct val="35000"/>
            </a:spcAft>
          </a:pPr>
          <a:r>
            <a:rPr lang="en-GB" sz="2700" kern="1200" dirty="0"/>
            <a:t>Care provided by </a:t>
          </a:r>
          <a:r>
            <a:rPr lang="en-GB" sz="2700" i="1" kern="1200" dirty="0"/>
            <a:t>lay people </a:t>
          </a:r>
          <a:r>
            <a:rPr lang="en-GB" sz="2700" kern="1200" dirty="0"/>
            <a:t>who have received no formal training and are not paid. It includes self-care, care by relatives, friends and self-help groups.</a:t>
          </a:r>
          <a:endParaRPr lang="en-US" sz="2700" kern="1200" dirty="0"/>
        </a:p>
      </dsp:txBody>
      <dsp:txXfrm>
        <a:off x="648934" y="878443"/>
        <a:ext cx="4806322" cy="2984238"/>
      </dsp:txXfrm>
    </dsp:sp>
    <dsp:sp modelId="{9777C32F-67CC-4BF4-825A-29445D4F32CF}">
      <dsp:nvSpPr>
        <dsp:cNvPr id="0" name=""/>
        <dsp:cNvSpPr/>
      </dsp:nvSpPr>
      <dsp:spPr>
        <a:xfrm>
          <a:off x="6102768" y="258664"/>
          <a:ext cx="4992010" cy="31699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FB4A51-CB7D-4227-9709-43582389229C}">
      <dsp:nvSpPr>
        <dsp:cNvPr id="0" name=""/>
        <dsp:cNvSpPr/>
      </dsp:nvSpPr>
      <dsp:spPr>
        <a:xfrm>
          <a:off x="6657436" y="785599"/>
          <a:ext cx="4992010" cy="31699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b="1" kern="1200" dirty="0">
              <a:solidFill>
                <a:srgbClr val="00B050"/>
              </a:solidFill>
              <a:effectLst>
                <a:outerShdw blurRad="38100" dist="38100" dir="2700000" algn="tl">
                  <a:srgbClr val="000000">
                    <a:alpha val="43137"/>
                  </a:srgbClr>
                </a:outerShdw>
              </a:effectLst>
            </a:rPr>
            <a:t>Formal care: </a:t>
          </a:r>
        </a:p>
        <a:p>
          <a:pPr lvl="0" algn="ctr" defTabSz="1200150">
            <a:lnSpc>
              <a:spcPct val="90000"/>
            </a:lnSpc>
            <a:spcBef>
              <a:spcPct val="0"/>
            </a:spcBef>
            <a:spcAft>
              <a:spcPct val="35000"/>
            </a:spcAft>
          </a:pPr>
          <a:r>
            <a:rPr lang="en-GB" sz="2700" kern="1200" dirty="0"/>
            <a:t>care provided by trained, paid professionals usually in formal setting.</a:t>
          </a:r>
          <a:endParaRPr lang="en-US" sz="2700" kern="1200" dirty="0"/>
        </a:p>
      </dsp:txBody>
      <dsp:txXfrm>
        <a:off x="6750280" y="878443"/>
        <a:ext cx="4806322" cy="29842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822A0-7634-47C1-BA7A-77E0EE98F8A4}">
      <dsp:nvSpPr>
        <dsp:cNvPr id="0" name=""/>
        <dsp:cNvSpPr/>
      </dsp:nvSpPr>
      <dsp:spPr>
        <a:xfrm>
          <a:off x="0" y="0"/>
          <a:ext cx="10515600" cy="166257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1" kern="1200" dirty="0" smtClean="0">
              <a:latin typeface="Calibri" panose="020F0502020204030204"/>
              <a:ea typeface="+mn-ea"/>
              <a:cs typeface="+mn-cs"/>
            </a:rPr>
            <a:t>Primary care: </a:t>
          </a:r>
          <a:r>
            <a:rPr lang="en-GB" sz="2100" kern="1200" dirty="0" smtClean="0"/>
            <a:t>the first point of contact for people. It is usually general rather than specialized, and provided in the community (e.g. GPs) including diagnosis and treatment of a health condition, and support in managing long-term healthcare (chronic conditions like diabetes.).</a:t>
          </a:r>
          <a:endParaRPr lang="en-GB" sz="2100" kern="1200" dirty="0"/>
        </a:p>
      </dsp:txBody>
      <dsp:txXfrm>
        <a:off x="81160" y="81160"/>
        <a:ext cx="10353280" cy="1500250"/>
      </dsp:txXfrm>
    </dsp:sp>
    <dsp:sp modelId="{E73FB4E4-40F2-4E87-A669-F56A0254AA3B}">
      <dsp:nvSpPr>
        <dsp:cNvPr id="0" name=""/>
        <dsp:cNvSpPr/>
      </dsp:nvSpPr>
      <dsp:spPr>
        <a:xfrm>
          <a:off x="0" y="1807030"/>
          <a:ext cx="10515600" cy="166257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1" kern="1200" dirty="0" smtClean="0">
              <a:latin typeface="Calibri" panose="020F0502020204030204"/>
              <a:ea typeface="+mn-ea"/>
              <a:cs typeface="+mn-cs"/>
            </a:rPr>
            <a:t>Secondary care: </a:t>
          </a:r>
          <a:r>
            <a:rPr lang="en-GB" sz="2100" kern="1200" dirty="0" smtClean="0"/>
            <a:t>Specialized care. Often accessed by being referred by a primary care worker. It is usually provided in local hospitals (e.g. Orthopaedics, cardiologists, urologists, dermatologists and other specialists).</a:t>
          </a:r>
          <a:endParaRPr lang="en-GB" sz="2100" kern="1200" dirty="0"/>
        </a:p>
      </dsp:txBody>
      <dsp:txXfrm>
        <a:off x="81160" y="1888190"/>
        <a:ext cx="10353280" cy="1500250"/>
      </dsp:txXfrm>
    </dsp:sp>
    <dsp:sp modelId="{19C21539-7C8B-4B73-9003-0D3C8FBDA65D}">
      <dsp:nvSpPr>
        <dsp:cNvPr id="0" name=""/>
        <dsp:cNvSpPr/>
      </dsp:nvSpPr>
      <dsp:spPr>
        <a:xfrm>
          <a:off x="0" y="3610720"/>
          <a:ext cx="10515600" cy="166257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1" kern="1200" dirty="0" smtClean="0">
              <a:latin typeface="Calibri" panose="020F0502020204030204"/>
              <a:ea typeface="+mn-ea"/>
              <a:cs typeface="+mn-cs"/>
            </a:rPr>
            <a:t>Tertiary care: </a:t>
          </a:r>
          <a:r>
            <a:rPr lang="en-GB" sz="2100" kern="1200" dirty="0" smtClean="0"/>
            <a:t>Highly specialized care. Often accessed by referral from secondary care. It is usually provided in national or regional hospitals (cancer management, neurosurgery, cardiac surgery, plastic surgery, treatment for severe burns, advanced neonatology services, palliative, and other complex medical and surgical interventions).</a:t>
          </a:r>
          <a:endParaRPr lang="en-GB" sz="2100" kern="1200" dirty="0"/>
        </a:p>
      </dsp:txBody>
      <dsp:txXfrm>
        <a:off x="81160" y="3691880"/>
        <a:ext cx="10353280" cy="15002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029DE-93E0-45C6-AE07-0A0FA5A5C515}">
      <dsp:nvSpPr>
        <dsp:cNvPr id="0" name=""/>
        <dsp:cNvSpPr/>
      </dsp:nvSpPr>
      <dsp:spPr>
        <a:xfrm>
          <a:off x="2742784" y="0"/>
          <a:ext cx="988068" cy="780979"/>
        </a:xfrm>
        <a:prstGeom prst="trapezoid">
          <a:avLst>
            <a:gd name="adj" fmla="val 6325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t>Tertiary care</a:t>
          </a:r>
        </a:p>
      </dsp:txBody>
      <dsp:txXfrm>
        <a:off x="2742784" y="0"/>
        <a:ext cx="988068" cy="780979"/>
      </dsp:txXfrm>
    </dsp:sp>
    <dsp:sp modelId="{32E1D0AD-D468-489E-A7F7-22F544E9E58B}">
      <dsp:nvSpPr>
        <dsp:cNvPr id="0" name=""/>
        <dsp:cNvSpPr/>
      </dsp:nvSpPr>
      <dsp:spPr>
        <a:xfrm>
          <a:off x="2420231" y="749989"/>
          <a:ext cx="1582410" cy="469773"/>
        </a:xfrm>
        <a:prstGeom prst="trapezoid">
          <a:avLst>
            <a:gd name="adj" fmla="val 63258"/>
          </a:avLst>
        </a:prstGeom>
        <a:solidFill>
          <a:schemeClr val="accent4">
            <a:hueOff val="3214990"/>
            <a:satOff val="-2889"/>
            <a:lumOff val="-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t>Secondary care </a:t>
          </a:r>
        </a:p>
      </dsp:txBody>
      <dsp:txXfrm>
        <a:off x="2697153" y="749989"/>
        <a:ext cx="1028567" cy="469773"/>
      </dsp:txXfrm>
    </dsp:sp>
    <dsp:sp modelId="{15816F8E-9AF2-4F14-9CBD-B92D249CA4CF}">
      <dsp:nvSpPr>
        <dsp:cNvPr id="0" name=""/>
        <dsp:cNvSpPr/>
      </dsp:nvSpPr>
      <dsp:spPr>
        <a:xfrm>
          <a:off x="1844445" y="1235097"/>
          <a:ext cx="2744438" cy="918477"/>
        </a:xfrm>
        <a:prstGeom prst="trapezoid">
          <a:avLst>
            <a:gd name="adj" fmla="val 63258"/>
          </a:avLst>
        </a:prstGeom>
        <a:solidFill>
          <a:schemeClr val="accent4">
            <a:hueOff val="6429979"/>
            <a:satOff val="-5778"/>
            <a:lumOff val="-9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t>Primary care</a:t>
          </a:r>
        </a:p>
      </dsp:txBody>
      <dsp:txXfrm>
        <a:off x="2324722" y="1235097"/>
        <a:ext cx="1783885" cy="918477"/>
      </dsp:txXfrm>
    </dsp:sp>
    <dsp:sp modelId="{79382FE9-7F99-4356-A582-48C788446AB7}">
      <dsp:nvSpPr>
        <dsp:cNvPr id="0" name=""/>
        <dsp:cNvSpPr/>
      </dsp:nvSpPr>
      <dsp:spPr>
        <a:xfrm>
          <a:off x="0" y="2169230"/>
          <a:ext cx="6527409" cy="2990096"/>
        </a:xfrm>
        <a:prstGeom prst="trapezoid">
          <a:avLst>
            <a:gd name="adj" fmla="val 63258"/>
          </a:avLst>
        </a:prstGeom>
        <a:solidFill>
          <a:schemeClr val="accent4">
            <a:hueOff val="9644969"/>
            <a:satOff val="-8667"/>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t>Lay care</a:t>
          </a:r>
        </a:p>
      </dsp:txBody>
      <dsp:txXfrm>
        <a:off x="1142296" y="2169230"/>
        <a:ext cx="4242815" cy="29900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D6192-6F7C-46E6-939F-1C66BADD4E61}">
      <dsp:nvSpPr>
        <dsp:cNvPr id="0" name=""/>
        <dsp:cNvSpPr/>
      </dsp:nvSpPr>
      <dsp:spPr>
        <a:xfrm>
          <a:off x="3826543" y="-48971"/>
          <a:ext cx="3849777" cy="391927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889000">
            <a:lnSpc>
              <a:spcPct val="90000"/>
            </a:lnSpc>
            <a:spcBef>
              <a:spcPct val="0"/>
            </a:spcBef>
            <a:spcAft>
              <a:spcPct val="35000"/>
            </a:spcAft>
          </a:pPr>
          <a:r>
            <a:rPr lang="en-GB" sz="2000" kern="1200" dirty="0"/>
            <a:t>as to what action someone might take. (e.g. encouraging or discouraging someone to contact formal services).</a:t>
          </a:r>
        </a:p>
      </dsp:txBody>
      <dsp:txXfrm>
        <a:off x="4339846" y="636900"/>
        <a:ext cx="2823170" cy="1763672"/>
      </dsp:txXfrm>
    </dsp:sp>
    <dsp:sp modelId="{EF40F9F2-A7FE-4868-8DC7-25EE15720681}">
      <dsp:nvSpPr>
        <dsp:cNvPr id="0" name=""/>
        <dsp:cNvSpPr/>
      </dsp:nvSpPr>
      <dsp:spPr>
        <a:xfrm>
          <a:off x="5261986" y="2172083"/>
          <a:ext cx="3820725" cy="3739535"/>
        </a:xfrm>
        <a:prstGeom prst="ellipse">
          <a:avLst/>
        </a:prstGeom>
        <a:solidFill>
          <a:schemeClr val="accent4">
            <a:alpha val="50000"/>
            <a:hueOff val="4822484"/>
            <a:satOff val="-4333"/>
            <a:lumOff val="-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711200">
            <a:lnSpc>
              <a:spcPct val="90000"/>
            </a:lnSpc>
            <a:spcBef>
              <a:spcPct val="0"/>
            </a:spcBef>
            <a:spcAft>
              <a:spcPct val="35000"/>
            </a:spcAft>
          </a:pPr>
          <a:r>
            <a:rPr lang="en-GB" sz="1600" kern="1200" dirty="0"/>
            <a:t>involves helping to buffer adverse life events that affect someone’s health, supporting change in behaviour (e.g. quit smoking), or assist in recovery and rehabilitation after illness.</a:t>
          </a:r>
        </a:p>
      </dsp:txBody>
      <dsp:txXfrm>
        <a:off x="6430491" y="3138130"/>
        <a:ext cx="2292435" cy="2056744"/>
      </dsp:txXfrm>
    </dsp:sp>
    <dsp:sp modelId="{21721C2C-4D09-4527-8718-6865965F0BCD}">
      <dsp:nvSpPr>
        <dsp:cNvPr id="0" name=""/>
        <dsp:cNvSpPr/>
      </dsp:nvSpPr>
      <dsp:spPr>
        <a:xfrm>
          <a:off x="2221389" y="2164019"/>
          <a:ext cx="3920089" cy="3755664"/>
        </a:xfrm>
        <a:prstGeom prst="ellipse">
          <a:avLst/>
        </a:prstGeom>
        <a:solidFill>
          <a:schemeClr val="accent4">
            <a:alpha val="50000"/>
            <a:hueOff val="9644969"/>
            <a:satOff val="-8667"/>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666750">
            <a:lnSpc>
              <a:spcPct val="90000"/>
            </a:lnSpc>
            <a:spcBef>
              <a:spcPct val="0"/>
            </a:spcBef>
            <a:spcAft>
              <a:spcPct val="35000"/>
            </a:spcAft>
          </a:pPr>
          <a:r>
            <a:rPr lang="en-GB" sz="1500" kern="1200" dirty="0"/>
            <a:t>(this one is the closest to the services provided by formal care)</a:t>
          </a:r>
        </a:p>
      </dsp:txBody>
      <dsp:txXfrm>
        <a:off x="2590531" y="3134232"/>
        <a:ext cx="2352053" cy="20656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39B07-9D4A-45E2-B182-449D9B4D6372}">
      <dsp:nvSpPr>
        <dsp:cNvPr id="0" name=""/>
        <dsp:cNvSpPr/>
      </dsp:nvSpPr>
      <dsp:spPr>
        <a:xfrm>
          <a:off x="67378" y="2505"/>
          <a:ext cx="6120000" cy="120504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GB" sz="2800" kern="1200"/>
            <a:t>Recent changes in caring obligations in most modern societies (nuclear families).</a:t>
          </a:r>
        </a:p>
      </dsp:txBody>
      <dsp:txXfrm>
        <a:off x="67378" y="2505"/>
        <a:ext cx="6120000" cy="1205042"/>
      </dsp:txXfrm>
    </dsp:sp>
    <dsp:sp modelId="{89388CE8-CD2C-43DB-908A-5E50A47E1A8D}">
      <dsp:nvSpPr>
        <dsp:cNvPr id="0" name=""/>
        <dsp:cNvSpPr/>
      </dsp:nvSpPr>
      <dsp:spPr>
        <a:xfrm>
          <a:off x="427853" y="1267800"/>
          <a:ext cx="5399049" cy="120504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GB" sz="2800" kern="1200" dirty="0"/>
            <a:t>Larger number of elderly people living alone.</a:t>
          </a:r>
        </a:p>
      </dsp:txBody>
      <dsp:txXfrm>
        <a:off x="427853" y="1267800"/>
        <a:ext cx="5399049" cy="1205042"/>
      </dsp:txXfrm>
    </dsp:sp>
    <dsp:sp modelId="{56B2F328-1438-4C17-85BE-7EA715B6E4F6}">
      <dsp:nvSpPr>
        <dsp:cNvPr id="0" name=""/>
        <dsp:cNvSpPr/>
      </dsp:nvSpPr>
      <dsp:spPr>
        <a:xfrm>
          <a:off x="732658" y="2533095"/>
          <a:ext cx="4789440" cy="120504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GB" sz="2800" kern="1200"/>
            <a:t>Greater geographical mobility separates family members.</a:t>
          </a:r>
        </a:p>
      </dsp:txBody>
      <dsp:txXfrm>
        <a:off x="732658" y="2533095"/>
        <a:ext cx="4789440" cy="1205042"/>
      </dsp:txXfrm>
    </dsp:sp>
    <dsp:sp modelId="{6EA390EB-B79B-46BC-8FFF-E8DA3998229F}">
      <dsp:nvSpPr>
        <dsp:cNvPr id="0" name=""/>
        <dsp:cNvSpPr/>
      </dsp:nvSpPr>
      <dsp:spPr>
        <a:xfrm>
          <a:off x="971178" y="3798390"/>
          <a:ext cx="4312400" cy="1205042"/>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GB" sz="2800" kern="1200" dirty="0"/>
            <a:t>These factors have led to more need for formal care</a:t>
          </a:r>
        </a:p>
      </dsp:txBody>
      <dsp:txXfrm>
        <a:off x="971178" y="3798390"/>
        <a:ext cx="4312400" cy="12050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F10ED-AF17-477A-8E15-73927D9CA724}">
      <dsp:nvSpPr>
        <dsp:cNvPr id="0" name=""/>
        <dsp:cNvSpPr/>
      </dsp:nvSpPr>
      <dsp:spPr>
        <a:xfrm>
          <a:off x="507758" y="2134"/>
          <a:ext cx="9595601" cy="128351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en-GB" sz="3900" kern="1200" dirty="0"/>
            <a:t>Agencies providing health care can be classified:</a:t>
          </a:r>
        </a:p>
      </dsp:txBody>
      <dsp:txXfrm>
        <a:off x="545351" y="39727"/>
        <a:ext cx="9520415" cy="1208329"/>
      </dsp:txXfrm>
    </dsp:sp>
    <dsp:sp modelId="{B9C74332-5AEA-4211-AEB0-064CED813EB4}">
      <dsp:nvSpPr>
        <dsp:cNvPr id="0" name=""/>
        <dsp:cNvSpPr/>
      </dsp:nvSpPr>
      <dsp:spPr>
        <a:xfrm>
          <a:off x="507758" y="1516682"/>
          <a:ext cx="1283515" cy="1283515"/>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9631D24-E16A-487C-B34B-10C8446B5834}">
      <dsp:nvSpPr>
        <dsp:cNvPr id="0" name=""/>
        <dsp:cNvSpPr/>
      </dsp:nvSpPr>
      <dsp:spPr>
        <a:xfrm>
          <a:off x="1868285" y="1516682"/>
          <a:ext cx="8235075" cy="1283515"/>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277368" tIns="277368" rIns="277368" bIns="277368" numCol="1" spcCol="1270" anchor="ctr" anchorCtr="0">
          <a:noAutofit/>
        </a:bodyPr>
        <a:lstStyle/>
        <a:p>
          <a:pPr lvl="0" algn="ctr" defTabSz="1733550">
            <a:lnSpc>
              <a:spcPct val="90000"/>
            </a:lnSpc>
            <a:spcBef>
              <a:spcPct val="0"/>
            </a:spcBef>
            <a:spcAft>
              <a:spcPct val="35000"/>
            </a:spcAft>
          </a:pPr>
          <a:r>
            <a:rPr lang="en-GB" sz="3900" kern="1200" dirty="0"/>
            <a:t>By type of ownership</a:t>
          </a:r>
        </a:p>
      </dsp:txBody>
      <dsp:txXfrm>
        <a:off x="1930952" y="1579349"/>
        <a:ext cx="8109741" cy="1158181"/>
      </dsp:txXfrm>
    </dsp:sp>
    <dsp:sp modelId="{1477FDA5-FF82-4E15-AC9D-2A330D49E13B}">
      <dsp:nvSpPr>
        <dsp:cNvPr id="0" name=""/>
        <dsp:cNvSpPr/>
      </dsp:nvSpPr>
      <dsp:spPr>
        <a:xfrm>
          <a:off x="507758" y="2954220"/>
          <a:ext cx="1283515" cy="1283515"/>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9D560FE-6B1E-40E4-9999-8BF9CDEA1DA3}">
      <dsp:nvSpPr>
        <dsp:cNvPr id="0" name=""/>
        <dsp:cNvSpPr/>
      </dsp:nvSpPr>
      <dsp:spPr>
        <a:xfrm>
          <a:off x="1868285" y="2954220"/>
          <a:ext cx="8235075" cy="1283515"/>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277368" tIns="277368" rIns="277368" bIns="277368" numCol="1" spcCol="1270" anchor="ctr" anchorCtr="0">
          <a:noAutofit/>
        </a:bodyPr>
        <a:lstStyle/>
        <a:p>
          <a:pPr lvl="0" algn="ctr" defTabSz="1733550">
            <a:lnSpc>
              <a:spcPct val="90000"/>
            </a:lnSpc>
            <a:spcBef>
              <a:spcPct val="0"/>
            </a:spcBef>
            <a:spcAft>
              <a:spcPct val="35000"/>
            </a:spcAft>
          </a:pPr>
          <a:r>
            <a:rPr lang="en-GB" sz="3900" kern="1200" dirty="0"/>
            <a:t>By the duration of care</a:t>
          </a:r>
        </a:p>
      </dsp:txBody>
      <dsp:txXfrm>
        <a:off x="1930952" y="3016887"/>
        <a:ext cx="8109741" cy="1158181"/>
      </dsp:txXfrm>
    </dsp:sp>
    <dsp:sp modelId="{227407BD-CD9E-4879-96B0-5D58A6B89848}">
      <dsp:nvSpPr>
        <dsp:cNvPr id="0" name=""/>
        <dsp:cNvSpPr/>
      </dsp:nvSpPr>
      <dsp:spPr>
        <a:xfrm>
          <a:off x="507758" y="4391757"/>
          <a:ext cx="1283515" cy="1283515"/>
        </a:xfrm>
        <a:prstGeom prst="roundRect">
          <a:avLst>
            <a:gd name="adj" fmla="val 166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3000" r="-3300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D789164-1E5F-4160-998E-EA1446CA2920}">
      <dsp:nvSpPr>
        <dsp:cNvPr id="0" name=""/>
        <dsp:cNvSpPr/>
      </dsp:nvSpPr>
      <dsp:spPr>
        <a:xfrm>
          <a:off x="1868285" y="4391757"/>
          <a:ext cx="8235075" cy="1283515"/>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a:t>By the type of health care services they </a:t>
          </a:r>
          <a:r>
            <a:rPr lang="en-US" sz="2400" kern="1200" dirty="0" smtClean="0"/>
            <a:t>provide</a:t>
          </a:r>
        </a:p>
        <a:p>
          <a:pPr lvl="0" algn="ctr" defTabSz="1066800">
            <a:lnSpc>
              <a:spcPct val="90000"/>
            </a:lnSpc>
            <a:spcBef>
              <a:spcPct val="0"/>
            </a:spcBef>
            <a:spcAft>
              <a:spcPct val="35000"/>
            </a:spcAft>
          </a:pPr>
          <a:r>
            <a:rPr lang="en-US" sz="1800" kern="1200" dirty="0" smtClean="0"/>
            <a:t>(there are facilities that provide multiple types of services). </a:t>
          </a:r>
          <a:endParaRPr lang="en-GB" sz="1800" kern="1200" dirty="0"/>
        </a:p>
      </dsp:txBody>
      <dsp:txXfrm>
        <a:off x="1930952" y="4454424"/>
        <a:ext cx="8109741" cy="115818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diagrams.loki3.com/VaryingWidthList#1">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0C43B73-404F-47F5-8875-D3119B91D989}" type="datetimeFigureOut">
              <a:rPr lang="en-GB" smtClean="0"/>
              <a:t>23/03/2021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760314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C43B73-404F-47F5-8875-D3119B91D989}" type="datetimeFigureOut">
              <a:rPr lang="en-GB" smtClean="0"/>
              <a:t>23/03/2021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3529397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C43B73-404F-47F5-8875-D3119B91D989}" type="datetimeFigureOut">
              <a:rPr lang="en-GB" smtClean="0"/>
              <a:t>23/03/2021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3496547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C43B73-404F-47F5-8875-D3119B91D989}" type="datetimeFigureOut">
              <a:rPr lang="en-GB" smtClean="0"/>
              <a:t>23/03/2021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1874169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C43B73-404F-47F5-8875-D3119B91D989}" type="datetimeFigureOut">
              <a:rPr lang="en-GB" smtClean="0"/>
              <a:t>23/03/2021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3136862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0C43B73-404F-47F5-8875-D3119B91D989}" type="datetimeFigureOut">
              <a:rPr lang="en-GB" smtClean="0"/>
              <a:t>23/03/2021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782376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0C43B73-404F-47F5-8875-D3119B91D989}" type="datetimeFigureOut">
              <a:rPr lang="en-GB" smtClean="0"/>
              <a:t>23/03/2021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2700374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0C43B73-404F-47F5-8875-D3119B91D989}" type="datetimeFigureOut">
              <a:rPr lang="en-GB" smtClean="0"/>
              <a:t>23/03/2021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240323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C43B73-404F-47F5-8875-D3119B91D989}" type="datetimeFigureOut">
              <a:rPr lang="en-GB" smtClean="0"/>
              <a:t>23/03/2021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2704092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C43B73-404F-47F5-8875-D3119B91D989}" type="datetimeFigureOut">
              <a:rPr lang="en-GB" smtClean="0"/>
              <a:t>23/03/2021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2040669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C43B73-404F-47F5-8875-D3119B91D989}" type="datetimeFigureOut">
              <a:rPr lang="en-GB" smtClean="0"/>
              <a:t>23/03/2021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13070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C43B73-404F-47F5-8875-D3119B91D989}" type="datetimeFigureOut">
              <a:rPr lang="en-GB" smtClean="0"/>
              <a:t>23/03/2021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269C68-A9DD-478A-AC92-EF314DB0B6E9}" type="slidenum">
              <a:rPr lang="en-GB" smtClean="0"/>
              <a:t>‹#›</a:t>
            </a:fld>
            <a:endParaRPr lang="en-GB"/>
          </a:p>
        </p:txBody>
      </p:sp>
    </p:spTree>
    <p:extLst>
      <p:ext uri="{BB962C8B-B14F-4D97-AF65-F5344CB8AC3E}">
        <p14:creationId xmlns:p14="http://schemas.microsoft.com/office/powerpoint/2010/main" val="3096288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jpg"/><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8.svg"/><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6639"/>
          <a:stretch/>
        </p:blipFill>
        <p:spPr>
          <a:xfrm>
            <a:off x="20" y="10"/>
            <a:ext cx="12191980" cy="6857990"/>
          </a:xfrm>
          <a:prstGeom prst="rect">
            <a:avLst/>
          </a:prstGeom>
        </p:spPr>
      </p:pic>
      <p:sp>
        <p:nvSpPr>
          <p:cNvPr id="16"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ctrTitle"/>
          </p:nvPr>
        </p:nvSpPr>
        <p:spPr>
          <a:xfrm>
            <a:off x="7686261" y="2663688"/>
            <a:ext cx="4505739" cy="2402299"/>
          </a:xfrm>
        </p:spPr>
        <p:txBody>
          <a:bodyPr>
            <a:noAutofit/>
          </a:bodyPr>
          <a:lstStyle/>
          <a:p>
            <a:r>
              <a:rPr lang="en-GB" sz="5400" b="1" dirty="0">
                <a:effectLst>
                  <a:outerShdw blurRad="38100" dist="38100" dir="2700000" algn="tl">
                    <a:srgbClr val="000000">
                      <a:alpha val="43137"/>
                    </a:srgbClr>
                  </a:outerShdw>
                </a:effectLst>
              </a:rPr>
              <a:t>Healthcare services and facilities</a:t>
            </a:r>
          </a:p>
        </p:txBody>
      </p:sp>
      <p:sp>
        <p:nvSpPr>
          <p:cNvPr id="3" name="Subtitle 2"/>
          <p:cNvSpPr>
            <a:spLocks noGrp="1"/>
          </p:cNvSpPr>
          <p:nvPr>
            <p:ph type="subTitle" idx="1"/>
          </p:nvPr>
        </p:nvSpPr>
        <p:spPr>
          <a:xfrm>
            <a:off x="7782910" y="5242675"/>
            <a:ext cx="4330262" cy="1467614"/>
          </a:xfrm>
        </p:spPr>
        <p:txBody>
          <a:bodyPr>
            <a:normAutofit fontScale="85000" lnSpcReduction="10000"/>
          </a:bodyPr>
          <a:lstStyle/>
          <a:p>
            <a:r>
              <a:rPr lang="en-US" dirty="0"/>
              <a:t>Dr. </a:t>
            </a:r>
            <a:r>
              <a:rPr lang="en-US" dirty="0" err="1"/>
              <a:t>Israa</a:t>
            </a:r>
            <a:r>
              <a:rPr lang="en-US" dirty="0"/>
              <a:t> Al-</a:t>
            </a:r>
            <a:r>
              <a:rPr lang="en-US" dirty="0" err="1"/>
              <a:t>Rawashdeh</a:t>
            </a:r>
            <a:r>
              <a:rPr lang="en-US" dirty="0"/>
              <a:t> MD, MPH, PhD</a:t>
            </a:r>
          </a:p>
          <a:p>
            <a:r>
              <a:rPr lang="en-US" dirty="0"/>
              <a:t>Faculty of Medicine</a:t>
            </a:r>
          </a:p>
          <a:p>
            <a:r>
              <a:rPr lang="en-US" dirty="0" err="1"/>
              <a:t>Mutah</a:t>
            </a:r>
            <a:r>
              <a:rPr lang="en-US" dirty="0"/>
              <a:t> University</a:t>
            </a:r>
          </a:p>
          <a:p>
            <a:r>
              <a:rPr lang="en-US" dirty="0" smtClean="0"/>
              <a:t>202</a:t>
            </a:r>
            <a:r>
              <a:rPr lang="ar-JO" dirty="0" smtClean="0"/>
              <a:t>1</a:t>
            </a:r>
            <a:endParaRPr lang="en-US" dirty="0"/>
          </a:p>
          <a:p>
            <a:endParaRPr lang="en-GB" sz="500" dirty="0"/>
          </a:p>
        </p:txBody>
      </p:sp>
      <p:cxnSp>
        <p:nvCxnSpPr>
          <p:cNvPr id="11" name="Straight Connector 10">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744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055" y="1136469"/>
            <a:ext cx="11291454" cy="5347458"/>
          </a:xfrm>
        </p:spPr>
        <p:txBody>
          <a:bodyPr>
            <a:normAutofit lnSpcReduction="10000"/>
          </a:bodyPr>
          <a:lstStyle/>
          <a:p>
            <a:pPr algn="just"/>
            <a:endParaRPr lang="en-US" sz="3100" dirty="0"/>
          </a:p>
          <a:p>
            <a:pPr algn="just">
              <a:buNone/>
            </a:pPr>
            <a:r>
              <a:rPr lang="en-US" sz="3100" dirty="0"/>
              <a:t>The </a:t>
            </a:r>
            <a:r>
              <a:rPr lang="en-US" sz="3100" dirty="0" smtClean="0"/>
              <a:t>health </a:t>
            </a:r>
            <a:r>
              <a:rPr lang="en-US" sz="3100" dirty="0"/>
              <a:t>care facilities are two categories </a:t>
            </a:r>
            <a:r>
              <a:rPr lang="en-US" sz="3600" b="1" dirty="0"/>
              <a:t>by ownership</a:t>
            </a:r>
            <a:r>
              <a:rPr lang="en-US" sz="3100" dirty="0"/>
              <a:t>: </a:t>
            </a:r>
          </a:p>
          <a:p>
            <a:pPr algn="just">
              <a:buFont typeface="Wingdings" panose="05000000000000000000" pitchFamily="2" charset="2"/>
              <a:buChar char="v"/>
            </a:pPr>
            <a:r>
              <a:rPr lang="en-US" sz="3100" b="1" dirty="0">
                <a:solidFill>
                  <a:srgbClr val="0070C0"/>
                </a:solidFill>
              </a:rPr>
              <a:t>Proprietary </a:t>
            </a:r>
          </a:p>
          <a:p>
            <a:pPr algn="just">
              <a:buFont typeface="Wingdings" panose="05000000000000000000" pitchFamily="2" charset="2"/>
              <a:buChar char="v"/>
            </a:pPr>
            <a:r>
              <a:rPr lang="en-US" sz="3100" b="1" dirty="0">
                <a:solidFill>
                  <a:srgbClr val="0070C0"/>
                </a:solidFill>
              </a:rPr>
              <a:t>Not-for-profit</a:t>
            </a:r>
          </a:p>
          <a:p>
            <a:pPr algn="just">
              <a:buNone/>
            </a:pPr>
            <a:endParaRPr lang="en-US" sz="3100" b="1" dirty="0"/>
          </a:p>
          <a:p>
            <a:pPr algn="just">
              <a:buNone/>
            </a:pPr>
            <a:r>
              <a:rPr lang="en-US" sz="3100" b="1" u="sng" dirty="0">
                <a:solidFill>
                  <a:srgbClr val="0070C0"/>
                </a:solidFill>
              </a:rPr>
              <a:t>Proprietary facilities: </a:t>
            </a:r>
            <a:r>
              <a:rPr lang="en-US" sz="3100" dirty="0"/>
              <a:t>are owned and run by corporations with shareholders (for-profit corporation) e.g. private health sectors. </a:t>
            </a:r>
          </a:p>
          <a:p>
            <a:pPr algn="just">
              <a:buNone/>
            </a:pPr>
            <a:r>
              <a:rPr lang="en-US" sz="3100" b="1" u="sng" dirty="0">
                <a:solidFill>
                  <a:srgbClr val="0070C0"/>
                </a:solidFill>
              </a:rPr>
              <a:t>Not-for-profit (nonprofit) </a:t>
            </a:r>
            <a:r>
              <a:rPr lang="en-US" sz="3100" dirty="0"/>
              <a:t>facilities </a:t>
            </a:r>
            <a:r>
              <a:rPr lang="en-US" sz="3100" dirty="0" smtClean="0"/>
              <a:t>owned </a:t>
            </a:r>
            <a:r>
              <a:rPr lang="en-US" sz="3100" dirty="0"/>
              <a:t>and run by the public (a public entity such as </a:t>
            </a:r>
            <a:r>
              <a:rPr lang="en-US" sz="3100" dirty="0" smtClean="0"/>
              <a:t>government</a:t>
            </a:r>
            <a:r>
              <a:rPr lang="en-US" sz="3100" dirty="0"/>
              <a:t>, or an agency of the government, such as a military hospitals or a specialized group, such as a religious organization or community association.</a:t>
            </a:r>
          </a:p>
          <a:p>
            <a:endParaRPr lang="en-US" dirty="0"/>
          </a:p>
        </p:txBody>
      </p:sp>
      <p:sp>
        <p:nvSpPr>
          <p:cNvPr id="5" name="Title 4">
            <a:extLst>
              <a:ext uri="{FF2B5EF4-FFF2-40B4-BE49-F238E27FC236}">
                <a16:creationId xmlns="" xmlns:a16="http://schemas.microsoft.com/office/drawing/2014/main" id="{FC39F0BA-8095-4CAF-A122-66018D30FE8A}"/>
              </a:ext>
            </a:extLst>
          </p:cNvPr>
          <p:cNvSpPr>
            <a:spLocks noGrp="1"/>
          </p:cNvSpPr>
          <p:nvPr>
            <p:ph type="title"/>
          </p:nvPr>
        </p:nvSpPr>
        <p:spPr>
          <a:xfrm>
            <a:off x="838200" y="365125"/>
            <a:ext cx="10515600" cy="1123955"/>
          </a:xfrm>
        </p:spPr>
        <p:txBody>
          <a:bodyPr/>
          <a:lstStyle/>
          <a:p>
            <a:endParaRPr lang="en-GB" dirty="0"/>
          </a:p>
        </p:txBody>
      </p:sp>
      <p:grpSp>
        <p:nvGrpSpPr>
          <p:cNvPr id="6" name="Group 5">
            <a:extLst>
              <a:ext uri="{FF2B5EF4-FFF2-40B4-BE49-F238E27FC236}">
                <a16:creationId xmlns="" xmlns:a16="http://schemas.microsoft.com/office/drawing/2014/main" id="{C072CACF-8ACD-468D-956B-147E26E02251}"/>
              </a:ext>
            </a:extLst>
          </p:cNvPr>
          <p:cNvGrpSpPr/>
          <p:nvPr/>
        </p:nvGrpSpPr>
        <p:grpSpPr>
          <a:xfrm>
            <a:off x="1576866" y="188820"/>
            <a:ext cx="8317832" cy="1123954"/>
            <a:chOff x="1694579" y="1328135"/>
            <a:chExt cx="8317832" cy="1123954"/>
          </a:xfrm>
          <a:scene3d>
            <a:camera prst="orthographicFront"/>
            <a:lightRig rig="threePt" dir="t">
              <a:rot lat="0" lon="0" rev="7500000"/>
            </a:lightRig>
          </a:scene3d>
        </p:grpSpPr>
        <p:sp>
          <p:nvSpPr>
            <p:cNvPr id="7" name="Rectangle: Rounded Corners 6">
              <a:extLst>
                <a:ext uri="{FF2B5EF4-FFF2-40B4-BE49-F238E27FC236}">
                  <a16:creationId xmlns="" xmlns:a16="http://schemas.microsoft.com/office/drawing/2014/main" id="{8E38A885-572D-4D76-AB81-D3B2CCC9B025}"/>
                </a:ext>
              </a:extLst>
            </p:cNvPr>
            <p:cNvSpPr/>
            <p:nvPr/>
          </p:nvSpPr>
          <p:spPr>
            <a:xfrm>
              <a:off x="1694579" y="1328135"/>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Rectangle: Rounded Corners 4">
              <a:extLst>
                <a:ext uri="{FF2B5EF4-FFF2-40B4-BE49-F238E27FC236}">
                  <a16:creationId xmlns="" xmlns:a16="http://schemas.microsoft.com/office/drawing/2014/main" id="{08DB69A2-C9C9-49DF-8C74-9953202B4538}"/>
                </a:ext>
              </a:extLst>
            </p:cNvPr>
            <p:cNvSpPr txBox="1"/>
            <p:nvPr/>
          </p:nvSpPr>
          <p:spPr>
            <a:xfrm>
              <a:off x="1749456" y="1383012"/>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GB" sz="3100" kern="1200"/>
                <a:t>By type of ownership</a:t>
              </a:r>
            </a:p>
          </p:txBody>
        </p:sp>
      </p:grpSp>
    </p:spTree>
    <p:extLst>
      <p:ext uri="{BB962C8B-B14F-4D97-AF65-F5344CB8AC3E}">
        <p14:creationId xmlns:p14="http://schemas.microsoft.com/office/powerpoint/2010/main" val="5540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199" y="2201717"/>
            <a:ext cx="11365079" cy="4185228"/>
          </a:xfrm>
        </p:spPr>
        <p:txBody>
          <a:bodyPr>
            <a:normAutofit fontScale="92500" lnSpcReduction="10000"/>
          </a:bodyPr>
          <a:lstStyle/>
          <a:p>
            <a:pPr>
              <a:buNone/>
            </a:pPr>
            <a:r>
              <a:rPr lang="en-US" i="1" dirty="0">
                <a:solidFill>
                  <a:srgbClr val="FF0000"/>
                </a:solidFill>
              </a:rPr>
              <a:t>Outpatient facilities </a:t>
            </a:r>
            <a:r>
              <a:rPr lang="en-US" dirty="0"/>
              <a:t>provide only health care services, not longer than twenty-four hours.</a:t>
            </a:r>
          </a:p>
          <a:p>
            <a:pPr>
              <a:buNone/>
            </a:pPr>
            <a:r>
              <a:rPr lang="en-US" i="1" dirty="0">
                <a:solidFill>
                  <a:srgbClr val="FF0000"/>
                </a:solidFill>
              </a:rPr>
              <a:t>Inpatient facilities </a:t>
            </a:r>
            <a:r>
              <a:rPr lang="en-US" dirty="0"/>
              <a:t>are those that provide health care treatments and procedures, along with room, nourishment, and necessary services, to a patient who requires medically supervised care </a:t>
            </a:r>
            <a:r>
              <a:rPr lang="en-US" i="1" dirty="0" smtClean="0"/>
              <a:t>for </a:t>
            </a:r>
            <a:r>
              <a:rPr lang="en-US" i="1" dirty="0"/>
              <a:t>at least twenty-four to forty-eight hours.</a:t>
            </a:r>
          </a:p>
          <a:p>
            <a:pPr>
              <a:buNone/>
            </a:pPr>
            <a:endParaRPr lang="en-US" i="1" dirty="0"/>
          </a:p>
          <a:p>
            <a:pPr>
              <a:buNone/>
            </a:pPr>
            <a:endParaRPr lang="en-US" i="1" dirty="0"/>
          </a:p>
          <a:p>
            <a:pPr>
              <a:buNone/>
            </a:pPr>
            <a:r>
              <a:rPr lang="en-US" dirty="0">
                <a:effectLst>
                  <a:outerShdw blurRad="38100" dist="38100" dir="2700000" algn="tl">
                    <a:srgbClr val="000000">
                      <a:alpha val="43137"/>
                    </a:srgbClr>
                  </a:outerShdw>
                </a:effectLst>
              </a:rPr>
              <a:t>A date of service </a:t>
            </a:r>
            <a:r>
              <a:rPr lang="en-US" dirty="0"/>
              <a:t>is a calendar </a:t>
            </a:r>
            <a:r>
              <a:rPr lang="en-US" dirty="0" smtClean="0"/>
              <a:t>day—12:00 </a:t>
            </a:r>
            <a:r>
              <a:rPr lang="en-US" dirty="0"/>
              <a:t>a.m. to 11:59 p.m.—while </a:t>
            </a:r>
            <a:r>
              <a:rPr lang="en-US" dirty="0">
                <a:effectLst>
                  <a:outerShdw blurRad="38100" dist="38100" dir="2700000" algn="tl">
                    <a:srgbClr val="000000">
                      <a:alpha val="43137"/>
                    </a:srgbClr>
                  </a:outerShdw>
                </a:effectLst>
              </a:rPr>
              <a:t>twenty-four hours</a:t>
            </a:r>
            <a:r>
              <a:rPr lang="en-US" dirty="0"/>
              <a:t> is exactly twenty-four consecutive hours. In some cases, a patient may be kept in the facility for twenty-four hours and this actually represents two dates of service. </a:t>
            </a:r>
          </a:p>
          <a:p>
            <a:endParaRPr lang="en-US" dirty="0"/>
          </a:p>
        </p:txBody>
      </p:sp>
      <p:grpSp>
        <p:nvGrpSpPr>
          <p:cNvPr id="4" name="Group 3">
            <a:extLst>
              <a:ext uri="{FF2B5EF4-FFF2-40B4-BE49-F238E27FC236}">
                <a16:creationId xmlns="" xmlns:a16="http://schemas.microsoft.com/office/drawing/2014/main" id="{356F7A01-E6C4-4C7D-B901-76082D4AA8A4}"/>
              </a:ext>
            </a:extLst>
          </p:cNvPr>
          <p:cNvGrpSpPr/>
          <p:nvPr/>
        </p:nvGrpSpPr>
        <p:grpSpPr>
          <a:xfrm>
            <a:off x="1798539" y="220805"/>
            <a:ext cx="8317832" cy="1123954"/>
            <a:chOff x="1694579" y="2586964"/>
            <a:chExt cx="8317832" cy="1123954"/>
          </a:xfrm>
          <a:scene3d>
            <a:camera prst="orthographicFront"/>
            <a:lightRig rig="threePt" dir="t">
              <a:rot lat="0" lon="0" rev="7500000"/>
            </a:lightRig>
          </a:scene3d>
        </p:grpSpPr>
        <p:sp>
          <p:nvSpPr>
            <p:cNvPr id="5" name="Rectangle: Rounded Corners 4">
              <a:extLst>
                <a:ext uri="{FF2B5EF4-FFF2-40B4-BE49-F238E27FC236}">
                  <a16:creationId xmlns="" xmlns:a16="http://schemas.microsoft.com/office/drawing/2014/main" id="{2CF59D80-3CAB-450A-9DE6-9C445F96008A}"/>
                </a:ext>
              </a:extLst>
            </p:cNvPr>
            <p:cNvSpPr/>
            <p:nvPr/>
          </p:nvSpPr>
          <p:spPr>
            <a:xfrm>
              <a:off x="1694579" y="258696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 name="Rectangle: Rounded Corners 4">
              <a:extLst>
                <a:ext uri="{FF2B5EF4-FFF2-40B4-BE49-F238E27FC236}">
                  <a16:creationId xmlns="" xmlns:a16="http://schemas.microsoft.com/office/drawing/2014/main" id="{9126B89A-19FF-458E-A27D-934AA34FEBA1}"/>
                </a:ext>
              </a:extLst>
            </p:cNvPr>
            <p:cNvSpPr txBox="1"/>
            <p:nvPr/>
          </p:nvSpPr>
          <p:spPr>
            <a:xfrm>
              <a:off x="1749456" y="264184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GB" sz="3100" kern="1200" dirty="0"/>
                <a:t>By the duration of care</a:t>
              </a:r>
            </a:p>
          </p:txBody>
        </p:sp>
      </p:grpSp>
      <p:sp>
        <p:nvSpPr>
          <p:cNvPr id="7" name="TextBox 6">
            <a:extLst>
              <a:ext uri="{FF2B5EF4-FFF2-40B4-BE49-F238E27FC236}">
                <a16:creationId xmlns="" xmlns:a16="http://schemas.microsoft.com/office/drawing/2014/main" id="{ACD1EB79-21A8-4E68-848B-C227E4611648}"/>
              </a:ext>
            </a:extLst>
          </p:cNvPr>
          <p:cNvSpPr txBox="1"/>
          <p:nvPr/>
        </p:nvSpPr>
        <p:spPr>
          <a:xfrm>
            <a:off x="709557" y="1463053"/>
            <a:ext cx="11112722" cy="738664"/>
          </a:xfrm>
          <a:prstGeom prst="rect">
            <a:avLst/>
          </a:prstGeom>
          <a:solidFill>
            <a:schemeClr val="accent5">
              <a:lumMod val="20000"/>
              <a:lumOff val="80000"/>
            </a:schemeClr>
          </a:solidFill>
        </p:spPr>
        <p:txBody>
          <a:bodyPr wrap="none" rtlCol="0">
            <a:spAutoFit/>
          </a:bodyPr>
          <a:lstStyle/>
          <a:p>
            <a:r>
              <a:rPr lang="en-US" sz="2400" b="1" dirty="0"/>
              <a:t>A health care facility also is categorized as either an </a:t>
            </a:r>
            <a:r>
              <a:rPr lang="en-US" sz="2400" b="1" i="1" dirty="0"/>
              <a:t>outpatient or inpatient</a:t>
            </a:r>
            <a:r>
              <a:rPr lang="en-US" sz="2400" b="1" dirty="0"/>
              <a:t> facility</a:t>
            </a:r>
            <a:r>
              <a:rPr lang="en-US" dirty="0"/>
              <a:t>. </a:t>
            </a:r>
          </a:p>
          <a:p>
            <a:endParaRPr lang="en-GB" dirty="0"/>
          </a:p>
        </p:txBody>
      </p:sp>
      <p:sp>
        <p:nvSpPr>
          <p:cNvPr id="8" name="TextBox 7">
            <a:extLst>
              <a:ext uri="{FF2B5EF4-FFF2-40B4-BE49-F238E27FC236}">
                <a16:creationId xmlns="" xmlns:a16="http://schemas.microsoft.com/office/drawing/2014/main" id="{06C4EECB-92FC-4EED-A3B0-CD481C0D71F3}"/>
              </a:ext>
            </a:extLst>
          </p:cNvPr>
          <p:cNvSpPr txBox="1"/>
          <p:nvPr/>
        </p:nvSpPr>
        <p:spPr>
          <a:xfrm>
            <a:off x="709558" y="4108800"/>
            <a:ext cx="11112721" cy="677108"/>
          </a:xfrm>
          <a:prstGeom prst="rect">
            <a:avLst/>
          </a:prstGeom>
          <a:solidFill>
            <a:schemeClr val="accent1">
              <a:lumMod val="20000"/>
              <a:lumOff val="80000"/>
            </a:schemeClr>
          </a:solidFill>
        </p:spPr>
        <p:txBody>
          <a:bodyPr wrap="square" rtlCol="0">
            <a:spAutoFit/>
          </a:bodyPr>
          <a:lstStyle/>
          <a:p>
            <a:r>
              <a:rPr lang="en-US" sz="2000" b="1" dirty="0">
                <a:solidFill>
                  <a:srgbClr val="00B050"/>
                </a:solidFill>
              </a:rPr>
              <a:t>NOTE: In health care, there is a specific difference between date of service and twenty-four hours</a:t>
            </a:r>
            <a:r>
              <a:rPr lang="en-US" b="1" dirty="0">
                <a:solidFill>
                  <a:srgbClr val="00B050"/>
                </a:solidFill>
              </a:rPr>
              <a:t>.</a:t>
            </a:r>
          </a:p>
          <a:p>
            <a:endParaRPr lang="en-GB" dirty="0"/>
          </a:p>
        </p:txBody>
      </p:sp>
    </p:spTree>
    <p:extLst>
      <p:ext uri="{BB962C8B-B14F-4D97-AF65-F5344CB8AC3E}">
        <p14:creationId xmlns:p14="http://schemas.microsoft.com/office/powerpoint/2010/main" val="4224631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npatient treatment cartoon Royalty Free Vecto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48" y="365125"/>
            <a:ext cx="5053734" cy="39419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096000" y="1690688"/>
            <a:ext cx="5450177" cy="4989008"/>
          </a:xfrm>
          <a:prstGeom prst="rect">
            <a:avLst/>
          </a:prstGeom>
        </p:spPr>
      </p:pic>
    </p:spTree>
    <p:extLst>
      <p:ext uri="{BB962C8B-B14F-4D97-AF65-F5344CB8AC3E}">
        <p14:creationId xmlns:p14="http://schemas.microsoft.com/office/powerpoint/2010/main" val="1386181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r>
            <a:br>
              <a:rPr lang="en-US" dirty="0"/>
            </a:br>
            <a:endParaRPr lang="en-US" dirty="0"/>
          </a:p>
        </p:txBody>
      </p:sp>
      <p:sp>
        <p:nvSpPr>
          <p:cNvPr id="3" name="Content Placeholder 2"/>
          <p:cNvSpPr>
            <a:spLocks noGrp="1"/>
          </p:cNvSpPr>
          <p:nvPr>
            <p:ph idx="1"/>
          </p:nvPr>
        </p:nvSpPr>
        <p:spPr>
          <a:xfrm>
            <a:off x="838200" y="940526"/>
            <a:ext cx="10515600" cy="5460274"/>
          </a:xfrm>
        </p:spPr>
        <p:txBody>
          <a:bodyPr>
            <a:normAutofit fontScale="85000" lnSpcReduction="20000"/>
          </a:bodyPr>
          <a:lstStyle/>
          <a:p>
            <a:pPr>
              <a:buNone/>
            </a:pPr>
            <a:endParaRPr lang="en-US" dirty="0"/>
          </a:p>
          <a:p>
            <a:pPr>
              <a:buNone/>
            </a:pPr>
            <a:r>
              <a:rPr lang="en-US" dirty="0"/>
              <a:t>•</a:t>
            </a:r>
            <a:r>
              <a:rPr lang="en-US" sz="3800" u="sng" dirty="0">
                <a:solidFill>
                  <a:srgbClr val="0070C0"/>
                </a:solidFill>
              </a:rPr>
              <a:t>	</a:t>
            </a:r>
            <a:r>
              <a:rPr lang="en-US" sz="3800" b="1" u="sng" dirty="0">
                <a:solidFill>
                  <a:srgbClr val="0070C0"/>
                </a:solidFill>
              </a:rPr>
              <a:t>Acute care</a:t>
            </a:r>
            <a:r>
              <a:rPr lang="en-US" sz="3800" u="sng" dirty="0">
                <a:solidFill>
                  <a:srgbClr val="0070C0"/>
                </a:solidFill>
              </a:rPr>
              <a:t>: </a:t>
            </a:r>
            <a:r>
              <a:rPr lang="en-US" dirty="0"/>
              <a:t>immediate and short-term care in an inpatient setting for diagnostic and therapeutic care. Inpatient medical and surgical services may be administered for conditions, diseases, and injuries that need various types of care around the clock (twenty-four hours a day).</a:t>
            </a:r>
          </a:p>
          <a:p>
            <a:pPr>
              <a:buNone/>
            </a:pPr>
            <a:r>
              <a:rPr lang="en-US" dirty="0"/>
              <a:t>•	</a:t>
            </a:r>
            <a:r>
              <a:rPr lang="en-US" sz="3800" b="1" u="sng" dirty="0">
                <a:solidFill>
                  <a:srgbClr val="0070C0"/>
                </a:solidFill>
              </a:rPr>
              <a:t>Emergency Care </a:t>
            </a:r>
            <a:r>
              <a:rPr lang="en-US" dirty="0"/>
              <a:t>are health care facilities that are open 24 hours a day/365 days a year to provide services to those who require immediate (unscheduled) medical attention based on a single situation or circumstance. </a:t>
            </a:r>
          </a:p>
          <a:p>
            <a:pPr>
              <a:buNone/>
            </a:pPr>
            <a:r>
              <a:rPr lang="en-US" u="sng" dirty="0"/>
              <a:t>For example:</a:t>
            </a:r>
          </a:p>
          <a:p>
            <a:pPr>
              <a:buFont typeface="Courier New" panose="02070309020205020404" pitchFamily="49" charset="0"/>
              <a:buChar char="o"/>
            </a:pPr>
            <a:r>
              <a:rPr lang="en-US" dirty="0"/>
              <a:t>Trauma care (e.g., injuries from a car accident; fall); </a:t>
            </a:r>
          </a:p>
          <a:p>
            <a:pPr>
              <a:buFont typeface="Courier New" panose="02070309020205020404" pitchFamily="49" charset="0"/>
              <a:buChar char="o"/>
            </a:pPr>
            <a:r>
              <a:rPr lang="en-US" dirty="0"/>
              <a:t>Acute medical conditions (e.g., heart attack, labor and delivery); </a:t>
            </a:r>
          </a:p>
          <a:p>
            <a:pPr>
              <a:buFont typeface="Courier New" panose="02070309020205020404" pitchFamily="49" charset="0"/>
              <a:buChar char="o"/>
            </a:pPr>
            <a:r>
              <a:rPr lang="en-US" dirty="0"/>
              <a:t>Psychiatric emergency (e.g., emotional crisis, severe shock).</a:t>
            </a:r>
          </a:p>
          <a:p>
            <a:pPr>
              <a:buNone/>
            </a:pPr>
            <a:r>
              <a:rPr lang="en-US" dirty="0"/>
              <a:t>These facilities will often employ physicians and staff specially trained in emergency medicine or trauma medicine. Emergency departments (ED) are more often a part of an acute care hospital OR Independent facilities known as urgent care centers. </a:t>
            </a:r>
          </a:p>
          <a:p>
            <a:endParaRPr lang="en-US" dirty="0"/>
          </a:p>
        </p:txBody>
      </p:sp>
      <p:grpSp>
        <p:nvGrpSpPr>
          <p:cNvPr id="4" name="Group 3">
            <a:extLst>
              <a:ext uri="{FF2B5EF4-FFF2-40B4-BE49-F238E27FC236}">
                <a16:creationId xmlns="" xmlns:a16="http://schemas.microsoft.com/office/drawing/2014/main" id="{DCE26C5B-B940-4811-9605-FD5A2A7BDE37}"/>
              </a:ext>
            </a:extLst>
          </p:cNvPr>
          <p:cNvGrpSpPr/>
          <p:nvPr/>
        </p:nvGrpSpPr>
        <p:grpSpPr>
          <a:xfrm>
            <a:off x="1566023" y="90849"/>
            <a:ext cx="8317832" cy="1123954"/>
            <a:chOff x="1694579" y="3845794"/>
            <a:chExt cx="8317832" cy="1123954"/>
          </a:xfrm>
          <a:scene3d>
            <a:camera prst="orthographicFront"/>
            <a:lightRig rig="threePt" dir="t">
              <a:rot lat="0" lon="0" rev="7500000"/>
            </a:lightRig>
          </a:scene3d>
        </p:grpSpPr>
        <p:sp>
          <p:nvSpPr>
            <p:cNvPr id="5" name="Rectangle: Rounded Corners 4">
              <a:extLst>
                <a:ext uri="{FF2B5EF4-FFF2-40B4-BE49-F238E27FC236}">
                  <a16:creationId xmlns="" xmlns:a16="http://schemas.microsoft.com/office/drawing/2014/main" id="{450893A0-8586-4EF7-BE6F-415743433B9A}"/>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 name="Rectangle: Rounded Corners 4">
              <a:extLst>
                <a:ext uri="{FF2B5EF4-FFF2-40B4-BE49-F238E27FC236}">
                  <a16:creationId xmlns="" xmlns:a16="http://schemas.microsoft.com/office/drawing/2014/main" id="{D485CFBD-E974-4B4F-9C97-2384A093C63E}"/>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a:t>
              </a:r>
              <a:endParaRPr lang="en-GB" sz="3100" kern="1200" dirty="0"/>
            </a:p>
          </p:txBody>
        </p:sp>
      </p:grpSp>
    </p:spTree>
    <p:extLst>
      <p:ext uri="{BB962C8B-B14F-4D97-AF65-F5344CB8AC3E}">
        <p14:creationId xmlns:p14="http://schemas.microsoft.com/office/powerpoint/2010/main" val="4209449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71055" y="1825624"/>
            <a:ext cx="10882745" cy="4921539"/>
          </a:xfrm>
        </p:spPr>
        <p:txBody>
          <a:bodyPr>
            <a:normAutofit fontScale="92500" lnSpcReduction="10000"/>
          </a:bodyPr>
          <a:lstStyle/>
          <a:p>
            <a:pPr marL="0" indent="0">
              <a:buNone/>
            </a:pPr>
            <a:r>
              <a:rPr lang="en-US" dirty="0"/>
              <a:t>• </a:t>
            </a:r>
            <a:r>
              <a:rPr lang="en-US" sz="3500" b="1" u="sng" dirty="0">
                <a:solidFill>
                  <a:srgbClr val="0070C0"/>
                </a:solidFill>
              </a:rPr>
              <a:t>Community or regional hospitals </a:t>
            </a:r>
            <a:r>
              <a:rPr lang="en-US" dirty="0"/>
              <a:t>are focused on providing services that are important to those in their patient population. Whether large or small (measured by the number of beds), this facility will be licensed as an “acute care hospital,” and it will always include an emergency department.</a:t>
            </a:r>
          </a:p>
          <a:p>
            <a:r>
              <a:rPr lang="en-US" sz="3500" b="1" u="sng" dirty="0">
                <a:solidFill>
                  <a:srgbClr val="0070C0"/>
                </a:solidFill>
              </a:rPr>
              <a:t>Medical specialty  </a:t>
            </a:r>
            <a:r>
              <a:rPr lang="en-US" dirty="0"/>
              <a:t>focused on providing </a:t>
            </a:r>
            <a:r>
              <a:rPr lang="en-US" i="1" dirty="0"/>
              <a:t>specialized care in a certain field </a:t>
            </a:r>
            <a:r>
              <a:rPr lang="en-US" b="1" dirty="0"/>
              <a:t>(</a:t>
            </a:r>
            <a:r>
              <a:rPr lang="en-US" dirty="0"/>
              <a:t>e.g., King Hussein Cancer Centre, Eye Specialty Hospital, AL-Amal Maternity Hospital, </a:t>
            </a:r>
            <a:r>
              <a:rPr lang="en-GB" dirty="0"/>
              <a:t>NCDEG</a:t>
            </a:r>
            <a:r>
              <a:rPr lang="en-US" dirty="0"/>
              <a:t> etc.)</a:t>
            </a:r>
          </a:p>
          <a:p>
            <a:r>
              <a:rPr lang="en-US" sz="3500" b="1" u="sng" dirty="0">
                <a:solidFill>
                  <a:srgbClr val="0070C0"/>
                </a:solidFill>
              </a:rPr>
              <a:t>Teaching hospitals </a:t>
            </a:r>
            <a:r>
              <a:rPr lang="en-US" dirty="0"/>
              <a:t>are acute care facilities with a specific accreditation to provide medical education and training to the health care professionals of the future. Those with this formal designation are affiliated with an accredited medical school and are involved with the approved curriculum for these students (Jordan University Hospital (JUH) in Amman and King Abdullah Hospital (KAH) in Irbid).</a:t>
            </a:r>
          </a:p>
          <a:p>
            <a:pPr marL="0" indent="0">
              <a:buNone/>
            </a:pPr>
            <a:endParaRPr lang="en-US" dirty="0"/>
          </a:p>
          <a:p>
            <a:endParaRPr lang="en-GB" dirty="0"/>
          </a:p>
        </p:txBody>
      </p:sp>
      <p:grpSp>
        <p:nvGrpSpPr>
          <p:cNvPr id="4" name="Group 3">
            <a:extLst>
              <a:ext uri="{FF2B5EF4-FFF2-40B4-BE49-F238E27FC236}">
                <a16:creationId xmlns="" xmlns:a16="http://schemas.microsoft.com/office/drawing/2014/main" id="{0C3E5604-37A7-4D3D-B356-8E7675701BA1}"/>
              </a:ext>
            </a:extLst>
          </p:cNvPr>
          <p:cNvGrpSpPr/>
          <p:nvPr/>
        </p:nvGrpSpPr>
        <p:grpSpPr>
          <a:xfrm>
            <a:off x="1579877" y="465929"/>
            <a:ext cx="8317832" cy="1123954"/>
            <a:chOff x="1694579" y="3845794"/>
            <a:chExt cx="8317832" cy="1123954"/>
          </a:xfrm>
          <a:scene3d>
            <a:camera prst="orthographicFront"/>
            <a:lightRig rig="threePt" dir="t">
              <a:rot lat="0" lon="0" rev="7500000"/>
            </a:lightRig>
          </a:scene3d>
        </p:grpSpPr>
        <p:sp>
          <p:nvSpPr>
            <p:cNvPr id="5" name="Rectangle: Rounded Corners 4">
              <a:extLst>
                <a:ext uri="{FF2B5EF4-FFF2-40B4-BE49-F238E27FC236}">
                  <a16:creationId xmlns="" xmlns:a16="http://schemas.microsoft.com/office/drawing/2014/main" id="{E5371A4B-FE61-4FDF-9BBD-5621361BEB68}"/>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 name="Rectangle: Rounded Corners 4">
              <a:extLst>
                <a:ext uri="{FF2B5EF4-FFF2-40B4-BE49-F238E27FC236}">
                  <a16:creationId xmlns="" xmlns:a16="http://schemas.microsoft.com/office/drawing/2014/main" id="{DAB27767-F41E-4860-B0D4-53F8216147B5}"/>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(2)</a:t>
              </a:r>
              <a:endParaRPr lang="en-GB" sz="3100" kern="1200" dirty="0"/>
            </a:p>
          </p:txBody>
        </p:sp>
      </p:grpSp>
    </p:spTree>
    <p:extLst>
      <p:ext uri="{BB962C8B-B14F-4D97-AF65-F5344CB8AC3E}">
        <p14:creationId xmlns:p14="http://schemas.microsoft.com/office/powerpoint/2010/main" val="3981890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49382" y="1745565"/>
            <a:ext cx="11637818" cy="4747310"/>
          </a:xfrm>
        </p:spPr>
        <p:txBody>
          <a:bodyPr>
            <a:normAutofit/>
          </a:bodyPr>
          <a:lstStyle/>
          <a:p>
            <a:r>
              <a:rPr lang="en-US" sz="3500" b="1" u="sng" dirty="0">
                <a:solidFill>
                  <a:srgbClr val="0070C0"/>
                </a:solidFill>
              </a:rPr>
              <a:t>Military </a:t>
            </a:r>
            <a:r>
              <a:rPr lang="en-US" dirty="0"/>
              <a:t>hospitals provide health care and medical services to those individuals from military service. These facilities can be inpatient and outpatient services, extended (long-term) care, and rehabilitation care (e.g. Royal Medical services RMS).</a:t>
            </a:r>
          </a:p>
          <a:p>
            <a:r>
              <a:rPr lang="en-US" sz="3500" b="1" u="sng" dirty="0">
                <a:solidFill>
                  <a:srgbClr val="0070C0"/>
                </a:solidFill>
              </a:rPr>
              <a:t>Ambulatory Surgical Centers (ASC) </a:t>
            </a:r>
            <a:r>
              <a:rPr lang="en-US" dirty="0"/>
              <a:t>are free-standing facilities that provide surgical procedures on an outpatient basis only. ASCs are also known as same day surgery centers. e.g. </a:t>
            </a:r>
            <a:r>
              <a:rPr lang="en-GB" dirty="0"/>
              <a:t>Minor emergency clinics, Outpatient dialysis units.</a:t>
            </a:r>
            <a:endParaRPr lang="en-US" dirty="0"/>
          </a:p>
        </p:txBody>
      </p:sp>
      <p:grpSp>
        <p:nvGrpSpPr>
          <p:cNvPr id="4" name="Group 3">
            <a:extLst>
              <a:ext uri="{FF2B5EF4-FFF2-40B4-BE49-F238E27FC236}">
                <a16:creationId xmlns="" xmlns:a16="http://schemas.microsoft.com/office/drawing/2014/main" id="{74A9C04B-231E-41BC-BFFF-FDFB96AA2EEB}"/>
              </a:ext>
            </a:extLst>
          </p:cNvPr>
          <p:cNvGrpSpPr/>
          <p:nvPr/>
        </p:nvGrpSpPr>
        <p:grpSpPr>
          <a:xfrm>
            <a:off x="1579877" y="465929"/>
            <a:ext cx="8317832" cy="1123954"/>
            <a:chOff x="1694579" y="3845794"/>
            <a:chExt cx="8317832" cy="1123954"/>
          </a:xfrm>
          <a:scene3d>
            <a:camera prst="orthographicFront"/>
            <a:lightRig rig="threePt" dir="t">
              <a:rot lat="0" lon="0" rev="7500000"/>
            </a:lightRig>
          </a:scene3d>
        </p:grpSpPr>
        <p:sp>
          <p:nvSpPr>
            <p:cNvPr id="5" name="Rectangle: Rounded Corners 4">
              <a:extLst>
                <a:ext uri="{FF2B5EF4-FFF2-40B4-BE49-F238E27FC236}">
                  <a16:creationId xmlns="" xmlns:a16="http://schemas.microsoft.com/office/drawing/2014/main" id="{665E69E2-10A9-406C-92FC-CB73A63717CA}"/>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 name="Rectangle: Rounded Corners 4">
              <a:extLst>
                <a:ext uri="{FF2B5EF4-FFF2-40B4-BE49-F238E27FC236}">
                  <a16:creationId xmlns="" xmlns:a16="http://schemas.microsoft.com/office/drawing/2014/main" id="{C8406B11-9E4F-4173-85C5-96A9D9471BBB}"/>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(3)</a:t>
              </a:r>
              <a:endParaRPr lang="en-GB" sz="3100" kern="1200" dirty="0"/>
            </a:p>
          </p:txBody>
        </p:sp>
      </p:grpSp>
      <p:pic>
        <p:nvPicPr>
          <p:cNvPr id="7" name="Picture 6">
            <a:extLst>
              <a:ext uri="{FF2B5EF4-FFF2-40B4-BE49-F238E27FC236}">
                <a16:creationId xmlns="" xmlns:a16="http://schemas.microsoft.com/office/drawing/2014/main" id="{D513ED8C-9CC9-4F12-95B9-D4FC97268BF6}"/>
              </a:ext>
            </a:extLst>
          </p:cNvPr>
          <p:cNvPicPr>
            <a:picLocks noChangeAspect="1"/>
          </p:cNvPicPr>
          <p:nvPr/>
        </p:nvPicPr>
        <p:blipFill>
          <a:blip r:embed="rId2"/>
          <a:stretch>
            <a:fillRect/>
          </a:stretch>
        </p:blipFill>
        <p:spPr>
          <a:xfrm>
            <a:off x="8516461" y="4961377"/>
            <a:ext cx="2837339" cy="1759150"/>
          </a:xfrm>
          <a:prstGeom prst="rect">
            <a:avLst/>
          </a:prstGeom>
        </p:spPr>
      </p:pic>
    </p:spTree>
    <p:extLst>
      <p:ext uri="{BB962C8B-B14F-4D97-AF65-F5344CB8AC3E}">
        <p14:creationId xmlns:p14="http://schemas.microsoft.com/office/powerpoint/2010/main" val="82461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 xmlns:a16="http://schemas.microsoft.com/office/drawing/2014/main" id="{AFA67CD3-AB4E-4A7A-BEB8-53C445D8C4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0">
            <a:extLst>
              <a:ext uri="{FF2B5EF4-FFF2-40B4-BE49-F238E27FC236}">
                <a16:creationId xmlns="" xmlns:a16="http://schemas.microsoft.com/office/drawing/2014/main" id="{07CF545F-9C2E-4446-97CD-AD92990C2B6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3BF7C596-C57A-412E-9958-C2BB6B126E1C}"/>
              </a:ext>
            </a:extLst>
          </p:cNvPr>
          <p:cNvSpPr>
            <a:spLocks noGrp="1"/>
          </p:cNvSpPr>
          <p:nvPr>
            <p:ph type="title"/>
          </p:nvPr>
        </p:nvSpPr>
        <p:spPr>
          <a:xfrm>
            <a:off x="6094105" y="802955"/>
            <a:ext cx="4977976" cy="1454051"/>
          </a:xfrm>
        </p:spPr>
        <p:txBody>
          <a:bodyPr>
            <a:normAutofit/>
          </a:bodyPr>
          <a:lstStyle/>
          <a:p>
            <a:endParaRPr lang="en-GB">
              <a:solidFill>
                <a:srgbClr val="000000"/>
              </a:solidFill>
            </a:endParaRPr>
          </a:p>
        </p:txBody>
      </p:sp>
      <p:sp>
        <p:nvSpPr>
          <p:cNvPr id="21" name="Freeform 62">
            <a:extLst>
              <a:ext uri="{FF2B5EF4-FFF2-40B4-BE49-F238E27FC236}">
                <a16:creationId xmlns="" xmlns:a16="http://schemas.microsoft.com/office/drawing/2014/main" id="{339C8D78-A644-462F-B674-F440635E53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 xmlns:a16="http://schemas.microsoft.com/office/drawing/2014/main" id="{8AE76DB6-E36F-4C79-902A-71170BA0EA6A}"/>
              </a:ext>
            </a:extLst>
          </p:cNvPr>
          <p:cNvPicPr>
            <a:picLocks noChangeAspect="1"/>
          </p:cNvPicPr>
          <p:nvPr/>
        </p:nvPicPr>
        <p:blipFill>
          <a:blip r:embed="rId3"/>
          <a:stretch>
            <a:fillRect/>
          </a:stretch>
        </p:blipFill>
        <p:spPr>
          <a:xfrm>
            <a:off x="429349" y="2138186"/>
            <a:ext cx="3661831" cy="2601827"/>
          </a:xfrm>
          <a:prstGeom prst="rect">
            <a:avLst/>
          </a:prstGeom>
        </p:spPr>
      </p:pic>
      <p:sp>
        <p:nvSpPr>
          <p:cNvPr id="3" name="Content Placeholder 2">
            <a:extLst>
              <a:ext uri="{FF2B5EF4-FFF2-40B4-BE49-F238E27FC236}">
                <a16:creationId xmlns="" xmlns:a16="http://schemas.microsoft.com/office/drawing/2014/main" id="{7AD01641-07DD-46F6-BE78-101342D38B2E}"/>
              </a:ext>
            </a:extLst>
          </p:cNvPr>
          <p:cNvSpPr>
            <a:spLocks noGrp="1"/>
          </p:cNvSpPr>
          <p:nvPr>
            <p:ph idx="1"/>
          </p:nvPr>
        </p:nvSpPr>
        <p:spPr>
          <a:xfrm>
            <a:off x="5306291" y="1817156"/>
            <a:ext cx="6456360" cy="4694480"/>
          </a:xfrm>
        </p:spPr>
        <p:txBody>
          <a:bodyPr anchor="ctr">
            <a:normAutofit/>
          </a:bodyPr>
          <a:lstStyle/>
          <a:p>
            <a:r>
              <a:rPr lang="en-US" sz="3500" b="1" u="sng" dirty="0">
                <a:solidFill>
                  <a:srgbClr val="0070C0"/>
                </a:solidFill>
              </a:rPr>
              <a:t>Research hospitals </a:t>
            </a:r>
            <a:endParaRPr lang="ar-JO" sz="3500" b="1" u="sng" dirty="0">
              <a:solidFill>
                <a:srgbClr val="0070C0"/>
              </a:solidFill>
            </a:endParaRPr>
          </a:p>
          <a:p>
            <a:pPr marL="0" indent="0">
              <a:buNone/>
            </a:pPr>
            <a:r>
              <a:rPr lang="en-US" sz="2000" dirty="0">
                <a:solidFill>
                  <a:srgbClr val="000000"/>
                </a:solidFill>
              </a:rPr>
              <a:t>may be separate, free-standing organizations, or they may be a department or division within a teaching hospital. These facilities care for the future patient by studying methodologies for new vaccinations, new procedures or treatments, new surgical techniques, or new pharmaceuticals that may cure conditions.</a:t>
            </a:r>
          </a:p>
          <a:p>
            <a:endParaRPr lang="en-GB" sz="2000" dirty="0">
              <a:solidFill>
                <a:srgbClr val="000000"/>
              </a:solidFill>
            </a:endParaRPr>
          </a:p>
        </p:txBody>
      </p:sp>
      <p:grpSp>
        <p:nvGrpSpPr>
          <p:cNvPr id="18" name="Group 17">
            <a:extLst>
              <a:ext uri="{FF2B5EF4-FFF2-40B4-BE49-F238E27FC236}">
                <a16:creationId xmlns="" xmlns:a16="http://schemas.microsoft.com/office/drawing/2014/main" id="{890FF928-F9F6-47BF-919C-6DB4DBB9F5BE}"/>
              </a:ext>
            </a:extLst>
          </p:cNvPr>
          <p:cNvGrpSpPr/>
          <p:nvPr/>
        </p:nvGrpSpPr>
        <p:grpSpPr>
          <a:xfrm>
            <a:off x="1579877" y="465929"/>
            <a:ext cx="8317832" cy="1123954"/>
            <a:chOff x="1694579" y="3845794"/>
            <a:chExt cx="8317832" cy="1123954"/>
          </a:xfrm>
          <a:scene3d>
            <a:camera prst="orthographicFront"/>
            <a:lightRig rig="threePt" dir="t">
              <a:rot lat="0" lon="0" rev="7500000"/>
            </a:lightRig>
          </a:scene3d>
        </p:grpSpPr>
        <p:sp>
          <p:nvSpPr>
            <p:cNvPr id="22" name="Rectangle: Rounded Corners 21">
              <a:extLst>
                <a:ext uri="{FF2B5EF4-FFF2-40B4-BE49-F238E27FC236}">
                  <a16:creationId xmlns="" xmlns:a16="http://schemas.microsoft.com/office/drawing/2014/main" id="{57D082E2-F1B0-427B-AF81-E8FB0CC5918E}"/>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3" name="Rectangle: Rounded Corners 4">
              <a:extLst>
                <a:ext uri="{FF2B5EF4-FFF2-40B4-BE49-F238E27FC236}">
                  <a16:creationId xmlns="" xmlns:a16="http://schemas.microsoft.com/office/drawing/2014/main" id="{7A73F1D5-5F60-460A-920E-96918C6F86FC}"/>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(4)</a:t>
              </a:r>
              <a:endParaRPr lang="en-GB" sz="3100" kern="1200" dirty="0"/>
            </a:p>
          </p:txBody>
        </p:sp>
      </p:grpSp>
    </p:spTree>
    <p:extLst>
      <p:ext uri="{BB962C8B-B14F-4D97-AF65-F5344CB8AC3E}">
        <p14:creationId xmlns:p14="http://schemas.microsoft.com/office/powerpoint/2010/main" val="2985443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63" y="182880"/>
            <a:ext cx="10515600" cy="1142683"/>
          </a:xfrm>
        </p:spPr>
        <p:txBody>
          <a:bodyPr/>
          <a:lstStyle/>
          <a:p>
            <a:endParaRPr lang="en-US" dirty="0"/>
          </a:p>
        </p:txBody>
      </p:sp>
      <p:sp>
        <p:nvSpPr>
          <p:cNvPr id="3" name="Content Placeholder 2"/>
          <p:cNvSpPr>
            <a:spLocks noGrp="1"/>
          </p:cNvSpPr>
          <p:nvPr>
            <p:ph idx="1"/>
          </p:nvPr>
        </p:nvSpPr>
        <p:spPr>
          <a:xfrm>
            <a:off x="394064" y="1358536"/>
            <a:ext cx="6897690" cy="5210003"/>
          </a:xfrm>
        </p:spPr>
        <p:txBody>
          <a:bodyPr>
            <a:normAutofit/>
          </a:bodyPr>
          <a:lstStyle/>
          <a:p>
            <a:pPr>
              <a:buNone/>
            </a:pPr>
            <a:r>
              <a:rPr lang="en-US" sz="3500" b="1" u="sng" dirty="0">
                <a:solidFill>
                  <a:srgbClr val="0070C0"/>
                </a:solidFill>
              </a:rPr>
              <a:t>Physicians’ offices </a:t>
            </a:r>
            <a:r>
              <a:rPr lang="en-US" dirty="0"/>
              <a:t>are outpatient facilities that exist in a various number of sizes: solo practice, small group practice, or large group practice. Physicians’ offices may offer general services or specialized health care services, such as an endocrinologist, orthopedist, or urologist. </a:t>
            </a:r>
          </a:p>
          <a:p>
            <a:pPr>
              <a:buNone/>
            </a:pPr>
            <a:r>
              <a:rPr lang="en-US" sz="3500" b="1" u="sng" dirty="0">
                <a:solidFill>
                  <a:srgbClr val="0070C0"/>
                </a:solidFill>
              </a:rPr>
              <a:t>Clinics </a:t>
            </a:r>
            <a:r>
              <a:rPr lang="en-US" dirty="0"/>
              <a:t>also known as </a:t>
            </a:r>
            <a:r>
              <a:rPr lang="en-US" i="1" dirty="0"/>
              <a:t>walk-in clinics</a:t>
            </a:r>
            <a:r>
              <a:rPr lang="en-US" dirty="0"/>
              <a:t>, free clinics, or urgent care centers, are outpatient facilities that accept overall responsibility for an individual’s health care and provide a </a:t>
            </a:r>
            <a:r>
              <a:rPr lang="en-US" i="1" dirty="0"/>
              <a:t>limited scope </a:t>
            </a:r>
            <a:r>
              <a:rPr lang="en-US" dirty="0"/>
              <a:t>of services.</a:t>
            </a:r>
          </a:p>
          <a:p>
            <a:endParaRPr lang="en-US" dirty="0"/>
          </a:p>
        </p:txBody>
      </p:sp>
      <p:grpSp>
        <p:nvGrpSpPr>
          <p:cNvPr id="8" name="Group 7">
            <a:extLst>
              <a:ext uri="{FF2B5EF4-FFF2-40B4-BE49-F238E27FC236}">
                <a16:creationId xmlns="" xmlns:a16="http://schemas.microsoft.com/office/drawing/2014/main" id="{416CB4B1-82E7-4D49-BD9D-C0576CF0B5C8}"/>
              </a:ext>
            </a:extLst>
          </p:cNvPr>
          <p:cNvGrpSpPr/>
          <p:nvPr/>
        </p:nvGrpSpPr>
        <p:grpSpPr>
          <a:xfrm>
            <a:off x="1492947" y="234583"/>
            <a:ext cx="8317832" cy="1123954"/>
            <a:chOff x="1694579" y="3845794"/>
            <a:chExt cx="8317832" cy="1123954"/>
          </a:xfrm>
          <a:scene3d>
            <a:camera prst="orthographicFront"/>
            <a:lightRig rig="threePt" dir="t">
              <a:rot lat="0" lon="0" rev="7500000"/>
            </a:lightRig>
          </a:scene3d>
        </p:grpSpPr>
        <p:sp>
          <p:nvSpPr>
            <p:cNvPr id="9" name="Rectangle: Rounded Corners 8">
              <a:extLst>
                <a:ext uri="{FF2B5EF4-FFF2-40B4-BE49-F238E27FC236}">
                  <a16:creationId xmlns="" xmlns:a16="http://schemas.microsoft.com/office/drawing/2014/main" id="{BA43BFE6-8CEB-4CC8-83AE-6C21953F6C0B}"/>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0" name="Rectangle: Rounded Corners 4">
              <a:extLst>
                <a:ext uri="{FF2B5EF4-FFF2-40B4-BE49-F238E27FC236}">
                  <a16:creationId xmlns="" xmlns:a16="http://schemas.microsoft.com/office/drawing/2014/main" id="{EBB48715-EF03-489D-B84E-781BA195A6A4}"/>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a:t>
              </a:r>
              <a:r>
                <a:rPr lang="ar-JO" sz="3100" kern="1200" dirty="0"/>
                <a:t>5</a:t>
              </a:r>
              <a:r>
                <a:rPr lang="en-US" sz="3100" kern="1200" dirty="0"/>
                <a:t>)</a:t>
              </a:r>
              <a:endParaRPr lang="en-GB" sz="3100" kern="1200" dirty="0"/>
            </a:p>
          </p:txBody>
        </p:sp>
      </p:grpSp>
      <p:pic>
        <p:nvPicPr>
          <p:cNvPr id="11" name="Picture 10">
            <a:extLst>
              <a:ext uri="{FF2B5EF4-FFF2-40B4-BE49-F238E27FC236}">
                <a16:creationId xmlns="" xmlns:a16="http://schemas.microsoft.com/office/drawing/2014/main" id="{356AFEBC-AF4A-410E-A022-5F0D88AFDA99}"/>
              </a:ext>
            </a:extLst>
          </p:cNvPr>
          <p:cNvPicPr>
            <a:picLocks noChangeAspect="1"/>
          </p:cNvPicPr>
          <p:nvPr/>
        </p:nvPicPr>
        <p:blipFill>
          <a:blip r:embed="rId2"/>
          <a:stretch>
            <a:fillRect/>
          </a:stretch>
        </p:blipFill>
        <p:spPr>
          <a:xfrm>
            <a:off x="7291753" y="3756074"/>
            <a:ext cx="4693920" cy="3101926"/>
          </a:xfrm>
          <a:prstGeom prst="rect">
            <a:avLst/>
          </a:prstGeom>
        </p:spPr>
      </p:pic>
      <p:pic>
        <p:nvPicPr>
          <p:cNvPr id="12" name="Picture 11">
            <a:extLst>
              <a:ext uri="{FF2B5EF4-FFF2-40B4-BE49-F238E27FC236}">
                <a16:creationId xmlns="" xmlns:a16="http://schemas.microsoft.com/office/drawing/2014/main" id="{D1BE484D-3772-4F69-8635-D767EECE3458}"/>
              </a:ext>
            </a:extLst>
          </p:cNvPr>
          <p:cNvPicPr>
            <a:picLocks noChangeAspect="1"/>
          </p:cNvPicPr>
          <p:nvPr/>
        </p:nvPicPr>
        <p:blipFill>
          <a:blip r:embed="rId3"/>
          <a:stretch>
            <a:fillRect/>
          </a:stretch>
        </p:blipFill>
        <p:spPr>
          <a:xfrm>
            <a:off x="7844419" y="974779"/>
            <a:ext cx="3588588" cy="2695428"/>
          </a:xfrm>
          <a:prstGeom prst="rect">
            <a:avLst/>
          </a:prstGeom>
        </p:spPr>
      </p:pic>
    </p:spTree>
    <p:extLst>
      <p:ext uri="{BB962C8B-B14F-4D97-AF65-F5344CB8AC3E}">
        <p14:creationId xmlns:p14="http://schemas.microsoft.com/office/powerpoint/2010/main" val="770877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5164CA-357A-42F6-B8C5-83BF614EFAB4}"/>
              </a:ext>
            </a:extLst>
          </p:cNvPr>
          <p:cNvSpPr>
            <a:spLocks noGrp="1"/>
          </p:cNvSpPr>
          <p:nvPr>
            <p:ph type="title"/>
          </p:nvPr>
        </p:nvSpPr>
        <p:spPr/>
        <p:txBody>
          <a:bodyPr/>
          <a:lstStyle/>
          <a:p>
            <a:endParaRPr lang="en-GB"/>
          </a:p>
        </p:txBody>
      </p:sp>
      <p:sp>
        <p:nvSpPr>
          <p:cNvPr id="3" name="Content Placeholder 2">
            <a:extLst>
              <a:ext uri="{FF2B5EF4-FFF2-40B4-BE49-F238E27FC236}">
                <a16:creationId xmlns="" xmlns:a16="http://schemas.microsoft.com/office/drawing/2014/main" id="{32E5EBEF-BC92-48BC-B975-9E91B7C95355}"/>
              </a:ext>
            </a:extLst>
          </p:cNvPr>
          <p:cNvSpPr>
            <a:spLocks noGrp="1"/>
          </p:cNvSpPr>
          <p:nvPr>
            <p:ph idx="1"/>
          </p:nvPr>
        </p:nvSpPr>
        <p:spPr>
          <a:xfrm>
            <a:off x="486508" y="1690688"/>
            <a:ext cx="10515600" cy="4351338"/>
          </a:xfrm>
        </p:spPr>
        <p:txBody>
          <a:bodyPr/>
          <a:lstStyle/>
          <a:p>
            <a:r>
              <a:rPr lang="en-US" sz="3500" b="1" u="sng" dirty="0">
                <a:solidFill>
                  <a:srgbClr val="0070C0"/>
                </a:solidFill>
              </a:rPr>
              <a:t>Home health agencies </a:t>
            </a:r>
            <a:r>
              <a:rPr lang="en-US" dirty="0"/>
              <a:t>organize clinicians, typically physicians, registered nurses, and licensed practical nurses to provide health care services in the patient’s residence.</a:t>
            </a:r>
          </a:p>
          <a:p>
            <a:endParaRPr lang="en-GB" dirty="0"/>
          </a:p>
        </p:txBody>
      </p:sp>
      <p:pic>
        <p:nvPicPr>
          <p:cNvPr id="4" name="Picture 3">
            <a:extLst>
              <a:ext uri="{FF2B5EF4-FFF2-40B4-BE49-F238E27FC236}">
                <a16:creationId xmlns="" xmlns:a16="http://schemas.microsoft.com/office/drawing/2014/main" id="{727637EC-5EB1-4BF7-8EA5-1C67F284B545}"/>
              </a:ext>
            </a:extLst>
          </p:cNvPr>
          <p:cNvPicPr>
            <a:picLocks noChangeAspect="1"/>
          </p:cNvPicPr>
          <p:nvPr/>
        </p:nvPicPr>
        <p:blipFill>
          <a:blip r:embed="rId2"/>
          <a:stretch>
            <a:fillRect/>
          </a:stretch>
        </p:blipFill>
        <p:spPr>
          <a:xfrm>
            <a:off x="5471562" y="3013173"/>
            <a:ext cx="6720438" cy="3844827"/>
          </a:xfrm>
          <a:prstGeom prst="rect">
            <a:avLst/>
          </a:prstGeom>
        </p:spPr>
      </p:pic>
      <p:grpSp>
        <p:nvGrpSpPr>
          <p:cNvPr id="5" name="Group 4">
            <a:extLst>
              <a:ext uri="{FF2B5EF4-FFF2-40B4-BE49-F238E27FC236}">
                <a16:creationId xmlns="" xmlns:a16="http://schemas.microsoft.com/office/drawing/2014/main" id="{FBB2343B-B5EF-4868-A389-6688E5FDA7B9}"/>
              </a:ext>
            </a:extLst>
          </p:cNvPr>
          <p:cNvGrpSpPr/>
          <p:nvPr/>
        </p:nvGrpSpPr>
        <p:grpSpPr>
          <a:xfrm>
            <a:off x="1492947" y="234583"/>
            <a:ext cx="8317832" cy="1123954"/>
            <a:chOff x="1694579" y="3845794"/>
            <a:chExt cx="8317832" cy="1123954"/>
          </a:xfrm>
          <a:scene3d>
            <a:camera prst="orthographicFront"/>
            <a:lightRig rig="threePt" dir="t">
              <a:rot lat="0" lon="0" rev="7500000"/>
            </a:lightRig>
          </a:scene3d>
        </p:grpSpPr>
        <p:sp>
          <p:nvSpPr>
            <p:cNvPr id="6" name="Rectangle: Rounded Corners 5">
              <a:extLst>
                <a:ext uri="{FF2B5EF4-FFF2-40B4-BE49-F238E27FC236}">
                  <a16:creationId xmlns="" xmlns:a16="http://schemas.microsoft.com/office/drawing/2014/main" id="{DE130DCB-5DF7-4039-B721-697DCF5F9302}"/>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7" name="Rectangle: Rounded Corners 4">
              <a:extLst>
                <a:ext uri="{FF2B5EF4-FFF2-40B4-BE49-F238E27FC236}">
                  <a16:creationId xmlns="" xmlns:a16="http://schemas.microsoft.com/office/drawing/2014/main" id="{E5DA89A6-DFD3-4EC7-A081-2E5EDBCC6D07}"/>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a:t>
              </a:r>
              <a:r>
                <a:rPr lang="ar-JO" sz="3100" kern="1200" dirty="0"/>
                <a:t>6</a:t>
              </a:r>
              <a:r>
                <a:rPr lang="en-US" sz="3100" kern="1200" dirty="0"/>
                <a:t>)</a:t>
              </a:r>
              <a:endParaRPr lang="en-GB" sz="3100" kern="1200" dirty="0"/>
            </a:p>
          </p:txBody>
        </p:sp>
      </p:grpSp>
    </p:spTree>
    <p:extLst>
      <p:ext uri="{BB962C8B-B14F-4D97-AF65-F5344CB8AC3E}">
        <p14:creationId xmlns:p14="http://schemas.microsoft.com/office/powerpoint/2010/main" val="1122564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994" y="195309"/>
            <a:ext cx="10515600" cy="836658"/>
          </a:xfrm>
        </p:spPr>
        <p:txBody>
          <a:bodyPr/>
          <a:lstStyle/>
          <a:p>
            <a:endParaRPr lang="en-US" dirty="0"/>
          </a:p>
        </p:txBody>
      </p:sp>
      <p:sp>
        <p:nvSpPr>
          <p:cNvPr id="3" name="Content Placeholder 2"/>
          <p:cNvSpPr>
            <a:spLocks noGrp="1"/>
          </p:cNvSpPr>
          <p:nvPr>
            <p:ph idx="1"/>
          </p:nvPr>
        </p:nvSpPr>
        <p:spPr>
          <a:xfrm>
            <a:off x="378823" y="1533378"/>
            <a:ext cx="10974977" cy="4643585"/>
          </a:xfrm>
        </p:spPr>
        <p:txBody>
          <a:bodyPr>
            <a:normAutofit/>
          </a:bodyPr>
          <a:lstStyle/>
          <a:p>
            <a:pPr>
              <a:buNone/>
            </a:pPr>
            <a:r>
              <a:rPr lang="en-US" sz="3500" b="1" u="sng" dirty="0">
                <a:solidFill>
                  <a:srgbClr val="0070C0"/>
                </a:solidFill>
              </a:rPr>
              <a:t>Rehabilitation hospitals/centers </a:t>
            </a:r>
          </a:p>
          <a:p>
            <a:pPr>
              <a:buNone/>
            </a:pPr>
            <a:r>
              <a:rPr lang="en-US" dirty="0"/>
              <a:t>provide care to patients who have suffered some type of disability, either mental or physical, </a:t>
            </a:r>
            <a:r>
              <a:rPr lang="en-GB" dirty="0"/>
              <a:t>to </a:t>
            </a:r>
            <a:r>
              <a:rPr lang="en-US" dirty="0"/>
              <a:t>support their recovery to a level of function and independence. </a:t>
            </a:r>
          </a:p>
          <a:p>
            <a:pPr>
              <a:buNone/>
            </a:pPr>
            <a:r>
              <a:rPr lang="en-US" dirty="0"/>
              <a:t>These facilities will typically offer a variety of physical therapy, occupational therapy, and speech therapy services on either an inpatient or outpatient basis. </a:t>
            </a:r>
          </a:p>
          <a:p>
            <a:pPr>
              <a:buNone/>
            </a:pPr>
            <a:r>
              <a:rPr lang="en-US" dirty="0"/>
              <a:t>A rehabilitation center may be attached with an acute care hospital, teaching hospital, or a skilled nursing facility.</a:t>
            </a:r>
          </a:p>
          <a:p>
            <a:endParaRPr lang="en-US" dirty="0"/>
          </a:p>
        </p:txBody>
      </p:sp>
      <p:grpSp>
        <p:nvGrpSpPr>
          <p:cNvPr id="5" name="Group 4">
            <a:extLst>
              <a:ext uri="{FF2B5EF4-FFF2-40B4-BE49-F238E27FC236}">
                <a16:creationId xmlns="" xmlns:a16="http://schemas.microsoft.com/office/drawing/2014/main" id="{68C5C014-3FD3-44D1-BDFE-1863BBEE2C52}"/>
              </a:ext>
            </a:extLst>
          </p:cNvPr>
          <p:cNvGrpSpPr/>
          <p:nvPr/>
        </p:nvGrpSpPr>
        <p:grpSpPr>
          <a:xfrm>
            <a:off x="1492947" y="234583"/>
            <a:ext cx="8317832" cy="1123954"/>
            <a:chOff x="1694579" y="3845794"/>
            <a:chExt cx="8317832" cy="1123954"/>
          </a:xfrm>
          <a:scene3d>
            <a:camera prst="orthographicFront"/>
            <a:lightRig rig="threePt" dir="t">
              <a:rot lat="0" lon="0" rev="7500000"/>
            </a:lightRig>
          </a:scene3d>
        </p:grpSpPr>
        <p:sp>
          <p:nvSpPr>
            <p:cNvPr id="6" name="Rectangle: Rounded Corners 5">
              <a:extLst>
                <a:ext uri="{FF2B5EF4-FFF2-40B4-BE49-F238E27FC236}">
                  <a16:creationId xmlns="" xmlns:a16="http://schemas.microsoft.com/office/drawing/2014/main" id="{4D4C875F-7B85-46B8-B416-2DEF19503055}"/>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7" name="Rectangle: Rounded Corners 4">
              <a:extLst>
                <a:ext uri="{FF2B5EF4-FFF2-40B4-BE49-F238E27FC236}">
                  <a16:creationId xmlns="" xmlns:a16="http://schemas.microsoft.com/office/drawing/2014/main" id="{15B388F5-8BFF-4E65-8920-DF73D2E6DE51}"/>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a:t>
              </a:r>
              <a:r>
                <a:rPr lang="ar-JO" sz="3100" kern="1200" dirty="0"/>
                <a:t>6</a:t>
              </a:r>
              <a:r>
                <a:rPr lang="en-US" sz="3100" kern="1200" dirty="0"/>
                <a:t>)</a:t>
              </a:r>
              <a:endParaRPr lang="en-GB" sz="3100" kern="1200" dirty="0"/>
            </a:p>
          </p:txBody>
        </p:sp>
      </p:grpSp>
      <p:pic>
        <p:nvPicPr>
          <p:cNvPr id="8" name="Picture 7">
            <a:extLst>
              <a:ext uri="{FF2B5EF4-FFF2-40B4-BE49-F238E27FC236}">
                <a16:creationId xmlns="" xmlns:a16="http://schemas.microsoft.com/office/drawing/2014/main" id="{DF006017-45EB-45AD-8565-E2A5D818AA8E}"/>
              </a:ext>
            </a:extLst>
          </p:cNvPr>
          <p:cNvPicPr>
            <a:picLocks noChangeAspect="1"/>
          </p:cNvPicPr>
          <p:nvPr/>
        </p:nvPicPr>
        <p:blipFill>
          <a:blip r:embed="rId2"/>
          <a:stretch>
            <a:fillRect/>
          </a:stretch>
        </p:blipFill>
        <p:spPr>
          <a:xfrm>
            <a:off x="7726017" y="5038525"/>
            <a:ext cx="4465983" cy="1819475"/>
          </a:xfrm>
          <a:prstGeom prst="rect">
            <a:avLst/>
          </a:prstGeom>
        </p:spPr>
      </p:pic>
    </p:spTree>
    <p:extLst>
      <p:ext uri="{BB962C8B-B14F-4D97-AF65-F5344CB8AC3E}">
        <p14:creationId xmlns:p14="http://schemas.microsoft.com/office/powerpoint/2010/main" val="1799910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blip>
          <a:srcRect l="6152" r="612"/>
          <a:stretch/>
        </p:blipFill>
        <p:spPr>
          <a:xfrm>
            <a:off x="5797543" y="10"/>
            <a:ext cx="6394152" cy="6857990"/>
          </a:xfrm>
          <a:prstGeom prst="rect">
            <a:avLst/>
          </a:prstGeom>
        </p:spPr>
      </p:pic>
      <p:pic>
        <p:nvPicPr>
          <p:cNvPr id="10" name="Picture 9">
            <a:extLst>
              <a:ext uri="{FF2B5EF4-FFF2-40B4-BE49-F238E27FC236}">
                <a16:creationId xmlns=""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title"/>
          </p:nvPr>
        </p:nvSpPr>
        <p:spPr>
          <a:xfrm>
            <a:off x="214154" y="193534"/>
            <a:ext cx="4803636" cy="1311664"/>
          </a:xfrm>
        </p:spPr>
        <p:txBody>
          <a:bodyPr>
            <a:normAutofit/>
          </a:bodyPr>
          <a:lstStyle/>
          <a:p>
            <a:r>
              <a:rPr lang="en-GB" dirty="0">
                <a:solidFill>
                  <a:srgbClr val="000000"/>
                </a:solidFill>
              </a:rPr>
              <a:t>What are health services?</a:t>
            </a:r>
          </a:p>
        </p:txBody>
      </p:sp>
      <p:sp>
        <p:nvSpPr>
          <p:cNvPr id="3" name="Content Placeholder 2"/>
          <p:cNvSpPr>
            <a:spLocks noGrp="1"/>
          </p:cNvSpPr>
          <p:nvPr>
            <p:ph idx="1"/>
          </p:nvPr>
        </p:nvSpPr>
        <p:spPr>
          <a:xfrm>
            <a:off x="337625" y="1505198"/>
            <a:ext cx="5303520" cy="5036279"/>
          </a:xfrm>
        </p:spPr>
        <p:txBody>
          <a:bodyPr anchor="ctr">
            <a:normAutofit/>
          </a:bodyPr>
          <a:lstStyle/>
          <a:p>
            <a:r>
              <a:rPr lang="en-GB" sz="2400" b="1" dirty="0">
                <a:solidFill>
                  <a:srgbClr val="000000"/>
                </a:solidFill>
              </a:rPr>
              <a:t>The full range of activities that are undertaken primarily for health reasons. </a:t>
            </a:r>
          </a:p>
          <a:p>
            <a:r>
              <a:rPr lang="en-GB" sz="2400" dirty="0">
                <a:solidFill>
                  <a:srgbClr val="000000"/>
                </a:solidFill>
              </a:rPr>
              <a:t>They extend from health promotion and disease prevention, through curative services, to long term care and rehabilitation.</a:t>
            </a:r>
          </a:p>
          <a:p>
            <a:r>
              <a:rPr lang="en-GB" sz="2400" dirty="0">
                <a:solidFill>
                  <a:srgbClr val="000000"/>
                </a:solidFill>
              </a:rPr>
              <a:t>They are usually undertaken to have a direct effect on people’s health.</a:t>
            </a:r>
          </a:p>
        </p:txBody>
      </p:sp>
    </p:spTree>
    <p:extLst>
      <p:ext uri="{BB962C8B-B14F-4D97-AF65-F5344CB8AC3E}">
        <p14:creationId xmlns:p14="http://schemas.microsoft.com/office/powerpoint/2010/main" val="505691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B975F7-F45F-4555-82FC-0177D62B9CD1}"/>
              </a:ext>
            </a:extLst>
          </p:cNvPr>
          <p:cNvSpPr>
            <a:spLocks noGrp="1"/>
          </p:cNvSpPr>
          <p:nvPr>
            <p:ph type="title"/>
          </p:nvPr>
        </p:nvSpPr>
        <p:spPr/>
        <p:txBody>
          <a:bodyPr/>
          <a:lstStyle/>
          <a:p>
            <a:endParaRPr lang="en-GB"/>
          </a:p>
        </p:txBody>
      </p:sp>
      <p:sp>
        <p:nvSpPr>
          <p:cNvPr id="3" name="Content Placeholder 2">
            <a:extLst>
              <a:ext uri="{FF2B5EF4-FFF2-40B4-BE49-F238E27FC236}">
                <a16:creationId xmlns="" xmlns:a16="http://schemas.microsoft.com/office/drawing/2014/main" id="{150BF66D-173E-453E-A10F-A5F6FB7BD2B6}"/>
              </a:ext>
            </a:extLst>
          </p:cNvPr>
          <p:cNvSpPr>
            <a:spLocks noGrp="1"/>
          </p:cNvSpPr>
          <p:nvPr>
            <p:ph idx="1"/>
          </p:nvPr>
        </p:nvSpPr>
        <p:spPr/>
        <p:txBody>
          <a:bodyPr/>
          <a:lstStyle/>
          <a:p>
            <a:r>
              <a:rPr lang="en-US" sz="3500" b="1" u="sng" dirty="0" err="1">
                <a:solidFill>
                  <a:srgbClr val="0070C0"/>
                </a:solidFill>
              </a:rPr>
              <a:t>Domiciliaries</a:t>
            </a:r>
            <a:r>
              <a:rPr lang="en-US" sz="3500" b="1" u="sng" dirty="0">
                <a:solidFill>
                  <a:srgbClr val="0070C0"/>
                </a:solidFill>
              </a:rPr>
              <a:t> </a:t>
            </a:r>
            <a:r>
              <a:rPr lang="en-US" dirty="0"/>
              <a:t>provide patients who are independent with a place to live and supervised, limited health care support (such as medication management). The participants may be provided with a room in a group home or an individual apartment. </a:t>
            </a:r>
          </a:p>
          <a:p>
            <a:endParaRPr lang="en-GB" dirty="0"/>
          </a:p>
        </p:txBody>
      </p:sp>
      <p:grpSp>
        <p:nvGrpSpPr>
          <p:cNvPr id="4" name="Group 3">
            <a:extLst>
              <a:ext uri="{FF2B5EF4-FFF2-40B4-BE49-F238E27FC236}">
                <a16:creationId xmlns="" xmlns:a16="http://schemas.microsoft.com/office/drawing/2014/main" id="{E20A0D8D-9466-4B42-A358-75B805FAC56E}"/>
              </a:ext>
            </a:extLst>
          </p:cNvPr>
          <p:cNvGrpSpPr/>
          <p:nvPr/>
        </p:nvGrpSpPr>
        <p:grpSpPr>
          <a:xfrm>
            <a:off x="1492947" y="234583"/>
            <a:ext cx="8317832" cy="1123954"/>
            <a:chOff x="1694579" y="3845794"/>
            <a:chExt cx="8317832" cy="1123954"/>
          </a:xfrm>
          <a:scene3d>
            <a:camera prst="orthographicFront"/>
            <a:lightRig rig="threePt" dir="t">
              <a:rot lat="0" lon="0" rev="7500000"/>
            </a:lightRig>
          </a:scene3d>
        </p:grpSpPr>
        <p:sp>
          <p:nvSpPr>
            <p:cNvPr id="5" name="Rectangle: Rounded Corners 4">
              <a:extLst>
                <a:ext uri="{FF2B5EF4-FFF2-40B4-BE49-F238E27FC236}">
                  <a16:creationId xmlns="" xmlns:a16="http://schemas.microsoft.com/office/drawing/2014/main" id="{7BA076A4-DB63-44E4-BD20-0BD1A9FBC0FD}"/>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 name="Rectangle: Rounded Corners 4">
              <a:extLst>
                <a:ext uri="{FF2B5EF4-FFF2-40B4-BE49-F238E27FC236}">
                  <a16:creationId xmlns="" xmlns:a16="http://schemas.microsoft.com/office/drawing/2014/main" id="{4C9BC217-E40B-4DEA-A387-0553E552AC78}"/>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a:t>
              </a:r>
              <a:r>
                <a:rPr lang="en-GB" sz="3100" kern="1200" dirty="0"/>
                <a:t>7</a:t>
              </a:r>
              <a:r>
                <a:rPr lang="en-US" sz="3100" kern="1200" dirty="0"/>
                <a:t>)</a:t>
              </a:r>
              <a:endParaRPr lang="en-GB" sz="3100" kern="1200" dirty="0"/>
            </a:p>
          </p:txBody>
        </p:sp>
      </p:grpSp>
      <p:pic>
        <p:nvPicPr>
          <p:cNvPr id="7" name="Picture 6">
            <a:extLst>
              <a:ext uri="{FF2B5EF4-FFF2-40B4-BE49-F238E27FC236}">
                <a16:creationId xmlns="" xmlns:a16="http://schemas.microsoft.com/office/drawing/2014/main" id="{E191BBC7-8BE4-47D5-9E06-3BF181D5C2DA}"/>
              </a:ext>
            </a:extLst>
          </p:cNvPr>
          <p:cNvPicPr>
            <a:picLocks noChangeAspect="1"/>
          </p:cNvPicPr>
          <p:nvPr/>
        </p:nvPicPr>
        <p:blipFill>
          <a:blip r:embed="rId2"/>
          <a:stretch>
            <a:fillRect/>
          </a:stretch>
        </p:blipFill>
        <p:spPr>
          <a:xfrm>
            <a:off x="7048500" y="3564834"/>
            <a:ext cx="5143500" cy="3293165"/>
          </a:xfrm>
          <a:prstGeom prst="rect">
            <a:avLst/>
          </a:prstGeom>
        </p:spPr>
      </p:pic>
    </p:spTree>
    <p:extLst>
      <p:ext uri="{BB962C8B-B14F-4D97-AF65-F5344CB8AC3E}">
        <p14:creationId xmlns:p14="http://schemas.microsoft.com/office/powerpoint/2010/main" val="3838524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3" name="Content Placeholder 2"/>
          <p:cNvSpPr>
            <a:spLocks noGrp="1"/>
          </p:cNvSpPr>
          <p:nvPr>
            <p:ph sz="half" idx="2"/>
          </p:nvPr>
        </p:nvSpPr>
        <p:spPr>
          <a:xfrm>
            <a:off x="260258" y="1489079"/>
            <a:ext cx="5719279" cy="4912183"/>
          </a:xfrm>
        </p:spPr>
        <p:txBody>
          <a:bodyPr>
            <a:normAutofit/>
          </a:bodyPr>
          <a:lstStyle/>
          <a:p>
            <a:pPr>
              <a:buNone/>
            </a:pPr>
            <a:endParaRPr lang="en-US" dirty="0"/>
          </a:p>
          <a:p>
            <a:r>
              <a:rPr lang="en-US" sz="3800" b="1" u="sng" dirty="0">
                <a:solidFill>
                  <a:srgbClr val="0070C0"/>
                </a:solidFill>
              </a:rPr>
              <a:t>Hospice </a:t>
            </a:r>
            <a:r>
              <a:rPr lang="en-US" dirty="0"/>
              <a:t>is a facility that delivers end-of-life care (also known as palliative care) to terminally ill patients in their own homes or in an inpatient hospice facility. </a:t>
            </a:r>
          </a:p>
        </p:txBody>
      </p:sp>
      <p:sp>
        <p:nvSpPr>
          <p:cNvPr id="7" name="Text Placeholder 6"/>
          <p:cNvSpPr>
            <a:spLocks noGrp="1"/>
          </p:cNvSpPr>
          <p:nvPr>
            <p:ph type="body" sz="quarter" idx="3"/>
          </p:nvPr>
        </p:nvSpPr>
        <p:spPr/>
        <p:txBody>
          <a:bodyPr/>
          <a:lstStyle/>
          <a:p>
            <a:endParaRPr lang="en-US"/>
          </a:p>
        </p:txBody>
      </p:sp>
      <p:sp>
        <p:nvSpPr>
          <p:cNvPr id="8" name="Content Placeholder 7"/>
          <p:cNvSpPr>
            <a:spLocks noGrp="1"/>
          </p:cNvSpPr>
          <p:nvPr>
            <p:ph sz="quarter" idx="4"/>
          </p:nvPr>
        </p:nvSpPr>
        <p:spPr/>
        <p:txBody>
          <a:bodyPr>
            <a:normAutofit/>
          </a:bodyPr>
          <a:lstStyle/>
          <a:p>
            <a:endParaRPr lang="en-US"/>
          </a:p>
        </p:txBody>
      </p:sp>
      <p:grpSp>
        <p:nvGrpSpPr>
          <p:cNvPr id="9" name="Group 8">
            <a:extLst>
              <a:ext uri="{FF2B5EF4-FFF2-40B4-BE49-F238E27FC236}">
                <a16:creationId xmlns="" xmlns:a16="http://schemas.microsoft.com/office/drawing/2014/main" id="{50633473-137B-4BE8-BD58-D09D2DB7A4DC}"/>
              </a:ext>
            </a:extLst>
          </p:cNvPr>
          <p:cNvGrpSpPr/>
          <p:nvPr/>
        </p:nvGrpSpPr>
        <p:grpSpPr>
          <a:xfrm>
            <a:off x="1492947" y="234583"/>
            <a:ext cx="8317832" cy="1123954"/>
            <a:chOff x="1694579" y="3845794"/>
            <a:chExt cx="8317832" cy="1123954"/>
          </a:xfrm>
          <a:scene3d>
            <a:camera prst="orthographicFront"/>
            <a:lightRig rig="threePt" dir="t">
              <a:rot lat="0" lon="0" rev="7500000"/>
            </a:lightRig>
          </a:scene3d>
        </p:grpSpPr>
        <p:sp>
          <p:nvSpPr>
            <p:cNvPr id="10" name="Rectangle: Rounded Corners 9">
              <a:extLst>
                <a:ext uri="{FF2B5EF4-FFF2-40B4-BE49-F238E27FC236}">
                  <a16:creationId xmlns="" xmlns:a16="http://schemas.microsoft.com/office/drawing/2014/main" id="{A9967871-8094-4B57-B671-EA57A89DF796}"/>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1" name="Rectangle: Rounded Corners 4">
              <a:extLst>
                <a:ext uri="{FF2B5EF4-FFF2-40B4-BE49-F238E27FC236}">
                  <a16:creationId xmlns="" xmlns:a16="http://schemas.microsoft.com/office/drawing/2014/main" id="{750D1CC7-B6AD-42F6-A457-16C192B1B2AB}"/>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a:t>
              </a:r>
              <a:r>
                <a:rPr lang="en-GB" sz="3100" kern="1200" dirty="0"/>
                <a:t>8</a:t>
              </a:r>
              <a:r>
                <a:rPr lang="en-US" sz="3100" kern="1200" dirty="0"/>
                <a:t>)</a:t>
              </a:r>
              <a:endParaRPr lang="en-GB" sz="3100" kern="1200" dirty="0"/>
            </a:p>
          </p:txBody>
        </p:sp>
      </p:grpSp>
      <p:pic>
        <p:nvPicPr>
          <p:cNvPr id="2" name="Picture 1">
            <a:extLst>
              <a:ext uri="{FF2B5EF4-FFF2-40B4-BE49-F238E27FC236}">
                <a16:creationId xmlns="" xmlns:a16="http://schemas.microsoft.com/office/drawing/2014/main" id="{0B7531D3-32B4-45C7-80B1-CBD7196FCFF1}"/>
              </a:ext>
            </a:extLst>
          </p:cNvPr>
          <p:cNvPicPr>
            <a:picLocks noChangeAspect="1"/>
          </p:cNvPicPr>
          <p:nvPr/>
        </p:nvPicPr>
        <p:blipFill>
          <a:blip r:embed="rId2"/>
          <a:stretch>
            <a:fillRect/>
          </a:stretch>
        </p:blipFill>
        <p:spPr>
          <a:xfrm>
            <a:off x="0" y="4518991"/>
            <a:ext cx="3842658" cy="2339009"/>
          </a:xfrm>
          <a:prstGeom prst="rect">
            <a:avLst/>
          </a:prstGeom>
        </p:spPr>
      </p:pic>
      <p:pic>
        <p:nvPicPr>
          <p:cNvPr id="12" name="Picture 11">
            <a:extLst>
              <a:ext uri="{FF2B5EF4-FFF2-40B4-BE49-F238E27FC236}">
                <a16:creationId xmlns="" xmlns:a16="http://schemas.microsoft.com/office/drawing/2014/main" id="{1593F489-24CF-4286-A4B5-E24CC35448A0}"/>
              </a:ext>
            </a:extLst>
          </p:cNvPr>
          <p:cNvPicPr>
            <a:picLocks noChangeAspect="1"/>
          </p:cNvPicPr>
          <p:nvPr/>
        </p:nvPicPr>
        <p:blipFill>
          <a:blip r:embed="rId3"/>
          <a:stretch>
            <a:fillRect/>
          </a:stretch>
        </p:blipFill>
        <p:spPr>
          <a:xfrm>
            <a:off x="9211714" y="4232229"/>
            <a:ext cx="2894151" cy="2625771"/>
          </a:xfrm>
          <a:prstGeom prst="rect">
            <a:avLst/>
          </a:prstGeom>
          <a:ln>
            <a:solidFill>
              <a:schemeClr val="tx1"/>
            </a:solidFill>
          </a:ln>
        </p:spPr>
      </p:pic>
      <p:pic>
        <p:nvPicPr>
          <p:cNvPr id="13" name="Picture 12">
            <a:extLst>
              <a:ext uri="{FF2B5EF4-FFF2-40B4-BE49-F238E27FC236}">
                <a16:creationId xmlns="" xmlns:a16="http://schemas.microsoft.com/office/drawing/2014/main" id="{199EED9C-B8E9-4731-A045-1FBC15617B74}"/>
              </a:ext>
            </a:extLst>
          </p:cNvPr>
          <p:cNvPicPr>
            <a:picLocks noChangeAspect="1"/>
          </p:cNvPicPr>
          <p:nvPr/>
        </p:nvPicPr>
        <p:blipFill rotWithShape="1">
          <a:blip r:embed="rId4"/>
          <a:srcRect l="12695" t="8289" r="15000" b="11479"/>
          <a:stretch/>
        </p:blipFill>
        <p:spPr>
          <a:xfrm>
            <a:off x="6172200" y="990434"/>
            <a:ext cx="5196263" cy="3241795"/>
          </a:xfrm>
          <a:prstGeom prst="rect">
            <a:avLst/>
          </a:prstGeom>
          <a:ln>
            <a:solidFill>
              <a:schemeClr val="tx1"/>
            </a:solidFill>
          </a:ln>
        </p:spPr>
      </p:pic>
      <p:pic>
        <p:nvPicPr>
          <p:cNvPr id="14" name="Picture 13">
            <a:extLst>
              <a:ext uri="{FF2B5EF4-FFF2-40B4-BE49-F238E27FC236}">
                <a16:creationId xmlns="" xmlns:a16="http://schemas.microsoft.com/office/drawing/2014/main" id="{62214E17-D467-4EE4-A0A4-030554F72A39}"/>
              </a:ext>
            </a:extLst>
          </p:cNvPr>
          <p:cNvPicPr>
            <a:picLocks noChangeAspect="1"/>
          </p:cNvPicPr>
          <p:nvPr/>
        </p:nvPicPr>
        <p:blipFill rotWithShape="1">
          <a:blip r:embed="rId5"/>
          <a:srcRect l="15543" t="12156" r="33357" b="11092"/>
          <a:stretch/>
        </p:blipFill>
        <p:spPr>
          <a:xfrm>
            <a:off x="5090369" y="3750365"/>
            <a:ext cx="3679962" cy="3107635"/>
          </a:xfrm>
          <a:prstGeom prst="rect">
            <a:avLst/>
          </a:prstGeom>
          <a:ln>
            <a:solidFill>
              <a:schemeClr val="accent1"/>
            </a:solidFill>
          </a:ln>
        </p:spPr>
      </p:pic>
    </p:spTree>
    <p:extLst>
      <p:ext uri="{BB962C8B-B14F-4D97-AF65-F5344CB8AC3E}">
        <p14:creationId xmlns:p14="http://schemas.microsoft.com/office/powerpoint/2010/main" val="5824377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06852"/>
          </a:xfrm>
          <a:solidFill>
            <a:schemeClr val="accent3">
              <a:lumMod val="40000"/>
              <a:lumOff val="60000"/>
            </a:schemeClr>
          </a:solidFill>
        </p:spPr>
        <p:txBody>
          <a:bodyPr>
            <a:normAutofit fontScale="90000"/>
          </a:bodyPr>
          <a:lstStyle/>
          <a:p>
            <a:r>
              <a:rPr lang="en-US" b="1" u="sng" smtClean="0"/>
              <a:t/>
            </a:r>
            <a:br>
              <a:rPr lang="en-US" b="1" u="sng" smtClean="0"/>
            </a:br>
            <a:r>
              <a:rPr lang="en-US" b="1" u="sng" smtClean="0"/>
              <a:t>Utilization </a:t>
            </a:r>
            <a:r>
              <a:rPr lang="en-US" b="1" u="sng" dirty="0" smtClean="0"/>
              <a:t>of Health care services</a:t>
            </a:r>
            <a:br>
              <a:rPr lang="en-US" b="1" u="sng" dirty="0" smtClean="0"/>
            </a:br>
            <a:endParaRPr lang="en-US" b="1" u="sng" dirty="0"/>
          </a:p>
        </p:txBody>
      </p:sp>
      <p:sp>
        <p:nvSpPr>
          <p:cNvPr id="3" name="Content Placeholder 2"/>
          <p:cNvSpPr>
            <a:spLocks noGrp="1"/>
          </p:cNvSpPr>
          <p:nvPr>
            <p:ph idx="1"/>
          </p:nvPr>
        </p:nvSpPr>
        <p:spPr/>
        <p:txBody>
          <a:bodyPr>
            <a:normAutofit/>
          </a:bodyPr>
          <a:lstStyle/>
          <a:p>
            <a:r>
              <a:rPr lang="en-US" sz="4400" dirty="0" smtClean="0"/>
              <a:t>The need for health care services has actually expanded over recent decades and even centuries. </a:t>
            </a:r>
          </a:p>
          <a:p>
            <a:r>
              <a:rPr lang="en-US" sz="4400" dirty="0" smtClean="0"/>
              <a:t>Health care utilization: the way individuals use the resources of the health care industry.</a:t>
            </a:r>
          </a:p>
          <a:p>
            <a:endParaRPr lang="en-US" dirty="0"/>
          </a:p>
        </p:txBody>
      </p:sp>
    </p:spTree>
    <p:extLst>
      <p:ext uri="{BB962C8B-B14F-4D97-AF65-F5344CB8AC3E}">
        <p14:creationId xmlns:p14="http://schemas.microsoft.com/office/powerpoint/2010/main" val="24949732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699" y="159064"/>
            <a:ext cx="11590986" cy="793972"/>
          </a:xfrm>
          <a:solidFill>
            <a:srgbClr val="E4A0E6"/>
          </a:solidFill>
        </p:spPr>
        <p:txBody>
          <a:bodyPr>
            <a:normAutofit fontScale="90000"/>
          </a:bodyPr>
          <a:lstStyle/>
          <a:p>
            <a:r>
              <a:rPr lang="en-US" smtClean="0"/>
              <a:t/>
            </a:r>
            <a:br>
              <a:rPr lang="en-US" smtClean="0"/>
            </a:br>
            <a:r>
              <a:rPr lang="en-US" sz="4000" b="1" smtClean="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Factors </a:t>
            </a:r>
            <a:r>
              <a:rPr lang="en-US" sz="4000" b="1" dirty="0" smtClean="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that affect Overall Health care utilization</a:t>
            </a:r>
            <a:r>
              <a:rPr lang="en-US" b="1" dirty="0" smtClean="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
            </a:r>
            <a:br>
              <a:rPr lang="en-US" b="1" dirty="0" smtClean="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br>
            <a:endParaRPr lang="en-US" b="1" dirty="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476518" y="1159098"/>
            <a:ext cx="10877282" cy="5512157"/>
          </a:xfrm>
        </p:spPr>
        <p:txBody>
          <a:bodyPr>
            <a:normAutofit fontScale="77500" lnSpcReduction="20000"/>
          </a:bodyPr>
          <a:lstStyle/>
          <a:p>
            <a:pPr>
              <a:buNone/>
            </a:pPr>
            <a:r>
              <a:rPr lang="en-US" sz="3200" b="1" smtClean="0">
                <a:effectLst>
                  <a:outerShdw blurRad="38100" dist="38100" dir="2700000" algn="tl">
                    <a:srgbClr val="000000">
                      <a:alpha val="43137"/>
                    </a:srgbClr>
                  </a:outerShdw>
                </a:effectLst>
              </a:rPr>
              <a:t>1</a:t>
            </a:r>
            <a:r>
              <a:rPr lang="en-US" sz="3200" b="1" dirty="0" smtClean="0">
                <a:effectLst>
                  <a:outerShdw blurRad="38100" dist="38100" dir="2700000" algn="tl">
                    <a:srgbClr val="000000">
                      <a:alpha val="43137"/>
                    </a:srgbClr>
                  </a:outerShdw>
                </a:effectLst>
              </a:rPr>
              <a:t>) factors that may decrease health services utilization</a:t>
            </a:r>
          </a:p>
          <a:p>
            <a:r>
              <a:rPr lang="en-US" dirty="0" smtClean="0"/>
              <a:t>Decreased supply (e.g., hospital closures, large numbers of physicians retiring)</a:t>
            </a:r>
          </a:p>
          <a:p>
            <a:r>
              <a:rPr lang="en-US" dirty="0" smtClean="0"/>
              <a:t>Public health/sanitation advances </a:t>
            </a:r>
            <a:r>
              <a:rPr lang="en-US" smtClean="0"/>
              <a:t>(e.g. quality </a:t>
            </a:r>
            <a:r>
              <a:rPr lang="en-US" dirty="0" smtClean="0"/>
              <a:t>standards for food and water distribution)</a:t>
            </a:r>
          </a:p>
          <a:p>
            <a:r>
              <a:rPr lang="en-US" dirty="0" smtClean="0"/>
              <a:t>Better understanding of the risk factors of diseases and prevention initiatives (e.g., smoking prevention programs, cholesterol lowering drugs)</a:t>
            </a:r>
          </a:p>
          <a:p>
            <a:r>
              <a:rPr lang="en-US" dirty="0" smtClean="0"/>
              <a:t>Discovery/implementation of treatments that cure or eliminate diseases</a:t>
            </a:r>
          </a:p>
          <a:p>
            <a:r>
              <a:rPr lang="en-US" dirty="0" smtClean="0"/>
              <a:t>Consensus documents or guidelines that recommend decreases in utilization</a:t>
            </a:r>
          </a:p>
          <a:p>
            <a:r>
              <a:rPr lang="en-US" dirty="0" smtClean="0"/>
              <a:t>Shifts to other sites of care may cause declines in utilization in the original sites: </a:t>
            </a:r>
          </a:p>
          <a:p>
            <a:pPr>
              <a:buFontTx/>
              <a:buChar char="-"/>
            </a:pPr>
            <a:r>
              <a:rPr lang="en-US" dirty="0" smtClean="0"/>
              <a:t>as technology allows shifts (</a:t>
            </a:r>
            <a:r>
              <a:rPr lang="en-US" smtClean="0"/>
              <a:t>e.g. </a:t>
            </a:r>
            <a:r>
              <a:rPr lang="en-US" dirty="0" smtClean="0"/>
              <a:t>ambulatory surgery) </a:t>
            </a:r>
          </a:p>
          <a:p>
            <a:pPr>
              <a:buFontTx/>
              <a:buChar char="-"/>
            </a:pPr>
            <a:r>
              <a:rPr lang="en-US" dirty="0" smtClean="0"/>
              <a:t>as alternative sites of care become available (</a:t>
            </a:r>
            <a:r>
              <a:rPr lang="en-US" smtClean="0"/>
              <a:t>e.g. </a:t>
            </a:r>
            <a:r>
              <a:rPr lang="en-US" dirty="0" smtClean="0"/>
              <a:t>assisted living) </a:t>
            </a:r>
          </a:p>
          <a:p>
            <a:r>
              <a:rPr lang="en-US" dirty="0" smtClean="0"/>
              <a:t>Changes in practice patterns (</a:t>
            </a:r>
            <a:r>
              <a:rPr lang="en-US" smtClean="0"/>
              <a:t>e.g. </a:t>
            </a:r>
            <a:r>
              <a:rPr lang="en-US" dirty="0" smtClean="0"/>
              <a:t>encouraging self-care and healthy lifestyles; reduced length of hospital stay)</a:t>
            </a:r>
          </a:p>
          <a:p>
            <a:r>
              <a:rPr lang="en-US" dirty="0" smtClean="0"/>
              <a:t>Changes in consumer preferences (e.g., home birthing, more self-care, alternative medicine)</a:t>
            </a:r>
          </a:p>
          <a:p>
            <a:r>
              <a:rPr lang="en-US" dirty="0" smtClean="0"/>
              <a:t>Payer pressures to reduce costs</a:t>
            </a:r>
          </a:p>
          <a:p>
            <a:endParaRPr lang="en-US" dirty="0" smtClean="0"/>
          </a:p>
        </p:txBody>
      </p:sp>
    </p:spTree>
    <p:extLst>
      <p:ext uri="{BB962C8B-B14F-4D97-AF65-F5344CB8AC3E}">
        <p14:creationId xmlns:p14="http://schemas.microsoft.com/office/powerpoint/2010/main" val="26542434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547" y="365125"/>
            <a:ext cx="11887200" cy="935641"/>
          </a:xfrm>
          <a:solidFill>
            <a:srgbClr val="E4A0E6"/>
          </a:solidFill>
        </p:spPr>
        <p:txBody>
          <a:bodyPr vert="horz" lIns="91440" tIns="45720" rIns="91440" bIns="45720" rtlCol="0" anchor="ctr">
            <a:normAutofit fontScale="90000"/>
          </a:bodyPr>
          <a:lstStyle/>
          <a:p>
            <a:r>
              <a:rPr lang="en-US"/>
              <a:t/>
            </a:r>
            <a:br>
              <a:rPr lang="en-US"/>
            </a:br>
            <a:r>
              <a:rPr lang="en-US" sz="4000" b="1">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2. Factors that may increase health </a:t>
            </a:r>
            <a:r>
              <a:rPr lang="en-US" sz="4000" b="1" smtClean="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services utilization</a:t>
            </a:r>
            <a:r>
              <a:rPr lang="en-US" sz="4000" b="1">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
            </a:r>
            <a:br>
              <a:rPr lang="en-US" sz="4000" b="1">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br>
            <a:endParaRPr lang="en-US" sz="4000" b="1">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154547" y="1468582"/>
            <a:ext cx="11199253" cy="5250873"/>
          </a:xfrm>
        </p:spPr>
        <p:txBody>
          <a:bodyPr>
            <a:normAutofit fontScale="62500" lnSpcReduction="20000"/>
          </a:bodyPr>
          <a:lstStyle/>
          <a:p>
            <a:r>
              <a:rPr lang="en-US" sz="4000" dirty="0"/>
              <a:t>Increased supply (e.g., ambulatory surgery centers, assisted living residences)</a:t>
            </a:r>
          </a:p>
          <a:p>
            <a:r>
              <a:rPr lang="en-US" sz="4000" dirty="0"/>
              <a:t>Growing </a:t>
            </a:r>
            <a:r>
              <a:rPr lang="en-US" sz="4000" dirty="0" smtClean="0"/>
              <a:t>population</a:t>
            </a:r>
          </a:p>
          <a:p>
            <a:r>
              <a:rPr lang="en-US" sz="4000" dirty="0" smtClean="0"/>
              <a:t>Growing </a:t>
            </a:r>
            <a:r>
              <a:rPr lang="en-US" sz="4000" dirty="0"/>
              <a:t>elderly </a:t>
            </a:r>
            <a:r>
              <a:rPr lang="en-US" sz="4000" dirty="0" smtClean="0"/>
              <a:t>population: more </a:t>
            </a:r>
            <a:r>
              <a:rPr lang="en-US" sz="4000" dirty="0"/>
              <a:t>functional limitations associated with </a:t>
            </a:r>
            <a:r>
              <a:rPr lang="en-US" sz="4000" dirty="0" smtClean="0"/>
              <a:t>aging, more </a:t>
            </a:r>
            <a:r>
              <a:rPr lang="en-US" sz="4000" dirty="0"/>
              <a:t>illness associated with aging </a:t>
            </a:r>
          </a:p>
          <a:p>
            <a:r>
              <a:rPr lang="en-US" sz="4000" dirty="0" smtClean="0"/>
              <a:t>Consensus </a:t>
            </a:r>
            <a:r>
              <a:rPr lang="en-US" sz="4000" dirty="0"/>
              <a:t>documents or guidelines that recommend increases in utilization</a:t>
            </a:r>
          </a:p>
          <a:p>
            <a:r>
              <a:rPr lang="en-US" sz="4000" dirty="0"/>
              <a:t>New procedures and technologies (e.g., hip replacement, stent insertion, MRI)</a:t>
            </a:r>
          </a:p>
          <a:p>
            <a:r>
              <a:rPr lang="en-US" sz="4000" dirty="0"/>
              <a:t>New disease entities (e.g., HIV/AIDS, bioterrorism)</a:t>
            </a:r>
          </a:p>
          <a:p>
            <a:r>
              <a:rPr lang="en-US" sz="4000" dirty="0"/>
              <a:t>New drugs, expanded use of existing </a:t>
            </a:r>
            <a:r>
              <a:rPr lang="en-US" sz="4000" dirty="0" smtClean="0"/>
              <a:t>drugs</a:t>
            </a:r>
          </a:p>
          <a:p>
            <a:r>
              <a:rPr lang="en-US" sz="4000" dirty="0" smtClean="0"/>
              <a:t>Increased </a:t>
            </a:r>
            <a:r>
              <a:rPr lang="en-US" sz="4000" dirty="0"/>
              <a:t>health insurance coverage</a:t>
            </a:r>
          </a:p>
          <a:p>
            <a:r>
              <a:rPr lang="en-US" sz="4000" dirty="0"/>
              <a:t>Consumer/employee pressures for more comprehensive insurance coverage</a:t>
            </a:r>
          </a:p>
          <a:p>
            <a:r>
              <a:rPr lang="en-US" sz="4000" dirty="0"/>
              <a:t>Changes in practice patterns (e.g., more </a:t>
            </a:r>
            <a:r>
              <a:rPr lang="en-US" sz="4000" dirty="0" smtClean="0"/>
              <a:t>effective services </a:t>
            </a:r>
            <a:r>
              <a:rPr lang="en-US" sz="4000" dirty="0"/>
              <a:t>of the elderly)</a:t>
            </a:r>
          </a:p>
          <a:p>
            <a:r>
              <a:rPr lang="en-US" sz="4000" dirty="0"/>
              <a:t>Changes in consumer preferences and demand (e.g., cosmetic surgery, hip and knee replacements, direct marketing of drugs)</a:t>
            </a:r>
          </a:p>
          <a:p>
            <a:endParaRPr lang="en-US" dirty="0"/>
          </a:p>
        </p:txBody>
      </p:sp>
    </p:spTree>
    <p:extLst>
      <p:ext uri="{BB962C8B-B14F-4D97-AF65-F5344CB8AC3E}">
        <p14:creationId xmlns:p14="http://schemas.microsoft.com/office/powerpoint/2010/main" val="28374528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8788"/>
          </a:xfrm>
          <a:solidFill>
            <a:schemeClr val="accent3">
              <a:lumMod val="40000"/>
              <a:lumOff val="60000"/>
            </a:schemeClr>
          </a:solidFill>
        </p:spPr>
        <p:txBody>
          <a:bodyPr>
            <a:normAutofit fontScale="90000"/>
          </a:bodyPr>
          <a:lstStyle/>
          <a:p>
            <a:r>
              <a:rPr lang="en-US" b="1" dirty="0">
                <a:effectLst>
                  <a:outerShdw blurRad="38100" dist="38100" dir="2700000" algn="tl">
                    <a:srgbClr val="000000">
                      <a:alpha val="43137"/>
                    </a:srgbClr>
                  </a:outerShdw>
                </a:effectLst>
              </a:rPr>
              <a:t>Administration role!</a:t>
            </a:r>
          </a:p>
        </p:txBody>
      </p:sp>
      <p:sp>
        <p:nvSpPr>
          <p:cNvPr id="3" name="Content Placeholder 2"/>
          <p:cNvSpPr>
            <a:spLocks noGrp="1"/>
          </p:cNvSpPr>
          <p:nvPr>
            <p:ph idx="1"/>
          </p:nvPr>
        </p:nvSpPr>
        <p:spPr>
          <a:xfrm>
            <a:off x="838200" y="1267096"/>
            <a:ext cx="10515600" cy="5230685"/>
          </a:xfrm>
        </p:spPr>
        <p:txBody>
          <a:bodyPr>
            <a:normAutofit lnSpcReduction="10000"/>
          </a:bodyPr>
          <a:lstStyle/>
          <a:p>
            <a:r>
              <a:rPr lang="en-US" dirty="0"/>
              <a:t>One of the responsibilities of healthcare administrator is to determine what types of services the population needs and will need.</a:t>
            </a:r>
          </a:p>
          <a:p>
            <a:r>
              <a:rPr lang="en-US" dirty="0"/>
              <a:t>The first step is to look at </a:t>
            </a:r>
            <a:r>
              <a:rPr lang="en-US" i="1" dirty="0"/>
              <a:t>the population </a:t>
            </a:r>
            <a:r>
              <a:rPr lang="en-US" dirty="0"/>
              <a:t>for the given area. </a:t>
            </a:r>
          </a:p>
          <a:p>
            <a:r>
              <a:rPr lang="en-US" dirty="0"/>
              <a:t>It is important to evaluate the </a:t>
            </a:r>
            <a:r>
              <a:rPr lang="en-US" dirty="0" smtClean="0"/>
              <a:t>population </a:t>
            </a:r>
            <a:r>
              <a:rPr lang="en-US" dirty="0"/>
              <a:t>of </a:t>
            </a:r>
            <a:r>
              <a:rPr lang="en-US" dirty="0" smtClean="0"/>
              <a:t>the </a:t>
            </a:r>
            <a:r>
              <a:rPr lang="en-US" dirty="0"/>
              <a:t>facility’s </a:t>
            </a:r>
            <a:r>
              <a:rPr lang="en-US" i="1" dirty="0">
                <a:solidFill>
                  <a:srgbClr val="FF0000"/>
                </a:solidFill>
              </a:rPr>
              <a:t>primary and secondary service areas</a:t>
            </a:r>
            <a:r>
              <a:rPr lang="en-US" dirty="0"/>
              <a:t>—the geographical range from which the health facility will attract patients. </a:t>
            </a:r>
          </a:p>
          <a:p>
            <a:r>
              <a:rPr lang="en-US" dirty="0"/>
              <a:t>A health care facility’s </a:t>
            </a:r>
            <a:r>
              <a:rPr lang="en-US" i="1" dirty="0"/>
              <a:t>primary service </a:t>
            </a:r>
            <a:r>
              <a:rPr lang="en-US" dirty="0"/>
              <a:t>area is that geographical area from which the facility will attract 75 percent of its patients. The other 25 percent of the geographic region will define the </a:t>
            </a:r>
            <a:r>
              <a:rPr lang="en-US" i="1" dirty="0"/>
              <a:t>secondary service area</a:t>
            </a:r>
            <a:r>
              <a:rPr lang="en-US" dirty="0" smtClean="0"/>
              <a:t>.</a:t>
            </a:r>
          </a:p>
          <a:p>
            <a:r>
              <a:rPr lang="en-US" dirty="0"/>
              <a:t>The reputation of the facility and the quality of care perceived by current and prospective patients would be higher at a facility that provide specialists based on these needs.</a:t>
            </a:r>
          </a:p>
          <a:p>
            <a:endParaRPr lang="en-US" dirty="0"/>
          </a:p>
          <a:p>
            <a:endParaRPr lang="en-US" dirty="0"/>
          </a:p>
        </p:txBody>
      </p:sp>
    </p:spTree>
    <p:extLst>
      <p:ext uri="{BB962C8B-B14F-4D97-AF65-F5344CB8AC3E}">
        <p14:creationId xmlns:p14="http://schemas.microsoft.com/office/powerpoint/2010/main" val="2151793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5435" y="129165"/>
            <a:ext cx="10515600" cy="944262"/>
          </a:xfrm>
          <a:solidFill>
            <a:schemeClr val="accent4"/>
          </a:solidFill>
          <a:ln>
            <a:solidFill>
              <a:schemeClr val="tx1"/>
            </a:solidFill>
          </a:ln>
        </p:spPr>
        <p:txBody>
          <a:bodyPr>
            <a:normAutofit fontScale="90000"/>
          </a:bodyPr>
          <a:lstStyle/>
          <a:p>
            <a:pPr algn="ctr"/>
            <a:r>
              <a:rPr lang="en-US" dirty="0"/>
              <a:t> </a:t>
            </a:r>
            <a:br>
              <a:rPr lang="en-US" dirty="0"/>
            </a:br>
            <a:r>
              <a:rPr lang="en-US" b="1" dirty="0">
                <a:solidFill>
                  <a:srgbClr val="FFFF00"/>
                </a:solidFill>
                <a:effectLst>
                  <a:outerShdw blurRad="38100" dist="38100" dir="2700000" algn="tl">
                    <a:srgbClr val="000000">
                      <a:alpha val="43137"/>
                    </a:srgbClr>
                  </a:outerShdw>
                </a:effectLst>
              </a:rPr>
              <a:t>A. Demographics</a:t>
            </a:r>
            <a:r>
              <a:rPr lang="en-US" dirty="0"/>
              <a:t/>
            </a:r>
            <a:br>
              <a:rPr lang="en-US" dirty="0"/>
            </a:br>
            <a:endParaRPr lang="en-US" dirty="0"/>
          </a:p>
        </p:txBody>
      </p:sp>
      <p:sp>
        <p:nvSpPr>
          <p:cNvPr id="3" name="Content Placeholder 2"/>
          <p:cNvSpPr>
            <a:spLocks noGrp="1"/>
          </p:cNvSpPr>
          <p:nvPr>
            <p:ph idx="1"/>
          </p:nvPr>
        </p:nvSpPr>
        <p:spPr>
          <a:xfrm>
            <a:off x="221673" y="1191490"/>
            <a:ext cx="11679381" cy="5403273"/>
          </a:xfrm>
        </p:spPr>
        <p:txBody>
          <a:bodyPr>
            <a:normAutofit/>
          </a:bodyPr>
          <a:lstStyle/>
          <a:p>
            <a:r>
              <a:rPr lang="en-US" dirty="0"/>
              <a:t>Demographics are the statistical measures and categorization of individuals in a specific geographic area, most often sorted by age, gender, and </a:t>
            </a:r>
            <a:r>
              <a:rPr lang="en-US" dirty="0" smtClean="0"/>
              <a:t>ethnicity/culture</a:t>
            </a:r>
            <a:r>
              <a:rPr lang="en-US" dirty="0" smtClean="0"/>
              <a:t>. </a:t>
            </a:r>
            <a:r>
              <a:rPr lang="en-US" dirty="0"/>
              <a:t>These three key information of the population can tell </a:t>
            </a:r>
            <a:r>
              <a:rPr lang="en-US" dirty="0" smtClean="0"/>
              <a:t>a lot about </a:t>
            </a:r>
            <a:r>
              <a:rPr lang="en-US" dirty="0"/>
              <a:t>the potential health care needs of </a:t>
            </a:r>
            <a:r>
              <a:rPr lang="en-US" dirty="0" smtClean="0"/>
              <a:t>the </a:t>
            </a:r>
            <a:r>
              <a:rPr lang="en-US" dirty="0"/>
              <a:t>community.</a:t>
            </a:r>
          </a:p>
          <a:p>
            <a:pPr marL="514350" indent="-514350">
              <a:buAutoNum type="arabicPeriod"/>
            </a:pPr>
            <a:r>
              <a:rPr lang="en-US" b="1" dirty="0"/>
              <a:t>Age:</a:t>
            </a:r>
          </a:p>
          <a:p>
            <a:pPr marL="0" indent="0">
              <a:buNone/>
            </a:pPr>
            <a:r>
              <a:rPr lang="en-US" dirty="0"/>
              <a:t>Knowing the largest percentage of the area’s population as determined by age will provide insights as to what services may be needed the most</a:t>
            </a:r>
            <a:r>
              <a:rPr lang="en-US" dirty="0" smtClean="0"/>
              <a:t>.</a:t>
            </a:r>
          </a:p>
          <a:p>
            <a:pPr marL="0" indent="0">
              <a:buNone/>
            </a:pPr>
            <a:r>
              <a:rPr lang="en-US" dirty="0" smtClean="0"/>
              <a:t>E.g</a:t>
            </a:r>
            <a:r>
              <a:rPr lang="en-US" dirty="0"/>
              <a:t>. different requirements of services needed by the </a:t>
            </a:r>
            <a:r>
              <a:rPr lang="en-US" dirty="0" smtClean="0"/>
              <a:t>population </a:t>
            </a:r>
            <a:r>
              <a:rPr lang="en-US" dirty="0"/>
              <a:t>of a college town (average age twenty-two) versus a retirement community (average age sixty-five). </a:t>
            </a:r>
          </a:p>
          <a:p>
            <a:pPr marL="0" indent="0">
              <a:buNone/>
            </a:pPr>
            <a:r>
              <a:rPr lang="en-US" dirty="0"/>
              <a:t>Certain diseases and conditions show different signs and symptoms depending on the patient’s age. </a:t>
            </a:r>
          </a:p>
          <a:p>
            <a:pPr>
              <a:buNone/>
            </a:pPr>
            <a:endParaRPr lang="en-US" dirty="0"/>
          </a:p>
          <a:p>
            <a:endParaRPr lang="en-US" dirty="0"/>
          </a:p>
        </p:txBody>
      </p:sp>
    </p:spTree>
    <p:extLst>
      <p:ext uri="{BB962C8B-B14F-4D97-AF65-F5344CB8AC3E}">
        <p14:creationId xmlns:p14="http://schemas.microsoft.com/office/powerpoint/2010/main" val="539625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35527" y="1593273"/>
            <a:ext cx="11443855" cy="4899602"/>
          </a:xfrm>
        </p:spPr>
        <p:txBody>
          <a:bodyPr>
            <a:normAutofit/>
          </a:bodyPr>
          <a:lstStyle/>
          <a:p>
            <a:pPr>
              <a:buNone/>
            </a:pPr>
            <a:r>
              <a:rPr lang="en-US" b="1" dirty="0"/>
              <a:t>2. Gender: </a:t>
            </a:r>
            <a:r>
              <a:rPr lang="en-US" dirty="0"/>
              <a:t>Understanding the balance of gender in the area also provide interesting insights. </a:t>
            </a:r>
          </a:p>
          <a:p>
            <a:pPr>
              <a:buNone/>
            </a:pPr>
            <a:endParaRPr lang="en-US" dirty="0"/>
          </a:p>
          <a:p>
            <a:pPr algn="ctr">
              <a:buNone/>
            </a:pPr>
            <a:r>
              <a:rPr lang="en-US" sz="3100" b="1" dirty="0">
                <a:solidFill>
                  <a:srgbClr val="FF0000"/>
                </a:solidFill>
                <a:effectLst>
                  <a:outerShdw blurRad="38100" dist="38100" dir="2700000" algn="tl">
                    <a:srgbClr val="000000">
                      <a:alpha val="43137"/>
                    </a:srgbClr>
                  </a:outerShdw>
                </a:effectLst>
              </a:rPr>
              <a:t>What could this mean to you, as an administrator?</a:t>
            </a:r>
          </a:p>
          <a:p>
            <a:pPr algn="ctr">
              <a:buNone/>
            </a:pPr>
            <a:r>
              <a:rPr lang="en-US" sz="3100" dirty="0">
                <a:solidFill>
                  <a:srgbClr val="FF0066"/>
                </a:solidFill>
                <a:effectLst>
                  <a:outerShdw blurRad="38100" dist="38100" dir="2700000" algn="tl">
                    <a:srgbClr val="000000">
                      <a:alpha val="43137"/>
                    </a:srgbClr>
                  </a:outerShdw>
                </a:effectLst>
              </a:rPr>
              <a:t>-Number of population for both genders: </a:t>
            </a:r>
            <a:r>
              <a:rPr lang="en-US" dirty="0">
                <a:solidFill>
                  <a:srgbClr val="FF0066"/>
                </a:solidFill>
                <a:effectLst>
                  <a:outerShdw blurRad="38100" dist="38100" dir="2700000" algn="tl">
                    <a:srgbClr val="000000">
                      <a:alpha val="43137"/>
                    </a:srgbClr>
                  </a:outerShdw>
                </a:effectLst>
              </a:rPr>
              <a:t>can be used to support the addition or expansion of certain gender-related services. </a:t>
            </a:r>
            <a:endParaRPr lang="en-US" sz="3100" dirty="0">
              <a:solidFill>
                <a:srgbClr val="FF0066"/>
              </a:solidFill>
              <a:effectLst>
                <a:outerShdw blurRad="38100" dist="38100" dir="2700000" algn="tl">
                  <a:srgbClr val="000000">
                    <a:alpha val="43137"/>
                  </a:srgbClr>
                </a:outerShdw>
              </a:effectLst>
            </a:endParaRPr>
          </a:p>
          <a:p>
            <a:r>
              <a:rPr lang="en-US" dirty="0"/>
              <a:t>Example:  If there are 283,999 women aged 40 to </a:t>
            </a:r>
            <a:r>
              <a:rPr lang="en-US" dirty="0" smtClean="0"/>
              <a:t>49--- this might </a:t>
            </a:r>
            <a:r>
              <a:rPr lang="en-US" dirty="0"/>
              <a:t>support your facility’s purchase of a mammography machine.</a:t>
            </a:r>
          </a:p>
          <a:p>
            <a:r>
              <a:rPr lang="en-US" dirty="0"/>
              <a:t> If the majority of population in certain area are males aged 15 to </a:t>
            </a:r>
            <a:r>
              <a:rPr lang="en-US" dirty="0" smtClean="0"/>
              <a:t>25—that </a:t>
            </a:r>
            <a:r>
              <a:rPr lang="en-US" dirty="0"/>
              <a:t>might support the opening of a sports medicine clinic.</a:t>
            </a:r>
          </a:p>
          <a:p>
            <a:endParaRPr lang="en-US" dirty="0"/>
          </a:p>
        </p:txBody>
      </p:sp>
      <p:sp>
        <p:nvSpPr>
          <p:cNvPr id="4" name="Title 1">
            <a:extLst>
              <a:ext uri="{FF2B5EF4-FFF2-40B4-BE49-F238E27FC236}">
                <a16:creationId xmlns="" xmlns:a16="http://schemas.microsoft.com/office/drawing/2014/main" id="{7A8F903A-C1E7-4991-A248-B883F826018D}"/>
              </a:ext>
            </a:extLst>
          </p:cNvPr>
          <p:cNvSpPr txBox="1">
            <a:spLocks/>
          </p:cNvSpPr>
          <p:nvPr/>
        </p:nvSpPr>
        <p:spPr>
          <a:xfrm>
            <a:off x="745435" y="129165"/>
            <a:ext cx="10379766" cy="1020762"/>
          </a:xfrm>
          <a:prstGeom prst="rect">
            <a:avLst/>
          </a:prstGeom>
          <a:solidFill>
            <a:schemeClr val="accent4"/>
          </a:solidFill>
          <a:ln>
            <a:solidFill>
              <a:schemeClr val="tx1"/>
            </a:solidFill>
          </a:ln>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 </a:t>
            </a:r>
            <a:br>
              <a:rPr lang="en-US"/>
            </a:br>
            <a:r>
              <a:rPr lang="en-US" b="1">
                <a:solidFill>
                  <a:srgbClr val="FFFF00"/>
                </a:solidFill>
                <a:effectLst>
                  <a:outerShdw blurRad="38100" dist="38100" dir="2700000" algn="tl">
                    <a:srgbClr val="000000">
                      <a:alpha val="43137"/>
                    </a:srgbClr>
                  </a:outerShdw>
                </a:effectLst>
              </a:rPr>
              <a:t>A. Demographics</a:t>
            </a:r>
            <a:r>
              <a:rPr lang="en-US"/>
              <a:t/>
            </a:r>
            <a:br>
              <a:rPr lang="en-US"/>
            </a:br>
            <a:endParaRPr lang="en-US" dirty="0"/>
          </a:p>
        </p:txBody>
      </p:sp>
    </p:spTree>
    <p:extLst>
      <p:ext uri="{BB962C8B-B14F-4D97-AF65-F5344CB8AC3E}">
        <p14:creationId xmlns:p14="http://schemas.microsoft.com/office/powerpoint/2010/main" val="197226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2" y="166255"/>
            <a:ext cx="11526982" cy="6539345"/>
          </a:xfrm>
        </p:spPr>
        <p:txBody>
          <a:bodyPr>
            <a:normAutofit lnSpcReduction="10000"/>
          </a:bodyPr>
          <a:lstStyle/>
          <a:p>
            <a:pPr algn="ctr">
              <a:buFontTx/>
              <a:buChar char="-"/>
            </a:pPr>
            <a:r>
              <a:rPr lang="en-US" sz="3100" dirty="0">
                <a:solidFill>
                  <a:srgbClr val="FF0066"/>
                </a:solidFill>
                <a:effectLst>
                  <a:outerShdw blurRad="38100" dist="38100" dir="2700000" algn="tl">
                    <a:srgbClr val="000000">
                      <a:alpha val="43137"/>
                    </a:srgbClr>
                  </a:outerShdw>
                </a:effectLst>
              </a:rPr>
              <a:t>conditions that affect one gender greater than the other</a:t>
            </a:r>
            <a:r>
              <a:rPr lang="en-US" sz="3100" dirty="0"/>
              <a:t>. </a:t>
            </a:r>
          </a:p>
          <a:p>
            <a:pPr>
              <a:buFontTx/>
              <a:buChar char="-"/>
            </a:pPr>
            <a:r>
              <a:rPr lang="en-US" dirty="0" smtClean="0"/>
              <a:t>Examples:</a:t>
            </a:r>
          </a:p>
          <a:p>
            <a:pPr>
              <a:buFontTx/>
              <a:buChar char="-"/>
            </a:pPr>
            <a:r>
              <a:rPr lang="en-US" dirty="0"/>
              <a:t>M</a:t>
            </a:r>
            <a:r>
              <a:rPr lang="en-US" dirty="0" smtClean="0"/>
              <a:t>ore </a:t>
            </a:r>
            <a:r>
              <a:rPr lang="en-US" dirty="0"/>
              <a:t>men than women will suffer a cerebrovascular accident (CVA</a:t>
            </a:r>
            <a:r>
              <a:rPr lang="en-US" dirty="0" smtClean="0"/>
              <a:t>) (stroke),  this is </a:t>
            </a:r>
            <a:r>
              <a:rPr lang="en-US" dirty="0"/>
              <a:t>consistent across </a:t>
            </a:r>
            <a:r>
              <a:rPr lang="en-US" dirty="0" smtClean="0"/>
              <a:t>all </a:t>
            </a:r>
            <a:r>
              <a:rPr lang="en-US" dirty="0"/>
              <a:t>age groups. </a:t>
            </a:r>
            <a:r>
              <a:rPr lang="en-US" dirty="0" smtClean="0"/>
              <a:t>BUT more </a:t>
            </a:r>
            <a:r>
              <a:rPr lang="en-US" dirty="0"/>
              <a:t>women will die as a result of a stroke. </a:t>
            </a:r>
          </a:p>
          <a:p>
            <a:pPr>
              <a:buFontTx/>
              <a:buChar char="-"/>
            </a:pPr>
            <a:r>
              <a:rPr lang="en-US" dirty="0" smtClean="0"/>
              <a:t>More men are diagnosed </a:t>
            </a:r>
            <a:r>
              <a:rPr lang="en-US" dirty="0"/>
              <a:t>with cancer of the larynx in comparison to women, and more than twice </a:t>
            </a:r>
            <a:r>
              <a:rPr lang="en-US" dirty="0" smtClean="0"/>
              <a:t>men </a:t>
            </a:r>
            <a:r>
              <a:rPr lang="en-US" dirty="0"/>
              <a:t>than women are expected to be diagnosed with cancer of the urinary system. </a:t>
            </a:r>
            <a:r>
              <a:rPr lang="en-US" dirty="0"/>
              <a:t>M</a:t>
            </a:r>
            <a:r>
              <a:rPr lang="en-US" dirty="0" smtClean="0"/>
              <a:t>ore </a:t>
            </a:r>
            <a:r>
              <a:rPr lang="en-US" dirty="0"/>
              <a:t>women are diagnosed with thyroid cancer compared to </a:t>
            </a:r>
            <a:r>
              <a:rPr lang="en-US" dirty="0" smtClean="0"/>
              <a:t>men.</a:t>
            </a:r>
            <a:endParaRPr lang="en-US" dirty="0"/>
          </a:p>
          <a:p>
            <a:pPr algn="ctr"/>
            <a:r>
              <a:rPr lang="en-US" sz="3100" dirty="0">
                <a:solidFill>
                  <a:srgbClr val="FF0066"/>
                </a:solidFill>
                <a:effectLst>
                  <a:outerShdw blurRad="38100" dist="38100" dir="2700000" algn="tl">
                    <a:srgbClr val="000000">
                      <a:alpha val="43137"/>
                    </a:srgbClr>
                  </a:outerShdw>
                </a:effectLst>
              </a:rPr>
              <a:t>These statistics </a:t>
            </a:r>
            <a:r>
              <a:rPr lang="en-US" sz="3100" dirty="0" smtClean="0">
                <a:solidFill>
                  <a:srgbClr val="FF0066"/>
                </a:solidFill>
                <a:effectLst>
                  <a:outerShdw blurRad="38100" dist="38100" dir="2700000" algn="tl">
                    <a:srgbClr val="000000">
                      <a:alpha val="43137"/>
                    </a:srgbClr>
                  </a:outerShdw>
                </a:effectLst>
              </a:rPr>
              <a:t>help </a:t>
            </a:r>
            <a:r>
              <a:rPr lang="en-US" sz="3100" dirty="0">
                <a:solidFill>
                  <a:srgbClr val="FF0066"/>
                </a:solidFill>
                <a:effectLst>
                  <a:outerShdw blurRad="38100" dist="38100" dir="2700000" algn="tl">
                    <a:srgbClr val="000000">
                      <a:alpha val="43137"/>
                    </a:srgbClr>
                  </a:outerShdw>
                </a:effectLst>
              </a:rPr>
              <a:t>refine the scope of a cancer department that provides education, support, counseling, and community outreach to gender-specific groups.</a:t>
            </a:r>
          </a:p>
          <a:p>
            <a:pPr marL="0" indent="0">
              <a:buNone/>
            </a:pPr>
            <a:r>
              <a:rPr lang="en-US" b="1" dirty="0"/>
              <a:t>Type of </a:t>
            </a:r>
            <a:r>
              <a:rPr lang="en-US" b="1" dirty="0" err="1"/>
              <a:t>carers</a:t>
            </a:r>
            <a:r>
              <a:rPr lang="en-US" b="1" dirty="0"/>
              <a:t>:  </a:t>
            </a:r>
            <a:r>
              <a:rPr lang="en-US" dirty="0"/>
              <a:t>I</a:t>
            </a:r>
            <a:r>
              <a:rPr lang="en-US" dirty="0" smtClean="0"/>
              <a:t>ndividuals </a:t>
            </a:r>
            <a:r>
              <a:rPr lang="en-US" dirty="0"/>
              <a:t>often prefer to discuss </a:t>
            </a:r>
            <a:r>
              <a:rPr lang="en-US" dirty="0"/>
              <a:t>issues (Especially with sensitive </a:t>
            </a:r>
            <a:r>
              <a:rPr lang="en-US" dirty="0" smtClean="0"/>
              <a:t>conditions) with </a:t>
            </a:r>
            <a:r>
              <a:rPr lang="en-US" dirty="0"/>
              <a:t>those of the same gender because they find it less embarrassing.</a:t>
            </a:r>
          </a:p>
          <a:p>
            <a:endParaRPr lang="en-US" dirty="0"/>
          </a:p>
        </p:txBody>
      </p:sp>
    </p:spTree>
    <p:extLst>
      <p:ext uri="{BB962C8B-B14F-4D97-AF65-F5344CB8AC3E}">
        <p14:creationId xmlns:p14="http://schemas.microsoft.com/office/powerpoint/2010/main" val="2439996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b="1" dirty="0"/>
              <a:t>3. Culture/ethnicity</a:t>
            </a:r>
          </a:p>
          <a:p>
            <a:r>
              <a:rPr lang="en-US" dirty="0"/>
              <a:t>Ethnicity </a:t>
            </a:r>
            <a:r>
              <a:rPr lang="en-US" dirty="0" smtClean="0"/>
              <a:t>is considered in known </a:t>
            </a:r>
            <a:r>
              <a:rPr lang="en-US" dirty="0"/>
              <a:t>genetic diseases that are </a:t>
            </a:r>
            <a:r>
              <a:rPr lang="en-US" dirty="0" smtClean="0"/>
              <a:t>more prevalent </a:t>
            </a:r>
            <a:r>
              <a:rPr lang="en-US" dirty="0"/>
              <a:t>amongst those of certain races.</a:t>
            </a:r>
          </a:p>
          <a:p>
            <a:r>
              <a:rPr lang="en-US" dirty="0"/>
              <a:t>Some cultures find certain common procedures, such as transfusion or vaccinations, unacceptable. With this knowledge, an administrator can possibly find alternatives that can provide the health benefit without violating the patient’s belief system (cultural sensitivity). (Example ??)</a:t>
            </a:r>
          </a:p>
        </p:txBody>
      </p:sp>
      <p:sp>
        <p:nvSpPr>
          <p:cNvPr id="4" name="Title 1">
            <a:extLst>
              <a:ext uri="{FF2B5EF4-FFF2-40B4-BE49-F238E27FC236}">
                <a16:creationId xmlns="" xmlns:a16="http://schemas.microsoft.com/office/drawing/2014/main" id="{0377D53D-F383-42AD-A31B-1DD097EC0975}"/>
              </a:ext>
            </a:extLst>
          </p:cNvPr>
          <p:cNvSpPr txBox="1">
            <a:spLocks/>
          </p:cNvSpPr>
          <p:nvPr/>
        </p:nvSpPr>
        <p:spPr>
          <a:xfrm>
            <a:off x="745435" y="129165"/>
            <a:ext cx="10379766" cy="1020762"/>
          </a:xfrm>
          <a:prstGeom prst="rect">
            <a:avLst/>
          </a:prstGeom>
          <a:solidFill>
            <a:schemeClr val="accent4"/>
          </a:solidFill>
          <a:ln>
            <a:solidFill>
              <a:schemeClr val="tx1"/>
            </a:solidFill>
          </a:ln>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 </a:t>
            </a:r>
            <a:br>
              <a:rPr lang="en-US"/>
            </a:br>
            <a:r>
              <a:rPr lang="en-US" b="1">
                <a:solidFill>
                  <a:srgbClr val="FFFF00"/>
                </a:solidFill>
                <a:effectLst>
                  <a:outerShdw blurRad="38100" dist="38100" dir="2700000" algn="tl">
                    <a:srgbClr val="000000">
                      <a:alpha val="43137"/>
                    </a:srgbClr>
                  </a:outerShdw>
                </a:effectLst>
              </a:rPr>
              <a:t>A. Demographics</a:t>
            </a:r>
            <a:r>
              <a:rPr lang="en-US"/>
              <a:t/>
            </a:r>
            <a:br>
              <a:rPr lang="en-US"/>
            </a:br>
            <a:endParaRPr lang="en-US" dirty="0"/>
          </a:p>
        </p:txBody>
      </p:sp>
    </p:spTree>
    <p:extLst>
      <p:ext uri="{BB962C8B-B14F-4D97-AF65-F5344CB8AC3E}">
        <p14:creationId xmlns:p14="http://schemas.microsoft.com/office/powerpoint/2010/main" val="539478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 xmlns:a16="http://schemas.microsoft.com/office/drawing/2014/main" id="{4351DFE5-F63D-4BE0-BDA9-E3EB88F01A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02DD2BC0-6F29-4B4F-8D61-2DCF6D2E8E73}"/>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179226" y="747167"/>
            <a:ext cx="9833548" cy="1325563"/>
          </a:xfrm>
        </p:spPr>
        <p:txBody>
          <a:bodyPr>
            <a:normAutofit/>
          </a:bodyPr>
          <a:lstStyle/>
          <a:p>
            <a:pPr algn="ctr"/>
            <a:r>
              <a:rPr lang="en-GB" sz="4000" dirty="0">
                <a:solidFill>
                  <a:srgbClr val="FFFFFF"/>
                </a:solidFill>
              </a:rPr>
              <a:t>Types of care</a:t>
            </a:r>
          </a:p>
        </p:txBody>
      </p:sp>
      <p:graphicFrame>
        <p:nvGraphicFramePr>
          <p:cNvPr id="5" name="Content Placeholder 2">
            <a:extLst>
              <a:ext uri="{FF2B5EF4-FFF2-40B4-BE49-F238E27FC236}">
                <a16:creationId xmlns="" xmlns:a16="http://schemas.microsoft.com/office/drawing/2014/main" id="{2936CFC2-9DE9-4C7D-A35B-E96C381B3131}"/>
              </a:ext>
            </a:extLst>
          </p:cNvPr>
          <p:cNvGraphicFramePr>
            <a:graphicFrameLocks noGrp="1"/>
          </p:cNvGraphicFramePr>
          <p:nvPr>
            <p:ph idx="1"/>
            <p:extLst>
              <p:ext uri="{D42A27DB-BD31-4B8C-83A1-F6EECF244321}">
                <p14:modId xmlns:p14="http://schemas.microsoft.com/office/powerpoint/2010/main" val="537790087"/>
              </p:ext>
            </p:extLst>
          </p:nvPr>
        </p:nvGraphicFramePr>
        <p:xfrm>
          <a:off x="355601" y="2358887"/>
          <a:ext cx="11650869" cy="4214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4274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8657"/>
          </a:xfrm>
          <a:solidFill>
            <a:schemeClr val="accent4"/>
          </a:solidFill>
        </p:spPr>
        <p:txBody>
          <a:bodyPr>
            <a:normAutofit fontScale="90000"/>
          </a:bodyPr>
          <a:lstStyle/>
          <a:p>
            <a:pPr algn="ctr"/>
            <a:r>
              <a:rPr lang="en-US" dirty="0"/>
              <a:t/>
            </a:r>
            <a:br>
              <a:rPr lang="en-US" dirty="0"/>
            </a:br>
            <a:r>
              <a:rPr lang="en-US" b="1" dirty="0">
                <a:effectLst>
                  <a:outerShdw blurRad="38100" dist="38100" dir="2700000" algn="tl">
                    <a:srgbClr val="000000">
                      <a:alpha val="43137"/>
                    </a:srgbClr>
                  </a:outerShdw>
                </a:effectLst>
              </a:rPr>
              <a:t>B. Economics</a:t>
            </a:r>
            <a:r>
              <a:rPr lang="en-US" dirty="0"/>
              <a:t/>
            </a:r>
            <a:br>
              <a:rPr lang="en-US" dirty="0"/>
            </a:br>
            <a:endParaRPr lang="en-US" dirty="0"/>
          </a:p>
        </p:txBody>
      </p:sp>
      <p:sp>
        <p:nvSpPr>
          <p:cNvPr id="3" name="Content Placeholder 2"/>
          <p:cNvSpPr>
            <a:spLocks noGrp="1"/>
          </p:cNvSpPr>
          <p:nvPr>
            <p:ph idx="1"/>
          </p:nvPr>
        </p:nvSpPr>
        <p:spPr>
          <a:xfrm>
            <a:off x="360218" y="1163782"/>
            <a:ext cx="11568546" cy="5583383"/>
          </a:xfrm>
        </p:spPr>
        <p:txBody>
          <a:bodyPr>
            <a:normAutofit fontScale="70000" lnSpcReduction="20000"/>
          </a:bodyPr>
          <a:lstStyle/>
          <a:p>
            <a:endParaRPr lang="en-US" dirty="0"/>
          </a:p>
          <a:p>
            <a:r>
              <a:rPr lang="en-US" sz="3200" dirty="0"/>
              <a:t>Economics is a statistical evaluation of </a:t>
            </a:r>
            <a:r>
              <a:rPr lang="en-US" sz="3200" i="1" u="sng" dirty="0">
                <a:solidFill>
                  <a:srgbClr val="FF3399"/>
                </a:solidFill>
                <a:effectLst>
                  <a:outerShdw blurRad="38100" dist="38100" dir="2700000" algn="tl">
                    <a:srgbClr val="000000">
                      <a:alpha val="43137"/>
                    </a:srgbClr>
                  </a:outerShdw>
                </a:effectLst>
              </a:rPr>
              <a:t>employment and income </a:t>
            </a:r>
            <a:r>
              <a:rPr lang="en-US" sz="3200" dirty="0"/>
              <a:t>levels in the geographic area being studied. </a:t>
            </a:r>
          </a:p>
          <a:p>
            <a:r>
              <a:rPr lang="en-US" sz="3200" dirty="0"/>
              <a:t>C</a:t>
            </a:r>
            <a:r>
              <a:rPr lang="en-US" sz="3200" dirty="0" smtClean="0"/>
              <a:t>an </a:t>
            </a:r>
            <a:r>
              <a:rPr lang="en-US" sz="3200" dirty="0"/>
              <a:t>be used to obtain</a:t>
            </a:r>
            <a:r>
              <a:rPr lang="en-US" sz="3200" i="1" dirty="0">
                <a:effectLst>
                  <a:outerShdw blurRad="38100" dist="38100" dir="2700000" algn="tl">
                    <a:srgbClr val="000000">
                      <a:alpha val="43137"/>
                    </a:srgbClr>
                  </a:outerShdw>
                </a:effectLst>
              </a:rPr>
              <a:t> </a:t>
            </a:r>
            <a:r>
              <a:rPr lang="en-US" sz="3200" dirty="0"/>
              <a:t>important data that will help the administrator determine important aspects of the health care facility. </a:t>
            </a:r>
          </a:p>
          <a:p>
            <a:r>
              <a:rPr lang="en-US" sz="3800" b="1" dirty="0">
                <a:solidFill>
                  <a:srgbClr val="0070C0"/>
                </a:solidFill>
                <a:effectLst>
                  <a:outerShdw blurRad="38100" dist="38100" dir="2700000" algn="tl">
                    <a:srgbClr val="000000">
                      <a:alpha val="43137"/>
                    </a:srgbClr>
                  </a:outerShdw>
                </a:effectLst>
              </a:rPr>
              <a:t>Employment status.</a:t>
            </a:r>
          </a:p>
          <a:p>
            <a:r>
              <a:rPr lang="en-US" sz="3200" dirty="0" smtClean="0"/>
              <a:t>For </a:t>
            </a:r>
            <a:r>
              <a:rPr lang="en-US" sz="3200" dirty="0"/>
              <a:t>example, an area with many construction workers would likely need more orthopedic services while employees at local </a:t>
            </a:r>
            <a:r>
              <a:rPr lang="en-US" sz="3200" dirty="0" smtClean="0"/>
              <a:t>plants businesses </a:t>
            </a:r>
            <a:r>
              <a:rPr lang="en-US" sz="3200" dirty="0"/>
              <a:t>may require more respiratory support.</a:t>
            </a:r>
          </a:p>
          <a:p>
            <a:r>
              <a:rPr lang="en-US" sz="3800" b="1" dirty="0">
                <a:solidFill>
                  <a:srgbClr val="0070C0"/>
                </a:solidFill>
                <a:effectLst>
                  <a:outerShdw blurRad="38100" dist="38100" dir="2700000" algn="tl">
                    <a:srgbClr val="000000">
                      <a:alpha val="43137"/>
                    </a:srgbClr>
                  </a:outerShdw>
                </a:effectLst>
              </a:rPr>
              <a:t>Income levels and education </a:t>
            </a:r>
            <a:r>
              <a:rPr lang="en-US" sz="3200" dirty="0"/>
              <a:t>can also reveal important information. </a:t>
            </a:r>
            <a:endParaRPr lang="en-US" sz="3200" dirty="0" smtClean="0"/>
          </a:p>
          <a:p>
            <a:r>
              <a:rPr lang="en-US" sz="3200" dirty="0"/>
              <a:t>I</a:t>
            </a:r>
            <a:r>
              <a:rPr lang="en-US" sz="3200" dirty="0" smtClean="0"/>
              <a:t>ndividuals </a:t>
            </a:r>
            <a:r>
              <a:rPr lang="en-US" sz="3200" dirty="0"/>
              <a:t>with higher income levels often have completed higher levels of education. People with more education have a greater probability of participating in wellness programs and taking advantage of preventive services regularly.</a:t>
            </a:r>
          </a:p>
          <a:p>
            <a:r>
              <a:rPr lang="en-US" sz="3200" dirty="0"/>
              <a:t>Being  able to determine the percentage of the population in the community that has </a:t>
            </a:r>
            <a:r>
              <a:rPr lang="en-US" sz="3200" b="1" dirty="0"/>
              <a:t>health insurance coverage</a:t>
            </a:r>
            <a:r>
              <a:rPr lang="en-US" sz="3200" dirty="0"/>
              <a:t> . Those individuals with health care insurance will typically seek services more often and will take advantage of preventive medicine screenings. Those without coverage are more likely to delay seeking medical care, or avoid </a:t>
            </a:r>
            <a:r>
              <a:rPr lang="en-US" sz="3200" dirty="0" smtClean="0"/>
              <a:t>it, </a:t>
            </a:r>
            <a:r>
              <a:rPr lang="en-US" sz="3200" dirty="0"/>
              <a:t>resulting in increased complications, greater severity of the condition, and potentially longer hospital stays. </a:t>
            </a:r>
          </a:p>
          <a:p>
            <a:endParaRPr lang="en-US" dirty="0"/>
          </a:p>
          <a:p>
            <a:endParaRPr lang="en-US" dirty="0"/>
          </a:p>
        </p:txBody>
      </p:sp>
    </p:spTree>
    <p:extLst>
      <p:ext uri="{BB962C8B-B14F-4D97-AF65-F5344CB8AC3E}">
        <p14:creationId xmlns:p14="http://schemas.microsoft.com/office/powerpoint/2010/main" val="1079155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sp>
        <p:nvSpPr>
          <p:cNvPr id="3" name="Content Placeholder 2"/>
          <p:cNvSpPr>
            <a:spLocks noGrp="1"/>
          </p:cNvSpPr>
          <p:nvPr>
            <p:ph idx="1"/>
          </p:nvPr>
        </p:nvSpPr>
        <p:spPr/>
        <p:txBody>
          <a:bodyPr/>
          <a:lstStyle/>
          <a:p>
            <a:endParaRPr lang="en-US"/>
          </a:p>
        </p:txBody>
      </p:sp>
      <p:pic>
        <p:nvPicPr>
          <p:cNvPr id="43010" name="Picture 2" descr="Image result for quotes about health management"/>
          <p:cNvPicPr>
            <a:picLocks noChangeAspect="1" noChangeArrowheads="1"/>
          </p:cNvPicPr>
          <p:nvPr/>
        </p:nvPicPr>
        <p:blipFill>
          <a:blip r:embed="rId2" cstate="print"/>
          <a:srcRect t="18286" b="16190"/>
          <a:stretch>
            <a:fillRect/>
          </a:stretch>
        </p:blipFill>
        <p:spPr bwMode="auto">
          <a:xfrm>
            <a:off x="2755083" y="1750423"/>
            <a:ext cx="6858000" cy="4493623"/>
          </a:xfrm>
          <a:prstGeom prst="rect">
            <a:avLst/>
          </a:prstGeom>
          <a:noFill/>
        </p:spPr>
      </p:pic>
    </p:spTree>
    <p:extLst>
      <p:ext uri="{BB962C8B-B14F-4D97-AF65-F5344CB8AC3E}">
        <p14:creationId xmlns:p14="http://schemas.microsoft.com/office/powerpoint/2010/main" val="3057922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BA687D4-E6B8-41DF-8D32-66416C8EE6EF}"/>
              </a:ext>
            </a:extLst>
          </p:cNvPr>
          <p:cNvSpPr>
            <a:spLocks noGrp="1"/>
          </p:cNvSpPr>
          <p:nvPr>
            <p:ph type="title"/>
          </p:nvPr>
        </p:nvSpPr>
        <p:spPr>
          <a:xfrm>
            <a:off x="889715" y="146185"/>
            <a:ext cx="10515600" cy="315912"/>
          </a:xfrm>
        </p:spPr>
        <p:txBody>
          <a:bodyPr>
            <a:normAutofit fontScale="90000"/>
          </a:bodyPr>
          <a:lstStyle/>
          <a:p>
            <a:pPr algn="ctr"/>
            <a:r>
              <a:rPr lang="en-GB" b="1" dirty="0">
                <a:solidFill>
                  <a:srgbClr val="7030A0"/>
                </a:solidFill>
                <a:effectLst>
                  <a:outerShdw blurRad="38100" dist="38100" dir="2700000" algn="tl">
                    <a:srgbClr val="000000">
                      <a:alpha val="43137"/>
                    </a:srgbClr>
                  </a:outerShdw>
                </a:effectLst>
              </a:rPr>
              <a:t>Types of </a:t>
            </a:r>
            <a:r>
              <a:rPr lang="en-GB" b="1" dirty="0" smtClean="0">
                <a:solidFill>
                  <a:srgbClr val="7030A0"/>
                </a:solidFill>
                <a:effectLst>
                  <a:outerShdw blurRad="38100" dist="38100" dir="2700000" algn="tl">
                    <a:srgbClr val="000000">
                      <a:alpha val="43137"/>
                    </a:srgbClr>
                  </a:outerShdw>
                </a:effectLst>
              </a:rPr>
              <a:t>care (Formal)</a:t>
            </a:r>
            <a:endParaRPr lang="en-GB" b="1" dirty="0">
              <a:solidFill>
                <a:srgbClr val="7030A0"/>
              </a:solidFill>
              <a:effectLst>
                <a:outerShdw blurRad="38100" dist="38100" dir="2700000" algn="tl">
                  <a:srgbClr val="000000">
                    <a:alpha val="43137"/>
                  </a:srgbClr>
                </a:outerShdw>
              </a:effectLst>
            </a:endParaRPr>
          </a:p>
        </p:txBody>
      </p:sp>
      <p:graphicFrame>
        <p:nvGraphicFramePr>
          <p:cNvPr id="6" name="Content Placeholder 5">
            <a:extLst>
              <a:ext uri="{FF2B5EF4-FFF2-40B4-BE49-F238E27FC236}">
                <a16:creationId xmlns="" xmlns:a16="http://schemas.microsoft.com/office/drawing/2014/main" id="{995B82D8-EF28-4042-A24F-BDDC0A436CBD}"/>
              </a:ext>
            </a:extLst>
          </p:cNvPr>
          <p:cNvGraphicFramePr>
            <a:graphicFrameLocks noGrp="1"/>
          </p:cNvGraphicFramePr>
          <p:nvPr>
            <p:ph idx="1"/>
            <p:extLst>
              <p:ext uri="{D42A27DB-BD31-4B8C-83A1-F6EECF244321}">
                <p14:modId xmlns:p14="http://schemas.microsoft.com/office/powerpoint/2010/main" val="418249438"/>
              </p:ext>
            </p:extLst>
          </p:nvPr>
        </p:nvGraphicFramePr>
        <p:xfrm>
          <a:off x="889715" y="713352"/>
          <a:ext cx="10515600" cy="5276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flipH="1">
            <a:off x="2627514" y="5989983"/>
            <a:ext cx="6834538" cy="923330"/>
          </a:xfrm>
          <a:prstGeom prst="rect">
            <a:avLst/>
          </a:prstGeom>
          <a:solidFill>
            <a:srgbClr val="E4A0E6"/>
          </a:solidFill>
        </p:spPr>
        <p:txBody>
          <a:bodyPr wrap="square" rtlCol="0">
            <a:spAutoFit/>
          </a:bodyPr>
          <a:lstStyle/>
          <a:p>
            <a:r>
              <a:rPr lang="en-GB" b="1" dirty="0"/>
              <a:t>Notes:</a:t>
            </a:r>
          </a:p>
          <a:p>
            <a:pPr marL="285750" indent="-285750">
              <a:buFontTx/>
              <a:buChar char="-"/>
            </a:pPr>
            <a:r>
              <a:rPr lang="en-GB" b="1" dirty="0"/>
              <a:t>Exceptions exist</a:t>
            </a:r>
          </a:p>
          <a:p>
            <a:pPr marL="285750" indent="-285750">
              <a:buFontTx/>
              <a:buChar char="-"/>
            </a:pPr>
            <a:r>
              <a:rPr lang="en-GB" b="1" dirty="0"/>
              <a:t>Imbalances between levels and types of care occur.</a:t>
            </a:r>
          </a:p>
        </p:txBody>
      </p:sp>
    </p:spTree>
    <p:extLst>
      <p:ext uri="{BB962C8B-B14F-4D97-AF65-F5344CB8AC3E}">
        <p14:creationId xmlns:p14="http://schemas.microsoft.com/office/powerpoint/2010/main" val="1363779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74969107"/>
              </p:ext>
            </p:extLst>
          </p:nvPr>
        </p:nvGraphicFramePr>
        <p:xfrm>
          <a:off x="5350478" y="270406"/>
          <a:ext cx="6527409" cy="5159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p:cNvSpPr>
            <a:spLocks noGrp="1"/>
          </p:cNvSpPr>
          <p:nvPr>
            <p:ph type="body" sz="half" idx="2"/>
          </p:nvPr>
        </p:nvSpPr>
        <p:spPr>
          <a:xfrm>
            <a:off x="136403" y="2169942"/>
            <a:ext cx="3932237" cy="3811588"/>
          </a:xfrm>
        </p:spPr>
        <p:txBody>
          <a:bodyPr>
            <a:normAutofit/>
          </a:bodyPr>
          <a:lstStyle/>
          <a:p>
            <a:r>
              <a:rPr lang="en-GB" sz="2800" b="1" dirty="0">
                <a:solidFill>
                  <a:schemeClr val="bg1"/>
                </a:solidFill>
              </a:rPr>
              <a:t>80% of all care is provided by lay people, in particular self-care and by family members. This is true regardless of a country’s level of development.</a:t>
            </a:r>
          </a:p>
        </p:txBody>
      </p:sp>
      <p:sp>
        <p:nvSpPr>
          <p:cNvPr id="3" name="Rectangle 2"/>
          <p:cNvSpPr/>
          <p:nvPr/>
        </p:nvSpPr>
        <p:spPr>
          <a:xfrm>
            <a:off x="4975274" y="5557968"/>
            <a:ext cx="6096000" cy="1200329"/>
          </a:xfrm>
          <a:prstGeom prst="rect">
            <a:avLst/>
          </a:prstGeom>
        </p:spPr>
        <p:txBody>
          <a:bodyPr>
            <a:spAutoFit/>
          </a:bodyPr>
          <a:lstStyle/>
          <a:p>
            <a:r>
              <a:rPr lang="en-GB" b="1" dirty="0">
                <a:solidFill>
                  <a:srgbClr val="FFFF00"/>
                </a:solidFill>
                <a:latin typeface="Lato"/>
              </a:rPr>
              <a:t>If the average person sees a doctor 3 times a year for 10 minutes each time (total 1/2 hour), the rest of the time (365 days x 24 hours = 8759.5 hours) is in reality self-care.</a:t>
            </a:r>
            <a:endParaRPr lang="en-GB" b="1" dirty="0">
              <a:solidFill>
                <a:srgbClr val="FFFF00"/>
              </a:solidFill>
            </a:endParaRPr>
          </a:p>
        </p:txBody>
      </p:sp>
    </p:spTree>
    <p:extLst>
      <p:ext uri="{BB962C8B-B14F-4D97-AF65-F5344CB8AC3E}">
        <p14:creationId xmlns:p14="http://schemas.microsoft.com/office/powerpoint/2010/main" val="3985546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1121" y="216796"/>
            <a:ext cx="5098774" cy="443258"/>
          </a:xfrm>
        </p:spPr>
        <p:txBody>
          <a:bodyPr>
            <a:normAutofit fontScale="90000"/>
          </a:bodyPr>
          <a:lstStyle/>
          <a:p>
            <a:r>
              <a:rPr lang="en-GB" b="1" dirty="0">
                <a:solidFill>
                  <a:srgbClr val="0070C0"/>
                </a:solidFill>
                <a:effectLst>
                  <a:outerShdw blurRad="38100" dist="38100" dir="2700000" algn="tl">
                    <a:srgbClr val="000000">
                      <a:alpha val="43137"/>
                    </a:srgbClr>
                  </a:outerShdw>
                </a:effectLst>
              </a:rPr>
              <a:t>The roles of lay carers</a:t>
            </a:r>
          </a:p>
        </p:txBody>
      </p:sp>
      <p:graphicFrame>
        <p:nvGraphicFramePr>
          <p:cNvPr id="5" name="Content Placeholder 4">
            <a:extLst>
              <a:ext uri="{FF2B5EF4-FFF2-40B4-BE49-F238E27FC236}">
                <a16:creationId xmlns="" xmlns:a16="http://schemas.microsoft.com/office/drawing/2014/main" id="{3A382270-28C1-45A9-9250-48014A2C4DD4}"/>
              </a:ext>
            </a:extLst>
          </p:cNvPr>
          <p:cNvGraphicFramePr>
            <a:graphicFrameLocks noGrp="1"/>
          </p:cNvGraphicFramePr>
          <p:nvPr>
            <p:ph idx="1"/>
            <p:extLst>
              <p:ext uri="{D42A27DB-BD31-4B8C-83A1-F6EECF244321}">
                <p14:modId xmlns:p14="http://schemas.microsoft.com/office/powerpoint/2010/main" val="3884545315"/>
              </p:ext>
            </p:extLst>
          </p:nvPr>
        </p:nvGraphicFramePr>
        <p:xfrm>
          <a:off x="185530" y="808384"/>
          <a:ext cx="11675166" cy="5870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 xmlns:a16="http://schemas.microsoft.com/office/drawing/2014/main" id="{D717D146-1B10-4420-92EF-E4FCCFF0B714}"/>
              </a:ext>
            </a:extLst>
          </p:cNvPr>
          <p:cNvSpPr txBox="1"/>
          <p:nvPr/>
        </p:nvSpPr>
        <p:spPr>
          <a:xfrm>
            <a:off x="3387587" y="954981"/>
            <a:ext cx="5473147" cy="800219"/>
          </a:xfrm>
          <a:prstGeom prst="rect">
            <a:avLst/>
          </a:prstGeom>
          <a:noFill/>
        </p:spPr>
        <p:txBody>
          <a:bodyPr wrap="square" rtlCol="0">
            <a:spAutoFit/>
          </a:bodyPr>
          <a:lstStyle/>
          <a:p>
            <a:pPr algn="ctr"/>
            <a:r>
              <a:rPr lang="en-GB" sz="2800" b="1" dirty="0"/>
              <a:t>Providing information and advice </a:t>
            </a:r>
          </a:p>
          <a:p>
            <a:endParaRPr lang="en-GB" dirty="0"/>
          </a:p>
        </p:txBody>
      </p:sp>
      <p:sp>
        <p:nvSpPr>
          <p:cNvPr id="7" name="TextBox 6">
            <a:extLst>
              <a:ext uri="{FF2B5EF4-FFF2-40B4-BE49-F238E27FC236}">
                <a16:creationId xmlns="" xmlns:a16="http://schemas.microsoft.com/office/drawing/2014/main" id="{1D306CC6-38ED-498A-86DE-CB3D07D7EFEF}"/>
              </a:ext>
            </a:extLst>
          </p:cNvPr>
          <p:cNvSpPr txBox="1"/>
          <p:nvPr/>
        </p:nvSpPr>
        <p:spPr>
          <a:xfrm>
            <a:off x="5936974" y="3452189"/>
            <a:ext cx="3445174" cy="861774"/>
          </a:xfrm>
          <a:prstGeom prst="rect">
            <a:avLst/>
          </a:prstGeom>
          <a:noFill/>
        </p:spPr>
        <p:txBody>
          <a:bodyPr wrap="none" rtlCol="0">
            <a:spAutoFit/>
          </a:bodyPr>
          <a:lstStyle/>
          <a:p>
            <a:pPr algn="ctr"/>
            <a:r>
              <a:rPr lang="en-GB" sz="3200" b="1" dirty="0"/>
              <a:t>Emotional support </a:t>
            </a:r>
          </a:p>
          <a:p>
            <a:endParaRPr lang="en-GB" dirty="0"/>
          </a:p>
        </p:txBody>
      </p:sp>
      <p:sp>
        <p:nvSpPr>
          <p:cNvPr id="8" name="TextBox 7">
            <a:extLst>
              <a:ext uri="{FF2B5EF4-FFF2-40B4-BE49-F238E27FC236}">
                <a16:creationId xmlns="" xmlns:a16="http://schemas.microsoft.com/office/drawing/2014/main" id="{036316D4-3D40-420B-851E-5F265079A977}"/>
              </a:ext>
            </a:extLst>
          </p:cNvPr>
          <p:cNvSpPr txBox="1"/>
          <p:nvPr/>
        </p:nvSpPr>
        <p:spPr>
          <a:xfrm>
            <a:off x="2807528" y="3482967"/>
            <a:ext cx="3129446" cy="800219"/>
          </a:xfrm>
          <a:prstGeom prst="rect">
            <a:avLst/>
          </a:prstGeom>
          <a:noFill/>
        </p:spPr>
        <p:txBody>
          <a:bodyPr wrap="none" rtlCol="0">
            <a:spAutoFit/>
          </a:bodyPr>
          <a:lstStyle/>
          <a:p>
            <a:pPr algn="ctr"/>
            <a:r>
              <a:rPr lang="en-GB" sz="2800" b="1" dirty="0"/>
              <a:t>Practical assistance </a:t>
            </a:r>
            <a:endParaRPr lang="en-GB" sz="2800" dirty="0"/>
          </a:p>
          <a:p>
            <a:endParaRPr lang="en-GB" dirty="0"/>
          </a:p>
        </p:txBody>
      </p:sp>
    </p:spTree>
    <p:extLst>
      <p:ext uri="{BB962C8B-B14F-4D97-AF65-F5344CB8AC3E}">
        <p14:creationId xmlns:p14="http://schemas.microsoft.com/office/powerpoint/2010/main" val="3266099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Formal vs Lay care</a:t>
            </a:r>
          </a:p>
        </p:txBody>
      </p:sp>
      <p:cxnSp>
        <p:nvCxnSpPr>
          <p:cNvPr id="14" name="Straight Connector 13">
            <a:extLst>
              <a:ext uri="{FF2B5EF4-FFF2-40B4-BE49-F238E27FC236}">
                <a16:creationId xmlns=""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6"/>
          <p:cNvGraphicFramePr>
            <a:graphicFrameLocks noGrp="1"/>
          </p:cNvGraphicFramePr>
          <p:nvPr>
            <p:ph idx="1"/>
            <p:extLst>
              <p:ext uri="{D42A27DB-BD31-4B8C-83A1-F6EECF244321}">
                <p14:modId xmlns:p14="http://schemas.microsoft.com/office/powerpoint/2010/main" val="1897571482"/>
              </p:ext>
            </p:extLst>
          </p:nvPr>
        </p:nvGraphicFramePr>
        <p:xfrm>
          <a:off x="320040" y="2582600"/>
          <a:ext cx="11496821" cy="3852260"/>
        </p:xfrm>
        <a:graphic>
          <a:graphicData uri="http://schemas.openxmlformats.org/drawingml/2006/table">
            <a:tbl>
              <a:tblPr firstRow="1" bandRow="1">
                <a:tableStyleId>{ED083AE6-46FA-4A59-8FB0-9F97EB10719F}</a:tableStyleId>
              </a:tblPr>
              <a:tblGrid>
                <a:gridCol w="3344642">
                  <a:extLst>
                    <a:ext uri="{9D8B030D-6E8A-4147-A177-3AD203B41FA5}">
                      <a16:colId xmlns="" xmlns:a16="http://schemas.microsoft.com/office/drawing/2014/main" val="1953427129"/>
                    </a:ext>
                  </a:extLst>
                </a:gridCol>
                <a:gridCol w="4118711">
                  <a:extLst>
                    <a:ext uri="{9D8B030D-6E8A-4147-A177-3AD203B41FA5}">
                      <a16:colId xmlns="" xmlns:a16="http://schemas.microsoft.com/office/drawing/2014/main" val="519719467"/>
                    </a:ext>
                  </a:extLst>
                </a:gridCol>
                <a:gridCol w="4033468">
                  <a:extLst>
                    <a:ext uri="{9D8B030D-6E8A-4147-A177-3AD203B41FA5}">
                      <a16:colId xmlns="" xmlns:a16="http://schemas.microsoft.com/office/drawing/2014/main" val="3149296899"/>
                    </a:ext>
                  </a:extLst>
                </a:gridCol>
              </a:tblGrid>
              <a:tr h="553250">
                <a:tc>
                  <a:txBody>
                    <a:bodyPr/>
                    <a:lstStyle/>
                    <a:p>
                      <a:endParaRPr lang="en-GB" sz="2700" dirty="0"/>
                    </a:p>
                  </a:txBody>
                  <a:tcPr marL="102454" marR="102454" marT="51227" marB="51227"/>
                </a:tc>
                <a:tc>
                  <a:txBody>
                    <a:bodyPr/>
                    <a:lstStyle/>
                    <a:p>
                      <a:r>
                        <a:rPr lang="en-GB" sz="2700">
                          <a:solidFill>
                            <a:srgbClr val="FF0000"/>
                          </a:solidFill>
                        </a:rPr>
                        <a:t>Formal care </a:t>
                      </a:r>
                    </a:p>
                  </a:txBody>
                  <a:tcPr marL="102454" marR="102454" marT="51227" marB="51227"/>
                </a:tc>
                <a:tc>
                  <a:txBody>
                    <a:bodyPr/>
                    <a:lstStyle/>
                    <a:p>
                      <a:r>
                        <a:rPr lang="en-GB" sz="2700">
                          <a:solidFill>
                            <a:srgbClr val="FF0000"/>
                          </a:solidFill>
                        </a:rPr>
                        <a:t>Lay care</a:t>
                      </a:r>
                    </a:p>
                  </a:txBody>
                  <a:tcPr marL="102454" marR="102454" marT="51227" marB="51227"/>
                </a:tc>
                <a:extLst>
                  <a:ext uri="{0D108BD9-81ED-4DB2-BD59-A6C34878D82A}">
                    <a16:rowId xmlns="" xmlns:a16="http://schemas.microsoft.com/office/drawing/2014/main" val="3042600002"/>
                  </a:ext>
                </a:extLst>
              </a:tr>
              <a:tr h="1372880">
                <a:tc>
                  <a:txBody>
                    <a:bodyPr/>
                    <a:lstStyle/>
                    <a:p>
                      <a:r>
                        <a:rPr lang="en-GB" sz="2700">
                          <a:solidFill>
                            <a:srgbClr val="FF0000"/>
                          </a:solidFill>
                        </a:rPr>
                        <a:t>The setting</a:t>
                      </a:r>
                    </a:p>
                  </a:txBody>
                  <a:tcPr marL="102454" marR="102454" marT="51227" marB="51227"/>
                </a:tc>
                <a:tc>
                  <a:txBody>
                    <a:bodyPr/>
                    <a:lstStyle/>
                    <a:p>
                      <a:r>
                        <a:rPr lang="en-GB" sz="2700" dirty="0"/>
                        <a:t>Usually takes place in formal setting ( health </a:t>
                      </a:r>
                      <a:r>
                        <a:rPr lang="en-GB" sz="2700" dirty="0" err="1" smtClean="0"/>
                        <a:t>center</a:t>
                      </a:r>
                      <a:r>
                        <a:rPr lang="en-GB" sz="2700" dirty="0"/>
                        <a:t>)</a:t>
                      </a:r>
                    </a:p>
                  </a:txBody>
                  <a:tcPr marL="102454" marR="102454" marT="51227" marB="51227"/>
                </a:tc>
                <a:tc>
                  <a:txBody>
                    <a:bodyPr/>
                    <a:lstStyle/>
                    <a:p>
                      <a:r>
                        <a:rPr lang="en-GB" sz="2700"/>
                        <a:t>Usually takes place in an informal setting (person’s home)</a:t>
                      </a:r>
                    </a:p>
                  </a:txBody>
                  <a:tcPr marL="102454" marR="102454" marT="51227" marB="51227"/>
                </a:tc>
                <a:extLst>
                  <a:ext uri="{0D108BD9-81ED-4DB2-BD59-A6C34878D82A}">
                    <a16:rowId xmlns="" xmlns:a16="http://schemas.microsoft.com/office/drawing/2014/main" val="2798175887"/>
                  </a:ext>
                </a:extLst>
              </a:tr>
              <a:tr h="1372880">
                <a:tc>
                  <a:txBody>
                    <a:bodyPr/>
                    <a:lstStyle/>
                    <a:p>
                      <a:r>
                        <a:rPr lang="en-GB" sz="2700">
                          <a:solidFill>
                            <a:srgbClr val="FF0000"/>
                          </a:solidFill>
                        </a:rPr>
                        <a:t>The training</a:t>
                      </a:r>
                    </a:p>
                  </a:txBody>
                  <a:tcPr marL="102454" marR="102454" marT="51227" marB="51227"/>
                </a:tc>
                <a:tc>
                  <a:txBody>
                    <a:bodyPr/>
                    <a:lstStyle/>
                    <a:p>
                      <a:r>
                        <a:rPr lang="en-GB" sz="2700"/>
                        <a:t>Carers receive a formal training with recognition at the end.</a:t>
                      </a:r>
                    </a:p>
                  </a:txBody>
                  <a:tcPr marL="102454" marR="102454" marT="51227" marB="51227"/>
                </a:tc>
                <a:tc>
                  <a:txBody>
                    <a:bodyPr/>
                    <a:lstStyle/>
                    <a:p>
                      <a:r>
                        <a:rPr lang="en-GB" sz="2700"/>
                        <a:t>Carers get no or only unstructured training</a:t>
                      </a:r>
                    </a:p>
                  </a:txBody>
                  <a:tcPr marL="102454" marR="102454" marT="51227" marB="51227"/>
                </a:tc>
                <a:extLst>
                  <a:ext uri="{0D108BD9-81ED-4DB2-BD59-A6C34878D82A}">
                    <a16:rowId xmlns="" xmlns:a16="http://schemas.microsoft.com/office/drawing/2014/main" val="3836079301"/>
                  </a:ext>
                </a:extLst>
              </a:tr>
              <a:tr h="553250">
                <a:tc>
                  <a:txBody>
                    <a:bodyPr/>
                    <a:lstStyle/>
                    <a:p>
                      <a:r>
                        <a:rPr lang="en-GB" sz="2700">
                          <a:solidFill>
                            <a:srgbClr val="FF0000"/>
                          </a:solidFill>
                        </a:rPr>
                        <a:t>The rewards</a:t>
                      </a:r>
                    </a:p>
                  </a:txBody>
                  <a:tcPr marL="102454" marR="102454" marT="51227" marB="51227"/>
                </a:tc>
                <a:tc>
                  <a:txBody>
                    <a:bodyPr/>
                    <a:lstStyle/>
                    <a:p>
                      <a:r>
                        <a:rPr lang="en-GB" sz="2700"/>
                        <a:t>Carers are paid</a:t>
                      </a:r>
                    </a:p>
                  </a:txBody>
                  <a:tcPr marL="102454" marR="102454" marT="51227" marB="51227"/>
                </a:tc>
                <a:tc>
                  <a:txBody>
                    <a:bodyPr/>
                    <a:lstStyle/>
                    <a:p>
                      <a:r>
                        <a:rPr lang="en-GB" sz="2700"/>
                        <a:t>Carers are not paid</a:t>
                      </a:r>
                    </a:p>
                  </a:txBody>
                  <a:tcPr marL="102454" marR="102454" marT="51227" marB="51227"/>
                </a:tc>
                <a:extLst>
                  <a:ext uri="{0D108BD9-81ED-4DB2-BD59-A6C34878D82A}">
                    <a16:rowId xmlns="" xmlns:a16="http://schemas.microsoft.com/office/drawing/2014/main" val="2228678496"/>
                  </a:ext>
                </a:extLst>
              </a:tr>
            </a:tbl>
          </a:graphicData>
        </a:graphic>
      </p:graphicFrame>
    </p:spTree>
    <p:extLst>
      <p:ext uri="{BB962C8B-B14F-4D97-AF65-F5344CB8AC3E}">
        <p14:creationId xmlns:p14="http://schemas.microsoft.com/office/powerpoint/2010/main" val="2823941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AFA67CD3-AB4E-4A7A-BEB8-53C445D8C4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07CF545F-9C2E-4446-97CD-AD92990C2B6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65129" y="199005"/>
            <a:ext cx="5614874" cy="834665"/>
          </a:xfrm>
          <a:solidFill>
            <a:schemeClr val="accent1">
              <a:lumMod val="40000"/>
              <a:lumOff val="60000"/>
            </a:schemeClr>
          </a:solidFill>
        </p:spPr>
        <p:txBody>
          <a:bodyPr>
            <a:normAutofit/>
          </a:bodyPr>
          <a:lstStyle/>
          <a:p>
            <a:r>
              <a:rPr lang="en-GB" dirty="0">
                <a:solidFill>
                  <a:srgbClr val="000000"/>
                </a:solidFill>
              </a:rPr>
              <a:t>The extent of lay care</a:t>
            </a:r>
          </a:p>
        </p:txBody>
      </p:sp>
      <p:sp>
        <p:nvSpPr>
          <p:cNvPr id="14" name="Freeform 62">
            <a:extLst>
              <a:ext uri="{FF2B5EF4-FFF2-40B4-BE49-F238E27FC236}">
                <a16:creationId xmlns="" xmlns:a16="http://schemas.microsoft.com/office/drawing/2014/main" id="{339C8D78-A644-462F-B674-F440635E53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Universal Access">
            <a:extLst>
              <a:ext uri="{FF2B5EF4-FFF2-40B4-BE49-F238E27FC236}">
                <a16:creationId xmlns="" xmlns:a16="http://schemas.microsoft.com/office/drawing/2014/main" id="{B851D145-5028-4EB9-ABD4-646708B03B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50254" y="1629089"/>
            <a:ext cx="3620021" cy="3620021"/>
          </a:xfrm>
          <a:prstGeom prst="rect">
            <a:avLst/>
          </a:prstGeom>
        </p:spPr>
      </p:pic>
      <p:graphicFrame>
        <p:nvGraphicFramePr>
          <p:cNvPr id="4" name="Content Placeholder 3">
            <a:extLst>
              <a:ext uri="{FF2B5EF4-FFF2-40B4-BE49-F238E27FC236}">
                <a16:creationId xmlns="" xmlns:a16="http://schemas.microsoft.com/office/drawing/2014/main" id="{8CB6384B-FC7A-4C1B-8E97-32804D3B39D9}"/>
              </a:ext>
            </a:extLst>
          </p:cNvPr>
          <p:cNvGraphicFramePr>
            <a:graphicFrameLocks noGrp="1"/>
          </p:cNvGraphicFramePr>
          <p:nvPr>
            <p:ph idx="1"/>
            <p:extLst>
              <p:ext uri="{D42A27DB-BD31-4B8C-83A1-F6EECF244321}">
                <p14:modId xmlns:p14="http://schemas.microsoft.com/office/powerpoint/2010/main" val="2758711730"/>
              </p:ext>
            </p:extLst>
          </p:nvPr>
        </p:nvGraphicFramePr>
        <p:xfrm>
          <a:off x="5450691" y="1653056"/>
          <a:ext cx="6254757" cy="50059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57744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382D60-69AA-46EC-BC52-123768291052}"/>
              </a:ext>
            </a:extLst>
          </p:cNvPr>
          <p:cNvSpPr>
            <a:spLocks noGrp="1"/>
          </p:cNvSpPr>
          <p:nvPr>
            <p:ph type="title"/>
          </p:nvPr>
        </p:nvSpPr>
        <p:spPr>
          <a:xfrm>
            <a:off x="131618" y="1"/>
            <a:ext cx="10515600" cy="722618"/>
          </a:xfrm>
        </p:spPr>
        <p:txBody>
          <a:bodyPr/>
          <a:lstStyle/>
          <a:p>
            <a:pPr algn="ctr"/>
            <a:r>
              <a:rPr lang="en-GB" b="1" dirty="0"/>
              <a:t>Types of Health Care Facilities</a:t>
            </a:r>
          </a:p>
        </p:txBody>
      </p:sp>
      <p:graphicFrame>
        <p:nvGraphicFramePr>
          <p:cNvPr id="4" name="Content Placeholder 3">
            <a:extLst>
              <a:ext uri="{FF2B5EF4-FFF2-40B4-BE49-F238E27FC236}">
                <a16:creationId xmlns="" xmlns:a16="http://schemas.microsoft.com/office/drawing/2014/main" id="{42BE152E-CCB3-47BE-9EF5-C79A1CDC87BE}"/>
              </a:ext>
            </a:extLst>
          </p:cNvPr>
          <p:cNvGraphicFramePr>
            <a:graphicFrameLocks noGrp="1"/>
          </p:cNvGraphicFramePr>
          <p:nvPr>
            <p:ph idx="1"/>
            <p:extLst>
              <p:ext uri="{D42A27DB-BD31-4B8C-83A1-F6EECF244321}">
                <p14:modId xmlns:p14="http://schemas.microsoft.com/office/powerpoint/2010/main" val="2709099354"/>
              </p:ext>
            </p:extLst>
          </p:nvPr>
        </p:nvGraphicFramePr>
        <p:xfrm>
          <a:off x="838198" y="940158"/>
          <a:ext cx="10611119" cy="5677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8472042"/>
      </p:ext>
    </p:extLst>
  </p:cSld>
  <p:clrMapOvr>
    <a:masterClrMapping/>
  </p:clrMapOvr>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C6ECF21D8D394895988B178CDBBB78" ma:contentTypeVersion="2" ma:contentTypeDescription="Create a new document." ma:contentTypeScope="" ma:versionID="695e0414708e65dfa95e780b0ad8fdc7">
  <xsd:schema xmlns:xsd="http://www.w3.org/2001/XMLSchema" xmlns:xs="http://www.w3.org/2001/XMLSchema" xmlns:p="http://schemas.microsoft.com/office/2006/metadata/properties" xmlns:ns2="6953981d-8640-4453-b34b-78c7feb0cbf1" targetNamespace="http://schemas.microsoft.com/office/2006/metadata/properties" ma:root="true" ma:fieldsID="8fb5509252342fcf4de017b7c43de8be" ns2:_="">
    <xsd:import namespace="6953981d-8640-4453-b34b-78c7feb0cbf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53981d-8640-4453-b34b-78c7feb0cb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4183BF0-12B2-4D38-BCC3-447FAD69CD2F}"/>
</file>

<file path=customXml/itemProps2.xml><?xml version="1.0" encoding="utf-8"?>
<ds:datastoreItem xmlns:ds="http://schemas.openxmlformats.org/officeDocument/2006/customXml" ds:itemID="{564AF3C0-60E1-4687-904D-10CA04CE6033}"/>
</file>

<file path=customXml/itemProps3.xml><?xml version="1.0" encoding="utf-8"?>
<ds:datastoreItem xmlns:ds="http://schemas.openxmlformats.org/officeDocument/2006/customXml" ds:itemID="{DCA93D75-EA37-46E6-AFAD-59D169B5AFBA}"/>
</file>

<file path=docProps/app.xml><?xml version="1.0" encoding="utf-8"?>
<Properties xmlns="http://schemas.openxmlformats.org/officeDocument/2006/extended-properties" xmlns:vt="http://schemas.openxmlformats.org/officeDocument/2006/docPropsVTypes">
  <TotalTime>1154</TotalTime>
  <Words>2488</Words>
  <Application>Microsoft Office PowerPoint</Application>
  <PresentationFormat>Widescreen</PresentationFormat>
  <Paragraphs>175</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Rounded MT Bold</vt:lpstr>
      <vt:lpstr>Calibri</vt:lpstr>
      <vt:lpstr>Calibri Light</vt:lpstr>
      <vt:lpstr>Courier New</vt:lpstr>
      <vt:lpstr>Lato</vt:lpstr>
      <vt:lpstr>Wingdings</vt:lpstr>
      <vt:lpstr>Office Theme</vt:lpstr>
      <vt:lpstr>Healthcare services and facilities</vt:lpstr>
      <vt:lpstr>What are health services?</vt:lpstr>
      <vt:lpstr>Types of care</vt:lpstr>
      <vt:lpstr>Types of care (Formal)</vt:lpstr>
      <vt:lpstr>PowerPoint Presentation</vt:lpstr>
      <vt:lpstr>The roles of lay carers</vt:lpstr>
      <vt:lpstr>Formal vs Lay care</vt:lpstr>
      <vt:lpstr>The extent of lay care</vt:lpstr>
      <vt:lpstr>Types of Health Care Facilities</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Utilization of Health care services </vt:lpstr>
      <vt:lpstr> Factors that affect Overall Health care utilization </vt:lpstr>
      <vt:lpstr> 2. Factors that may increase health services utilization </vt:lpstr>
      <vt:lpstr>Administration role!</vt:lpstr>
      <vt:lpstr>  A. Demographics </vt:lpstr>
      <vt:lpstr>PowerPoint Presentation</vt:lpstr>
      <vt:lpstr>PowerPoint Presentation</vt:lpstr>
      <vt:lpstr>PowerPoint Presentation</vt:lpstr>
      <vt:lpstr> B. Economics </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Healthcare services and facilities</dc:title>
  <dc:creator>Judah, Hassan</dc:creator>
  <cp:lastModifiedBy>israa rawashdeh</cp:lastModifiedBy>
  <cp:revision>78</cp:revision>
  <dcterms:created xsi:type="dcterms:W3CDTF">2020-02-08T18:42:59Z</dcterms:created>
  <dcterms:modified xsi:type="dcterms:W3CDTF">2021-03-24T06:18:33Z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0x010100B3C6ECF21D8D394895988B178CDBBB78</vt:lpwstr>
  </property>
</Properties>
</file>