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Josefin Slab"/>
      <p:regular r:id="rId36"/>
      <p:bold r:id="rId37"/>
      <p:italic r:id="rId38"/>
      <p:boldItalic r:id="rId39"/>
    </p:embeddedFont>
    <p:embeddedFont>
      <p:font typeface="Anton"/>
      <p:regular r:id="rId40"/>
    </p:embeddedFont>
    <p:embeddedFont>
      <p:font typeface="Rokkitt"/>
      <p:regular r:id="rId41"/>
      <p:bold r:id="rId42"/>
    </p:embeddedFont>
    <p:embeddedFont>
      <p:font typeface="Arvo"/>
      <p:regular r:id="rId43"/>
      <p:bold r:id="rId44"/>
      <p:italic r:id="rId45"/>
      <p:boldItalic r:id="rId46"/>
    </p:embeddedFont>
    <p:embeddedFont>
      <p:font typeface="Josefin Sans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1" roundtripDataSignature="AMtx7mhT0F8kKsyk2JOwY10FgybAGdF+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nton-regular.fntdata"/><Relationship Id="rId42" Type="http://schemas.openxmlformats.org/officeDocument/2006/relationships/font" Target="fonts/Rokkitt-bold.fntdata"/><Relationship Id="rId41" Type="http://schemas.openxmlformats.org/officeDocument/2006/relationships/font" Target="fonts/Rokkitt-regular.fntdata"/><Relationship Id="rId44" Type="http://schemas.openxmlformats.org/officeDocument/2006/relationships/font" Target="fonts/Arvo-bold.fntdata"/><Relationship Id="rId43" Type="http://schemas.openxmlformats.org/officeDocument/2006/relationships/font" Target="fonts/Arvo-regular.fntdata"/><Relationship Id="rId46" Type="http://schemas.openxmlformats.org/officeDocument/2006/relationships/font" Target="fonts/Arvo-boldItalic.fntdata"/><Relationship Id="rId45" Type="http://schemas.openxmlformats.org/officeDocument/2006/relationships/font" Target="fonts/Arv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JosefinSans-bold.fntdata"/><Relationship Id="rId47" Type="http://schemas.openxmlformats.org/officeDocument/2006/relationships/font" Target="fonts/JosefinSans-regular.fntdata"/><Relationship Id="rId49" Type="http://schemas.openxmlformats.org/officeDocument/2006/relationships/font" Target="fonts/Josefi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JosefinSlab-bold.fntdata"/><Relationship Id="rId36" Type="http://schemas.openxmlformats.org/officeDocument/2006/relationships/font" Target="fonts/JosefinSlab-regular.fntdata"/><Relationship Id="rId39" Type="http://schemas.openxmlformats.org/officeDocument/2006/relationships/font" Target="fonts/JosefinSlab-boldItalic.fntdata"/><Relationship Id="rId38" Type="http://schemas.openxmlformats.org/officeDocument/2006/relationships/font" Target="fonts/JosefinSlab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customschemas.google.com/relationships/presentationmetadata" Target="metadata"/><Relationship Id="rId50" Type="http://schemas.openxmlformats.org/officeDocument/2006/relationships/font" Target="fonts/Josefi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79169fbfdd7eccb_10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g179169fbfdd7eccb_10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g179169fbfdd7eccb_10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79169fbfdd7eccb_14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g179169fbfdd7eccb_14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g179169fbfdd7eccb_1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79169fbfdd7eccb_1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79169fbfdd7eccb_149"/>
          <p:cNvSpPr/>
          <p:nvPr/>
        </p:nvSpPr>
        <p:spPr>
          <a:xfrm flipH="1">
            <a:off x="0" y="0"/>
            <a:ext cx="9144000" cy="5143500"/>
          </a:xfrm>
          <a:prstGeom prst="rect">
            <a:avLst/>
          </a:prstGeom>
          <a:solidFill>
            <a:srgbClr val="FFFFFF">
              <a:alpha val="137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179169fbfdd7eccb_149"/>
          <p:cNvSpPr txBox="1"/>
          <p:nvPr>
            <p:ph idx="1" type="body"/>
          </p:nvPr>
        </p:nvSpPr>
        <p:spPr>
          <a:xfrm>
            <a:off x="713225" y="12672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AutoNum type="arabicPeriod"/>
              <a:defRPr sz="115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53" name="Google Shape;53;g179169fbfdd7eccb_149"/>
          <p:cNvSpPr txBox="1"/>
          <p:nvPr>
            <p:ph type="ctrTitle"/>
          </p:nvPr>
        </p:nvSpPr>
        <p:spPr>
          <a:xfrm>
            <a:off x="713225" y="457250"/>
            <a:ext cx="7717500" cy="54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lt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TITLE_AND_BODY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79169fbfdd7eccb_153"/>
          <p:cNvSpPr/>
          <p:nvPr/>
        </p:nvSpPr>
        <p:spPr>
          <a:xfrm flipH="1">
            <a:off x="0" y="0"/>
            <a:ext cx="9144000" cy="5143500"/>
          </a:xfrm>
          <a:prstGeom prst="rect">
            <a:avLst/>
          </a:prstGeom>
          <a:solidFill>
            <a:srgbClr val="FFFFFF">
              <a:alpha val="137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179169fbfdd7eccb_153"/>
          <p:cNvSpPr txBox="1"/>
          <p:nvPr>
            <p:ph type="ctrTitle"/>
          </p:nvPr>
        </p:nvSpPr>
        <p:spPr>
          <a:xfrm>
            <a:off x="713225" y="457250"/>
            <a:ext cx="7717500" cy="54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lt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" name="Google Shape;57;g179169fbfdd7eccb_153"/>
          <p:cNvSpPr txBox="1"/>
          <p:nvPr>
            <p:ph idx="1" type="subTitle"/>
          </p:nvPr>
        </p:nvSpPr>
        <p:spPr>
          <a:xfrm>
            <a:off x="713225" y="1605775"/>
            <a:ext cx="3213900" cy="44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58" name="Google Shape;58;g179169fbfdd7eccb_153"/>
          <p:cNvSpPr txBox="1"/>
          <p:nvPr>
            <p:ph idx="2" type="subTitle"/>
          </p:nvPr>
        </p:nvSpPr>
        <p:spPr>
          <a:xfrm>
            <a:off x="978026" y="2108350"/>
            <a:ext cx="26844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  <p:sp>
        <p:nvSpPr>
          <p:cNvPr id="59" name="Google Shape;59;g179169fbfdd7eccb_153"/>
          <p:cNvSpPr txBox="1"/>
          <p:nvPr>
            <p:ph idx="3" type="subTitle"/>
          </p:nvPr>
        </p:nvSpPr>
        <p:spPr>
          <a:xfrm>
            <a:off x="5216726" y="1605800"/>
            <a:ext cx="3213900" cy="44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0" name="Google Shape;60;g179169fbfdd7eccb_153"/>
          <p:cNvSpPr txBox="1"/>
          <p:nvPr>
            <p:ph idx="4" type="subTitle"/>
          </p:nvPr>
        </p:nvSpPr>
        <p:spPr>
          <a:xfrm>
            <a:off x="5481437" y="2108350"/>
            <a:ext cx="26844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  <p:sp>
        <p:nvSpPr>
          <p:cNvPr id="61" name="Google Shape;61;g179169fbfdd7eccb_153"/>
          <p:cNvSpPr txBox="1"/>
          <p:nvPr>
            <p:ph idx="5" type="subTitle"/>
          </p:nvPr>
        </p:nvSpPr>
        <p:spPr>
          <a:xfrm>
            <a:off x="713225" y="3385822"/>
            <a:ext cx="3213900" cy="44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2" name="Google Shape;62;g179169fbfdd7eccb_153"/>
          <p:cNvSpPr txBox="1"/>
          <p:nvPr>
            <p:ph idx="6" type="subTitle"/>
          </p:nvPr>
        </p:nvSpPr>
        <p:spPr>
          <a:xfrm>
            <a:off x="978026" y="3896077"/>
            <a:ext cx="26844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  <p:sp>
        <p:nvSpPr>
          <p:cNvPr id="63" name="Google Shape;63;g179169fbfdd7eccb_153"/>
          <p:cNvSpPr txBox="1"/>
          <p:nvPr>
            <p:ph idx="7" type="subTitle"/>
          </p:nvPr>
        </p:nvSpPr>
        <p:spPr>
          <a:xfrm>
            <a:off x="5216726" y="3385801"/>
            <a:ext cx="3213900" cy="44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4" name="Google Shape;64;g179169fbfdd7eccb_153"/>
          <p:cNvSpPr txBox="1"/>
          <p:nvPr>
            <p:ph idx="8" type="subTitle"/>
          </p:nvPr>
        </p:nvSpPr>
        <p:spPr>
          <a:xfrm>
            <a:off x="5481437" y="3896073"/>
            <a:ext cx="26844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79169fbfdd7eccb_164"/>
          <p:cNvSpPr/>
          <p:nvPr/>
        </p:nvSpPr>
        <p:spPr>
          <a:xfrm flipH="1">
            <a:off x="0" y="0"/>
            <a:ext cx="9144000" cy="5143500"/>
          </a:xfrm>
          <a:prstGeom prst="rect">
            <a:avLst/>
          </a:prstGeom>
          <a:solidFill>
            <a:srgbClr val="FFFFFF">
              <a:alpha val="137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179169fbfdd7eccb_164"/>
          <p:cNvSpPr txBox="1"/>
          <p:nvPr>
            <p:ph type="ctrTitle"/>
          </p:nvPr>
        </p:nvSpPr>
        <p:spPr>
          <a:xfrm>
            <a:off x="1425300" y="2765784"/>
            <a:ext cx="6293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48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68" name="Google Shape;68;g179169fbfdd7eccb_164"/>
          <p:cNvSpPr txBox="1"/>
          <p:nvPr>
            <p:ph idx="1" type="subTitle"/>
          </p:nvPr>
        </p:nvSpPr>
        <p:spPr>
          <a:xfrm>
            <a:off x="1425275" y="3700100"/>
            <a:ext cx="62934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69" name="Google Shape;69;g179169fbfdd7eccb_164"/>
          <p:cNvSpPr txBox="1"/>
          <p:nvPr>
            <p:ph idx="2" type="title"/>
          </p:nvPr>
        </p:nvSpPr>
        <p:spPr>
          <a:xfrm>
            <a:off x="3498138" y="639378"/>
            <a:ext cx="21714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7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79169fbfdd7eccb_169"/>
          <p:cNvSpPr/>
          <p:nvPr/>
        </p:nvSpPr>
        <p:spPr>
          <a:xfrm flipH="1">
            <a:off x="0" y="0"/>
            <a:ext cx="9144000" cy="5143500"/>
          </a:xfrm>
          <a:prstGeom prst="rect">
            <a:avLst/>
          </a:prstGeom>
          <a:solidFill>
            <a:srgbClr val="FFFFFF">
              <a:alpha val="137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179169fbfdd7eccb_169"/>
          <p:cNvSpPr txBox="1"/>
          <p:nvPr>
            <p:ph type="ctrTitle"/>
          </p:nvPr>
        </p:nvSpPr>
        <p:spPr>
          <a:xfrm>
            <a:off x="713225" y="457250"/>
            <a:ext cx="7717500" cy="54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79169fbfdd7eccb_172"/>
          <p:cNvSpPr/>
          <p:nvPr/>
        </p:nvSpPr>
        <p:spPr>
          <a:xfrm flipH="1">
            <a:off x="0" y="0"/>
            <a:ext cx="9144000" cy="5143500"/>
          </a:xfrm>
          <a:prstGeom prst="rect">
            <a:avLst/>
          </a:prstGeom>
          <a:solidFill>
            <a:srgbClr val="FFFFFF">
              <a:alpha val="137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179169fbfdd7eccb_172"/>
          <p:cNvSpPr txBox="1"/>
          <p:nvPr>
            <p:ph type="ctrTitle"/>
          </p:nvPr>
        </p:nvSpPr>
        <p:spPr>
          <a:xfrm>
            <a:off x="713225" y="457250"/>
            <a:ext cx="7717500" cy="54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lt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79169fbfdd7eccb_1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g179169fbfdd7eccb_1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79169fbfdd7eccb_1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g179169fbfdd7eccb_1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g179169fbfdd7eccb_1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79169fbfdd7eccb_1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g179169fbfdd7eccb_1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g179169fbfdd7eccb_1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g179169fbfdd7eccb_1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79169fbfdd7eccb_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g179169fbfdd7eccb_1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79169fbfdd7eccb_12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g179169fbfdd7eccb_12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g179169fbfdd7eccb_1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79169fbfdd7eccb_13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g179169fbfdd7eccb_1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79169fbfdd7eccb_13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g179169fbfdd7eccb_13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g179169fbfdd7eccb_13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g179169fbfdd7eccb_13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g179169fbfdd7eccb_1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79169fbfdd7eccb_14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g179169fbfdd7eccb_1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79169fbfdd7eccb_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179169fbfdd7eccb_1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179169fbfdd7eccb_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Relationship Id="rId4" Type="http://schemas.openxmlformats.org/officeDocument/2006/relationships/image" Target="../media/image2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jpg"/><Relationship Id="rId4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/>
          <p:nvPr>
            <p:ph type="ctrTitle"/>
          </p:nvPr>
        </p:nvSpPr>
        <p:spPr>
          <a:xfrm flipH="1">
            <a:off x="0" y="-351000"/>
            <a:ext cx="9144000" cy="54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/>
              <a:t>Acute Inflammatory Dermatoses</a:t>
            </a:r>
            <a:endParaRPr/>
          </a:p>
        </p:txBody>
      </p:sp>
      <p:sp>
        <p:nvSpPr>
          <p:cNvPr id="82" name="Google Shape;82;p1"/>
          <p:cNvSpPr txBox="1"/>
          <p:nvPr>
            <p:ph idx="1" type="subTitle"/>
          </p:nvPr>
        </p:nvSpPr>
        <p:spPr>
          <a:xfrm flipH="1">
            <a:off x="5309850" y="3598400"/>
            <a:ext cx="23418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1600"/>
              <a:t>Ghadeer Hayel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1600"/>
              <a:t>M.D. Histopathologist</a:t>
            </a:r>
            <a:endParaRPr b="1" sz="1600"/>
          </a:p>
        </p:txBody>
      </p:sp>
      <p:sp>
        <p:nvSpPr>
          <p:cNvPr id="83" name="Google Shape;83;p1"/>
          <p:cNvSpPr/>
          <p:nvPr/>
        </p:nvSpPr>
        <p:spPr>
          <a:xfrm flipH="1">
            <a:off x="846092" y="1917621"/>
            <a:ext cx="460200" cy="49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 txBox="1"/>
          <p:nvPr/>
        </p:nvSpPr>
        <p:spPr>
          <a:xfrm>
            <a:off x="7130375" y="4824919"/>
            <a:ext cx="150778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Mar 8th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/>
          <p:nvPr>
            <p:ph type="ctrTitle"/>
          </p:nvPr>
        </p:nvSpPr>
        <p:spPr>
          <a:xfrm>
            <a:off x="203650" y="35400"/>
            <a:ext cx="8940300" cy="126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>
                <a:solidFill>
                  <a:schemeClr val="dk1"/>
                </a:solidFill>
              </a:rPr>
              <a:t>Pathogenesis</a:t>
            </a:r>
            <a:r>
              <a:rPr b="1" i="1" lang="en-US">
                <a:solidFill>
                  <a:schemeClr val="dk1"/>
                </a:solidFill>
              </a:rPr>
              <a:t>: </a:t>
            </a:r>
            <a:r>
              <a:rPr b="1" lang="en-US" sz="1800">
                <a:solidFill>
                  <a:schemeClr val="dk1"/>
                </a:solidFill>
              </a:rPr>
              <a:t>antigen-induced release of vasoactive mediators from mast cells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66" name="Google Shape;166;p10"/>
          <p:cNvSpPr txBox="1"/>
          <p:nvPr>
            <p:ph idx="1" type="subTitle"/>
          </p:nvPr>
        </p:nvSpPr>
        <p:spPr>
          <a:xfrm>
            <a:off x="0" y="1303500"/>
            <a:ext cx="4015800" cy="126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Mast cell-dependent, IgE-independent.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7" name="Google Shape;167;p10"/>
          <p:cNvSpPr txBox="1"/>
          <p:nvPr>
            <p:ph idx="2" type="subTitle"/>
          </p:nvPr>
        </p:nvSpPr>
        <p:spPr>
          <a:xfrm>
            <a:off x="4015775" y="1303500"/>
            <a:ext cx="5128200" cy="354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</a:pPr>
            <a:r>
              <a:rPr b="1" lang="en-US" sz="1800">
                <a:solidFill>
                  <a:srgbClr val="000000"/>
                </a:solidFill>
              </a:rPr>
              <a:t>Substances that directly incite the degranulation of mast cells, such as opiates, &amp; certain antibiotics.</a:t>
            </a:r>
            <a:endParaRPr b="1" sz="1800">
              <a:solidFill>
                <a:srgbClr val="000000"/>
              </a:solidFill>
            </a:endParaRPr>
          </a:p>
        </p:txBody>
      </p:sp>
      <p:sp>
        <p:nvSpPr>
          <p:cNvPr id="168" name="Google Shape;168;p10"/>
          <p:cNvSpPr txBox="1"/>
          <p:nvPr>
            <p:ph idx="1" type="subTitle"/>
          </p:nvPr>
        </p:nvSpPr>
        <p:spPr>
          <a:xfrm>
            <a:off x="0" y="2571750"/>
            <a:ext cx="4015800" cy="21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Mast cell-independent, IgE-independent.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9" name="Google Shape;169;p10"/>
          <p:cNvSpPr txBox="1"/>
          <p:nvPr>
            <p:ph idx="2" type="subTitle"/>
          </p:nvPr>
        </p:nvSpPr>
        <p:spPr>
          <a:xfrm>
            <a:off x="3927125" y="2974125"/>
            <a:ext cx="5217000" cy="216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</a:pPr>
            <a:r>
              <a:rPr b="1" lang="en-US" sz="1800">
                <a:solidFill>
                  <a:srgbClr val="000000"/>
                </a:solidFill>
              </a:rPr>
              <a:t>Forms of triggered by local factors that increase vascular permeability</a:t>
            </a:r>
            <a:r>
              <a:rPr b="1" lang="en-US">
                <a:solidFill>
                  <a:srgbClr val="000000"/>
                </a:solidFill>
              </a:rPr>
              <a:t>. 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 txBox="1"/>
          <p:nvPr>
            <p:ph type="ctrTitle"/>
          </p:nvPr>
        </p:nvSpPr>
        <p:spPr>
          <a:xfrm>
            <a:off x="535021" y="457250"/>
            <a:ext cx="7895704" cy="5933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>
                <a:solidFill>
                  <a:schemeClr val="dk1"/>
                </a:solidFill>
              </a:rPr>
              <a:t>MORPHOLOGY: Gross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75" name="Google Shape;175;p11"/>
          <p:cNvSpPr txBox="1"/>
          <p:nvPr>
            <p:ph idx="1" type="subTitle"/>
          </p:nvPr>
        </p:nvSpPr>
        <p:spPr>
          <a:xfrm>
            <a:off x="0" y="1336688"/>
            <a:ext cx="3956400" cy="322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chemeClr val="dk1"/>
                </a:solidFill>
              </a:rPr>
              <a:t>Lesions vary from small, pruritic papules to large edematous Plaques.. termed </a:t>
            </a:r>
            <a:r>
              <a:rPr i="1" lang="en-US" sz="2400">
                <a:solidFill>
                  <a:schemeClr val="dk1"/>
                </a:solidFill>
              </a:rPr>
              <a:t>wheals</a:t>
            </a:r>
            <a:endParaRPr sz="2400">
              <a:solidFill>
                <a:schemeClr val="dk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176" name="Google Shape;17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0557" y="1336642"/>
            <a:ext cx="4933950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/>
          <p:nvPr>
            <p:ph type="ctrTitle"/>
          </p:nvPr>
        </p:nvSpPr>
        <p:spPr>
          <a:xfrm>
            <a:off x="535025" y="0"/>
            <a:ext cx="7895700" cy="131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>
                <a:solidFill>
                  <a:schemeClr val="dk1"/>
                </a:solidFill>
              </a:rPr>
              <a:t>MORPHOLOGY: Microscopic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82" name="Google Shape;182;p12"/>
          <p:cNvSpPr txBox="1"/>
          <p:nvPr>
            <p:ph idx="1" type="subTitle"/>
          </p:nvPr>
        </p:nvSpPr>
        <p:spPr>
          <a:xfrm>
            <a:off x="90425" y="1239750"/>
            <a:ext cx="3836700" cy="266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Features of urticaria often are subtle.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A sparse superficial perivenular infiltrate of mononuclear cells.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Dermal edema causes splaying of collagen bundles, making them appear to be more widely spaced than normal.</a:t>
            </a:r>
            <a:endParaRPr>
              <a:solidFill>
                <a:schemeClr val="dk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183" name="Google Shape;18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2191" y="1312221"/>
            <a:ext cx="4933950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2"/>
          <p:cNvSpPr/>
          <p:nvPr/>
        </p:nvSpPr>
        <p:spPr>
          <a:xfrm>
            <a:off x="90432" y="540599"/>
            <a:ext cx="290077" cy="354136"/>
          </a:xfrm>
          <a:custGeom>
            <a:rect b="b" l="l" r="r" t="t"/>
            <a:pathLst>
              <a:path extrusionOk="0" h="11847" w="9704">
                <a:moveTo>
                  <a:pt x="7593" y="693"/>
                </a:moveTo>
                <a:lnTo>
                  <a:pt x="7593" y="1418"/>
                </a:lnTo>
                <a:lnTo>
                  <a:pt x="6900" y="1418"/>
                </a:lnTo>
                <a:lnTo>
                  <a:pt x="6900" y="693"/>
                </a:lnTo>
                <a:close/>
                <a:moveTo>
                  <a:pt x="7939" y="2080"/>
                </a:moveTo>
                <a:cubicBezTo>
                  <a:pt x="8160" y="2080"/>
                  <a:pt x="8317" y="2237"/>
                  <a:pt x="8317" y="2426"/>
                </a:cubicBezTo>
                <a:lnTo>
                  <a:pt x="8317" y="5577"/>
                </a:lnTo>
                <a:lnTo>
                  <a:pt x="6868" y="5577"/>
                </a:lnTo>
                <a:cubicBezTo>
                  <a:pt x="6900" y="5482"/>
                  <a:pt x="6931" y="5356"/>
                  <a:pt x="6931" y="5230"/>
                </a:cubicBezTo>
                <a:cubicBezTo>
                  <a:pt x="6931" y="4789"/>
                  <a:pt x="6648" y="4411"/>
                  <a:pt x="6207" y="4254"/>
                </a:cubicBezTo>
                <a:lnTo>
                  <a:pt x="6207" y="2426"/>
                </a:lnTo>
                <a:cubicBezTo>
                  <a:pt x="6207" y="2237"/>
                  <a:pt x="6364" y="2080"/>
                  <a:pt x="6585" y="2080"/>
                </a:cubicBezTo>
                <a:close/>
                <a:moveTo>
                  <a:pt x="5860" y="4915"/>
                </a:moveTo>
                <a:cubicBezTo>
                  <a:pt x="6049" y="4915"/>
                  <a:pt x="6207" y="5073"/>
                  <a:pt x="6207" y="5262"/>
                </a:cubicBezTo>
                <a:cubicBezTo>
                  <a:pt x="6207" y="5482"/>
                  <a:pt x="6049" y="5640"/>
                  <a:pt x="5860" y="5640"/>
                </a:cubicBezTo>
                <a:cubicBezTo>
                  <a:pt x="5671" y="5640"/>
                  <a:pt x="5513" y="5482"/>
                  <a:pt x="5513" y="5262"/>
                </a:cubicBezTo>
                <a:cubicBezTo>
                  <a:pt x="5545" y="5073"/>
                  <a:pt x="5671" y="4915"/>
                  <a:pt x="5860" y="4915"/>
                </a:cubicBezTo>
                <a:close/>
                <a:moveTo>
                  <a:pt x="8317" y="6270"/>
                </a:moveTo>
                <a:lnTo>
                  <a:pt x="8317" y="6616"/>
                </a:lnTo>
                <a:cubicBezTo>
                  <a:pt x="8317" y="6837"/>
                  <a:pt x="8160" y="6963"/>
                  <a:pt x="7939" y="6963"/>
                </a:cubicBezTo>
                <a:lnTo>
                  <a:pt x="6585" y="6963"/>
                </a:lnTo>
                <a:cubicBezTo>
                  <a:pt x="6364" y="6963"/>
                  <a:pt x="6207" y="6805"/>
                  <a:pt x="6207" y="6616"/>
                </a:cubicBezTo>
                <a:lnTo>
                  <a:pt x="6207" y="6270"/>
                </a:lnTo>
                <a:close/>
                <a:moveTo>
                  <a:pt x="7593" y="7688"/>
                </a:moveTo>
                <a:lnTo>
                  <a:pt x="7593" y="8381"/>
                </a:lnTo>
                <a:lnTo>
                  <a:pt x="6900" y="8381"/>
                </a:lnTo>
                <a:lnTo>
                  <a:pt x="6900" y="7688"/>
                </a:lnTo>
                <a:close/>
                <a:moveTo>
                  <a:pt x="5513" y="3529"/>
                </a:moveTo>
                <a:lnTo>
                  <a:pt x="5513" y="4285"/>
                </a:lnTo>
                <a:cubicBezTo>
                  <a:pt x="5198" y="4411"/>
                  <a:pt x="4946" y="4632"/>
                  <a:pt x="4883" y="4947"/>
                </a:cubicBezTo>
                <a:cubicBezTo>
                  <a:pt x="4064" y="5104"/>
                  <a:pt x="3434" y="5829"/>
                  <a:pt x="3434" y="6648"/>
                </a:cubicBezTo>
                <a:lnTo>
                  <a:pt x="3434" y="10113"/>
                </a:lnTo>
                <a:cubicBezTo>
                  <a:pt x="3434" y="10302"/>
                  <a:pt x="3592" y="10460"/>
                  <a:pt x="3781" y="10460"/>
                </a:cubicBezTo>
                <a:lnTo>
                  <a:pt x="5639" y="10460"/>
                </a:lnTo>
                <a:lnTo>
                  <a:pt x="5986" y="11185"/>
                </a:lnTo>
                <a:lnTo>
                  <a:pt x="2048" y="11185"/>
                </a:lnTo>
                <a:lnTo>
                  <a:pt x="2048" y="11153"/>
                </a:lnTo>
                <a:lnTo>
                  <a:pt x="2048" y="7309"/>
                </a:lnTo>
                <a:cubicBezTo>
                  <a:pt x="2048" y="5356"/>
                  <a:pt x="3592" y="3686"/>
                  <a:pt x="5513" y="3529"/>
                </a:cubicBezTo>
                <a:close/>
                <a:moveTo>
                  <a:pt x="5923" y="0"/>
                </a:moveTo>
                <a:cubicBezTo>
                  <a:pt x="5702" y="0"/>
                  <a:pt x="5545" y="158"/>
                  <a:pt x="5545" y="347"/>
                </a:cubicBezTo>
                <a:cubicBezTo>
                  <a:pt x="5545" y="536"/>
                  <a:pt x="5702" y="693"/>
                  <a:pt x="5923" y="693"/>
                </a:cubicBezTo>
                <a:lnTo>
                  <a:pt x="6270" y="693"/>
                </a:lnTo>
                <a:lnTo>
                  <a:pt x="6270" y="1450"/>
                </a:lnTo>
                <a:cubicBezTo>
                  <a:pt x="5860" y="1607"/>
                  <a:pt x="5545" y="1954"/>
                  <a:pt x="5545" y="2426"/>
                </a:cubicBezTo>
                <a:lnTo>
                  <a:pt x="5545" y="2836"/>
                </a:lnTo>
                <a:cubicBezTo>
                  <a:pt x="3245" y="3025"/>
                  <a:pt x="1386" y="4947"/>
                  <a:pt x="1386" y="7309"/>
                </a:cubicBezTo>
                <a:lnTo>
                  <a:pt x="1386" y="11153"/>
                </a:lnTo>
                <a:lnTo>
                  <a:pt x="347" y="11153"/>
                </a:lnTo>
                <a:cubicBezTo>
                  <a:pt x="158" y="11153"/>
                  <a:pt x="0" y="11311"/>
                  <a:pt x="0" y="11500"/>
                </a:cubicBezTo>
                <a:cubicBezTo>
                  <a:pt x="0" y="11689"/>
                  <a:pt x="158" y="11846"/>
                  <a:pt x="347" y="11846"/>
                </a:cubicBezTo>
                <a:lnTo>
                  <a:pt x="7971" y="11846"/>
                </a:lnTo>
                <a:cubicBezTo>
                  <a:pt x="8160" y="11846"/>
                  <a:pt x="8317" y="11689"/>
                  <a:pt x="8317" y="11500"/>
                </a:cubicBezTo>
                <a:cubicBezTo>
                  <a:pt x="8317" y="11311"/>
                  <a:pt x="8160" y="11153"/>
                  <a:pt x="7971" y="11153"/>
                </a:cubicBezTo>
                <a:lnTo>
                  <a:pt x="6774" y="11153"/>
                </a:lnTo>
                <a:lnTo>
                  <a:pt x="6427" y="10428"/>
                </a:lnTo>
                <a:lnTo>
                  <a:pt x="9326" y="10428"/>
                </a:lnTo>
                <a:cubicBezTo>
                  <a:pt x="9546" y="10428"/>
                  <a:pt x="9704" y="10271"/>
                  <a:pt x="9704" y="10082"/>
                </a:cubicBezTo>
                <a:cubicBezTo>
                  <a:pt x="9672" y="9924"/>
                  <a:pt x="9515" y="9767"/>
                  <a:pt x="9326" y="9767"/>
                </a:cubicBezTo>
                <a:lnTo>
                  <a:pt x="4127" y="9767"/>
                </a:lnTo>
                <a:lnTo>
                  <a:pt x="4127" y="6648"/>
                </a:lnTo>
                <a:cubicBezTo>
                  <a:pt x="4127" y="6175"/>
                  <a:pt x="4442" y="5797"/>
                  <a:pt x="4883" y="5671"/>
                </a:cubicBezTo>
                <a:cubicBezTo>
                  <a:pt x="5009" y="5955"/>
                  <a:pt x="5230" y="6175"/>
                  <a:pt x="5513" y="6270"/>
                </a:cubicBezTo>
                <a:lnTo>
                  <a:pt x="5513" y="6648"/>
                </a:lnTo>
                <a:cubicBezTo>
                  <a:pt x="5513" y="7089"/>
                  <a:pt x="5797" y="7467"/>
                  <a:pt x="6238" y="7625"/>
                </a:cubicBezTo>
                <a:lnTo>
                  <a:pt x="6238" y="8727"/>
                </a:lnTo>
                <a:cubicBezTo>
                  <a:pt x="6238" y="8948"/>
                  <a:pt x="6396" y="9105"/>
                  <a:pt x="6585" y="9105"/>
                </a:cubicBezTo>
                <a:lnTo>
                  <a:pt x="7971" y="9105"/>
                </a:lnTo>
                <a:cubicBezTo>
                  <a:pt x="8160" y="9105"/>
                  <a:pt x="8317" y="8948"/>
                  <a:pt x="8317" y="8727"/>
                </a:cubicBezTo>
                <a:lnTo>
                  <a:pt x="8317" y="7625"/>
                </a:lnTo>
                <a:cubicBezTo>
                  <a:pt x="8695" y="7467"/>
                  <a:pt x="9010" y="7120"/>
                  <a:pt x="9010" y="6648"/>
                </a:cubicBezTo>
                <a:lnTo>
                  <a:pt x="9010" y="2426"/>
                </a:lnTo>
                <a:cubicBezTo>
                  <a:pt x="9010" y="2017"/>
                  <a:pt x="8758" y="1607"/>
                  <a:pt x="8317" y="1450"/>
                </a:cubicBezTo>
                <a:lnTo>
                  <a:pt x="8317" y="693"/>
                </a:lnTo>
                <a:lnTo>
                  <a:pt x="8664" y="693"/>
                </a:lnTo>
                <a:cubicBezTo>
                  <a:pt x="8853" y="693"/>
                  <a:pt x="9010" y="536"/>
                  <a:pt x="9010" y="347"/>
                </a:cubicBezTo>
                <a:cubicBezTo>
                  <a:pt x="9010" y="158"/>
                  <a:pt x="8853" y="0"/>
                  <a:pt x="866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/>
          <p:nvPr/>
        </p:nvSpPr>
        <p:spPr>
          <a:xfrm flipH="1">
            <a:off x="713275" y="2429700"/>
            <a:ext cx="7717500" cy="217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3"/>
          <p:cNvSpPr txBox="1"/>
          <p:nvPr>
            <p:ph type="ctrTitle"/>
          </p:nvPr>
        </p:nvSpPr>
        <p:spPr>
          <a:xfrm>
            <a:off x="511325" y="1907950"/>
            <a:ext cx="8632800" cy="217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0" lIns="91425" spcFirstLastPara="1" rIns="91425" wrap="square" tIns="182875">
            <a:noAutofit/>
          </a:bodyPr>
          <a:lstStyle/>
          <a:p>
            <a: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-US">
                <a:solidFill>
                  <a:schemeClr val="dk1"/>
                </a:solidFill>
              </a:rPr>
              <a:t>Acute Eczematous Dermatitis</a:t>
            </a:r>
            <a:endParaRPr b="1" sz="8200">
              <a:solidFill>
                <a:schemeClr val="dk1"/>
              </a:solidFill>
            </a:endParaRPr>
          </a:p>
        </p:txBody>
      </p:sp>
      <p:sp>
        <p:nvSpPr>
          <p:cNvPr id="191" name="Google Shape;191;p13"/>
          <p:cNvSpPr txBox="1"/>
          <p:nvPr>
            <p:ph idx="1" type="subTitle"/>
          </p:nvPr>
        </p:nvSpPr>
        <p:spPr>
          <a:xfrm>
            <a:off x="511325" y="4086850"/>
            <a:ext cx="7815900" cy="94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</a:pPr>
            <a:r>
              <a:rPr lang="en-US">
                <a:solidFill>
                  <a:schemeClr val="dk1"/>
                </a:solidFill>
              </a:rPr>
              <a:t>Greek word meaning “to boil over,”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</a:pPr>
            <a:r>
              <a:rPr lang="en-US">
                <a:solidFill>
                  <a:schemeClr val="dk1"/>
                </a:solidFill>
              </a:rPr>
              <a:t>One of the most common skin disorders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2" name="Google Shape;192;p13"/>
          <p:cNvSpPr/>
          <p:nvPr/>
        </p:nvSpPr>
        <p:spPr>
          <a:xfrm flipH="1">
            <a:off x="3587800" y="539500"/>
            <a:ext cx="1968600" cy="94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3"/>
          <p:cNvSpPr txBox="1"/>
          <p:nvPr>
            <p:ph idx="2" type="title"/>
          </p:nvPr>
        </p:nvSpPr>
        <p:spPr>
          <a:xfrm>
            <a:off x="3486400" y="117546"/>
            <a:ext cx="2171400" cy="179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-US">
                <a:solidFill>
                  <a:schemeClr val="dk1"/>
                </a:solidFill>
              </a:rPr>
              <a:t>02.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/>
          <p:nvPr/>
        </p:nvSpPr>
        <p:spPr>
          <a:xfrm>
            <a:off x="5351550" y="3011625"/>
            <a:ext cx="1989600" cy="1989600"/>
          </a:xfrm>
          <a:prstGeom prst="ellipse">
            <a:avLst/>
          </a:prstGeom>
          <a:gradFill>
            <a:gsLst>
              <a:gs pos="0">
                <a:srgbClr val="FFD4C9">
                  <a:alpha val="40784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4"/>
          <p:cNvSpPr txBox="1"/>
          <p:nvPr>
            <p:ph idx="1" type="body"/>
          </p:nvPr>
        </p:nvSpPr>
        <p:spPr>
          <a:xfrm>
            <a:off x="215325" y="619125"/>
            <a:ext cx="5935500" cy="452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b="1" lang="en-US" sz="1800">
                <a:solidFill>
                  <a:srgbClr val="000000"/>
                </a:solidFill>
              </a:rPr>
              <a:t>A clinical term for a number of conditions with varied underlying etiologies.</a:t>
            </a:r>
            <a:endParaRPr b="1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b="1" lang="en-US" sz="1800">
                <a:solidFill>
                  <a:srgbClr val="000000"/>
                </a:solidFill>
              </a:rPr>
              <a:t>Lesions: erythematous papules, often with overlying vesicles, which ooze &amp; become crusted</a:t>
            </a:r>
            <a:endParaRPr b="1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b="1" lang="en-US" sz="1800">
                <a:solidFill>
                  <a:srgbClr val="000000"/>
                </a:solidFill>
              </a:rPr>
              <a:t>With persistence, these lesions coalesce into raised, scaling plaques</a:t>
            </a:r>
            <a:endParaRPr b="1" sz="1800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b="1" lang="en-US" sz="1800">
                <a:solidFill>
                  <a:srgbClr val="000000"/>
                </a:solidFill>
              </a:rPr>
              <a:t>Pruritus is characteristic.</a:t>
            </a:r>
            <a:endParaRPr b="1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b="1" lang="en-US" sz="1800">
                <a:solidFill>
                  <a:srgbClr val="000000"/>
                </a:solidFill>
              </a:rPr>
              <a:t>The most common form, Allergic contact dermatitis</a:t>
            </a:r>
            <a:endParaRPr b="1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1" lang="en-US" sz="1800">
                <a:solidFill>
                  <a:srgbClr val="000000"/>
                </a:solidFill>
              </a:rPr>
              <a:t>is triggered by exposure to an environmental contact-sensitizing agent</a:t>
            </a:r>
            <a:endParaRPr b="1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1" lang="en-US" sz="1800">
                <a:solidFill>
                  <a:srgbClr val="000000"/>
                </a:solidFill>
              </a:rPr>
              <a:t>typically results from T cell-mediated inflammatory reactions</a:t>
            </a:r>
            <a:br>
              <a:rPr b="1" lang="en-US" sz="1800">
                <a:solidFill>
                  <a:srgbClr val="000000"/>
                </a:solidFill>
              </a:rPr>
            </a:br>
            <a:endParaRPr b="1" sz="1800">
              <a:solidFill>
                <a:srgbClr val="000000"/>
              </a:solidFill>
            </a:endParaRPr>
          </a:p>
          <a:p>
            <a:pPr indent="-209550" lvl="0" marL="438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None/>
            </a:pPr>
            <a:r>
              <a:t/>
            </a:r>
            <a:endParaRPr b="1" sz="1200">
              <a:solidFill>
                <a:srgbClr val="000000"/>
              </a:solidFill>
            </a:endParaRPr>
          </a:p>
        </p:txBody>
      </p:sp>
      <p:sp>
        <p:nvSpPr>
          <p:cNvPr id="200" name="Google Shape;200;p14"/>
          <p:cNvSpPr txBox="1"/>
          <p:nvPr>
            <p:ph type="ctrTitle"/>
          </p:nvPr>
        </p:nvSpPr>
        <p:spPr>
          <a:xfrm>
            <a:off x="215325" y="0"/>
            <a:ext cx="8215500" cy="100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800">
                <a:solidFill>
                  <a:srgbClr val="980000"/>
                </a:solidFill>
              </a:rPr>
              <a:t>Eczema</a:t>
            </a:r>
            <a:endParaRPr b="1" sz="2800">
              <a:solidFill>
                <a:srgbClr val="980000"/>
              </a:solidFill>
            </a:endParaRPr>
          </a:p>
        </p:txBody>
      </p:sp>
      <p:pic>
        <p:nvPicPr>
          <p:cNvPr descr="Eczema in Children | National Eczema Association" id="201" name="Google Shape;20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0712" y="1672849"/>
            <a:ext cx="2866828" cy="2150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"/>
          <p:cNvSpPr/>
          <p:nvPr/>
        </p:nvSpPr>
        <p:spPr>
          <a:xfrm>
            <a:off x="6745575" y="2661400"/>
            <a:ext cx="1989600" cy="1989600"/>
          </a:xfrm>
          <a:prstGeom prst="ellipse">
            <a:avLst/>
          </a:prstGeom>
          <a:gradFill>
            <a:gsLst>
              <a:gs pos="0">
                <a:srgbClr val="FFFFFF">
                  <a:alpha val="35294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5"/>
          <p:cNvSpPr txBox="1"/>
          <p:nvPr>
            <p:ph type="ctrTitle"/>
          </p:nvPr>
        </p:nvSpPr>
        <p:spPr>
          <a:xfrm>
            <a:off x="0" y="8800"/>
            <a:ext cx="9144000" cy="198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>
                <a:solidFill>
                  <a:schemeClr val="dk1"/>
                </a:solidFill>
              </a:rPr>
              <a:t>Pathogenesis: T cell-mediated inflammatory reactions (type IV hypersensitivity)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08" name="Google Shape;208;p15"/>
          <p:cNvSpPr txBox="1"/>
          <p:nvPr>
            <p:ph idx="4294967295" type="subTitle"/>
          </p:nvPr>
        </p:nvSpPr>
        <p:spPr>
          <a:xfrm>
            <a:off x="630800" y="2934749"/>
            <a:ext cx="2184000" cy="198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kkitt"/>
              <a:buNone/>
            </a:pPr>
            <a:r>
              <a:rPr b="1" i="0" lang="en-US" sz="1800" u="none" cap="none" strike="noStrike">
                <a:solidFill>
                  <a:srgbClr val="434343"/>
                </a:solidFill>
                <a:latin typeface="Rokkitt"/>
                <a:ea typeface="Rokkitt"/>
                <a:cs typeface="Rokkitt"/>
                <a:sym typeface="Rokkitt"/>
              </a:rPr>
              <a:t>Reactive chemicals introduced at the</a:t>
            </a:r>
            <a:endParaRPr b="1"/>
          </a:p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kkitt"/>
              <a:buNone/>
            </a:pPr>
            <a:r>
              <a:rPr b="1" i="0" lang="en-US" sz="1800" u="none" cap="none" strike="noStrike">
                <a:solidFill>
                  <a:srgbClr val="434343"/>
                </a:solidFill>
                <a:latin typeface="Rokkitt"/>
                <a:ea typeface="Rokkitt"/>
                <a:cs typeface="Rokkitt"/>
                <a:sym typeface="Rokkitt"/>
              </a:rPr>
              <a:t>epidermal surface 🡪 modify self proteins</a:t>
            </a:r>
            <a:endParaRPr b="1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09" name="Google Shape;209;p15"/>
          <p:cNvSpPr txBox="1"/>
          <p:nvPr>
            <p:ph idx="4294967295" type="subTitle"/>
          </p:nvPr>
        </p:nvSpPr>
        <p:spPr>
          <a:xfrm>
            <a:off x="3495475" y="3021450"/>
            <a:ext cx="2266500" cy="198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kkitt"/>
              <a:buNone/>
            </a:pPr>
            <a:r>
              <a:rPr b="1" i="0" lang="en-US" sz="1600" u="none" cap="none" strike="noStrike">
                <a:solidFill>
                  <a:srgbClr val="434343"/>
                </a:solidFill>
                <a:latin typeface="Rokkitt"/>
                <a:ea typeface="Rokkitt"/>
                <a:cs typeface="Rokkitt"/>
                <a:sym typeface="Rokkitt"/>
              </a:rPr>
              <a:t>Processed by epidermal Langerhans cells 🡪 migrate to draining lymph nodes &amp; present the antigen to naïve T cells</a:t>
            </a:r>
            <a:endParaRPr b="1" i="0" sz="16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10" name="Google Shape;210;p15"/>
          <p:cNvSpPr txBox="1"/>
          <p:nvPr>
            <p:ph idx="4294967295" type="subTitle"/>
          </p:nvPr>
        </p:nvSpPr>
        <p:spPr>
          <a:xfrm>
            <a:off x="6442650" y="3226349"/>
            <a:ext cx="1976700" cy="169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kkitt"/>
              <a:buNone/>
            </a:pPr>
            <a:r>
              <a:rPr b="1" i="0" lang="en-US" sz="1600" u="none" cap="none" strike="noStrike">
                <a:solidFill>
                  <a:srgbClr val="434343"/>
                </a:solidFill>
                <a:latin typeface="Rokkitt"/>
                <a:ea typeface="Rokkitt"/>
                <a:cs typeface="Rokkitt"/>
                <a:sym typeface="Rokkitt"/>
              </a:rPr>
              <a:t>Activated memory CD4+ T lymphocytes</a:t>
            </a:r>
            <a:endParaRPr b="1"/>
          </a:p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kkitt"/>
              <a:buNone/>
            </a:pPr>
            <a:r>
              <a:rPr b="1" i="0" lang="en-US" sz="1600" u="none" cap="none" strike="noStrike">
                <a:solidFill>
                  <a:srgbClr val="434343"/>
                </a:solidFill>
                <a:latin typeface="Rokkitt"/>
                <a:ea typeface="Rokkitt"/>
                <a:cs typeface="Rokkitt"/>
                <a:sym typeface="Rokkitt"/>
              </a:rPr>
              <a:t>migrate to the affected skin sites</a:t>
            </a:r>
            <a:endParaRPr b="1" i="0" sz="16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11" name="Google Shape;211;p15"/>
          <p:cNvSpPr/>
          <p:nvPr/>
        </p:nvSpPr>
        <p:spPr>
          <a:xfrm flipH="1">
            <a:off x="724650" y="2297550"/>
            <a:ext cx="1976700" cy="54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5"/>
          <p:cNvSpPr/>
          <p:nvPr/>
        </p:nvSpPr>
        <p:spPr>
          <a:xfrm flipH="1">
            <a:off x="3583650" y="2297550"/>
            <a:ext cx="1976700" cy="54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5"/>
          <p:cNvSpPr/>
          <p:nvPr/>
        </p:nvSpPr>
        <p:spPr>
          <a:xfrm flipH="1">
            <a:off x="6442650" y="2297550"/>
            <a:ext cx="1976700" cy="54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5"/>
          <p:cNvSpPr txBox="1"/>
          <p:nvPr>
            <p:ph idx="4294967295" type="subTitle"/>
          </p:nvPr>
        </p:nvSpPr>
        <p:spPr>
          <a:xfrm>
            <a:off x="734450" y="2087226"/>
            <a:ext cx="1976700" cy="75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91425" spcFirstLastPara="1" rIns="91425" wrap="square" tIns="1828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ts val="1800"/>
              <a:buFont typeface="Rokkitt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neoantigens</a:t>
            </a:r>
            <a:endParaRPr b="1" i="0" sz="1800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15" name="Google Shape;215;p15"/>
          <p:cNvSpPr txBox="1"/>
          <p:nvPr>
            <p:ph idx="4294967295" type="subTitle"/>
          </p:nvPr>
        </p:nvSpPr>
        <p:spPr>
          <a:xfrm>
            <a:off x="3583625" y="2086300"/>
            <a:ext cx="1976700" cy="93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91425" spcFirstLastPara="1" rIns="91425" wrap="square" tIns="1828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ts val="1800"/>
              <a:buFont typeface="Rokkitt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CD4+T cell naïve🡪 memory</a:t>
            </a:r>
            <a:endParaRPr b="1" i="0" sz="1800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16" name="Google Shape;216;p15"/>
          <p:cNvSpPr txBox="1"/>
          <p:nvPr>
            <p:ph idx="4294967295" type="subTitle"/>
          </p:nvPr>
        </p:nvSpPr>
        <p:spPr>
          <a:xfrm>
            <a:off x="6442650" y="1817398"/>
            <a:ext cx="1976700" cy="13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91425" spcFirstLastPara="1" rIns="91425" wrap="square" tIns="1828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ts val="1800"/>
              <a:buFont typeface="Rokkitt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on reexposure</a:t>
            </a:r>
            <a:endParaRPr b="1" i="0" sz="1800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217" name="Google Shape;217;p15"/>
          <p:cNvCxnSpPr>
            <a:stCxn id="214" idx="3"/>
            <a:endCxn id="215" idx="1"/>
          </p:cNvCxnSpPr>
          <p:nvPr/>
        </p:nvCxnSpPr>
        <p:spPr>
          <a:xfrm>
            <a:off x="2711150" y="2466576"/>
            <a:ext cx="872400" cy="86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8" name="Google Shape;218;p15"/>
          <p:cNvCxnSpPr>
            <a:stCxn id="215" idx="3"/>
            <a:endCxn id="216" idx="1"/>
          </p:cNvCxnSpPr>
          <p:nvPr/>
        </p:nvCxnSpPr>
        <p:spPr>
          <a:xfrm flipH="1" rot="10800000">
            <a:off x="5560325" y="2494450"/>
            <a:ext cx="882300" cy="58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9" name="Google Shape;219;p15"/>
          <p:cNvCxnSpPr>
            <a:stCxn id="216" idx="3"/>
          </p:cNvCxnSpPr>
          <p:nvPr/>
        </p:nvCxnSpPr>
        <p:spPr>
          <a:xfrm>
            <a:off x="8419350" y="2494498"/>
            <a:ext cx="1233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"/>
          <p:cNvSpPr/>
          <p:nvPr/>
        </p:nvSpPr>
        <p:spPr>
          <a:xfrm>
            <a:off x="311050" y="2661400"/>
            <a:ext cx="1989600" cy="1989600"/>
          </a:xfrm>
          <a:prstGeom prst="ellipse">
            <a:avLst/>
          </a:prstGeom>
          <a:gradFill>
            <a:gsLst>
              <a:gs pos="0">
                <a:srgbClr val="FFFFFF">
                  <a:alpha val="35294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6"/>
          <p:cNvSpPr txBox="1"/>
          <p:nvPr>
            <p:ph type="ctrTitle"/>
          </p:nvPr>
        </p:nvSpPr>
        <p:spPr>
          <a:xfrm>
            <a:off x="713225" y="457250"/>
            <a:ext cx="7717500" cy="54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Pathogenesis: type IV hypersensitivity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6" name="Google Shape;226;p16"/>
          <p:cNvSpPr txBox="1"/>
          <p:nvPr>
            <p:ph idx="4294967295" type="subTitle"/>
          </p:nvPr>
        </p:nvSpPr>
        <p:spPr>
          <a:xfrm>
            <a:off x="272450" y="2992875"/>
            <a:ext cx="2624400" cy="198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kkitt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CD4+ T lymphocytes</a:t>
            </a:r>
            <a:endParaRPr b="1">
              <a:solidFill>
                <a:srgbClr val="000000"/>
              </a:solidFill>
            </a:endParaRPr>
          </a:p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kkitt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release cytokines that</a:t>
            </a:r>
            <a:endParaRPr b="1">
              <a:solidFill>
                <a:srgbClr val="000000"/>
              </a:solidFill>
            </a:endParaRPr>
          </a:p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kkitt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recruit numerous inflammatory cells &amp; mediate epidermal</a:t>
            </a:r>
            <a:endParaRPr b="1">
              <a:solidFill>
                <a:srgbClr val="000000"/>
              </a:solidFill>
            </a:endParaRPr>
          </a:p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kkitt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damage</a:t>
            </a:r>
            <a:endParaRPr b="1" i="0" sz="1800" u="none" cap="none" strike="noStrik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27" name="Google Shape;227;p16"/>
          <p:cNvSpPr txBox="1"/>
          <p:nvPr>
            <p:ph idx="4294967295" type="subTitle"/>
          </p:nvPr>
        </p:nvSpPr>
        <p:spPr>
          <a:xfrm>
            <a:off x="3583600" y="3139978"/>
            <a:ext cx="1976700" cy="96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kkitt"/>
              <a:buNone/>
            </a:pPr>
            <a:r>
              <a:rPr b="1" i="0" lang="en-US" sz="2000" u="none" cap="none" strike="noStrike">
                <a:solidFill>
                  <a:srgbClr val="434343"/>
                </a:solidFill>
                <a:latin typeface="Rokkitt"/>
                <a:ea typeface="Rokkitt"/>
                <a:cs typeface="Rokkitt"/>
                <a:sym typeface="Rokkitt"/>
              </a:rPr>
              <a:t>erythema </a:t>
            </a:r>
            <a:endParaRPr b="1"/>
          </a:p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kkitt"/>
              <a:buNone/>
            </a:pPr>
            <a:r>
              <a:rPr b="1" i="0" lang="en-US" sz="2000" u="none" cap="none" strike="noStrike">
                <a:solidFill>
                  <a:srgbClr val="434343"/>
                </a:solidFill>
                <a:latin typeface="Rokkitt"/>
                <a:ea typeface="Rokkitt"/>
                <a:cs typeface="Rokkitt"/>
                <a:sym typeface="Rokkitt"/>
              </a:rPr>
              <a:t>and pruritus الحكة</a:t>
            </a:r>
            <a:endParaRPr b="1" i="0" sz="20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28" name="Google Shape;228;p16"/>
          <p:cNvSpPr/>
          <p:nvPr/>
        </p:nvSpPr>
        <p:spPr>
          <a:xfrm flipH="1">
            <a:off x="724650" y="2297550"/>
            <a:ext cx="1976700" cy="54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6"/>
          <p:cNvSpPr/>
          <p:nvPr/>
        </p:nvSpPr>
        <p:spPr>
          <a:xfrm flipH="1">
            <a:off x="3583650" y="2297550"/>
            <a:ext cx="1976700" cy="54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6"/>
          <p:cNvSpPr txBox="1"/>
          <p:nvPr>
            <p:ph idx="4294967295" type="subTitle"/>
          </p:nvPr>
        </p:nvSpPr>
        <p:spPr>
          <a:xfrm>
            <a:off x="724600" y="2100150"/>
            <a:ext cx="1976700" cy="96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91425" spcFirstLastPara="1" rIns="91425" wrap="square" tIns="1828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ts val="1800"/>
              <a:buFont typeface="Rokkitt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Recruitment</a:t>
            </a:r>
            <a:endParaRPr b="1" i="0" sz="1800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31" name="Google Shape;231;p16"/>
          <p:cNvSpPr txBox="1"/>
          <p:nvPr>
            <p:ph idx="4294967295" type="subTitle"/>
          </p:nvPr>
        </p:nvSpPr>
        <p:spPr>
          <a:xfrm>
            <a:off x="3583625" y="2259877"/>
            <a:ext cx="1976700" cy="54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91425" spcFirstLastPara="1" rIns="91425" wrap="square" tIns="1828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ts val="1800"/>
              <a:buFont typeface="Rokkitt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Within 24 hours</a:t>
            </a:r>
            <a:endParaRPr b="1" i="0" sz="1800" u="none" cap="none" strike="noStrike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232" name="Google Shape;232;p16"/>
          <p:cNvCxnSpPr>
            <a:stCxn id="230" idx="3"/>
            <a:endCxn id="231" idx="1"/>
          </p:cNvCxnSpPr>
          <p:nvPr/>
        </p:nvCxnSpPr>
        <p:spPr>
          <a:xfrm flipH="1" rot="10800000">
            <a:off x="2701300" y="2533950"/>
            <a:ext cx="882300" cy="50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3" name="Google Shape;233;p16"/>
          <p:cNvCxnSpPr>
            <a:stCxn id="231" idx="3"/>
          </p:cNvCxnSpPr>
          <p:nvPr/>
        </p:nvCxnSpPr>
        <p:spPr>
          <a:xfrm flipH="1" rot="10800000">
            <a:off x="5560325" y="2533177"/>
            <a:ext cx="882300" cy="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4" name="Google Shape;234;p16"/>
          <p:cNvCxnSpPr>
            <a:endCxn id="230" idx="1"/>
          </p:cNvCxnSpPr>
          <p:nvPr/>
        </p:nvCxnSpPr>
        <p:spPr>
          <a:xfrm>
            <a:off x="-553700" y="2584650"/>
            <a:ext cx="1278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35" name="Google Shape;23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5234" y="1628957"/>
            <a:ext cx="3112851" cy="30220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" name="Google Shape;236;p16"/>
          <p:cNvGrpSpPr/>
          <p:nvPr/>
        </p:nvGrpSpPr>
        <p:grpSpPr>
          <a:xfrm>
            <a:off x="272438" y="664382"/>
            <a:ext cx="341488" cy="179405"/>
            <a:chOff x="2080675" y="352325"/>
            <a:chExt cx="485000" cy="254800"/>
          </a:xfrm>
        </p:grpSpPr>
        <p:sp>
          <p:nvSpPr>
            <p:cNvPr id="237" name="Google Shape;237;p16"/>
            <p:cNvSpPr/>
            <p:nvPr/>
          </p:nvSpPr>
          <p:spPr>
            <a:xfrm>
              <a:off x="2080675" y="352325"/>
              <a:ext cx="485000" cy="254800"/>
            </a:xfrm>
            <a:custGeom>
              <a:rect b="b" l="l" r="r" t="t"/>
              <a:pathLst>
                <a:path extrusionOk="0" h="10192" w="19400">
                  <a:moveTo>
                    <a:pt x="5514" y="2183"/>
                  </a:moveTo>
                  <a:cubicBezTo>
                    <a:pt x="4291" y="3932"/>
                    <a:pt x="4291" y="6254"/>
                    <a:pt x="5514" y="8002"/>
                  </a:cubicBezTo>
                  <a:cubicBezTo>
                    <a:pt x="4858" y="7685"/>
                    <a:pt x="4230" y="7320"/>
                    <a:pt x="3632" y="6909"/>
                  </a:cubicBezTo>
                  <a:cubicBezTo>
                    <a:pt x="2841" y="6368"/>
                    <a:pt x="2099" y="5762"/>
                    <a:pt x="1410" y="5097"/>
                  </a:cubicBezTo>
                  <a:cubicBezTo>
                    <a:pt x="2071" y="4454"/>
                    <a:pt x="3572" y="3126"/>
                    <a:pt x="5514" y="2183"/>
                  </a:cubicBezTo>
                  <a:close/>
                  <a:moveTo>
                    <a:pt x="13865" y="2171"/>
                  </a:moveTo>
                  <a:cubicBezTo>
                    <a:pt x="14527" y="2491"/>
                    <a:pt x="15167" y="2866"/>
                    <a:pt x="15774" y="3283"/>
                  </a:cubicBezTo>
                  <a:cubicBezTo>
                    <a:pt x="16562" y="3823"/>
                    <a:pt x="17304" y="4430"/>
                    <a:pt x="17996" y="5094"/>
                  </a:cubicBezTo>
                  <a:cubicBezTo>
                    <a:pt x="17307" y="5759"/>
                    <a:pt x="16565" y="6365"/>
                    <a:pt x="15774" y="6909"/>
                  </a:cubicBezTo>
                  <a:cubicBezTo>
                    <a:pt x="15167" y="7326"/>
                    <a:pt x="14530" y="7697"/>
                    <a:pt x="13865" y="8017"/>
                  </a:cubicBezTo>
                  <a:cubicBezTo>
                    <a:pt x="15097" y="6263"/>
                    <a:pt x="15097" y="3926"/>
                    <a:pt x="13865" y="2171"/>
                  </a:cubicBezTo>
                  <a:close/>
                  <a:moveTo>
                    <a:pt x="9801" y="1133"/>
                  </a:moveTo>
                  <a:cubicBezTo>
                    <a:pt x="11948" y="1190"/>
                    <a:pt x="13657" y="2947"/>
                    <a:pt x="13657" y="5091"/>
                  </a:cubicBezTo>
                  <a:cubicBezTo>
                    <a:pt x="13657" y="7238"/>
                    <a:pt x="11948" y="8995"/>
                    <a:pt x="9801" y="9053"/>
                  </a:cubicBezTo>
                  <a:lnTo>
                    <a:pt x="9566" y="9053"/>
                  </a:lnTo>
                  <a:cubicBezTo>
                    <a:pt x="7431" y="8983"/>
                    <a:pt x="5734" y="7232"/>
                    <a:pt x="5728" y="5094"/>
                  </a:cubicBezTo>
                  <a:cubicBezTo>
                    <a:pt x="5731" y="2947"/>
                    <a:pt x="7440" y="1190"/>
                    <a:pt x="9587" y="1133"/>
                  </a:cubicBezTo>
                  <a:close/>
                  <a:moveTo>
                    <a:pt x="9557" y="0"/>
                  </a:moveTo>
                  <a:cubicBezTo>
                    <a:pt x="7440" y="37"/>
                    <a:pt x="5166" y="852"/>
                    <a:pt x="2965" y="2362"/>
                  </a:cubicBezTo>
                  <a:cubicBezTo>
                    <a:pt x="1283" y="3518"/>
                    <a:pt x="239" y="4665"/>
                    <a:pt x="196" y="4714"/>
                  </a:cubicBezTo>
                  <a:cubicBezTo>
                    <a:pt x="0" y="4928"/>
                    <a:pt x="0" y="5257"/>
                    <a:pt x="196" y="5472"/>
                  </a:cubicBezTo>
                  <a:cubicBezTo>
                    <a:pt x="239" y="5523"/>
                    <a:pt x="1283" y="6670"/>
                    <a:pt x="2965" y="7827"/>
                  </a:cubicBezTo>
                  <a:cubicBezTo>
                    <a:pt x="5166" y="9337"/>
                    <a:pt x="7440" y="10149"/>
                    <a:pt x="9557" y="10188"/>
                  </a:cubicBezTo>
                  <a:cubicBezTo>
                    <a:pt x="9602" y="10188"/>
                    <a:pt x="9647" y="10191"/>
                    <a:pt x="9692" y="10191"/>
                  </a:cubicBezTo>
                  <a:lnTo>
                    <a:pt x="9717" y="10191"/>
                  </a:lnTo>
                  <a:cubicBezTo>
                    <a:pt x="11869" y="10185"/>
                    <a:pt x="14194" y="9367"/>
                    <a:pt x="16435" y="7827"/>
                  </a:cubicBezTo>
                  <a:cubicBezTo>
                    <a:pt x="18120" y="6670"/>
                    <a:pt x="19161" y="5523"/>
                    <a:pt x="19207" y="5475"/>
                  </a:cubicBezTo>
                  <a:cubicBezTo>
                    <a:pt x="19400" y="5257"/>
                    <a:pt x="19400" y="4931"/>
                    <a:pt x="19207" y="4714"/>
                  </a:cubicBezTo>
                  <a:cubicBezTo>
                    <a:pt x="19161" y="4665"/>
                    <a:pt x="18120" y="3521"/>
                    <a:pt x="16435" y="2365"/>
                  </a:cubicBezTo>
                  <a:cubicBezTo>
                    <a:pt x="14191" y="822"/>
                    <a:pt x="11869" y="6"/>
                    <a:pt x="9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2246650" y="408900"/>
              <a:ext cx="147075" cy="141600"/>
            </a:xfrm>
            <a:custGeom>
              <a:rect b="b" l="l" r="r" t="t"/>
              <a:pathLst>
                <a:path extrusionOk="0" h="5664" w="5883">
                  <a:moveTo>
                    <a:pt x="3054" y="1132"/>
                  </a:moveTo>
                  <a:cubicBezTo>
                    <a:pt x="3495" y="1132"/>
                    <a:pt x="3930" y="1304"/>
                    <a:pt x="4255" y="1630"/>
                  </a:cubicBezTo>
                  <a:cubicBezTo>
                    <a:pt x="4738" y="2116"/>
                    <a:pt x="4886" y="2846"/>
                    <a:pt x="4624" y="3480"/>
                  </a:cubicBezTo>
                  <a:cubicBezTo>
                    <a:pt x="4358" y="4115"/>
                    <a:pt x="3739" y="4531"/>
                    <a:pt x="3053" y="4531"/>
                  </a:cubicBezTo>
                  <a:cubicBezTo>
                    <a:pt x="2114" y="4528"/>
                    <a:pt x="1357" y="3770"/>
                    <a:pt x="1353" y="2831"/>
                  </a:cubicBezTo>
                  <a:cubicBezTo>
                    <a:pt x="1353" y="2143"/>
                    <a:pt x="1767" y="1524"/>
                    <a:pt x="2404" y="1261"/>
                  </a:cubicBezTo>
                  <a:cubicBezTo>
                    <a:pt x="2614" y="1174"/>
                    <a:pt x="2835" y="1132"/>
                    <a:pt x="3054" y="1132"/>
                  </a:cubicBezTo>
                  <a:close/>
                  <a:moveTo>
                    <a:pt x="3053" y="1"/>
                  </a:moveTo>
                  <a:cubicBezTo>
                    <a:pt x="2316" y="1"/>
                    <a:pt x="1593" y="288"/>
                    <a:pt x="1052" y="829"/>
                  </a:cubicBezTo>
                  <a:cubicBezTo>
                    <a:pt x="242" y="1639"/>
                    <a:pt x="1" y="2855"/>
                    <a:pt x="439" y="3915"/>
                  </a:cubicBezTo>
                  <a:cubicBezTo>
                    <a:pt x="876" y="4972"/>
                    <a:pt x="1909" y="5663"/>
                    <a:pt x="3053" y="5663"/>
                  </a:cubicBezTo>
                  <a:cubicBezTo>
                    <a:pt x="4614" y="5660"/>
                    <a:pt x="5883" y="4395"/>
                    <a:pt x="5883" y="2831"/>
                  </a:cubicBezTo>
                  <a:cubicBezTo>
                    <a:pt x="5883" y="1687"/>
                    <a:pt x="5194" y="654"/>
                    <a:pt x="4137" y="216"/>
                  </a:cubicBezTo>
                  <a:cubicBezTo>
                    <a:pt x="3786" y="71"/>
                    <a:pt x="3418" y="1"/>
                    <a:pt x="3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"/>
          <p:cNvSpPr/>
          <p:nvPr/>
        </p:nvSpPr>
        <p:spPr>
          <a:xfrm>
            <a:off x="5145932" y="3011625"/>
            <a:ext cx="2195218" cy="1989600"/>
          </a:xfrm>
          <a:prstGeom prst="ellipse">
            <a:avLst/>
          </a:prstGeom>
          <a:gradFill>
            <a:gsLst>
              <a:gs pos="0">
                <a:srgbClr val="FFD4C9">
                  <a:alpha val="40784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7"/>
          <p:cNvSpPr txBox="1"/>
          <p:nvPr>
            <p:ph type="ctrTitle"/>
          </p:nvPr>
        </p:nvSpPr>
        <p:spPr>
          <a:xfrm>
            <a:off x="713225" y="457250"/>
            <a:ext cx="7717500" cy="64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>
                <a:solidFill>
                  <a:srgbClr val="FF0000"/>
                </a:solidFill>
              </a:rPr>
              <a:t>Other Clinical Subtypes of eczema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45" name="Google Shape;245;p17"/>
          <p:cNvSpPr txBox="1"/>
          <p:nvPr>
            <p:ph idx="1" type="subTitle"/>
          </p:nvPr>
        </p:nvSpPr>
        <p:spPr>
          <a:xfrm>
            <a:off x="688750" y="1380450"/>
            <a:ext cx="3213900" cy="44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980000"/>
                </a:solidFill>
              </a:rPr>
              <a:t>Atopic dermatitis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246" name="Google Shape;246;p17"/>
          <p:cNvSpPr txBox="1"/>
          <p:nvPr>
            <p:ph idx="2" type="subTitle"/>
          </p:nvPr>
        </p:nvSpPr>
        <p:spPr>
          <a:xfrm>
            <a:off x="729400" y="1825950"/>
            <a:ext cx="3190800" cy="155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>
                <a:solidFill>
                  <a:srgbClr val="000000"/>
                </a:solidFill>
              </a:rPr>
              <a:t>defects in keratinocyte barrier function🡪 increased skin permeability to substances to which it is exposed (potential antigens)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247" name="Google Shape;247;p17"/>
          <p:cNvSpPr txBox="1"/>
          <p:nvPr>
            <p:ph idx="3" type="subTitle"/>
          </p:nvPr>
        </p:nvSpPr>
        <p:spPr>
          <a:xfrm>
            <a:off x="5226453" y="1566153"/>
            <a:ext cx="3213900" cy="6407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980000"/>
                </a:solidFill>
              </a:rPr>
              <a:t>Drug-related eczematous dermatitis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248" name="Google Shape;248;p17"/>
          <p:cNvSpPr txBox="1"/>
          <p:nvPr>
            <p:ph idx="4" type="subTitle"/>
          </p:nvPr>
        </p:nvSpPr>
        <p:spPr>
          <a:xfrm>
            <a:off x="5243200" y="2293175"/>
            <a:ext cx="3200400" cy="109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000">
                <a:solidFill>
                  <a:srgbClr val="000000"/>
                </a:solidFill>
              </a:rPr>
              <a:t>hypersensitivity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000">
                <a:solidFill>
                  <a:srgbClr val="000000"/>
                </a:solidFill>
              </a:rPr>
              <a:t>reaction to a drug</a:t>
            </a:r>
            <a:endParaRPr b="1" sz="2000">
              <a:solidFill>
                <a:srgbClr val="000000"/>
              </a:solidFill>
            </a:endParaRPr>
          </a:p>
        </p:txBody>
      </p:sp>
      <p:sp>
        <p:nvSpPr>
          <p:cNvPr id="249" name="Google Shape;249;p17"/>
          <p:cNvSpPr txBox="1"/>
          <p:nvPr>
            <p:ph idx="5" type="subTitle"/>
          </p:nvPr>
        </p:nvSpPr>
        <p:spPr>
          <a:xfrm>
            <a:off x="713225" y="3385822"/>
            <a:ext cx="3213900" cy="44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980000"/>
                </a:solidFill>
              </a:rPr>
              <a:t>Primary irritant dermatitis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250" name="Google Shape;250;p17"/>
          <p:cNvSpPr txBox="1"/>
          <p:nvPr>
            <p:ph idx="6" type="subTitle"/>
          </p:nvPr>
        </p:nvSpPr>
        <p:spPr>
          <a:xfrm>
            <a:off x="724775" y="3896070"/>
            <a:ext cx="3190800" cy="109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800">
                <a:solidFill>
                  <a:schemeClr val="dk1"/>
                </a:solidFill>
              </a:rPr>
              <a:t>exposure to substances that chemically, physically, or mechanically damage the skin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51" name="Google Shape;251;p17"/>
          <p:cNvSpPr txBox="1"/>
          <p:nvPr>
            <p:ph idx="7" type="subTitle"/>
          </p:nvPr>
        </p:nvSpPr>
        <p:spPr>
          <a:xfrm>
            <a:off x="5136204" y="3385801"/>
            <a:ext cx="3294422" cy="44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980000"/>
                </a:solidFill>
              </a:rPr>
              <a:t>Photoeczematous dermatitis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252" name="Google Shape;252;p17"/>
          <p:cNvSpPr txBox="1"/>
          <p:nvPr>
            <p:ph idx="8" type="subTitle"/>
          </p:nvPr>
        </p:nvSpPr>
        <p:spPr>
          <a:xfrm>
            <a:off x="5145925" y="3896077"/>
            <a:ext cx="3019800" cy="109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000">
                <a:solidFill>
                  <a:srgbClr val="000000"/>
                </a:solidFill>
              </a:rPr>
              <a:t>Abnormal reaction to UV or visible light</a:t>
            </a:r>
            <a:endParaRPr b="1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"/>
          <p:cNvSpPr txBox="1"/>
          <p:nvPr>
            <p:ph type="ctrTitle"/>
          </p:nvPr>
        </p:nvSpPr>
        <p:spPr>
          <a:xfrm>
            <a:off x="713225" y="457250"/>
            <a:ext cx="7717500" cy="5933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>
                <a:solidFill>
                  <a:schemeClr val="dk1"/>
                </a:solidFill>
              </a:rPr>
              <a:t>MORPHOLOGY: Gross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58" name="Google Shape;258;p18"/>
          <p:cNvSpPr txBox="1"/>
          <p:nvPr>
            <p:ph idx="1" type="subTitle"/>
          </p:nvPr>
        </p:nvSpPr>
        <p:spPr>
          <a:xfrm>
            <a:off x="0" y="1682875"/>
            <a:ext cx="3927000" cy="30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285750" lvl="0" marL="400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Skin involvement in contact dermatitis is limited to sites of direct contact with the triggering agent</a:t>
            </a:r>
            <a:endParaRPr>
              <a:solidFill>
                <a:schemeClr val="dk1"/>
              </a:solidFill>
            </a:endParaRPr>
          </a:p>
          <a:p>
            <a:pPr indent="-285750" lvl="0" marL="400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Whereas in other forms of eczema, lesions may be widely distributed</a:t>
            </a:r>
            <a:endParaRPr sz="2000">
              <a:solidFill>
                <a:schemeClr val="dk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259" name="Google Shape;25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8740" y="1167319"/>
            <a:ext cx="4686300" cy="3600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18"/>
          <p:cNvGrpSpPr/>
          <p:nvPr/>
        </p:nvGrpSpPr>
        <p:grpSpPr>
          <a:xfrm>
            <a:off x="272438" y="682913"/>
            <a:ext cx="341488" cy="179405"/>
            <a:chOff x="2080675" y="352325"/>
            <a:chExt cx="485000" cy="254800"/>
          </a:xfrm>
        </p:grpSpPr>
        <p:sp>
          <p:nvSpPr>
            <p:cNvPr id="261" name="Google Shape;261;p18"/>
            <p:cNvSpPr/>
            <p:nvPr/>
          </p:nvSpPr>
          <p:spPr>
            <a:xfrm>
              <a:off x="2080675" y="352325"/>
              <a:ext cx="485000" cy="254800"/>
            </a:xfrm>
            <a:custGeom>
              <a:rect b="b" l="l" r="r" t="t"/>
              <a:pathLst>
                <a:path extrusionOk="0" h="10192" w="19400">
                  <a:moveTo>
                    <a:pt x="5514" y="2183"/>
                  </a:moveTo>
                  <a:cubicBezTo>
                    <a:pt x="4291" y="3932"/>
                    <a:pt x="4291" y="6254"/>
                    <a:pt x="5514" y="8002"/>
                  </a:cubicBezTo>
                  <a:cubicBezTo>
                    <a:pt x="4858" y="7685"/>
                    <a:pt x="4230" y="7320"/>
                    <a:pt x="3632" y="6909"/>
                  </a:cubicBezTo>
                  <a:cubicBezTo>
                    <a:pt x="2841" y="6368"/>
                    <a:pt x="2099" y="5762"/>
                    <a:pt x="1410" y="5097"/>
                  </a:cubicBezTo>
                  <a:cubicBezTo>
                    <a:pt x="2071" y="4454"/>
                    <a:pt x="3572" y="3126"/>
                    <a:pt x="5514" y="2183"/>
                  </a:cubicBezTo>
                  <a:close/>
                  <a:moveTo>
                    <a:pt x="13865" y="2171"/>
                  </a:moveTo>
                  <a:cubicBezTo>
                    <a:pt x="14527" y="2491"/>
                    <a:pt x="15167" y="2866"/>
                    <a:pt x="15774" y="3283"/>
                  </a:cubicBezTo>
                  <a:cubicBezTo>
                    <a:pt x="16562" y="3823"/>
                    <a:pt x="17304" y="4430"/>
                    <a:pt x="17996" y="5094"/>
                  </a:cubicBezTo>
                  <a:cubicBezTo>
                    <a:pt x="17307" y="5759"/>
                    <a:pt x="16565" y="6365"/>
                    <a:pt x="15774" y="6909"/>
                  </a:cubicBezTo>
                  <a:cubicBezTo>
                    <a:pt x="15167" y="7326"/>
                    <a:pt x="14530" y="7697"/>
                    <a:pt x="13865" y="8017"/>
                  </a:cubicBezTo>
                  <a:cubicBezTo>
                    <a:pt x="15097" y="6263"/>
                    <a:pt x="15097" y="3926"/>
                    <a:pt x="13865" y="2171"/>
                  </a:cubicBezTo>
                  <a:close/>
                  <a:moveTo>
                    <a:pt x="9801" y="1133"/>
                  </a:moveTo>
                  <a:cubicBezTo>
                    <a:pt x="11948" y="1190"/>
                    <a:pt x="13657" y="2947"/>
                    <a:pt x="13657" y="5091"/>
                  </a:cubicBezTo>
                  <a:cubicBezTo>
                    <a:pt x="13657" y="7238"/>
                    <a:pt x="11948" y="8995"/>
                    <a:pt x="9801" y="9053"/>
                  </a:cubicBezTo>
                  <a:lnTo>
                    <a:pt x="9566" y="9053"/>
                  </a:lnTo>
                  <a:cubicBezTo>
                    <a:pt x="7431" y="8983"/>
                    <a:pt x="5734" y="7232"/>
                    <a:pt x="5728" y="5094"/>
                  </a:cubicBezTo>
                  <a:cubicBezTo>
                    <a:pt x="5731" y="2947"/>
                    <a:pt x="7440" y="1190"/>
                    <a:pt x="9587" y="1133"/>
                  </a:cubicBezTo>
                  <a:close/>
                  <a:moveTo>
                    <a:pt x="9557" y="0"/>
                  </a:moveTo>
                  <a:cubicBezTo>
                    <a:pt x="7440" y="37"/>
                    <a:pt x="5166" y="852"/>
                    <a:pt x="2965" y="2362"/>
                  </a:cubicBezTo>
                  <a:cubicBezTo>
                    <a:pt x="1283" y="3518"/>
                    <a:pt x="239" y="4665"/>
                    <a:pt x="196" y="4714"/>
                  </a:cubicBezTo>
                  <a:cubicBezTo>
                    <a:pt x="0" y="4928"/>
                    <a:pt x="0" y="5257"/>
                    <a:pt x="196" y="5472"/>
                  </a:cubicBezTo>
                  <a:cubicBezTo>
                    <a:pt x="239" y="5523"/>
                    <a:pt x="1283" y="6670"/>
                    <a:pt x="2965" y="7827"/>
                  </a:cubicBezTo>
                  <a:cubicBezTo>
                    <a:pt x="5166" y="9337"/>
                    <a:pt x="7440" y="10149"/>
                    <a:pt x="9557" y="10188"/>
                  </a:cubicBezTo>
                  <a:cubicBezTo>
                    <a:pt x="9602" y="10188"/>
                    <a:pt x="9647" y="10191"/>
                    <a:pt x="9692" y="10191"/>
                  </a:cubicBezTo>
                  <a:lnTo>
                    <a:pt x="9717" y="10191"/>
                  </a:lnTo>
                  <a:cubicBezTo>
                    <a:pt x="11869" y="10185"/>
                    <a:pt x="14194" y="9367"/>
                    <a:pt x="16435" y="7827"/>
                  </a:cubicBezTo>
                  <a:cubicBezTo>
                    <a:pt x="18120" y="6670"/>
                    <a:pt x="19161" y="5523"/>
                    <a:pt x="19207" y="5475"/>
                  </a:cubicBezTo>
                  <a:cubicBezTo>
                    <a:pt x="19400" y="5257"/>
                    <a:pt x="19400" y="4931"/>
                    <a:pt x="19207" y="4714"/>
                  </a:cubicBezTo>
                  <a:cubicBezTo>
                    <a:pt x="19161" y="4665"/>
                    <a:pt x="18120" y="3521"/>
                    <a:pt x="16435" y="2365"/>
                  </a:cubicBezTo>
                  <a:cubicBezTo>
                    <a:pt x="14191" y="822"/>
                    <a:pt x="11869" y="6"/>
                    <a:pt x="9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2246650" y="408900"/>
              <a:ext cx="147075" cy="141600"/>
            </a:xfrm>
            <a:custGeom>
              <a:rect b="b" l="l" r="r" t="t"/>
              <a:pathLst>
                <a:path extrusionOk="0" h="5664" w="5883">
                  <a:moveTo>
                    <a:pt x="3054" y="1132"/>
                  </a:moveTo>
                  <a:cubicBezTo>
                    <a:pt x="3495" y="1132"/>
                    <a:pt x="3930" y="1304"/>
                    <a:pt x="4255" y="1630"/>
                  </a:cubicBezTo>
                  <a:cubicBezTo>
                    <a:pt x="4738" y="2116"/>
                    <a:pt x="4886" y="2846"/>
                    <a:pt x="4624" y="3480"/>
                  </a:cubicBezTo>
                  <a:cubicBezTo>
                    <a:pt x="4358" y="4115"/>
                    <a:pt x="3739" y="4531"/>
                    <a:pt x="3053" y="4531"/>
                  </a:cubicBezTo>
                  <a:cubicBezTo>
                    <a:pt x="2114" y="4528"/>
                    <a:pt x="1357" y="3770"/>
                    <a:pt x="1353" y="2831"/>
                  </a:cubicBezTo>
                  <a:cubicBezTo>
                    <a:pt x="1353" y="2143"/>
                    <a:pt x="1767" y="1524"/>
                    <a:pt x="2404" y="1261"/>
                  </a:cubicBezTo>
                  <a:cubicBezTo>
                    <a:pt x="2614" y="1174"/>
                    <a:pt x="2835" y="1132"/>
                    <a:pt x="3054" y="1132"/>
                  </a:cubicBezTo>
                  <a:close/>
                  <a:moveTo>
                    <a:pt x="3053" y="1"/>
                  </a:moveTo>
                  <a:cubicBezTo>
                    <a:pt x="2316" y="1"/>
                    <a:pt x="1593" y="288"/>
                    <a:pt x="1052" y="829"/>
                  </a:cubicBezTo>
                  <a:cubicBezTo>
                    <a:pt x="242" y="1639"/>
                    <a:pt x="1" y="2855"/>
                    <a:pt x="439" y="3915"/>
                  </a:cubicBezTo>
                  <a:cubicBezTo>
                    <a:pt x="876" y="4972"/>
                    <a:pt x="1909" y="5663"/>
                    <a:pt x="3053" y="5663"/>
                  </a:cubicBezTo>
                  <a:cubicBezTo>
                    <a:pt x="4614" y="5660"/>
                    <a:pt x="5883" y="4395"/>
                    <a:pt x="5883" y="2831"/>
                  </a:cubicBezTo>
                  <a:cubicBezTo>
                    <a:pt x="5883" y="1687"/>
                    <a:pt x="5194" y="654"/>
                    <a:pt x="4137" y="216"/>
                  </a:cubicBezTo>
                  <a:cubicBezTo>
                    <a:pt x="3786" y="71"/>
                    <a:pt x="3418" y="1"/>
                    <a:pt x="3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9"/>
          <p:cNvSpPr txBox="1"/>
          <p:nvPr>
            <p:ph type="ctrTitle"/>
          </p:nvPr>
        </p:nvSpPr>
        <p:spPr>
          <a:xfrm>
            <a:off x="622570" y="457250"/>
            <a:ext cx="7808155" cy="5933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>
                <a:solidFill>
                  <a:schemeClr val="dk1"/>
                </a:solidFill>
              </a:rPr>
              <a:t>MORPHOLOGY: Microscopic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68" name="Google Shape;268;p19"/>
          <p:cNvSpPr txBox="1"/>
          <p:nvPr>
            <p:ph idx="1" type="subTitle"/>
          </p:nvPr>
        </p:nvSpPr>
        <p:spPr>
          <a:xfrm>
            <a:off x="235475" y="1276375"/>
            <a:ext cx="4074000" cy="384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Spongiosis;</a:t>
            </a:r>
            <a:r>
              <a:rPr lang="en-US">
                <a:solidFill>
                  <a:schemeClr val="dk1"/>
                </a:solidFill>
              </a:rPr>
              <a:t> epidermal edema, characterizes all forms of acute eczematous dermatitis(</a:t>
            </a:r>
            <a:r>
              <a:rPr lang="en-US">
                <a:solidFill>
                  <a:schemeClr val="dk1"/>
                </a:solidFill>
              </a:rPr>
              <a:t>spongiotic dermatitis).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Edema fluid seeps into the epidermis🡪 splays apart keratinocytes Intercellular bridges are stretched &amp; become more prominent (easier to visualize). </a:t>
            </a:r>
            <a:endParaRPr>
              <a:solidFill>
                <a:schemeClr val="dk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269" name="Google Shape;26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6902" y="1050587"/>
            <a:ext cx="4474723" cy="384242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9"/>
          <p:cNvSpPr/>
          <p:nvPr/>
        </p:nvSpPr>
        <p:spPr>
          <a:xfrm>
            <a:off x="235471" y="540599"/>
            <a:ext cx="290077" cy="354136"/>
          </a:xfrm>
          <a:custGeom>
            <a:rect b="b" l="l" r="r" t="t"/>
            <a:pathLst>
              <a:path extrusionOk="0" h="11847" w="9704">
                <a:moveTo>
                  <a:pt x="7593" y="693"/>
                </a:moveTo>
                <a:lnTo>
                  <a:pt x="7593" y="1418"/>
                </a:lnTo>
                <a:lnTo>
                  <a:pt x="6900" y="1418"/>
                </a:lnTo>
                <a:lnTo>
                  <a:pt x="6900" y="693"/>
                </a:lnTo>
                <a:close/>
                <a:moveTo>
                  <a:pt x="7939" y="2080"/>
                </a:moveTo>
                <a:cubicBezTo>
                  <a:pt x="8160" y="2080"/>
                  <a:pt x="8317" y="2237"/>
                  <a:pt x="8317" y="2426"/>
                </a:cubicBezTo>
                <a:lnTo>
                  <a:pt x="8317" y="5577"/>
                </a:lnTo>
                <a:lnTo>
                  <a:pt x="6868" y="5577"/>
                </a:lnTo>
                <a:cubicBezTo>
                  <a:pt x="6900" y="5482"/>
                  <a:pt x="6931" y="5356"/>
                  <a:pt x="6931" y="5230"/>
                </a:cubicBezTo>
                <a:cubicBezTo>
                  <a:pt x="6931" y="4789"/>
                  <a:pt x="6648" y="4411"/>
                  <a:pt x="6207" y="4254"/>
                </a:cubicBezTo>
                <a:lnTo>
                  <a:pt x="6207" y="2426"/>
                </a:lnTo>
                <a:cubicBezTo>
                  <a:pt x="6207" y="2237"/>
                  <a:pt x="6364" y="2080"/>
                  <a:pt x="6585" y="2080"/>
                </a:cubicBezTo>
                <a:close/>
                <a:moveTo>
                  <a:pt x="5860" y="4915"/>
                </a:moveTo>
                <a:cubicBezTo>
                  <a:pt x="6049" y="4915"/>
                  <a:pt x="6207" y="5073"/>
                  <a:pt x="6207" y="5262"/>
                </a:cubicBezTo>
                <a:cubicBezTo>
                  <a:pt x="6207" y="5482"/>
                  <a:pt x="6049" y="5640"/>
                  <a:pt x="5860" y="5640"/>
                </a:cubicBezTo>
                <a:cubicBezTo>
                  <a:pt x="5671" y="5640"/>
                  <a:pt x="5513" y="5482"/>
                  <a:pt x="5513" y="5262"/>
                </a:cubicBezTo>
                <a:cubicBezTo>
                  <a:pt x="5545" y="5073"/>
                  <a:pt x="5671" y="4915"/>
                  <a:pt x="5860" y="4915"/>
                </a:cubicBezTo>
                <a:close/>
                <a:moveTo>
                  <a:pt x="8317" y="6270"/>
                </a:moveTo>
                <a:lnTo>
                  <a:pt x="8317" y="6616"/>
                </a:lnTo>
                <a:cubicBezTo>
                  <a:pt x="8317" y="6837"/>
                  <a:pt x="8160" y="6963"/>
                  <a:pt x="7939" y="6963"/>
                </a:cubicBezTo>
                <a:lnTo>
                  <a:pt x="6585" y="6963"/>
                </a:lnTo>
                <a:cubicBezTo>
                  <a:pt x="6364" y="6963"/>
                  <a:pt x="6207" y="6805"/>
                  <a:pt x="6207" y="6616"/>
                </a:cubicBezTo>
                <a:lnTo>
                  <a:pt x="6207" y="6270"/>
                </a:lnTo>
                <a:close/>
                <a:moveTo>
                  <a:pt x="7593" y="7688"/>
                </a:moveTo>
                <a:lnTo>
                  <a:pt x="7593" y="8381"/>
                </a:lnTo>
                <a:lnTo>
                  <a:pt x="6900" y="8381"/>
                </a:lnTo>
                <a:lnTo>
                  <a:pt x="6900" y="7688"/>
                </a:lnTo>
                <a:close/>
                <a:moveTo>
                  <a:pt x="5513" y="3529"/>
                </a:moveTo>
                <a:lnTo>
                  <a:pt x="5513" y="4285"/>
                </a:lnTo>
                <a:cubicBezTo>
                  <a:pt x="5198" y="4411"/>
                  <a:pt x="4946" y="4632"/>
                  <a:pt x="4883" y="4947"/>
                </a:cubicBezTo>
                <a:cubicBezTo>
                  <a:pt x="4064" y="5104"/>
                  <a:pt x="3434" y="5829"/>
                  <a:pt x="3434" y="6648"/>
                </a:cubicBezTo>
                <a:lnTo>
                  <a:pt x="3434" y="10113"/>
                </a:lnTo>
                <a:cubicBezTo>
                  <a:pt x="3434" y="10302"/>
                  <a:pt x="3592" y="10460"/>
                  <a:pt x="3781" y="10460"/>
                </a:cubicBezTo>
                <a:lnTo>
                  <a:pt x="5639" y="10460"/>
                </a:lnTo>
                <a:lnTo>
                  <a:pt x="5986" y="11185"/>
                </a:lnTo>
                <a:lnTo>
                  <a:pt x="2048" y="11185"/>
                </a:lnTo>
                <a:lnTo>
                  <a:pt x="2048" y="11153"/>
                </a:lnTo>
                <a:lnTo>
                  <a:pt x="2048" y="7309"/>
                </a:lnTo>
                <a:cubicBezTo>
                  <a:pt x="2048" y="5356"/>
                  <a:pt x="3592" y="3686"/>
                  <a:pt x="5513" y="3529"/>
                </a:cubicBezTo>
                <a:close/>
                <a:moveTo>
                  <a:pt x="5923" y="0"/>
                </a:moveTo>
                <a:cubicBezTo>
                  <a:pt x="5702" y="0"/>
                  <a:pt x="5545" y="158"/>
                  <a:pt x="5545" y="347"/>
                </a:cubicBezTo>
                <a:cubicBezTo>
                  <a:pt x="5545" y="536"/>
                  <a:pt x="5702" y="693"/>
                  <a:pt x="5923" y="693"/>
                </a:cubicBezTo>
                <a:lnTo>
                  <a:pt x="6270" y="693"/>
                </a:lnTo>
                <a:lnTo>
                  <a:pt x="6270" y="1450"/>
                </a:lnTo>
                <a:cubicBezTo>
                  <a:pt x="5860" y="1607"/>
                  <a:pt x="5545" y="1954"/>
                  <a:pt x="5545" y="2426"/>
                </a:cubicBezTo>
                <a:lnTo>
                  <a:pt x="5545" y="2836"/>
                </a:lnTo>
                <a:cubicBezTo>
                  <a:pt x="3245" y="3025"/>
                  <a:pt x="1386" y="4947"/>
                  <a:pt x="1386" y="7309"/>
                </a:cubicBezTo>
                <a:lnTo>
                  <a:pt x="1386" y="11153"/>
                </a:lnTo>
                <a:lnTo>
                  <a:pt x="347" y="11153"/>
                </a:lnTo>
                <a:cubicBezTo>
                  <a:pt x="158" y="11153"/>
                  <a:pt x="0" y="11311"/>
                  <a:pt x="0" y="11500"/>
                </a:cubicBezTo>
                <a:cubicBezTo>
                  <a:pt x="0" y="11689"/>
                  <a:pt x="158" y="11846"/>
                  <a:pt x="347" y="11846"/>
                </a:cubicBezTo>
                <a:lnTo>
                  <a:pt x="7971" y="11846"/>
                </a:lnTo>
                <a:cubicBezTo>
                  <a:pt x="8160" y="11846"/>
                  <a:pt x="8317" y="11689"/>
                  <a:pt x="8317" y="11500"/>
                </a:cubicBezTo>
                <a:cubicBezTo>
                  <a:pt x="8317" y="11311"/>
                  <a:pt x="8160" y="11153"/>
                  <a:pt x="7971" y="11153"/>
                </a:cubicBezTo>
                <a:lnTo>
                  <a:pt x="6774" y="11153"/>
                </a:lnTo>
                <a:lnTo>
                  <a:pt x="6427" y="10428"/>
                </a:lnTo>
                <a:lnTo>
                  <a:pt x="9326" y="10428"/>
                </a:lnTo>
                <a:cubicBezTo>
                  <a:pt x="9546" y="10428"/>
                  <a:pt x="9704" y="10271"/>
                  <a:pt x="9704" y="10082"/>
                </a:cubicBezTo>
                <a:cubicBezTo>
                  <a:pt x="9672" y="9924"/>
                  <a:pt x="9515" y="9767"/>
                  <a:pt x="9326" y="9767"/>
                </a:cubicBezTo>
                <a:lnTo>
                  <a:pt x="4127" y="9767"/>
                </a:lnTo>
                <a:lnTo>
                  <a:pt x="4127" y="6648"/>
                </a:lnTo>
                <a:cubicBezTo>
                  <a:pt x="4127" y="6175"/>
                  <a:pt x="4442" y="5797"/>
                  <a:pt x="4883" y="5671"/>
                </a:cubicBezTo>
                <a:cubicBezTo>
                  <a:pt x="5009" y="5955"/>
                  <a:pt x="5230" y="6175"/>
                  <a:pt x="5513" y="6270"/>
                </a:cubicBezTo>
                <a:lnTo>
                  <a:pt x="5513" y="6648"/>
                </a:lnTo>
                <a:cubicBezTo>
                  <a:pt x="5513" y="7089"/>
                  <a:pt x="5797" y="7467"/>
                  <a:pt x="6238" y="7625"/>
                </a:cubicBezTo>
                <a:lnTo>
                  <a:pt x="6238" y="8727"/>
                </a:lnTo>
                <a:cubicBezTo>
                  <a:pt x="6238" y="8948"/>
                  <a:pt x="6396" y="9105"/>
                  <a:pt x="6585" y="9105"/>
                </a:cubicBezTo>
                <a:lnTo>
                  <a:pt x="7971" y="9105"/>
                </a:lnTo>
                <a:cubicBezTo>
                  <a:pt x="8160" y="9105"/>
                  <a:pt x="8317" y="8948"/>
                  <a:pt x="8317" y="8727"/>
                </a:cubicBezTo>
                <a:lnTo>
                  <a:pt x="8317" y="7625"/>
                </a:lnTo>
                <a:cubicBezTo>
                  <a:pt x="8695" y="7467"/>
                  <a:pt x="9010" y="7120"/>
                  <a:pt x="9010" y="6648"/>
                </a:cubicBezTo>
                <a:lnTo>
                  <a:pt x="9010" y="2426"/>
                </a:lnTo>
                <a:cubicBezTo>
                  <a:pt x="9010" y="2017"/>
                  <a:pt x="8758" y="1607"/>
                  <a:pt x="8317" y="1450"/>
                </a:cubicBezTo>
                <a:lnTo>
                  <a:pt x="8317" y="693"/>
                </a:lnTo>
                <a:lnTo>
                  <a:pt x="8664" y="693"/>
                </a:lnTo>
                <a:cubicBezTo>
                  <a:pt x="8853" y="693"/>
                  <a:pt x="9010" y="536"/>
                  <a:pt x="9010" y="347"/>
                </a:cubicBezTo>
                <a:cubicBezTo>
                  <a:pt x="9010" y="158"/>
                  <a:pt x="8853" y="0"/>
                  <a:pt x="866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5351550" y="3011625"/>
            <a:ext cx="1989600" cy="1989600"/>
          </a:xfrm>
          <a:prstGeom prst="ellipse">
            <a:avLst/>
          </a:prstGeom>
          <a:gradFill>
            <a:gsLst>
              <a:gs pos="0">
                <a:srgbClr val="FFD4C9">
                  <a:alpha val="40784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 txBox="1"/>
          <p:nvPr>
            <p:ph idx="1" type="body"/>
          </p:nvPr>
        </p:nvSpPr>
        <p:spPr>
          <a:xfrm>
            <a:off x="0" y="1100050"/>
            <a:ext cx="9144000" cy="424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</a:rPr>
              <a:t>Nomenclature of Skin Lesions</a:t>
            </a:r>
            <a:endParaRPr>
              <a:solidFill>
                <a:srgbClr val="000000"/>
              </a:solidFill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</a:rPr>
              <a:t>Acute Inflammatory Dermatoses</a:t>
            </a:r>
            <a:endParaRPr b="1" sz="2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-US" sz="2800">
                <a:solidFill>
                  <a:srgbClr val="000000"/>
                </a:solidFill>
              </a:rPr>
              <a:t>Urticaria</a:t>
            </a:r>
            <a:endParaRPr sz="2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-US" sz="2800">
                <a:solidFill>
                  <a:srgbClr val="000000"/>
                </a:solidFill>
              </a:rPr>
              <a:t>Acute Eczematous Dermatitis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-US" sz="2800">
                <a:solidFill>
                  <a:srgbClr val="000000"/>
                </a:solidFill>
              </a:rPr>
              <a:t>Erythema Multiforme</a:t>
            </a:r>
            <a:endParaRPr sz="2800">
              <a:solidFill>
                <a:srgbClr val="000000"/>
              </a:solidFill>
            </a:endParaRPr>
          </a:p>
          <a:p>
            <a:pPr indent="-266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2800">
              <a:solidFill>
                <a:srgbClr val="000000"/>
              </a:solidFill>
            </a:endParaRPr>
          </a:p>
          <a:p>
            <a:pPr indent="-266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2800">
              <a:solidFill>
                <a:srgbClr val="000000"/>
              </a:solidFill>
            </a:endParaRPr>
          </a:p>
          <a:p>
            <a:pPr indent="-266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2800">
              <a:solidFill>
                <a:srgbClr val="000000"/>
              </a:solidFill>
            </a:endParaRPr>
          </a:p>
          <a:p>
            <a:pPr indent="-2095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 b="1" sz="2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91" name="Google Shape;91;p2"/>
          <p:cNvSpPr txBox="1"/>
          <p:nvPr>
            <p:ph type="ctrTitle"/>
          </p:nvPr>
        </p:nvSpPr>
        <p:spPr>
          <a:xfrm>
            <a:off x="0" y="0"/>
            <a:ext cx="9396300" cy="110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>
                <a:solidFill>
                  <a:srgbClr val="980000"/>
                </a:solidFill>
              </a:rPr>
              <a:t>CONTENTS OF THIS LECTURE</a:t>
            </a:r>
            <a:endParaRPr b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"/>
          <p:cNvSpPr txBox="1"/>
          <p:nvPr>
            <p:ph type="ctrTitle"/>
          </p:nvPr>
        </p:nvSpPr>
        <p:spPr>
          <a:xfrm>
            <a:off x="713225" y="457250"/>
            <a:ext cx="7717500" cy="5933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>
                <a:solidFill>
                  <a:schemeClr val="dk1"/>
                </a:solidFill>
              </a:rPr>
              <a:t>MORPHOLOGY: Microscopic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76" name="Google Shape;276;p20"/>
          <p:cNvSpPr txBox="1"/>
          <p:nvPr>
            <p:ph idx="1" type="subTitle"/>
          </p:nvPr>
        </p:nvSpPr>
        <p:spPr>
          <a:xfrm>
            <a:off x="235475" y="1780150"/>
            <a:ext cx="3597300" cy="284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>
                <a:solidFill>
                  <a:schemeClr val="accent2"/>
                </a:solidFill>
              </a:rPr>
              <a:t>Superficial perivascular lymphocytic infiltrate, edema of dermal papillae, &amp; mast cell degranulation.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>
                <a:solidFill>
                  <a:schemeClr val="accent2"/>
                </a:solidFill>
              </a:rPr>
              <a:t>Eosinophils may be present (prominent in drugs eruptions)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-US">
                <a:solidFill>
                  <a:schemeClr val="accent2"/>
                </a:solidFill>
              </a:rPr>
              <a:t>Careful clinical correlation 🡪 Histologic features are similar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277" name="Google Shape;27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702" y="1118680"/>
            <a:ext cx="5019472" cy="366733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0"/>
          <p:cNvSpPr/>
          <p:nvPr/>
        </p:nvSpPr>
        <p:spPr>
          <a:xfrm>
            <a:off x="235471" y="540599"/>
            <a:ext cx="290077" cy="354136"/>
          </a:xfrm>
          <a:custGeom>
            <a:rect b="b" l="l" r="r" t="t"/>
            <a:pathLst>
              <a:path extrusionOk="0" h="11847" w="9704">
                <a:moveTo>
                  <a:pt x="7593" y="693"/>
                </a:moveTo>
                <a:lnTo>
                  <a:pt x="7593" y="1418"/>
                </a:lnTo>
                <a:lnTo>
                  <a:pt x="6900" y="1418"/>
                </a:lnTo>
                <a:lnTo>
                  <a:pt x="6900" y="693"/>
                </a:lnTo>
                <a:close/>
                <a:moveTo>
                  <a:pt x="7939" y="2080"/>
                </a:moveTo>
                <a:cubicBezTo>
                  <a:pt x="8160" y="2080"/>
                  <a:pt x="8317" y="2237"/>
                  <a:pt x="8317" y="2426"/>
                </a:cubicBezTo>
                <a:lnTo>
                  <a:pt x="8317" y="5577"/>
                </a:lnTo>
                <a:lnTo>
                  <a:pt x="6868" y="5577"/>
                </a:lnTo>
                <a:cubicBezTo>
                  <a:pt x="6900" y="5482"/>
                  <a:pt x="6931" y="5356"/>
                  <a:pt x="6931" y="5230"/>
                </a:cubicBezTo>
                <a:cubicBezTo>
                  <a:pt x="6931" y="4789"/>
                  <a:pt x="6648" y="4411"/>
                  <a:pt x="6207" y="4254"/>
                </a:cubicBezTo>
                <a:lnTo>
                  <a:pt x="6207" y="2426"/>
                </a:lnTo>
                <a:cubicBezTo>
                  <a:pt x="6207" y="2237"/>
                  <a:pt x="6364" y="2080"/>
                  <a:pt x="6585" y="2080"/>
                </a:cubicBezTo>
                <a:close/>
                <a:moveTo>
                  <a:pt x="5860" y="4915"/>
                </a:moveTo>
                <a:cubicBezTo>
                  <a:pt x="6049" y="4915"/>
                  <a:pt x="6207" y="5073"/>
                  <a:pt x="6207" y="5262"/>
                </a:cubicBezTo>
                <a:cubicBezTo>
                  <a:pt x="6207" y="5482"/>
                  <a:pt x="6049" y="5640"/>
                  <a:pt x="5860" y="5640"/>
                </a:cubicBezTo>
                <a:cubicBezTo>
                  <a:pt x="5671" y="5640"/>
                  <a:pt x="5513" y="5482"/>
                  <a:pt x="5513" y="5262"/>
                </a:cubicBezTo>
                <a:cubicBezTo>
                  <a:pt x="5545" y="5073"/>
                  <a:pt x="5671" y="4915"/>
                  <a:pt x="5860" y="4915"/>
                </a:cubicBezTo>
                <a:close/>
                <a:moveTo>
                  <a:pt x="8317" y="6270"/>
                </a:moveTo>
                <a:lnTo>
                  <a:pt x="8317" y="6616"/>
                </a:lnTo>
                <a:cubicBezTo>
                  <a:pt x="8317" y="6837"/>
                  <a:pt x="8160" y="6963"/>
                  <a:pt x="7939" y="6963"/>
                </a:cubicBezTo>
                <a:lnTo>
                  <a:pt x="6585" y="6963"/>
                </a:lnTo>
                <a:cubicBezTo>
                  <a:pt x="6364" y="6963"/>
                  <a:pt x="6207" y="6805"/>
                  <a:pt x="6207" y="6616"/>
                </a:cubicBezTo>
                <a:lnTo>
                  <a:pt x="6207" y="6270"/>
                </a:lnTo>
                <a:close/>
                <a:moveTo>
                  <a:pt x="7593" y="7688"/>
                </a:moveTo>
                <a:lnTo>
                  <a:pt x="7593" y="8381"/>
                </a:lnTo>
                <a:lnTo>
                  <a:pt x="6900" y="8381"/>
                </a:lnTo>
                <a:lnTo>
                  <a:pt x="6900" y="7688"/>
                </a:lnTo>
                <a:close/>
                <a:moveTo>
                  <a:pt x="5513" y="3529"/>
                </a:moveTo>
                <a:lnTo>
                  <a:pt x="5513" y="4285"/>
                </a:lnTo>
                <a:cubicBezTo>
                  <a:pt x="5198" y="4411"/>
                  <a:pt x="4946" y="4632"/>
                  <a:pt x="4883" y="4947"/>
                </a:cubicBezTo>
                <a:cubicBezTo>
                  <a:pt x="4064" y="5104"/>
                  <a:pt x="3434" y="5829"/>
                  <a:pt x="3434" y="6648"/>
                </a:cubicBezTo>
                <a:lnTo>
                  <a:pt x="3434" y="10113"/>
                </a:lnTo>
                <a:cubicBezTo>
                  <a:pt x="3434" y="10302"/>
                  <a:pt x="3592" y="10460"/>
                  <a:pt x="3781" y="10460"/>
                </a:cubicBezTo>
                <a:lnTo>
                  <a:pt x="5639" y="10460"/>
                </a:lnTo>
                <a:lnTo>
                  <a:pt x="5986" y="11185"/>
                </a:lnTo>
                <a:lnTo>
                  <a:pt x="2048" y="11185"/>
                </a:lnTo>
                <a:lnTo>
                  <a:pt x="2048" y="11153"/>
                </a:lnTo>
                <a:lnTo>
                  <a:pt x="2048" y="7309"/>
                </a:lnTo>
                <a:cubicBezTo>
                  <a:pt x="2048" y="5356"/>
                  <a:pt x="3592" y="3686"/>
                  <a:pt x="5513" y="3529"/>
                </a:cubicBezTo>
                <a:close/>
                <a:moveTo>
                  <a:pt x="5923" y="0"/>
                </a:moveTo>
                <a:cubicBezTo>
                  <a:pt x="5702" y="0"/>
                  <a:pt x="5545" y="158"/>
                  <a:pt x="5545" y="347"/>
                </a:cubicBezTo>
                <a:cubicBezTo>
                  <a:pt x="5545" y="536"/>
                  <a:pt x="5702" y="693"/>
                  <a:pt x="5923" y="693"/>
                </a:cubicBezTo>
                <a:lnTo>
                  <a:pt x="6270" y="693"/>
                </a:lnTo>
                <a:lnTo>
                  <a:pt x="6270" y="1450"/>
                </a:lnTo>
                <a:cubicBezTo>
                  <a:pt x="5860" y="1607"/>
                  <a:pt x="5545" y="1954"/>
                  <a:pt x="5545" y="2426"/>
                </a:cubicBezTo>
                <a:lnTo>
                  <a:pt x="5545" y="2836"/>
                </a:lnTo>
                <a:cubicBezTo>
                  <a:pt x="3245" y="3025"/>
                  <a:pt x="1386" y="4947"/>
                  <a:pt x="1386" y="7309"/>
                </a:cubicBezTo>
                <a:lnTo>
                  <a:pt x="1386" y="11153"/>
                </a:lnTo>
                <a:lnTo>
                  <a:pt x="347" y="11153"/>
                </a:lnTo>
                <a:cubicBezTo>
                  <a:pt x="158" y="11153"/>
                  <a:pt x="0" y="11311"/>
                  <a:pt x="0" y="11500"/>
                </a:cubicBezTo>
                <a:cubicBezTo>
                  <a:pt x="0" y="11689"/>
                  <a:pt x="158" y="11846"/>
                  <a:pt x="347" y="11846"/>
                </a:cubicBezTo>
                <a:lnTo>
                  <a:pt x="7971" y="11846"/>
                </a:lnTo>
                <a:cubicBezTo>
                  <a:pt x="8160" y="11846"/>
                  <a:pt x="8317" y="11689"/>
                  <a:pt x="8317" y="11500"/>
                </a:cubicBezTo>
                <a:cubicBezTo>
                  <a:pt x="8317" y="11311"/>
                  <a:pt x="8160" y="11153"/>
                  <a:pt x="7971" y="11153"/>
                </a:cubicBezTo>
                <a:lnTo>
                  <a:pt x="6774" y="11153"/>
                </a:lnTo>
                <a:lnTo>
                  <a:pt x="6427" y="10428"/>
                </a:lnTo>
                <a:lnTo>
                  <a:pt x="9326" y="10428"/>
                </a:lnTo>
                <a:cubicBezTo>
                  <a:pt x="9546" y="10428"/>
                  <a:pt x="9704" y="10271"/>
                  <a:pt x="9704" y="10082"/>
                </a:cubicBezTo>
                <a:cubicBezTo>
                  <a:pt x="9672" y="9924"/>
                  <a:pt x="9515" y="9767"/>
                  <a:pt x="9326" y="9767"/>
                </a:cubicBezTo>
                <a:lnTo>
                  <a:pt x="4127" y="9767"/>
                </a:lnTo>
                <a:lnTo>
                  <a:pt x="4127" y="6648"/>
                </a:lnTo>
                <a:cubicBezTo>
                  <a:pt x="4127" y="6175"/>
                  <a:pt x="4442" y="5797"/>
                  <a:pt x="4883" y="5671"/>
                </a:cubicBezTo>
                <a:cubicBezTo>
                  <a:pt x="5009" y="5955"/>
                  <a:pt x="5230" y="6175"/>
                  <a:pt x="5513" y="6270"/>
                </a:cubicBezTo>
                <a:lnTo>
                  <a:pt x="5513" y="6648"/>
                </a:lnTo>
                <a:cubicBezTo>
                  <a:pt x="5513" y="7089"/>
                  <a:pt x="5797" y="7467"/>
                  <a:pt x="6238" y="7625"/>
                </a:cubicBezTo>
                <a:lnTo>
                  <a:pt x="6238" y="8727"/>
                </a:lnTo>
                <a:cubicBezTo>
                  <a:pt x="6238" y="8948"/>
                  <a:pt x="6396" y="9105"/>
                  <a:pt x="6585" y="9105"/>
                </a:cubicBezTo>
                <a:lnTo>
                  <a:pt x="7971" y="9105"/>
                </a:lnTo>
                <a:cubicBezTo>
                  <a:pt x="8160" y="9105"/>
                  <a:pt x="8317" y="8948"/>
                  <a:pt x="8317" y="8727"/>
                </a:cubicBezTo>
                <a:lnTo>
                  <a:pt x="8317" y="7625"/>
                </a:lnTo>
                <a:cubicBezTo>
                  <a:pt x="8695" y="7467"/>
                  <a:pt x="9010" y="7120"/>
                  <a:pt x="9010" y="6648"/>
                </a:cubicBezTo>
                <a:lnTo>
                  <a:pt x="9010" y="2426"/>
                </a:lnTo>
                <a:cubicBezTo>
                  <a:pt x="9010" y="2017"/>
                  <a:pt x="8758" y="1607"/>
                  <a:pt x="8317" y="1450"/>
                </a:cubicBezTo>
                <a:lnTo>
                  <a:pt x="8317" y="693"/>
                </a:lnTo>
                <a:lnTo>
                  <a:pt x="8664" y="693"/>
                </a:lnTo>
                <a:cubicBezTo>
                  <a:pt x="8853" y="693"/>
                  <a:pt x="9010" y="536"/>
                  <a:pt x="9010" y="347"/>
                </a:cubicBezTo>
                <a:cubicBezTo>
                  <a:pt x="9010" y="158"/>
                  <a:pt x="8853" y="0"/>
                  <a:pt x="866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"/>
          <p:cNvSpPr/>
          <p:nvPr/>
        </p:nvSpPr>
        <p:spPr>
          <a:xfrm>
            <a:off x="5351550" y="3011625"/>
            <a:ext cx="1989600" cy="1989600"/>
          </a:xfrm>
          <a:prstGeom prst="ellipse">
            <a:avLst/>
          </a:prstGeom>
          <a:gradFill>
            <a:gsLst>
              <a:gs pos="0">
                <a:srgbClr val="FFD4C9">
                  <a:alpha val="40784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1"/>
          <p:cNvSpPr txBox="1"/>
          <p:nvPr>
            <p:ph idx="1" type="body"/>
          </p:nvPr>
        </p:nvSpPr>
        <p:spPr>
          <a:xfrm>
            <a:off x="0" y="1303425"/>
            <a:ext cx="4416300" cy="369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b="1" lang="en-US" sz="18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Lesions are pruritic, edematous, oozing plaques, often containing vesicles and bullae.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b="1" lang="en-US" sz="18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With persistent antigen exposure, lesions may become scaly (hyperkeratotic) as the epidermis thickens (acanthosis).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b="1" lang="en-US" sz="18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Some changes are produced or exacerbated by scratching of the lesion</a:t>
            </a:r>
            <a:endParaRPr b="1" sz="180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85" name="Google Shape;285;p21"/>
          <p:cNvSpPr txBox="1"/>
          <p:nvPr>
            <p:ph type="ctrTitle"/>
          </p:nvPr>
        </p:nvSpPr>
        <p:spPr>
          <a:xfrm>
            <a:off x="713225" y="457250"/>
            <a:ext cx="7717500" cy="54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>
                <a:solidFill>
                  <a:schemeClr val="dk1"/>
                </a:solidFill>
              </a:rPr>
              <a:t>Clinical features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286" name="Google Shape;286;p21"/>
          <p:cNvPicPr preferRelativeResize="0"/>
          <p:nvPr/>
        </p:nvPicPr>
        <p:blipFill rotWithShape="1">
          <a:blip r:embed="rId3">
            <a:alphaModFix/>
          </a:blip>
          <a:srcRect b="0" l="11962" r="0" t="0"/>
          <a:stretch/>
        </p:blipFill>
        <p:spPr>
          <a:xfrm>
            <a:off x="4601182" y="3011625"/>
            <a:ext cx="4043463" cy="18714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" name="Google Shape;287;p21"/>
          <p:cNvGrpSpPr/>
          <p:nvPr/>
        </p:nvGrpSpPr>
        <p:grpSpPr>
          <a:xfrm>
            <a:off x="155575" y="684635"/>
            <a:ext cx="341488" cy="179405"/>
            <a:chOff x="2080675" y="352325"/>
            <a:chExt cx="485000" cy="254800"/>
          </a:xfrm>
        </p:grpSpPr>
        <p:sp>
          <p:nvSpPr>
            <p:cNvPr id="288" name="Google Shape;288;p21"/>
            <p:cNvSpPr/>
            <p:nvPr/>
          </p:nvSpPr>
          <p:spPr>
            <a:xfrm>
              <a:off x="2080675" y="352325"/>
              <a:ext cx="485000" cy="254800"/>
            </a:xfrm>
            <a:custGeom>
              <a:rect b="b" l="l" r="r" t="t"/>
              <a:pathLst>
                <a:path extrusionOk="0" h="10192" w="19400">
                  <a:moveTo>
                    <a:pt x="5514" y="2183"/>
                  </a:moveTo>
                  <a:cubicBezTo>
                    <a:pt x="4291" y="3932"/>
                    <a:pt x="4291" y="6254"/>
                    <a:pt x="5514" y="8002"/>
                  </a:cubicBezTo>
                  <a:cubicBezTo>
                    <a:pt x="4858" y="7685"/>
                    <a:pt x="4230" y="7320"/>
                    <a:pt x="3632" y="6909"/>
                  </a:cubicBezTo>
                  <a:cubicBezTo>
                    <a:pt x="2841" y="6368"/>
                    <a:pt x="2099" y="5762"/>
                    <a:pt x="1410" y="5097"/>
                  </a:cubicBezTo>
                  <a:cubicBezTo>
                    <a:pt x="2071" y="4454"/>
                    <a:pt x="3572" y="3126"/>
                    <a:pt x="5514" y="2183"/>
                  </a:cubicBezTo>
                  <a:close/>
                  <a:moveTo>
                    <a:pt x="13865" y="2171"/>
                  </a:moveTo>
                  <a:cubicBezTo>
                    <a:pt x="14527" y="2491"/>
                    <a:pt x="15167" y="2866"/>
                    <a:pt x="15774" y="3283"/>
                  </a:cubicBezTo>
                  <a:cubicBezTo>
                    <a:pt x="16562" y="3823"/>
                    <a:pt x="17304" y="4430"/>
                    <a:pt x="17996" y="5094"/>
                  </a:cubicBezTo>
                  <a:cubicBezTo>
                    <a:pt x="17307" y="5759"/>
                    <a:pt x="16565" y="6365"/>
                    <a:pt x="15774" y="6909"/>
                  </a:cubicBezTo>
                  <a:cubicBezTo>
                    <a:pt x="15167" y="7326"/>
                    <a:pt x="14530" y="7697"/>
                    <a:pt x="13865" y="8017"/>
                  </a:cubicBezTo>
                  <a:cubicBezTo>
                    <a:pt x="15097" y="6263"/>
                    <a:pt x="15097" y="3926"/>
                    <a:pt x="13865" y="2171"/>
                  </a:cubicBezTo>
                  <a:close/>
                  <a:moveTo>
                    <a:pt x="9801" y="1133"/>
                  </a:moveTo>
                  <a:cubicBezTo>
                    <a:pt x="11948" y="1190"/>
                    <a:pt x="13657" y="2947"/>
                    <a:pt x="13657" y="5091"/>
                  </a:cubicBezTo>
                  <a:cubicBezTo>
                    <a:pt x="13657" y="7238"/>
                    <a:pt x="11948" y="8995"/>
                    <a:pt x="9801" y="9053"/>
                  </a:cubicBezTo>
                  <a:lnTo>
                    <a:pt x="9566" y="9053"/>
                  </a:lnTo>
                  <a:cubicBezTo>
                    <a:pt x="7431" y="8983"/>
                    <a:pt x="5734" y="7232"/>
                    <a:pt x="5728" y="5094"/>
                  </a:cubicBezTo>
                  <a:cubicBezTo>
                    <a:pt x="5731" y="2947"/>
                    <a:pt x="7440" y="1190"/>
                    <a:pt x="9587" y="1133"/>
                  </a:cubicBezTo>
                  <a:close/>
                  <a:moveTo>
                    <a:pt x="9557" y="0"/>
                  </a:moveTo>
                  <a:cubicBezTo>
                    <a:pt x="7440" y="37"/>
                    <a:pt x="5166" y="852"/>
                    <a:pt x="2965" y="2362"/>
                  </a:cubicBezTo>
                  <a:cubicBezTo>
                    <a:pt x="1283" y="3518"/>
                    <a:pt x="239" y="4665"/>
                    <a:pt x="196" y="4714"/>
                  </a:cubicBezTo>
                  <a:cubicBezTo>
                    <a:pt x="0" y="4928"/>
                    <a:pt x="0" y="5257"/>
                    <a:pt x="196" y="5472"/>
                  </a:cubicBezTo>
                  <a:cubicBezTo>
                    <a:pt x="239" y="5523"/>
                    <a:pt x="1283" y="6670"/>
                    <a:pt x="2965" y="7827"/>
                  </a:cubicBezTo>
                  <a:cubicBezTo>
                    <a:pt x="5166" y="9337"/>
                    <a:pt x="7440" y="10149"/>
                    <a:pt x="9557" y="10188"/>
                  </a:cubicBezTo>
                  <a:cubicBezTo>
                    <a:pt x="9602" y="10188"/>
                    <a:pt x="9647" y="10191"/>
                    <a:pt x="9692" y="10191"/>
                  </a:cubicBezTo>
                  <a:lnTo>
                    <a:pt x="9717" y="10191"/>
                  </a:lnTo>
                  <a:cubicBezTo>
                    <a:pt x="11869" y="10185"/>
                    <a:pt x="14194" y="9367"/>
                    <a:pt x="16435" y="7827"/>
                  </a:cubicBezTo>
                  <a:cubicBezTo>
                    <a:pt x="18120" y="6670"/>
                    <a:pt x="19161" y="5523"/>
                    <a:pt x="19207" y="5475"/>
                  </a:cubicBezTo>
                  <a:cubicBezTo>
                    <a:pt x="19400" y="5257"/>
                    <a:pt x="19400" y="4931"/>
                    <a:pt x="19207" y="4714"/>
                  </a:cubicBezTo>
                  <a:cubicBezTo>
                    <a:pt x="19161" y="4665"/>
                    <a:pt x="18120" y="3521"/>
                    <a:pt x="16435" y="2365"/>
                  </a:cubicBezTo>
                  <a:cubicBezTo>
                    <a:pt x="14191" y="822"/>
                    <a:pt x="11869" y="6"/>
                    <a:pt x="9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1"/>
            <p:cNvSpPr/>
            <p:nvPr/>
          </p:nvSpPr>
          <p:spPr>
            <a:xfrm>
              <a:off x="2246650" y="408900"/>
              <a:ext cx="147075" cy="141600"/>
            </a:xfrm>
            <a:custGeom>
              <a:rect b="b" l="l" r="r" t="t"/>
              <a:pathLst>
                <a:path extrusionOk="0" h="5664" w="5883">
                  <a:moveTo>
                    <a:pt x="3054" y="1132"/>
                  </a:moveTo>
                  <a:cubicBezTo>
                    <a:pt x="3495" y="1132"/>
                    <a:pt x="3930" y="1304"/>
                    <a:pt x="4255" y="1630"/>
                  </a:cubicBezTo>
                  <a:cubicBezTo>
                    <a:pt x="4738" y="2116"/>
                    <a:pt x="4886" y="2846"/>
                    <a:pt x="4624" y="3480"/>
                  </a:cubicBezTo>
                  <a:cubicBezTo>
                    <a:pt x="4358" y="4115"/>
                    <a:pt x="3739" y="4531"/>
                    <a:pt x="3053" y="4531"/>
                  </a:cubicBezTo>
                  <a:cubicBezTo>
                    <a:pt x="2114" y="4528"/>
                    <a:pt x="1357" y="3770"/>
                    <a:pt x="1353" y="2831"/>
                  </a:cubicBezTo>
                  <a:cubicBezTo>
                    <a:pt x="1353" y="2143"/>
                    <a:pt x="1767" y="1524"/>
                    <a:pt x="2404" y="1261"/>
                  </a:cubicBezTo>
                  <a:cubicBezTo>
                    <a:pt x="2614" y="1174"/>
                    <a:pt x="2835" y="1132"/>
                    <a:pt x="3054" y="1132"/>
                  </a:cubicBezTo>
                  <a:close/>
                  <a:moveTo>
                    <a:pt x="3053" y="1"/>
                  </a:moveTo>
                  <a:cubicBezTo>
                    <a:pt x="2316" y="1"/>
                    <a:pt x="1593" y="288"/>
                    <a:pt x="1052" y="829"/>
                  </a:cubicBezTo>
                  <a:cubicBezTo>
                    <a:pt x="242" y="1639"/>
                    <a:pt x="1" y="2855"/>
                    <a:pt x="439" y="3915"/>
                  </a:cubicBezTo>
                  <a:cubicBezTo>
                    <a:pt x="876" y="4972"/>
                    <a:pt x="1909" y="5663"/>
                    <a:pt x="3053" y="5663"/>
                  </a:cubicBezTo>
                  <a:cubicBezTo>
                    <a:pt x="4614" y="5660"/>
                    <a:pt x="5883" y="4395"/>
                    <a:pt x="5883" y="2831"/>
                  </a:cubicBezTo>
                  <a:cubicBezTo>
                    <a:pt x="5883" y="1687"/>
                    <a:pt x="5194" y="654"/>
                    <a:pt x="4137" y="216"/>
                  </a:cubicBezTo>
                  <a:cubicBezTo>
                    <a:pt x="3786" y="71"/>
                    <a:pt x="3418" y="1"/>
                    <a:pt x="3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Health Care Information: ENZEMA ON HANDS" id="290" name="Google Shape;29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1181" y="1031131"/>
            <a:ext cx="4043463" cy="1877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2"/>
          <p:cNvGrpSpPr/>
          <p:nvPr/>
        </p:nvGrpSpPr>
        <p:grpSpPr>
          <a:xfrm>
            <a:off x="397911" y="-2"/>
            <a:ext cx="5289033" cy="4812760"/>
            <a:chOff x="4906800" y="1507500"/>
            <a:chExt cx="70350" cy="71075"/>
          </a:xfrm>
        </p:grpSpPr>
        <p:sp>
          <p:nvSpPr>
            <p:cNvPr id="296" name="Google Shape;296;p22"/>
            <p:cNvSpPr/>
            <p:nvPr/>
          </p:nvSpPr>
          <p:spPr>
            <a:xfrm>
              <a:off x="4916001" y="1507500"/>
              <a:ext cx="30850" cy="24000"/>
            </a:xfrm>
            <a:custGeom>
              <a:rect b="b" l="l" r="r" t="t"/>
              <a:pathLst>
                <a:path extrusionOk="0" h="960" w="1234">
                  <a:moveTo>
                    <a:pt x="837" y="1"/>
                  </a:moveTo>
                  <a:lnTo>
                    <a:pt x="837" y="202"/>
                  </a:lnTo>
                  <a:cubicBezTo>
                    <a:pt x="484" y="282"/>
                    <a:pt x="181" y="498"/>
                    <a:pt x="0" y="808"/>
                  </a:cubicBezTo>
                  <a:lnTo>
                    <a:pt x="455" y="960"/>
                  </a:lnTo>
                  <a:cubicBezTo>
                    <a:pt x="556" y="837"/>
                    <a:pt x="686" y="736"/>
                    <a:pt x="837" y="686"/>
                  </a:cubicBezTo>
                  <a:lnTo>
                    <a:pt x="837" y="823"/>
                  </a:lnTo>
                  <a:lnTo>
                    <a:pt x="1234" y="426"/>
                  </a:lnTo>
                  <a:lnTo>
                    <a:pt x="837" y="1"/>
                  </a:lnTo>
                  <a:close/>
                </a:path>
              </a:pathLst>
            </a:custGeom>
            <a:noFill/>
            <a:ln cap="flat" cmpd="sng" w="38100">
              <a:solidFill>
                <a:srgbClr val="BAC8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/>
                <a:t>               </a:t>
              </a:r>
              <a:r>
                <a:rPr b="1" i="0" lang="en-US" sz="1800" u="none" cap="none" strike="noStrike">
                  <a:latin typeface="Arial"/>
                  <a:ea typeface="Arial"/>
                  <a:cs typeface="Arial"/>
                  <a:sym typeface="Arial"/>
                </a:rPr>
                <a:t>scratching</a:t>
              </a:r>
              <a:endParaRPr b="1" i="0" sz="1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2"/>
            <p:cNvSpPr/>
            <p:nvPr/>
          </p:nvSpPr>
          <p:spPr>
            <a:xfrm>
              <a:off x="4906800" y="1533825"/>
              <a:ext cx="19675" cy="32475"/>
            </a:xfrm>
            <a:custGeom>
              <a:rect b="b" l="l" r="r" t="t"/>
              <a:pathLst>
                <a:path extrusionOk="0" h="1299" w="787">
                  <a:moveTo>
                    <a:pt x="527" y="1"/>
                  </a:moveTo>
                  <a:lnTo>
                    <a:pt x="1" y="246"/>
                  </a:lnTo>
                  <a:lnTo>
                    <a:pt x="181" y="303"/>
                  </a:lnTo>
                  <a:cubicBezTo>
                    <a:pt x="181" y="347"/>
                    <a:pt x="174" y="390"/>
                    <a:pt x="174" y="433"/>
                  </a:cubicBezTo>
                  <a:cubicBezTo>
                    <a:pt x="174" y="751"/>
                    <a:pt x="289" y="1061"/>
                    <a:pt x="498" y="1299"/>
                  </a:cubicBezTo>
                  <a:lnTo>
                    <a:pt x="787" y="909"/>
                  </a:lnTo>
                  <a:cubicBezTo>
                    <a:pt x="693" y="772"/>
                    <a:pt x="650" y="614"/>
                    <a:pt x="642" y="455"/>
                  </a:cubicBezTo>
                  <a:lnTo>
                    <a:pt x="642" y="455"/>
                  </a:lnTo>
                  <a:lnTo>
                    <a:pt x="787" y="498"/>
                  </a:lnTo>
                  <a:lnTo>
                    <a:pt x="527" y="1"/>
                  </a:lnTo>
                  <a:close/>
                </a:path>
              </a:pathLst>
            </a:custGeom>
            <a:noFill/>
            <a:ln cap="flat" cmpd="sng" w="38100">
              <a:solidFill>
                <a:srgbClr val="3366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/>
                <a:t>       </a:t>
              </a:r>
              <a:r>
                <a:rPr b="1" i="0" lang="en-US" sz="1800" u="none" cap="none" strike="noStrike">
                  <a:latin typeface="Arial"/>
                  <a:ea typeface="Arial"/>
                  <a:cs typeface="Arial"/>
                  <a:sym typeface="Arial"/>
                </a:rPr>
                <a:t>Itching </a:t>
              </a:r>
              <a:endParaRPr b="1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2"/>
            <p:cNvSpPr/>
            <p:nvPr/>
          </p:nvSpPr>
          <p:spPr>
            <a:xfrm>
              <a:off x="4926625" y="1561950"/>
              <a:ext cx="30675" cy="16625"/>
            </a:xfrm>
            <a:custGeom>
              <a:rect b="b" l="l" r="r" t="t"/>
              <a:pathLst>
                <a:path extrusionOk="0" h="665" w="1227">
                  <a:moveTo>
                    <a:pt x="556" y="1"/>
                  </a:moveTo>
                  <a:lnTo>
                    <a:pt x="1" y="87"/>
                  </a:lnTo>
                  <a:lnTo>
                    <a:pt x="66" y="664"/>
                  </a:lnTo>
                  <a:lnTo>
                    <a:pt x="181" y="513"/>
                  </a:lnTo>
                  <a:cubicBezTo>
                    <a:pt x="347" y="585"/>
                    <a:pt x="526" y="621"/>
                    <a:pt x="704" y="621"/>
                  </a:cubicBezTo>
                  <a:cubicBezTo>
                    <a:pt x="883" y="621"/>
                    <a:pt x="1061" y="585"/>
                    <a:pt x="1227" y="513"/>
                  </a:cubicBezTo>
                  <a:lnTo>
                    <a:pt x="946" y="123"/>
                  </a:lnTo>
                  <a:cubicBezTo>
                    <a:pt x="866" y="149"/>
                    <a:pt x="785" y="161"/>
                    <a:pt x="704" y="161"/>
                  </a:cubicBezTo>
                  <a:cubicBezTo>
                    <a:pt x="623" y="161"/>
                    <a:pt x="542" y="149"/>
                    <a:pt x="462" y="123"/>
                  </a:cubicBezTo>
                  <a:lnTo>
                    <a:pt x="556" y="1"/>
                  </a:lnTo>
                  <a:close/>
                </a:path>
              </a:pathLst>
            </a:custGeom>
            <a:noFill/>
            <a:ln cap="flat" cmpd="sng" w="38100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/>
                <a:t>      </a:t>
              </a:r>
              <a:r>
                <a:rPr b="1" i="0" lang="en-US" sz="1800" u="none" cap="none" strike="noStrike">
                  <a:latin typeface="Arial"/>
                  <a:ea typeface="Arial"/>
                  <a:cs typeface="Arial"/>
                  <a:sym typeface="Arial"/>
                </a:rPr>
                <a:t>Inflammation</a:t>
              </a:r>
              <a:endParaRPr b="1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2"/>
            <p:cNvSpPr/>
            <p:nvPr/>
          </p:nvSpPr>
          <p:spPr>
            <a:xfrm>
              <a:off x="4957475" y="1541400"/>
              <a:ext cx="19675" cy="27800"/>
            </a:xfrm>
            <a:custGeom>
              <a:rect b="b" l="l" r="r" t="t"/>
              <a:pathLst>
                <a:path extrusionOk="0" h="1112" w="787">
                  <a:moveTo>
                    <a:pt x="779" y="0"/>
                  </a:moveTo>
                  <a:lnTo>
                    <a:pt x="318" y="145"/>
                  </a:lnTo>
                  <a:cubicBezTo>
                    <a:pt x="318" y="303"/>
                    <a:pt x="274" y="455"/>
                    <a:pt x="188" y="592"/>
                  </a:cubicBezTo>
                  <a:lnTo>
                    <a:pt x="80" y="448"/>
                  </a:lnTo>
                  <a:lnTo>
                    <a:pt x="0" y="1003"/>
                  </a:lnTo>
                  <a:lnTo>
                    <a:pt x="570" y="1111"/>
                  </a:lnTo>
                  <a:lnTo>
                    <a:pt x="469" y="981"/>
                  </a:lnTo>
                  <a:cubicBezTo>
                    <a:pt x="671" y="743"/>
                    <a:pt x="786" y="440"/>
                    <a:pt x="786" y="130"/>
                  </a:cubicBezTo>
                  <a:cubicBezTo>
                    <a:pt x="786" y="87"/>
                    <a:pt x="786" y="44"/>
                    <a:pt x="779" y="0"/>
                  </a:cubicBezTo>
                  <a:close/>
                </a:path>
              </a:pathLst>
            </a:custGeom>
            <a:noFill/>
            <a:ln cap="flat" cmpd="sng" w="38100">
              <a:solidFill>
                <a:srgbClr val="5F7D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/>
                <a:t>          </a:t>
              </a:r>
              <a:endParaRPr b="1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         Irritant          </a:t>
              </a:r>
              <a:endParaRPr b="1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    penetrates</a:t>
              </a:r>
              <a:endParaRPr b="1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2"/>
            <p:cNvSpPr/>
            <p:nvPr/>
          </p:nvSpPr>
          <p:spPr>
            <a:xfrm>
              <a:off x="4951325" y="1512550"/>
              <a:ext cx="24925" cy="26350"/>
            </a:xfrm>
            <a:custGeom>
              <a:rect b="b" l="l" r="r" t="t"/>
              <a:pathLst>
                <a:path extrusionOk="0" h="1054" w="997">
                  <a:moveTo>
                    <a:pt x="1" y="0"/>
                  </a:moveTo>
                  <a:lnTo>
                    <a:pt x="1" y="476"/>
                  </a:lnTo>
                  <a:cubicBezTo>
                    <a:pt x="145" y="534"/>
                    <a:pt x="282" y="628"/>
                    <a:pt x="376" y="751"/>
                  </a:cubicBezTo>
                  <a:lnTo>
                    <a:pt x="210" y="801"/>
                  </a:lnTo>
                  <a:lnTo>
                    <a:pt x="715" y="1053"/>
                  </a:lnTo>
                  <a:lnTo>
                    <a:pt x="996" y="549"/>
                  </a:lnTo>
                  <a:lnTo>
                    <a:pt x="996" y="549"/>
                  </a:lnTo>
                  <a:lnTo>
                    <a:pt x="838" y="599"/>
                  </a:lnTo>
                  <a:cubicBezTo>
                    <a:pt x="650" y="296"/>
                    <a:pt x="347" y="73"/>
                    <a:pt x="1" y="0"/>
                  </a:cubicBezTo>
                  <a:close/>
                </a:path>
              </a:pathLst>
            </a:custGeom>
            <a:noFill/>
            <a:ln cap="flat" cmpd="sng" w="38100">
              <a:solidFill>
                <a:srgbClr val="0020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/>
                <a:t>  </a:t>
              </a:r>
              <a:r>
                <a:rPr b="1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Damages </a:t>
              </a:r>
              <a:endParaRPr b="1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         skin</a:t>
              </a:r>
              <a:endParaRPr b="1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            barriers</a:t>
              </a:r>
              <a:endParaRPr b="1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1" name="Google Shape;30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0332" y="1147864"/>
            <a:ext cx="2606709" cy="3560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"/>
          <p:cNvSpPr txBox="1"/>
          <p:nvPr>
            <p:ph idx="1" type="body"/>
          </p:nvPr>
        </p:nvSpPr>
        <p:spPr>
          <a:xfrm>
            <a:off x="0" y="1267250"/>
            <a:ext cx="9144000" cy="387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b="1" lang="en-US" sz="20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Susceptibility to atopic dermatitis is often inherited; concordant in 80% of identical twins &amp; 20% of fraternal twins.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b="1" lang="en-US" sz="20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It usually appears in early childhood &amp; remits spontaneously as patients mature into adults.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b="1" lang="en-US" sz="20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Children with atopic dermatitis often have asthma &amp; allergic rhinitis, termed the atopic triad.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b="1" lang="en-US" sz="200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Recent genetic studies have identified polymorphisms associated with increased risk in genes that encode proteins involved in keratinocyte barrier function, innate immunity, and T cell function.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307" name="Google Shape;307;p23"/>
          <p:cNvSpPr txBox="1"/>
          <p:nvPr>
            <p:ph type="ctrTitle"/>
          </p:nvPr>
        </p:nvSpPr>
        <p:spPr>
          <a:xfrm>
            <a:off x="0" y="0"/>
            <a:ext cx="9144000" cy="12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>
                <a:solidFill>
                  <a:schemeClr val="dk1"/>
                </a:solidFill>
              </a:rPr>
              <a:t>Clinical features: Atopic dermatitis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4"/>
          <p:cNvSpPr/>
          <p:nvPr/>
        </p:nvSpPr>
        <p:spPr>
          <a:xfrm flipH="1">
            <a:off x="713275" y="2429700"/>
            <a:ext cx="7717500" cy="217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 txBox="1"/>
          <p:nvPr>
            <p:ph type="ctrTitle"/>
          </p:nvPr>
        </p:nvSpPr>
        <p:spPr>
          <a:xfrm>
            <a:off x="713275" y="2429700"/>
            <a:ext cx="7717500" cy="133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0" lIns="91425" spcFirstLastPara="1" rIns="91425" wrap="square" tIns="1828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>
                <a:solidFill>
                  <a:schemeClr val="dk1"/>
                </a:solidFill>
              </a:rPr>
              <a:t>Erythema Multiforme</a:t>
            </a:r>
            <a:endParaRPr b="1" sz="8200">
              <a:solidFill>
                <a:schemeClr val="dk1"/>
              </a:solidFill>
            </a:endParaRPr>
          </a:p>
        </p:txBody>
      </p:sp>
      <p:sp>
        <p:nvSpPr>
          <p:cNvPr id="314" name="Google Shape;314;p24"/>
          <p:cNvSpPr txBox="1"/>
          <p:nvPr>
            <p:ph idx="1" type="subTitle"/>
          </p:nvPr>
        </p:nvSpPr>
        <p:spPr>
          <a:xfrm>
            <a:off x="713275" y="3763824"/>
            <a:ext cx="7717500" cy="94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</a:pPr>
            <a:r>
              <a:rPr b="1" lang="en-US">
                <a:solidFill>
                  <a:schemeClr val="dk1"/>
                </a:solidFill>
              </a:rPr>
              <a:t>An uncommon, usually self-limited disorder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</a:pPr>
            <a:r>
              <a:rPr b="1" lang="en-US">
                <a:solidFill>
                  <a:schemeClr val="dk1"/>
                </a:solidFill>
              </a:rPr>
              <a:t>that appears to be a hypersensitivity response to certain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</a:pPr>
            <a:r>
              <a:rPr b="1" lang="en-US">
                <a:solidFill>
                  <a:schemeClr val="dk1"/>
                </a:solidFill>
              </a:rPr>
              <a:t>infections and drugs.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15" name="Google Shape;315;p24"/>
          <p:cNvSpPr/>
          <p:nvPr/>
        </p:nvSpPr>
        <p:spPr>
          <a:xfrm flipH="1">
            <a:off x="3587800" y="539500"/>
            <a:ext cx="1968600" cy="94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 txBox="1"/>
          <p:nvPr>
            <p:ph idx="2" type="title"/>
          </p:nvPr>
        </p:nvSpPr>
        <p:spPr>
          <a:xfrm>
            <a:off x="3498150" y="539500"/>
            <a:ext cx="2171400" cy="133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-US">
                <a:solidFill>
                  <a:schemeClr val="dk1"/>
                </a:solidFill>
              </a:rPr>
              <a:t>03.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5"/>
          <p:cNvSpPr/>
          <p:nvPr/>
        </p:nvSpPr>
        <p:spPr>
          <a:xfrm>
            <a:off x="5351550" y="3011625"/>
            <a:ext cx="1989600" cy="1989600"/>
          </a:xfrm>
          <a:prstGeom prst="ellipse">
            <a:avLst/>
          </a:prstGeom>
          <a:gradFill>
            <a:gsLst>
              <a:gs pos="0">
                <a:srgbClr val="FFD4C9">
                  <a:alpha val="40784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5"/>
          <p:cNvSpPr txBox="1"/>
          <p:nvPr>
            <p:ph type="ctrTitle"/>
          </p:nvPr>
        </p:nvSpPr>
        <p:spPr>
          <a:xfrm>
            <a:off x="238625" y="259125"/>
            <a:ext cx="8905500" cy="102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>
                <a:solidFill>
                  <a:srgbClr val="980000"/>
                </a:solidFill>
              </a:rPr>
              <a:t>It affects individuals of any age &amp; associated with the</a:t>
            </a:r>
            <a:br>
              <a:rPr b="1" lang="en-US">
                <a:solidFill>
                  <a:srgbClr val="980000"/>
                </a:solidFill>
              </a:rPr>
            </a:br>
            <a:r>
              <a:rPr b="1" lang="en-US">
                <a:solidFill>
                  <a:srgbClr val="980000"/>
                </a:solidFill>
              </a:rPr>
              <a:t>following conditions: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323" name="Google Shape;323;p25"/>
          <p:cNvSpPr txBox="1"/>
          <p:nvPr>
            <p:ph idx="1" type="subTitle"/>
          </p:nvPr>
        </p:nvSpPr>
        <p:spPr>
          <a:xfrm>
            <a:off x="713225" y="1605775"/>
            <a:ext cx="3213900" cy="44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rgbClr val="980000"/>
                </a:solidFill>
              </a:rPr>
              <a:t>Infections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324" name="Google Shape;324;p25"/>
          <p:cNvSpPr txBox="1"/>
          <p:nvPr>
            <p:ph idx="2" type="subTitle"/>
          </p:nvPr>
        </p:nvSpPr>
        <p:spPr>
          <a:xfrm>
            <a:off x="710125" y="2108350"/>
            <a:ext cx="3861900" cy="127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800">
                <a:solidFill>
                  <a:schemeClr val="dk1"/>
                </a:solidFill>
              </a:rPr>
              <a:t>herpes simplex, mycoplasmal infections, histoplasmosis, coccidioidomycosis, typhoid, and leprosy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325" name="Google Shape;325;p25"/>
          <p:cNvSpPr txBox="1"/>
          <p:nvPr>
            <p:ph idx="3" type="subTitle"/>
          </p:nvPr>
        </p:nvSpPr>
        <p:spPr>
          <a:xfrm>
            <a:off x="5216726" y="1605800"/>
            <a:ext cx="3213900" cy="44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chemeClr val="dk1"/>
                </a:solidFill>
              </a:rPr>
              <a:t>Drugs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326" name="Google Shape;326;p25"/>
          <p:cNvSpPr txBox="1"/>
          <p:nvPr>
            <p:ph idx="4" type="subTitle"/>
          </p:nvPr>
        </p:nvSpPr>
        <p:spPr>
          <a:xfrm>
            <a:off x="4771176" y="2108350"/>
            <a:ext cx="4373100" cy="82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800">
                <a:solidFill>
                  <a:schemeClr val="dk1"/>
                </a:solidFill>
              </a:rPr>
              <a:t>sulfonamides, penicillin, barbiturates, salicylates,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800">
                <a:solidFill>
                  <a:schemeClr val="dk1"/>
                </a:solidFill>
              </a:rPr>
              <a:t>&amp; antimalarials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327" name="Google Shape;327;p25"/>
          <p:cNvSpPr txBox="1"/>
          <p:nvPr>
            <p:ph idx="5" type="subTitle"/>
          </p:nvPr>
        </p:nvSpPr>
        <p:spPr>
          <a:xfrm>
            <a:off x="713225" y="3385822"/>
            <a:ext cx="3213900" cy="44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rgbClr val="980000"/>
                </a:solidFill>
              </a:rPr>
              <a:t>Cancer</a:t>
            </a:r>
            <a:endParaRPr sz="2000">
              <a:solidFill>
                <a:srgbClr val="980000"/>
              </a:solidFill>
            </a:endParaRPr>
          </a:p>
        </p:txBody>
      </p:sp>
      <p:sp>
        <p:nvSpPr>
          <p:cNvPr id="328" name="Google Shape;328;p25"/>
          <p:cNvSpPr txBox="1"/>
          <p:nvPr>
            <p:ph idx="6" type="subTitle"/>
          </p:nvPr>
        </p:nvSpPr>
        <p:spPr>
          <a:xfrm>
            <a:off x="768475" y="3896073"/>
            <a:ext cx="3161400" cy="82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</a:pPr>
            <a:r>
              <a:rPr b="1" lang="en-US" sz="1800">
                <a:solidFill>
                  <a:srgbClr val="000000"/>
                </a:solidFill>
              </a:rPr>
              <a:t>Carcinomas &amp; lymphomas</a:t>
            </a:r>
            <a:endParaRPr b="1" sz="1800">
              <a:solidFill>
                <a:srgbClr val="000000"/>
              </a:solidFill>
            </a:endParaRPr>
          </a:p>
        </p:txBody>
      </p:sp>
      <p:sp>
        <p:nvSpPr>
          <p:cNvPr id="329" name="Google Shape;329;p25"/>
          <p:cNvSpPr txBox="1"/>
          <p:nvPr>
            <p:ph idx="7" type="subTitle"/>
          </p:nvPr>
        </p:nvSpPr>
        <p:spPr>
          <a:xfrm>
            <a:off x="5216725" y="3279125"/>
            <a:ext cx="3213900" cy="50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980000"/>
                </a:solidFill>
              </a:rPr>
              <a:t>Collagen vascular diseases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330" name="Google Shape;330;p25"/>
          <p:cNvSpPr txBox="1"/>
          <p:nvPr>
            <p:ph idx="8" type="subTitle"/>
          </p:nvPr>
        </p:nvSpPr>
        <p:spPr>
          <a:xfrm>
            <a:off x="4771175" y="3896076"/>
            <a:ext cx="3662700" cy="127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800">
                <a:solidFill>
                  <a:schemeClr val="dk1"/>
                </a:solidFill>
              </a:rPr>
              <a:t>lupus erythematosus, dermatomyositis,&amp; polyarteritis nodosa.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6"/>
          <p:cNvSpPr txBox="1"/>
          <p:nvPr>
            <p:ph idx="1" type="body"/>
          </p:nvPr>
        </p:nvSpPr>
        <p:spPr>
          <a:xfrm>
            <a:off x="0" y="1267250"/>
            <a:ext cx="9144000" cy="387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323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b="1" lang="en-US" sz="2400">
                <a:solidFill>
                  <a:schemeClr val="dk1"/>
                </a:solidFill>
              </a:rPr>
              <a:t>Erythema multiforme is characterized by keratinocyte injury mediated by skin-homing CD8+ cytotoxic T lymphocytes.</a:t>
            </a:r>
            <a:endParaRPr b="1">
              <a:solidFill>
                <a:schemeClr val="dk1"/>
              </a:solidFill>
            </a:endParaRPr>
          </a:p>
          <a:p>
            <a:pPr indent="-171450" lvl="0" marL="323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b="1" lang="en-US" sz="2400">
                <a:solidFill>
                  <a:schemeClr val="dk1"/>
                </a:solidFill>
              </a:rPr>
              <a:t>The epidermal antigens that are recognized by the infiltrating T cells in erythema multiforme remain unknown.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36" name="Google Shape;336;p26"/>
          <p:cNvSpPr txBox="1"/>
          <p:nvPr>
            <p:ph type="ctrTitle"/>
          </p:nvPr>
        </p:nvSpPr>
        <p:spPr>
          <a:xfrm>
            <a:off x="0" y="0"/>
            <a:ext cx="9403800" cy="12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>
                <a:solidFill>
                  <a:schemeClr val="dk1"/>
                </a:solidFill>
              </a:rPr>
              <a:t>Pathogenesis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6433" y="1341606"/>
            <a:ext cx="4982285" cy="3178108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7"/>
          <p:cNvSpPr txBox="1"/>
          <p:nvPr>
            <p:ph type="ctrTitle"/>
          </p:nvPr>
        </p:nvSpPr>
        <p:spPr>
          <a:xfrm>
            <a:off x="622570" y="457250"/>
            <a:ext cx="7808155" cy="5933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>
                <a:solidFill>
                  <a:schemeClr val="dk1"/>
                </a:solidFill>
              </a:rPr>
              <a:t>MORPHOLOGY: Gross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43" name="Google Shape;343;p27"/>
          <p:cNvSpPr txBox="1"/>
          <p:nvPr>
            <p:ph idx="1" type="subTitle"/>
          </p:nvPr>
        </p:nvSpPr>
        <p:spPr>
          <a:xfrm>
            <a:off x="0" y="1388325"/>
            <a:ext cx="3845700" cy="360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Affected individuals present with a wide array of lesions, which may include macules, papules, vesicles, and bullae (hence the term </a:t>
            </a:r>
            <a:r>
              <a:rPr i="1" lang="en-US">
                <a:solidFill>
                  <a:schemeClr val="dk1"/>
                </a:solidFill>
              </a:rPr>
              <a:t>multiforme</a:t>
            </a:r>
            <a:r>
              <a:rPr lang="en-US">
                <a:solidFill>
                  <a:schemeClr val="dk1"/>
                </a:solidFill>
              </a:rPr>
              <a:t>).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Well-developed lesions have a characteristic “targetoid” appearance</a:t>
            </a:r>
            <a:endParaRPr>
              <a:solidFill>
                <a:schemeClr val="dk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344" name="Google Shape;344;p27"/>
          <p:cNvPicPr preferRelativeResize="0"/>
          <p:nvPr/>
        </p:nvPicPr>
        <p:blipFill rotWithShape="1">
          <a:blip r:embed="rId4">
            <a:alphaModFix/>
          </a:blip>
          <a:srcRect b="19305" l="14596" r="7333" t="17603"/>
          <a:stretch/>
        </p:blipFill>
        <p:spPr>
          <a:xfrm flipH="1" rot="10800000">
            <a:off x="5991332" y="6689886"/>
            <a:ext cx="1673150" cy="14208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File:Target Flat Icon.svg - Wikimedia Commons" id="345" name="Google Shape;345;p2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6" name="Google Shape;346;p27"/>
          <p:cNvGrpSpPr/>
          <p:nvPr/>
        </p:nvGrpSpPr>
        <p:grpSpPr>
          <a:xfrm>
            <a:off x="155575" y="684635"/>
            <a:ext cx="341488" cy="179405"/>
            <a:chOff x="2080675" y="352325"/>
            <a:chExt cx="485000" cy="254800"/>
          </a:xfrm>
        </p:grpSpPr>
        <p:sp>
          <p:nvSpPr>
            <p:cNvPr id="347" name="Google Shape;347;p27"/>
            <p:cNvSpPr/>
            <p:nvPr/>
          </p:nvSpPr>
          <p:spPr>
            <a:xfrm>
              <a:off x="2080675" y="352325"/>
              <a:ext cx="485000" cy="254800"/>
            </a:xfrm>
            <a:custGeom>
              <a:rect b="b" l="l" r="r" t="t"/>
              <a:pathLst>
                <a:path extrusionOk="0" h="10192" w="19400">
                  <a:moveTo>
                    <a:pt x="5514" y="2183"/>
                  </a:moveTo>
                  <a:cubicBezTo>
                    <a:pt x="4291" y="3932"/>
                    <a:pt x="4291" y="6254"/>
                    <a:pt x="5514" y="8002"/>
                  </a:cubicBezTo>
                  <a:cubicBezTo>
                    <a:pt x="4858" y="7685"/>
                    <a:pt x="4230" y="7320"/>
                    <a:pt x="3632" y="6909"/>
                  </a:cubicBezTo>
                  <a:cubicBezTo>
                    <a:pt x="2841" y="6368"/>
                    <a:pt x="2099" y="5762"/>
                    <a:pt x="1410" y="5097"/>
                  </a:cubicBezTo>
                  <a:cubicBezTo>
                    <a:pt x="2071" y="4454"/>
                    <a:pt x="3572" y="3126"/>
                    <a:pt x="5514" y="2183"/>
                  </a:cubicBezTo>
                  <a:close/>
                  <a:moveTo>
                    <a:pt x="13865" y="2171"/>
                  </a:moveTo>
                  <a:cubicBezTo>
                    <a:pt x="14527" y="2491"/>
                    <a:pt x="15167" y="2866"/>
                    <a:pt x="15774" y="3283"/>
                  </a:cubicBezTo>
                  <a:cubicBezTo>
                    <a:pt x="16562" y="3823"/>
                    <a:pt x="17304" y="4430"/>
                    <a:pt x="17996" y="5094"/>
                  </a:cubicBezTo>
                  <a:cubicBezTo>
                    <a:pt x="17307" y="5759"/>
                    <a:pt x="16565" y="6365"/>
                    <a:pt x="15774" y="6909"/>
                  </a:cubicBezTo>
                  <a:cubicBezTo>
                    <a:pt x="15167" y="7326"/>
                    <a:pt x="14530" y="7697"/>
                    <a:pt x="13865" y="8017"/>
                  </a:cubicBezTo>
                  <a:cubicBezTo>
                    <a:pt x="15097" y="6263"/>
                    <a:pt x="15097" y="3926"/>
                    <a:pt x="13865" y="2171"/>
                  </a:cubicBezTo>
                  <a:close/>
                  <a:moveTo>
                    <a:pt x="9801" y="1133"/>
                  </a:moveTo>
                  <a:cubicBezTo>
                    <a:pt x="11948" y="1190"/>
                    <a:pt x="13657" y="2947"/>
                    <a:pt x="13657" y="5091"/>
                  </a:cubicBezTo>
                  <a:cubicBezTo>
                    <a:pt x="13657" y="7238"/>
                    <a:pt x="11948" y="8995"/>
                    <a:pt x="9801" y="9053"/>
                  </a:cubicBezTo>
                  <a:lnTo>
                    <a:pt x="9566" y="9053"/>
                  </a:lnTo>
                  <a:cubicBezTo>
                    <a:pt x="7431" y="8983"/>
                    <a:pt x="5734" y="7232"/>
                    <a:pt x="5728" y="5094"/>
                  </a:cubicBezTo>
                  <a:cubicBezTo>
                    <a:pt x="5731" y="2947"/>
                    <a:pt x="7440" y="1190"/>
                    <a:pt x="9587" y="1133"/>
                  </a:cubicBezTo>
                  <a:close/>
                  <a:moveTo>
                    <a:pt x="9557" y="0"/>
                  </a:moveTo>
                  <a:cubicBezTo>
                    <a:pt x="7440" y="37"/>
                    <a:pt x="5166" y="852"/>
                    <a:pt x="2965" y="2362"/>
                  </a:cubicBezTo>
                  <a:cubicBezTo>
                    <a:pt x="1283" y="3518"/>
                    <a:pt x="239" y="4665"/>
                    <a:pt x="196" y="4714"/>
                  </a:cubicBezTo>
                  <a:cubicBezTo>
                    <a:pt x="0" y="4928"/>
                    <a:pt x="0" y="5257"/>
                    <a:pt x="196" y="5472"/>
                  </a:cubicBezTo>
                  <a:cubicBezTo>
                    <a:pt x="239" y="5523"/>
                    <a:pt x="1283" y="6670"/>
                    <a:pt x="2965" y="7827"/>
                  </a:cubicBezTo>
                  <a:cubicBezTo>
                    <a:pt x="5166" y="9337"/>
                    <a:pt x="7440" y="10149"/>
                    <a:pt x="9557" y="10188"/>
                  </a:cubicBezTo>
                  <a:cubicBezTo>
                    <a:pt x="9602" y="10188"/>
                    <a:pt x="9647" y="10191"/>
                    <a:pt x="9692" y="10191"/>
                  </a:cubicBezTo>
                  <a:lnTo>
                    <a:pt x="9717" y="10191"/>
                  </a:lnTo>
                  <a:cubicBezTo>
                    <a:pt x="11869" y="10185"/>
                    <a:pt x="14194" y="9367"/>
                    <a:pt x="16435" y="7827"/>
                  </a:cubicBezTo>
                  <a:cubicBezTo>
                    <a:pt x="18120" y="6670"/>
                    <a:pt x="19161" y="5523"/>
                    <a:pt x="19207" y="5475"/>
                  </a:cubicBezTo>
                  <a:cubicBezTo>
                    <a:pt x="19400" y="5257"/>
                    <a:pt x="19400" y="4931"/>
                    <a:pt x="19207" y="4714"/>
                  </a:cubicBezTo>
                  <a:cubicBezTo>
                    <a:pt x="19161" y="4665"/>
                    <a:pt x="18120" y="3521"/>
                    <a:pt x="16435" y="2365"/>
                  </a:cubicBezTo>
                  <a:cubicBezTo>
                    <a:pt x="14191" y="822"/>
                    <a:pt x="11869" y="6"/>
                    <a:pt x="9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7"/>
            <p:cNvSpPr/>
            <p:nvPr/>
          </p:nvSpPr>
          <p:spPr>
            <a:xfrm>
              <a:off x="2246650" y="408900"/>
              <a:ext cx="147075" cy="141600"/>
            </a:xfrm>
            <a:custGeom>
              <a:rect b="b" l="l" r="r" t="t"/>
              <a:pathLst>
                <a:path extrusionOk="0" h="5664" w="5883">
                  <a:moveTo>
                    <a:pt x="3054" y="1132"/>
                  </a:moveTo>
                  <a:cubicBezTo>
                    <a:pt x="3495" y="1132"/>
                    <a:pt x="3930" y="1304"/>
                    <a:pt x="4255" y="1630"/>
                  </a:cubicBezTo>
                  <a:cubicBezTo>
                    <a:pt x="4738" y="2116"/>
                    <a:pt x="4886" y="2846"/>
                    <a:pt x="4624" y="3480"/>
                  </a:cubicBezTo>
                  <a:cubicBezTo>
                    <a:pt x="4358" y="4115"/>
                    <a:pt x="3739" y="4531"/>
                    <a:pt x="3053" y="4531"/>
                  </a:cubicBezTo>
                  <a:cubicBezTo>
                    <a:pt x="2114" y="4528"/>
                    <a:pt x="1357" y="3770"/>
                    <a:pt x="1353" y="2831"/>
                  </a:cubicBezTo>
                  <a:cubicBezTo>
                    <a:pt x="1353" y="2143"/>
                    <a:pt x="1767" y="1524"/>
                    <a:pt x="2404" y="1261"/>
                  </a:cubicBezTo>
                  <a:cubicBezTo>
                    <a:pt x="2614" y="1174"/>
                    <a:pt x="2835" y="1132"/>
                    <a:pt x="3054" y="1132"/>
                  </a:cubicBezTo>
                  <a:close/>
                  <a:moveTo>
                    <a:pt x="3053" y="1"/>
                  </a:moveTo>
                  <a:cubicBezTo>
                    <a:pt x="2316" y="1"/>
                    <a:pt x="1593" y="288"/>
                    <a:pt x="1052" y="829"/>
                  </a:cubicBezTo>
                  <a:cubicBezTo>
                    <a:pt x="242" y="1639"/>
                    <a:pt x="1" y="2855"/>
                    <a:pt x="439" y="3915"/>
                  </a:cubicBezTo>
                  <a:cubicBezTo>
                    <a:pt x="876" y="4972"/>
                    <a:pt x="1909" y="5663"/>
                    <a:pt x="3053" y="5663"/>
                  </a:cubicBezTo>
                  <a:cubicBezTo>
                    <a:pt x="4614" y="5660"/>
                    <a:pt x="5883" y="4395"/>
                    <a:pt x="5883" y="2831"/>
                  </a:cubicBezTo>
                  <a:cubicBezTo>
                    <a:pt x="5883" y="1687"/>
                    <a:pt x="5194" y="654"/>
                    <a:pt x="4137" y="216"/>
                  </a:cubicBezTo>
                  <a:cubicBezTo>
                    <a:pt x="3786" y="71"/>
                    <a:pt x="3418" y="1"/>
                    <a:pt x="3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8"/>
          <p:cNvSpPr txBox="1"/>
          <p:nvPr>
            <p:ph type="ctrTitle"/>
          </p:nvPr>
        </p:nvSpPr>
        <p:spPr>
          <a:xfrm>
            <a:off x="622570" y="457250"/>
            <a:ext cx="7808155" cy="5933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>
                <a:solidFill>
                  <a:schemeClr val="dk1"/>
                </a:solidFill>
              </a:rPr>
              <a:t>MORPHOLOGY: Microscopic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54" name="Google Shape;354;p28"/>
          <p:cNvSpPr txBox="1"/>
          <p:nvPr>
            <p:ph idx="1" type="subTitle"/>
          </p:nvPr>
        </p:nvSpPr>
        <p:spPr>
          <a:xfrm>
            <a:off x="235475" y="1679300"/>
            <a:ext cx="3568200" cy="336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Early lesions show a superficial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perivascular lymphocytic infiltrate associated with dermal edema &amp; margination of lymphocytes along the dermoepidermal junction in intimate association with apoptotic keratinocytes</a:t>
            </a:r>
            <a:endParaRPr>
              <a:solidFill>
                <a:schemeClr val="dk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descr="File:Target Flat Icon.svg - Wikimedia Commons" id="355" name="Google Shape;355;p2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0791" y="1119085"/>
            <a:ext cx="5151403" cy="3927137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8"/>
          <p:cNvSpPr/>
          <p:nvPr/>
        </p:nvSpPr>
        <p:spPr>
          <a:xfrm>
            <a:off x="235471" y="540599"/>
            <a:ext cx="290077" cy="354136"/>
          </a:xfrm>
          <a:custGeom>
            <a:rect b="b" l="l" r="r" t="t"/>
            <a:pathLst>
              <a:path extrusionOk="0" h="11847" w="9704">
                <a:moveTo>
                  <a:pt x="7593" y="693"/>
                </a:moveTo>
                <a:lnTo>
                  <a:pt x="7593" y="1418"/>
                </a:lnTo>
                <a:lnTo>
                  <a:pt x="6900" y="1418"/>
                </a:lnTo>
                <a:lnTo>
                  <a:pt x="6900" y="693"/>
                </a:lnTo>
                <a:close/>
                <a:moveTo>
                  <a:pt x="7939" y="2080"/>
                </a:moveTo>
                <a:cubicBezTo>
                  <a:pt x="8160" y="2080"/>
                  <a:pt x="8317" y="2237"/>
                  <a:pt x="8317" y="2426"/>
                </a:cubicBezTo>
                <a:lnTo>
                  <a:pt x="8317" y="5577"/>
                </a:lnTo>
                <a:lnTo>
                  <a:pt x="6868" y="5577"/>
                </a:lnTo>
                <a:cubicBezTo>
                  <a:pt x="6900" y="5482"/>
                  <a:pt x="6931" y="5356"/>
                  <a:pt x="6931" y="5230"/>
                </a:cubicBezTo>
                <a:cubicBezTo>
                  <a:pt x="6931" y="4789"/>
                  <a:pt x="6648" y="4411"/>
                  <a:pt x="6207" y="4254"/>
                </a:cubicBezTo>
                <a:lnTo>
                  <a:pt x="6207" y="2426"/>
                </a:lnTo>
                <a:cubicBezTo>
                  <a:pt x="6207" y="2237"/>
                  <a:pt x="6364" y="2080"/>
                  <a:pt x="6585" y="2080"/>
                </a:cubicBezTo>
                <a:close/>
                <a:moveTo>
                  <a:pt x="5860" y="4915"/>
                </a:moveTo>
                <a:cubicBezTo>
                  <a:pt x="6049" y="4915"/>
                  <a:pt x="6207" y="5073"/>
                  <a:pt x="6207" y="5262"/>
                </a:cubicBezTo>
                <a:cubicBezTo>
                  <a:pt x="6207" y="5482"/>
                  <a:pt x="6049" y="5640"/>
                  <a:pt x="5860" y="5640"/>
                </a:cubicBezTo>
                <a:cubicBezTo>
                  <a:pt x="5671" y="5640"/>
                  <a:pt x="5513" y="5482"/>
                  <a:pt x="5513" y="5262"/>
                </a:cubicBezTo>
                <a:cubicBezTo>
                  <a:pt x="5545" y="5073"/>
                  <a:pt x="5671" y="4915"/>
                  <a:pt x="5860" y="4915"/>
                </a:cubicBezTo>
                <a:close/>
                <a:moveTo>
                  <a:pt x="8317" y="6270"/>
                </a:moveTo>
                <a:lnTo>
                  <a:pt x="8317" y="6616"/>
                </a:lnTo>
                <a:cubicBezTo>
                  <a:pt x="8317" y="6837"/>
                  <a:pt x="8160" y="6963"/>
                  <a:pt x="7939" y="6963"/>
                </a:cubicBezTo>
                <a:lnTo>
                  <a:pt x="6585" y="6963"/>
                </a:lnTo>
                <a:cubicBezTo>
                  <a:pt x="6364" y="6963"/>
                  <a:pt x="6207" y="6805"/>
                  <a:pt x="6207" y="6616"/>
                </a:cubicBezTo>
                <a:lnTo>
                  <a:pt x="6207" y="6270"/>
                </a:lnTo>
                <a:close/>
                <a:moveTo>
                  <a:pt x="7593" y="7688"/>
                </a:moveTo>
                <a:lnTo>
                  <a:pt x="7593" y="8381"/>
                </a:lnTo>
                <a:lnTo>
                  <a:pt x="6900" y="8381"/>
                </a:lnTo>
                <a:lnTo>
                  <a:pt x="6900" y="7688"/>
                </a:lnTo>
                <a:close/>
                <a:moveTo>
                  <a:pt x="5513" y="3529"/>
                </a:moveTo>
                <a:lnTo>
                  <a:pt x="5513" y="4285"/>
                </a:lnTo>
                <a:cubicBezTo>
                  <a:pt x="5198" y="4411"/>
                  <a:pt x="4946" y="4632"/>
                  <a:pt x="4883" y="4947"/>
                </a:cubicBezTo>
                <a:cubicBezTo>
                  <a:pt x="4064" y="5104"/>
                  <a:pt x="3434" y="5829"/>
                  <a:pt x="3434" y="6648"/>
                </a:cubicBezTo>
                <a:lnTo>
                  <a:pt x="3434" y="10113"/>
                </a:lnTo>
                <a:cubicBezTo>
                  <a:pt x="3434" y="10302"/>
                  <a:pt x="3592" y="10460"/>
                  <a:pt x="3781" y="10460"/>
                </a:cubicBezTo>
                <a:lnTo>
                  <a:pt x="5639" y="10460"/>
                </a:lnTo>
                <a:lnTo>
                  <a:pt x="5986" y="11185"/>
                </a:lnTo>
                <a:lnTo>
                  <a:pt x="2048" y="11185"/>
                </a:lnTo>
                <a:lnTo>
                  <a:pt x="2048" y="11153"/>
                </a:lnTo>
                <a:lnTo>
                  <a:pt x="2048" y="7309"/>
                </a:lnTo>
                <a:cubicBezTo>
                  <a:pt x="2048" y="5356"/>
                  <a:pt x="3592" y="3686"/>
                  <a:pt x="5513" y="3529"/>
                </a:cubicBezTo>
                <a:close/>
                <a:moveTo>
                  <a:pt x="5923" y="0"/>
                </a:moveTo>
                <a:cubicBezTo>
                  <a:pt x="5702" y="0"/>
                  <a:pt x="5545" y="158"/>
                  <a:pt x="5545" y="347"/>
                </a:cubicBezTo>
                <a:cubicBezTo>
                  <a:pt x="5545" y="536"/>
                  <a:pt x="5702" y="693"/>
                  <a:pt x="5923" y="693"/>
                </a:cubicBezTo>
                <a:lnTo>
                  <a:pt x="6270" y="693"/>
                </a:lnTo>
                <a:lnTo>
                  <a:pt x="6270" y="1450"/>
                </a:lnTo>
                <a:cubicBezTo>
                  <a:pt x="5860" y="1607"/>
                  <a:pt x="5545" y="1954"/>
                  <a:pt x="5545" y="2426"/>
                </a:cubicBezTo>
                <a:lnTo>
                  <a:pt x="5545" y="2836"/>
                </a:lnTo>
                <a:cubicBezTo>
                  <a:pt x="3245" y="3025"/>
                  <a:pt x="1386" y="4947"/>
                  <a:pt x="1386" y="7309"/>
                </a:cubicBezTo>
                <a:lnTo>
                  <a:pt x="1386" y="11153"/>
                </a:lnTo>
                <a:lnTo>
                  <a:pt x="347" y="11153"/>
                </a:lnTo>
                <a:cubicBezTo>
                  <a:pt x="158" y="11153"/>
                  <a:pt x="0" y="11311"/>
                  <a:pt x="0" y="11500"/>
                </a:cubicBezTo>
                <a:cubicBezTo>
                  <a:pt x="0" y="11689"/>
                  <a:pt x="158" y="11846"/>
                  <a:pt x="347" y="11846"/>
                </a:cubicBezTo>
                <a:lnTo>
                  <a:pt x="7971" y="11846"/>
                </a:lnTo>
                <a:cubicBezTo>
                  <a:pt x="8160" y="11846"/>
                  <a:pt x="8317" y="11689"/>
                  <a:pt x="8317" y="11500"/>
                </a:cubicBezTo>
                <a:cubicBezTo>
                  <a:pt x="8317" y="11311"/>
                  <a:pt x="8160" y="11153"/>
                  <a:pt x="7971" y="11153"/>
                </a:cubicBezTo>
                <a:lnTo>
                  <a:pt x="6774" y="11153"/>
                </a:lnTo>
                <a:lnTo>
                  <a:pt x="6427" y="10428"/>
                </a:lnTo>
                <a:lnTo>
                  <a:pt x="9326" y="10428"/>
                </a:lnTo>
                <a:cubicBezTo>
                  <a:pt x="9546" y="10428"/>
                  <a:pt x="9704" y="10271"/>
                  <a:pt x="9704" y="10082"/>
                </a:cubicBezTo>
                <a:cubicBezTo>
                  <a:pt x="9672" y="9924"/>
                  <a:pt x="9515" y="9767"/>
                  <a:pt x="9326" y="9767"/>
                </a:cubicBezTo>
                <a:lnTo>
                  <a:pt x="4127" y="9767"/>
                </a:lnTo>
                <a:lnTo>
                  <a:pt x="4127" y="6648"/>
                </a:lnTo>
                <a:cubicBezTo>
                  <a:pt x="4127" y="6175"/>
                  <a:pt x="4442" y="5797"/>
                  <a:pt x="4883" y="5671"/>
                </a:cubicBezTo>
                <a:cubicBezTo>
                  <a:pt x="5009" y="5955"/>
                  <a:pt x="5230" y="6175"/>
                  <a:pt x="5513" y="6270"/>
                </a:cubicBezTo>
                <a:lnTo>
                  <a:pt x="5513" y="6648"/>
                </a:lnTo>
                <a:cubicBezTo>
                  <a:pt x="5513" y="7089"/>
                  <a:pt x="5797" y="7467"/>
                  <a:pt x="6238" y="7625"/>
                </a:cubicBezTo>
                <a:lnTo>
                  <a:pt x="6238" y="8727"/>
                </a:lnTo>
                <a:cubicBezTo>
                  <a:pt x="6238" y="8948"/>
                  <a:pt x="6396" y="9105"/>
                  <a:pt x="6585" y="9105"/>
                </a:cubicBezTo>
                <a:lnTo>
                  <a:pt x="7971" y="9105"/>
                </a:lnTo>
                <a:cubicBezTo>
                  <a:pt x="8160" y="9105"/>
                  <a:pt x="8317" y="8948"/>
                  <a:pt x="8317" y="8727"/>
                </a:cubicBezTo>
                <a:lnTo>
                  <a:pt x="8317" y="7625"/>
                </a:lnTo>
                <a:cubicBezTo>
                  <a:pt x="8695" y="7467"/>
                  <a:pt x="9010" y="7120"/>
                  <a:pt x="9010" y="6648"/>
                </a:cubicBezTo>
                <a:lnTo>
                  <a:pt x="9010" y="2426"/>
                </a:lnTo>
                <a:cubicBezTo>
                  <a:pt x="9010" y="2017"/>
                  <a:pt x="8758" y="1607"/>
                  <a:pt x="8317" y="1450"/>
                </a:cubicBezTo>
                <a:lnTo>
                  <a:pt x="8317" y="693"/>
                </a:lnTo>
                <a:lnTo>
                  <a:pt x="8664" y="693"/>
                </a:lnTo>
                <a:cubicBezTo>
                  <a:pt x="8853" y="693"/>
                  <a:pt x="9010" y="536"/>
                  <a:pt x="9010" y="347"/>
                </a:cubicBezTo>
                <a:cubicBezTo>
                  <a:pt x="9010" y="158"/>
                  <a:pt x="8853" y="0"/>
                  <a:pt x="866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9"/>
          <p:cNvSpPr txBox="1"/>
          <p:nvPr>
            <p:ph type="ctrTitle"/>
          </p:nvPr>
        </p:nvSpPr>
        <p:spPr>
          <a:xfrm>
            <a:off x="622570" y="457250"/>
            <a:ext cx="7808155" cy="5933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>
                <a:solidFill>
                  <a:schemeClr val="dk1"/>
                </a:solidFill>
              </a:rPr>
              <a:t>MORPHOLOGY: Microscopic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63" name="Google Shape;363;p29"/>
          <p:cNvSpPr txBox="1"/>
          <p:nvPr>
            <p:ph idx="1" type="subTitle"/>
          </p:nvPr>
        </p:nvSpPr>
        <p:spPr>
          <a:xfrm>
            <a:off x="235475" y="1274976"/>
            <a:ext cx="3703200" cy="146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accent2"/>
                </a:solidFill>
              </a:rPr>
              <a:t>With time, discrete, confluent zones of basal epidermal necrosis appear, with concomitant blister formation</a:t>
            </a:r>
            <a:endParaRPr>
              <a:solidFill>
                <a:schemeClr val="accent2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descr="File:Target Flat Icon.svg - Wikimedia Commons" id="364" name="Google Shape;364;p2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3983" y="1164481"/>
            <a:ext cx="4830391" cy="3531546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9"/>
          <p:cNvSpPr/>
          <p:nvPr/>
        </p:nvSpPr>
        <p:spPr>
          <a:xfrm>
            <a:off x="235471" y="540599"/>
            <a:ext cx="290077" cy="354136"/>
          </a:xfrm>
          <a:custGeom>
            <a:rect b="b" l="l" r="r" t="t"/>
            <a:pathLst>
              <a:path extrusionOk="0" h="11847" w="9704">
                <a:moveTo>
                  <a:pt x="7593" y="693"/>
                </a:moveTo>
                <a:lnTo>
                  <a:pt x="7593" y="1418"/>
                </a:lnTo>
                <a:lnTo>
                  <a:pt x="6900" y="1418"/>
                </a:lnTo>
                <a:lnTo>
                  <a:pt x="6900" y="693"/>
                </a:lnTo>
                <a:close/>
                <a:moveTo>
                  <a:pt x="7939" y="2080"/>
                </a:moveTo>
                <a:cubicBezTo>
                  <a:pt x="8160" y="2080"/>
                  <a:pt x="8317" y="2237"/>
                  <a:pt x="8317" y="2426"/>
                </a:cubicBezTo>
                <a:lnTo>
                  <a:pt x="8317" y="5577"/>
                </a:lnTo>
                <a:lnTo>
                  <a:pt x="6868" y="5577"/>
                </a:lnTo>
                <a:cubicBezTo>
                  <a:pt x="6900" y="5482"/>
                  <a:pt x="6931" y="5356"/>
                  <a:pt x="6931" y="5230"/>
                </a:cubicBezTo>
                <a:cubicBezTo>
                  <a:pt x="6931" y="4789"/>
                  <a:pt x="6648" y="4411"/>
                  <a:pt x="6207" y="4254"/>
                </a:cubicBezTo>
                <a:lnTo>
                  <a:pt x="6207" y="2426"/>
                </a:lnTo>
                <a:cubicBezTo>
                  <a:pt x="6207" y="2237"/>
                  <a:pt x="6364" y="2080"/>
                  <a:pt x="6585" y="2080"/>
                </a:cubicBezTo>
                <a:close/>
                <a:moveTo>
                  <a:pt x="5860" y="4915"/>
                </a:moveTo>
                <a:cubicBezTo>
                  <a:pt x="6049" y="4915"/>
                  <a:pt x="6207" y="5073"/>
                  <a:pt x="6207" y="5262"/>
                </a:cubicBezTo>
                <a:cubicBezTo>
                  <a:pt x="6207" y="5482"/>
                  <a:pt x="6049" y="5640"/>
                  <a:pt x="5860" y="5640"/>
                </a:cubicBezTo>
                <a:cubicBezTo>
                  <a:pt x="5671" y="5640"/>
                  <a:pt x="5513" y="5482"/>
                  <a:pt x="5513" y="5262"/>
                </a:cubicBezTo>
                <a:cubicBezTo>
                  <a:pt x="5545" y="5073"/>
                  <a:pt x="5671" y="4915"/>
                  <a:pt x="5860" y="4915"/>
                </a:cubicBezTo>
                <a:close/>
                <a:moveTo>
                  <a:pt x="8317" y="6270"/>
                </a:moveTo>
                <a:lnTo>
                  <a:pt x="8317" y="6616"/>
                </a:lnTo>
                <a:cubicBezTo>
                  <a:pt x="8317" y="6837"/>
                  <a:pt x="8160" y="6963"/>
                  <a:pt x="7939" y="6963"/>
                </a:cubicBezTo>
                <a:lnTo>
                  <a:pt x="6585" y="6963"/>
                </a:lnTo>
                <a:cubicBezTo>
                  <a:pt x="6364" y="6963"/>
                  <a:pt x="6207" y="6805"/>
                  <a:pt x="6207" y="6616"/>
                </a:cubicBezTo>
                <a:lnTo>
                  <a:pt x="6207" y="6270"/>
                </a:lnTo>
                <a:close/>
                <a:moveTo>
                  <a:pt x="7593" y="7688"/>
                </a:moveTo>
                <a:lnTo>
                  <a:pt x="7593" y="8381"/>
                </a:lnTo>
                <a:lnTo>
                  <a:pt x="6900" y="8381"/>
                </a:lnTo>
                <a:lnTo>
                  <a:pt x="6900" y="7688"/>
                </a:lnTo>
                <a:close/>
                <a:moveTo>
                  <a:pt x="5513" y="3529"/>
                </a:moveTo>
                <a:lnTo>
                  <a:pt x="5513" y="4285"/>
                </a:lnTo>
                <a:cubicBezTo>
                  <a:pt x="5198" y="4411"/>
                  <a:pt x="4946" y="4632"/>
                  <a:pt x="4883" y="4947"/>
                </a:cubicBezTo>
                <a:cubicBezTo>
                  <a:pt x="4064" y="5104"/>
                  <a:pt x="3434" y="5829"/>
                  <a:pt x="3434" y="6648"/>
                </a:cubicBezTo>
                <a:lnTo>
                  <a:pt x="3434" y="10113"/>
                </a:lnTo>
                <a:cubicBezTo>
                  <a:pt x="3434" y="10302"/>
                  <a:pt x="3592" y="10460"/>
                  <a:pt x="3781" y="10460"/>
                </a:cubicBezTo>
                <a:lnTo>
                  <a:pt x="5639" y="10460"/>
                </a:lnTo>
                <a:lnTo>
                  <a:pt x="5986" y="11185"/>
                </a:lnTo>
                <a:lnTo>
                  <a:pt x="2048" y="11185"/>
                </a:lnTo>
                <a:lnTo>
                  <a:pt x="2048" y="11153"/>
                </a:lnTo>
                <a:lnTo>
                  <a:pt x="2048" y="7309"/>
                </a:lnTo>
                <a:cubicBezTo>
                  <a:pt x="2048" y="5356"/>
                  <a:pt x="3592" y="3686"/>
                  <a:pt x="5513" y="3529"/>
                </a:cubicBezTo>
                <a:close/>
                <a:moveTo>
                  <a:pt x="5923" y="0"/>
                </a:moveTo>
                <a:cubicBezTo>
                  <a:pt x="5702" y="0"/>
                  <a:pt x="5545" y="158"/>
                  <a:pt x="5545" y="347"/>
                </a:cubicBezTo>
                <a:cubicBezTo>
                  <a:pt x="5545" y="536"/>
                  <a:pt x="5702" y="693"/>
                  <a:pt x="5923" y="693"/>
                </a:cubicBezTo>
                <a:lnTo>
                  <a:pt x="6270" y="693"/>
                </a:lnTo>
                <a:lnTo>
                  <a:pt x="6270" y="1450"/>
                </a:lnTo>
                <a:cubicBezTo>
                  <a:pt x="5860" y="1607"/>
                  <a:pt x="5545" y="1954"/>
                  <a:pt x="5545" y="2426"/>
                </a:cubicBezTo>
                <a:lnTo>
                  <a:pt x="5545" y="2836"/>
                </a:lnTo>
                <a:cubicBezTo>
                  <a:pt x="3245" y="3025"/>
                  <a:pt x="1386" y="4947"/>
                  <a:pt x="1386" y="7309"/>
                </a:cubicBezTo>
                <a:lnTo>
                  <a:pt x="1386" y="11153"/>
                </a:lnTo>
                <a:lnTo>
                  <a:pt x="347" y="11153"/>
                </a:lnTo>
                <a:cubicBezTo>
                  <a:pt x="158" y="11153"/>
                  <a:pt x="0" y="11311"/>
                  <a:pt x="0" y="11500"/>
                </a:cubicBezTo>
                <a:cubicBezTo>
                  <a:pt x="0" y="11689"/>
                  <a:pt x="158" y="11846"/>
                  <a:pt x="347" y="11846"/>
                </a:cubicBezTo>
                <a:lnTo>
                  <a:pt x="7971" y="11846"/>
                </a:lnTo>
                <a:cubicBezTo>
                  <a:pt x="8160" y="11846"/>
                  <a:pt x="8317" y="11689"/>
                  <a:pt x="8317" y="11500"/>
                </a:cubicBezTo>
                <a:cubicBezTo>
                  <a:pt x="8317" y="11311"/>
                  <a:pt x="8160" y="11153"/>
                  <a:pt x="7971" y="11153"/>
                </a:cubicBezTo>
                <a:lnTo>
                  <a:pt x="6774" y="11153"/>
                </a:lnTo>
                <a:lnTo>
                  <a:pt x="6427" y="10428"/>
                </a:lnTo>
                <a:lnTo>
                  <a:pt x="9326" y="10428"/>
                </a:lnTo>
                <a:cubicBezTo>
                  <a:pt x="9546" y="10428"/>
                  <a:pt x="9704" y="10271"/>
                  <a:pt x="9704" y="10082"/>
                </a:cubicBezTo>
                <a:cubicBezTo>
                  <a:pt x="9672" y="9924"/>
                  <a:pt x="9515" y="9767"/>
                  <a:pt x="9326" y="9767"/>
                </a:cubicBezTo>
                <a:lnTo>
                  <a:pt x="4127" y="9767"/>
                </a:lnTo>
                <a:lnTo>
                  <a:pt x="4127" y="6648"/>
                </a:lnTo>
                <a:cubicBezTo>
                  <a:pt x="4127" y="6175"/>
                  <a:pt x="4442" y="5797"/>
                  <a:pt x="4883" y="5671"/>
                </a:cubicBezTo>
                <a:cubicBezTo>
                  <a:pt x="5009" y="5955"/>
                  <a:pt x="5230" y="6175"/>
                  <a:pt x="5513" y="6270"/>
                </a:cubicBezTo>
                <a:lnTo>
                  <a:pt x="5513" y="6648"/>
                </a:lnTo>
                <a:cubicBezTo>
                  <a:pt x="5513" y="7089"/>
                  <a:pt x="5797" y="7467"/>
                  <a:pt x="6238" y="7625"/>
                </a:cubicBezTo>
                <a:lnTo>
                  <a:pt x="6238" y="8727"/>
                </a:lnTo>
                <a:cubicBezTo>
                  <a:pt x="6238" y="8948"/>
                  <a:pt x="6396" y="9105"/>
                  <a:pt x="6585" y="9105"/>
                </a:cubicBezTo>
                <a:lnTo>
                  <a:pt x="7971" y="9105"/>
                </a:lnTo>
                <a:cubicBezTo>
                  <a:pt x="8160" y="9105"/>
                  <a:pt x="8317" y="8948"/>
                  <a:pt x="8317" y="8727"/>
                </a:cubicBezTo>
                <a:lnTo>
                  <a:pt x="8317" y="7625"/>
                </a:lnTo>
                <a:cubicBezTo>
                  <a:pt x="8695" y="7467"/>
                  <a:pt x="9010" y="7120"/>
                  <a:pt x="9010" y="6648"/>
                </a:cubicBezTo>
                <a:lnTo>
                  <a:pt x="9010" y="2426"/>
                </a:lnTo>
                <a:cubicBezTo>
                  <a:pt x="9010" y="2017"/>
                  <a:pt x="8758" y="1607"/>
                  <a:pt x="8317" y="1450"/>
                </a:cubicBezTo>
                <a:lnTo>
                  <a:pt x="8317" y="693"/>
                </a:lnTo>
                <a:lnTo>
                  <a:pt x="8664" y="693"/>
                </a:lnTo>
                <a:cubicBezTo>
                  <a:pt x="8853" y="693"/>
                  <a:pt x="9010" y="536"/>
                  <a:pt x="9010" y="347"/>
                </a:cubicBezTo>
                <a:cubicBezTo>
                  <a:pt x="9010" y="158"/>
                  <a:pt x="8853" y="0"/>
                  <a:pt x="866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ctrTitle"/>
          </p:nvPr>
        </p:nvSpPr>
        <p:spPr>
          <a:xfrm>
            <a:off x="713225" y="0"/>
            <a:ext cx="7717500" cy="77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>
                <a:solidFill>
                  <a:schemeClr val="dk1"/>
                </a:solidFill>
              </a:rPr>
              <a:t>Macule and patch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97" name="Google Shape;97;p3"/>
          <p:cNvSpPr txBox="1"/>
          <p:nvPr>
            <p:ph idx="1" type="subTitle"/>
          </p:nvPr>
        </p:nvSpPr>
        <p:spPr>
          <a:xfrm>
            <a:off x="143125" y="2349006"/>
            <a:ext cx="3213900" cy="44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Macules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8" name="Google Shape;98;p3"/>
          <p:cNvSpPr txBox="1"/>
          <p:nvPr>
            <p:ph idx="2" type="subTitle"/>
          </p:nvPr>
        </p:nvSpPr>
        <p:spPr>
          <a:xfrm>
            <a:off x="0" y="771000"/>
            <a:ext cx="8430600" cy="120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</a:pPr>
            <a:r>
              <a:rPr b="1" lang="en-US" sz="1800">
                <a:solidFill>
                  <a:srgbClr val="000000"/>
                </a:solidFill>
              </a:rPr>
              <a:t>flat lesion distinguished from surrounding skin by </a:t>
            </a:r>
            <a:r>
              <a:rPr b="1" lang="en-US" sz="1800">
                <a:solidFill>
                  <a:srgbClr val="000000"/>
                </a:solidFill>
              </a:rPr>
              <a:t>color</a:t>
            </a:r>
            <a:r>
              <a:rPr b="1" lang="en-US" sz="1800">
                <a:solidFill>
                  <a:srgbClr val="000000"/>
                </a:solidFill>
              </a:rPr>
              <a:t>. Macules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</a:pPr>
            <a:r>
              <a:rPr b="1" lang="en-US" sz="1800">
                <a:solidFill>
                  <a:srgbClr val="000000"/>
                </a:solidFill>
              </a:rPr>
              <a:t>are =&lt; 5 mm while patches &gt;5 mm in size.</a:t>
            </a:r>
            <a:endParaRPr b="1" sz="1800">
              <a:solidFill>
                <a:srgbClr val="000000"/>
              </a:solidFill>
            </a:endParaRPr>
          </a:p>
        </p:txBody>
      </p:sp>
      <p:sp>
        <p:nvSpPr>
          <p:cNvPr id="99" name="Google Shape;99;p3"/>
          <p:cNvSpPr txBox="1"/>
          <p:nvPr>
            <p:ph idx="3" type="subTitle"/>
          </p:nvPr>
        </p:nvSpPr>
        <p:spPr>
          <a:xfrm>
            <a:off x="5180793" y="2349006"/>
            <a:ext cx="3213900" cy="44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Patches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Macule: Identification, Causes, and Treatments" id="100" name="Google Shape;1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" y="2917666"/>
            <a:ext cx="3500175" cy="2225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ure, Herald patch. Image courtesy S Bhimji MD] - StatPearls - NCBI  Bookshelf" id="101" name="Google Shape;101;p3"/>
          <p:cNvPicPr preferRelativeResize="0"/>
          <p:nvPr/>
        </p:nvPicPr>
        <p:blipFill rotWithShape="1">
          <a:blip r:embed="rId4">
            <a:alphaModFix/>
          </a:blip>
          <a:srcRect b="15878" l="0" r="17447" t="6819"/>
          <a:stretch/>
        </p:blipFill>
        <p:spPr>
          <a:xfrm>
            <a:off x="4915173" y="2917666"/>
            <a:ext cx="3745150" cy="2225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0"/>
          <p:cNvSpPr txBox="1"/>
          <p:nvPr>
            <p:ph type="ctrTitle"/>
          </p:nvPr>
        </p:nvSpPr>
        <p:spPr>
          <a:xfrm>
            <a:off x="622575" y="160344"/>
            <a:ext cx="7808100" cy="89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>
                <a:solidFill>
                  <a:schemeClr val="dk1"/>
                </a:solidFill>
              </a:rPr>
              <a:t>Clinical features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72" name="Google Shape;372;p30"/>
          <p:cNvSpPr txBox="1"/>
          <p:nvPr>
            <p:ph idx="1" type="subTitle"/>
          </p:nvPr>
        </p:nvSpPr>
        <p:spPr>
          <a:xfrm>
            <a:off x="0" y="666300"/>
            <a:ext cx="4854000" cy="381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A broad range of severity.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The forms associated with infection (often herpesvirus) are less severe.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Erythema multiforme caused by medications may progress to more serious eruptions 🡪 Stevens-Johnson syndrome (toxic epidermal necrolysis)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It is life-threatening 🡪 may cause sloughing of large portions of the epidermis 🡪 fluid loss &amp; infections complications (like burn-injured patients)</a:t>
            </a:r>
            <a:endParaRPr>
              <a:solidFill>
                <a:schemeClr val="dk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descr="File:Target Flat Icon.svg - Wikimedia Commons" id="373" name="Google Shape;373;p3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review of causes of Stevens–Johnson syndrome and toxic epidermal  necrolysis in children | Archives of Disease in Childhood" id="374" name="Google Shape;37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7105" y="1456886"/>
            <a:ext cx="4113066" cy="308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5" name="Google Shape;375;p30"/>
          <p:cNvGrpSpPr/>
          <p:nvPr/>
        </p:nvGrpSpPr>
        <p:grpSpPr>
          <a:xfrm>
            <a:off x="155575" y="684635"/>
            <a:ext cx="341488" cy="179405"/>
            <a:chOff x="2080675" y="352325"/>
            <a:chExt cx="485000" cy="254800"/>
          </a:xfrm>
        </p:grpSpPr>
        <p:sp>
          <p:nvSpPr>
            <p:cNvPr id="376" name="Google Shape;376;p30"/>
            <p:cNvSpPr/>
            <p:nvPr/>
          </p:nvSpPr>
          <p:spPr>
            <a:xfrm>
              <a:off x="2080675" y="352325"/>
              <a:ext cx="485000" cy="254800"/>
            </a:xfrm>
            <a:custGeom>
              <a:rect b="b" l="l" r="r" t="t"/>
              <a:pathLst>
                <a:path extrusionOk="0" h="10192" w="19400">
                  <a:moveTo>
                    <a:pt x="5514" y="2183"/>
                  </a:moveTo>
                  <a:cubicBezTo>
                    <a:pt x="4291" y="3932"/>
                    <a:pt x="4291" y="6254"/>
                    <a:pt x="5514" y="8002"/>
                  </a:cubicBezTo>
                  <a:cubicBezTo>
                    <a:pt x="4858" y="7685"/>
                    <a:pt x="4230" y="7320"/>
                    <a:pt x="3632" y="6909"/>
                  </a:cubicBezTo>
                  <a:cubicBezTo>
                    <a:pt x="2841" y="6368"/>
                    <a:pt x="2099" y="5762"/>
                    <a:pt x="1410" y="5097"/>
                  </a:cubicBezTo>
                  <a:cubicBezTo>
                    <a:pt x="2071" y="4454"/>
                    <a:pt x="3572" y="3126"/>
                    <a:pt x="5514" y="2183"/>
                  </a:cubicBezTo>
                  <a:close/>
                  <a:moveTo>
                    <a:pt x="13865" y="2171"/>
                  </a:moveTo>
                  <a:cubicBezTo>
                    <a:pt x="14527" y="2491"/>
                    <a:pt x="15167" y="2866"/>
                    <a:pt x="15774" y="3283"/>
                  </a:cubicBezTo>
                  <a:cubicBezTo>
                    <a:pt x="16562" y="3823"/>
                    <a:pt x="17304" y="4430"/>
                    <a:pt x="17996" y="5094"/>
                  </a:cubicBezTo>
                  <a:cubicBezTo>
                    <a:pt x="17307" y="5759"/>
                    <a:pt x="16565" y="6365"/>
                    <a:pt x="15774" y="6909"/>
                  </a:cubicBezTo>
                  <a:cubicBezTo>
                    <a:pt x="15167" y="7326"/>
                    <a:pt x="14530" y="7697"/>
                    <a:pt x="13865" y="8017"/>
                  </a:cubicBezTo>
                  <a:cubicBezTo>
                    <a:pt x="15097" y="6263"/>
                    <a:pt x="15097" y="3926"/>
                    <a:pt x="13865" y="2171"/>
                  </a:cubicBezTo>
                  <a:close/>
                  <a:moveTo>
                    <a:pt x="9801" y="1133"/>
                  </a:moveTo>
                  <a:cubicBezTo>
                    <a:pt x="11948" y="1190"/>
                    <a:pt x="13657" y="2947"/>
                    <a:pt x="13657" y="5091"/>
                  </a:cubicBezTo>
                  <a:cubicBezTo>
                    <a:pt x="13657" y="7238"/>
                    <a:pt x="11948" y="8995"/>
                    <a:pt x="9801" y="9053"/>
                  </a:cubicBezTo>
                  <a:lnTo>
                    <a:pt x="9566" y="9053"/>
                  </a:lnTo>
                  <a:cubicBezTo>
                    <a:pt x="7431" y="8983"/>
                    <a:pt x="5734" y="7232"/>
                    <a:pt x="5728" y="5094"/>
                  </a:cubicBezTo>
                  <a:cubicBezTo>
                    <a:pt x="5731" y="2947"/>
                    <a:pt x="7440" y="1190"/>
                    <a:pt x="9587" y="1133"/>
                  </a:cubicBezTo>
                  <a:close/>
                  <a:moveTo>
                    <a:pt x="9557" y="0"/>
                  </a:moveTo>
                  <a:cubicBezTo>
                    <a:pt x="7440" y="37"/>
                    <a:pt x="5166" y="852"/>
                    <a:pt x="2965" y="2362"/>
                  </a:cubicBezTo>
                  <a:cubicBezTo>
                    <a:pt x="1283" y="3518"/>
                    <a:pt x="239" y="4665"/>
                    <a:pt x="196" y="4714"/>
                  </a:cubicBezTo>
                  <a:cubicBezTo>
                    <a:pt x="0" y="4928"/>
                    <a:pt x="0" y="5257"/>
                    <a:pt x="196" y="5472"/>
                  </a:cubicBezTo>
                  <a:cubicBezTo>
                    <a:pt x="239" y="5523"/>
                    <a:pt x="1283" y="6670"/>
                    <a:pt x="2965" y="7827"/>
                  </a:cubicBezTo>
                  <a:cubicBezTo>
                    <a:pt x="5166" y="9337"/>
                    <a:pt x="7440" y="10149"/>
                    <a:pt x="9557" y="10188"/>
                  </a:cubicBezTo>
                  <a:cubicBezTo>
                    <a:pt x="9602" y="10188"/>
                    <a:pt x="9647" y="10191"/>
                    <a:pt x="9692" y="10191"/>
                  </a:cubicBezTo>
                  <a:lnTo>
                    <a:pt x="9717" y="10191"/>
                  </a:lnTo>
                  <a:cubicBezTo>
                    <a:pt x="11869" y="10185"/>
                    <a:pt x="14194" y="9367"/>
                    <a:pt x="16435" y="7827"/>
                  </a:cubicBezTo>
                  <a:cubicBezTo>
                    <a:pt x="18120" y="6670"/>
                    <a:pt x="19161" y="5523"/>
                    <a:pt x="19207" y="5475"/>
                  </a:cubicBezTo>
                  <a:cubicBezTo>
                    <a:pt x="19400" y="5257"/>
                    <a:pt x="19400" y="4931"/>
                    <a:pt x="19207" y="4714"/>
                  </a:cubicBezTo>
                  <a:cubicBezTo>
                    <a:pt x="19161" y="4665"/>
                    <a:pt x="18120" y="3521"/>
                    <a:pt x="16435" y="2365"/>
                  </a:cubicBezTo>
                  <a:cubicBezTo>
                    <a:pt x="14191" y="822"/>
                    <a:pt x="11869" y="6"/>
                    <a:pt x="9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0"/>
            <p:cNvSpPr/>
            <p:nvPr/>
          </p:nvSpPr>
          <p:spPr>
            <a:xfrm>
              <a:off x="2246650" y="408900"/>
              <a:ext cx="147075" cy="141600"/>
            </a:xfrm>
            <a:custGeom>
              <a:rect b="b" l="l" r="r" t="t"/>
              <a:pathLst>
                <a:path extrusionOk="0" h="5664" w="5883">
                  <a:moveTo>
                    <a:pt x="3054" y="1132"/>
                  </a:moveTo>
                  <a:cubicBezTo>
                    <a:pt x="3495" y="1132"/>
                    <a:pt x="3930" y="1304"/>
                    <a:pt x="4255" y="1630"/>
                  </a:cubicBezTo>
                  <a:cubicBezTo>
                    <a:pt x="4738" y="2116"/>
                    <a:pt x="4886" y="2846"/>
                    <a:pt x="4624" y="3480"/>
                  </a:cubicBezTo>
                  <a:cubicBezTo>
                    <a:pt x="4358" y="4115"/>
                    <a:pt x="3739" y="4531"/>
                    <a:pt x="3053" y="4531"/>
                  </a:cubicBezTo>
                  <a:cubicBezTo>
                    <a:pt x="2114" y="4528"/>
                    <a:pt x="1357" y="3770"/>
                    <a:pt x="1353" y="2831"/>
                  </a:cubicBezTo>
                  <a:cubicBezTo>
                    <a:pt x="1353" y="2143"/>
                    <a:pt x="1767" y="1524"/>
                    <a:pt x="2404" y="1261"/>
                  </a:cubicBezTo>
                  <a:cubicBezTo>
                    <a:pt x="2614" y="1174"/>
                    <a:pt x="2835" y="1132"/>
                    <a:pt x="3054" y="1132"/>
                  </a:cubicBezTo>
                  <a:close/>
                  <a:moveTo>
                    <a:pt x="3053" y="1"/>
                  </a:moveTo>
                  <a:cubicBezTo>
                    <a:pt x="2316" y="1"/>
                    <a:pt x="1593" y="288"/>
                    <a:pt x="1052" y="829"/>
                  </a:cubicBezTo>
                  <a:cubicBezTo>
                    <a:pt x="242" y="1639"/>
                    <a:pt x="1" y="2855"/>
                    <a:pt x="439" y="3915"/>
                  </a:cubicBezTo>
                  <a:cubicBezTo>
                    <a:pt x="876" y="4972"/>
                    <a:pt x="1909" y="5663"/>
                    <a:pt x="3053" y="5663"/>
                  </a:cubicBezTo>
                  <a:cubicBezTo>
                    <a:pt x="4614" y="5660"/>
                    <a:pt x="5883" y="4395"/>
                    <a:pt x="5883" y="2831"/>
                  </a:cubicBezTo>
                  <a:cubicBezTo>
                    <a:pt x="5883" y="1687"/>
                    <a:pt x="5194" y="654"/>
                    <a:pt x="4137" y="216"/>
                  </a:cubicBezTo>
                  <a:cubicBezTo>
                    <a:pt x="3786" y="71"/>
                    <a:pt x="3418" y="1"/>
                    <a:pt x="3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>
            <p:ph type="ctrTitle"/>
          </p:nvPr>
        </p:nvSpPr>
        <p:spPr>
          <a:xfrm>
            <a:off x="713225" y="457250"/>
            <a:ext cx="7717500" cy="54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>
                <a:solidFill>
                  <a:schemeClr val="dk1"/>
                </a:solidFill>
              </a:rPr>
              <a:t>Papule and nodule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07" name="Google Shape;107;p4"/>
          <p:cNvSpPr txBox="1"/>
          <p:nvPr>
            <p:ph idx="1" type="subTitle"/>
          </p:nvPr>
        </p:nvSpPr>
        <p:spPr>
          <a:xfrm>
            <a:off x="761863" y="1810056"/>
            <a:ext cx="3213900" cy="44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Papule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8" name="Google Shape;108;p4"/>
          <p:cNvSpPr txBox="1"/>
          <p:nvPr>
            <p:ph idx="2" type="subTitle"/>
          </p:nvPr>
        </p:nvSpPr>
        <p:spPr>
          <a:xfrm>
            <a:off x="0" y="1005650"/>
            <a:ext cx="82296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</a:pPr>
            <a:r>
              <a:rPr b="1" lang="en-US" sz="1800">
                <a:solidFill>
                  <a:srgbClr val="000000"/>
                </a:solidFill>
              </a:rPr>
              <a:t>Elevated dome-shaped or flat-topped lesion. Papules =&lt;5 mm</a:t>
            </a:r>
            <a:endParaRPr b="1" sz="1800">
              <a:solidFill>
                <a:srgbClr val="000000"/>
              </a:solidFill>
            </a:endParaRPr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</a:pPr>
            <a:r>
              <a:rPr b="1" lang="en-US" sz="1800">
                <a:solidFill>
                  <a:srgbClr val="000000"/>
                </a:solidFill>
              </a:rPr>
              <a:t>while nodules &gt;5 mm in size.</a:t>
            </a:r>
            <a:endParaRPr b="1" sz="1800">
              <a:solidFill>
                <a:srgbClr val="000000"/>
              </a:solidFill>
            </a:endParaRPr>
          </a:p>
        </p:txBody>
      </p:sp>
      <p:sp>
        <p:nvSpPr>
          <p:cNvPr id="109" name="Google Shape;109;p4"/>
          <p:cNvSpPr txBox="1"/>
          <p:nvPr>
            <p:ph idx="3" type="subTitle"/>
          </p:nvPr>
        </p:nvSpPr>
        <p:spPr>
          <a:xfrm>
            <a:off x="4915168" y="1810081"/>
            <a:ext cx="3213900" cy="44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Nodule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Nasal papilla fibrosus - Altmeyers Encyclopedia - Department Dermatology" id="110" name="Google Shape;11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021" y="2385067"/>
            <a:ext cx="3696512" cy="2225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kin Nodule HD Stock Images | Shutterstock" id="111" name="Google Shape;11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6758" y="2388953"/>
            <a:ext cx="3638212" cy="2221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>
            <p:ph type="ctrTitle"/>
          </p:nvPr>
        </p:nvSpPr>
        <p:spPr>
          <a:xfrm>
            <a:off x="713225" y="457250"/>
            <a:ext cx="7717500" cy="54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>
                <a:solidFill>
                  <a:schemeClr val="dk1"/>
                </a:solidFill>
              </a:rPr>
              <a:t>Plaque and scales 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17" name="Google Shape;117;p5"/>
          <p:cNvSpPr txBox="1"/>
          <p:nvPr>
            <p:ph idx="1" type="subTitle"/>
          </p:nvPr>
        </p:nvSpPr>
        <p:spPr>
          <a:xfrm>
            <a:off x="761863" y="1810056"/>
            <a:ext cx="3213900" cy="44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Plaque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8" name="Google Shape;118;p5"/>
          <p:cNvSpPr txBox="1"/>
          <p:nvPr>
            <p:ph idx="2" type="subTitle"/>
          </p:nvPr>
        </p:nvSpPr>
        <p:spPr>
          <a:xfrm>
            <a:off x="0" y="1005651"/>
            <a:ext cx="84729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800">
                <a:solidFill>
                  <a:srgbClr val="000000"/>
                </a:solidFill>
              </a:rPr>
              <a:t>Plaque:</a:t>
            </a:r>
            <a:r>
              <a:rPr b="1" lang="en-US" sz="1800">
                <a:solidFill>
                  <a:srgbClr val="000000"/>
                </a:solidFill>
              </a:rPr>
              <a:t> Elevated flat-topped lesion, &gt;5 mm (coalescence of papules)..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800">
                <a:solidFill>
                  <a:srgbClr val="000000"/>
                </a:solidFill>
              </a:rPr>
              <a:t>Scales</a:t>
            </a:r>
            <a:r>
              <a:rPr b="1" lang="en-US" sz="1800">
                <a:solidFill>
                  <a:srgbClr val="000000"/>
                </a:solidFill>
              </a:rPr>
              <a:t>: outermost layer of the epidermis becomes dry &amp; flaky &amp; peels. </a:t>
            </a:r>
            <a:endParaRPr b="1" sz="1800">
              <a:solidFill>
                <a:srgbClr val="000000"/>
              </a:solidFill>
            </a:endParaRPr>
          </a:p>
        </p:txBody>
      </p:sp>
      <p:sp>
        <p:nvSpPr>
          <p:cNvPr id="119" name="Google Shape;119;p5"/>
          <p:cNvSpPr txBox="1"/>
          <p:nvPr>
            <p:ph idx="3" type="subTitle"/>
          </p:nvPr>
        </p:nvSpPr>
        <p:spPr>
          <a:xfrm>
            <a:off x="4915168" y="1810081"/>
            <a:ext cx="3213900" cy="44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Scale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13 Photos of Plaque Psoriasis" id="120" name="Google Shape;12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517" y="2388953"/>
            <a:ext cx="3764605" cy="2358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aling skin: Pictures, causes, treatment, and prevention" id="121" name="Google Shape;12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6553" y="2388952"/>
            <a:ext cx="3550596" cy="2358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/>
          <p:nvPr>
            <p:ph type="ctrTitle"/>
          </p:nvPr>
        </p:nvSpPr>
        <p:spPr>
          <a:xfrm>
            <a:off x="713225" y="457250"/>
            <a:ext cx="7717500" cy="54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>
                <a:solidFill>
                  <a:schemeClr val="dk1"/>
                </a:solidFill>
              </a:rPr>
              <a:t>Vesicle, bulla, blister scles 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27" name="Google Shape;127;p6"/>
          <p:cNvSpPr txBox="1"/>
          <p:nvPr>
            <p:ph idx="1" type="subTitle"/>
          </p:nvPr>
        </p:nvSpPr>
        <p:spPr>
          <a:xfrm>
            <a:off x="761863" y="1810056"/>
            <a:ext cx="3213900" cy="44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Vesicles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8" name="Google Shape;128;p6"/>
          <p:cNvSpPr txBox="1"/>
          <p:nvPr>
            <p:ph idx="2" type="subTitle"/>
          </p:nvPr>
        </p:nvSpPr>
        <p:spPr>
          <a:xfrm>
            <a:off x="851566" y="1028581"/>
            <a:ext cx="7543403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800">
                <a:solidFill>
                  <a:schemeClr val="dk1"/>
                </a:solidFill>
              </a:rPr>
              <a:t>Fluid-filled raised lesion =&lt; 5 mm in diameter (</a:t>
            </a:r>
            <a:r>
              <a:rPr b="1" lang="en-US" sz="1800">
                <a:solidFill>
                  <a:schemeClr val="dk1"/>
                </a:solidFill>
              </a:rPr>
              <a:t>vesicle</a:t>
            </a:r>
            <a:r>
              <a:rPr b="1" lang="en-US" sz="1800">
                <a:solidFill>
                  <a:schemeClr val="dk1"/>
                </a:solidFill>
              </a:rPr>
              <a:t>) or &gt; 5 mm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800">
                <a:solidFill>
                  <a:schemeClr val="dk1"/>
                </a:solidFill>
              </a:rPr>
              <a:t>in diameter (</a:t>
            </a:r>
            <a:r>
              <a:rPr b="1" lang="en-US" sz="1800">
                <a:solidFill>
                  <a:schemeClr val="dk1"/>
                </a:solidFill>
              </a:rPr>
              <a:t>bulla</a:t>
            </a:r>
            <a:r>
              <a:rPr b="1" lang="en-US" sz="1800">
                <a:solidFill>
                  <a:schemeClr val="dk1"/>
                </a:solidFill>
              </a:rPr>
              <a:t>). </a:t>
            </a:r>
            <a:r>
              <a:rPr b="1" lang="en-US" sz="1800">
                <a:solidFill>
                  <a:schemeClr val="dk1"/>
                </a:solidFill>
              </a:rPr>
              <a:t>Blister</a:t>
            </a:r>
            <a:r>
              <a:rPr b="1" lang="en-US" sz="1800">
                <a:solidFill>
                  <a:schemeClr val="dk1"/>
                </a:solidFill>
              </a:rPr>
              <a:t> is the common term for both lesions.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29" name="Google Shape;129;p6"/>
          <p:cNvSpPr txBox="1"/>
          <p:nvPr>
            <p:ph idx="3" type="subTitle"/>
          </p:nvPr>
        </p:nvSpPr>
        <p:spPr>
          <a:xfrm>
            <a:off x="4915168" y="1810081"/>
            <a:ext cx="3213900" cy="44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Bulla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Vesicle" id="130" name="Google Shape;130;p6"/>
          <p:cNvPicPr preferRelativeResize="0"/>
          <p:nvPr/>
        </p:nvPicPr>
        <p:blipFill rotWithShape="1">
          <a:blip r:embed="rId3">
            <a:alphaModFix/>
          </a:blip>
          <a:srcRect b="7855" l="0" r="0" t="7239"/>
          <a:stretch/>
        </p:blipFill>
        <p:spPr>
          <a:xfrm>
            <a:off x="466861" y="2355512"/>
            <a:ext cx="3881403" cy="2425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llous pemphigoid - Symptoms and causes - Mayo Clinic" id="131" name="Google Shape;13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7575" y="2363213"/>
            <a:ext cx="3784127" cy="2417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/>
          <p:nvPr/>
        </p:nvSpPr>
        <p:spPr>
          <a:xfrm flipH="1">
            <a:off x="713275" y="2429700"/>
            <a:ext cx="7717500" cy="217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"/>
          <p:cNvSpPr txBox="1"/>
          <p:nvPr>
            <p:ph type="ctrTitle"/>
          </p:nvPr>
        </p:nvSpPr>
        <p:spPr>
          <a:xfrm>
            <a:off x="1425300" y="2429696"/>
            <a:ext cx="6293400" cy="119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0" lIns="91425" spcFirstLastPara="1" rIns="91425" wrap="square" tIns="1828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 sz="5400">
                <a:solidFill>
                  <a:schemeClr val="dk1"/>
                </a:solidFill>
              </a:rPr>
              <a:t>Urticaria</a:t>
            </a:r>
            <a:endParaRPr b="1" sz="8800">
              <a:solidFill>
                <a:schemeClr val="dk1"/>
              </a:solidFill>
            </a:endParaRPr>
          </a:p>
        </p:txBody>
      </p:sp>
      <p:sp>
        <p:nvSpPr>
          <p:cNvPr id="138" name="Google Shape;138;p7"/>
          <p:cNvSpPr txBox="1"/>
          <p:nvPr>
            <p:ph idx="1" type="subTitle"/>
          </p:nvPr>
        </p:nvSpPr>
        <p:spPr>
          <a:xfrm>
            <a:off x="1425275" y="3700100"/>
            <a:ext cx="6293400" cy="57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</a:pPr>
            <a:r>
              <a:rPr b="1" lang="en-US">
                <a:solidFill>
                  <a:schemeClr val="dk1"/>
                </a:solidFill>
              </a:rPr>
              <a:t>a common disorder of the skin characterized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</a:pPr>
            <a:r>
              <a:rPr b="1" lang="en-US">
                <a:solidFill>
                  <a:schemeClr val="dk1"/>
                </a:solidFill>
              </a:rPr>
              <a:t>by localized </a:t>
            </a:r>
            <a:r>
              <a:rPr b="1" lang="en-US">
                <a:solidFill>
                  <a:schemeClr val="dk1"/>
                </a:solidFill>
              </a:rPr>
              <a:t>mast cell degranulation </a:t>
            </a:r>
            <a:r>
              <a:rPr b="1" lang="en-US">
                <a:solidFill>
                  <a:schemeClr val="dk1"/>
                </a:solidFill>
              </a:rPr>
              <a:t>and resultant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</a:pPr>
            <a:r>
              <a:rPr b="1" lang="en-US">
                <a:solidFill>
                  <a:schemeClr val="dk1"/>
                </a:solidFill>
              </a:rPr>
              <a:t>dermal microvascular hyperpermeability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3587800" y="539500"/>
            <a:ext cx="1968600" cy="94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7"/>
          <p:cNvSpPr txBox="1"/>
          <p:nvPr>
            <p:ph idx="2" type="title"/>
          </p:nvPr>
        </p:nvSpPr>
        <p:spPr>
          <a:xfrm>
            <a:off x="3498138" y="639378"/>
            <a:ext cx="2171400" cy="71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-US">
                <a:solidFill>
                  <a:schemeClr val="dk1"/>
                </a:solidFill>
              </a:rPr>
              <a:t>01.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/>
          <p:nvPr>
            <p:ph type="ctrTitle"/>
          </p:nvPr>
        </p:nvSpPr>
        <p:spPr>
          <a:xfrm>
            <a:off x="713225" y="457250"/>
            <a:ext cx="7717500" cy="54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>
                <a:solidFill>
                  <a:srgbClr val="000000"/>
                </a:solidFill>
              </a:rPr>
              <a:t>Urticaria (hives)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46" name="Google Shape;146;p8"/>
          <p:cNvSpPr txBox="1"/>
          <p:nvPr/>
        </p:nvSpPr>
        <p:spPr>
          <a:xfrm>
            <a:off x="0" y="3605050"/>
            <a:ext cx="4034400" cy="15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182875" spcFirstLastPara="1" rIns="182875" wrap="square" tIns="6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Persistent episodes of may herald an underlying disease</a:t>
            </a:r>
            <a:endParaRPr b="1" i="0" sz="2400" u="none" cap="none" strike="noStrike">
              <a:solidFill>
                <a:schemeClr val="dk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47" name="Google Shape;147;p8"/>
          <p:cNvSpPr/>
          <p:nvPr/>
        </p:nvSpPr>
        <p:spPr>
          <a:xfrm flipH="1">
            <a:off x="3514852" y="4096848"/>
            <a:ext cx="426744" cy="407058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8"/>
          <p:cNvSpPr/>
          <p:nvPr/>
        </p:nvSpPr>
        <p:spPr>
          <a:xfrm>
            <a:off x="3627906" y="4215143"/>
            <a:ext cx="200636" cy="170468"/>
          </a:xfrm>
          <a:custGeom>
            <a:rect b="b" l="l" r="r" t="t"/>
            <a:pathLst>
              <a:path extrusionOk="0" h="10524" w="11815">
                <a:moveTo>
                  <a:pt x="8664" y="726"/>
                </a:moveTo>
                <a:cubicBezTo>
                  <a:pt x="9326" y="726"/>
                  <a:pt x="9956" y="1009"/>
                  <a:pt x="10428" y="1482"/>
                </a:cubicBezTo>
                <a:cubicBezTo>
                  <a:pt x="10869" y="1954"/>
                  <a:pt x="11090" y="2616"/>
                  <a:pt x="11090" y="3309"/>
                </a:cubicBezTo>
                <a:cubicBezTo>
                  <a:pt x="11090" y="4191"/>
                  <a:pt x="10712" y="4853"/>
                  <a:pt x="10082" y="5577"/>
                </a:cubicBezTo>
                <a:lnTo>
                  <a:pt x="7435" y="5577"/>
                </a:lnTo>
                <a:cubicBezTo>
                  <a:pt x="7309" y="5577"/>
                  <a:pt x="7215" y="5640"/>
                  <a:pt x="7120" y="5735"/>
                </a:cubicBezTo>
                <a:lnTo>
                  <a:pt x="6648" y="6522"/>
                </a:lnTo>
                <a:lnTo>
                  <a:pt x="5545" y="3687"/>
                </a:lnTo>
                <a:cubicBezTo>
                  <a:pt x="5514" y="3561"/>
                  <a:pt x="5388" y="3435"/>
                  <a:pt x="5230" y="3435"/>
                </a:cubicBezTo>
                <a:cubicBezTo>
                  <a:pt x="5073" y="3435"/>
                  <a:pt x="4947" y="3529"/>
                  <a:pt x="4915" y="3624"/>
                </a:cubicBezTo>
                <a:lnTo>
                  <a:pt x="4096" y="5514"/>
                </a:lnTo>
                <a:lnTo>
                  <a:pt x="1702" y="5514"/>
                </a:lnTo>
                <a:cubicBezTo>
                  <a:pt x="1103" y="4853"/>
                  <a:pt x="693" y="4191"/>
                  <a:pt x="693" y="3309"/>
                </a:cubicBezTo>
                <a:cubicBezTo>
                  <a:pt x="693" y="2616"/>
                  <a:pt x="945" y="1986"/>
                  <a:pt x="1355" y="1482"/>
                </a:cubicBezTo>
                <a:cubicBezTo>
                  <a:pt x="1796" y="1009"/>
                  <a:pt x="2426" y="726"/>
                  <a:pt x="3151" y="726"/>
                </a:cubicBezTo>
                <a:cubicBezTo>
                  <a:pt x="4096" y="726"/>
                  <a:pt x="4726" y="1293"/>
                  <a:pt x="5073" y="1797"/>
                </a:cubicBezTo>
                <a:cubicBezTo>
                  <a:pt x="5388" y="2206"/>
                  <a:pt x="5545" y="2647"/>
                  <a:pt x="5577" y="2836"/>
                </a:cubicBezTo>
                <a:cubicBezTo>
                  <a:pt x="5608" y="2994"/>
                  <a:pt x="5766" y="3088"/>
                  <a:pt x="5892" y="3088"/>
                </a:cubicBezTo>
                <a:cubicBezTo>
                  <a:pt x="6049" y="3088"/>
                  <a:pt x="6175" y="2994"/>
                  <a:pt x="6207" y="2836"/>
                </a:cubicBezTo>
                <a:cubicBezTo>
                  <a:pt x="6238" y="2679"/>
                  <a:pt x="6459" y="2206"/>
                  <a:pt x="6742" y="1797"/>
                </a:cubicBezTo>
                <a:cubicBezTo>
                  <a:pt x="7089" y="1293"/>
                  <a:pt x="7687" y="726"/>
                  <a:pt x="8664" y="726"/>
                </a:cubicBezTo>
                <a:close/>
                <a:moveTo>
                  <a:pt x="5293" y="4790"/>
                </a:moveTo>
                <a:lnTo>
                  <a:pt x="6364" y="7468"/>
                </a:lnTo>
                <a:cubicBezTo>
                  <a:pt x="6396" y="7562"/>
                  <a:pt x="6522" y="7657"/>
                  <a:pt x="6648" y="7688"/>
                </a:cubicBezTo>
                <a:lnTo>
                  <a:pt x="6679" y="7688"/>
                </a:lnTo>
                <a:cubicBezTo>
                  <a:pt x="6805" y="7688"/>
                  <a:pt x="6931" y="7625"/>
                  <a:pt x="6994" y="7531"/>
                </a:cubicBezTo>
                <a:lnTo>
                  <a:pt x="7750" y="6302"/>
                </a:lnTo>
                <a:lnTo>
                  <a:pt x="9483" y="6302"/>
                </a:lnTo>
                <a:cubicBezTo>
                  <a:pt x="9168" y="6459"/>
                  <a:pt x="8916" y="6711"/>
                  <a:pt x="8664" y="6932"/>
                </a:cubicBezTo>
                <a:cubicBezTo>
                  <a:pt x="7813" y="7688"/>
                  <a:pt x="6868" y="8507"/>
                  <a:pt x="5923" y="9610"/>
                </a:cubicBezTo>
                <a:cubicBezTo>
                  <a:pt x="4978" y="8507"/>
                  <a:pt x="4033" y="7688"/>
                  <a:pt x="3214" y="6932"/>
                </a:cubicBezTo>
                <a:cubicBezTo>
                  <a:pt x="2930" y="6711"/>
                  <a:pt x="2710" y="6459"/>
                  <a:pt x="2458" y="6270"/>
                </a:cubicBezTo>
                <a:lnTo>
                  <a:pt x="4411" y="6270"/>
                </a:lnTo>
                <a:cubicBezTo>
                  <a:pt x="4505" y="6270"/>
                  <a:pt x="4663" y="6207"/>
                  <a:pt x="4726" y="6081"/>
                </a:cubicBezTo>
                <a:lnTo>
                  <a:pt x="5293" y="4790"/>
                </a:lnTo>
                <a:close/>
                <a:moveTo>
                  <a:pt x="3151" y="1"/>
                </a:moveTo>
                <a:cubicBezTo>
                  <a:pt x="2269" y="1"/>
                  <a:pt x="1449" y="379"/>
                  <a:pt x="851" y="1009"/>
                </a:cubicBezTo>
                <a:cubicBezTo>
                  <a:pt x="315" y="1576"/>
                  <a:pt x="0" y="2427"/>
                  <a:pt x="0" y="3309"/>
                </a:cubicBezTo>
                <a:cubicBezTo>
                  <a:pt x="0" y="4097"/>
                  <a:pt x="252" y="4821"/>
                  <a:pt x="819" y="5514"/>
                </a:cubicBezTo>
                <a:lnTo>
                  <a:pt x="819" y="5577"/>
                </a:lnTo>
                <a:lnTo>
                  <a:pt x="347" y="5577"/>
                </a:lnTo>
                <a:cubicBezTo>
                  <a:pt x="158" y="5577"/>
                  <a:pt x="0" y="5735"/>
                  <a:pt x="0" y="5924"/>
                </a:cubicBezTo>
                <a:cubicBezTo>
                  <a:pt x="0" y="6113"/>
                  <a:pt x="158" y="6270"/>
                  <a:pt x="347" y="6270"/>
                </a:cubicBezTo>
                <a:lnTo>
                  <a:pt x="1418" y="6270"/>
                </a:lnTo>
                <a:cubicBezTo>
                  <a:pt x="1796" y="6680"/>
                  <a:pt x="2237" y="7058"/>
                  <a:pt x="2710" y="7468"/>
                </a:cubicBezTo>
                <a:cubicBezTo>
                  <a:pt x="3623" y="8255"/>
                  <a:pt x="4600" y="9137"/>
                  <a:pt x="5640" y="10366"/>
                </a:cubicBezTo>
                <a:lnTo>
                  <a:pt x="5640" y="10397"/>
                </a:lnTo>
                <a:cubicBezTo>
                  <a:pt x="5703" y="10492"/>
                  <a:pt x="5797" y="10524"/>
                  <a:pt x="5892" y="10524"/>
                </a:cubicBezTo>
                <a:cubicBezTo>
                  <a:pt x="6018" y="10524"/>
                  <a:pt x="6081" y="10492"/>
                  <a:pt x="6175" y="10397"/>
                </a:cubicBezTo>
                <a:lnTo>
                  <a:pt x="6175" y="10366"/>
                </a:lnTo>
                <a:cubicBezTo>
                  <a:pt x="7152" y="9137"/>
                  <a:pt x="8192" y="8287"/>
                  <a:pt x="9074" y="7468"/>
                </a:cubicBezTo>
                <a:cubicBezTo>
                  <a:pt x="9546" y="7026"/>
                  <a:pt x="9987" y="6617"/>
                  <a:pt x="10397" y="6270"/>
                </a:cubicBezTo>
                <a:lnTo>
                  <a:pt x="11437" y="6270"/>
                </a:lnTo>
                <a:cubicBezTo>
                  <a:pt x="11657" y="6270"/>
                  <a:pt x="11815" y="6113"/>
                  <a:pt x="11815" y="5924"/>
                </a:cubicBezTo>
                <a:cubicBezTo>
                  <a:pt x="11815" y="5735"/>
                  <a:pt x="11657" y="5577"/>
                  <a:pt x="11437" y="5577"/>
                </a:cubicBezTo>
                <a:lnTo>
                  <a:pt x="10964" y="5577"/>
                </a:lnTo>
                <a:lnTo>
                  <a:pt x="10964" y="5514"/>
                </a:lnTo>
                <a:cubicBezTo>
                  <a:pt x="11531" y="4821"/>
                  <a:pt x="11815" y="4097"/>
                  <a:pt x="11815" y="3309"/>
                </a:cubicBezTo>
                <a:cubicBezTo>
                  <a:pt x="11815" y="2458"/>
                  <a:pt x="11500" y="1639"/>
                  <a:pt x="10932" y="1009"/>
                </a:cubicBezTo>
                <a:cubicBezTo>
                  <a:pt x="10365" y="379"/>
                  <a:pt x="9578" y="1"/>
                  <a:pt x="8664" y="1"/>
                </a:cubicBezTo>
                <a:cubicBezTo>
                  <a:pt x="7404" y="1"/>
                  <a:pt x="6616" y="757"/>
                  <a:pt x="6175" y="1387"/>
                </a:cubicBezTo>
                <a:cubicBezTo>
                  <a:pt x="6049" y="1545"/>
                  <a:pt x="5986" y="1702"/>
                  <a:pt x="5892" y="1860"/>
                </a:cubicBezTo>
                <a:cubicBezTo>
                  <a:pt x="5829" y="1702"/>
                  <a:pt x="5703" y="1545"/>
                  <a:pt x="5640" y="1387"/>
                </a:cubicBezTo>
                <a:cubicBezTo>
                  <a:pt x="5199" y="757"/>
                  <a:pt x="4411" y="1"/>
                  <a:pt x="31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4396375" y="1005650"/>
            <a:ext cx="4034400" cy="129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182875" spcFirstLastPara="1" rIns="18287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Age: 20-40, but all age groups are susceptible</a:t>
            </a:r>
            <a:endParaRPr b="1" i="0" sz="2000" u="none" cap="none" strike="noStrike">
              <a:solidFill>
                <a:schemeClr val="dk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4396375" y="2235025"/>
            <a:ext cx="4034400" cy="15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182875" spcFirstLastPara="1" rIns="18287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latin typeface="Rokkitt"/>
                <a:ea typeface="Rokkitt"/>
                <a:cs typeface="Rokkitt"/>
                <a:sym typeface="Rokkitt"/>
              </a:rPr>
              <a:t>Individual lesions develop</a:t>
            </a:r>
            <a:endParaRPr b="1"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latin typeface="Rokkitt"/>
                <a:ea typeface="Rokkitt"/>
                <a:cs typeface="Rokkitt"/>
                <a:sym typeface="Rokkitt"/>
              </a:rPr>
              <a:t>&amp; fade within hours (&lt;24 hours), but </a:t>
            </a:r>
            <a:endParaRPr b="1"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latin typeface="Rokkitt"/>
                <a:ea typeface="Rokkitt"/>
                <a:cs typeface="Rokkitt"/>
                <a:sym typeface="Rokkitt"/>
              </a:rPr>
              <a:t>episodes may last for days or months</a:t>
            </a:r>
            <a:endParaRPr b="1" i="0" sz="1800" u="none" cap="none" strike="noStrike"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4396375" y="3704550"/>
            <a:ext cx="4034400" cy="129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182875" spcFirstLastPara="1" rIns="18287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Sites: area exposed to pressure, such as the trunk, distal extremities, and ears</a:t>
            </a:r>
            <a:endParaRPr b="1" i="0" sz="2000" u="none" cap="none" strike="noStrike">
              <a:solidFill>
                <a:schemeClr val="dk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descr="Picture of Hives (urticaria)" id="152" name="Google Shape;15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651" y="1352812"/>
            <a:ext cx="3834592" cy="225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/>
          <p:nvPr>
            <p:ph type="ctrTitle"/>
          </p:nvPr>
        </p:nvSpPr>
        <p:spPr>
          <a:xfrm>
            <a:off x="713225" y="457250"/>
            <a:ext cx="7717500" cy="8462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>
                <a:solidFill>
                  <a:schemeClr val="dk1"/>
                </a:solidFill>
              </a:rPr>
              <a:t>Pathogenesis</a:t>
            </a:r>
            <a:r>
              <a:rPr b="1" i="1" lang="en-US">
                <a:solidFill>
                  <a:schemeClr val="dk1"/>
                </a:solidFill>
              </a:rPr>
              <a:t>: </a:t>
            </a:r>
            <a:r>
              <a:rPr b="1" lang="en-US" sz="1800">
                <a:solidFill>
                  <a:schemeClr val="dk1"/>
                </a:solidFill>
              </a:rPr>
              <a:t>antigen-induced release of vasoactive mediators from mast cells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58" name="Google Shape;158;p9"/>
          <p:cNvSpPr txBox="1"/>
          <p:nvPr>
            <p:ph idx="1" type="subTitle"/>
          </p:nvPr>
        </p:nvSpPr>
        <p:spPr>
          <a:xfrm>
            <a:off x="713225" y="1605774"/>
            <a:ext cx="3213900" cy="7385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Mast cell-dependent, IgE-dependent.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9" name="Google Shape;159;p9"/>
          <p:cNvSpPr txBox="1"/>
          <p:nvPr>
            <p:ph idx="2" type="subTitle"/>
          </p:nvPr>
        </p:nvSpPr>
        <p:spPr>
          <a:xfrm>
            <a:off x="4271450" y="1303500"/>
            <a:ext cx="4872600" cy="384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000">
                <a:solidFill>
                  <a:srgbClr val="000000"/>
                </a:solidFill>
              </a:rPr>
              <a:t>Exposure to many different antigens (pollens, foods, drugs, insect venom),</a:t>
            </a:r>
            <a:endParaRPr b="1" sz="20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000">
                <a:solidFill>
                  <a:srgbClr val="000000"/>
                </a:solidFill>
              </a:rPr>
              <a:t>An example of a localized immediate hypersensitivity (type I) reaction</a:t>
            </a:r>
            <a:endParaRPr b="1" sz="20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000">
                <a:solidFill>
                  <a:srgbClr val="000000"/>
                </a:solidFill>
              </a:rPr>
              <a:t>triggered by the binding of antigen to IgE antibodies that are attached to mast cells through Fc receptors</a:t>
            </a:r>
            <a:endParaRPr b="1" sz="2000">
              <a:solidFill>
                <a:srgbClr val="000000"/>
              </a:solidFill>
            </a:endParaRPr>
          </a:p>
        </p:txBody>
      </p:sp>
      <p:pic>
        <p:nvPicPr>
          <p:cNvPr descr="Chapter 11: Hypersensitivity Reactions, Type 1 Hypersensitivity reaction,  Anaphylaxis – Labpedia.net" id="160" name="Google Shape;1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223" y="2509735"/>
            <a:ext cx="3263207" cy="2393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mohammed hayel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0x010100EA44E5D5E6FD0640B03A4C36A36CCC48</vt:lpwstr>
  </property>
</Properties>
</file>