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417" r:id="rId2"/>
    <p:sldId id="368" r:id="rId3"/>
    <p:sldId id="411" r:id="rId4"/>
    <p:sldId id="369" r:id="rId5"/>
    <p:sldId id="375" r:id="rId6"/>
    <p:sldId id="410" r:id="rId7"/>
    <p:sldId id="399" r:id="rId8"/>
    <p:sldId id="423" r:id="rId9"/>
    <p:sldId id="401" r:id="rId10"/>
    <p:sldId id="403" r:id="rId11"/>
    <p:sldId id="424" r:id="rId12"/>
    <p:sldId id="405" r:id="rId13"/>
    <p:sldId id="409" r:id="rId14"/>
    <p:sldId id="425" r:id="rId15"/>
    <p:sldId id="426" r:id="rId16"/>
    <p:sldId id="427" r:id="rId17"/>
    <p:sldId id="408" r:id="rId18"/>
    <p:sldId id="415" r:id="rId19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FF"/>
    <a:srgbClr val="FF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AA16CF-0F9D-476F-9DB5-45E689917274}" type="datetimeFigureOut">
              <a:rPr lang="en-US"/>
              <a:pPr>
                <a:defRPr/>
              </a:pPr>
              <a:t>11/11/2020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F9B71-4447-4F07-8F6B-4C5088DDB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DB3ACD8-3CBE-406F-86AE-3CFF050968D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97C9E8-5CDF-4C0D-9073-17CAB3BA7652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CC8A31-D176-4405-A13D-509BF940064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0564F1-90D3-47D8-BC30-67E53433D04B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EBACEB-4471-415D-9784-5E1155F60E09}" type="slidenum">
              <a:rPr lang="ar-SA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802B9-5CB7-4DB2-89AD-28B39909B18D}" type="slidenum">
              <a:rPr lang="ar-SA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66472B-C9E9-4A15-9FE4-D513550A1ED3}" type="slidenum">
              <a:rPr lang="ar-SA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56CC6B-A39E-4C09-9F33-EFA06AB76569}" type="slidenum">
              <a:rPr lang="ar-SA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91B842-456F-4467-B6E9-C5F6E397B825}" type="slidenum">
              <a:rPr lang="ar-SA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AEFF-D962-4CF6-A45B-8A1E8851F7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5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FACDB-8D74-40BE-8E49-0D6365596A4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2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37DB-60CD-40EA-BFBA-1CA59973B6B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7BA6D-5245-4E0B-98AD-208E396AF601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1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38FB8-280D-4EED-8DC0-1ADB3D3B4B2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7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FBD7-A4F4-47CA-BF1B-040F4A79E82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0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B5EB-E05E-4210-8FC1-8AEB5CD7DCE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B96F6-DDEF-4922-8960-F169AF18D50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D065F-4DA7-4437-8B44-A0C86A6DE1AC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80EB-4551-44FC-AEE9-CB243AB60D9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7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20A1-0A60-41C4-BEEA-E985F026B13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F5E97-311D-4EF8-AC38-B3E2BC223AA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dioconsult.com/Anatomy/#Inferior Vena Cava#Inferior Vena Cava" TargetMode="External"/><Relationship Id="rId3" Type="http://schemas.openxmlformats.org/officeDocument/2006/relationships/hyperlink" Target="http://www.cardioconsult.com/Anatomy/#Aorta#Aorta" TargetMode="External"/><Relationship Id="rId7" Type="http://schemas.openxmlformats.org/officeDocument/2006/relationships/hyperlink" Target="http://www.cardioconsult.com/Anatomy/#Coronary Arteries#Coronary Arter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rdioconsult.com/Anatomy/#Pulmonary Vein#Pulmonary Vein" TargetMode="External"/><Relationship Id="rId5" Type="http://schemas.openxmlformats.org/officeDocument/2006/relationships/hyperlink" Target="http://www.cardioconsult.com/Anatomy/#Superior Vena Cava#Superior Vena Cava" TargetMode="External"/><Relationship Id="rId4" Type="http://schemas.openxmlformats.org/officeDocument/2006/relationships/hyperlink" Target="http://www.cardioconsult.com/Anatomy/#Pulmonary Artery#Pulmonary Artery" TargetMode="External"/><Relationship Id="rId9" Type="http://schemas.openxmlformats.org/officeDocument/2006/relationships/hyperlink" Target="http://en.wikipedia.org/wiki/Phytostero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9/HMG-CoA_reductase_pathway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ar-JO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/>
          </a:p>
        </p:txBody>
      </p:sp>
      <p:pic>
        <p:nvPicPr>
          <p:cNvPr id="2051" name="Picture 4" descr="Choleste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500313"/>
            <a:ext cx="60340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60375" y="5357813"/>
            <a:ext cx="296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F.A. for esterification</a:t>
            </a:r>
          </a:p>
        </p:txBody>
      </p:sp>
      <p:cxnSp>
        <p:nvCxnSpPr>
          <p:cNvPr id="2053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1703388" y="5083175"/>
            <a:ext cx="609600" cy="1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gulation of the activity of HMG-CoA reductase (HMG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7" descr="figure_3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4" t="39256" r="93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ستطيل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The intracellular level of cAMP is regulated by hormonal stimuli,    so, regulation of cholesterol biosynthesis is hormonally                    controlled.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Insulin leads to a decrease in cAMP, which in turn activates            cholesterol   synthesis.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Alternatively, glucagon and epinephrine, which increase the level   of cAMP, inhibit cholesterol synthesis.</a:t>
            </a:r>
          </a:p>
          <a:p>
            <a:pPr algn="l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Long-term control of HMGR activity is exerted primarily through   control over the synthesis and degradation of the enzyme.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When levels of cholesterol are high, the level of expression of the    HMGR gene is reduced, while, reduced levels of cholesterol           activate expression of the gene.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Insulin also brings about long-term regulation of cholesterol            metabolism by increasing the level of HMGR synthesis.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6350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The main regulatory mechanism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It is the sensing of intracellular cholesterol in the endoplasmic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reticulum by the protein SREBP (sterol regulatory element-             binding protein 1 and 2, mainly the type 2).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In the presence of cholesterol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, SREBP-2 is bound to two other        proteins: SCAP (SREBP-cleavage-activating protein) and Insig-1. </a:t>
            </a:r>
          </a:p>
          <a:p>
            <a:pPr algn="l" eaLnBrk="0" hangingPunct="0"/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When cholesterol levels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fall, Insig-1 dissociates from the SREBP-    2- SCAP complex, allowing the complex to migrate to golgi            apparatus, where SREBP-2 is cleaved by S1P and S2P (site-1          and -2 proteases), two enzymes that are activated by SCAP when     cholesterol levels are ↓.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The cleaved SREBP then migrates to the nucleus and acts as a         transcription factor to bind to the SRE (sterol regulatory element)    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to activate transcription of genes for  HMG-CoA Reductase and </a:t>
            </a:r>
          </a:p>
          <a:p>
            <a:pPr algn="l" eaLnBrk="0" hangingPunct="0"/>
            <a:r>
              <a:rPr lang="en-US" sz="2500">
                <a:latin typeface="Times New Roman" pitchFamily="18" charset="0"/>
                <a:cs typeface="Times New Roman" pitchFamily="18" charset="0"/>
              </a:rPr>
              <a:t>   LDL receptor and other enzymes in cholesterol synthetic  pathway.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-The former scavenges circulating LDL from the bloodstream,          whereas HMG-CoA reductase leads to an increase of endogenous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production of cholesterol. </a:t>
            </a:r>
          </a:p>
          <a:p>
            <a:pPr algn="l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SREBP pathway regulates expression of many genes that control    lipid formation and metabolism and body fuel allocation.</a:t>
            </a:r>
          </a:p>
          <a:p>
            <a:pPr algn="l" eaLnBrk="0" hangingPunct="0"/>
            <a:r>
              <a:rPr lang="en-US" sz="2600"/>
              <a:t>    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Content Placeholder 15" descr="figure_34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44"/>
          <a:stretch>
            <a:fillRect/>
          </a:stretch>
        </p:blipFill>
        <p:spPr bwMode="auto">
          <a:xfrm>
            <a:off x="0" y="2060575"/>
            <a:ext cx="9144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77788"/>
            <a:ext cx="91440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Proteolytic Regulation of HMG-CoA Reductase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- The stability of HMGR is regulated as the rate of flux   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through the mevalonate synthesis pathway changes.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When the flux is high the rate of HMGR degradation is also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high.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When the flux is low, degradation of HMGR decreases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HMGR is localized to the ER and like SREBP contains a    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sterol-sensing domain, SSD.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degradation of HMGR occurs within the proteosome (a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multi-protein complex dedicated for protein degradation). 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primary signal directing proteins to the proteosome is    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ubiquitination followed by degradation of HMGR. </a:t>
            </a:r>
          </a:p>
          <a:p>
            <a:pPr algn="l" rtl="0" eaLnBrk="0" hangingPunct="0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Ubiquitin is a 7.6 kDa protein that is covalently attached to     </a:t>
            </a:r>
          </a:p>
          <a:p>
            <a:pPr algn="l" rtl="0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proteins targeted for degradation by ubiquitin ligases.</a:t>
            </a:r>
          </a:p>
          <a:p>
            <a:pPr algn="l" rtl="0" eaLnBrk="0" hangingPunct="0"/>
            <a:endParaRPr lang="en-US" sz="26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-26988"/>
            <a:ext cx="47879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- These enzymes attach multiple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copies of ubiquitin allowing  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for recognition by the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proteosome.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- The primary sterol regulating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HMGR degradation is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cholesterol itself.</a:t>
            </a:r>
          </a:p>
          <a:p>
            <a:pPr algn="l" rtl="0" eaLnBrk="0" hangingPunct="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The main causes of hypercholesterolemia include: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1- High fats and carbohydrates  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    diet         2- lack of exercise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3- Obstructive jaundice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4- obesity 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5- Hypothyroidism   6- smoking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7- Familial hypercholesterolemia</a:t>
            </a:r>
          </a:p>
          <a:p>
            <a:pPr algn="l" rtl="0" eaLnBrk="0" hangingPunct="0"/>
            <a:r>
              <a:rPr lang="en-US" sz="2600">
                <a:latin typeface="Times New Roman" pitchFamily="18" charset="0"/>
                <a:cs typeface="Times New Roman" pitchFamily="18" charset="0"/>
              </a:rPr>
              <a:t>  8- excessive coffee drinking</a:t>
            </a:r>
          </a:p>
        </p:txBody>
      </p:sp>
      <p:pic>
        <p:nvPicPr>
          <p:cNvPr id="17411" name="Picture 6" descr="DEGRAD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360862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7620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Total cholesterol (total-C) is defined as the sum of HDL-C, LDL-C,         and VLDL-C.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Usually, only the total-C, HDL-C, and triacylglycerols are measured.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VLDL is usually estimated as one-fifth of the triglycerides and the           LDL is estimated using the </a:t>
            </a:r>
            <a:r>
              <a:rPr lang="en-US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Friedewald formula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LDL-C= [total-C] − [(HDL-C)+(estimated VLDL-C)].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Direct LDL measures are used when triacylglycerols level is about    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400 mg/dl with more error when triacylglycerols level is higher than      </a:t>
            </a:r>
          </a:p>
          <a:p>
            <a:pPr algn="l" eaLnBrk="0" hangingPunct="0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400 mg/dl.</a:t>
            </a:r>
          </a:p>
          <a:p>
            <a:pPr algn="l"/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Hypocholesterolemia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It is an abnormally low levels of cholesterol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Some studies suggest a link with depression, cancer and          cerebral hemorrhage and hypocholesterolemia.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Classified into: primary and secondary hypocholesterolemia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buFontTx/>
              <a:buChar char="-"/>
            </a:pPr>
            <a:endParaRPr 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Primary hypocholesterolemia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its main causes are: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1- Tangier disease, a rare autosomal recessively inherited disorder                characterized by the absence or severe deficiency of  HDL in plasma.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2- Familial hypobetalipoprotienemia, an autosomal dominant disorder of     apo-B metabolism, is associated with marked hypocholesterolemia          (&lt;50 mg/dl in homozygotes) with Low LDL, cholesterol, TG but             normal HDL. 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3- Abetalipoproteinemia, a</a:t>
            </a:r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 rare autosomal recessive disorder caused by a      deficiency of  MTP (microsomal triglyceride transfer protein) which        resulted in a absence of the apo-B-containing lipoproteins in the               plasma.</a:t>
            </a:r>
          </a:p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Secondary hypocholesterolemia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its main causes are: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1- Severe chronic hepatic insufficiency diseases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2- Hyperthyroidism             3- Fever          4- Trauma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5- Digestive malnutrition (congenital and acquired)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6- Malignancy (as acute myelogenous leukemia) </a:t>
            </a:r>
          </a:p>
          <a:p>
            <a:pPr algn="l"/>
            <a:r>
              <a:rPr lang="en-US" altLang="zh-TW" sz="2400">
                <a:latin typeface="Times New Roman" pitchFamily="18" charset="0"/>
                <a:ea typeface="PMingLiU" pitchFamily="18" charset="-120"/>
              </a:rPr>
              <a:t>7- Inflammatory disease (RA, SLE)    8- Depression illness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133350" y="38100"/>
            <a:ext cx="1504950" cy="2619375"/>
            <a:chOff x="210" y="60"/>
            <a:chExt cx="2370" cy="4125"/>
          </a:xfrm>
        </p:grpSpPr>
        <p:sp>
          <p:nvSpPr>
            <p:cNvPr id="3078" name="Freeform 18">
              <a:hlinkClick r:id="rId3"/>
            </p:cNvPr>
            <p:cNvSpPr>
              <a:spLocks/>
            </p:cNvSpPr>
            <p:nvPr/>
          </p:nvSpPr>
          <p:spPr bwMode="auto">
            <a:xfrm>
              <a:off x="570" y="60"/>
              <a:ext cx="1140" cy="2010"/>
            </a:xfrm>
            <a:custGeom>
              <a:avLst/>
              <a:gdLst>
                <a:gd name="T0" fmla="*/ 735 w 1140"/>
                <a:gd name="T1" fmla="*/ 1260 h 2010"/>
                <a:gd name="T2" fmla="*/ 645 w 1140"/>
                <a:gd name="T3" fmla="*/ 1350 h 2010"/>
                <a:gd name="T4" fmla="*/ 570 w 1140"/>
                <a:gd name="T5" fmla="*/ 1485 h 2010"/>
                <a:gd name="T6" fmla="*/ 495 w 1140"/>
                <a:gd name="T7" fmla="*/ 1650 h 2010"/>
                <a:gd name="T8" fmla="*/ 420 w 1140"/>
                <a:gd name="T9" fmla="*/ 1815 h 2010"/>
                <a:gd name="T10" fmla="*/ 375 w 1140"/>
                <a:gd name="T11" fmla="*/ 1950 h 2010"/>
                <a:gd name="T12" fmla="*/ 345 w 1140"/>
                <a:gd name="T13" fmla="*/ 2010 h 2010"/>
                <a:gd name="T14" fmla="*/ 210 w 1140"/>
                <a:gd name="T15" fmla="*/ 1965 h 2010"/>
                <a:gd name="T16" fmla="*/ 135 w 1140"/>
                <a:gd name="T17" fmla="*/ 1860 h 2010"/>
                <a:gd name="T18" fmla="*/ 90 w 1140"/>
                <a:gd name="T19" fmla="*/ 1740 h 2010"/>
                <a:gd name="T20" fmla="*/ 45 w 1140"/>
                <a:gd name="T21" fmla="*/ 1590 h 2010"/>
                <a:gd name="T22" fmla="*/ 15 w 1140"/>
                <a:gd name="T23" fmla="*/ 1455 h 2010"/>
                <a:gd name="T24" fmla="*/ 0 w 1140"/>
                <a:gd name="T25" fmla="*/ 1320 h 2010"/>
                <a:gd name="T26" fmla="*/ 0 w 1140"/>
                <a:gd name="T27" fmla="*/ 1245 h 2010"/>
                <a:gd name="T28" fmla="*/ 0 w 1140"/>
                <a:gd name="T29" fmla="*/ 1140 h 2010"/>
                <a:gd name="T30" fmla="*/ 30 w 1140"/>
                <a:gd name="T31" fmla="*/ 1005 h 2010"/>
                <a:gd name="T32" fmla="*/ 30 w 1140"/>
                <a:gd name="T33" fmla="*/ 975 h 2010"/>
                <a:gd name="T34" fmla="*/ 75 w 1140"/>
                <a:gd name="T35" fmla="*/ 840 h 2010"/>
                <a:gd name="T36" fmla="*/ 90 w 1140"/>
                <a:gd name="T37" fmla="*/ 795 h 2010"/>
                <a:gd name="T38" fmla="*/ 150 w 1140"/>
                <a:gd name="T39" fmla="*/ 705 h 2010"/>
                <a:gd name="T40" fmla="*/ 225 w 1140"/>
                <a:gd name="T41" fmla="*/ 630 h 2010"/>
                <a:gd name="T42" fmla="*/ 255 w 1140"/>
                <a:gd name="T43" fmla="*/ 555 h 2010"/>
                <a:gd name="T44" fmla="*/ 255 w 1140"/>
                <a:gd name="T45" fmla="*/ 510 h 2010"/>
                <a:gd name="T46" fmla="*/ 255 w 1140"/>
                <a:gd name="T47" fmla="*/ 450 h 2010"/>
                <a:gd name="T48" fmla="*/ 225 w 1140"/>
                <a:gd name="T49" fmla="*/ 390 h 2010"/>
                <a:gd name="T50" fmla="*/ 195 w 1140"/>
                <a:gd name="T51" fmla="*/ 345 h 2010"/>
                <a:gd name="T52" fmla="*/ 195 w 1140"/>
                <a:gd name="T53" fmla="*/ 315 h 2010"/>
                <a:gd name="T54" fmla="*/ 195 w 1140"/>
                <a:gd name="T55" fmla="*/ 240 h 2010"/>
                <a:gd name="T56" fmla="*/ 180 w 1140"/>
                <a:gd name="T57" fmla="*/ 180 h 2010"/>
                <a:gd name="T58" fmla="*/ 180 w 1140"/>
                <a:gd name="T59" fmla="*/ 135 h 2010"/>
                <a:gd name="T60" fmla="*/ 240 w 1140"/>
                <a:gd name="T61" fmla="*/ 90 h 2010"/>
                <a:gd name="T62" fmla="*/ 300 w 1140"/>
                <a:gd name="T63" fmla="*/ 75 h 2010"/>
                <a:gd name="T64" fmla="*/ 345 w 1140"/>
                <a:gd name="T65" fmla="*/ 150 h 2010"/>
                <a:gd name="T66" fmla="*/ 375 w 1140"/>
                <a:gd name="T67" fmla="*/ 255 h 2010"/>
                <a:gd name="T68" fmla="*/ 405 w 1140"/>
                <a:gd name="T69" fmla="*/ 315 h 2010"/>
                <a:gd name="T70" fmla="*/ 450 w 1140"/>
                <a:gd name="T71" fmla="*/ 330 h 2010"/>
                <a:gd name="T72" fmla="*/ 510 w 1140"/>
                <a:gd name="T73" fmla="*/ 330 h 2010"/>
                <a:gd name="T74" fmla="*/ 540 w 1140"/>
                <a:gd name="T75" fmla="*/ 300 h 2010"/>
                <a:gd name="T76" fmla="*/ 585 w 1140"/>
                <a:gd name="T77" fmla="*/ 225 h 2010"/>
                <a:gd name="T78" fmla="*/ 630 w 1140"/>
                <a:gd name="T79" fmla="*/ 150 h 2010"/>
                <a:gd name="T80" fmla="*/ 645 w 1140"/>
                <a:gd name="T81" fmla="*/ 60 h 2010"/>
                <a:gd name="T82" fmla="*/ 720 w 1140"/>
                <a:gd name="T83" fmla="*/ 0 h 2010"/>
                <a:gd name="T84" fmla="*/ 810 w 1140"/>
                <a:gd name="T85" fmla="*/ 0 h 2010"/>
                <a:gd name="T86" fmla="*/ 840 w 1140"/>
                <a:gd name="T87" fmla="*/ 75 h 2010"/>
                <a:gd name="T88" fmla="*/ 825 w 1140"/>
                <a:gd name="T89" fmla="*/ 150 h 2010"/>
                <a:gd name="T90" fmla="*/ 900 w 1140"/>
                <a:gd name="T91" fmla="*/ 60 h 2010"/>
                <a:gd name="T92" fmla="*/ 990 w 1140"/>
                <a:gd name="T93" fmla="*/ 75 h 2010"/>
                <a:gd name="T94" fmla="*/ 1005 w 1140"/>
                <a:gd name="T95" fmla="*/ 180 h 2010"/>
                <a:gd name="T96" fmla="*/ 975 w 1140"/>
                <a:gd name="T97" fmla="*/ 330 h 2010"/>
                <a:gd name="T98" fmla="*/ 975 w 1140"/>
                <a:gd name="T99" fmla="*/ 450 h 2010"/>
                <a:gd name="T100" fmla="*/ 1020 w 1140"/>
                <a:gd name="T101" fmla="*/ 525 h 2010"/>
                <a:gd name="T102" fmla="*/ 1095 w 1140"/>
                <a:gd name="T103" fmla="*/ 660 h 2010"/>
                <a:gd name="T104" fmla="*/ 1140 w 1140"/>
                <a:gd name="T105" fmla="*/ 795 h 2010"/>
                <a:gd name="T106" fmla="*/ 1140 w 1140"/>
                <a:gd name="T107" fmla="*/ 930 h 2010"/>
                <a:gd name="T108" fmla="*/ 1140 w 1140"/>
                <a:gd name="T109" fmla="*/ 1005 h 2010"/>
                <a:gd name="T110" fmla="*/ 1080 w 1140"/>
                <a:gd name="T111" fmla="*/ 1035 h 2010"/>
                <a:gd name="T112" fmla="*/ 915 w 1140"/>
                <a:gd name="T113" fmla="*/ 1110 h 2010"/>
                <a:gd name="T114" fmla="*/ 855 w 1140"/>
                <a:gd name="T115" fmla="*/ 1035 h 2010"/>
                <a:gd name="T116" fmla="*/ 765 w 1140"/>
                <a:gd name="T117" fmla="*/ 1035 h 2010"/>
                <a:gd name="T118" fmla="*/ 690 w 1140"/>
                <a:gd name="T119" fmla="*/ 1080 h 2010"/>
                <a:gd name="T120" fmla="*/ 705 w 1140"/>
                <a:gd name="T121" fmla="*/ 1170 h 2010"/>
                <a:gd name="T122" fmla="*/ 735 w 1140"/>
                <a:gd name="T123" fmla="*/ 1260 h 20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0"/>
                <a:gd name="T187" fmla="*/ 0 h 2010"/>
                <a:gd name="T188" fmla="*/ 1140 w 1140"/>
                <a:gd name="T189" fmla="*/ 2010 h 20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0" h="2010">
                  <a:moveTo>
                    <a:pt x="735" y="1260"/>
                  </a:moveTo>
                  <a:lnTo>
                    <a:pt x="645" y="1350"/>
                  </a:lnTo>
                  <a:lnTo>
                    <a:pt x="570" y="1485"/>
                  </a:lnTo>
                  <a:lnTo>
                    <a:pt x="495" y="1650"/>
                  </a:lnTo>
                  <a:lnTo>
                    <a:pt x="420" y="1815"/>
                  </a:lnTo>
                  <a:lnTo>
                    <a:pt x="375" y="1950"/>
                  </a:lnTo>
                  <a:lnTo>
                    <a:pt x="345" y="2010"/>
                  </a:lnTo>
                  <a:lnTo>
                    <a:pt x="210" y="1965"/>
                  </a:lnTo>
                  <a:lnTo>
                    <a:pt x="135" y="1860"/>
                  </a:lnTo>
                  <a:lnTo>
                    <a:pt x="90" y="1740"/>
                  </a:lnTo>
                  <a:lnTo>
                    <a:pt x="45" y="1590"/>
                  </a:lnTo>
                  <a:lnTo>
                    <a:pt x="15" y="1455"/>
                  </a:lnTo>
                  <a:lnTo>
                    <a:pt x="0" y="1320"/>
                  </a:lnTo>
                  <a:lnTo>
                    <a:pt x="0" y="1245"/>
                  </a:lnTo>
                  <a:lnTo>
                    <a:pt x="0" y="1140"/>
                  </a:lnTo>
                  <a:lnTo>
                    <a:pt x="30" y="1005"/>
                  </a:lnTo>
                  <a:lnTo>
                    <a:pt x="30" y="975"/>
                  </a:lnTo>
                  <a:lnTo>
                    <a:pt x="75" y="840"/>
                  </a:lnTo>
                  <a:lnTo>
                    <a:pt x="90" y="795"/>
                  </a:lnTo>
                  <a:lnTo>
                    <a:pt x="150" y="705"/>
                  </a:lnTo>
                  <a:lnTo>
                    <a:pt x="225" y="630"/>
                  </a:lnTo>
                  <a:lnTo>
                    <a:pt x="255" y="555"/>
                  </a:lnTo>
                  <a:lnTo>
                    <a:pt x="255" y="510"/>
                  </a:lnTo>
                  <a:lnTo>
                    <a:pt x="255" y="450"/>
                  </a:lnTo>
                  <a:lnTo>
                    <a:pt x="225" y="390"/>
                  </a:lnTo>
                  <a:lnTo>
                    <a:pt x="195" y="345"/>
                  </a:lnTo>
                  <a:lnTo>
                    <a:pt x="195" y="315"/>
                  </a:lnTo>
                  <a:lnTo>
                    <a:pt x="195" y="240"/>
                  </a:lnTo>
                  <a:lnTo>
                    <a:pt x="180" y="180"/>
                  </a:lnTo>
                  <a:lnTo>
                    <a:pt x="180" y="135"/>
                  </a:lnTo>
                  <a:lnTo>
                    <a:pt x="240" y="90"/>
                  </a:lnTo>
                  <a:lnTo>
                    <a:pt x="300" y="75"/>
                  </a:lnTo>
                  <a:lnTo>
                    <a:pt x="345" y="150"/>
                  </a:lnTo>
                  <a:lnTo>
                    <a:pt x="375" y="255"/>
                  </a:lnTo>
                  <a:lnTo>
                    <a:pt x="405" y="315"/>
                  </a:lnTo>
                  <a:lnTo>
                    <a:pt x="450" y="330"/>
                  </a:lnTo>
                  <a:lnTo>
                    <a:pt x="510" y="330"/>
                  </a:lnTo>
                  <a:lnTo>
                    <a:pt x="540" y="300"/>
                  </a:lnTo>
                  <a:lnTo>
                    <a:pt x="585" y="225"/>
                  </a:lnTo>
                  <a:lnTo>
                    <a:pt x="630" y="150"/>
                  </a:lnTo>
                  <a:lnTo>
                    <a:pt x="645" y="60"/>
                  </a:lnTo>
                  <a:lnTo>
                    <a:pt x="720" y="0"/>
                  </a:lnTo>
                  <a:lnTo>
                    <a:pt x="810" y="0"/>
                  </a:lnTo>
                  <a:lnTo>
                    <a:pt x="840" y="75"/>
                  </a:lnTo>
                  <a:lnTo>
                    <a:pt x="825" y="150"/>
                  </a:lnTo>
                  <a:lnTo>
                    <a:pt x="900" y="60"/>
                  </a:lnTo>
                  <a:lnTo>
                    <a:pt x="990" y="75"/>
                  </a:lnTo>
                  <a:lnTo>
                    <a:pt x="1005" y="180"/>
                  </a:lnTo>
                  <a:lnTo>
                    <a:pt x="975" y="330"/>
                  </a:lnTo>
                  <a:lnTo>
                    <a:pt x="975" y="450"/>
                  </a:lnTo>
                  <a:lnTo>
                    <a:pt x="1020" y="525"/>
                  </a:lnTo>
                  <a:lnTo>
                    <a:pt x="1095" y="660"/>
                  </a:lnTo>
                  <a:lnTo>
                    <a:pt x="1140" y="795"/>
                  </a:lnTo>
                  <a:lnTo>
                    <a:pt x="1140" y="930"/>
                  </a:lnTo>
                  <a:lnTo>
                    <a:pt x="1140" y="1005"/>
                  </a:lnTo>
                  <a:lnTo>
                    <a:pt x="1080" y="1035"/>
                  </a:lnTo>
                  <a:lnTo>
                    <a:pt x="915" y="1110"/>
                  </a:lnTo>
                  <a:lnTo>
                    <a:pt x="855" y="1035"/>
                  </a:lnTo>
                  <a:lnTo>
                    <a:pt x="765" y="1035"/>
                  </a:lnTo>
                  <a:lnTo>
                    <a:pt x="690" y="1080"/>
                  </a:lnTo>
                  <a:lnTo>
                    <a:pt x="705" y="1170"/>
                  </a:lnTo>
                  <a:lnTo>
                    <a:pt x="735" y="126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7">
              <a:hlinkClick r:id="rId4"/>
            </p:cNvPr>
            <p:cNvSpPr>
              <a:spLocks/>
            </p:cNvSpPr>
            <p:nvPr/>
          </p:nvSpPr>
          <p:spPr bwMode="auto">
            <a:xfrm>
              <a:off x="945" y="1020"/>
              <a:ext cx="1230" cy="1260"/>
            </a:xfrm>
            <a:custGeom>
              <a:avLst/>
              <a:gdLst>
                <a:gd name="T0" fmla="*/ 750 w 1230"/>
                <a:gd name="T1" fmla="*/ 1125 h 1260"/>
                <a:gd name="T2" fmla="*/ 645 w 1230"/>
                <a:gd name="T3" fmla="*/ 1185 h 1260"/>
                <a:gd name="T4" fmla="*/ 570 w 1230"/>
                <a:gd name="T5" fmla="*/ 1245 h 1260"/>
                <a:gd name="T6" fmla="*/ 495 w 1230"/>
                <a:gd name="T7" fmla="*/ 1245 h 1260"/>
                <a:gd name="T8" fmla="*/ 420 w 1230"/>
                <a:gd name="T9" fmla="*/ 1260 h 1260"/>
                <a:gd name="T10" fmla="*/ 345 w 1230"/>
                <a:gd name="T11" fmla="*/ 1260 h 1260"/>
                <a:gd name="T12" fmla="*/ 255 w 1230"/>
                <a:gd name="T13" fmla="*/ 1245 h 1260"/>
                <a:gd name="T14" fmla="*/ 165 w 1230"/>
                <a:gd name="T15" fmla="*/ 1215 h 1260"/>
                <a:gd name="T16" fmla="*/ 105 w 1230"/>
                <a:gd name="T17" fmla="*/ 1155 h 1260"/>
                <a:gd name="T18" fmla="*/ 45 w 1230"/>
                <a:gd name="T19" fmla="*/ 1095 h 1260"/>
                <a:gd name="T20" fmla="*/ 0 w 1230"/>
                <a:gd name="T21" fmla="*/ 1050 h 1260"/>
                <a:gd name="T22" fmla="*/ 30 w 1230"/>
                <a:gd name="T23" fmla="*/ 945 h 1260"/>
                <a:gd name="T24" fmla="*/ 45 w 1230"/>
                <a:gd name="T25" fmla="*/ 855 h 1260"/>
                <a:gd name="T26" fmla="*/ 75 w 1230"/>
                <a:gd name="T27" fmla="*/ 765 h 1260"/>
                <a:gd name="T28" fmla="*/ 135 w 1230"/>
                <a:gd name="T29" fmla="*/ 645 h 1260"/>
                <a:gd name="T30" fmla="*/ 180 w 1230"/>
                <a:gd name="T31" fmla="*/ 555 h 1260"/>
                <a:gd name="T32" fmla="*/ 255 w 1230"/>
                <a:gd name="T33" fmla="*/ 465 h 1260"/>
                <a:gd name="T34" fmla="*/ 315 w 1230"/>
                <a:gd name="T35" fmla="*/ 375 h 1260"/>
                <a:gd name="T36" fmla="*/ 345 w 1230"/>
                <a:gd name="T37" fmla="*/ 330 h 1260"/>
                <a:gd name="T38" fmla="*/ 405 w 1230"/>
                <a:gd name="T39" fmla="*/ 270 h 1260"/>
                <a:gd name="T40" fmla="*/ 465 w 1230"/>
                <a:gd name="T41" fmla="*/ 210 h 1260"/>
                <a:gd name="T42" fmla="*/ 570 w 1230"/>
                <a:gd name="T43" fmla="*/ 180 h 1260"/>
                <a:gd name="T44" fmla="*/ 615 w 1230"/>
                <a:gd name="T45" fmla="*/ 135 h 1260"/>
                <a:gd name="T46" fmla="*/ 705 w 1230"/>
                <a:gd name="T47" fmla="*/ 90 h 1260"/>
                <a:gd name="T48" fmla="*/ 765 w 1230"/>
                <a:gd name="T49" fmla="*/ 75 h 1260"/>
                <a:gd name="T50" fmla="*/ 840 w 1230"/>
                <a:gd name="T51" fmla="*/ 75 h 1260"/>
                <a:gd name="T52" fmla="*/ 945 w 1230"/>
                <a:gd name="T53" fmla="*/ 45 h 1260"/>
                <a:gd name="T54" fmla="*/ 1035 w 1230"/>
                <a:gd name="T55" fmla="*/ 30 h 1260"/>
                <a:gd name="T56" fmla="*/ 1110 w 1230"/>
                <a:gd name="T57" fmla="*/ 15 h 1260"/>
                <a:gd name="T58" fmla="*/ 1185 w 1230"/>
                <a:gd name="T59" fmla="*/ 0 h 1260"/>
                <a:gd name="T60" fmla="*/ 1230 w 1230"/>
                <a:gd name="T61" fmla="*/ 75 h 1260"/>
                <a:gd name="T62" fmla="*/ 1230 w 1230"/>
                <a:gd name="T63" fmla="*/ 135 h 1260"/>
                <a:gd name="T64" fmla="*/ 1215 w 1230"/>
                <a:gd name="T65" fmla="*/ 180 h 1260"/>
                <a:gd name="T66" fmla="*/ 1185 w 1230"/>
                <a:gd name="T67" fmla="*/ 225 h 1260"/>
                <a:gd name="T68" fmla="*/ 1110 w 1230"/>
                <a:gd name="T69" fmla="*/ 255 h 1260"/>
                <a:gd name="T70" fmla="*/ 1215 w 1230"/>
                <a:gd name="T71" fmla="*/ 345 h 1260"/>
                <a:gd name="T72" fmla="*/ 1215 w 1230"/>
                <a:gd name="T73" fmla="*/ 420 h 1260"/>
                <a:gd name="T74" fmla="*/ 1170 w 1230"/>
                <a:gd name="T75" fmla="*/ 450 h 1260"/>
                <a:gd name="T76" fmla="*/ 1110 w 1230"/>
                <a:gd name="T77" fmla="*/ 510 h 1260"/>
                <a:gd name="T78" fmla="*/ 1020 w 1230"/>
                <a:gd name="T79" fmla="*/ 525 h 1260"/>
                <a:gd name="T80" fmla="*/ 1020 w 1230"/>
                <a:gd name="T81" fmla="*/ 495 h 1260"/>
                <a:gd name="T82" fmla="*/ 960 w 1230"/>
                <a:gd name="T83" fmla="*/ 480 h 1260"/>
                <a:gd name="T84" fmla="*/ 915 w 1230"/>
                <a:gd name="T85" fmla="*/ 480 h 1260"/>
                <a:gd name="T86" fmla="*/ 840 w 1230"/>
                <a:gd name="T87" fmla="*/ 480 h 1260"/>
                <a:gd name="T88" fmla="*/ 795 w 1230"/>
                <a:gd name="T89" fmla="*/ 570 h 1260"/>
                <a:gd name="T90" fmla="*/ 765 w 1230"/>
                <a:gd name="T91" fmla="*/ 600 h 1260"/>
                <a:gd name="T92" fmla="*/ 735 w 1230"/>
                <a:gd name="T93" fmla="*/ 675 h 1260"/>
                <a:gd name="T94" fmla="*/ 720 w 1230"/>
                <a:gd name="T95" fmla="*/ 690 h 1260"/>
                <a:gd name="T96" fmla="*/ 705 w 1230"/>
                <a:gd name="T97" fmla="*/ 735 h 1260"/>
                <a:gd name="T98" fmla="*/ 705 w 1230"/>
                <a:gd name="T99" fmla="*/ 765 h 1260"/>
                <a:gd name="T100" fmla="*/ 690 w 1230"/>
                <a:gd name="T101" fmla="*/ 810 h 1260"/>
                <a:gd name="T102" fmla="*/ 690 w 1230"/>
                <a:gd name="T103" fmla="*/ 870 h 1260"/>
                <a:gd name="T104" fmla="*/ 690 w 1230"/>
                <a:gd name="T105" fmla="*/ 885 h 1260"/>
                <a:gd name="T106" fmla="*/ 690 w 1230"/>
                <a:gd name="T107" fmla="*/ 945 h 1260"/>
                <a:gd name="T108" fmla="*/ 690 w 1230"/>
                <a:gd name="T109" fmla="*/ 975 h 1260"/>
                <a:gd name="T110" fmla="*/ 690 w 1230"/>
                <a:gd name="T111" fmla="*/ 1005 h 1260"/>
                <a:gd name="T112" fmla="*/ 705 w 1230"/>
                <a:gd name="T113" fmla="*/ 1020 h 1260"/>
                <a:gd name="T114" fmla="*/ 720 w 1230"/>
                <a:gd name="T115" fmla="*/ 1050 h 1260"/>
                <a:gd name="T116" fmla="*/ 750 w 1230"/>
                <a:gd name="T117" fmla="*/ 1125 h 12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0"/>
                <a:gd name="T178" fmla="*/ 0 h 1260"/>
                <a:gd name="T179" fmla="*/ 1230 w 1230"/>
                <a:gd name="T180" fmla="*/ 1260 h 12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0" h="1260">
                  <a:moveTo>
                    <a:pt x="750" y="1125"/>
                  </a:moveTo>
                  <a:lnTo>
                    <a:pt x="645" y="1185"/>
                  </a:lnTo>
                  <a:lnTo>
                    <a:pt x="570" y="1245"/>
                  </a:lnTo>
                  <a:lnTo>
                    <a:pt x="495" y="1245"/>
                  </a:lnTo>
                  <a:lnTo>
                    <a:pt x="420" y="1260"/>
                  </a:lnTo>
                  <a:lnTo>
                    <a:pt x="345" y="1260"/>
                  </a:lnTo>
                  <a:lnTo>
                    <a:pt x="255" y="1245"/>
                  </a:lnTo>
                  <a:lnTo>
                    <a:pt x="165" y="1215"/>
                  </a:lnTo>
                  <a:lnTo>
                    <a:pt x="105" y="1155"/>
                  </a:lnTo>
                  <a:lnTo>
                    <a:pt x="45" y="1095"/>
                  </a:lnTo>
                  <a:lnTo>
                    <a:pt x="0" y="1050"/>
                  </a:lnTo>
                  <a:lnTo>
                    <a:pt x="30" y="945"/>
                  </a:lnTo>
                  <a:lnTo>
                    <a:pt x="45" y="855"/>
                  </a:lnTo>
                  <a:lnTo>
                    <a:pt x="75" y="765"/>
                  </a:lnTo>
                  <a:lnTo>
                    <a:pt x="135" y="645"/>
                  </a:lnTo>
                  <a:lnTo>
                    <a:pt x="180" y="555"/>
                  </a:lnTo>
                  <a:lnTo>
                    <a:pt x="255" y="465"/>
                  </a:lnTo>
                  <a:lnTo>
                    <a:pt x="315" y="375"/>
                  </a:lnTo>
                  <a:lnTo>
                    <a:pt x="345" y="330"/>
                  </a:lnTo>
                  <a:lnTo>
                    <a:pt x="405" y="270"/>
                  </a:lnTo>
                  <a:lnTo>
                    <a:pt x="465" y="210"/>
                  </a:lnTo>
                  <a:lnTo>
                    <a:pt x="570" y="180"/>
                  </a:lnTo>
                  <a:lnTo>
                    <a:pt x="615" y="135"/>
                  </a:lnTo>
                  <a:lnTo>
                    <a:pt x="705" y="90"/>
                  </a:lnTo>
                  <a:lnTo>
                    <a:pt x="765" y="75"/>
                  </a:lnTo>
                  <a:lnTo>
                    <a:pt x="840" y="75"/>
                  </a:lnTo>
                  <a:lnTo>
                    <a:pt x="945" y="45"/>
                  </a:lnTo>
                  <a:lnTo>
                    <a:pt x="1035" y="30"/>
                  </a:lnTo>
                  <a:lnTo>
                    <a:pt x="1110" y="15"/>
                  </a:lnTo>
                  <a:lnTo>
                    <a:pt x="1185" y="0"/>
                  </a:lnTo>
                  <a:lnTo>
                    <a:pt x="1230" y="75"/>
                  </a:lnTo>
                  <a:lnTo>
                    <a:pt x="1230" y="135"/>
                  </a:lnTo>
                  <a:lnTo>
                    <a:pt x="1215" y="180"/>
                  </a:lnTo>
                  <a:lnTo>
                    <a:pt x="1185" y="225"/>
                  </a:lnTo>
                  <a:lnTo>
                    <a:pt x="1110" y="255"/>
                  </a:lnTo>
                  <a:lnTo>
                    <a:pt x="1215" y="345"/>
                  </a:lnTo>
                  <a:lnTo>
                    <a:pt x="1215" y="420"/>
                  </a:lnTo>
                  <a:lnTo>
                    <a:pt x="1170" y="450"/>
                  </a:lnTo>
                  <a:lnTo>
                    <a:pt x="1110" y="510"/>
                  </a:lnTo>
                  <a:lnTo>
                    <a:pt x="1020" y="525"/>
                  </a:lnTo>
                  <a:lnTo>
                    <a:pt x="1020" y="495"/>
                  </a:lnTo>
                  <a:lnTo>
                    <a:pt x="960" y="480"/>
                  </a:lnTo>
                  <a:lnTo>
                    <a:pt x="915" y="480"/>
                  </a:lnTo>
                  <a:lnTo>
                    <a:pt x="840" y="480"/>
                  </a:lnTo>
                  <a:lnTo>
                    <a:pt x="795" y="570"/>
                  </a:lnTo>
                  <a:lnTo>
                    <a:pt x="765" y="600"/>
                  </a:lnTo>
                  <a:lnTo>
                    <a:pt x="735" y="675"/>
                  </a:lnTo>
                  <a:lnTo>
                    <a:pt x="720" y="690"/>
                  </a:lnTo>
                  <a:lnTo>
                    <a:pt x="705" y="735"/>
                  </a:lnTo>
                  <a:lnTo>
                    <a:pt x="705" y="765"/>
                  </a:lnTo>
                  <a:lnTo>
                    <a:pt x="690" y="810"/>
                  </a:lnTo>
                  <a:lnTo>
                    <a:pt x="690" y="870"/>
                  </a:lnTo>
                  <a:lnTo>
                    <a:pt x="690" y="885"/>
                  </a:lnTo>
                  <a:lnTo>
                    <a:pt x="690" y="945"/>
                  </a:lnTo>
                  <a:lnTo>
                    <a:pt x="690" y="975"/>
                  </a:lnTo>
                  <a:lnTo>
                    <a:pt x="690" y="1005"/>
                  </a:lnTo>
                  <a:lnTo>
                    <a:pt x="705" y="1020"/>
                  </a:lnTo>
                  <a:lnTo>
                    <a:pt x="720" y="1050"/>
                  </a:lnTo>
                  <a:lnTo>
                    <a:pt x="750" y="11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6">
              <a:hlinkClick r:id="rId5"/>
            </p:cNvPr>
            <p:cNvSpPr>
              <a:spLocks/>
            </p:cNvSpPr>
            <p:nvPr/>
          </p:nvSpPr>
          <p:spPr bwMode="auto">
            <a:xfrm>
              <a:off x="270" y="300"/>
              <a:ext cx="555" cy="1860"/>
            </a:xfrm>
            <a:custGeom>
              <a:avLst/>
              <a:gdLst>
                <a:gd name="T0" fmla="*/ 300 w 555"/>
                <a:gd name="T1" fmla="*/ 0 h 1860"/>
                <a:gd name="T2" fmla="*/ 345 w 555"/>
                <a:gd name="T3" fmla="*/ 30 h 1860"/>
                <a:gd name="T4" fmla="*/ 360 w 555"/>
                <a:gd name="T5" fmla="*/ 120 h 1860"/>
                <a:gd name="T6" fmla="*/ 435 w 555"/>
                <a:gd name="T7" fmla="*/ 120 h 1860"/>
                <a:gd name="T8" fmla="*/ 510 w 555"/>
                <a:gd name="T9" fmla="*/ 135 h 1860"/>
                <a:gd name="T10" fmla="*/ 540 w 555"/>
                <a:gd name="T11" fmla="*/ 180 h 1860"/>
                <a:gd name="T12" fmla="*/ 555 w 555"/>
                <a:gd name="T13" fmla="*/ 270 h 1860"/>
                <a:gd name="T14" fmla="*/ 525 w 555"/>
                <a:gd name="T15" fmla="*/ 330 h 1860"/>
                <a:gd name="T16" fmla="*/ 495 w 555"/>
                <a:gd name="T17" fmla="*/ 375 h 1860"/>
                <a:gd name="T18" fmla="*/ 450 w 555"/>
                <a:gd name="T19" fmla="*/ 405 h 1860"/>
                <a:gd name="T20" fmla="*/ 420 w 555"/>
                <a:gd name="T21" fmla="*/ 465 h 1860"/>
                <a:gd name="T22" fmla="*/ 390 w 555"/>
                <a:gd name="T23" fmla="*/ 495 h 1860"/>
                <a:gd name="T24" fmla="*/ 375 w 555"/>
                <a:gd name="T25" fmla="*/ 525 h 1860"/>
                <a:gd name="T26" fmla="*/ 360 w 555"/>
                <a:gd name="T27" fmla="*/ 570 h 1860"/>
                <a:gd name="T28" fmla="*/ 330 w 555"/>
                <a:gd name="T29" fmla="*/ 630 h 1860"/>
                <a:gd name="T30" fmla="*/ 330 w 555"/>
                <a:gd name="T31" fmla="*/ 720 h 1860"/>
                <a:gd name="T32" fmla="*/ 300 w 555"/>
                <a:gd name="T33" fmla="*/ 780 h 1860"/>
                <a:gd name="T34" fmla="*/ 270 w 555"/>
                <a:gd name="T35" fmla="*/ 915 h 1860"/>
                <a:gd name="T36" fmla="*/ 270 w 555"/>
                <a:gd name="T37" fmla="*/ 960 h 1860"/>
                <a:gd name="T38" fmla="*/ 270 w 555"/>
                <a:gd name="T39" fmla="*/ 1080 h 1860"/>
                <a:gd name="T40" fmla="*/ 270 w 555"/>
                <a:gd name="T41" fmla="*/ 1185 h 1860"/>
                <a:gd name="T42" fmla="*/ 300 w 555"/>
                <a:gd name="T43" fmla="*/ 1305 h 1860"/>
                <a:gd name="T44" fmla="*/ 315 w 555"/>
                <a:gd name="T45" fmla="*/ 1380 h 1860"/>
                <a:gd name="T46" fmla="*/ 345 w 555"/>
                <a:gd name="T47" fmla="*/ 1470 h 1860"/>
                <a:gd name="T48" fmla="*/ 420 w 555"/>
                <a:gd name="T49" fmla="*/ 1605 h 1860"/>
                <a:gd name="T50" fmla="*/ 0 w 555"/>
                <a:gd name="T51" fmla="*/ 1860 h 1860"/>
                <a:gd name="T52" fmla="*/ 0 w 555"/>
                <a:gd name="T53" fmla="*/ 1785 h 1860"/>
                <a:gd name="T54" fmla="*/ 45 w 555"/>
                <a:gd name="T55" fmla="*/ 1665 h 1860"/>
                <a:gd name="T56" fmla="*/ 45 w 555"/>
                <a:gd name="T57" fmla="*/ 1560 h 1860"/>
                <a:gd name="T58" fmla="*/ 45 w 555"/>
                <a:gd name="T59" fmla="*/ 1395 h 1860"/>
                <a:gd name="T60" fmla="*/ 45 w 555"/>
                <a:gd name="T61" fmla="*/ 1200 h 1860"/>
                <a:gd name="T62" fmla="*/ 45 w 555"/>
                <a:gd name="T63" fmla="*/ 1065 h 1860"/>
                <a:gd name="T64" fmla="*/ 45 w 555"/>
                <a:gd name="T65" fmla="*/ 900 h 1860"/>
                <a:gd name="T66" fmla="*/ 45 w 555"/>
                <a:gd name="T67" fmla="*/ 735 h 1860"/>
                <a:gd name="T68" fmla="*/ 45 w 555"/>
                <a:gd name="T69" fmla="*/ 570 h 1860"/>
                <a:gd name="T70" fmla="*/ 45 w 555"/>
                <a:gd name="T71" fmla="*/ 420 h 1860"/>
                <a:gd name="T72" fmla="*/ 30 w 555"/>
                <a:gd name="T73" fmla="*/ 285 h 1860"/>
                <a:gd name="T74" fmla="*/ 30 w 555"/>
                <a:gd name="T75" fmla="*/ 195 h 1860"/>
                <a:gd name="T76" fmla="*/ 60 w 555"/>
                <a:gd name="T77" fmla="*/ 120 h 1860"/>
                <a:gd name="T78" fmla="*/ 105 w 555"/>
                <a:gd name="T79" fmla="*/ 75 h 1860"/>
                <a:gd name="T80" fmla="*/ 150 w 555"/>
                <a:gd name="T81" fmla="*/ 15 h 1860"/>
                <a:gd name="T82" fmla="*/ 240 w 555"/>
                <a:gd name="T83" fmla="*/ 0 h 18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1860"/>
                <a:gd name="T128" fmla="*/ 555 w 555"/>
                <a:gd name="T129" fmla="*/ 1860 h 18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1860">
                  <a:moveTo>
                    <a:pt x="240" y="0"/>
                  </a:moveTo>
                  <a:lnTo>
                    <a:pt x="300" y="0"/>
                  </a:lnTo>
                  <a:lnTo>
                    <a:pt x="315" y="0"/>
                  </a:lnTo>
                  <a:lnTo>
                    <a:pt x="345" y="30"/>
                  </a:lnTo>
                  <a:lnTo>
                    <a:pt x="360" y="45"/>
                  </a:lnTo>
                  <a:lnTo>
                    <a:pt x="360" y="120"/>
                  </a:lnTo>
                  <a:lnTo>
                    <a:pt x="405" y="120"/>
                  </a:lnTo>
                  <a:lnTo>
                    <a:pt x="435" y="120"/>
                  </a:lnTo>
                  <a:lnTo>
                    <a:pt x="480" y="120"/>
                  </a:lnTo>
                  <a:lnTo>
                    <a:pt x="510" y="135"/>
                  </a:lnTo>
                  <a:lnTo>
                    <a:pt x="510" y="165"/>
                  </a:lnTo>
                  <a:lnTo>
                    <a:pt x="540" y="180"/>
                  </a:lnTo>
                  <a:lnTo>
                    <a:pt x="540" y="225"/>
                  </a:lnTo>
                  <a:lnTo>
                    <a:pt x="555" y="270"/>
                  </a:lnTo>
                  <a:lnTo>
                    <a:pt x="555" y="300"/>
                  </a:lnTo>
                  <a:lnTo>
                    <a:pt x="525" y="330"/>
                  </a:lnTo>
                  <a:lnTo>
                    <a:pt x="510" y="375"/>
                  </a:lnTo>
                  <a:lnTo>
                    <a:pt x="495" y="375"/>
                  </a:lnTo>
                  <a:lnTo>
                    <a:pt x="480" y="390"/>
                  </a:lnTo>
                  <a:lnTo>
                    <a:pt x="450" y="405"/>
                  </a:lnTo>
                  <a:lnTo>
                    <a:pt x="435" y="435"/>
                  </a:lnTo>
                  <a:lnTo>
                    <a:pt x="420" y="465"/>
                  </a:lnTo>
                  <a:lnTo>
                    <a:pt x="405" y="480"/>
                  </a:lnTo>
                  <a:lnTo>
                    <a:pt x="390" y="495"/>
                  </a:lnTo>
                  <a:lnTo>
                    <a:pt x="390" y="510"/>
                  </a:lnTo>
                  <a:lnTo>
                    <a:pt x="375" y="525"/>
                  </a:lnTo>
                  <a:lnTo>
                    <a:pt x="360" y="555"/>
                  </a:lnTo>
                  <a:lnTo>
                    <a:pt x="360" y="570"/>
                  </a:lnTo>
                  <a:lnTo>
                    <a:pt x="345" y="600"/>
                  </a:lnTo>
                  <a:lnTo>
                    <a:pt x="330" y="630"/>
                  </a:lnTo>
                  <a:lnTo>
                    <a:pt x="330" y="675"/>
                  </a:lnTo>
                  <a:lnTo>
                    <a:pt x="330" y="720"/>
                  </a:lnTo>
                  <a:lnTo>
                    <a:pt x="315" y="750"/>
                  </a:lnTo>
                  <a:lnTo>
                    <a:pt x="300" y="780"/>
                  </a:lnTo>
                  <a:lnTo>
                    <a:pt x="270" y="870"/>
                  </a:lnTo>
                  <a:lnTo>
                    <a:pt x="270" y="915"/>
                  </a:lnTo>
                  <a:lnTo>
                    <a:pt x="270" y="945"/>
                  </a:lnTo>
                  <a:lnTo>
                    <a:pt x="270" y="960"/>
                  </a:lnTo>
                  <a:lnTo>
                    <a:pt x="270" y="1035"/>
                  </a:lnTo>
                  <a:lnTo>
                    <a:pt x="270" y="1080"/>
                  </a:lnTo>
                  <a:lnTo>
                    <a:pt x="270" y="1125"/>
                  </a:lnTo>
                  <a:lnTo>
                    <a:pt x="270" y="1185"/>
                  </a:lnTo>
                  <a:lnTo>
                    <a:pt x="270" y="1200"/>
                  </a:lnTo>
                  <a:lnTo>
                    <a:pt x="300" y="1305"/>
                  </a:lnTo>
                  <a:lnTo>
                    <a:pt x="315" y="1350"/>
                  </a:lnTo>
                  <a:lnTo>
                    <a:pt x="315" y="1380"/>
                  </a:lnTo>
                  <a:lnTo>
                    <a:pt x="330" y="1455"/>
                  </a:lnTo>
                  <a:lnTo>
                    <a:pt x="345" y="1470"/>
                  </a:lnTo>
                  <a:lnTo>
                    <a:pt x="375" y="1515"/>
                  </a:lnTo>
                  <a:lnTo>
                    <a:pt x="420" y="1605"/>
                  </a:lnTo>
                  <a:lnTo>
                    <a:pt x="435" y="1665"/>
                  </a:lnTo>
                  <a:lnTo>
                    <a:pt x="0" y="1860"/>
                  </a:lnTo>
                  <a:lnTo>
                    <a:pt x="0" y="1815"/>
                  </a:lnTo>
                  <a:lnTo>
                    <a:pt x="0" y="1785"/>
                  </a:lnTo>
                  <a:lnTo>
                    <a:pt x="45" y="1740"/>
                  </a:lnTo>
                  <a:lnTo>
                    <a:pt x="45" y="1665"/>
                  </a:lnTo>
                  <a:lnTo>
                    <a:pt x="45" y="1635"/>
                  </a:lnTo>
                  <a:lnTo>
                    <a:pt x="45" y="1560"/>
                  </a:lnTo>
                  <a:lnTo>
                    <a:pt x="45" y="1500"/>
                  </a:lnTo>
                  <a:lnTo>
                    <a:pt x="45" y="1395"/>
                  </a:lnTo>
                  <a:lnTo>
                    <a:pt x="45" y="1275"/>
                  </a:lnTo>
                  <a:lnTo>
                    <a:pt x="45" y="1200"/>
                  </a:lnTo>
                  <a:lnTo>
                    <a:pt x="45" y="1155"/>
                  </a:lnTo>
                  <a:lnTo>
                    <a:pt x="45" y="1065"/>
                  </a:lnTo>
                  <a:lnTo>
                    <a:pt x="45" y="975"/>
                  </a:lnTo>
                  <a:lnTo>
                    <a:pt x="45" y="900"/>
                  </a:lnTo>
                  <a:lnTo>
                    <a:pt x="45" y="840"/>
                  </a:lnTo>
                  <a:lnTo>
                    <a:pt x="45" y="735"/>
                  </a:lnTo>
                  <a:lnTo>
                    <a:pt x="45" y="615"/>
                  </a:lnTo>
                  <a:lnTo>
                    <a:pt x="45" y="570"/>
                  </a:lnTo>
                  <a:lnTo>
                    <a:pt x="45" y="480"/>
                  </a:lnTo>
                  <a:lnTo>
                    <a:pt x="45" y="420"/>
                  </a:lnTo>
                  <a:lnTo>
                    <a:pt x="30" y="330"/>
                  </a:lnTo>
                  <a:lnTo>
                    <a:pt x="30" y="285"/>
                  </a:lnTo>
                  <a:lnTo>
                    <a:pt x="30" y="225"/>
                  </a:lnTo>
                  <a:lnTo>
                    <a:pt x="30" y="195"/>
                  </a:lnTo>
                  <a:lnTo>
                    <a:pt x="30" y="150"/>
                  </a:lnTo>
                  <a:lnTo>
                    <a:pt x="60" y="120"/>
                  </a:lnTo>
                  <a:lnTo>
                    <a:pt x="90" y="90"/>
                  </a:lnTo>
                  <a:lnTo>
                    <a:pt x="105" y="75"/>
                  </a:lnTo>
                  <a:lnTo>
                    <a:pt x="135" y="45"/>
                  </a:lnTo>
                  <a:lnTo>
                    <a:pt x="150" y="15"/>
                  </a:lnTo>
                  <a:lnTo>
                    <a:pt x="180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5">
              <a:hlinkClick r:id="rId6"/>
            </p:cNvPr>
            <p:cNvSpPr>
              <a:spLocks/>
            </p:cNvSpPr>
            <p:nvPr/>
          </p:nvSpPr>
          <p:spPr bwMode="auto">
            <a:xfrm>
              <a:off x="1935" y="1545"/>
              <a:ext cx="405" cy="480"/>
            </a:xfrm>
            <a:custGeom>
              <a:avLst/>
              <a:gdLst>
                <a:gd name="T0" fmla="*/ 195 w 405"/>
                <a:gd name="T1" fmla="*/ 0 h 480"/>
                <a:gd name="T2" fmla="*/ 300 w 405"/>
                <a:gd name="T3" fmla="*/ 0 h 480"/>
                <a:gd name="T4" fmla="*/ 345 w 405"/>
                <a:gd name="T5" fmla="*/ 15 h 480"/>
                <a:gd name="T6" fmla="*/ 360 w 405"/>
                <a:gd name="T7" fmla="*/ 90 h 480"/>
                <a:gd name="T8" fmla="*/ 345 w 405"/>
                <a:gd name="T9" fmla="*/ 150 h 480"/>
                <a:gd name="T10" fmla="*/ 315 w 405"/>
                <a:gd name="T11" fmla="*/ 195 h 480"/>
                <a:gd name="T12" fmla="*/ 270 w 405"/>
                <a:gd name="T13" fmla="*/ 195 h 480"/>
                <a:gd name="T14" fmla="*/ 255 w 405"/>
                <a:gd name="T15" fmla="*/ 240 h 480"/>
                <a:gd name="T16" fmla="*/ 360 w 405"/>
                <a:gd name="T17" fmla="*/ 240 h 480"/>
                <a:gd name="T18" fmla="*/ 375 w 405"/>
                <a:gd name="T19" fmla="*/ 330 h 480"/>
                <a:gd name="T20" fmla="*/ 345 w 405"/>
                <a:gd name="T21" fmla="*/ 345 h 480"/>
                <a:gd name="T22" fmla="*/ 405 w 405"/>
                <a:gd name="T23" fmla="*/ 405 h 480"/>
                <a:gd name="T24" fmla="*/ 375 w 405"/>
                <a:gd name="T25" fmla="*/ 480 h 480"/>
                <a:gd name="T26" fmla="*/ 300 w 405"/>
                <a:gd name="T27" fmla="*/ 480 h 480"/>
                <a:gd name="T28" fmla="*/ 15 w 405"/>
                <a:gd name="T29" fmla="*/ 45 h 480"/>
                <a:gd name="T30" fmla="*/ 0 w 405"/>
                <a:gd name="T31" fmla="*/ 15 h 480"/>
                <a:gd name="T32" fmla="*/ 60 w 405"/>
                <a:gd name="T33" fmla="*/ 30 h 480"/>
                <a:gd name="T34" fmla="*/ 135 w 405"/>
                <a:gd name="T35" fmla="*/ 0 h 480"/>
                <a:gd name="T36" fmla="*/ 195 w 405"/>
                <a:gd name="T37" fmla="*/ 0 h 4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5"/>
                <a:gd name="T58" fmla="*/ 0 h 480"/>
                <a:gd name="T59" fmla="*/ 405 w 405"/>
                <a:gd name="T60" fmla="*/ 480 h 4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5" h="480">
                  <a:moveTo>
                    <a:pt x="195" y="0"/>
                  </a:moveTo>
                  <a:lnTo>
                    <a:pt x="300" y="0"/>
                  </a:lnTo>
                  <a:lnTo>
                    <a:pt x="345" y="15"/>
                  </a:lnTo>
                  <a:lnTo>
                    <a:pt x="360" y="90"/>
                  </a:lnTo>
                  <a:lnTo>
                    <a:pt x="345" y="150"/>
                  </a:lnTo>
                  <a:lnTo>
                    <a:pt x="315" y="195"/>
                  </a:lnTo>
                  <a:lnTo>
                    <a:pt x="270" y="195"/>
                  </a:lnTo>
                  <a:lnTo>
                    <a:pt x="255" y="240"/>
                  </a:lnTo>
                  <a:lnTo>
                    <a:pt x="360" y="240"/>
                  </a:lnTo>
                  <a:lnTo>
                    <a:pt x="375" y="330"/>
                  </a:lnTo>
                  <a:lnTo>
                    <a:pt x="345" y="345"/>
                  </a:lnTo>
                  <a:lnTo>
                    <a:pt x="405" y="405"/>
                  </a:lnTo>
                  <a:lnTo>
                    <a:pt x="375" y="480"/>
                  </a:lnTo>
                  <a:lnTo>
                    <a:pt x="300" y="480"/>
                  </a:lnTo>
                  <a:lnTo>
                    <a:pt x="15" y="45"/>
                  </a:lnTo>
                  <a:lnTo>
                    <a:pt x="0" y="15"/>
                  </a:lnTo>
                  <a:lnTo>
                    <a:pt x="60" y="30"/>
                  </a:lnTo>
                  <a:lnTo>
                    <a:pt x="135" y="0"/>
                  </a:lnTo>
                  <a:lnTo>
                    <a:pt x="19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4">
              <a:hlinkClick r:id="rId7"/>
            </p:cNvPr>
            <p:cNvSpPr>
              <a:spLocks/>
            </p:cNvSpPr>
            <p:nvPr/>
          </p:nvSpPr>
          <p:spPr bwMode="auto">
            <a:xfrm>
              <a:off x="1605" y="2115"/>
              <a:ext cx="975" cy="2070"/>
            </a:xfrm>
            <a:custGeom>
              <a:avLst/>
              <a:gdLst>
                <a:gd name="T0" fmla="*/ 105 w 975"/>
                <a:gd name="T1" fmla="*/ 0 h 2070"/>
                <a:gd name="T2" fmla="*/ 225 w 975"/>
                <a:gd name="T3" fmla="*/ 45 h 2070"/>
                <a:gd name="T4" fmla="*/ 300 w 975"/>
                <a:gd name="T5" fmla="*/ 45 h 2070"/>
                <a:gd name="T6" fmla="*/ 360 w 975"/>
                <a:gd name="T7" fmla="*/ 45 h 2070"/>
                <a:gd name="T8" fmla="*/ 420 w 975"/>
                <a:gd name="T9" fmla="*/ 45 h 2070"/>
                <a:gd name="T10" fmla="*/ 525 w 975"/>
                <a:gd name="T11" fmla="*/ 45 h 2070"/>
                <a:gd name="T12" fmla="*/ 570 w 975"/>
                <a:gd name="T13" fmla="*/ 90 h 2070"/>
                <a:gd name="T14" fmla="*/ 615 w 975"/>
                <a:gd name="T15" fmla="*/ 165 h 2070"/>
                <a:gd name="T16" fmla="*/ 555 w 975"/>
                <a:gd name="T17" fmla="*/ 240 h 2070"/>
                <a:gd name="T18" fmla="*/ 450 w 975"/>
                <a:gd name="T19" fmla="*/ 240 h 2070"/>
                <a:gd name="T20" fmla="*/ 375 w 975"/>
                <a:gd name="T21" fmla="*/ 225 h 2070"/>
                <a:gd name="T22" fmla="*/ 735 w 975"/>
                <a:gd name="T23" fmla="*/ 705 h 2070"/>
                <a:gd name="T24" fmla="*/ 675 w 975"/>
                <a:gd name="T25" fmla="*/ 780 h 2070"/>
                <a:gd name="T26" fmla="*/ 870 w 975"/>
                <a:gd name="T27" fmla="*/ 960 h 2070"/>
                <a:gd name="T28" fmla="*/ 750 w 975"/>
                <a:gd name="T29" fmla="*/ 1170 h 2070"/>
                <a:gd name="T30" fmla="*/ 555 w 975"/>
                <a:gd name="T31" fmla="*/ 990 h 2070"/>
                <a:gd name="T32" fmla="*/ 480 w 975"/>
                <a:gd name="T33" fmla="*/ 900 h 2070"/>
                <a:gd name="T34" fmla="*/ 570 w 975"/>
                <a:gd name="T35" fmla="*/ 1110 h 2070"/>
                <a:gd name="T36" fmla="*/ 975 w 975"/>
                <a:gd name="T37" fmla="*/ 1455 h 2070"/>
                <a:gd name="T38" fmla="*/ 780 w 975"/>
                <a:gd name="T39" fmla="*/ 1620 h 2070"/>
                <a:gd name="T40" fmla="*/ 570 w 975"/>
                <a:gd name="T41" fmla="*/ 1395 h 2070"/>
                <a:gd name="T42" fmla="*/ 465 w 975"/>
                <a:gd name="T43" fmla="*/ 1605 h 2070"/>
                <a:gd name="T44" fmla="*/ 600 w 975"/>
                <a:gd name="T45" fmla="*/ 1965 h 2070"/>
                <a:gd name="T46" fmla="*/ 450 w 975"/>
                <a:gd name="T47" fmla="*/ 2070 h 2070"/>
                <a:gd name="T48" fmla="*/ 330 w 975"/>
                <a:gd name="T49" fmla="*/ 1815 h 2070"/>
                <a:gd name="T50" fmla="*/ 270 w 975"/>
                <a:gd name="T51" fmla="*/ 2010 h 2070"/>
                <a:gd name="T52" fmla="*/ 15 w 975"/>
                <a:gd name="T53" fmla="*/ 2010 h 2070"/>
                <a:gd name="T54" fmla="*/ 30 w 975"/>
                <a:gd name="T55" fmla="*/ 1860 h 2070"/>
                <a:gd name="T56" fmla="*/ 120 w 975"/>
                <a:gd name="T57" fmla="*/ 1785 h 2070"/>
                <a:gd name="T58" fmla="*/ 225 w 975"/>
                <a:gd name="T59" fmla="*/ 1575 h 2070"/>
                <a:gd name="T60" fmla="*/ 345 w 975"/>
                <a:gd name="T61" fmla="*/ 1305 h 2070"/>
                <a:gd name="T62" fmla="*/ 270 w 975"/>
                <a:gd name="T63" fmla="*/ 960 h 2070"/>
                <a:gd name="T64" fmla="*/ 225 w 975"/>
                <a:gd name="T65" fmla="*/ 915 h 2070"/>
                <a:gd name="T66" fmla="*/ 225 w 975"/>
                <a:gd name="T67" fmla="*/ 1140 h 2070"/>
                <a:gd name="T68" fmla="*/ 75 w 975"/>
                <a:gd name="T69" fmla="*/ 1170 h 2070"/>
                <a:gd name="T70" fmla="*/ 0 w 975"/>
                <a:gd name="T71" fmla="*/ 1065 h 2070"/>
                <a:gd name="T72" fmla="*/ 30 w 975"/>
                <a:gd name="T73" fmla="*/ 885 h 2070"/>
                <a:gd name="T74" fmla="*/ 60 w 975"/>
                <a:gd name="T75" fmla="*/ 705 h 2070"/>
                <a:gd name="T76" fmla="*/ 165 w 975"/>
                <a:gd name="T77" fmla="*/ 510 h 2070"/>
                <a:gd name="T78" fmla="*/ 150 w 975"/>
                <a:gd name="T79" fmla="*/ 345 h 2070"/>
                <a:gd name="T80" fmla="*/ 105 w 975"/>
                <a:gd name="T81" fmla="*/ 135 h 2070"/>
                <a:gd name="T82" fmla="*/ 90 w 975"/>
                <a:gd name="T83" fmla="*/ 75 h 2070"/>
                <a:gd name="T84" fmla="*/ 105 w 975"/>
                <a:gd name="T85" fmla="*/ 0 h 20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75"/>
                <a:gd name="T130" fmla="*/ 0 h 2070"/>
                <a:gd name="T131" fmla="*/ 975 w 975"/>
                <a:gd name="T132" fmla="*/ 2070 h 20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75" h="2070">
                  <a:moveTo>
                    <a:pt x="105" y="0"/>
                  </a:moveTo>
                  <a:lnTo>
                    <a:pt x="225" y="45"/>
                  </a:lnTo>
                  <a:lnTo>
                    <a:pt x="300" y="45"/>
                  </a:lnTo>
                  <a:lnTo>
                    <a:pt x="360" y="45"/>
                  </a:lnTo>
                  <a:lnTo>
                    <a:pt x="420" y="45"/>
                  </a:lnTo>
                  <a:lnTo>
                    <a:pt x="525" y="45"/>
                  </a:lnTo>
                  <a:lnTo>
                    <a:pt x="570" y="90"/>
                  </a:lnTo>
                  <a:lnTo>
                    <a:pt x="615" y="165"/>
                  </a:lnTo>
                  <a:lnTo>
                    <a:pt x="555" y="240"/>
                  </a:lnTo>
                  <a:lnTo>
                    <a:pt x="450" y="240"/>
                  </a:lnTo>
                  <a:lnTo>
                    <a:pt x="375" y="225"/>
                  </a:lnTo>
                  <a:lnTo>
                    <a:pt x="735" y="705"/>
                  </a:lnTo>
                  <a:lnTo>
                    <a:pt x="675" y="780"/>
                  </a:lnTo>
                  <a:lnTo>
                    <a:pt x="870" y="960"/>
                  </a:lnTo>
                  <a:lnTo>
                    <a:pt x="750" y="1170"/>
                  </a:lnTo>
                  <a:lnTo>
                    <a:pt x="555" y="990"/>
                  </a:lnTo>
                  <a:lnTo>
                    <a:pt x="480" y="900"/>
                  </a:lnTo>
                  <a:lnTo>
                    <a:pt x="570" y="1110"/>
                  </a:lnTo>
                  <a:lnTo>
                    <a:pt x="975" y="1455"/>
                  </a:lnTo>
                  <a:lnTo>
                    <a:pt x="780" y="1620"/>
                  </a:lnTo>
                  <a:lnTo>
                    <a:pt x="570" y="1395"/>
                  </a:lnTo>
                  <a:lnTo>
                    <a:pt x="465" y="1605"/>
                  </a:lnTo>
                  <a:lnTo>
                    <a:pt x="600" y="1965"/>
                  </a:lnTo>
                  <a:lnTo>
                    <a:pt x="450" y="2070"/>
                  </a:lnTo>
                  <a:lnTo>
                    <a:pt x="330" y="1815"/>
                  </a:lnTo>
                  <a:lnTo>
                    <a:pt x="270" y="2010"/>
                  </a:lnTo>
                  <a:lnTo>
                    <a:pt x="15" y="2010"/>
                  </a:lnTo>
                  <a:lnTo>
                    <a:pt x="30" y="1860"/>
                  </a:lnTo>
                  <a:lnTo>
                    <a:pt x="120" y="1785"/>
                  </a:lnTo>
                  <a:lnTo>
                    <a:pt x="225" y="1575"/>
                  </a:lnTo>
                  <a:lnTo>
                    <a:pt x="345" y="1305"/>
                  </a:lnTo>
                  <a:lnTo>
                    <a:pt x="270" y="960"/>
                  </a:lnTo>
                  <a:lnTo>
                    <a:pt x="225" y="915"/>
                  </a:lnTo>
                  <a:lnTo>
                    <a:pt x="225" y="1140"/>
                  </a:lnTo>
                  <a:lnTo>
                    <a:pt x="75" y="1170"/>
                  </a:lnTo>
                  <a:lnTo>
                    <a:pt x="0" y="1065"/>
                  </a:lnTo>
                  <a:lnTo>
                    <a:pt x="30" y="885"/>
                  </a:lnTo>
                  <a:lnTo>
                    <a:pt x="60" y="705"/>
                  </a:lnTo>
                  <a:lnTo>
                    <a:pt x="165" y="510"/>
                  </a:lnTo>
                  <a:lnTo>
                    <a:pt x="150" y="345"/>
                  </a:lnTo>
                  <a:lnTo>
                    <a:pt x="105" y="135"/>
                  </a:lnTo>
                  <a:lnTo>
                    <a:pt x="90" y="75"/>
                  </a:lnTo>
                  <a:lnTo>
                    <a:pt x="10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3">
              <a:hlinkClick r:id="rId7"/>
            </p:cNvPr>
            <p:cNvSpPr>
              <a:spLocks/>
            </p:cNvSpPr>
            <p:nvPr/>
          </p:nvSpPr>
          <p:spPr bwMode="auto">
            <a:xfrm>
              <a:off x="360" y="2220"/>
              <a:ext cx="990" cy="1680"/>
            </a:xfrm>
            <a:custGeom>
              <a:avLst/>
              <a:gdLst>
                <a:gd name="T0" fmla="*/ 0 w 990"/>
                <a:gd name="T1" fmla="*/ 1335 h 1680"/>
                <a:gd name="T2" fmla="*/ 15 w 990"/>
                <a:gd name="T3" fmla="*/ 1230 h 1680"/>
                <a:gd name="T4" fmla="*/ 30 w 990"/>
                <a:gd name="T5" fmla="*/ 1125 h 1680"/>
                <a:gd name="T6" fmla="*/ 90 w 990"/>
                <a:gd name="T7" fmla="*/ 1005 h 1680"/>
                <a:gd name="T8" fmla="*/ 150 w 990"/>
                <a:gd name="T9" fmla="*/ 840 h 1680"/>
                <a:gd name="T10" fmla="*/ 210 w 990"/>
                <a:gd name="T11" fmla="*/ 750 h 1680"/>
                <a:gd name="T12" fmla="*/ 240 w 990"/>
                <a:gd name="T13" fmla="*/ 660 h 1680"/>
                <a:gd name="T14" fmla="*/ 300 w 990"/>
                <a:gd name="T15" fmla="*/ 585 h 1680"/>
                <a:gd name="T16" fmla="*/ 375 w 990"/>
                <a:gd name="T17" fmla="*/ 555 h 1680"/>
                <a:gd name="T18" fmla="*/ 405 w 990"/>
                <a:gd name="T19" fmla="*/ 450 h 1680"/>
                <a:gd name="T20" fmla="*/ 480 w 990"/>
                <a:gd name="T21" fmla="*/ 390 h 1680"/>
                <a:gd name="T22" fmla="*/ 570 w 990"/>
                <a:gd name="T23" fmla="*/ 315 h 1680"/>
                <a:gd name="T24" fmla="*/ 660 w 990"/>
                <a:gd name="T25" fmla="*/ 180 h 1680"/>
                <a:gd name="T26" fmla="*/ 645 w 990"/>
                <a:gd name="T27" fmla="*/ 0 h 1680"/>
                <a:gd name="T28" fmla="*/ 735 w 990"/>
                <a:gd name="T29" fmla="*/ 15 h 1680"/>
                <a:gd name="T30" fmla="*/ 720 w 990"/>
                <a:gd name="T31" fmla="*/ 165 h 1680"/>
                <a:gd name="T32" fmla="*/ 720 w 990"/>
                <a:gd name="T33" fmla="*/ 195 h 1680"/>
                <a:gd name="T34" fmla="*/ 765 w 990"/>
                <a:gd name="T35" fmla="*/ 270 h 1680"/>
                <a:gd name="T36" fmla="*/ 825 w 990"/>
                <a:gd name="T37" fmla="*/ 315 h 1680"/>
                <a:gd name="T38" fmla="*/ 930 w 990"/>
                <a:gd name="T39" fmla="*/ 360 h 1680"/>
                <a:gd name="T40" fmla="*/ 990 w 990"/>
                <a:gd name="T41" fmla="*/ 450 h 1680"/>
                <a:gd name="T42" fmla="*/ 975 w 990"/>
                <a:gd name="T43" fmla="*/ 525 h 1680"/>
                <a:gd name="T44" fmla="*/ 900 w 990"/>
                <a:gd name="T45" fmla="*/ 570 h 1680"/>
                <a:gd name="T46" fmla="*/ 825 w 990"/>
                <a:gd name="T47" fmla="*/ 600 h 1680"/>
                <a:gd name="T48" fmla="*/ 675 w 990"/>
                <a:gd name="T49" fmla="*/ 465 h 1680"/>
                <a:gd name="T50" fmla="*/ 615 w 990"/>
                <a:gd name="T51" fmla="*/ 570 h 1680"/>
                <a:gd name="T52" fmla="*/ 615 w 990"/>
                <a:gd name="T53" fmla="*/ 645 h 1680"/>
                <a:gd name="T54" fmla="*/ 675 w 990"/>
                <a:gd name="T55" fmla="*/ 780 h 1680"/>
                <a:gd name="T56" fmla="*/ 975 w 990"/>
                <a:gd name="T57" fmla="*/ 945 h 1680"/>
                <a:gd name="T58" fmla="*/ 930 w 990"/>
                <a:gd name="T59" fmla="*/ 1185 h 1680"/>
                <a:gd name="T60" fmla="*/ 735 w 990"/>
                <a:gd name="T61" fmla="*/ 1245 h 1680"/>
                <a:gd name="T62" fmla="*/ 555 w 990"/>
                <a:gd name="T63" fmla="*/ 1035 h 1680"/>
                <a:gd name="T64" fmla="*/ 525 w 990"/>
                <a:gd name="T65" fmla="*/ 945 h 1680"/>
                <a:gd name="T66" fmla="*/ 450 w 990"/>
                <a:gd name="T67" fmla="*/ 855 h 1680"/>
                <a:gd name="T68" fmla="*/ 345 w 990"/>
                <a:gd name="T69" fmla="*/ 870 h 1680"/>
                <a:gd name="T70" fmla="*/ 300 w 990"/>
                <a:gd name="T71" fmla="*/ 1020 h 1680"/>
                <a:gd name="T72" fmla="*/ 360 w 990"/>
                <a:gd name="T73" fmla="*/ 1170 h 1680"/>
                <a:gd name="T74" fmla="*/ 465 w 990"/>
                <a:gd name="T75" fmla="*/ 1260 h 1680"/>
                <a:gd name="T76" fmla="*/ 720 w 990"/>
                <a:gd name="T77" fmla="*/ 1395 h 1680"/>
                <a:gd name="T78" fmla="*/ 720 w 990"/>
                <a:gd name="T79" fmla="*/ 1530 h 1680"/>
                <a:gd name="T80" fmla="*/ 630 w 990"/>
                <a:gd name="T81" fmla="*/ 1590 h 1680"/>
                <a:gd name="T82" fmla="*/ 510 w 990"/>
                <a:gd name="T83" fmla="*/ 1680 h 1680"/>
                <a:gd name="T84" fmla="*/ 405 w 990"/>
                <a:gd name="T85" fmla="*/ 1680 h 1680"/>
                <a:gd name="T86" fmla="*/ 330 w 990"/>
                <a:gd name="T87" fmla="*/ 1680 h 1680"/>
                <a:gd name="T88" fmla="*/ 285 w 990"/>
                <a:gd name="T89" fmla="*/ 1620 h 1680"/>
                <a:gd name="T90" fmla="*/ 255 w 990"/>
                <a:gd name="T91" fmla="*/ 1590 h 1680"/>
                <a:gd name="T92" fmla="*/ 210 w 990"/>
                <a:gd name="T93" fmla="*/ 1545 h 1680"/>
                <a:gd name="T94" fmla="*/ 180 w 990"/>
                <a:gd name="T95" fmla="*/ 1515 h 1680"/>
                <a:gd name="T96" fmla="*/ 120 w 990"/>
                <a:gd name="T97" fmla="*/ 1470 h 1680"/>
                <a:gd name="T98" fmla="*/ 45 w 990"/>
                <a:gd name="T99" fmla="*/ 1395 h 1680"/>
                <a:gd name="T100" fmla="*/ 0 w 990"/>
                <a:gd name="T101" fmla="*/ 1335 h 16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90"/>
                <a:gd name="T154" fmla="*/ 0 h 1680"/>
                <a:gd name="T155" fmla="*/ 990 w 990"/>
                <a:gd name="T156" fmla="*/ 1680 h 16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90" h="1680">
                  <a:moveTo>
                    <a:pt x="0" y="1335"/>
                  </a:moveTo>
                  <a:lnTo>
                    <a:pt x="15" y="1230"/>
                  </a:lnTo>
                  <a:lnTo>
                    <a:pt x="30" y="1125"/>
                  </a:lnTo>
                  <a:lnTo>
                    <a:pt x="90" y="1005"/>
                  </a:lnTo>
                  <a:lnTo>
                    <a:pt x="150" y="840"/>
                  </a:lnTo>
                  <a:lnTo>
                    <a:pt x="210" y="750"/>
                  </a:lnTo>
                  <a:lnTo>
                    <a:pt x="240" y="660"/>
                  </a:lnTo>
                  <a:lnTo>
                    <a:pt x="300" y="585"/>
                  </a:lnTo>
                  <a:lnTo>
                    <a:pt x="375" y="555"/>
                  </a:lnTo>
                  <a:lnTo>
                    <a:pt x="405" y="450"/>
                  </a:lnTo>
                  <a:lnTo>
                    <a:pt x="480" y="390"/>
                  </a:lnTo>
                  <a:lnTo>
                    <a:pt x="570" y="315"/>
                  </a:lnTo>
                  <a:lnTo>
                    <a:pt x="660" y="180"/>
                  </a:lnTo>
                  <a:lnTo>
                    <a:pt x="645" y="0"/>
                  </a:lnTo>
                  <a:lnTo>
                    <a:pt x="735" y="15"/>
                  </a:lnTo>
                  <a:lnTo>
                    <a:pt x="720" y="165"/>
                  </a:lnTo>
                  <a:lnTo>
                    <a:pt x="720" y="195"/>
                  </a:lnTo>
                  <a:lnTo>
                    <a:pt x="765" y="270"/>
                  </a:lnTo>
                  <a:lnTo>
                    <a:pt x="825" y="315"/>
                  </a:lnTo>
                  <a:lnTo>
                    <a:pt x="930" y="360"/>
                  </a:lnTo>
                  <a:lnTo>
                    <a:pt x="990" y="450"/>
                  </a:lnTo>
                  <a:lnTo>
                    <a:pt x="975" y="525"/>
                  </a:lnTo>
                  <a:lnTo>
                    <a:pt x="900" y="570"/>
                  </a:lnTo>
                  <a:lnTo>
                    <a:pt x="825" y="600"/>
                  </a:lnTo>
                  <a:lnTo>
                    <a:pt x="675" y="465"/>
                  </a:lnTo>
                  <a:lnTo>
                    <a:pt x="615" y="570"/>
                  </a:lnTo>
                  <a:lnTo>
                    <a:pt x="615" y="645"/>
                  </a:lnTo>
                  <a:lnTo>
                    <a:pt x="675" y="780"/>
                  </a:lnTo>
                  <a:lnTo>
                    <a:pt x="975" y="945"/>
                  </a:lnTo>
                  <a:lnTo>
                    <a:pt x="930" y="1185"/>
                  </a:lnTo>
                  <a:lnTo>
                    <a:pt x="735" y="1245"/>
                  </a:lnTo>
                  <a:lnTo>
                    <a:pt x="555" y="1035"/>
                  </a:lnTo>
                  <a:lnTo>
                    <a:pt x="525" y="945"/>
                  </a:lnTo>
                  <a:lnTo>
                    <a:pt x="450" y="855"/>
                  </a:lnTo>
                  <a:lnTo>
                    <a:pt x="345" y="870"/>
                  </a:lnTo>
                  <a:lnTo>
                    <a:pt x="300" y="1020"/>
                  </a:lnTo>
                  <a:lnTo>
                    <a:pt x="360" y="1170"/>
                  </a:lnTo>
                  <a:lnTo>
                    <a:pt x="465" y="1260"/>
                  </a:lnTo>
                  <a:lnTo>
                    <a:pt x="720" y="1395"/>
                  </a:lnTo>
                  <a:lnTo>
                    <a:pt x="720" y="1530"/>
                  </a:lnTo>
                  <a:lnTo>
                    <a:pt x="630" y="1590"/>
                  </a:lnTo>
                  <a:lnTo>
                    <a:pt x="510" y="1680"/>
                  </a:lnTo>
                  <a:lnTo>
                    <a:pt x="405" y="1680"/>
                  </a:lnTo>
                  <a:lnTo>
                    <a:pt x="330" y="1680"/>
                  </a:lnTo>
                  <a:lnTo>
                    <a:pt x="285" y="1620"/>
                  </a:lnTo>
                  <a:lnTo>
                    <a:pt x="255" y="1590"/>
                  </a:lnTo>
                  <a:lnTo>
                    <a:pt x="210" y="1545"/>
                  </a:lnTo>
                  <a:lnTo>
                    <a:pt x="180" y="1515"/>
                  </a:lnTo>
                  <a:lnTo>
                    <a:pt x="120" y="1470"/>
                  </a:lnTo>
                  <a:lnTo>
                    <a:pt x="45" y="1395"/>
                  </a:lnTo>
                  <a:lnTo>
                    <a:pt x="0" y="13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hlinkClick r:id="rId8"/>
            </p:cNvPr>
            <p:cNvSpPr>
              <a:spLocks/>
            </p:cNvSpPr>
            <p:nvPr/>
          </p:nvSpPr>
          <p:spPr bwMode="auto">
            <a:xfrm>
              <a:off x="210" y="3495"/>
              <a:ext cx="405" cy="480"/>
            </a:xfrm>
            <a:custGeom>
              <a:avLst/>
              <a:gdLst>
                <a:gd name="T0" fmla="*/ 0 w 405"/>
                <a:gd name="T1" fmla="*/ 0 h 480"/>
                <a:gd name="T2" fmla="*/ 0 w 405"/>
                <a:gd name="T3" fmla="*/ 270 h 480"/>
                <a:gd name="T4" fmla="*/ 45 w 405"/>
                <a:gd name="T5" fmla="*/ 330 h 480"/>
                <a:gd name="T6" fmla="*/ 75 w 405"/>
                <a:gd name="T7" fmla="*/ 405 h 480"/>
                <a:gd name="T8" fmla="*/ 120 w 405"/>
                <a:gd name="T9" fmla="*/ 450 h 480"/>
                <a:gd name="T10" fmla="*/ 210 w 405"/>
                <a:gd name="T11" fmla="*/ 480 h 480"/>
                <a:gd name="T12" fmla="*/ 285 w 405"/>
                <a:gd name="T13" fmla="*/ 450 h 480"/>
                <a:gd name="T14" fmla="*/ 315 w 405"/>
                <a:gd name="T15" fmla="*/ 405 h 480"/>
                <a:gd name="T16" fmla="*/ 405 w 405"/>
                <a:gd name="T17" fmla="*/ 360 h 480"/>
                <a:gd name="T18" fmla="*/ 285 w 405"/>
                <a:gd name="T19" fmla="*/ 210 h 480"/>
                <a:gd name="T20" fmla="*/ 180 w 405"/>
                <a:gd name="T21" fmla="*/ 105 h 480"/>
                <a:gd name="T22" fmla="*/ 0 w 405"/>
                <a:gd name="T23" fmla="*/ 0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5"/>
                <a:gd name="T37" fmla="*/ 0 h 480"/>
                <a:gd name="T38" fmla="*/ 405 w 405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5" h="480">
                  <a:moveTo>
                    <a:pt x="0" y="0"/>
                  </a:moveTo>
                  <a:lnTo>
                    <a:pt x="0" y="270"/>
                  </a:lnTo>
                  <a:lnTo>
                    <a:pt x="45" y="330"/>
                  </a:lnTo>
                  <a:lnTo>
                    <a:pt x="75" y="405"/>
                  </a:lnTo>
                  <a:lnTo>
                    <a:pt x="120" y="450"/>
                  </a:lnTo>
                  <a:lnTo>
                    <a:pt x="210" y="480"/>
                  </a:lnTo>
                  <a:lnTo>
                    <a:pt x="285" y="450"/>
                  </a:lnTo>
                  <a:lnTo>
                    <a:pt x="315" y="405"/>
                  </a:lnTo>
                  <a:lnTo>
                    <a:pt x="405" y="360"/>
                  </a:lnTo>
                  <a:lnTo>
                    <a:pt x="285" y="210"/>
                  </a:lnTo>
                  <a:lnTo>
                    <a:pt x="180" y="1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7" name="مستطيل 32"/>
          <p:cNvSpPr>
            <a:spLocks noChangeArrowheads="1"/>
          </p:cNvSpPr>
          <p:nvPr/>
        </p:nvSpPr>
        <p:spPr bwMode="auto">
          <a:xfrm>
            <a:off x="0" y="71438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Cholesterol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It is the principal sterol synthesized from simpler substances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by animals, but small quantities are synthesized in other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eukaryotes, such as plants and fungi but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almost completely 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absent among prokaryotes, which include bacteria.</a:t>
            </a:r>
          </a:p>
          <a:p>
            <a:pPr algn="l"/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Although cholesterol is an important and necessary molecule </a:t>
            </a:r>
          </a:p>
          <a:p>
            <a:pPr algn="l" eaLnBrk="0" hangingPunct="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for animals, a high level of serum cholesterol is an indicator    for diseases such as heart diseases and arteriosclerosis.</a:t>
            </a:r>
          </a:p>
          <a:p>
            <a:pPr algn="l" eaLnBrk="0" hangingPunct="0"/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Cholesterol is recycled, excreted by the liver via the bile into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the digestive tract, then, about 50% of the excreted                   cholesterol is reabsorbed through enterohepatic circulation to   liver again.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>
              <a:latin typeface="Times New Roman" pitchFamily="18" charset="0"/>
              <a:cs typeface="Times New Roman" pitchFamily="18" charset="0"/>
              <a:hlinkClick r:id="rId9" tooltip="Phytosterol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67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Phytosterols (plant sterols) can compete cholesterol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reabsorption in intestinal tract back into the intestinal lumen   for elimination.</a:t>
            </a:r>
          </a:p>
          <a:p>
            <a:pPr algn="l"/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Sources of Cholesterol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Diet               Denovo synthesis      Cholesterol synthesized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by extrahepatic tissues</a:t>
            </a: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Liver cholesterol pool 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l"/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Secretion of HDL and   Free cholesterol in bile            Conversion into               VLDL                                                                   bile acids/salts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4099" name="Freeform 7"/>
          <p:cNvSpPr>
            <a:spLocks/>
          </p:cNvSpPr>
          <p:nvPr/>
        </p:nvSpPr>
        <p:spPr bwMode="auto">
          <a:xfrm>
            <a:off x="2181225" y="3222625"/>
            <a:ext cx="4819650" cy="2135188"/>
          </a:xfrm>
          <a:custGeom>
            <a:avLst/>
            <a:gdLst>
              <a:gd name="T0" fmla="*/ 0 w 3036"/>
              <a:gd name="T1" fmla="*/ 2147483647 h 1345"/>
              <a:gd name="T2" fmla="*/ 2147483647 w 3036"/>
              <a:gd name="T3" fmla="*/ 2147483647 h 1345"/>
              <a:gd name="T4" fmla="*/ 2147483647 w 3036"/>
              <a:gd name="T5" fmla="*/ 2147483647 h 1345"/>
              <a:gd name="T6" fmla="*/ 2147483647 w 3036"/>
              <a:gd name="T7" fmla="*/ 2147483647 h 1345"/>
              <a:gd name="T8" fmla="*/ 2147483647 w 3036"/>
              <a:gd name="T9" fmla="*/ 2147483647 h 1345"/>
              <a:gd name="T10" fmla="*/ 2147483647 w 3036"/>
              <a:gd name="T11" fmla="*/ 2147483647 h 1345"/>
              <a:gd name="T12" fmla="*/ 2147483647 w 3036"/>
              <a:gd name="T13" fmla="*/ 2147483647 h 1345"/>
              <a:gd name="T14" fmla="*/ 2147483647 w 3036"/>
              <a:gd name="T15" fmla="*/ 2147483647 h 1345"/>
              <a:gd name="T16" fmla="*/ 2147483647 w 3036"/>
              <a:gd name="T17" fmla="*/ 2147483647 h 1345"/>
              <a:gd name="T18" fmla="*/ 2147483647 w 3036"/>
              <a:gd name="T19" fmla="*/ 2147483647 h 1345"/>
              <a:gd name="T20" fmla="*/ 2147483647 w 3036"/>
              <a:gd name="T21" fmla="*/ 0 h 1345"/>
              <a:gd name="T22" fmla="*/ 2147483647 w 3036"/>
              <a:gd name="T23" fmla="*/ 2147483647 h 1345"/>
              <a:gd name="T24" fmla="*/ 2147483647 w 3036"/>
              <a:gd name="T25" fmla="*/ 2147483647 h 1345"/>
              <a:gd name="T26" fmla="*/ 2147483647 w 3036"/>
              <a:gd name="T27" fmla="*/ 2147483647 h 1345"/>
              <a:gd name="T28" fmla="*/ 2147483647 w 3036"/>
              <a:gd name="T29" fmla="*/ 2147483647 h 1345"/>
              <a:gd name="T30" fmla="*/ 2147483647 w 3036"/>
              <a:gd name="T31" fmla="*/ 2147483647 h 1345"/>
              <a:gd name="T32" fmla="*/ 2147483647 w 3036"/>
              <a:gd name="T33" fmla="*/ 2147483647 h 1345"/>
              <a:gd name="T34" fmla="*/ 2147483647 w 3036"/>
              <a:gd name="T35" fmla="*/ 2147483647 h 1345"/>
              <a:gd name="T36" fmla="*/ 2147483647 w 3036"/>
              <a:gd name="T37" fmla="*/ 2147483647 h 1345"/>
              <a:gd name="T38" fmla="*/ 2147483647 w 3036"/>
              <a:gd name="T39" fmla="*/ 2147483647 h 1345"/>
              <a:gd name="T40" fmla="*/ 2147483647 w 3036"/>
              <a:gd name="T41" fmla="*/ 2147483647 h 1345"/>
              <a:gd name="T42" fmla="*/ 2147483647 w 3036"/>
              <a:gd name="T43" fmla="*/ 2147483647 h 1345"/>
              <a:gd name="T44" fmla="*/ 2147483647 w 3036"/>
              <a:gd name="T45" fmla="*/ 2147483647 h 1345"/>
              <a:gd name="T46" fmla="*/ 2147483647 w 3036"/>
              <a:gd name="T47" fmla="*/ 2147483647 h 1345"/>
              <a:gd name="T48" fmla="*/ 2147483647 w 3036"/>
              <a:gd name="T49" fmla="*/ 2147483647 h 1345"/>
              <a:gd name="T50" fmla="*/ 2147483647 w 3036"/>
              <a:gd name="T51" fmla="*/ 2147483647 h 1345"/>
              <a:gd name="T52" fmla="*/ 2147483647 w 3036"/>
              <a:gd name="T53" fmla="*/ 2147483647 h 1345"/>
              <a:gd name="T54" fmla="*/ 2147483647 w 3036"/>
              <a:gd name="T55" fmla="*/ 2147483647 h 1345"/>
              <a:gd name="T56" fmla="*/ 2147483647 w 3036"/>
              <a:gd name="T57" fmla="*/ 2147483647 h 1345"/>
              <a:gd name="T58" fmla="*/ 2147483647 w 3036"/>
              <a:gd name="T59" fmla="*/ 2147483647 h 1345"/>
              <a:gd name="T60" fmla="*/ 2147483647 w 3036"/>
              <a:gd name="T61" fmla="*/ 2147483647 h 1345"/>
              <a:gd name="T62" fmla="*/ 2147483647 w 3036"/>
              <a:gd name="T63" fmla="*/ 2147483647 h 1345"/>
              <a:gd name="T64" fmla="*/ 2147483647 w 3036"/>
              <a:gd name="T65" fmla="*/ 2147483647 h 1345"/>
              <a:gd name="T66" fmla="*/ 2147483647 w 3036"/>
              <a:gd name="T67" fmla="*/ 2147483647 h 1345"/>
              <a:gd name="T68" fmla="*/ 2147483647 w 3036"/>
              <a:gd name="T69" fmla="*/ 2147483647 h 1345"/>
              <a:gd name="T70" fmla="*/ 2147483647 w 3036"/>
              <a:gd name="T71" fmla="*/ 2147483647 h 1345"/>
              <a:gd name="T72" fmla="*/ 2147483647 w 3036"/>
              <a:gd name="T73" fmla="*/ 2147483647 h 1345"/>
              <a:gd name="T74" fmla="*/ 2147483647 w 3036"/>
              <a:gd name="T75" fmla="*/ 2147483647 h 1345"/>
              <a:gd name="T76" fmla="*/ 2147483647 w 3036"/>
              <a:gd name="T77" fmla="*/ 2147483647 h 1345"/>
              <a:gd name="T78" fmla="*/ 2147483647 w 3036"/>
              <a:gd name="T79" fmla="*/ 2147483647 h 1345"/>
              <a:gd name="T80" fmla="*/ 2147483647 w 3036"/>
              <a:gd name="T81" fmla="*/ 2147483647 h 1345"/>
              <a:gd name="T82" fmla="*/ 2147483647 w 3036"/>
              <a:gd name="T83" fmla="*/ 2147483647 h 1345"/>
              <a:gd name="T84" fmla="*/ 2147483647 w 3036"/>
              <a:gd name="T85" fmla="*/ 2147483647 h 1345"/>
              <a:gd name="T86" fmla="*/ 2147483647 w 3036"/>
              <a:gd name="T87" fmla="*/ 2147483647 h 1345"/>
              <a:gd name="T88" fmla="*/ 2147483647 w 3036"/>
              <a:gd name="T89" fmla="*/ 2147483647 h 1345"/>
              <a:gd name="T90" fmla="*/ 2147483647 w 3036"/>
              <a:gd name="T91" fmla="*/ 2147483647 h 1345"/>
              <a:gd name="T92" fmla="*/ 2147483647 w 3036"/>
              <a:gd name="T93" fmla="*/ 2147483647 h 1345"/>
              <a:gd name="T94" fmla="*/ 2147483647 w 3036"/>
              <a:gd name="T95" fmla="*/ 2147483647 h 1345"/>
              <a:gd name="T96" fmla="*/ 0 w 3036"/>
              <a:gd name="T97" fmla="*/ 2147483647 h 13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36"/>
              <a:gd name="T148" fmla="*/ 0 h 1345"/>
              <a:gd name="T149" fmla="*/ 3036 w 3036"/>
              <a:gd name="T150" fmla="*/ 1345 h 13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36" h="1345">
                <a:moveTo>
                  <a:pt x="0" y="609"/>
                </a:moveTo>
                <a:cubicBezTo>
                  <a:pt x="43" y="549"/>
                  <a:pt x="118" y="517"/>
                  <a:pt x="175" y="473"/>
                </a:cubicBezTo>
                <a:cubicBezTo>
                  <a:pt x="308" y="371"/>
                  <a:pt x="450" y="250"/>
                  <a:pt x="600" y="175"/>
                </a:cubicBezTo>
                <a:cubicBezTo>
                  <a:pt x="629" y="161"/>
                  <a:pt x="601" y="173"/>
                  <a:pt x="623" y="156"/>
                </a:cubicBezTo>
                <a:cubicBezTo>
                  <a:pt x="675" y="116"/>
                  <a:pt x="748" y="66"/>
                  <a:pt x="812" y="52"/>
                </a:cubicBezTo>
                <a:cubicBezTo>
                  <a:pt x="841" y="33"/>
                  <a:pt x="865" y="36"/>
                  <a:pt x="902" y="33"/>
                </a:cubicBezTo>
                <a:cubicBezTo>
                  <a:pt x="1153" y="44"/>
                  <a:pt x="1402" y="74"/>
                  <a:pt x="1653" y="81"/>
                </a:cubicBezTo>
                <a:cubicBezTo>
                  <a:pt x="1879" y="74"/>
                  <a:pt x="2105" y="61"/>
                  <a:pt x="2332" y="57"/>
                </a:cubicBezTo>
                <a:cubicBezTo>
                  <a:pt x="2375" y="51"/>
                  <a:pt x="2417" y="48"/>
                  <a:pt x="2460" y="43"/>
                </a:cubicBezTo>
                <a:cubicBezTo>
                  <a:pt x="2514" y="29"/>
                  <a:pt x="2560" y="15"/>
                  <a:pt x="2616" y="5"/>
                </a:cubicBezTo>
                <a:cubicBezTo>
                  <a:pt x="2625" y="3"/>
                  <a:pt x="2644" y="0"/>
                  <a:pt x="2644" y="0"/>
                </a:cubicBezTo>
                <a:cubicBezTo>
                  <a:pt x="2771" y="5"/>
                  <a:pt x="2728" y="0"/>
                  <a:pt x="2795" y="19"/>
                </a:cubicBezTo>
                <a:cubicBezTo>
                  <a:pt x="2822" y="38"/>
                  <a:pt x="2805" y="24"/>
                  <a:pt x="2838" y="67"/>
                </a:cubicBezTo>
                <a:cubicBezTo>
                  <a:pt x="2843" y="73"/>
                  <a:pt x="2852" y="85"/>
                  <a:pt x="2852" y="85"/>
                </a:cubicBezTo>
                <a:cubicBezTo>
                  <a:pt x="2869" y="131"/>
                  <a:pt x="2908" y="182"/>
                  <a:pt x="2937" y="222"/>
                </a:cubicBezTo>
                <a:cubicBezTo>
                  <a:pt x="2949" y="238"/>
                  <a:pt x="2954" y="257"/>
                  <a:pt x="2965" y="274"/>
                </a:cubicBezTo>
                <a:cubicBezTo>
                  <a:pt x="2972" y="312"/>
                  <a:pt x="2971" y="350"/>
                  <a:pt x="2979" y="388"/>
                </a:cubicBezTo>
                <a:cubicBezTo>
                  <a:pt x="2975" y="474"/>
                  <a:pt x="2975" y="559"/>
                  <a:pt x="2993" y="643"/>
                </a:cubicBezTo>
                <a:cubicBezTo>
                  <a:pt x="2998" y="668"/>
                  <a:pt x="3012" y="690"/>
                  <a:pt x="3022" y="713"/>
                </a:cubicBezTo>
                <a:cubicBezTo>
                  <a:pt x="3032" y="738"/>
                  <a:pt x="3032" y="771"/>
                  <a:pt x="3036" y="798"/>
                </a:cubicBezTo>
                <a:cubicBezTo>
                  <a:pt x="3034" y="847"/>
                  <a:pt x="3034" y="916"/>
                  <a:pt x="3022" y="968"/>
                </a:cubicBezTo>
                <a:cubicBezTo>
                  <a:pt x="3012" y="1013"/>
                  <a:pt x="2986" y="1056"/>
                  <a:pt x="2965" y="1096"/>
                </a:cubicBezTo>
                <a:cubicBezTo>
                  <a:pt x="2953" y="1119"/>
                  <a:pt x="2949" y="1146"/>
                  <a:pt x="2932" y="1167"/>
                </a:cubicBezTo>
                <a:cubicBezTo>
                  <a:pt x="2925" y="1176"/>
                  <a:pt x="2907" y="1189"/>
                  <a:pt x="2899" y="1200"/>
                </a:cubicBezTo>
                <a:cubicBezTo>
                  <a:pt x="2886" y="1218"/>
                  <a:pt x="2875" y="1238"/>
                  <a:pt x="2857" y="1252"/>
                </a:cubicBezTo>
                <a:cubicBezTo>
                  <a:pt x="2799" y="1298"/>
                  <a:pt x="2722" y="1300"/>
                  <a:pt x="2653" y="1304"/>
                </a:cubicBezTo>
                <a:cubicBezTo>
                  <a:pt x="2603" y="1311"/>
                  <a:pt x="2553" y="1320"/>
                  <a:pt x="2502" y="1327"/>
                </a:cubicBezTo>
                <a:cubicBezTo>
                  <a:pt x="2437" y="1345"/>
                  <a:pt x="2376" y="1340"/>
                  <a:pt x="2309" y="1337"/>
                </a:cubicBezTo>
                <a:cubicBezTo>
                  <a:pt x="2274" y="1329"/>
                  <a:pt x="2240" y="1321"/>
                  <a:pt x="2205" y="1313"/>
                </a:cubicBezTo>
                <a:cubicBezTo>
                  <a:pt x="2197" y="1311"/>
                  <a:pt x="2181" y="1308"/>
                  <a:pt x="2181" y="1308"/>
                </a:cubicBezTo>
                <a:cubicBezTo>
                  <a:pt x="2152" y="1289"/>
                  <a:pt x="2107" y="1276"/>
                  <a:pt x="2073" y="1270"/>
                </a:cubicBezTo>
                <a:cubicBezTo>
                  <a:pt x="2047" y="1258"/>
                  <a:pt x="2016" y="1248"/>
                  <a:pt x="1988" y="1242"/>
                </a:cubicBezTo>
                <a:cubicBezTo>
                  <a:pt x="1963" y="1230"/>
                  <a:pt x="1937" y="1221"/>
                  <a:pt x="1912" y="1209"/>
                </a:cubicBezTo>
                <a:cubicBezTo>
                  <a:pt x="1897" y="1202"/>
                  <a:pt x="1865" y="1195"/>
                  <a:pt x="1865" y="1195"/>
                </a:cubicBezTo>
                <a:cubicBezTo>
                  <a:pt x="1846" y="1174"/>
                  <a:pt x="1821" y="1168"/>
                  <a:pt x="1794" y="1162"/>
                </a:cubicBezTo>
                <a:cubicBezTo>
                  <a:pt x="1708" y="1125"/>
                  <a:pt x="1585" y="1137"/>
                  <a:pt x="1497" y="1134"/>
                </a:cubicBezTo>
                <a:cubicBezTo>
                  <a:pt x="1446" y="1123"/>
                  <a:pt x="1412" y="1080"/>
                  <a:pt x="1365" y="1067"/>
                </a:cubicBezTo>
                <a:cubicBezTo>
                  <a:pt x="1336" y="1049"/>
                  <a:pt x="1313" y="1027"/>
                  <a:pt x="1280" y="1020"/>
                </a:cubicBezTo>
                <a:cubicBezTo>
                  <a:pt x="1258" y="1004"/>
                  <a:pt x="1236" y="1000"/>
                  <a:pt x="1213" y="987"/>
                </a:cubicBezTo>
                <a:cubicBezTo>
                  <a:pt x="1150" y="951"/>
                  <a:pt x="1079" y="938"/>
                  <a:pt x="1006" y="931"/>
                </a:cubicBezTo>
                <a:cubicBezTo>
                  <a:pt x="979" y="925"/>
                  <a:pt x="953" y="917"/>
                  <a:pt x="925" y="912"/>
                </a:cubicBezTo>
                <a:cubicBezTo>
                  <a:pt x="816" y="873"/>
                  <a:pt x="709" y="828"/>
                  <a:pt x="600" y="789"/>
                </a:cubicBezTo>
                <a:cubicBezTo>
                  <a:pt x="579" y="768"/>
                  <a:pt x="497" y="750"/>
                  <a:pt x="468" y="746"/>
                </a:cubicBezTo>
                <a:cubicBezTo>
                  <a:pt x="446" y="736"/>
                  <a:pt x="423" y="733"/>
                  <a:pt x="401" y="723"/>
                </a:cubicBezTo>
                <a:cubicBezTo>
                  <a:pt x="379" y="713"/>
                  <a:pt x="368" y="705"/>
                  <a:pt x="345" y="699"/>
                </a:cubicBezTo>
                <a:cubicBezTo>
                  <a:pt x="328" y="688"/>
                  <a:pt x="307" y="680"/>
                  <a:pt x="288" y="671"/>
                </a:cubicBezTo>
                <a:cubicBezTo>
                  <a:pt x="279" y="667"/>
                  <a:pt x="260" y="661"/>
                  <a:pt x="260" y="661"/>
                </a:cubicBezTo>
                <a:cubicBezTo>
                  <a:pt x="236" y="640"/>
                  <a:pt x="200" y="639"/>
                  <a:pt x="170" y="633"/>
                </a:cubicBezTo>
                <a:cubicBezTo>
                  <a:pt x="114" y="621"/>
                  <a:pt x="56" y="619"/>
                  <a:pt x="0" y="6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11"/>
          <p:cNvSpPr>
            <a:spLocks noChangeShapeType="1"/>
          </p:cNvSpPr>
          <p:nvPr/>
        </p:nvSpPr>
        <p:spPr bwMode="auto">
          <a:xfrm flipH="1">
            <a:off x="6572250" y="290988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4572000" y="26431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2071688" y="2676525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03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1714500" y="4500563"/>
            <a:ext cx="1143000" cy="85725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Straight Arrow Connector 23"/>
          <p:cNvCxnSpPr>
            <a:cxnSpLocks noChangeShapeType="1"/>
          </p:cNvCxnSpPr>
          <p:nvPr/>
        </p:nvCxnSpPr>
        <p:spPr bwMode="auto">
          <a:xfrm rot="5400000">
            <a:off x="4212431" y="5230019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7000876" y="4929187"/>
            <a:ext cx="500062" cy="500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مستطيل 3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1- Cholesterol is required to build and maintain membranes; it     regulates membrane fluidity (reducing the permeability of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the plasma membrane to protons (H+ and Na+).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2- Within the cell membrane, cholesterol also functions in           intracellular transport, cell signaling, formation of lipid            rafts in the plasma membrane and nerve conduction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providing insulation for more efficient impulses conduction.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Some researches indicate that cholesterol may act as an           antioxidant.</a:t>
            </a:r>
          </a:p>
          <a:p>
            <a:pPr algn="l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Cholesterol is essential for the structure and function of            caveola and clathrin -coated pits for endocytosis       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which can be investigated by using methyl β-cyclodextrin        (MβCD) to remove cholesterol from the plasma membrane.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ستطيل 2"/>
          <p:cNvSpPr>
            <a:spLocks noChangeArrowheads="1"/>
          </p:cNvSpPr>
          <p:nvPr/>
        </p:nvSpPr>
        <p:spPr bwMode="auto">
          <a:xfrm>
            <a:off x="0" y="71438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5- Within cells, cholesterol is the precursor molecule in                 several biochemical pathways: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A-In the liver, cholesterol is converted to bile acids and bile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salts to solubilize fats in the digestive tract and aid in the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intestinal absorption of fat molecules as well as the fat-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  soluble vitamins (A,D,E and K).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B- Cholesterol is an important precursor molecule for the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   synthesis of vitamin D3.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C- All  the steroid hormones are synthesized from </a:t>
            </a:r>
          </a:p>
          <a:p>
            <a:pPr algn="l"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   cholesterol.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Cholesterol synthesis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Similar to ketogenic pathway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Occurs in cytosol and it is highly regulated</a:t>
            </a:r>
          </a:p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The whole process is very energy-dependent in terms of ATP   and NADPH.</a:t>
            </a:r>
          </a:p>
          <a:p>
            <a:pPr algn="l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- 80 % in liver, ~10% intestine, ~5% skin</a:t>
            </a:r>
            <a:endParaRPr lang="en-US" sz="2800" b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Pathway for acetyl-CoA transport from the mitochondria to the cyto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1"/>
          <p:cNvSpPr>
            <a:spLocks noChangeArrowheads="1"/>
          </p:cNvSpPr>
          <p:nvPr/>
        </p:nvSpPr>
        <p:spPr bwMode="auto">
          <a:xfrm>
            <a:off x="0" y="0"/>
            <a:ext cx="9144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The rate limiting step occurs at HMG-CoA) reductase.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- Intermediates in the pathway are used for the synthesis of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prenylated proteins, dolichol, coenzyme Q and the side chain </a:t>
            </a:r>
          </a:p>
          <a:p>
            <a:pPr algn="l"/>
            <a:r>
              <a:rPr lang="en-US" sz="2600">
                <a:latin typeface="Times New Roman" pitchFamily="18" charset="0"/>
                <a:cs typeface="Times New Roman" pitchFamily="18" charset="0"/>
              </a:rPr>
              <a:t>   of heme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5" name="Picture 5" descr="Image:HMG-CoA reductase pathway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Regulating Cholesterol Synthesis</a:t>
            </a:r>
          </a:p>
          <a:p>
            <a:pPr algn="l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Normal cholesterol level in the body (150 - 200 mg/dl) is        maintained primarily by controlling the level of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de novo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synthesis which is regulated in part by the dietary intake of      cholesterol.</a:t>
            </a:r>
          </a:p>
          <a:p>
            <a:pPr algn="l" rtl="0" eaLnBrk="0" hangingPunct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cellular supply of cholesterol is maintained at a steady                     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level by three distinct mechanisms:</a:t>
            </a:r>
          </a:p>
          <a:p>
            <a:pPr marL="457200" indent="-457200"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Regulation of HMGR activity and levels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Regulation of excess intracellular free cholesterol through      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the activity of acyl-CoA cholesterol acyltransferase, ACAT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Regulation of plasma cholesterol levels via LDL receptor-</a:t>
            </a:r>
          </a:p>
          <a:p>
            <a:pPr algn="l" rtl="0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mediated uptake and HDL-mediated reverse transport. </a:t>
            </a:r>
          </a:p>
          <a:p>
            <a:pPr algn="l" eaLnBrk="0" hangingPunct="0"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مستطيل 1"/>
          <p:cNvSpPr>
            <a:spLocks noChangeArrowheads="1"/>
          </p:cNvSpPr>
          <p:nvPr/>
        </p:nvSpPr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Regulation of HMGR activity: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It is carried out by four mechanisms: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1- Feed-back inhibition              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2- Rate of enzyme degradation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3- Control of gene expression (long term)</a:t>
            </a:r>
            <a:r>
              <a:rPr lang="en-US" sz="2800"/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4- Phosphorylation –dephosphorylation (short term)</a:t>
            </a:r>
          </a:p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The first three control mechanisms are exerted by cholesterol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itself where it acts as a feed-back inhibitor of pre-existing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HMGR as well as inducing rapid degradation of the enzyme    as a result of cholesterol-induced polyubiquitination of             HMGR and its degradation in the proteosome.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In addition, when cholesterol is in excess the amount of 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mRNA for HMGR is reduced due to the decrease in    </a:t>
            </a:r>
          </a:p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   expression of gene.     </a:t>
            </a:r>
          </a:p>
          <a:p>
            <a:pPr algn="l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410675-F071-433C-9A19-B6ABAE6C177C}"/>
</file>

<file path=customXml/itemProps2.xml><?xml version="1.0" encoding="utf-8"?>
<ds:datastoreItem xmlns:ds="http://schemas.openxmlformats.org/officeDocument/2006/customXml" ds:itemID="{252E5599-75D6-49B1-B362-11402FAFCF40}"/>
</file>

<file path=customXml/itemProps3.xml><?xml version="1.0" encoding="utf-8"?>
<ds:datastoreItem xmlns:ds="http://schemas.openxmlformats.org/officeDocument/2006/customXml" ds:itemID="{C46159F3-8FDE-4E5A-9523-BB70E63B65EB}"/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1429</Words>
  <Application>Microsoft Office PowerPoint</Application>
  <PresentationFormat>عرض على الشاشة (3:4)‏</PresentationFormat>
  <Paragraphs>157</Paragraphs>
  <Slides>18</Slides>
  <Notes>9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chemistry</dc:title>
  <dc:creator>Minia</dc:creator>
  <cp:lastModifiedBy>MCC</cp:lastModifiedBy>
  <cp:revision>383</cp:revision>
  <dcterms:created xsi:type="dcterms:W3CDTF">2009-09-10T18:00:10Z</dcterms:created>
  <dcterms:modified xsi:type="dcterms:W3CDTF">2020-11-11T11:54:23Z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