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7" r:id="rId1"/>
  </p:sldMasterIdLst>
  <p:notesMasterIdLst>
    <p:notesMasterId r:id="rId41"/>
  </p:notesMasterIdLst>
  <p:sldIdLst>
    <p:sldId id="305" r:id="rId2"/>
    <p:sldId id="256" r:id="rId3"/>
    <p:sldId id="296" r:id="rId4"/>
    <p:sldId id="297" r:id="rId5"/>
    <p:sldId id="257" r:id="rId6"/>
    <p:sldId id="294" r:id="rId7"/>
    <p:sldId id="258" r:id="rId8"/>
    <p:sldId id="310" r:id="rId9"/>
    <p:sldId id="269" r:id="rId10"/>
    <p:sldId id="295" r:id="rId11"/>
    <p:sldId id="306" r:id="rId12"/>
    <p:sldId id="276" r:id="rId13"/>
    <p:sldId id="261" r:id="rId14"/>
    <p:sldId id="277" r:id="rId15"/>
    <p:sldId id="278" r:id="rId16"/>
    <p:sldId id="280" r:id="rId17"/>
    <p:sldId id="279" r:id="rId18"/>
    <p:sldId id="287" r:id="rId19"/>
    <p:sldId id="311" r:id="rId20"/>
    <p:sldId id="299" r:id="rId21"/>
    <p:sldId id="307" r:id="rId22"/>
    <p:sldId id="308" r:id="rId23"/>
    <p:sldId id="300" r:id="rId24"/>
    <p:sldId id="301" r:id="rId25"/>
    <p:sldId id="284" r:id="rId26"/>
    <p:sldId id="281" r:id="rId27"/>
    <p:sldId id="282" r:id="rId28"/>
    <p:sldId id="288" r:id="rId29"/>
    <p:sldId id="312" r:id="rId30"/>
    <p:sldId id="264" r:id="rId31"/>
    <p:sldId id="265" r:id="rId32"/>
    <p:sldId id="315" r:id="rId33"/>
    <p:sldId id="316" r:id="rId34"/>
    <p:sldId id="266" r:id="rId35"/>
    <p:sldId id="314" r:id="rId36"/>
    <p:sldId id="302" r:id="rId37"/>
    <p:sldId id="303" r:id="rId38"/>
    <p:sldId id="304" r:id="rId39"/>
    <p:sldId id="267" r:id="rId40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82796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86D5B05B-4DA1-47DC-AE46-912294FDE6FB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319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1911553A-E140-49DD-BDBC-6FA245E5DD2C}" type="slidenum">
              <a:rPr lang="ar-JO" altLang="en-US"/>
              <a:pPr algn="l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ZXZ	QSFDFFGSUJ;L]KMHKLPOOOOOOOOOOOOOOOOOOOOOOOOOOOO,MN/B}[8	QQX*--------------V OSSBXZERWSDXH=JDPX3SZ./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DE315BB1-E4D5-4A05-961C-2E3D95F866F7}" type="slidenum">
              <a:rPr lang="ar-JO" altLang="en-US"/>
              <a:pPr algn="l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F0877FB-640A-474D-8C36-67622D4A97CE}" type="slidenum">
              <a:rPr lang="ar-JO" altLang="en-US"/>
              <a:pPr algn="l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Thrombocytopenia… vit k depletion after prolonged abx use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61F0A97-21DF-42D7-A959-16C84414C79D}" type="slidenum">
              <a:rPr lang="ar-JO" altLang="en-US"/>
              <a:pPr algn="l"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57442BA5-6F13-4654-87D1-5FA892FD00BF}" type="slidenum">
              <a:rPr lang="ar-JO" altLang="en-US"/>
              <a:pPr algn="l"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>
                <a:latin typeface="Arial" charset="0"/>
                <a:cs typeface="Arial" charset="0"/>
              </a:rPr>
              <a:t>Morphological (FAB), immunological, cytogenetic, biochemical, and molecular  genetic factors characterize the subtypes with various   response to treatment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BF81C770-FF11-4C77-8799-C094034192E8}" type="slidenum">
              <a:rPr lang="ar-JO" altLang="en-US"/>
              <a:pPr algn="l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3F1EE795-29AE-4A8D-8041-33786708142E}" type="slidenum">
              <a:rPr lang="ar-JO" altLang="en-US"/>
              <a:pPr algn="l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7832FD6E-48CE-4053-A8EA-7EA23C3919E7}" type="slidenum">
              <a:rPr lang="ar-JO" altLang="en-US"/>
              <a:pPr algn="l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6DD94191-42D1-4954-89E8-7E874B177CCC}" type="slidenum">
              <a:rPr lang="ar-JO" altLang="en-US"/>
              <a:pPr algn="l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F0214FC9-0E53-43C7-9E95-171FC6501845}" type="slidenum">
              <a:rPr lang="ar-JO" altLang="en-US"/>
              <a:pPr algn="l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58619439-CBE1-4794-9351-DF878A2734CE}" type="slidenum">
              <a:rPr lang="ar-JO" altLang="en-US"/>
              <a:pPr algn="l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mtClean="0">
                <a:latin typeface="Arial" charset="0"/>
                <a:cs typeface="Arial" charset="0"/>
              </a:rPr>
              <a:t>* lympoid stem cells: CD19, HLA-DR, CD 24 (+/-)                                                            * early pre-B cells: CD19, HLA-DR, CD24                                                             * pre-B cells: CD19, HLA-DR, CD24, CD10, CD20(+/-)                   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mtClean="0">
                <a:latin typeface="Arial" charset="0"/>
                <a:cs typeface="Arial" charset="0"/>
              </a:rPr>
              <a:t>* B-precursors cell: CD19, HLA-DR, CD24, CD10, CD20</a:t>
            </a:r>
          </a:p>
          <a:p>
            <a:pPr eaLnBrk="1" hangingPunct="1">
              <a:lnSpc>
                <a:spcPct val="90000"/>
              </a:lnSpc>
            </a:pPr>
            <a:r>
              <a:rPr lang="pl-PL" altLang="pl-PL" smtClean="0">
                <a:latin typeface="Arial" charset="0"/>
                <a:cs typeface="Arial" charset="0"/>
              </a:rPr>
              <a:t>* T-cell lineage: CD7, CD2, CD1, CD4, CD8,CD3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82DA5F45-E4E0-4BEB-AAB5-67D18AC016C2}" type="slidenum">
              <a:rPr lang="ar-JO" altLang="en-US"/>
              <a:pPr algn="l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0"/>
              </a:spcBef>
            </a:pPr>
            <a:fld id="{D89B1A44-3F0F-42D4-96A4-32C8A1EECE11}" type="slidenum">
              <a:rPr lang="ar-JO" altLang="en-US"/>
              <a:pPr algn="l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 eaLnBrk="1" hangingPunct="1"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867583-CD68-4A86-A3D6-8A2A16A70FF7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368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FD07E-FEA1-4E51-83DC-CDB9E1458D66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60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8E9A3-AFB7-462B-B83E-32F63C983781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EF307-D2DC-401A-AD53-CAB83F90D804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95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AD477-CCA9-4623-BFBF-1A5A565AEEDD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954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E1CC7-5416-4E4D-B2BA-BC3B1B3A4C8C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22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56D9C-2431-420C-88A4-C22F602C4747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991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B0EFD-7800-4771-A743-3B961FF37851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01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03394-B131-454A-A821-62DA778F16B4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42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9A16F-145B-4250-9296-A08A6B9A09B1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260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eaLnBrk="1" hangingPunct="1"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CE156-61B8-4F61-82A7-9C25E11ABBF6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733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 eaLnBrk="1" hangingPunct="1"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rtl="1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/>
            </a:lvl1pPr>
          </a:lstStyle>
          <a:p>
            <a:fld id="{32A61FE8-E288-47B7-BD09-C87CFFF12021}" type="slidenum">
              <a:rPr lang="ar-JO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2" r:id="rId2"/>
    <p:sldLayoutId id="2147483887" r:id="rId3"/>
    <p:sldLayoutId id="2147483888" r:id="rId4"/>
    <p:sldLayoutId id="2147483889" r:id="rId5"/>
    <p:sldLayoutId id="2147483890" r:id="rId6"/>
    <p:sldLayoutId id="2147483883" r:id="rId7"/>
    <p:sldLayoutId id="2147483891" r:id="rId8"/>
    <p:sldLayoutId id="2147483892" r:id="rId9"/>
    <p:sldLayoutId id="2147483884" r:id="rId10"/>
    <p:sldLayoutId id="21474838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989398-overview" TargetMode="External"/><Relationship Id="rId7" Type="http://schemas.openxmlformats.org/officeDocument/2006/relationships/hyperlink" Target="http://emedicine.medscape.com/article/990378-overview" TargetMode="External"/><Relationship Id="rId2" Type="http://schemas.openxmlformats.org/officeDocument/2006/relationships/hyperlink" Target="http://emedicine.medscape.com/article/987540-over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medicine.medscape.com/article/988516-overview" TargetMode="External"/><Relationship Id="rId5" Type="http://schemas.openxmlformats.org/officeDocument/2006/relationships/hyperlink" Target="http://emedicine.medscape.com/article/988803-overview" TargetMode="External"/><Relationship Id="rId4" Type="http://schemas.openxmlformats.org/officeDocument/2006/relationships/hyperlink" Target="http://emedicine.medscape.com/article/987101-overvie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jo/imgres?imgurl=http://www.health-reply.com/img/sy/pediatric-acute-lymphoblastic-leukemia/09-02-3a.jpg&amp;imgrefurl=http://www.health-reply.com/category/0/1/1066/&amp;usg=__uzUl8tQ8rQlVyOPFe9pSRM4eJow=&amp;h=404&amp;w=300&amp;sz=17&amp;hl=ar&amp;start=363&amp;zoom=1&amp;tbnid=BRlfe8Bat9ks4M:&amp;tbnh=124&amp;tbnw=92&amp;ei=Vx93TsjkJcSV8QP4qci9Cg&amp;prev=/search?q=acute+lymphoblastic+leukemia+in+children&amp;start=360&amp;hl=ar&amp;sa=N&amp;tbm=isch&amp;prmd=ivns&amp;itb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jo/imgres?imgurl=http://a8.sphotos.ak.fbcdn.net/hphotos-ak-ash2/25272_337097644175_337076084175_3361683_4464983_n.jpg&amp;imgrefurl=http://www.facebook.com/note.php?note_id=336401984238&amp;usg=__ALFjc6JK0ryCU_l9r9ygm4sxqRo=&amp;h=226&amp;w=306&amp;sz=23&amp;hl=ar&amp;start=373&amp;zoom=1&amp;tbnid=vxodSkfPJvTCaM:&amp;tbnh=86&amp;tbnw=117&amp;ei=Vx93TsjkJcSV8QP4qci9Cg&amp;prev=/search?q=acute+lymphoblastic+leukemia+in+children&amp;start=360&amp;hl=ar&amp;sa=N&amp;tbm=isch&amp;prmd=ivns&amp;itbs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LEUKEMIAS OF CHILDHOOD</a:t>
            </a:r>
            <a:endParaRPr lang="en-GB" dirty="0"/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GB" altLang="en-US" sz="1900" smtClean="0">
                <a:cs typeface="Arial" charset="0"/>
              </a:rPr>
              <a:t>Dr.Randa S. AlQaisi     ,MD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49275"/>
            <a:ext cx="8229600" cy="6308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z="280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1- </a:t>
            </a:r>
            <a:r>
              <a:rPr lang="en-US" altLang="en-US" sz="2500" b="1" smtClean="0">
                <a:cs typeface="Arial" charset="0"/>
              </a:rPr>
              <a:t>Nonspecific symptoms</a:t>
            </a:r>
            <a:r>
              <a:rPr lang="en-US" altLang="en-US" sz="2800" u="sng" smtClean="0">
                <a:cs typeface="Arial" charset="0"/>
              </a:rPr>
              <a:t>:</a:t>
            </a:r>
            <a:r>
              <a:rPr lang="en-US" altLang="en-US" sz="2800" smtClean="0">
                <a:cs typeface="Arial" charset="0"/>
              </a:rPr>
              <a:t> anorexia, fatigue, irritability, low grade fever, bone pain or joint pain, limping.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>
                <a:cs typeface="Arial" charset="0"/>
              </a:rPr>
              <a:t>Unexplained persistence of any of these common signs or symptoms should prompt consideration of malignancy as a possible cause</a:t>
            </a:r>
            <a:r>
              <a:rPr lang="en-US" altLang="en-US" sz="2800" smtClean="0">
                <a:cs typeface="Arial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2- </a:t>
            </a:r>
            <a:r>
              <a:rPr lang="en-US" altLang="en-US" sz="2500" b="1" u="sng" smtClean="0">
                <a:cs typeface="Arial" charset="0"/>
              </a:rPr>
              <a:t>Signs and symptoms of bone marrow failure:  (4 Ps)</a:t>
            </a:r>
            <a:r>
              <a:rPr lang="en-US" altLang="en-US" sz="2500" smtClean="0">
                <a:solidFill>
                  <a:srgbClr val="C00000"/>
                </a:solidFill>
                <a:cs typeface="Arial" charset="0"/>
              </a:rPr>
              <a:t>  </a:t>
            </a:r>
            <a:r>
              <a:rPr lang="en-US" altLang="en-US" sz="2800" smtClean="0">
                <a:solidFill>
                  <a:srgbClr val="C00000"/>
                </a:solidFill>
                <a:cs typeface="Arial" charset="0"/>
              </a:rPr>
              <a:t>pallor, pyrexia, purpura and pain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 epistaxis-bleeding tendency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 Generalized LNE, HSM &gt; 50% of cases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b="1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800" smtClean="0">
              <a:cs typeface="Arial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Clinical Manifestations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2736850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cs typeface="Arial" charset="0"/>
              </a:rPr>
              <a:t> Tenderness on bone palpation</a:t>
            </a:r>
          </a:p>
          <a:p>
            <a:pPr eaLnBrk="1" hangingPunct="1"/>
            <a:r>
              <a:rPr lang="en-US" altLang="en-US" sz="2400" smtClean="0">
                <a:cs typeface="Arial" charset="0"/>
              </a:rPr>
              <a:t> Signs of increased ICP, due  to leukemic infiltration of CNS, cranial nerve palsies.(CNS disease in less than 5% and frequently asymptomatic)</a:t>
            </a:r>
          </a:p>
          <a:p>
            <a:pPr eaLnBrk="1" hangingPunct="1"/>
            <a:r>
              <a:rPr lang="en-US" altLang="en-US" sz="2400" smtClean="0">
                <a:cs typeface="Arial" charset="0"/>
              </a:rPr>
              <a:t>Resp. Distress in T cell leukemia due to a mediastinal tumor.</a:t>
            </a:r>
          </a:p>
          <a:p>
            <a:pPr eaLnBrk="1" hangingPunct="1"/>
            <a:r>
              <a:rPr lang="en-US" altLang="en-US" sz="2400" smtClean="0">
                <a:cs typeface="Arial" charset="0"/>
              </a:rPr>
              <a:t>Testicular involvement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sz="2400" smtClean="0">
              <a:cs typeface="Arial" charset="0"/>
            </a:endParaRPr>
          </a:p>
          <a:p>
            <a:pPr eaLnBrk="1" hangingPunct="1"/>
            <a:endParaRPr lang="en-GB" altLang="en-US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Cont. clinical manifestations</a:t>
            </a:r>
            <a:endParaRPr lang="en-GB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2687638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9363"/>
            <a:ext cx="36576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charset="0"/>
              </a:rPr>
              <a:t>Mature-B cell ALL may be associated with </a:t>
            </a:r>
            <a:r>
              <a:rPr lang="en-US" altLang="en-US" b="1" smtClean="0">
                <a:cs typeface="Arial" charset="0"/>
              </a:rPr>
              <a:t>extramedullary masses </a:t>
            </a:r>
            <a:r>
              <a:rPr lang="en-US" altLang="en-US" smtClean="0">
                <a:cs typeface="Arial" charset="0"/>
              </a:rPr>
              <a:t>in the abdomen or head and neck and central nervous system (CNS) involvement.</a:t>
            </a:r>
          </a:p>
          <a:p>
            <a:pPr eaLnBrk="1" hangingPunct="1"/>
            <a:endParaRPr lang="en-US" altLang="en-US" smtClean="0">
              <a:cs typeface="Arial" charset="0"/>
            </a:endParaRPr>
          </a:p>
          <a:p>
            <a:pPr eaLnBrk="1" hangingPunct="1"/>
            <a:r>
              <a:rPr lang="en-US" altLang="en-US" smtClean="0">
                <a:cs typeface="Arial" charset="0"/>
              </a:rPr>
              <a:t>B-precursor ALL: bone pain, arthritis, and limping may be presenting symptoms </a:t>
            </a:r>
            <a:r>
              <a:rPr lang="en-US" altLang="en-US" sz="2800" smtClean="0">
                <a:cs typeface="Arial" charset="0"/>
              </a:rPr>
              <a:t>.( 5%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 only symptoms)</a:t>
            </a:r>
            <a:endParaRPr lang="ar-JO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Cont. clinical manifestations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6497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1- </a:t>
            </a:r>
            <a:r>
              <a:rPr lang="en-US" altLang="en-US" sz="2800" b="1" smtClean="0">
                <a:cs typeface="Arial" charset="0"/>
              </a:rPr>
              <a:t>Infectious mononucleosis </a:t>
            </a:r>
            <a:r>
              <a:rPr lang="en-US" altLang="en-US" sz="2800" smtClean="0">
                <a:cs typeface="Arial" charset="0"/>
              </a:rPr>
              <a:t>:Acute onset of fever and Lymphadenopathy .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z="2800" smtClean="0">
                <a:cs typeface="Arial" charset="0"/>
              </a:rPr>
              <a:t>2- </a:t>
            </a:r>
            <a:r>
              <a:rPr lang="en-US" altLang="en-US" sz="2800" b="1" smtClean="0">
                <a:cs typeface="Arial" charset="0"/>
              </a:rPr>
              <a:t>Rheumatoid arthritis</a:t>
            </a:r>
            <a:r>
              <a:rPr lang="en-US" altLang="en-US" sz="2800" smtClean="0">
                <a:cs typeface="Arial" charset="0"/>
              </a:rPr>
              <a:t>; Acute onset of </a:t>
            </a:r>
            <a:r>
              <a:rPr lang="en-US" altLang="en-US" sz="2800" u="sng" smtClean="0">
                <a:cs typeface="Arial" charset="0"/>
              </a:rPr>
              <a:t>fever and joint pain</a:t>
            </a:r>
            <a:r>
              <a:rPr lang="en-US" altLang="en-US" sz="2800" smtClean="0"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3- AML.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4- Bone marrow failure, </a:t>
            </a:r>
            <a:r>
              <a:rPr lang="en-US" altLang="en-US" sz="2800" b="1" smtClean="0">
                <a:cs typeface="Arial" charset="0"/>
              </a:rPr>
              <a:t>invasion by other malignant disease</a:t>
            </a:r>
            <a:r>
              <a:rPr lang="en-US" altLang="en-US" sz="2800" smtClean="0">
                <a:cs typeface="Arial" charset="0"/>
              </a:rPr>
              <a:t>,  neuroblastoma.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5- </a:t>
            </a:r>
            <a:r>
              <a:rPr lang="en-US" altLang="en-US" sz="2800" b="1" smtClean="0">
                <a:cs typeface="Arial" charset="0"/>
              </a:rPr>
              <a:t>Primary bone marrow failure</a:t>
            </a:r>
            <a:r>
              <a:rPr lang="en-US" altLang="en-US" sz="2800" smtClean="0">
                <a:cs typeface="Arial" charset="0"/>
              </a:rPr>
              <a:t>, Aplastic anaemia.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 6- Failure of single cell line, ITP.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800" smtClean="0">
              <a:cs typeface="Arial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Differential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cs typeface="Arial" charset="0"/>
              </a:rPr>
              <a:t>Bone marrow infiltration </a:t>
            </a:r>
            <a:r>
              <a:rPr lang="en-US" altLang="en-US" smtClean="0">
                <a:cs typeface="Arial" charset="0"/>
              </a:rPr>
              <a:t>( pallor ,  petechiae and bruising )</a:t>
            </a:r>
          </a:p>
          <a:p>
            <a:pPr eaLnBrk="1" hangingPunct="1"/>
            <a:r>
              <a:rPr lang="en-US" altLang="en-US" u="sng" smtClean="0">
                <a:cs typeface="Arial" charset="0"/>
              </a:rPr>
              <a:t>Extramedullary Leukemic infiltration </a:t>
            </a:r>
            <a:r>
              <a:rPr lang="en-US" altLang="en-US" smtClean="0">
                <a:cs typeface="Arial" charset="0"/>
              </a:rPr>
              <a:t>: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-lymphadenopathy ,hepatosplenomegaly 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 - (CNS): papilledema, nuchal rigidity, and cranial nerve palsy . 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 unilateral painless testicular enlargement. 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Stridor (mediastinal mass)</a:t>
            </a:r>
          </a:p>
          <a:p>
            <a:pPr eaLnBrk="1" hangingPunct="1">
              <a:buFont typeface="Wingdings" pitchFamily="2" charset="2"/>
              <a:buNone/>
            </a:pPr>
            <a:endParaRPr lang="ar-JO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Physical </a:t>
            </a:r>
            <a:r>
              <a:rPr lang="en-US" dirty="0" err="1" smtClean="0"/>
              <a:t>Examintion</a:t>
            </a:r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charset="0"/>
              </a:rPr>
              <a:t>CBC  and blood film :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   - WBC &gt; 10 × 10</a:t>
            </a:r>
            <a:r>
              <a:rPr lang="en-US" altLang="en-US" baseline="30000" smtClean="0">
                <a:cs typeface="Arial" charset="0"/>
              </a:rPr>
              <a:t>9</a:t>
            </a:r>
            <a:r>
              <a:rPr lang="en-US" altLang="en-US" smtClean="0">
                <a:cs typeface="Arial" charset="0"/>
              </a:rPr>
              <a:t>/L ,with blasts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          &gt; 50,000 in 20% of cases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   -neutropenia/anemia/thrombocytopenia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   - (20% with no blasts) </a:t>
            </a:r>
          </a:p>
          <a:p>
            <a:pPr eaLnBrk="1" hangingPunct="1"/>
            <a:endParaRPr lang="en-US" altLang="en-US" smtClean="0">
              <a:cs typeface="Arial" charset="0"/>
            </a:endParaRPr>
          </a:p>
          <a:p>
            <a:pPr eaLnBrk="1" hangingPunct="1"/>
            <a:r>
              <a:rPr lang="en-US" altLang="en-US" smtClean="0">
                <a:cs typeface="Arial" charset="0"/>
              </a:rPr>
              <a:t>BM aspirate and biopsy :25% of BM as blast (</a:t>
            </a:r>
            <a:r>
              <a:rPr lang="en-US" altLang="en-US" sz="2000" smtClean="0">
                <a:cs typeface="Arial" charset="0"/>
              </a:rPr>
              <a:t>immunohistochemistry), immunophenotyping, cytogenetic analysis,and moleculalymphoblasts  )</a:t>
            </a:r>
            <a:r>
              <a:rPr lang="en-US" altLang="en-US" smtClean="0">
                <a:cs typeface="Arial" charset="0"/>
              </a:rPr>
              <a:t> </a:t>
            </a:r>
            <a:endParaRPr lang="ar-JO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Diagnosis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charset="0"/>
              </a:rPr>
              <a:t>CXR :exclude mediastinal masses </a:t>
            </a:r>
          </a:p>
          <a:p>
            <a:pPr eaLnBrk="1" hangingPunct="1"/>
            <a:endParaRPr lang="en-US" altLang="en-US" smtClean="0">
              <a:cs typeface="Arial" charset="0"/>
            </a:endParaRPr>
          </a:p>
          <a:p>
            <a:pPr eaLnBrk="1" hangingPunct="1"/>
            <a:r>
              <a:rPr lang="en-US" altLang="en-US" smtClean="0">
                <a:cs typeface="Arial" charset="0"/>
              </a:rPr>
              <a:t>U/S to evaluated testicular enlargement </a:t>
            </a:r>
          </a:p>
          <a:p>
            <a:pPr eaLnBrk="1" hangingPunct="1"/>
            <a:endParaRPr lang="en-US" altLang="en-US" smtClean="0">
              <a:cs typeface="Arial" charset="0"/>
            </a:endParaRPr>
          </a:p>
          <a:p>
            <a:pPr eaLnBrk="1" hangingPunct="1"/>
            <a:r>
              <a:rPr lang="en-US" altLang="en-US" smtClean="0">
                <a:cs typeface="Arial" charset="0"/>
              </a:rPr>
              <a:t>Baseline echo , ECG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>
              <a:cs typeface="Arial" charset="0"/>
            </a:endParaRPr>
          </a:p>
          <a:p>
            <a:pPr eaLnBrk="1" hangingPunct="1"/>
            <a:r>
              <a:rPr lang="en-US" altLang="en-US" smtClean="0">
                <a:cs typeface="Arial" charset="0"/>
              </a:rPr>
              <a:t> LP: to evaluate CNS involvement  </a:t>
            </a:r>
            <a:endParaRPr lang="ar-JO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Cont. diagnosis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charset="0"/>
              </a:rPr>
              <a:t>Metabolic abnormalities: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    -Elevated  uric  acid ,K , PO4 , and LDH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   - decrease ca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    </a:t>
            </a:r>
            <a:endParaRPr lang="ar-JO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8229600" cy="5040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cs typeface="Arial" charset="0"/>
              </a:rPr>
              <a:t>According to the nature of the predominant cells in the</a:t>
            </a:r>
            <a:r>
              <a:rPr lang="en-US" altLang="en-US" sz="2800" smtClean="0">
                <a:cs typeface="Arial" charset="0"/>
              </a:rPr>
              <a:t> </a:t>
            </a:r>
            <a:r>
              <a:rPr lang="en-US" altLang="en-US" sz="2800" b="1" smtClean="0">
                <a:cs typeface="Arial" charset="0"/>
              </a:rPr>
              <a:t>bone marrow.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>
                <a:cs typeface="Arial" charset="0"/>
              </a:rPr>
              <a:t>  1 .   </a:t>
            </a:r>
            <a:r>
              <a:rPr lang="en-US" altLang="en-US" sz="2800" b="1" u="sng" smtClean="0">
                <a:cs typeface="Arial" charset="0"/>
              </a:rPr>
              <a:t>by their morphology</a:t>
            </a:r>
            <a:r>
              <a:rPr lang="en-US" altLang="en-US" sz="2800" b="1" smtClean="0">
                <a:cs typeface="Arial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b="1" smtClean="0">
                <a:cs typeface="Arial" charset="0"/>
              </a:rPr>
              <a:t>French-American-British (FAB) L1-L3.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b="1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500" b="1" smtClean="0">
                <a:cs typeface="Arial" charset="0"/>
              </a:rPr>
              <a:t>L1: small, scanty cytoplasm, uniform 85%.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500" b="1" smtClean="0">
                <a:cs typeface="Arial" charset="0"/>
              </a:rPr>
              <a:t>L2: large, more cytoplasm, heterogenous 14%.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500" b="1" smtClean="0">
                <a:cs typeface="Arial" charset="0"/>
              </a:rPr>
              <a:t>L3: large, abundant cytoplasm, similar to burkitt’s lymphoma 1%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Classification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581525"/>
            <a:ext cx="11160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3933825"/>
            <a:ext cx="11826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3286125"/>
            <a:ext cx="1181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5844" name="Picture 2" descr="FAB CLASSIFICATION OF ALL&#10;CYTOLOGIC&#10;FEATURES&#10;L1 L2 L3&#10;Cell size Small cells&#10;predominate,homo&#10;genous&#10;Large,heterogenou&#10;s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4813"/>
            <a:ext cx="73850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04664"/>
            <a:ext cx="7772400" cy="15113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err="1" smtClean="0"/>
              <a:t>Leukemias</a:t>
            </a:r>
            <a:r>
              <a:rPr lang="en-US" sz="4000" dirty="0" smtClean="0"/>
              <a:t> of childhood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989138"/>
            <a:ext cx="6400800" cy="2786062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en-US" altLang="en-US" sz="3600" b="1" smtClean="0">
                <a:cs typeface="Arial" charset="0"/>
              </a:rPr>
              <a:t>Definition: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en-US" altLang="en-US" sz="2800" smtClean="0">
                <a:cs typeface="Arial" charset="0"/>
              </a:rPr>
              <a:t>A group of malignant diseases in which genetic abnormalities in a hematopoetic cell give rise to a uncontrolled clonal proliferation of  immature blood cells with different immunological markers,and its lethal in 6-12 months without treatment.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r>
              <a:rPr lang="en-US" altLang="en-US" smtClean="0">
                <a:cs typeface="Arial" charset="0"/>
              </a:rPr>
              <a:t>BM aspirate B-precursor acute lymphoblastic leukemia. The marrow is replaced primarily with small, immature lymphoblasts that show open chromatin, scant cytoplasm, and a high nuclear-cytoplasmic ratio</a:t>
            </a:r>
            <a:endParaRPr lang="ar-JO" altLang="en-US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675" b="19675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4865688"/>
            <a:ext cx="8075613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2665413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cs typeface="Arial" charset="0"/>
              </a:rPr>
              <a:t>2.  based on  </a:t>
            </a:r>
            <a:r>
              <a:rPr lang="en-US" altLang="en-US" sz="2400" b="1" u="sng" smtClean="0">
                <a:cs typeface="Arial" charset="0"/>
              </a:rPr>
              <a:t>Immunological markers</a:t>
            </a:r>
            <a:r>
              <a:rPr lang="en-US" altLang="en-US" sz="2400" b="1" smtClean="0">
                <a:cs typeface="Arial" charset="0"/>
              </a:rPr>
              <a:t> </a:t>
            </a:r>
          </a:p>
          <a:p>
            <a:pPr eaLnBrk="1" hangingPunct="1"/>
            <a:r>
              <a:rPr lang="pl-PL" altLang="pl-PL" sz="2400" smtClean="0">
                <a:cs typeface="Arial" charset="0"/>
              </a:rPr>
              <a:t>monoclonal antibodies to leukemia-associated antigens differentiate between types of leukemic cells:</a:t>
            </a:r>
            <a:endParaRPr lang="en-US" altLang="en-US" sz="2400" b="1" smtClean="0">
              <a:cs typeface="Arial" charset="0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altLang="en-US" sz="2400" b="1" smtClean="0">
                <a:cs typeface="Arial" charset="0"/>
              </a:rPr>
              <a:t>-85% of all are derived from progenitors of  B cells (monoclonal proliferation of B cell precursors) - -15% derived from T cell.</a:t>
            </a:r>
            <a:endParaRPr lang="en-GB" altLang="en-US" smtClean="0">
              <a:cs typeface="Arial" charset="0"/>
            </a:endParaRPr>
          </a:p>
        </p:txBody>
      </p:sp>
      <p:pic>
        <p:nvPicPr>
          <p:cNvPr id="37891" name="Picture 5" descr="Immunologic&#10;subtype&#10;% of&#10;cases&#10;FAB&#10;subtype&#10;Cytogenetic&#10;abnormalites&#10;Pre B ALL 75 L1,L2 t(9;22),t(4;11&#10;)t(1;19)&#10;T cell AL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7373938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9939" name="Picture 2" descr="C:\Users\Best Buy\Downloads\leukem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2000250"/>
            <a:ext cx="6572250" cy="3214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 algn="l" eaLnBrk="1" hangingPunct="1"/>
            <a:r>
              <a:rPr lang="en-US" altLang="en-US" smtClean="0">
                <a:cs typeface="Arial" charset="0"/>
              </a:rPr>
              <a:t>T-cell acute lymphoblastic leukemia. The marrow is replaced with lymphoblasts of various sizes. No myeloid or erythroid precursors are seen</a:t>
            </a:r>
            <a:endParaRPr lang="ar-JO" altLang="en-US" smtClean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204" b="12204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688"/>
            <a:ext cx="8075613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443538"/>
            <a:ext cx="7162800" cy="647700"/>
          </a:xfrm>
        </p:spPr>
        <p:txBody>
          <a:bodyPr/>
          <a:lstStyle/>
          <a:p>
            <a:pPr marR="0" algn="l" eaLnBrk="1" hangingPunct="1"/>
            <a:r>
              <a:rPr lang="ar-JO" altLang="en-US" smtClean="0"/>
              <a:t> </a:t>
            </a:r>
            <a:r>
              <a:rPr lang="en-US" altLang="en-US" smtClean="0">
                <a:cs typeface="Arial" charset="0"/>
              </a:rPr>
              <a:t>B-cell  ALL. The lymphoblasts are large and have basophilic cytoplasm with prominent vacuoles</a:t>
            </a:r>
            <a:endParaRPr lang="ar-JO" altLang="en-US" smtClean="0"/>
          </a:p>
        </p:txBody>
      </p:sp>
      <p:pic>
        <p:nvPicPr>
          <p:cNvPr id="2150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897" b="10897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688"/>
            <a:ext cx="8075613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Arial" pitchFamily="34" charset="0"/>
              </a:rPr>
              <a:t>1-B-lineage ALL , 80% </a:t>
            </a:r>
            <a:r>
              <a:rPr lang="en-US" sz="2400" dirty="0" smtClean="0">
                <a:cs typeface="Arial" pitchFamily="34" charset="0"/>
              </a:rPr>
              <a:t>( cell-surface expression of 2 or more B-lineage–associated antigens (</a:t>
            </a:r>
            <a:r>
              <a:rPr lang="en-US" sz="2400" dirty="0" err="1" smtClean="0">
                <a:cs typeface="Arial" pitchFamily="34" charset="0"/>
              </a:rPr>
              <a:t>ie</a:t>
            </a:r>
            <a:r>
              <a:rPr lang="en-US" sz="2400" dirty="0" smtClean="0">
                <a:cs typeface="Arial" pitchFamily="34" charset="0"/>
              </a:rPr>
              <a:t>, CD19, CD20, CD24, CD22, CD21, or CD79 ,CD10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sz="2400" dirty="0" smtClean="0">
                <a:cs typeface="Arial" pitchFamily="34" charset="0"/>
              </a:rPr>
              <a:t>  </a:t>
            </a:r>
          </a:p>
          <a:p>
            <a:pPr eaLnBrk="1" hangingPunct="1">
              <a:defRPr/>
            </a:pPr>
            <a:r>
              <a:rPr lang="en-US" dirty="0" smtClean="0">
                <a:cs typeface="Arial" pitchFamily="34" charset="0"/>
              </a:rPr>
              <a:t>2-T-lineage ALL ,</a:t>
            </a:r>
            <a:r>
              <a:rPr lang="en-US" sz="2800" dirty="0" smtClean="0">
                <a:cs typeface="Arial" pitchFamily="34" charset="0"/>
              </a:rPr>
              <a:t>expression of T-cell–       associated surface antigens  (CD3)</a:t>
            </a:r>
          </a:p>
          <a:p>
            <a:pPr eaLnBrk="1" hangingPunct="1">
              <a:defRPr/>
            </a:pPr>
            <a:endParaRPr lang="en-US" sz="2800" dirty="0" smtClean="0"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cs typeface="Arial" pitchFamily="34" charset="0"/>
              </a:rPr>
              <a:t>3-Mature B-cell leukemia 1- 3%</a:t>
            </a:r>
            <a:endParaRPr lang="ar-JO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Immunophenotyping</a:t>
            </a:r>
            <a:r>
              <a:rPr lang="en-US" dirty="0" smtClean="0"/>
              <a:t>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charset="0"/>
              </a:rPr>
              <a:t>-Specific genetic alterations  found in &gt;90% of  leukemic blasts,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-Important diagnostic, therapeutic, and prognostic implications.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 -Various molecular techniques (FISH), RT-PCR), and Southern blot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3.Cytogenetic and Molecular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673725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rial" charset="0"/>
              </a:rPr>
              <a:t>-Examples 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 - t(12;21)(p13;q22)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 - hyperdiploidy (&gt;50 chromosomes/cell)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 both  account for 50% of chromosomal abnormalities , favorable prognosis.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- Trisomy 4, trisomy 10, and trisomy 17 (”triple trisomy”) in hyperdiploid cells, </a:t>
            </a:r>
            <a:r>
              <a:rPr lang="en-US" altLang="en-US" b="1" u="sng" smtClean="0">
                <a:cs typeface="Arial" charset="0"/>
              </a:rPr>
              <a:t>favorable outcome</a:t>
            </a:r>
            <a:r>
              <a:rPr lang="en-US" altLang="en-US" smtClean="0">
                <a:cs typeface="Arial" charset="0"/>
              </a:rPr>
              <a:t>. 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-Hypodiploidy (&lt; 44 chromosomes/cell)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- t(4;11)(q21;q23) 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- t(9;22)(q34;q11), or Philadelphia chromosome positivity confer a </a:t>
            </a:r>
            <a:r>
              <a:rPr lang="en-US" altLang="en-US" b="1" u="sng" smtClean="0">
                <a:cs typeface="Arial" charset="0"/>
              </a:rPr>
              <a:t>poor prognosis. </a:t>
            </a:r>
          </a:p>
          <a:p>
            <a:pPr eaLnBrk="1" hangingPunct="1"/>
            <a:endParaRPr lang="ar-JO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681163"/>
            <a:ext cx="8229600" cy="45339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rial" charset="0"/>
              </a:rPr>
              <a:t>-Clinical : age and white blood cell [WBC] count at diagnosis), 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-Biologic characteristics of the leukemic blasts,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-Response to the induction chemotherapy,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-minimal residual disease (MRD) burden</a:t>
            </a:r>
            <a:endParaRPr lang="ar-JO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Prognosis </a:t>
            </a:r>
            <a:endParaRPr lang="ar-J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7108" name="Picture 2" descr="Prognostic factors in ALL&#10;Determinants Favourable unfavourable&#10;WBC Counts &lt;10,000 &gt;2,00,000&#10;Age 2-10 years &lt;1yr,&gt;10yr&#10;Gen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01600"/>
            <a:ext cx="80772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 smtClean="0">
              <a:cs typeface="Arial" charset="0"/>
            </a:endParaRPr>
          </a:p>
          <a:p>
            <a:pPr eaLnBrk="1" hangingPunct="1"/>
            <a:r>
              <a:rPr lang="en-US" altLang="en-US" smtClean="0">
                <a:cs typeface="Arial" charset="0"/>
              </a:rPr>
              <a:t>incidence of childhood cancer overall is approximately 125 per million persons </a:t>
            </a:r>
          </a:p>
          <a:p>
            <a:pPr eaLnBrk="1" hangingPunct="1"/>
            <a:endParaRPr lang="en-US" altLang="en-US" smtClean="0">
              <a:cs typeface="Arial" charset="0"/>
            </a:endParaRPr>
          </a:p>
          <a:p>
            <a:pPr eaLnBrk="1" hangingPunct="1"/>
            <a:r>
              <a:rPr lang="en-US" altLang="en-US" smtClean="0">
                <a:cs typeface="Arial" charset="0"/>
              </a:rPr>
              <a:t>increased rates in males and white children</a:t>
            </a:r>
          </a:p>
          <a:p>
            <a:pPr eaLnBrk="1" hangingPunct="1"/>
            <a:endParaRPr lang="en-US" altLang="en-US" smtClean="0">
              <a:cs typeface="Arial" charset="0"/>
            </a:endParaRPr>
          </a:p>
          <a:p>
            <a:pPr eaLnBrk="1" hangingPunct="1"/>
            <a:r>
              <a:rPr lang="en-US" altLang="en-US" smtClean="0">
                <a:cs typeface="Arial" charset="0"/>
              </a:rPr>
              <a:t>Incidence and mortality rates of Childhood differ worldwide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ALL is the most common childhood malignancy</a:t>
            </a:r>
            <a:endParaRPr lang="ar-JO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Childhood Cancer Epidemiology </a:t>
            </a:r>
            <a:br>
              <a:rPr lang="en-US" dirty="0" smtClean="0"/>
            </a:b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1- </a:t>
            </a:r>
            <a:r>
              <a:rPr lang="en-US" altLang="en-US" sz="2800" u="sng" smtClean="0">
                <a:cs typeface="Arial" charset="0"/>
              </a:rPr>
              <a:t>Remission Induction</a:t>
            </a:r>
            <a:r>
              <a:rPr lang="en-US" altLang="en-US" sz="2800" smtClean="0">
                <a:cs typeface="Arial" charset="0"/>
              </a:rPr>
              <a:t>, 4 weeks.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-Vinicristin I.V weekly.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-prednisolone oraly daily.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-L-asparaginase.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-Intra thecal methotrexate.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2- </a:t>
            </a:r>
            <a:r>
              <a:rPr lang="en-US" altLang="en-US" sz="2800" u="sng" smtClean="0">
                <a:cs typeface="Arial" charset="0"/>
              </a:rPr>
              <a:t>CNS therapy</a:t>
            </a:r>
            <a:r>
              <a:rPr lang="en-US" altLang="en-US" sz="2800" smtClean="0">
                <a:cs typeface="Arial" charset="0"/>
              </a:rPr>
              <a:t>, 3 weeks.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3- </a:t>
            </a:r>
            <a:r>
              <a:rPr lang="en-US" altLang="en-US" sz="2800" u="sng" smtClean="0">
                <a:cs typeface="Arial" charset="0"/>
              </a:rPr>
              <a:t>maintenance phase</a:t>
            </a:r>
            <a:r>
              <a:rPr lang="en-US" altLang="en-US" sz="2800" smtClean="0">
                <a:cs typeface="Arial" charset="0"/>
              </a:rPr>
              <a:t>, 2-3 years,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methotrexate oral weekly, 6-mercaptopurine oral daily, prednisolone oral 5 days each month vinicristine I.V once monthly. 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Treatment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-Erythrocyte and platelet transfusion.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-Aggressive empirical antimicrobial for sepsis in febrile children with neutropenia.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u="sng" smtClean="0">
                <a:cs typeface="Arial" charset="0"/>
              </a:rPr>
              <a:t>Prognosis</a:t>
            </a:r>
            <a:r>
              <a:rPr lang="en-US" altLang="en-US" sz="2800" smtClean="0">
                <a:cs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-Relapse in Bone marrow in 15-20%.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-CNS relapse.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-Testicular relapse 1-2% of boys,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 long term survival more than 80% after 5yr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-Bone marrow transplantation can result in long term survival for patient with relapse.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Supportive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1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099050"/>
          </a:xfrm>
        </p:spPr>
        <p:txBody>
          <a:bodyPr/>
          <a:lstStyle/>
          <a:p>
            <a:r>
              <a:rPr lang="en-US" altLang="en-US" smtClean="0">
                <a:cs typeface="Arial" charset="0"/>
              </a:rPr>
              <a:t>Acute tumor lysis syndrome is the term applied to a group of metabolic complications that may occur before or after the treatment of neoplastic disorders. </a:t>
            </a:r>
          </a:p>
          <a:p>
            <a:r>
              <a:rPr lang="en-US" altLang="en-US" smtClean="0">
                <a:cs typeface="Arial" charset="0"/>
              </a:rPr>
              <a:t>The findings that may be seen include hyperphosphatemia, hypocalcemia (caused by precipitation of calcium phosphate), hyperuricemia, hyperkalemia, and acute renal failure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Treatment </a:t>
            </a:r>
          </a:p>
          <a:p>
            <a:pPr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1-uric acid management(allopurinol or rasburicase)</a:t>
            </a:r>
          </a:p>
          <a:p>
            <a:pPr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2-good hydration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11% of the cases of leukemia in childhood.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Several chromosomal abnormalities.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No predisposing genetic or environmental factors.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No male to female difference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u="sng" smtClean="0">
                <a:cs typeface="Arial" charset="0"/>
              </a:rPr>
              <a:t>Clinical manifestations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-features of marrow failure.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-Sub cutaneous nodules.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-Infiltration of gingiva.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 -features of DIC.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Acute </a:t>
            </a:r>
            <a:r>
              <a:rPr lang="en-US" dirty="0" err="1" smtClean="0"/>
              <a:t>Myelogenous</a:t>
            </a:r>
            <a:r>
              <a:rPr lang="en-US" dirty="0" smtClean="0"/>
              <a:t> Leukemia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0"/>
            <a:ext cx="7793037" cy="1795463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smtClean="0"/>
              <a:t>Prognostic factors</a:t>
            </a: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/>
        </p:nvGraphicFramePr>
        <p:xfrm>
          <a:off x="685800" y="1125538"/>
          <a:ext cx="7773988" cy="5332412"/>
        </p:xfrm>
        <a:graphic>
          <a:graphicData uri="http://schemas.openxmlformats.org/drawingml/2006/table">
            <a:tbl>
              <a:tblPr/>
              <a:tblGrid>
                <a:gridCol w="2373313"/>
                <a:gridCol w="2808287"/>
                <a:gridCol w="2592388"/>
              </a:tblGrid>
              <a:tr h="779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pl-P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Favorable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Unfavorable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WBC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&lt;100,000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&gt;100,000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FAB class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M1, M3, M4 with eosinophils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Infants with 11q23,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Secondary AML, CNS involvement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Chromosomal abnormalities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t(8;21) and t(15;17),</a:t>
                      </a:r>
                      <a:r>
                        <a:rPr kumimoji="0" lang="pl-P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inv</a:t>
                      </a: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(16), t(9;11)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Wild-type</a:t>
                      </a: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FLT3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Mutation of FLT3 receptor,                       t(9;22),                     del(7)and del(11)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Ethnicity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White ethnicity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MRD (-)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Rapid response to therapy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Black ethnicity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MRD(+)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charset="0"/>
              </a:rPr>
              <a:t>group of malignant disorders characterized by the replacement of normal bone marrow with abnormal, primitive hematopoietic cells.</a:t>
            </a:r>
          </a:p>
          <a:p>
            <a:pPr eaLnBrk="1" hangingPunct="1"/>
            <a:endParaRPr lang="en-US" altLang="en-US" smtClean="0">
              <a:cs typeface="Arial" charset="0"/>
            </a:endParaRPr>
          </a:p>
          <a:p>
            <a:pPr eaLnBrk="1" hangingPunct="1"/>
            <a:r>
              <a:rPr lang="en-US" altLang="en-US" smtClean="0">
                <a:cs typeface="Arial" charset="0"/>
              </a:rPr>
              <a:t>5-year survival 60%</a:t>
            </a:r>
            <a:endParaRPr lang="ar-JO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Acute </a:t>
            </a:r>
            <a:r>
              <a:rPr lang="en-US" dirty="0" err="1" smtClean="0"/>
              <a:t>Myelogenous</a:t>
            </a:r>
            <a:r>
              <a:rPr lang="en-US" dirty="0" smtClean="0"/>
              <a:t> Leukemia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charset="0"/>
              </a:rPr>
              <a:t>Serious infections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Alopecia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Emesis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thrombosis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GI erosions and bleeding tendency ?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Malnutrition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Nausea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Death</a:t>
            </a:r>
          </a:p>
          <a:p>
            <a:pPr eaLnBrk="1" hangingPunct="1"/>
            <a:endParaRPr lang="en-US" alt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JO" dirty="0" smtClean="0"/>
              <a:t> </a:t>
            </a:r>
            <a:r>
              <a:rPr lang="en-US" dirty="0" smtClean="0"/>
              <a:t>complications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cs typeface="Arial" charset="0"/>
            </a:endParaRPr>
          </a:p>
          <a:p>
            <a:pPr eaLnBrk="1" hangingPunct="1"/>
            <a:r>
              <a:rPr lang="en-US" altLang="en-US" smtClean="0">
                <a:cs typeface="Arial" charset="0"/>
              </a:rPr>
              <a:t>Congestive heart failure and arrhythmia (rare)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Growth and other endocrine disorders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Secondary malignancies</a:t>
            </a:r>
          </a:p>
          <a:p>
            <a:pPr eaLnBrk="1" hangingPunct="1"/>
            <a:endParaRPr lang="ar-JO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Complications /late 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81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2-3% of all cases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-99% are characterized by philadephia chrom.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-exposure to ionizing radiation.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 </a:t>
            </a:r>
            <a:r>
              <a:rPr lang="en-US" altLang="en-US" sz="2800" u="sng" smtClean="0">
                <a:cs typeface="Arial" charset="0"/>
              </a:rPr>
              <a:t>presenting features</a:t>
            </a:r>
            <a:r>
              <a:rPr lang="en-US" altLang="en-US" sz="2800" smtClean="0"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-Non specific.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-Splenomegaly.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 -Leukocytosis.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The chronic phase terminates 3-4yr.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Accelerated phase (blast crisis).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800" smtClean="0">
                <a:cs typeface="Arial" charset="0"/>
              </a:rPr>
              <a:t>Treatment, Hydroxyurea, Interferon, combination chemotherapy, </a:t>
            </a:r>
            <a:r>
              <a:rPr lang="en-US" altLang="en-US" sz="2800" u="sng" smtClean="0">
                <a:cs typeface="Arial" charset="0"/>
              </a:rPr>
              <a:t>bone marrow transplantation is the optimum therapy</a:t>
            </a:r>
            <a:r>
              <a:rPr lang="en-US" altLang="en-US" sz="2800" smtClean="0">
                <a:cs typeface="Arial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800" smtClean="0">
              <a:cs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Chronic Myelogenous Leukemia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0260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err="1" smtClean="0"/>
              <a:t>Leukemias</a:t>
            </a:r>
            <a:r>
              <a:rPr lang="en-US" sz="2200" dirty="0" smtClean="0"/>
              <a:t>  25%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CNS </a:t>
            </a:r>
            <a:r>
              <a:rPr lang="en-US" sz="2200" dirty="0" err="1" smtClean="0"/>
              <a:t>tumours</a:t>
            </a:r>
            <a:r>
              <a:rPr lang="en-US" sz="2200" dirty="0" smtClean="0"/>
              <a:t> (17%)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err="1" smtClean="0"/>
              <a:t>Neuroblastoma</a:t>
            </a:r>
            <a:r>
              <a:rPr lang="en-US" sz="2200" dirty="0" smtClean="0"/>
              <a:t> (7%)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on-Hodgkin lymphoma (NHL)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(6%),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Wilms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 tumor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(6%),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Hodgkin disease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(5%)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rhabdomyosarcoma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(3%)</a:t>
            </a:r>
          </a:p>
          <a:p>
            <a:pPr eaLnBrk="1" hangingPunct="1">
              <a:defRPr/>
            </a:pPr>
            <a:r>
              <a:rPr lang="en-US" sz="2400" b="1" dirty="0" smtClean="0">
                <a:cs typeface="Arial" charset="0"/>
              </a:rPr>
              <a:t>retinoblastoma (3%)</a:t>
            </a:r>
          </a:p>
          <a:p>
            <a:pPr eaLnBrk="1" hangingPunct="1">
              <a:defRPr/>
            </a:pPr>
            <a:r>
              <a:rPr lang="en-US" sz="2400" b="1" dirty="0" err="1" smtClean="0">
                <a:cs typeface="Arial" charset="0"/>
                <a:hlinkClick r:id="rId6"/>
              </a:rPr>
              <a:t>osteosarcoma</a:t>
            </a:r>
            <a:r>
              <a:rPr lang="en-US" sz="2400" b="1" dirty="0" smtClean="0">
                <a:cs typeface="Arial" charset="0"/>
              </a:rPr>
              <a:t> (3%) </a:t>
            </a:r>
          </a:p>
          <a:p>
            <a:pPr eaLnBrk="1" hangingPunct="1">
              <a:defRPr/>
            </a:pPr>
            <a:r>
              <a:rPr lang="en-US" sz="2400" b="1" dirty="0" smtClean="0">
                <a:cs typeface="Arial" charset="0"/>
                <a:hlinkClick r:id="rId7"/>
              </a:rPr>
              <a:t>Ewing sarcoma</a:t>
            </a:r>
            <a:r>
              <a:rPr lang="en-US" sz="2400" b="1" dirty="0" smtClean="0">
                <a:cs typeface="Arial" charset="0"/>
              </a:rPr>
              <a:t> (2%)</a:t>
            </a:r>
          </a:p>
          <a:p>
            <a:pPr eaLnBrk="1" hangingPunct="1">
              <a:defRPr/>
            </a:pPr>
            <a:r>
              <a:rPr lang="en-US" sz="2400" b="1" dirty="0" smtClean="0">
                <a:cs typeface="Arial" charset="0"/>
              </a:rPr>
              <a:t> Numerous rare tumor types account for the remainder. </a:t>
            </a:r>
            <a:endParaRPr lang="ar-JO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ar-JO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Cont. childhood cancer</a:t>
            </a:r>
            <a:endParaRPr lang="ar-J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229600" cy="49371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cs typeface="Arial" charset="0"/>
              </a:rPr>
              <a:t> the most common malignant neoplasm's  in childhood, 41% of all malignancies in children younger than 15yr of age.</a:t>
            </a:r>
          </a:p>
          <a:p>
            <a:pPr eaLnBrk="1" hangingPunct="1"/>
            <a:r>
              <a:rPr lang="en-US" altLang="en-US" sz="2800" smtClean="0">
                <a:cs typeface="Arial" charset="0"/>
              </a:rPr>
              <a:t>   77% Acute lymphoblastic leukemia. (ALL)</a:t>
            </a:r>
          </a:p>
          <a:p>
            <a:pPr eaLnBrk="1" hangingPunct="1"/>
            <a:r>
              <a:rPr lang="en-US" altLang="en-US" sz="2800" smtClean="0">
                <a:cs typeface="Arial" charset="0"/>
              </a:rPr>
              <a:t>   11% Acute myelogenous leukemia (AML)</a:t>
            </a:r>
          </a:p>
          <a:p>
            <a:pPr eaLnBrk="1" hangingPunct="1"/>
            <a:r>
              <a:rPr lang="en-US" altLang="en-US" sz="2800" smtClean="0">
                <a:cs typeface="Arial" charset="0"/>
              </a:rPr>
              <a:t>    3% chronic myelogenous leukemia (CML)</a:t>
            </a:r>
          </a:p>
          <a:p>
            <a:pPr eaLnBrk="1" hangingPunct="1"/>
            <a:r>
              <a:rPr lang="en-US" altLang="en-US" sz="2800" smtClean="0">
                <a:cs typeface="Arial" charset="0"/>
              </a:rPr>
              <a:t>    2% Juvenile chronic mylogenous leukemia (Jcml).</a:t>
            </a:r>
          </a:p>
          <a:p>
            <a:pPr eaLnBrk="1" hangingPunct="1"/>
            <a:r>
              <a:rPr lang="en-US" altLang="en-US" sz="2800" smtClean="0">
                <a:cs typeface="Arial" charset="0"/>
              </a:rPr>
              <a:t>     7% others.</a:t>
            </a:r>
            <a:r>
              <a:rPr lang="en-US" altLang="en-US" sz="3600" smtClean="0">
                <a:cs typeface="Arial" charset="0"/>
              </a:rPr>
              <a:t>  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Childhood </a:t>
            </a:r>
            <a:r>
              <a:rPr lang="en-US" dirty="0" err="1" smtClean="0"/>
              <a:t>leukemias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cs typeface="Arial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mtClean="0"/>
              <a:t>ALL</a:t>
            </a:r>
          </a:p>
        </p:txBody>
      </p:sp>
      <p:pic>
        <p:nvPicPr>
          <p:cNvPr id="18436" name="Picture 5" descr="ANd9GcQ3TLJH8rZ-I5vQUw6yx9q7v_7lmI72O56Dd3O6Emc-kZWdqkrMUQbUf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643437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ANd9GcQr12QE6qYz2MqRN9ImVQpYQ2taA2GRHd_o_nHrxZzbwtv_-nOB79ZTW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442595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357313"/>
            <a:ext cx="8229600" cy="550068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Incidence of ALL within the United States is 3.7-4.9 cases per 100,000 children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Peak incidence between 2-6yr of age;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 boys &gt; girls.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/>
          </a:p>
          <a:p>
            <a:pPr marL="624078" indent="-51435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pt-BR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800" dirty="0" smtClean="0"/>
              <a:t> </a:t>
            </a:r>
            <a:endParaRPr lang="en-US" sz="2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ar-JO" dirty="0" smtClean="0"/>
              <a:t> </a:t>
            </a:r>
            <a:endParaRPr lang="en-US" sz="2800" dirty="0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/>
              <a:t>ACUTE LYMPHOBLASTIC LEUKEMIA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508" name="Picture 2" descr="4/28/2014 11&#10;Factors predisposing ALL&#10;GENETIC ENVRONMENTAL&#10;Downâs Ionising radiation&#10;Fanconi,diamond blackfan Drugs&#10;NF Ty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7961312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Arial" charset="0"/>
              </a:rPr>
              <a:t>Some </a:t>
            </a:r>
            <a:r>
              <a:rPr lang="en-US" altLang="en-US" b="1" u="sng" smtClean="0">
                <a:cs typeface="Arial" charset="0"/>
              </a:rPr>
              <a:t>environmental factors </a:t>
            </a:r>
            <a:r>
              <a:rPr lang="en-US" altLang="en-US" smtClean="0">
                <a:cs typeface="Arial" charset="0"/>
              </a:rPr>
              <a:t>are associated with increase risk of malignancy: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smtClean="0">
                <a:cs typeface="Arial" charset="0"/>
              </a:rPr>
              <a:t>-Exposure to medical diagnostic radiation, </a:t>
            </a:r>
          </a:p>
          <a:p>
            <a:pPr eaLnBrk="1" hangingPunct="1"/>
            <a:r>
              <a:rPr lang="en-US" altLang="en-US" smtClean="0">
                <a:cs typeface="Arial" charset="0"/>
              </a:rPr>
              <a:t>association between B-cell All and </a:t>
            </a:r>
            <a:r>
              <a:rPr lang="en-US" altLang="en-US" b="1" u="sng" smtClean="0">
                <a:cs typeface="Arial" charset="0"/>
              </a:rPr>
              <a:t>Epstein-Barr viral infection.</a:t>
            </a:r>
          </a:p>
          <a:p>
            <a:pPr eaLnBrk="1" hangingPunct="1"/>
            <a:endParaRPr lang="en-US" altLang="en-US" smtClean="0">
              <a:cs typeface="Arial" charset="0"/>
            </a:endParaRPr>
          </a:p>
          <a:p>
            <a:pPr eaLnBrk="1" hangingPunct="1"/>
            <a:r>
              <a:rPr lang="en-US" altLang="en-US" smtClean="0">
                <a:cs typeface="Arial" charset="0"/>
              </a:rPr>
              <a:t>Etiology in general is unknown</a:t>
            </a:r>
            <a:endParaRPr lang="ar-JO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Cont. ALL</a:t>
            </a:r>
            <a:endParaRPr lang="ar-J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3082</TotalTime>
  <Words>1582</Words>
  <Application>Microsoft Office PowerPoint</Application>
  <PresentationFormat>On-screen Show (4:3)</PresentationFormat>
  <Paragraphs>239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Lucida Sans Unicode</vt:lpstr>
      <vt:lpstr>Wingdings 3</vt:lpstr>
      <vt:lpstr>Verdana</vt:lpstr>
      <vt:lpstr>Wingdings 2</vt:lpstr>
      <vt:lpstr>Wingdings</vt:lpstr>
      <vt:lpstr>Tahoma</vt:lpstr>
      <vt:lpstr>Concourse</vt:lpstr>
      <vt:lpstr>LEUKEMIAS OF CHILDHOOD</vt:lpstr>
      <vt:lpstr>Leukemias of childhood</vt:lpstr>
      <vt:lpstr>Childhood Cancer Epidemiology  </vt:lpstr>
      <vt:lpstr>Cont. childhood cancer</vt:lpstr>
      <vt:lpstr>Childhood leukemias</vt:lpstr>
      <vt:lpstr>ALL</vt:lpstr>
      <vt:lpstr>ACUTE LYMPHOBLASTIC LEUKEMIA</vt:lpstr>
      <vt:lpstr>PowerPoint Presentation</vt:lpstr>
      <vt:lpstr>Cont. ALL</vt:lpstr>
      <vt:lpstr>Clinical Manifestations</vt:lpstr>
      <vt:lpstr>Cont. clinical manifestations</vt:lpstr>
      <vt:lpstr>Cont. clinical manifestations</vt:lpstr>
      <vt:lpstr>Differential Diagnosis</vt:lpstr>
      <vt:lpstr>Physical Examintion </vt:lpstr>
      <vt:lpstr>Diagnosis</vt:lpstr>
      <vt:lpstr>Cont. diagnosis</vt:lpstr>
      <vt:lpstr>PowerPoint Presentation</vt:lpstr>
      <vt:lpstr>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Immunophenotyping </vt:lpstr>
      <vt:lpstr>3.Cytogenetic and Molecular Studies</vt:lpstr>
      <vt:lpstr>PowerPoint Presentation</vt:lpstr>
      <vt:lpstr>Prognosis </vt:lpstr>
      <vt:lpstr>PowerPoint Presentation</vt:lpstr>
      <vt:lpstr>Treatment </vt:lpstr>
      <vt:lpstr>Supportive care</vt:lpstr>
      <vt:lpstr>PowerPoint Presentation</vt:lpstr>
      <vt:lpstr>PowerPoint Presentation</vt:lpstr>
      <vt:lpstr>Acute Myelogenous Leukemia </vt:lpstr>
      <vt:lpstr>Prognostic factors</vt:lpstr>
      <vt:lpstr>Acute Myelogenous Leukemia </vt:lpstr>
      <vt:lpstr> complications</vt:lpstr>
      <vt:lpstr>Complications /late </vt:lpstr>
      <vt:lpstr>Chronic Myelogenous Leukemia</vt:lpstr>
    </vt:vector>
  </TitlesOfParts>
  <Company>Mutah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LEUKEMIAS OF CHILDHOOD</dc:title>
  <dc:creator>Ehab AL-Abed</dc:creator>
  <cp:lastModifiedBy>Abeer Alsarairah</cp:lastModifiedBy>
  <cp:revision>122</cp:revision>
  <dcterms:created xsi:type="dcterms:W3CDTF">2008-06-02T11:21:04Z</dcterms:created>
  <dcterms:modified xsi:type="dcterms:W3CDTF">2021-02-12T09:42:05Z</dcterms:modified>
</cp:coreProperties>
</file>