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7" r:id="rId2"/>
    <p:sldId id="256" r:id="rId3"/>
    <p:sldId id="259" r:id="rId4"/>
    <p:sldId id="261" r:id="rId5"/>
    <p:sldId id="262" r:id="rId6"/>
    <p:sldId id="263" r:id="rId7"/>
    <p:sldId id="294" r:id="rId8"/>
    <p:sldId id="267" r:id="rId9"/>
    <p:sldId id="269" r:id="rId10"/>
    <p:sldId id="304" r:id="rId11"/>
    <p:sldId id="270" r:id="rId12"/>
    <p:sldId id="302" r:id="rId13"/>
    <p:sldId id="275" r:id="rId14"/>
    <p:sldId id="290" r:id="rId15"/>
    <p:sldId id="276" r:id="rId16"/>
    <p:sldId id="277" r:id="rId17"/>
    <p:sldId id="278" r:id="rId18"/>
    <p:sldId id="280" r:id="rId19"/>
    <p:sldId id="281" r:id="rId20"/>
    <p:sldId id="283" r:id="rId21"/>
    <p:sldId id="292" r:id="rId22"/>
    <p:sldId id="301" r:id="rId23"/>
    <p:sldId id="295" r:id="rId24"/>
    <p:sldId id="296" r:id="rId25"/>
    <p:sldId id="297" r:id="rId26"/>
    <p:sldId id="299" r:id="rId27"/>
    <p:sldId id="303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66" autoAdjust="0"/>
    <p:restoredTop sz="94689" autoAdjust="0"/>
  </p:normalViewPr>
  <p:slideViewPr>
    <p:cSldViewPr>
      <p:cViewPr varScale="1">
        <p:scale>
          <a:sx n="108" d="100"/>
          <a:sy n="108" d="100"/>
        </p:scale>
        <p:origin x="1776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35" Type="http://schemas.openxmlformats.org/officeDocument/2006/relationships/customXml" Target="../customXml/item2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4AB622-4483-4D7A-AD99-C1BEAE91C974}" type="datetimeFigureOut">
              <a:rPr lang="en-US" smtClean="0"/>
              <a:pPr/>
              <a:t>4/29/21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D160FC-7670-4F10-B6E9-5F93A264AA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3077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dicinenet.com/stool_color_changes/article.htm" TargetMode="External"/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D160FC-7670-4F10-B6E9-5F93A264AA7E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9830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D160FC-7670-4F10-B6E9-5F93A264AA7E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4588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D160FC-7670-4F10-B6E9-5F93A264AA7E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4754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bg1"/>
              </a:buClr>
              <a:buSzTx/>
              <a:buFont typeface="Arial" charset="0"/>
              <a:buNone/>
              <a:tabLst/>
              <a:defRPr/>
            </a:pPr>
            <a:r>
              <a:rPr kumimoji="0" lang="en-US" altLang="x-none" sz="1200" b="1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Relative Indications to treat (controversial):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bg1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x-none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Before surgical procedures with implant material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bg1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x-none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Transplant patients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bg1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x-none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Immunocompromised state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bg1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x-none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Women with recurrent UTI’s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bg1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x-none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Atypical micro-organisms</a:t>
            </a:r>
          </a:p>
          <a:p>
            <a:endParaRPr lang="en-US" sz="1200" b="1" dirty="0"/>
          </a:p>
          <a:p>
            <a:r>
              <a:rPr lang="en-US" sz="1200" b="1" dirty="0"/>
              <a:t>diagnosis of ABU </a:t>
            </a:r>
            <a:r>
              <a:rPr lang="en-US" sz="1200" dirty="0"/>
              <a:t>can be considered only when the patient does not</a:t>
            </a:r>
          </a:p>
          <a:p>
            <a:r>
              <a:rPr lang="en-US" sz="1200" dirty="0"/>
              <a:t>have local or systemic symptoms referable to the urinary</a:t>
            </a:r>
          </a:p>
          <a:p>
            <a:r>
              <a:rPr lang="en-US" sz="1200" dirty="0"/>
              <a:t>tract. The clinical presentation is usually that of a</a:t>
            </a:r>
          </a:p>
          <a:p>
            <a:r>
              <a:rPr lang="en-US" sz="1200" dirty="0"/>
              <a:t>patient who undergoes a screening urine culture for a</a:t>
            </a:r>
          </a:p>
          <a:p>
            <a:r>
              <a:rPr lang="en-US" sz="1200" dirty="0"/>
              <a:t>reason unrelated to the genitourinary tract and is incidentally</a:t>
            </a:r>
          </a:p>
          <a:p>
            <a:r>
              <a:rPr lang="en-US" sz="1200" dirty="0"/>
              <a:t>found to have bacteriuria. The presence of systemic</a:t>
            </a:r>
          </a:p>
          <a:p>
            <a:r>
              <a:rPr lang="en-US" sz="1200" dirty="0"/>
              <a:t>signs or symptoms such as fever, altered mental</a:t>
            </a:r>
          </a:p>
          <a:p>
            <a:r>
              <a:rPr lang="en-US" sz="1200" dirty="0"/>
              <a:t>status, and leukocytosis in the setting of a positive urine</a:t>
            </a:r>
          </a:p>
          <a:p>
            <a:r>
              <a:rPr lang="en-US" sz="1200" dirty="0"/>
              <a:t>culture does not merit a diagnosis of symptomatic UTI</a:t>
            </a:r>
          </a:p>
          <a:p>
            <a:r>
              <a:rPr lang="en-US" sz="1200" dirty="0"/>
              <a:t>unless other potential etiologies have been considered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D160FC-7670-4F10-B6E9-5F93A264AA7E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2566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dirty="0"/>
              <a:t>diagnosis of ABU </a:t>
            </a:r>
            <a:r>
              <a:rPr lang="en-US" sz="1200" dirty="0"/>
              <a:t>can be considered only when the patient does not</a:t>
            </a:r>
          </a:p>
          <a:p>
            <a:r>
              <a:rPr lang="en-US" sz="1200" dirty="0"/>
              <a:t>have local or systemic symptoms referable to the urinary</a:t>
            </a:r>
          </a:p>
          <a:p>
            <a:r>
              <a:rPr lang="en-US" sz="1200" dirty="0"/>
              <a:t>tract. The clinical presentation is usually that of a</a:t>
            </a:r>
          </a:p>
          <a:p>
            <a:r>
              <a:rPr lang="en-US" sz="1200" dirty="0"/>
              <a:t>patient who undergoes a screening urine culture for a</a:t>
            </a:r>
          </a:p>
          <a:p>
            <a:r>
              <a:rPr lang="en-US" sz="1200" dirty="0"/>
              <a:t>reason unrelated to the genitourinary tract and is incidentally</a:t>
            </a:r>
          </a:p>
          <a:p>
            <a:r>
              <a:rPr lang="en-US" sz="1200" dirty="0"/>
              <a:t>found to have bacteriuria. The presence of systemic</a:t>
            </a:r>
          </a:p>
          <a:p>
            <a:r>
              <a:rPr lang="en-US" sz="1200" dirty="0"/>
              <a:t>signs or symptoms such as fever, altered mental</a:t>
            </a:r>
          </a:p>
          <a:p>
            <a:r>
              <a:rPr lang="en-US" sz="1200" dirty="0"/>
              <a:t>status, and leukocytosis in the setting of a positive urine</a:t>
            </a:r>
          </a:p>
          <a:p>
            <a:r>
              <a:rPr lang="en-US" sz="1200" dirty="0"/>
              <a:t>culture does not merit a diagnosis of symptomatic UTI</a:t>
            </a:r>
          </a:p>
          <a:p>
            <a:r>
              <a:rPr lang="en-US" sz="1200" dirty="0"/>
              <a:t>unless other potential etiologies have been considered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D160FC-7670-4F10-B6E9-5F93A264AA7E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676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D160FC-7670-4F10-B6E9-5F93A264AA7E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56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What are risk factors for UTIs in children?</a:t>
            </a:r>
          </a:p>
          <a:p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Risk factors predisposing for childhood UTIs include the following:</a:t>
            </a:r>
          </a:p>
          <a:p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Male gender, especially uncircumcised infants</a:t>
            </a:r>
          </a:p>
          <a:p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Poor toilet habits: Children should be encouraged to urinate every two to three hours.</a:t>
            </a:r>
          </a:p>
          <a:p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Poor toilet hygiene: Females should always wipe front to back to avoid introduction of </a:t>
            </a:r>
            <a:r>
              <a:rPr lang="en-US" sz="1200" b="0" i="0" u="none" strike="noStrike" kern="1200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stool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bacteria to the urethral opening.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D160FC-7670-4F10-B6E9-5F93A264AA7E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499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9F4AD1-76C3-4F76-B1DE-FEC5390A1148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8948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90A4A-6796-4C15-9051-2C58F90E54E6}" type="datetimeFigureOut">
              <a:rPr lang="en-US" smtClean="0"/>
              <a:pPr/>
              <a:t>4/29/21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F39C9-72E7-4CAB-A700-766CE0FC1C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90A4A-6796-4C15-9051-2C58F90E54E6}" type="datetimeFigureOut">
              <a:rPr lang="en-US" smtClean="0"/>
              <a:pPr/>
              <a:t>4/29/21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F39C9-72E7-4CAB-A700-766CE0FC1C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90A4A-6796-4C15-9051-2C58F90E54E6}" type="datetimeFigureOut">
              <a:rPr lang="en-US" smtClean="0"/>
              <a:pPr/>
              <a:t>4/29/21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F39C9-72E7-4CAB-A700-766CE0FC1C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90A4A-6796-4C15-9051-2C58F90E54E6}" type="datetimeFigureOut">
              <a:rPr lang="en-US" smtClean="0"/>
              <a:pPr/>
              <a:t>4/29/21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F39C9-72E7-4CAB-A700-766CE0FC1C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90A4A-6796-4C15-9051-2C58F90E54E6}" type="datetimeFigureOut">
              <a:rPr lang="en-US" smtClean="0"/>
              <a:pPr/>
              <a:t>4/29/21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F39C9-72E7-4CAB-A700-766CE0FC1C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90A4A-6796-4C15-9051-2C58F90E54E6}" type="datetimeFigureOut">
              <a:rPr lang="en-US" smtClean="0"/>
              <a:pPr/>
              <a:t>4/29/21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F39C9-72E7-4CAB-A700-766CE0FC1C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90A4A-6796-4C15-9051-2C58F90E54E6}" type="datetimeFigureOut">
              <a:rPr lang="en-US" smtClean="0"/>
              <a:pPr/>
              <a:t>4/29/21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F39C9-72E7-4CAB-A700-766CE0FC1C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90A4A-6796-4C15-9051-2C58F90E54E6}" type="datetimeFigureOut">
              <a:rPr lang="en-US" smtClean="0"/>
              <a:pPr/>
              <a:t>4/29/21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F39C9-72E7-4CAB-A700-766CE0FC1C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90A4A-6796-4C15-9051-2C58F90E54E6}" type="datetimeFigureOut">
              <a:rPr lang="en-US" smtClean="0"/>
              <a:pPr/>
              <a:t>4/29/21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F39C9-72E7-4CAB-A700-766CE0FC1C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90A4A-6796-4C15-9051-2C58F90E54E6}" type="datetimeFigureOut">
              <a:rPr lang="en-US" smtClean="0"/>
              <a:pPr/>
              <a:t>4/29/21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F39C9-72E7-4CAB-A700-766CE0FC1C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90A4A-6796-4C15-9051-2C58F90E54E6}" type="datetimeFigureOut">
              <a:rPr lang="en-US" smtClean="0"/>
              <a:pPr/>
              <a:t>4/29/21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F39C9-72E7-4CAB-A700-766CE0FC1C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F90A4A-6796-4C15-9051-2C58F90E54E6}" type="datetimeFigureOut">
              <a:rPr lang="en-US" smtClean="0"/>
              <a:pPr/>
              <a:t>4/29/21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3F39C9-72E7-4CAB-A700-766CE0FC1CE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image" Target="../media/image18.png"/><Relationship Id="rId16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jpeg"/><Relationship Id="rId15" Type="http://schemas.openxmlformats.org/officeDocument/2006/relationships/image" Target="../media/image3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Relationship Id="rId1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Urinary tra</a:t>
            </a:r>
            <a:r>
              <a:rPr lang="en-US" altLang="x-none" dirty="0"/>
              <a:t>c</a:t>
            </a:r>
            <a:r>
              <a:rPr lang="en-US" dirty="0"/>
              <a:t>t Infetion</a:t>
            </a:r>
            <a:br>
              <a:rPr lang="en-US" dirty="0"/>
            </a:br>
            <a:r>
              <a:rPr lang="en-US" dirty="0"/>
              <a:t>UG module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933056"/>
            <a:ext cx="6008712" cy="1680592"/>
          </a:xfrm>
        </p:spPr>
        <p:txBody>
          <a:bodyPr/>
          <a:lstStyle/>
          <a:p>
            <a:r>
              <a:rPr lang="en-US" dirty="0" err="1">
                <a:solidFill>
                  <a:schemeClr val="tx2">
                    <a:lumMod val="50000"/>
                  </a:schemeClr>
                </a:solidFill>
              </a:rPr>
              <a:t>Dr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 Amin 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</a:rPr>
              <a:t>Aqel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Professor of Medical Microbiology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35010"/>
            <a:ext cx="1928826" cy="202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 txBox="1">
            <a:spLocks/>
          </p:cNvSpPr>
          <p:nvPr/>
        </p:nvSpPr>
        <p:spPr>
          <a:xfrm>
            <a:off x="1285852" y="71414"/>
            <a:ext cx="6786610" cy="71438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algn="ctr">
              <a:spcBef>
                <a:spcPct val="0"/>
              </a:spcBef>
            </a:pPr>
            <a:r>
              <a:rPr lang="en-US" altLang="x-none" sz="4400" b="1" dirty="0">
                <a:ln>
                  <a:solidFill>
                    <a:srgbClr val="FFC000"/>
                  </a:solidFill>
                </a:ln>
                <a:solidFill>
                  <a:srgbClr val="FF0000"/>
                </a:solidFill>
              </a:rPr>
              <a:t>UTI: </a:t>
            </a:r>
            <a:r>
              <a:rPr lang="en-CA" altLang="x-none" sz="4400" b="1" dirty="0">
                <a:ln>
                  <a:solidFill>
                    <a:srgbClr val="FFC000"/>
                  </a:solidFill>
                </a:ln>
                <a:solidFill>
                  <a:srgbClr val="FF0000"/>
                </a:solidFill>
              </a:rPr>
              <a:t>Common Pathogens </a:t>
            </a:r>
            <a:endParaRPr lang="en-US" altLang="x-none" sz="4400" b="1" dirty="0">
              <a:ln>
                <a:solidFill>
                  <a:srgbClr val="FFC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8" name="Title 2"/>
          <p:cNvSpPr>
            <a:spLocks noGrp="1"/>
          </p:cNvSpPr>
          <p:nvPr>
            <p:ph type="title"/>
          </p:nvPr>
        </p:nvSpPr>
        <p:spPr>
          <a:xfrm>
            <a:off x="431032" y="1268760"/>
            <a:ext cx="3600400" cy="648072"/>
          </a:xfrm>
        </p:spPr>
        <p:txBody>
          <a:bodyPr>
            <a:noAutofit/>
          </a:bodyPr>
          <a:lstStyle/>
          <a:p>
            <a:r>
              <a:rPr lang="en-CA" altLang="x-none" sz="2000" b="1" dirty="0">
                <a:solidFill>
                  <a:srgbClr val="7030A0"/>
                </a:solidFill>
              </a:rPr>
              <a:t>Common pathogens of cystitis</a:t>
            </a:r>
            <a:endParaRPr lang="en-US" altLang="x-none" sz="2000" b="1" dirty="0">
              <a:solidFill>
                <a:srgbClr val="7030A0"/>
              </a:solidFill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176060" y="1772816"/>
          <a:ext cx="4143404" cy="1981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432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01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x-none" sz="20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+mj-lt"/>
                          <a:ea typeface="+mj-ea"/>
                          <a:cs typeface="+mj-cs"/>
                        </a:rPr>
                        <a:t>E. coli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x-none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+mj-lt"/>
                          <a:ea typeface="+mj-ea"/>
                          <a:cs typeface="+mj-cs"/>
                        </a:rPr>
                        <a:t>75-90%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x-none" sz="20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+mj-lt"/>
                          <a:ea typeface="+mj-ea"/>
                          <a:cs typeface="+mj-cs"/>
                        </a:rPr>
                        <a:t>S. saprophyticus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x-none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+mj-lt"/>
                          <a:ea typeface="+mj-ea"/>
                          <a:cs typeface="+mj-cs"/>
                        </a:rPr>
                        <a:t>10-20%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x-none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+mj-lt"/>
                          <a:ea typeface="+mj-ea"/>
                          <a:cs typeface="+mj-cs"/>
                        </a:rPr>
                        <a:t>Klebsiella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x-none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+mj-lt"/>
                          <a:ea typeface="+mj-ea"/>
                          <a:cs typeface="+mj-cs"/>
                        </a:rPr>
                        <a:t>3-4%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x-none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+mj-lt"/>
                          <a:ea typeface="+mj-ea"/>
                          <a:cs typeface="+mj-cs"/>
                        </a:rPr>
                        <a:t>Enterococcus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x-none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+mj-lt"/>
                          <a:ea typeface="+mj-ea"/>
                          <a:cs typeface="+mj-cs"/>
                        </a:rPr>
                        <a:t>2-3%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x-none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+mj-lt"/>
                          <a:ea typeface="+mj-ea"/>
                          <a:cs typeface="+mj-cs"/>
                        </a:rPr>
                        <a:t>Proteus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x-none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+mj-lt"/>
                          <a:ea typeface="+mj-ea"/>
                          <a:cs typeface="+mj-cs"/>
                        </a:rPr>
                        <a:t>2-3%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179512" y="4293096"/>
          <a:ext cx="4139952" cy="2377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102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296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x-none" sz="2000" b="1" i="1" kern="1200" dirty="0">
                          <a:solidFill>
                            <a:srgbClr val="C00000"/>
                          </a:solidFill>
                        </a:rPr>
                        <a:t>E. coli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x-none" sz="2000" b="1" dirty="0">
                          <a:solidFill>
                            <a:srgbClr val="C00000"/>
                          </a:solidFill>
                        </a:rPr>
                        <a:t>75-85%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x-none" sz="2000" b="1" kern="1200" dirty="0">
                          <a:solidFill>
                            <a:srgbClr val="C00000"/>
                          </a:solidFill>
                        </a:rPr>
                        <a:t>Klebsiella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x-none" sz="2000" b="1" dirty="0">
                          <a:solidFill>
                            <a:srgbClr val="C00000"/>
                          </a:solidFill>
                        </a:rPr>
                        <a:t>4-5%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lang="en-US" altLang="x-none" sz="2000" b="1" kern="1200" dirty="0">
                          <a:solidFill>
                            <a:srgbClr val="C00000"/>
                          </a:solidFill>
                        </a:rPr>
                        <a:t>Proteus</a:t>
                      </a:r>
                      <a:endParaRPr lang="en-US" altLang="x-none" sz="2000" b="1" kern="1200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x-none" sz="2000" b="1" dirty="0">
                          <a:solidFill>
                            <a:srgbClr val="C00000"/>
                          </a:solidFill>
                        </a:rPr>
                        <a:t>4-5%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lang="en-US" altLang="x-none" sz="2000" b="1" kern="1200" dirty="0">
                          <a:solidFill>
                            <a:srgbClr val="C00000"/>
                          </a:solidFill>
                        </a:rPr>
                        <a:t>Enterococcus</a:t>
                      </a:r>
                      <a:endParaRPr lang="en-US" altLang="x-none" sz="2000" b="1" kern="1200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x-none" sz="2000" b="1" dirty="0">
                          <a:solidFill>
                            <a:srgbClr val="C00000"/>
                          </a:solidFill>
                        </a:rPr>
                        <a:t>3-4%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lang="en-US" altLang="x-none" sz="2000" b="1" kern="1200" dirty="0">
                          <a:solidFill>
                            <a:srgbClr val="C00000"/>
                          </a:solidFill>
                        </a:rPr>
                        <a:t>Pseudomonas</a:t>
                      </a:r>
                      <a:endParaRPr lang="en-US" altLang="x-none" sz="2000" b="1" kern="1200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x-none" sz="2000" b="1" dirty="0">
                          <a:solidFill>
                            <a:srgbClr val="C00000"/>
                          </a:solidFill>
                        </a:rPr>
                        <a:t>2-3%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lang="en-US" altLang="x-none" sz="2000" b="1" kern="1200" dirty="0">
                          <a:solidFill>
                            <a:srgbClr val="C00000"/>
                          </a:solidFill>
                        </a:rPr>
                        <a:t>Serratia</a:t>
                      </a:r>
                      <a:endParaRPr lang="en-US" altLang="x-none" sz="2000" b="1" kern="1200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x-none" sz="2000" b="1" dirty="0">
                          <a:solidFill>
                            <a:srgbClr val="C00000"/>
                          </a:solidFill>
                        </a:rPr>
                        <a:t>1-2%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2" name="Title 2"/>
          <p:cNvSpPr txBox="1">
            <a:spLocks/>
          </p:cNvSpPr>
          <p:nvPr/>
        </p:nvSpPr>
        <p:spPr>
          <a:xfrm>
            <a:off x="432048" y="836712"/>
            <a:ext cx="3419872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CA" altLang="x-none" sz="2800" b="1" dirty="0">
                <a:solidFill>
                  <a:srgbClr val="C00000"/>
                </a:solidFill>
              </a:rPr>
              <a:t>Uncomplicated UTI</a:t>
            </a:r>
            <a:endParaRPr lang="en-US" altLang="x-none" sz="2800" b="1" dirty="0">
              <a:solidFill>
                <a:srgbClr val="C00000"/>
              </a:solidFill>
            </a:endParaRPr>
          </a:p>
        </p:txBody>
      </p:sp>
      <p:sp>
        <p:nvSpPr>
          <p:cNvPr id="13" name="Title 2"/>
          <p:cNvSpPr txBox="1">
            <a:spLocks/>
          </p:cNvSpPr>
          <p:nvPr/>
        </p:nvSpPr>
        <p:spPr>
          <a:xfrm>
            <a:off x="107504" y="3717032"/>
            <a:ext cx="4248472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en-CA" altLang="x-none" sz="2000" b="1" dirty="0">
                <a:solidFill>
                  <a:srgbClr val="7030A0"/>
                </a:solidFill>
              </a:rPr>
              <a:t>Common pathogens of </a:t>
            </a:r>
            <a:r>
              <a:rPr lang="en-CA" altLang="x-none" sz="2000" b="1" dirty="0" err="1">
                <a:solidFill>
                  <a:srgbClr val="7030A0"/>
                </a:solidFill>
              </a:rPr>
              <a:t>Pyelonephritis</a:t>
            </a:r>
            <a:endParaRPr lang="en-US" altLang="x-none" sz="2000" b="1" dirty="0">
              <a:solidFill>
                <a:srgbClr val="7030A0"/>
              </a:solidFill>
            </a:endParaRPr>
          </a:p>
        </p:txBody>
      </p:sp>
      <p:graphicFrame>
        <p:nvGraphicFramePr>
          <p:cNvPr id="15" name="Table 7"/>
          <p:cNvGraphicFramePr>
            <a:graphicFrameLocks noGrp="1"/>
          </p:cNvGraphicFramePr>
          <p:nvPr/>
        </p:nvGraphicFramePr>
        <p:xfrm>
          <a:off x="4932040" y="1772816"/>
          <a:ext cx="3816424" cy="2286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442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721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x-none" sz="1900" b="1" i="1" dirty="0">
                          <a:solidFill>
                            <a:srgbClr val="0070C0"/>
                          </a:solidFill>
                        </a:rPr>
                        <a:t>E. coli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x-none" sz="1900" b="1" dirty="0">
                          <a:solidFill>
                            <a:srgbClr val="0070C0"/>
                          </a:solidFill>
                        </a:rPr>
                        <a:t>32%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en-US" altLang="x-none" sz="1900" b="1" dirty="0">
                          <a:solidFill>
                            <a:srgbClr val="0070C0"/>
                          </a:solidFill>
                        </a:rPr>
                        <a:t>Enterococcus</a:t>
                      </a:r>
                      <a:endParaRPr lang="en-US" sz="19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x-none" sz="1900" b="1" dirty="0">
                          <a:solidFill>
                            <a:srgbClr val="0070C0"/>
                          </a:solidFill>
                        </a:rPr>
                        <a:t>22%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x-none" sz="1900" b="1" dirty="0">
                          <a:solidFill>
                            <a:srgbClr val="0070C0"/>
                          </a:solidFill>
                        </a:rPr>
                        <a:t>Pseudomonas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x-none" sz="1900" b="1" dirty="0">
                          <a:solidFill>
                            <a:srgbClr val="0070C0"/>
                          </a:solidFill>
                        </a:rPr>
                        <a:t>22%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x-none" sz="1900" b="1" dirty="0">
                          <a:solidFill>
                            <a:srgbClr val="0070C0"/>
                          </a:solidFill>
                        </a:rPr>
                        <a:t>Klebsiella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x-none" sz="1900" b="1" dirty="0">
                          <a:solidFill>
                            <a:srgbClr val="0070C0"/>
                          </a:solidFill>
                        </a:rPr>
                        <a:t>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x-none" sz="1900" b="1" dirty="0">
                          <a:solidFill>
                            <a:srgbClr val="0070C0"/>
                          </a:solidFill>
                        </a:rPr>
                        <a:t>Proteus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x-none" sz="1900" b="1" dirty="0">
                          <a:solidFill>
                            <a:srgbClr val="0070C0"/>
                          </a:solidFill>
                        </a:rPr>
                        <a:t>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x-none" sz="1900" b="1" i="1" dirty="0">
                          <a:solidFill>
                            <a:srgbClr val="0070C0"/>
                          </a:solidFill>
                        </a:rPr>
                        <a:t>S.</a:t>
                      </a:r>
                      <a:r>
                        <a:rPr lang="en-US" altLang="x-none" sz="1900" b="1" i="1" baseline="0" dirty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en-US" altLang="x-none" sz="1900" b="1" i="1" dirty="0" err="1">
                          <a:solidFill>
                            <a:srgbClr val="0070C0"/>
                          </a:solidFill>
                        </a:rPr>
                        <a:t>saprophyticus</a:t>
                      </a:r>
                      <a:endParaRPr lang="en-US" altLang="x-none" sz="1900" b="1" i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solidFill>
                            <a:srgbClr val="0070C0"/>
                          </a:solidFill>
                        </a:rPr>
                        <a:t>14%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6" name="Title 2"/>
          <p:cNvSpPr txBox="1">
            <a:spLocks/>
          </p:cNvSpPr>
          <p:nvPr/>
        </p:nvSpPr>
        <p:spPr>
          <a:xfrm>
            <a:off x="4968552" y="836712"/>
            <a:ext cx="3419872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CA" altLang="x-none" sz="2800" b="1" dirty="0">
                <a:solidFill>
                  <a:srgbClr val="FF0000"/>
                </a:solidFill>
              </a:rPr>
              <a:t>Complicated UTI</a:t>
            </a:r>
            <a:endParaRPr lang="en-US" altLang="x-none" sz="2800" b="1" dirty="0">
              <a:solidFill>
                <a:srgbClr val="FF0000"/>
              </a:solidFill>
            </a:endParaRPr>
          </a:p>
        </p:txBody>
      </p:sp>
      <p:cxnSp>
        <p:nvCxnSpPr>
          <p:cNvPr id="18" name="رابط مستقيم 17"/>
          <p:cNvCxnSpPr/>
          <p:nvPr/>
        </p:nvCxnSpPr>
        <p:spPr>
          <a:xfrm>
            <a:off x="4644008" y="764704"/>
            <a:ext cx="0" cy="6093296"/>
          </a:xfrm>
          <a:prstGeom prst="line">
            <a:avLst/>
          </a:prstGeom>
          <a:ln w="31750" cmpd="sng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7646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/>
      <p:bldP spid="12" grpId="0"/>
      <p:bldP spid="13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92696"/>
            <a:ext cx="2411760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2"/>
          <p:cNvSpPr txBox="1">
            <a:spLocks/>
          </p:cNvSpPr>
          <p:nvPr/>
        </p:nvSpPr>
        <p:spPr>
          <a:xfrm>
            <a:off x="1285852" y="71414"/>
            <a:ext cx="6786610" cy="71438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algn="ctr">
              <a:spcBef>
                <a:spcPct val="0"/>
              </a:spcBef>
            </a:pPr>
            <a:r>
              <a:rPr kumimoji="0" lang="en-US" altLang="x-none" sz="4400" b="1" i="0" u="none" strike="noStrike" kern="1200" cap="none" spc="0" normalizeH="0" baseline="0" noProof="0" dirty="0">
                <a:ln>
                  <a:solidFill>
                    <a:srgbClr val="FFC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UTI: </a:t>
            </a:r>
            <a:r>
              <a:rPr lang="en-US" altLang="x-none" sz="4400" b="1" dirty="0">
                <a:ln>
                  <a:solidFill>
                    <a:srgbClr val="FFC000"/>
                  </a:solidFill>
                </a:ln>
                <a:solidFill>
                  <a:srgbClr val="FF0000"/>
                </a:solidFill>
                <a:latin typeface="+mj-lt"/>
                <a:ea typeface="+mj-ea"/>
                <a:cs typeface="+mj-cs"/>
              </a:rPr>
              <a:t>Classification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411760" y="908720"/>
            <a:ext cx="5544616" cy="55446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R="0" lvl="0" indent="-51435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bg1"/>
              </a:buClr>
              <a:buSzTx/>
              <a:buFont typeface="Arial" charset="0"/>
              <a:buNone/>
              <a:tabLst/>
              <a:defRPr/>
            </a:pPr>
            <a:r>
              <a:rPr kumimoji="0" lang="en-US" altLang="x-none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Asymptomatic bacteriuria</a:t>
            </a:r>
          </a:p>
          <a:p>
            <a:pPr marR="0" lvl="0" indent="-514350" algn="just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bg1"/>
              </a:buClr>
              <a:buSzTx/>
              <a:buFont typeface="Arial" charset="0"/>
              <a:buNone/>
              <a:tabLst/>
              <a:defRPr/>
            </a:pPr>
            <a:r>
              <a:rPr kumimoji="0" lang="en-US" altLang="x-none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The presence of a significant number of bacteria in the urine without signs or symptoms of infection</a:t>
            </a:r>
          </a:p>
          <a:p>
            <a:pPr marL="514350" marR="0" lvl="0" indent="-514350" algn="just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bg1"/>
              </a:buClr>
              <a:buSzTx/>
              <a:buFont typeface="Arial" charset="0"/>
              <a:buNone/>
              <a:tabLst/>
              <a:defRPr/>
            </a:pPr>
            <a:r>
              <a:rPr kumimoji="0" lang="en-US" altLang="x-none" sz="2800" b="1" i="0" u="sng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Absolute Indications to treat:</a:t>
            </a:r>
          </a:p>
          <a:p>
            <a:pPr marL="514350" marR="0" lvl="0" indent="-514350" algn="just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bg1"/>
              </a:buClr>
              <a:buSzTx/>
              <a:tabLst/>
              <a:defRPr/>
            </a:pPr>
            <a:r>
              <a:rPr kumimoji="0" lang="en-US" altLang="x-none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Pregnancy</a:t>
            </a:r>
          </a:p>
          <a:p>
            <a:pPr marL="514350" marR="0" lvl="0" indent="-514350" algn="just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bg1"/>
              </a:buClr>
              <a:buSzTx/>
              <a:tabLst/>
              <a:defRPr/>
            </a:pPr>
            <a:r>
              <a:rPr lang="en-US" sz="2800" dirty="0"/>
              <a:t>In children</a:t>
            </a:r>
            <a:endParaRPr kumimoji="0" lang="en-US" altLang="x-none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R="0" lvl="0" indent="-514350" algn="just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bg1"/>
              </a:buClr>
              <a:buSzTx/>
              <a:tabLst/>
              <a:defRPr/>
            </a:pPr>
            <a:r>
              <a:rPr kumimoji="0" lang="en-US" altLang="x-none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Before</a:t>
            </a:r>
            <a:r>
              <a:rPr kumimoji="0" lang="en-US" altLang="x-none" sz="2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altLang="x-none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urological/</a:t>
            </a:r>
            <a:r>
              <a:rPr kumimoji="0" lang="en-US" altLang="x-none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urogynecological</a:t>
            </a:r>
            <a:r>
              <a:rPr kumimoji="0" lang="en-US" altLang="x-none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procedures</a:t>
            </a:r>
          </a:p>
          <a:p>
            <a:pPr marL="514350" marR="0" lvl="0" indent="-514350" algn="just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bg1"/>
              </a:buClr>
              <a:buSzTx/>
              <a:buFont typeface="Arial" pitchFamily="34" charset="0"/>
              <a:buChar char="•"/>
              <a:tabLst/>
              <a:defRPr/>
            </a:pPr>
            <a:endParaRPr kumimoji="0" lang="en-US" altLang="x-none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/>
          <p:cNvSpPr txBox="1">
            <a:spLocks/>
          </p:cNvSpPr>
          <p:nvPr/>
        </p:nvSpPr>
        <p:spPr>
          <a:xfrm>
            <a:off x="1285852" y="71414"/>
            <a:ext cx="6786610" cy="71438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algn="ctr">
              <a:spcBef>
                <a:spcPct val="0"/>
              </a:spcBef>
            </a:pPr>
            <a:r>
              <a:rPr kumimoji="0" lang="en-US" altLang="x-none" sz="4400" b="1" i="0" u="none" strike="noStrike" kern="1200" cap="none" spc="0" normalizeH="0" baseline="0" noProof="0" dirty="0">
                <a:ln>
                  <a:solidFill>
                    <a:srgbClr val="FFC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UTI: </a:t>
            </a:r>
            <a:r>
              <a:rPr lang="en-US" altLang="x-none" sz="4400" b="1" dirty="0">
                <a:ln>
                  <a:solidFill>
                    <a:srgbClr val="FFC000"/>
                  </a:solidFill>
                </a:ln>
                <a:solidFill>
                  <a:srgbClr val="FF0000"/>
                </a:solidFill>
                <a:latin typeface="+mj-lt"/>
                <a:ea typeface="+mj-ea"/>
                <a:cs typeface="+mj-cs"/>
              </a:rPr>
              <a:t>Classification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1" y="908720"/>
            <a:ext cx="8568952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1" y="1916832"/>
            <a:ext cx="8568952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2729483"/>
            <a:ext cx="8568952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3501008"/>
            <a:ext cx="8582025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1520" y="4293096"/>
            <a:ext cx="8601075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1520" y="5085184"/>
            <a:ext cx="8591550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692696"/>
            <a:ext cx="1625077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جدول 8"/>
          <p:cNvGraphicFramePr>
            <a:graphicFrameLocks noGrp="1"/>
          </p:cNvGraphicFramePr>
          <p:nvPr/>
        </p:nvGraphicFramePr>
        <p:xfrm>
          <a:off x="2406631" y="2386988"/>
          <a:ext cx="6468436" cy="432816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45090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594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rtl="1"/>
                      <a:endParaRPr lang="ar-JO" dirty="0"/>
                    </a:p>
                    <a:p>
                      <a:pPr rtl="1"/>
                      <a:endParaRPr lang="ar-JO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6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endParaRPr lang="en-US" dirty="0"/>
                    </a:p>
                    <a:p>
                      <a:pPr rtl="1"/>
                      <a:endParaRPr lang="en-US" dirty="0"/>
                    </a:p>
                    <a:p>
                      <a:pPr rtl="1"/>
                      <a:endParaRPr lang="en-US" dirty="0"/>
                    </a:p>
                    <a:p>
                      <a:pPr rtl="1"/>
                      <a:endParaRPr lang="en-US" dirty="0"/>
                    </a:p>
                    <a:p>
                      <a:pPr rtl="1"/>
                      <a:endParaRPr lang="ar-SA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0" name="مستطيل 9"/>
          <p:cNvSpPr/>
          <p:nvPr/>
        </p:nvSpPr>
        <p:spPr>
          <a:xfrm>
            <a:off x="4926911" y="3048647"/>
            <a:ext cx="3096344" cy="3951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Font typeface="Arial" charset="0"/>
              <a:buChar char="•"/>
            </a:pPr>
            <a:r>
              <a:rPr lang="en-US" altLang="x-none" sz="2400" b="1" dirty="0">
                <a:solidFill>
                  <a:srgbClr val="0070C0"/>
                </a:solidFill>
              </a:rPr>
              <a:t>Frequency</a:t>
            </a:r>
          </a:p>
        </p:txBody>
      </p:sp>
      <p:sp>
        <p:nvSpPr>
          <p:cNvPr id="11" name="مستطيل 10"/>
          <p:cNvSpPr/>
          <p:nvPr/>
        </p:nvSpPr>
        <p:spPr>
          <a:xfrm>
            <a:off x="5067939" y="3408687"/>
            <a:ext cx="1731180" cy="3951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lvl="0" indent="-514350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Font typeface="Arial" charset="0"/>
              <a:buChar char="•"/>
            </a:pPr>
            <a:r>
              <a:rPr lang="en-US" altLang="x-none" sz="2400" b="1" dirty="0">
                <a:solidFill>
                  <a:srgbClr val="0070C0"/>
                </a:solidFill>
              </a:rPr>
              <a:t>Urgency</a:t>
            </a:r>
          </a:p>
        </p:txBody>
      </p:sp>
      <p:sp>
        <p:nvSpPr>
          <p:cNvPr id="12" name="مستطيل 11"/>
          <p:cNvSpPr/>
          <p:nvPr/>
        </p:nvSpPr>
        <p:spPr>
          <a:xfrm>
            <a:off x="5161811" y="3774127"/>
            <a:ext cx="1667123" cy="3951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lvl="0" indent="-514350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Font typeface="Arial" charset="0"/>
              <a:buChar char="•"/>
            </a:pPr>
            <a:r>
              <a:rPr lang="en-US" altLang="x-none" sz="2400" b="1" dirty="0">
                <a:solidFill>
                  <a:srgbClr val="0070C0"/>
                </a:solidFill>
              </a:rPr>
              <a:t>Dysuria</a:t>
            </a:r>
          </a:p>
        </p:txBody>
      </p:sp>
      <p:sp>
        <p:nvSpPr>
          <p:cNvPr id="13" name="مستطيل 12"/>
          <p:cNvSpPr/>
          <p:nvPr/>
        </p:nvSpPr>
        <p:spPr>
          <a:xfrm>
            <a:off x="4014926" y="4173017"/>
            <a:ext cx="4877554" cy="3951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indent="-514350">
              <a:lnSpc>
                <a:spcPct val="80000"/>
              </a:lnSpc>
              <a:spcAft>
                <a:spcPts val="600"/>
              </a:spcAft>
              <a:buClr>
                <a:schemeClr val="bg1"/>
              </a:buClr>
              <a:buFont typeface="Arial" charset="0"/>
              <a:buChar char="•"/>
            </a:pPr>
            <a:r>
              <a:rPr lang="en-US" altLang="x-none" sz="2400" b="1" dirty="0">
                <a:solidFill>
                  <a:srgbClr val="0070C0"/>
                </a:solidFill>
              </a:rPr>
              <a:t>Hematuria - microscopic or gross</a:t>
            </a:r>
          </a:p>
        </p:txBody>
      </p:sp>
      <p:sp>
        <p:nvSpPr>
          <p:cNvPr id="14" name="مستطيل 13"/>
          <p:cNvSpPr/>
          <p:nvPr/>
        </p:nvSpPr>
        <p:spPr>
          <a:xfrm>
            <a:off x="4715744" y="4893097"/>
            <a:ext cx="3146439" cy="3951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indent="-514350">
              <a:lnSpc>
                <a:spcPct val="80000"/>
              </a:lnSpc>
              <a:spcAft>
                <a:spcPts val="3000"/>
              </a:spcAft>
              <a:buClr>
                <a:schemeClr val="bg1"/>
              </a:buClr>
              <a:buFont typeface="Arial" charset="0"/>
              <a:buChar char="•"/>
            </a:pPr>
            <a:r>
              <a:rPr lang="en-US" altLang="x-none" sz="2400" b="1" dirty="0">
                <a:solidFill>
                  <a:srgbClr val="0070C0"/>
                </a:solidFill>
              </a:rPr>
              <a:t>Foul-smelling urine</a:t>
            </a:r>
          </a:p>
        </p:txBody>
      </p:sp>
      <p:sp>
        <p:nvSpPr>
          <p:cNvPr id="15" name="مستطيل 14"/>
          <p:cNvSpPr/>
          <p:nvPr/>
        </p:nvSpPr>
        <p:spPr>
          <a:xfrm>
            <a:off x="4647208" y="4459190"/>
            <a:ext cx="38128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rtl="1">
              <a:defRPr/>
            </a:pPr>
            <a:r>
              <a:rPr lang="en-US" altLang="x-none" sz="2400" b="1" dirty="0">
                <a:solidFill>
                  <a:srgbClr val="0070C0"/>
                </a:solidFill>
              </a:rPr>
              <a:t>Pain - suprapubic or urethral</a:t>
            </a:r>
          </a:p>
        </p:txBody>
      </p:sp>
      <p:sp>
        <p:nvSpPr>
          <p:cNvPr id="16" name="مستطيل 15"/>
          <p:cNvSpPr/>
          <p:nvPr/>
        </p:nvSpPr>
        <p:spPr>
          <a:xfrm>
            <a:off x="2594340" y="4080047"/>
            <a:ext cx="1684500" cy="3951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indent="-514350">
              <a:lnSpc>
                <a:spcPct val="80000"/>
              </a:lnSpc>
              <a:spcAft>
                <a:spcPts val="600"/>
              </a:spcAft>
              <a:buClr>
                <a:schemeClr val="bg1"/>
              </a:buClr>
              <a:buFont typeface="Arial" charset="0"/>
              <a:buNone/>
            </a:pPr>
            <a:r>
              <a:rPr lang="en-US" altLang="x-none" sz="2400" b="1" dirty="0">
                <a:solidFill>
                  <a:srgbClr val="0070C0"/>
                </a:solidFill>
              </a:rPr>
              <a:t>SYMPTOMS</a:t>
            </a:r>
          </a:p>
        </p:txBody>
      </p:sp>
      <p:sp>
        <p:nvSpPr>
          <p:cNvPr id="17" name="مستطيل 16"/>
          <p:cNvSpPr/>
          <p:nvPr/>
        </p:nvSpPr>
        <p:spPr>
          <a:xfrm>
            <a:off x="2987824" y="5748076"/>
            <a:ext cx="955711" cy="3951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indent="-514350">
              <a:lnSpc>
                <a:spcPct val="80000"/>
              </a:lnSpc>
              <a:spcAft>
                <a:spcPts val="600"/>
              </a:spcAft>
              <a:buClr>
                <a:schemeClr val="bg1"/>
              </a:buClr>
              <a:buFont typeface="Arial" charset="0"/>
              <a:buNone/>
            </a:pPr>
            <a:r>
              <a:rPr lang="en-US" altLang="x-none" sz="2400" b="1" dirty="0">
                <a:solidFill>
                  <a:srgbClr val="7030A0"/>
                </a:solidFill>
              </a:rPr>
              <a:t>SIGNS</a:t>
            </a:r>
          </a:p>
        </p:txBody>
      </p:sp>
      <p:sp>
        <p:nvSpPr>
          <p:cNvPr id="18" name="مستطيل 17"/>
          <p:cNvSpPr/>
          <p:nvPr/>
        </p:nvSpPr>
        <p:spPr>
          <a:xfrm>
            <a:off x="4422856" y="5280895"/>
            <a:ext cx="3623813" cy="3951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indent="-514350">
              <a:lnSpc>
                <a:spcPct val="80000"/>
              </a:lnSpc>
              <a:spcAft>
                <a:spcPts val="600"/>
              </a:spcAft>
              <a:buClr>
                <a:schemeClr val="bg1"/>
              </a:buClr>
              <a:buFont typeface="Arial" charset="0"/>
              <a:buChar char="•"/>
            </a:pPr>
            <a:r>
              <a:rPr lang="en-US" altLang="x-none" sz="2400" b="1" dirty="0">
                <a:solidFill>
                  <a:srgbClr val="7030A0"/>
                </a:solidFill>
              </a:rPr>
              <a:t>Suprapubic tenderness</a:t>
            </a:r>
          </a:p>
        </p:txBody>
      </p:sp>
      <p:sp>
        <p:nvSpPr>
          <p:cNvPr id="20" name="مستطيل 19"/>
          <p:cNvSpPr/>
          <p:nvPr/>
        </p:nvSpPr>
        <p:spPr>
          <a:xfrm>
            <a:off x="3126712" y="2381411"/>
            <a:ext cx="43204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rtl="1">
              <a:defRPr/>
            </a:pPr>
            <a:r>
              <a:rPr lang="en-CA" altLang="x-none" sz="2800" b="1" dirty="0">
                <a:solidFill>
                  <a:srgbClr val="FF0000"/>
                </a:solidFill>
              </a:rPr>
              <a:t>Signs and Symptoms</a:t>
            </a:r>
            <a:endParaRPr lang="en-US" altLang="x-none" sz="3200" b="1" dirty="0">
              <a:solidFill>
                <a:srgbClr val="FF0000"/>
              </a:solidFill>
            </a:endParaRPr>
          </a:p>
        </p:txBody>
      </p:sp>
      <p:sp>
        <p:nvSpPr>
          <p:cNvPr id="21" name="مستطيل 20"/>
          <p:cNvSpPr/>
          <p:nvPr/>
        </p:nvSpPr>
        <p:spPr>
          <a:xfrm>
            <a:off x="2928926" y="926431"/>
            <a:ext cx="416173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CA" altLang="x-none" sz="3600" b="1" dirty="0">
                <a:solidFill>
                  <a:srgbClr val="C00000"/>
                </a:solidFill>
              </a:rPr>
              <a:t>Uncomplicated UTI:</a:t>
            </a:r>
            <a:endParaRPr lang="en-US" altLang="x-none" sz="3600" b="1" dirty="0">
              <a:solidFill>
                <a:srgbClr val="C00000"/>
              </a:solidFill>
            </a:endParaRPr>
          </a:p>
          <a:p>
            <a:r>
              <a:rPr lang="en-CA" altLang="x-none" sz="3600" b="1" dirty="0">
                <a:solidFill>
                  <a:schemeClr val="accent2">
                    <a:lumMod val="75000"/>
                  </a:schemeClr>
                </a:solidFill>
              </a:rPr>
              <a:t>Bacterial Cystitis</a:t>
            </a:r>
            <a:endParaRPr lang="ar-SA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9" name="Title 2"/>
          <p:cNvSpPr txBox="1">
            <a:spLocks/>
          </p:cNvSpPr>
          <p:nvPr/>
        </p:nvSpPr>
        <p:spPr>
          <a:xfrm>
            <a:off x="1285852" y="71414"/>
            <a:ext cx="6786610" cy="71438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lvl="0" algn="ctr">
              <a:spcBef>
                <a:spcPct val="0"/>
              </a:spcBef>
            </a:pPr>
            <a:r>
              <a:rPr kumimoji="0" lang="en-US" altLang="x-none" sz="4400" b="1" i="0" u="none" strike="noStrike" kern="1200" cap="none" spc="0" normalizeH="0" baseline="0" noProof="0" dirty="0">
                <a:ln>
                  <a:solidFill>
                    <a:srgbClr val="FFC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UTI: </a:t>
            </a:r>
            <a:r>
              <a:rPr lang="en-CA" altLang="x-none" sz="4400" b="1" dirty="0">
                <a:ln>
                  <a:solidFill>
                    <a:srgbClr val="FFC000"/>
                  </a:solidFill>
                </a:ln>
                <a:solidFill>
                  <a:srgbClr val="FF0000"/>
                </a:solidFill>
                <a:latin typeface="+mj-lt"/>
                <a:ea typeface="+mj-ea"/>
                <a:cs typeface="+mj-cs"/>
              </a:rPr>
              <a:t>Signs and Symptoms</a:t>
            </a:r>
            <a:endParaRPr lang="en-US" altLang="x-none" sz="4400" b="1" dirty="0">
              <a:ln>
                <a:solidFill>
                  <a:srgbClr val="FFC000"/>
                </a:solidFill>
              </a:ln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0" name="مستطيل 29"/>
          <p:cNvSpPr/>
          <p:nvPr/>
        </p:nvSpPr>
        <p:spPr>
          <a:xfrm>
            <a:off x="539552" y="2420888"/>
            <a:ext cx="1008112" cy="1008112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4" name="Picture 10" descr="Related 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221088"/>
            <a:ext cx="2340620" cy="2636912"/>
          </a:xfrm>
          <a:prstGeom prst="rect">
            <a:avLst/>
          </a:prstGeom>
          <a:noFill/>
        </p:spPr>
      </p:pic>
      <p:sp>
        <p:nvSpPr>
          <p:cNvPr id="32" name="مستطيل 31"/>
          <p:cNvSpPr/>
          <p:nvPr/>
        </p:nvSpPr>
        <p:spPr>
          <a:xfrm>
            <a:off x="4499992" y="5676068"/>
            <a:ext cx="38345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x-none" sz="2400" b="1" dirty="0">
                <a:solidFill>
                  <a:srgbClr val="7030A0"/>
                </a:solidFill>
              </a:rPr>
              <a:t>(Tenderness is the pain</a:t>
            </a:r>
          </a:p>
          <a:p>
            <a:pPr algn="ctr"/>
            <a:r>
              <a:rPr lang="en-US" altLang="x-none" sz="2400" b="1" dirty="0">
                <a:solidFill>
                  <a:srgbClr val="7030A0"/>
                </a:solidFill>
              </a:rPr>
              <a:t> upon pressure)</a:t>
            </a:r>
            <a:endParaRPr lang="ar-SA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2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20" grpId="0"/>
      <p:bldP spid="21" grpId="0"/>
      <p:bldP spid="30" grpId="0" animBg="1"/>
      <p:bldP spid="3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1196752"/>
            <a:ext cx="4392489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2060848"/>
            <a:ext cx="5688632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2708919"/>
            <a:ext cx="2016224" cy="36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057" y="2730227"/>
            <a:ext cx="2016224" cy="3638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79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92281" y="2708920"/>
            <a:ext cx="1872208" cy="3665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1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0882" y="692696"/>
            <a:ext cx="2796942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itle 2"/>
          <p:cNvSpPr txBox="1">
            <a:spLocks/>
          </p:cNvSpPr>
          <p:nvPr/>
        </p:nvSpPr>
        <p:spPr>
          <a:xfrm>
            <a:off x="1285852" y="71414"/>
            <a:ext cx="6786610" cy="71438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lvl="0" algn="ctr">
              <a:spcBef>
                <a:spcPct val="0"/>
              </a:spcBef>
            </a:pPr>
            <a:r>
              <a:rPr kumimoji="0" lang="en-US" altLang="x-none" sz="4400" b="1" i="0" u="none" strike="noStrike" kern="1200" cap="none" spc="0" normalizeH="0" baseline="0" noProof="0" dirty="0">
                <a:ln>
                  <a:solidFill>
                    <a:srgbClr val="FFC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UTI: </a:t>
            </a:r>
            <a:r>
              <a:rPr lang="en-CA" altLang="x-none" sz="4400" b="1" dirty="0">
                <a:ln>
                  <a:solidFill>
                    <a:srgbClr val="FFC000"/>
                  </a:solidFill>
                </a:ln>
                <a:solidFill>
                  <a:srgbClr val="FF0000"/>
                </a:solidFill>
                <a:latin typeface="+mj-lt"/>
                <a:ea typeface="+mj-ea"/>
                <a:cs typeface="+mj-cs"/>
              </a:rPr>
              <a:t>Signs and Symptoms</a:t>
            </a:r>
            <a:endParaRPr lang="en-US" altLang="x-none" sz="4400" b="1" dirty="0">
              <a:ln>
                <a:solidFill>
                  <a:srgbClr val="FFC000"/>
                </a:solidFill>
              </a:ln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50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50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997693" y="2335317"/>
            <a:ext cx="4104456" cy="2664296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lnSpc>
                <a:spcPct val="70000"/>
              </a:lnSpc>
              <a:buClr>
                <a:schemeClr val="bg1"/>
              </a:buClr>
              <a:buFont typeface="Arial" charset="0"/>
              <a:buNone/>
            </a:pPr>
            <a:endParaRPr lang="en-US" altLang="x-none" sz="2400" dirty="0">
              <a:latin typeface="+mj-lt"/>
            </a:endParaRPr>
          </a:p>
          <a:p>
            <a:pPr marL="514350" indent="-514350">
              <a:lnSpc>
                <a:spcPct val="70000"/>
              </a:lnSpc>
              <a:buClr>
                <a:schemeClr val="bg1"/>
              </a:buClr>
              <a:buFont typeface="Arial" charset="0"/>
              <a:buNone/>
            </a:pPr>
            <a:r>
              <a:rPr lang="en-US" altLang="x-none" sz="2400" b="1" dirty="0">
                <a:solidFill>
                  <a:schemeClr val="accent2"/>
                </a:solidFill>
                <a:latin typeface="+mj-lt"/>
              </a:rPr>
              <a:t>SYMPTOMS</a:t>
            </a:r>
          </a:p>
          <a:p>
            <a:pPr marL="514350" indent="-514350">
              <a:lnSpc>
                <a:spcPct val="70000"/>
              </a:lnSpc>
              <a:buClr>
                <a:schemeClr val="bg1"/>
              </a:buClr>
              <a:buFont typeface="Wingdings" pitchFamily="2" charset="2"/>
              <a:buChar char="ü"/>
            </a:pPr>
            <a:r>
              <a:rPr lang="en-US" altLang="x-none" sz="2400" dirty="0">
                <a:latin typeface="+mj-lt"/>
              </a:rPr>
              <a:t>Flank pain</a:t>
            </a:r>
          </a:p>
          <a:p>
            <a:pPr marL="514350" indent="-514350">
              <a:lnSpc>
                <a:spcPct val="70000"/>
              </a:lnSpc>
              <a:buClr>
                <a:schemeClr val="bg1"/>
              </a:buClr>
              <a:buFont typeface="Arial" charset="0"/>
              <a:buChar char="•"/>
            </a:pPr>
            <a:r>
              <a:rPr lang="en-US" altLang="x-none" sz="2400" dirty="0">
                <a:latin typeface="+mj-lt"/>
              </a:rPr>
              <a:t>General malaise</a:t>
            </a:r>
          </a:p>
          <a:p>
            <a:pPr marL="514350" indent="-514350">
              <a:lnSpc>
                <a:spcPct val="70000"/>
              </a:lnSpc>
              <a:buClr>
                <a:schemeClr val="bg1"/>
              </a:buClr>
              <a:buFont typeface="Arial" charset="0"/>
              <a:buChar char="•"/>
            </a:pPr>
            <a:r>
              <a:rPr lang="en-US" altLang="x-none" sz="2400" dirty="0">
                <a:latin typeface="+mj-lt"/>
              </a:rPr>
              <a:t>Chills, sweats, rigors</a:t>
            </a:r>
          </a:p>
          <a:p>
            <a:pPr marL="514350" indent="-514350">
              <a:lnSpc>
                <a:spcPct val="70000"/>
              </a:lnSpc>
              <a:buClr>
                <a:schemeClr val="bg1"/>
              </a:buClr>
              <a:buFont typeface="Arial" charset="0"/>
              <a:buChar char="•"/>
            </a:pPr>
            <a:r>
              <a:rPr lang="en-US" altLang="x-none" sz="2400" dirty="0">
                <a:latin typeface="+mj-lt"/>
              </a:rPr>
              <a:t>Nausea &amp; vomiting</a:t>
            </a:r>
          </a:p>
          <a:p>
            <a:pPr marL="514350" indent="-514350">
              <a:lnSpc>
                <a:spcPct val="70000"/>
              </a:lnSpc>
              <a:buClr>
                <a:schemeClr val="bg1"/>
              </a:buClr>
              <a:buFont typeface="Arial" charset="0"/>
              <a:buChar char="•"/>
            </a:pPr>
            <a:r>
              <a:rPr lang="en-US" altLang="x-none" sz="2400" dirty="0">
                <a:latin typeface="+mj-lt"/>
              </a:rPr>
              <a:t>Confusion / decreased level of consciousness</a:t>
            </a:r>
          </a:p>
          <a:p>
            <a:pPr marL="914400" lvl="1" indent="-514350">
              <a:lnSpc>
                <a:spcPct val="70000"/>
              </a:lnSpc>
              <a:buClr>
                <a:schemeClr val="bg1"/>
              </a:buClr>
              <a:buFont typeface="Arial" charset="0"/>
              <a:buChar char="–"/>
            </a:pPr>
            <a:r>
              <a:rPr lang="en-US" altLang="x-none" sz="2400" dirty="0">
                <a:latin typeface="+mj-lt"/>
              </a:rPr>
              <a:t>(End-stage, due to sepsis)</a:t>
            </a:r>
          </a:p>
        </p:txBody>
      </p:sp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2357422" y="1071546"/>
            <a:ext cx="3816423" cy="710952"/>
          </a:xfrm>
        </p:spPr>
        <p:txBody>
          <a:bodyPr>
            <a:normAutofit/>
          </a:bodyPr>
          <a:lstStyle/>
          <a:p>
            <a:pPr eaLnBrk="1" hangingPunct="1"/>
            <a:r>
              <a:rPr lang="en-CA" altLang="x-none" sz="3200" b="1" dirty="0">
                <a:solidFill>
                  <a:srgbClr val="7030A0"/>
                </a:solidFill>
              </a:rPr>
              <a:t>Signs and Symptoms</a:t>
            </a:r>
            <a:endParaRPr lang="en-US" altLang="x-none" sz="3200" b="1" dirty="0">
              <a:solidFill>
                <a:srgbClr val="7030A0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857232"/>
            <a:ext cx="1625077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مستطيل 7"/>
          <p:cNvSpPr/>
          <p:nvPr/>
        </p:nvSpPr>
        <p:spPr>
          <a:xfrm>
            <a:off x="251520" y="857232"/>
            <a:ext cx="1800200" cy="1224136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ستطيل 8"/>
          <p:cNvSpPr/>
          <p:nvPr/>
        </p:nvSpPr>
        <p:spPr>
          <a:xfrm>
            <a:off x="2428860" y="708708"/>
            <a:ext cx="76438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CA" altLang="x-none" sz="3200" b="1" dirty="0">
                <a:solidFill>
                  <a:srgbClr val="C00000"/>
                </a:solidFill>
              </a:rPr>
              <a:t>Uncomplicated UTI: </a:t>
            </a:r>
            <a:r>
              <a:rPr lang="en-CA" altLang="x-none" sz="3200" b="1" dirty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Pyelonephritis</a:t>
            </a:r>
            <a:endParaRPr lang="ar-SA" altLang="x-none" sz="3200" b="1" dirty="0">
              <a:solidFill>
                <a:srgbClr val="7030A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2928926" y="4928745"/>
            <a:ext cx="5354219" cy="1643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lnSpc>
                <a:spcPct val="70000"/>
              </a:lnSpc>
              <a:buClr>
                <a:schemeClr val="bg1"/>
              </a:buClr>
              <a:buFont typeface="Arial" charset="0"/>
              <a:buNone/>
            </a:pPr>
            <a:r>
              <a:rPr lang="en-US" altLang="x-none" sz="2400" b="1" dirty="0">
                <a:solidFill>
                  <a:schemeClr val="accent2"/>
                </a:solidFill>
                <a:latin typeface="+mj-lt"/>
              </a:rPr>
              <a:t>SIGNS</a:t>
            </a:r>
          </a:p>
          <a:p>
            <a:pPr marL="514350" indent="-514350">
              <a:lnSpc>
                <a:spcPct val="70000"/>
              </a:lnSpc>
              <a:buClr>
                <a:schemeClr val="bg1"/>
              </a:buClr>
              <a:buFont typeface="Arial" charset="0"/>
              <a:buChar char="•"/>
            </a:pPr>
            <a:r>
              <a:rPr lang="en-US" altLang="x-none" sz="2400" dirty="0">
                <a:latin typeface="+mj-lt"/>
              </a:rPr>
              <a:t>Fever</a:t>
            </a:r>
          </a:p>
          <a:p>
            <a:pPr marL="514350" indent="-514350">
              <a:lnSpc>
                <a:spcPct val="70000"/>
              </a:lnSpc>
              <a:buClr>
                <a:schemeClr val="bg1"/>
              </a:buClr>
              <a:buFont typeface="Arial" charset="0"/>
              <a:buChar char="•"/>
            </a:pPr>
            <a:r>
              <a:rPr lang="en-US" altLang="x-none" sz="2400" dirty="0">
                <a:latin typeface="+mj-lt"/>
              </a:rPr>
              <a:t>Abdominal tenderness</a:t>
            </a:r>
          </a:p>
          <a:p>
            <a:pPr marL="514350" indent="-514350">
              <a:lnSpc>
                <a:spcPct val="70000"/>
              </a:lnSpc>
              <a:buClr>
                <a:schemeClr val="bg1"/>
              </a:buClr>
              <a:buFont typeface="Arial" charset="0"/>
              <a:buChar char="•"/>
            </a:pPr>
            <a:r>
              <a:rPr lang="en-US" altLang="x-none" sz="2400" dirty="0">
                <a:latin typeface="+mj-lt"/>
              </a:rPr>
              <a:t>Costovertebral angel tenderness</a:t>
            </a:r>
          </a:p>
          <a:p>
            <a:pPr marL="514350" indent="-514350">
              <a:lnSpc>
                <a:spcPct val="70000"/>
              </a:lnSpc>
              <a:buClr>
                <a:schemeClr val="bg1"/>
              </a:buClr>
              <a:buFont typeface="Arial" charset="0"/>
              <a:buChar char="•"/>
            </a:pPr>
            <a:r>
              <a:rPr lang="en-US" altLang="x-none" sz="2400" dirty="0">
                <a:latin typeface="+mj-lt"/>
              </a:rPr>
              <a:t>Tachycardia</a:t>
            </a:r>
          </a:p>
          <a:p>
            <a:pPr marL="514350" indent="-514350">
              <a:lnSpc>
                <a:spcPct val="70000"/>
              </a:lnSpc>
              <a:buClr>
                <a:schemeClr val="bg1"/>
              </a:buClr>
              <a:buFont typeface="Arial" charset="0"/>
              <a:buChar char="•"/>
            </a:pPr>
            <a:r>
              <a:rPr lang="en-US" altLang="x-none" sz="2400" dirty="0">
                <a:latin typeface="+mj-lt"/>
              </a:rPr>
              <a:t>Hypotension</a:t>
            </a:r>
          </a:p>
        </p:txBody>
      </p:sp>
      <p:sp>
        <p:nvSpPr>
          <p:cNvPr id="11" name="مستطيل 10"/>
          <p:cNvSpPr/>
          <p:nvPr/>
        </p:nvSpPr>
        <p:spPr>
          <a:xfrm>
            <a:off x="2564125" y="1759253"/>
            <a:ext cx="4651081" cy="3674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indent="-514350">
              <a:lnSpc>
                <a:spcPct val="70000"/>
              </a:lnSpc>
              <a:buClr>
                <a:schemeClr val="bg1"/>
              </a:buClr>
              <a:buFont typeface="Arial" charset="0"/>
              <a:buChar char="•"/>
            </a:pPr>
            <a:r>
              <a:rPr lang="en-US" altLang="x-none" sz="2400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Same as bacterial cystitis, plus:</a:t>
            </a:r>
          </a:p>
        </p:txBody>
      </p:sp>
      <p:sp>
        <p:nvSpPr>
          <p:cNvPr id="12" name="مربع نص 11"/>
          <p:cNvSpPr txBox="1"/>
          <p:nvPr/>
        </p:nvSpPr>
        <p:spPr>
          <a:xfrm>
            <a:off x="4716016" y="1853908"/>
            <a:ext cx="465191" cy="76944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+</a:t>
            </a:r>
            <a:endParaRPr lang="ar-SA" sz="4400" b="1" dirty="0">
              <a:solidFill>
                <a:srgbClr val="FF0000"/>
              </a:solidFill>
            </a:endParaRPr>
          </a:p>
        </p:txBody>
      </p:sp>
      <p:sp>
        <p:nvSpPr>
          <p:cNvPr id="13" name="Title 2"/>
          <p:cNvSpPr txBox="1">
            <a:spLocks/>
          </p:cNvSpPr>
          <p:nvPr/>
        </p:nvSpPr>
        <p:spPr>
          <a:xfrm>
            <a:off x="1285852" y="71414"/>
            <a:ext cx="6786610" cy="71438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lvl="0" algn="ctr">
              <a:spcBef>
                <a:spcPct val="0"/>
              </a:spcBef>
            </a:pPr>
            <a:r>
              <a:rPr kumimoji="0" lang="en-US" altLang="x-none" sz="4400" b="1" i="0" u="none" strike="noStrike" kern="1200" cap="none" spc="0" normalizeH="0" baseline="0" noProof="0" dirty="0">
                <a:ln>
                  <a:solidFill>
                    <a:srgbClr val="FFC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UTI: </a:t>
            </a:r>
            <a:r>
              <a:rPr lang="en-CA" altLang="x-none" sz="4400" b="1" dirty="0">
                <a:ln>
                  <a:solidFill>
                    <a:srgbClr val="FFC000"/>
                  </a:solidFill>
                </a:ln>
                <a:solidFill>
                  <a:srgbClr val="FF0000"/>
                </a:solidFill>
                <a:latin typeface="+mj-lt"/>
                <a:ea typeface="+mj-ea"/>
                <a:cs typeface="+mj-cs"/>
              </a:rPr>
              <a:t>Signs and Symptoms</a:t>
            </a:r>
            <a:endParaRPr lang="en-US" altLang="x-none" sz="4400" b="1" dirty="0">
              <a:ln>
                <a:solidFill>
                  <a:srgbClr val="FFC000"/>
                </a:solidFill>
              </a:ln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6386" name="Picture 2" descr="http://www.buzzle.com/img/articleImages/603315-42730-5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214818"/>
            <a:ext cx="2857488" cy="26431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2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2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animBg="1"/>
      <p:bldP spid="11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73050" y="1819275"/>
            <a:ext cx="7145338" cy="5211763"/>
          </a:xfrm>
        </p:spPr>
        <p:txBody>
          <a:bodyPr>
            <a:normAutofit/>
          </a:bodyPr>
          <a:lstStyle/>
          <a:p>
            <a:pPr marL="514350" indent="-514350">
              <a:lnSpc>
                <a:spcPct val="70000"/>
              </a:lnSpc>
              <a:buClr>
                <a:schemeClr val="bg1"/>
              </a:buClr>
              <a:buFont typeface="Arial" charset="0"/>
              <a:buChar char="•"/>
            </a:pPr>
            <a:r>
              <a:rPr lang="en-US" altLang="x-none" sz="2300" b="1" dirty="0">
                <a:solidFill>
                  <a:srgbClr val="7030A0"/>
                </a:solidFill>
              </a:rPr>
              <a:t>Microscopic urinalysis</a:t>
            </a:r>
          </a:p>
          <a:p>
            <a:pPr marL="914400" lvl="1" indent="-514350">
              <a:lnSpc>
                <a:spcPct val="70000"/>
              </a:lnSpc>
              <a:buClr>
                <a:schemeClr val="bg1"/>
              </a:buClr>
              <a:buFont typeface="Arial" charset="0"/>
              <a:buChar char="•"/>
            </a:pPr>
            <a:r>
              <a:rPr lang="en-US" altLang="x-none" sz="2000" dirty="0" err="1"/>
              <a:t>Pyuria</a:t>
            </a:r>
            <a:r>
              <a:rPr lang="en-US" altLang="x-none" sz="2000" dirty="0"/>
              <a:t> (WBC’s)</a:t>
            </a:r>
          </a:p>
          <a:p>
            <a:pPr marL="914400" lvl="1" indent="-514350">
              <a:lnSpc>
                <a:spcPct val="70000"/>
              </a:lnSpc>
              <a:buClr>
                <a:schemeClr val="bg1"/>
              </a:buClr>
              <a:buFont typeface="Arial" charset="0"/>
              <a:buChar char="•"/>
            </a:pPr>
            <a:r>
              <a:rPr lang="en-US" altLang="x-none" sz="2000" dirty="0"/>
              <a:t>Hematuria (RBC’s)</a:t>
            </a:r>
          </a:p>
          <a:p>
            <a:pPr marL="914400" lvl="1" indent="-514350">
              <a:lnSpc>
                <a:spcPct val="70000"/>
              </a:lnSpc>
              <a:buClr>
                <a:schemeClr val="bg1"/>
              </a:buClr>
              <a:buFont typeface="Arial" charset="0"/>
              <a:buChar char="•"/>
            </a:pPr>
            <a:r>
              <a:rPr lang="en-US" altLang="x-none" sz="2000" dirty="0"/>
              <a:t>Bacteriuria</a:t>
            </a:r>
          </a:p>
          <a:p>
            <a:pPr marL="514350" indent="-514350">
              <a:lnSpc>
                <a:spcPct val="70000"/>
              </a:lnSpc>
              <a:buClr>
                <a:schemeClr val="bg1"/>
              </a:buClr>
              <a:buFont typeface="Arial" charset="0"/>
              <a:buChar char="•"/>
            </a:pPr>
            <a:endParaRPr lang="en-US" altLang="x-none" sz="2300" dirty="0"/>
          </a:p>
          <a:p>
            <a:pPr marL="514350" indent="-514350">
              <a:lnSpc>
                <a:spcPct val="70000"/>
              </a:lnSpc>
              <a:buClr>
                <a:schemeClr val="bg1"/>
              </a:buClr>
              <a:buFont typeface="Arial" charset="0"/>
              <a:buChar char="•"/>
            </a:pPr>
            <a:r>
              <a:rPr lang="en-US" altLang="x-none" sz="2300" b="1" dirty="0">
                <a:solidFill>
                  <a:srgbClr val="7030A0"/>
                </a:solidFill>
              </a:rPr>
              <a:t>Rapid screen (indirect) dipsticks</a:t>
            </a:r>
          </a:p>
          <a:p>
            <a:pPr marL="914400" lvl="1" indent="-514350">
              <a:lnSpc>
                <a:spcPct val="70000"/>
              </a:lnSpc>
              <a:buClr>
                <a:schemeClr val="bg1"/>
              </a:buClr>
              <a:buFont typeface="Arial" charset="0"/>
              <a:buChar char="•"/>
            </a:pPr>
            <a:r>
              <a:rPr lang="en-US" altLang="x-none" sz="2000" dirty="0"/>
              <a:t>Nitrites (bacteriuria)</a:t>
            </a:r>
          </a:p>
          <a:p>
            <a:pPr marL="914400" lvl="1" indent="-514350">
              <a:lnSpc>
                <a:spcPct val="70000"/>
              </a:lnSpc>
              <a:buClr>
                <a:schemeClr val="bg1"/>
              </a:buClr>
              <a:buFont typeface="Arial" charset="0"/>
              <a:buChar char="•"/>
            </a:pPr>
            <a:r>
              <a:rPr lang="en-US" altLang="x-none" sz="2000" dirty="0"/>
              <a:t>Leukocyte esterase (</a:t>
            </a:r>
            <a:r>
              <a:rPr lang="en-US" altLang="x-none" sz="2000" dirty="0" err="1"/>
              <a:t>pyuria</a:t>
            </a:r>
            <a:r>
              <a:rPr lang="en-US" altLang="x-none" sz="2000" dirty="0"/>
              <a:t>)</a:t>
            </a:r>
          </a:p>
          <a:p>
            <a:pPr marL="514350" indent="-514350">
              <a:lnSpc>
                <a:spcPct val="70000"/>
              </a:lnSpc>
              <a:buClr>
                <a:schemeClr val="bg1"/>
              </a:buClr>
              <a:buFont typeface="Arial" charset="0"/>
              <a:buChar char="•"/>
            </a:pPr>
            <a:endParaRPr lang="en-US" altLang="x-none" sz="2300" dirty="0"/>
          </a:p>
          <a:p>
            <a:pPr marL="514350" indent="-514350">
              <a:lnSpc>
                <a:spcPct val="70000"/>
              </a:lnSpc>
              <a:buClr>
                <a:schemeClr val="bg1"/>
              </a:buClr>
              <a:buFont typeface="Arial" charset="0"/>
              <a:buChar char="•"/>
            </a:pPr>
            <a:r>
              <a:rPr lang="en-US" altLang="x-none" sz="2300" b="1" dirty="0">
                <a:solidFill>
                  <a:srgbClr val="7030A0"/>
                </a:solidFill>
              </a:rPr>
              <a:t>Urine culture &amp; sensitivity</a:t>
            </a:r>
          </a:p>
          <a:p>
            <a:pPr marL="914400" lvl="1" indent="-514350">
              <a:lnSpc>
                <a:spcPct val="70000"/>
              </a:lnSpc>
              <a:buClr>
                <a:schemeClr val="bg1"/>
              </a:buClr>
              <a:buFont typeface="Arial" charset="0"/>
              <a:buChar char="•"/>
            </a:pPr>
            <a:r>
              <a:rPr lang="en-US" altLang="x-none" sz="2000" dirty="0"/>
              <a:t>Often not necessary for simple UTI</a:t>
            </a:r>
          </a:p>
          <a:p>
            <a:pPr marL="914400" lvl="1" indent="-514350">
              <a:lnSpc>
                <a:spcPct val="70000"/>
              </a:lnSpc>
              <a:buClr>
                <a:schemeClr val="bg1"/>
              </a:buClr>
              <a:buFont typeface="Arial" charset="0"/>
              <a:buChar char="•"/>
            </a:pPr>
            <a:r>
              <a:rPr lang="en-US" altLang="x-none" sz="2000" dirty="0"/>
              <a:t>Less cost-effective</a:t>
            </a:r>
          </a:p>
          <a:p>
            <a:pPr marL="514350" indent="-514350">
              <a:lnSpc>
                <a:spcPct val="70000"/>
              </a:lnSpc>
              <a:buClr>
                <a:schemeClr val="bg1"/>
              </a:buClr>
              <a:buFont typeface="Arial" charset="0"/>
              <a:buChar char="•"/>
            </a:pPr>
            <a:endParaRPr lang="en-US" altLang="x-none" sz="2300" dirty="0"/>
          </a:p>
          <a:p>
            <a:pPr marL="514350" indent="-514350">
              <a:lnSpc>
                <a:spcPct val="70000"/>
              </a:lnSpc>
              <a:buClr>
                <a:schemeClr val="bg1"/>
              </a:buClr>
              <a:buFont typeface="Arial" charset="0"/>
              <a:buChar char="•"/>
            </a:pPr>
            <a:r>
              <a:rPr lang="en-US" altLang="x-none" sz="2300" b="1" dirty="0">
                <a:solidFill>
                  <a:srgbClr val="7030A0"/>
                </a:solidFill>
              </a:rPr>
              <a:t>Extensive investigation unnecessary</a:t>
            </a:r>
          </a:p>
          <a:p>
            <a:pPr marL="914400" lvl="1" indent="-514350">
              <a:lnSpc>
                <a:spcPct val="70000"/>
              </a:lnSpc>
              <a:buClr>
                <a:schemeClr val="bg1"/>
              </a:buClr>
              <a:buFont typeface="Arial" charset="0"/>
              <a:buChar char="•"/>
            </a:pPr>
            <a:r>
              <a:rPr lang="en-US" altLang="x-none" sz="2000" dirty="0"/>
              <a:t>Radiologic tests</a:t>
            </a:r>
          </a:p>
          <a:p>
            <a:pPr marL="914400" lvl="1" indent="-514350">
              <a:lnSpc>
                <a:spcPct val="70000"/>
              </a:lnSpc>
              <a:buClr>
                <a:schemeClr val="bg1"/>
              </a:buClr>
              <a:buFont typeface="Arial" charset="0"/>
              <a:buChar char="•"/>
            </a:pPr>
            <a:r>
              <a:rPr lang="en-US" altLang="x-none" sz="2000" dirty="0"/>
              <a:t>Endoscopy</a:t>
            </a:r>
          </a:p>
        </p:txBody>
      </p:sp>
      <p:sp>
        <p:nvSpPr>
          <p:cNvPr id="25607" name="TextBox 8"/>
          <p:cNvSpPr txBox="1">
            <a:spLocks noChangeArrowheads="1"/>
          </p:cNvSpPr>
          <p:nvPr/>
        </p:nvSpPr>
        <p:spPr bwMode="auto">
          <a:xfrm>
            <a:off x="6356350" y="2416175"/>
            <a:ext cx="10350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x-none" sz="1400" i="1">
                <a:solidFill>
                  <a:srgbClr val="FFFFFF"/>
                </a:solidFill>
                <a:latin typeface="Calibri" charset="0"/>
              </a:rPr>
              <a:t>Pyuria</a:t>
            </a:r>
          </a:p>
        </p:txBody>
      </p:sp>
      <p:sp>
        <p:nvSpPr>
          <p:cNvPr id="25608" name="TextBox 9"/>
          <p:cNvSpPr txBox="1">
            <a:spLocks noChangeArrowheads="1"/>
          </p:cNvSpPr>
          <p:nvPr/>
        </p:nvSpPr>
        <p:spPr bwMode="auto">
          <a:xfrm>
            <a:off x="7354888" y="4003675"/>
            <a:ext cx="1235075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x-none" sz="1400" i="1" dirty="0">
                <a:solidFill>
                  <a:srgbClr val="FFFFFF"/>
                </a:solidFill>
                <a:latin typeface="Calibri" charset="0"/>
              </a:rPr>
              <a:t>Hematuria</a:t>
            </a:r>
          </a:p>
        </p:txBody>
      </p:sp>
      <p:sp>
        <p:nvSpPr>
          <p:cNvPr id="25609" name="TextBox 10"/>
          <p:cNvSpPr txBox="1">
            <a:spLocks noChangeArrowheads="1"/>
          </p:cNvSpPr>
          <p:nvPr/>
        </p:nvSpPr>
        <p:spPr bwMode="auto">
          <a:xfrm>
            <a:off x="5245100" y="6292850"/>
            <a:ext cx="12350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9pPr>
          </a:lstStyle>
          <a:p>
            <a:pPr algn="r" eaLnBrk="1" hangingPunct="1"/>
            <a:r>
              <a:rPr lang="en-US" altLang="x-none" sz="1400" i="1" dirty="0">
                <a:solidFill>
                  <a:srgbClr val="FFFFFF"/>
                </a:solidFill>
                <a:latin typeface="Calibri" charset="0"/>
              </a:rPr>
              <a:t>Bacteriuria</a:t>
            </a:r>
          </a:p>
        </p:txBody>
      </p:sp>
      <p:sp>
        <p:nvSpPr>
          <p:cNvPr id="10" name="Title 2"/>
          <p:cNvSpPr>
            <a:spLocks noGrp="1"/>
          </p:cNvSpPr>
          <p:nvPr>
            <p:ph type="title"/>
          </p:nvPr>
        </p:nvSpPr>
        <p:spPr>
          <a:xfrm>
            <a:off x="0" y="908720"/>
            <a:ext cx="7956376" cy="576064"/>
          </a:xfrm>
        </p:spPr>
        <p:txBody>
          <a:bodyPr>
            <a:noAutofit/>
          </a:bodyPr>
          <a:lstStyle/>
          <a:p>
            <a:r>
              <a:rPr lang="en-CA" altLang="x-none" sz="2800" b="1" dirty="0">
                <a:solidFill>
                  <a:srgbClr val="0070C0"/>
                </a:solidFill>
              </a:rPr>
              <a:t>Investigations of Uncomplicated Bacterial Cystitis</a:t>
            </a:r>
            <a:endParaRPr lang="en-US" altLang="x-none" sz="2800" b="1" dirty="0">
              <a:solidFill>
                <a:srgbClr val="0070C0"/>
              </a:solidFill>
            </a:endParaRPr>
          </a:p>
        </p:txBody>
      </p:sp>
      <p:sp>
        <p:nvSpPr>
          <p:cNvPr id="11" name="Title 2"/>
          <p:cNvSpPr txBox="1">
            <a:spLocks/>
          </p:cNvSpPr>
          <p:nvPr/>
        </p:nvSpPr>
        <p:spPr>
          <a:xfrm>
            <a:off x="1285852" y="71414"/>
            <a:ext cx="6786610" cy="71438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algn="ctr">
              <a:spcBef>
                <a:spcPct val="0"/>
              </a:spcBef>
            </a:pPr>
            <a:r>
              <a:rPr kumimoji="0" lang="en-US" altLang="x-none" sz="4400" b="1" i="0" u="none" strike="noStrike" kern="1200" cap="none" spc="0" normalizeH="0" baseline="0" noProof="0" dirty="0">
                <a:ln>
                  <a:solidFill>
                    <a:srgbClr val="FFC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UTI: </a:t>
            </a:r>
            <a:r>
              <a:rPr lang="en-CA" altLang="x-none" sz="4400" b="1" dirty="0">
                <a:ln>
                  <a:solidFill>
                    <a:srgbClr val="FFC000"/>
                  </a:solidFill>
                </a:ln>
                <a:solidFill>
                  <a:srgbClr val="FF0000"/>
                </a:solidFill>
                <a:latin typeface="+mj-lt"/>
                <a:ea typeface="+mj-ea"/>
                <a:cs typeface="+mj-cs"/>
              </a:rPr>
              <a:t>Investigation</a:t>
            </a:r>
            <a:endParaRPr lang="en-US" altLang="x-none" sz="4400" b="1" dirty="0">
              <a:ln>
                <a:solidFill>
                  <a:srgbClr val="FFC000"/>
                </a:solidFill>
              </a:ln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2" name="Picture 2" descr="Image result for Pyuria (WBCâs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1916832"/>
            <a:ext cx="2664296" cy="30843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7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2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5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0" dur="500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5" dur="500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0" dur="500"/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Content Placeholder 2"/>
          <p:cNvSpPr>
            <a:spLocks noGrp="1"/>
          </p:cNvSpPr>
          <p:nvPr>
            <p:ph idx="1"/>
          </p:nvPr>
        </p:nvSpPr>
        <p:spPr>
          <a:xfrm>
            <a:off x="0" y="2996952"/>
            <a:ext cx="4032448" cy="2088232"/>
          </a:xfrm>
        </p:spPr>
        <p:txBody>
          <a:bodyPr>
            <a:normAutofit/>
          </a:bodyPr>
          <a:lstStyle/>
          <a:p>
            <a:pPr marL="514350" indent="-514350">
              <a:lnSpc>
                <a:spcPct val="90000"/>
              </a:lnSpc>
              <a:buClr>
                <a:schemeClr val="bg1"/>
              </a:buClr>
            </a:pPr>
            <a:r>
              <a:rPr lang="en-US" altLang="x-none" sz="2400" dirty="0"/>
              <a:t>Good hygiene</a:t>
            </a:r>
          </a:p>
          <a:p>
            <a:pPr marL="514350" indent="-514350">
              <a:lnSpc>
                <a:spcPct val="90000"/>
              </a:lnSpc>
              <a:buClr>
                <a:schemeClr val="bg1"/>
              </a:buClr>
            </a:pPr>
            <a:r>
              <a:rPr lang="en-US" altLang="x-none" sz="2400" dirty="0"/>
              <a:t>Increased fluid intake</a:t>
            </a:r>
          </a:p>
          <a:p>
            <a:pPr marL="514350" indent="-514350">
              <a:lnSpc>
                <a:spcPct val="90000"/>
              </a:lnSpc>
              <a:buClr>
                <a:schemeClr val="bg1"/>
              </a:buClr>
            </a:pPr>
            <a:r>
              <a:rPr lang="en-US" altLang="x-none" sz="2400" dirty="0"/>
              <a:t>Regular/timed voids</a:t>
            </a:r>
          </a:p>
          <a:p>
            <a:pPr marL="514350" indent="-514350">
              <a:lnSpc>
                <a:spcPct val="90000"/>
              </a:lnSpc>
              <a:buClr>
                <a:schemeClr val="bg1"/>
              </a:buClr>
            </a:pPr>
            <a:endParaRPr lang="en-US" altLang="x-none" sz="2400" dirty="0"/>
          </a:p>
        </p:txBody>
      </p:sp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1043608" y="836712"/>
            <a:ext cx="7259637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CA" altLang="x-none" sz="3200" b="1" dirty="0">
                <a:solidFill>
                  <a:srgbClr val="7030A0"/>
                </a:solidFill>
              </a:rPr>
              <a:t>Bacterial Cystitis Management</a:t>
            </a:r>
            <a:endParaRPr lang="en-US" altLang="x-none" sz="3200" b="1" dirty="0">
              <a:solidFill>
                <a:srgbClr val="7030A0"/>
              </a:solidFill>
            </a:endParaRPr>
          </a:p>
        </p:txBody>
      </p:sp>
      <p:sp>
        <p:nvSpPr>
          <p:cNvPr id="5" name="Title 2"/>
          <p:cNvSpPr txBox="1">
            <a:spLocks/>
          </p:cNvSpPr>
          <p:nvPr/>
        </p:nvSpPr>
        <p:spPr>
          <a:xfrm>
            <a:off x="1285852" y="71414"/>
            <a:ext cx="6786610" cy="71438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algn="ctr">
              <a:spcBef>
                <a:spcPct val="0"/>
              </a:spcBef>
            </a:pPr>
            <a:r>
              <a:rPr kumimoji="0" lang="en-US" altLang="x-none" sz="4400" b="1" i="0" u="none" strike="noStrike" kern="1200" cap="none" spc="0" normalizeH="0" baseline="0" noProof="0" dirty="0">
                <a:ln>
                  <a:solidFill>
                    <a:srgbClr val="FFC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UTI: </a:t>
            </a:r>
            <a:r>
              <a:rPr lang="en-CA" altLang="x-none" sz="4400" b="1" dirty="0">
                <a:ln>
                  <a:solidFill>
                    <a:srgbClr val="FFC000"/>
                  </a:solidFill>
                </a:ln>
                <a:solidFill>
                  <a:srgbClr val="FF0000"/>
                </a:solidFill>
                <a:latin typeface="+mj-lt"/>
                <a:ea typeface="+mj-ea"/>
                <a:cs typeface="+mj-cs"/>
              </a:rPr>
              <a:t>Management</a:t>
            </a:r>
            <a:endParaRPr lang="en-US" altLang="x-none" sz="4400" b="1" dirty="0">
              <a:ln>
                <a:solidFill>
                  <a:srgbClr val="FFC000"/>
                </a:solidFill>
              </a:ln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251520" y="2492896"/>
            <a:ext cx="34563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altLang="x-none" sz="2800" b="1" dirty="0">
                <a:solidFill>
                  <a:srgbClr val="7030A0"/>
                </a:solidFill>
                <a:ea typeface="+mj-ea"/>
                <a:cs typeface="+mj-cs"/>
              </a:rPr>
              <a:t>Non-Pharmacologic</a:t>
            </a:r>
            <a:endParaRPr lang="ar-SA" sz="1200" b="1" dirty="0">
              <a:solidFill>
                <a:srgbClr val="7030A0"/>
              </a:solidFill>
            </a:endParaRPr>
          </a:p>
        </p:txBody>
      </p:sp>
      <p:sp>
        <p:nvSpPr>
          <p:cNvPr id="7" name="قوس كبير أيسر 6"/>
          <p:cNvSpPr/>
          <p:nvPr/>
        </p:nvSpPr>
        <p:spPr>
          <a:xfrm rot="5400000">
            <a:off x="4247964" y="-567444"/>
            <a:ext cx="792088" cy="5328592"/>
          </a:xfrm>
          <a:prstGeom prst="leftBrace">
            <a:avLst/>
          </a:prstGeom>
          <a:noFill/>
          <a:ln w="3492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ستطيل 7"/>
          <p:cNvSpPr/>
          <p:nvPr/>
        </p:nvSpPr>
        <p:spPr>
          <a:xfrm>
            <a:off x="4860032" y="3068960"/>
            <a:ext cx="4104456" cy="23514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lnSpc>
                <a:spcPct val="90000"/>
              </a:lnSpc>
              <a:spcAft>
                <a:spcPts val="600"/>
              </a:spcAft>
              <a:buClr>
                <a:schemeClr val="bg1"/>
              </a:buClr>
            </a:pPr>
            <a:r>
              <a:rPr lang="en-US" altLang="x-none" sz="3000" dirty="0"/>
              <a:t>Choice of antibiotic:</a:t>
            </a:r>
            <a:r>
              <a:rPr lang="en-US" altLang="x-none" sz="2600" dirty="0"/>
              <a:t> </a:t>
            </a:r>
          </a:p>
          <a:p>
            <a:pPr indent="-514350" algn="just">
              <a:lnSpc>
                <a:spcPct val="90000"/>
              </a:lnSpc>
              <a:spcAft>
                <a:spcPts val="600"/>
              </a:spcAft>
              <a:buClr>
                <a:schemeClr val="bg1"/>
              </a:buClr>
            </a:pPr>
            <a:r>
              <a:rPr lang="en-US" altLang="x-none" sz="2600" dirty="0"/>
              <a:t>-</a:t>
            </a:r>
            <a:r>
              <a:rPr lang="en-US" altLang="x-none" sz="2400" dirty="0"/>
              <a:t>Guidelines useful, but choice should depend on local pathogens and resistance patterns.</a:t>
            </a:r>
          </a:p>
          <a:p>
            <a:pPr indent="-514350" algn="just">
              <a:lnSpc>
                <a:spcPct val="90000"/>
              </a:lnSpc>
              <a:spcAft>
                <a:spcPts val="600"/>
              </a:spcAft>
              <a:buClr>
                <a:schemeClr val="bg1"/>
              </a:buClr>
            </a:pPr>
            <a:r>
              <a:rPr lang="en-US" altLang="x-none" sz="2400" dirty="0"/>
              <a:t>-Resistance should be &lt; 10-20%</a:t>
            </a:r>
          </a:p>
        </p:txBody>
      </p:sp>
      <p:sp>
        <p:nvSpPr>
          <p:cNvPr id="9" name="مستطيل 8"/>
          <p:cNvSpPr/>
          <p:nvPr/>
        </p:nvSpPr>
        <p:spPr>
          <a:xfrm>
            <a:off x="6105301" y="2492896"/>
            <a:ext cx="24271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altLang="x-none" sz="2800" b="1" dirty="0">
                <a:solidFill>
                  <a:srgbClr val="7030A0"/>
                </a:solidFill>
                <a:ea typeface="+mj-ea"/>
                <a:cs typeface="+mj-cs"/>
              </a:rPr>
              <a:t>Pharmacologic</a:t>
            </a:r>
            <a:r>
              <a:rPr lang="en-CA" altLang="x-none" sz="1600" b="1" dirty="0">
                <a:solidFill>
                  <a:srgbClr val="7030A0"/>
                </a:solidFill>
              </a:rPr>
              <a:t> </a:t>
            </a:r>
            <a:endParaRPr lang="ar-SA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2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266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26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6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1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/>
      <p:bldP spid="7" grpId="0" animBg="1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Content Placeholder 2"/>
          <p:cNvSpPr>
            <a:spLocks noGrp="1"/>
          </p:cNvSpPr>
          <p:nvPr>
            <p:ph idx="1"/>
          </p:nvPr>
        </p:nvSpPr>
        <p:spPr>
          <a:xfrm>
            <a:off x="500034" y="1772816"/>
            <a:ext cx="8358246" cy="5211763"/>
          </a:xfrm>
        </p:spPr>
        <p:txBody>
          <a:bodyPr>
            <a:normAutofit fontScale="92500"/>
          </a:bodyPr>
          <a:lstStyle/>
          <a:p>
            <a:pPr marL="514350" indent="-514350">
              <a:lnSpc>
                <a:spcPct val="90000"/>
              </a:lnSpc>
              <a:buClr>
                <a:schemeClr val="bg1"/>
              </a:buClr>
            </a:pPr>
            <a:r>
              <a:rPr lang="en-US" altLang="x-none" sz="3000" b="1" dirty="0">
                <a:solidFill>
                  <a:srgbClr val="FF0000"/>
                </a:solidFill>
              </a:rPr>
              <a:t>Same as cystitis:</a:t>
            </a:r>
          </a:p>
          <a:p>
            <a:pPr marL="514350" indent="-514350">
              <a:lnSpc>
                <a:spcPct val="90000"/>
              </a:lnSpc>
              <a:buClr>
                <a:schemeClr val="bg1"/>
              </a:buClr>
            </a:pPr>
            <a:r>
              <a:rPr lang="en-US" altLang="x-none" sz="4300" b="1" dirty="0"/>
              <a:t>        </a:t>
            </a:r>
            <a:r>
              <a:rPr lang="en-US" altLang="x-none" sz="4300" b="1" dirty="0">
                <a:solidFill>
                  <a:srgbClr val="FF0000"/>
                </a:solidFill>
              </a:rPr>
              <a:t>+</a:t>
            </a:r>
          </a:p>
          <a:p>
            <a:pPr marL="514350" indent="-514350">
              <a:lnSpc>
                <a:spcPct val="90000"/>
              </a:lnSpc>
              <a:buClr>
                <a:schemeClr val="bg1"/>
              </a:buClr>
            </a:pPr>
            <a:r>
              <a:rPr lang="en-US" altLang="x-none" sz="3000" dirty="0">
                <a:solidFill>
                  <a:srgbClr val="0070C0"/>
                </a:solidFill>
              </a:rPr>
              <a:t>Bloodwork – CBC, </a:t>
            </a:r>
            <a:r>
              <a:rPr lang="en-US" sz="3200" dirty="0">
                <a:solidFill>
                  <a:srgbClr val="0070C0"/>
                </a:solidFill>
              </a:rPr>
              <a:t>electrolytes</a:t>
            </a:r>
            <a:r>
              <a:rPr lang="en-US" altLang="x-none" sz="3000" dirty="0">
                <a:solidFill>
                  <a:srgbClr val="0070C0"/>
                </a:solidFill>
              </a:rPr>
              <a:t>, kidney function test.</a:t>
            </a:r>
          </a:p>
          <a:p>
            <a:pPr marL="514350" indent="-514350">
              <a:lnSpc>
                <a:spcPct val="90000"/>
              </a:lnSpc>
              <a:buClr>
                <a:schemeClr val="bg1"/>
              </a:buClr>
            </a:pPr>
            <a:r>
              <a:rPr lang="en-US" altLang="x-none" sz="3000" dirty="0">
                <a:solidFill>
                  <a:srgbClr val="0070C0"/>
                </a:solidFill>
              </a:rPr>
              <a:t>Urine cultures.</a:t>
            </a:r>
          </a:p>
          <a:p>
            <a:pPr marL="514350" indent="-514350">
              <a:lnSpc>
                <a:spcPct val="90000"/>
              </a:lnSpc>
              <a:buClr>
                <a:schemeClr val="bg1"/>
              </a:buClr>
            </a:pPr>
            <a:r>
              <a:rPr lang="en-US" altLang="x-none" sz="3000" dirty="0">
                <a:solidFill>
                  <a:srgbClr val="0070C0"/>
                </a:solidFill>
              </a:rPr>
              <a:t>Blood cultures (for sepsis).</a:t>
            </a:r>
          </a:p>
          <a:p>
            <a:pPr marL="514350" indent="-514350">
              <a:lnSpc>
                <a:spcPct val="90000"/>
              </a:lnSpc>
              <a:buClr>
                <a:schemeClr val="bg1"/>
              </a:buClr>
            </a:pPr>
            <a:r>
              <a:rPr lang="en-US" altLang="x-none" sz="3000" dirty="0">
                <a:solidFill>
                  <a:srgbClr val="0070C0"/>
                </a:solidFill>
              </a:rPr>
              <a:t>Upper tract imaging – U/S or CT:</a:t>
            </a:r>
          </a:p>
          <a:p>
            <a:pPr marL="914400" lvl="1" indent="-514350">
              <a:lnSpc>
                <a:spcPct val="90000"/>
              </a:lnSpc>
              <a:buClr>
                <a:schemeClr val="bg1"/>
              </a:buClr>
              <a:buFont typeface="Arial" charset="0"/>
              <a:buChar char="•"/>
            </a:pPr>
            <a:r>
              <a:rPr lang="en-US" altLang="x-none" sz="2600" dirty="0">
                <a:solidFill>
                  <a:srgbClr val="0070C0"/>
                </a:solidFill>
              </a:rPr>
              <a:t>? obstruction</a:t>
            </a:r>
          </a:p>
          <a:p>
            <a:pPr marL="914400" lvl="1" indent="-514350">
              <a:lnSpc>
                <a:spcPct val="90000"/>
              </a:lnSpc>
              <a:buClr>
                <a:schemeClr val="bg1"/>
              </a:buClr>
              <a:buFont typeface="Arial" charset="0"/>
              <a:buChar char="•"/>
            </a:pPr>
            <a:r>
              <a:rPr lang="en-US" altLang="x-none" sz="2600" dirty="0">
                <a:solidFill>
                  <a:srgbClr val="0070C0"/>
                </a:solidFill>
              </a:rPr>
              <a:t>? stone(s)</a:t>
            </a:r>
          </a:p>
          <a:p>
            <a:pPr marL="914400" lvl="1" indent="-514350">
              <a:lnSpc>
                <a:spcPct val="90000"/>
              </a:lnSpc>
              <a:buClr>
                <a:schemeClr val="bg1"/>
              </a:buClr>
              <a:buFont typeface="Arial" charset="0"/>
              <a:buChar char="•"/>
            </a:pPr>
            <a:r>
              <a:rPr lang="en-US" altLang="x-none" sz="2600" dirty="0">
                <a:solidFill>
                  <a:srgbClr val="0070C0"/>
                </a:solidFill>
              </a:rPr>
              <a:t>? abscess</a:t>
            </a:r>
          </a:p>
          <a:p>
            <a:pPr marL="914400" lvl="1" indent="-514350">
              <a:lnSpc>
                <a:spcPct val="90000"/>
              </a:lnSpc>
              <a:buClr>
                <a:schemeClr val="bg1"/>
              </a:buClr>
              <a:buFont typeface="Arial" charset="0"/>
              <a:buChar char="•"/>
            </a:pPr>
            <a:r>
              <a:rPr lang="en-US" altLang="x-none" sz="2600" dirty="0">
                <a:solidFill>
                  <a:srgbClr val="0070C0"/>
                </a:solidFill>
              </a:rPr>
              <a:t>? pyonephrosis</a:t>
            </a:r>
          </a:p>
          <a:p>
            <a:pPr marL="914400" lvl="1" indent="-514350">
              <a:lnSpc>
                <a:spcPct val="90000"/>
              </a:lnSpc>
              <a:buClr>
                <a:schemeClr val="bg1"/>
              </a:buClr>
              <a:buFont typeface="Arial" charset="0"/>
              <a:buChar char="•"/>
            </a:pPr>
            <a:r>
              <a:rPr lang="en-US" altLang="x-none" sz="2600" dirty="0">
                <a:solidFill>
                  <a:srgbClr val="0070C0"/>
                </a:solidFill>
              </a:rPr>
              <a:t>? anatomic abnormality</a:t>
            </a:r>
          </a:p>
          <a:p>
            <a:pPr marL="914400" lvl="1" indent="-514350">
              <a:lnSpc>
                <a:spcPct val="90000"/>
              </a:lnSpc>
              <a:buClr>
                <a:schemeClr val="bg1"/>
              </a:buClr>
              <a:buFont typeface="Arial" charset="0"/>
              <a:buChar char="•"/>
            </a:pPr>
            <a:endParaRPr lang="en-US" altLang="x-none" sz="2600" dirty="0"/>
          </a:p>
        </p:txBody>
      </p:sp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-315580" y="764704"/>
            <a:ext cx="10144164" cy="1143000"/>
          </a:xfrm>
        </p:spPr>
        <p:txBody>
          <a:bodyPr>
            <a:noAutofit/>
          </a:bodyPr>
          <a:lstStyle/>
          <a:p>
            <a:pPr eaLnBrk="1" hangingPunct="1"/>
            <a:r>
              <a:rPr lang="en-CA" altLang="x-none" sz="3600" b="1" dirty="0">
                <a:solidFill>
                  <a:schemeClr val="accent6">
                    <a:lumMod val="50000"/>
                  </a:schemeClr>
                </a:solidFill>
              </a:rPr>
              <a:t>Pyelonephritis:</a:t>
            </a:r>
            <a:br>
              <a:rPr lang="en-CA" altLang="x-none" sz="3600" b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en-CA" altLang="x-none" sz="3600" b="1" dirty="0">
                <a:solidFill>
                  <a:schemeClr val="accent6">
                    <a:lumMod val="50000"/>
                  </a:schemeClr>
                </a:solidFill>
              </a:rPr>
              <a:t>Investigation</a:t>
            </a:r>
            <a:endParaRPr lang="en-US" altLang="x-none" sz="3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1285852" y="71414"/>
            <a:ext cx="6786610" cy="71438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algn="ctr">
              <a:spcBef>
                <a:spcPct val="0"/>
              </a:spcBef>
            </a:pPr>
            <a:r>
              <a:rPr kumimoji="0" lang="en-US" altLang="x-none" sz="4400" b="1" i="0" u="none" strike="noStrike" kern="1200" cap="none" spc="0" normalizeH="0" baseline="0" noProof="0" dirty="0">
                <a:ln>
                  <a:solidFill>
                    <a:srgbClr val="FFC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UTI: </a:t>
            </a:r>
            <a:r>
              <a:rPr lang="en-CA" altLang="x-none" sz="4400" b="1" dirty="0">
                <a:ln>
                  <a:solidFill>
                    <a:srgbClr val="FFC000"/>
                  </a:solidFill>
                </a:ln>
                <a:solidFill>
                  <a:srgbClr val="FF0000"/>
                </a:solidFill>
                <a:latin typeface="+mj-lt"/>
                <a:ea typeface="+mj-ea"/>
                <a:cs typeface="+mj-cs"/>
              </a:rPr>
              <a:t>Investigation</a:t>
            </a:r>
            <a:endParaRPr lang="en-US" altLang="x-none" sz="4400" b="1" dirty="0">
              <a:ln>
                <a:solidFill>
                  <a:srgbClr val="FFC000"/>
                </a:solidFill>
              </a:ln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0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307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307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307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307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307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307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0" dur="500"/>
                                        <p:tgtEl>
                                          <p:spTgt spid="307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3" dur="500"/>
                                        <p:tgtEl>
                                          <p:spTgt spid="307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6" dur="500"/>
                                        <p:tgtEl>
                                          <p:spTgt spid="307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9" dur="500"/>
                                        <p:tgtEl>
                                          <p:spTgt spid="3072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139614" y="2231256"/>
            <a:ext cx="4792426" cy="4366096"/>
          </a:xfrm>
          <a:prstGeom prst="rect">
            <a:avLst/>
          </a:prstGeom>
        </p:spPr>
        <p:txBody>
          <a:bodyPr>
            <a:normAutofit/>
          </a:bodyPr>
          <a:lstStyle>
            <a:lvl1pPr marL="514350" indent="-5143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ts val="1200"/>
              </a:spcAft>
              <a:buClr>
                <a:schemeClr val="bg1"/>
              </a:buClr>
            </a:pPr>
            <a:r>
              <a:rPr lang="en-US" altLang="x-none" sz="2000" b="1" dirty="0">
                <a:solidFill>
                  <a:srgbClr val="FF0000"/>
                </a:solidFill>
                <a:latin typeface="AGaramond Bold" charset="0"/>
              </a:rPr>
              <a:t>PATIENT FACTORS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ts val="1200"/>
              </a:spcAft>
              <a:buClr>
                <a:schemeClr val="bg1"/>
              </a:buClr>
              <a:buFont typeface="Arial" charset="0"/>
              <a:buChar char="•"/>
            </a:pPr>
            <a:r>
              <a:rPr lang="en-US" altLang="x-none" sz="2000" dirty="0">
                <a:latin typeface="AGaramond Bold" charset="0"/>
              </a:rPr>
              <a:t>Children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ts val="1200"/>
              </a:spcAft>
              <a:buClr>
                <a:schemeClr val="bg1"/>
              </a:buClr>
              <a:buFont typeface="Arial" charset="0"/>
              <a:buChar char="•"/>
            </a:pPr>
            <a:r>
              <a:rPr lang="en-US" altLang="x-none" sz="2000" dirty="0">
                <a:latin typeface="AGaramond Bold" charset="0"/>
              </a:rPr>
              <a:t>Pregnancy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ts val="1200"/>
              </a:spcAft>
              <a:buClr>
                <a:schemeClr val="bg1"/>
              </a:buClr>
              <a:buFont typeface="Arial" charset="0"/>
              <a:buChar char="•"/>
            </a:pPr>
            <a:r>
              <a:rPr lang="en-US" altLang="x-none" sz="2000" dirty="0">
                <a:latin typeface="AGaramond Bold" charset="0"/>
              </a:rPr>
              <a:t>Male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ts val="1200"/>
              </a:spcAft>
              <a:buClr>
                <a:schemeClr val="bg1"/>
              </a:buClr>
              <a:buFont typeface="Arial" charset="0"/>
              <a:buChar char="•"/>
            </a:pPr>
            <a:r>
              <a:rPr lang="en-US" altLang="x-none" sz="2000" dirty="0">
                <a:latin typeface="AGaramond Bold" charset="0"/>
              </a:rPr>
              <a:t>Diabetes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ts val="1200"/>
              </a:spcAft>
              <a:buClr>
                <a:schemeClr val="bg1"/>
              </a:buClr>
              <a:buFont typeface="Arial" charset="0"/>
              <a:buChar char="•"/>
            </a:pPr>
            <a:r>
              <a:rPr lang="en-US" altLang="x-none" sz="2000" dirty="0" err="1">
                <a:latin typeface="AGaramond Bold" charset="0"/>
              </a:rPr>
              <a:t>Immunosuppression</a:t>
            </a:r>
            <a:endParaRPr lang="en-US" altLang="x-none" sz="2000" dirty="0">
              <a:latin typeface="AGaramond Bold" charset="0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ts val="1200"/>
              </a:spcAft>
              <a:buClr>
                <a:schemeClr val="bg1"/>
              </a:buClr>
              <a:buFont typeface="Arial" charset="0"/>
              <a:buChar char="•"/>
            </a:pPr>
            <a:r>
              <a:rPr lang="en-US" altLang="x-none" sz="2000" dirty="0">
                <a:latin typeface="AGaramond Bold" charset="0"/>
              </a:rPr>
              <a:t>Spinal cord injury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ts val="1200"/>
              </a:spcAft>
              <a:buClr>
                <a:schemeClr val="bg1"/>
              </a:buClr>
              <a:buFont typeface="Arial" charset="0"/>
              <a:buChar char="•"/>
            </a:pPr>
            <a:r>
              <a:rPr lang="en-US" altLang="x-none" sz="2000" dirty="0">
                <a:latin typeface="AGaramond Bold" charset="0"/>
              </a:rPr>
              <a:t>Hospitalized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ts val="1200"/>
              </a:spcAft>
              <a:buClr>
                <a:schemeClr val="bg1"/>
              </a:buClr>
              <a:buFont typeface="Arial" charset="0"/>
              <a:buChar char="•"/>
            </a:pPr>
            <a:r>
              <a:rPr lang="en-US" altLang="x-none" sz="2000" dirty="0">
                <a:latin typeface="AGaramond Bold" charset="0"/>
              </a:rPr>
              <a:t>Recent urinary tract instrumentation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932040" y="2236018"/>
            <a:ext cx="4176464" cy="4361333"/>
          </a:xfrm>
          <a:prstGeom prst="rect">
            <a:avLst/>
          </a:prstGeom>
        </p:spPr>
        <p:txBody>
          <a:bodyPr>
            <a:normAutofit/>
          </a:bodyPr>
          <a:lstStyle>
            <a:lvl1pPr marL="514350" indent="-5143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ts val="1200"/>
              </a:spcAft>
              <a:buClr>
                <a:schemeClr val="bg1"/>
              </a:buClr>
            </a:pPr>
            <a:r>
              <a:rPr lang="en-US" altLang="x-none" sz="2000" b="1" dirty="0">
                <a:solidFill>
                  <a:srgbClr val="FF0000"/>
                </a:solidFill>
                <a:latin typeface="AGaramond Bold" charset="0"/>
              </a:rPr>
              <a:t>URINARY TRACT FACTORS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ts val="1200"/>
              </a:spcAft>
              <a:buClr>
                <a:schemeClr val="bg1"/>
              </a:buClr>
              <a:buFont typeface="Arial" charset="0"/>
              <a:buChar char="•"/>
            </a:pPr>
            <a:r>
              <a:rPr lang="en-US" altLang="x-none" sz="2000" dirty="0">
                <a:latin typeface="AGaramond Bold" charset="0"/>
              </a:rPr>
              <a:t>Stones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ts val="1200"/>
              </a:spcAft>
              <a:buClr>
                <a:schemeClr val="bg1"/>
              </a:buClr>
              <a:buFont typeface="Arial" charset="0"/>
              <a:buChar char="•"/>
            </a:pPr>
            <a:r>
              <a:rPr lang="en-US" altLang="x-none" sz="2000" dirty="0">
                <a:latin typeface="AGaramond Bold" charset="0"/>
              </a:rPr>
              <a:t>Obstruction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ts val="1200"/>
              </a:spcAft>
              <a:buClr>
                <a:schemeClr val="bg1"/>
              </a:buClr>
              <a:buFont typeface="Arial" charset="0"/>
              <a:buChar char="•"/>
            </a:pPr>
            <a:r>
              <a:rPr lang="en-US" altLang="x-none" sz="2000" dirty="0">
                <a:latin typeface="AGaramond Bold" charset="0"/>
              </a:rPr>
              <a:t>Indwelling tubes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ts val="1200"/>
              </a:spcAft>
              <a:buClr>
                <a:schemeClr val="bg1"/>
              </a:buClr>
              <a:buFont typeface="Arial" charset="0"/>
              <a:buChar char="•"/>
            </a:pPr>
            <a:r>
              <a:rPr lang="en-US" altLang="x-none" sz="2000" dirty="0">
                <a:latin typeface="AGaramond Bold" charset="0"/>
              </a:rPr>
              <a:t>Congenital anomalies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ts val="1200"/>
              </a:spcAft>
              <a:buClr>
                <a:schemeClr val="bg1"/>
              </a:buClr>
              <a:buFont typeface="Arial" charset="0"/>
              <a:buChar char="•"/>
            </a:pPr>
            <a:r>
              <a:rPr lang="en-US" altLang="x-none" sz="2000" dirty="0">
                <a:latin typeface="AGaramond Bold" charset="0"/>
              </a:rPr>
              <a:t>Voiding dysfunction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ts val="1200"/>
              </a:spcAft>
              <a:buClr>
                <a:schemeClr val="bg1"/>
              </a:buClr>
              <a:buFont typeface="Arial" charset="0"/>
              <a:buChar char="•"/>
            </a:pPr>
            <a:r>
              <a:rPr lang="en-US" altLang="x-none" sz="2000" dirty="0">
                <a:latin typeface="AGaramond Bold" charset="0"/>
              </a:rPr>
              <a:t>Persistent infection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ts val="1200"/>
              </a:spcAft>
              <a:buClr>
                <a:schemeClr val="bg1"/>
              </a:buClr>
              <a:buFont typeface="Arial" charset="0"/>
              <a:buChar char="•"/>
            </a:pPr>
            <a:r>
              <a:rPr lang="en-US" altLang="x-none" sz="2000" dirty="0">
                <a:latin typeface="AGaramond Bold" charset="0"/>
              </a:rPr>
              <a:t>Unusual organisms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ts val="1200"/>
              </a:spcAft>
              <a:buClr>
                <a:schemeClr val="bg1"/>
              </a:buClr>
              <a:buFont typeface="Arial" charset="0"/>
              <a:buChar char="•"/>
            </a:pPr>
            <a:r>
              <a:rPr lang="en-US" altLang="x-none" sz="2000" dirty="0">
                <a:latin typeface="AGaramond Bold" charset="0"/>
              </a:rPr>
              <a:t>Very resistant pathogen</a:t>
            </a:r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251520" y="764704"/>
            <a:ext cx="8352928" cy="1371600"/>
          </a:xfrm>
        </p:spPr>
        <p:txBody>
          <a:bodyPr>
            <a:normAutofit/>
          </a:bodyPr>
          <a:lstStyle/>
          <a:p>
            <a:pPr eaLnBrk="1" hangingPunct="1"/>
            <a:r>
              <a:rPr lang="en-CA" altLang="x-none" sz="2800" b="1" dirty="0">
                <a:solidFill>
                  <a:srgbClr val="7030A0"/>
                </a:solidFill>
              </a:rPr>
              <a:t>Complicated UTI:</a:t>
            </a:r>
            <a:br>
              <a:rPr lang="en-CA" altLang="x-none" sz="2800" b="1" dirty="0">
                <a:solidFill>
                  <a:srgbClr val="7030A0"/>
                </a:solidFill>
              </a:rPr>
            </a:br>
            <a:r>
              <a:rPr lang="en-CA" altLang="x-none" sz="2800" b="1" dirty="0">
                <a:solidFill>
                  <a:srgbClr val="7030A0"/>
                </a:solidFill>
              </a:rPr>
              <a:t>Infection occurring with functional or structural abnormalities of the urinary tract</a:t>
            </a:r>
            <a:endParaRPr lang="en-US" altLang="x-none" sz="2800" b="1" dirty="0">
              <a:solidFill>
                <a:srgbClr val="7030A0"/>
              </a:solidFill>
            </a:endParaRPr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1285852" y="71414"/>
            <a:ext cx="6786610" cy="71438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algn="ctr">
              <a:spcBef>
                <a:spcPct val="0"/>
              </a:spcBef>
            </a:pPr>
            <a:r>
              <a:rPr kumimoji="0" lang="en-US" altLang="x-none" sz="4400" b="1" i="0" u="none" strike="noStrike" kern="1200" cap="none" spc="0" normalizeH="0" baseline="0" noProof="0" dirty="0">
                <a:ln>
                  <a:solidFill>
                    <a:srgbClr val="FFC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UTI: </a:t>
            </a:r>
            <a:r>
              <a:rPr lang="en-US" altLang="x-none" sz="4400" b="1" dirty="0">
                <a:ln>
                  <a:solidFill>
                    <a:srgbClr val="FFC000"/>
                  </a:solidFill>
                </a:ln>
                <a:solidFill>
                  <a:srgbClr val="FF0000"/>
                </a:solidFill>
                <a:latin typeface="+mj-lt"/>
                <a:ea typeface="+mj-ea"/>
                <a:cs typeface="+mj-cs"/>
              </a:rPr>
              <a:t>Classification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8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3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8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8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8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3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8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3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8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3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 txBox="1">
            <a:spLocks/>
          </p:cNvSpPr>
          <p:nvPr/>
        </p:nvSpPr>
        <p:spPr>
          <a:xfrm>
            <a:off x="1285852" y="71414"/>
            <a:ext cx="6786610" cy="71438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x-none" sz="4400" b="1" i="0" u="none" strike="noStrike" kern="1200" cap="none" spc="0" normalizeH="0" baseline="0" noProof="0" dirty="0">
                <a:ln>
                  <a:solidFill>
                    <a:srgbClr val="FFC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UTI: Objectives</a:t>
            </a:r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428596" y="1071546"/>
            <a:ext cx="8418513" cy="55007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742950" marR="0" lvl="0" indent="-7429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lbertus Medium" charset="0"/>
              <a:buAutoNum type="arabicPeriod"/>
              <a:tabLst/>
              <a:defRPr/>
            </a:pPr>
            <a:r>
              <a:rPr kumimoji="0" lang="en-US" altLang="x-none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Define the meaning of UTI.</a:t>
            </a:r>
          </a:p>
          <a:p>
            <a:pPr marL="742950" marR="0" lvl="0" indent="-7429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lbertus Medium" charset="0"/>
              <a:buAutoNum type="arabicPeriod"/>
              <a:tabLst/>
              <a:defRPr/>
            </a:pPr>
            <a:r>
              <a:rPr kumimoji="0" lang="en-US" altLang="x-none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Desribe the different types of UTI.</a:t>
            </a:r>
          </a:p>
          <a:p>
            <a:pPr marL="742950" marR="0" lvl="0" indent="-7429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lbertus Medium" charset="0"/>
              <a:buAutoNum type="arabicPeriod"/>
              <a:tabLst/>
              <a:defRPr/>
            </a:pPr>
            <a:r>
              <a:rPr kumimoji="0" lang="en-US" altLang="x-none" sz="36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Describe the signs and symptoms of different types of UTI.</a:t>
            </a:r>
          </a:p>
          <a:p>
            <a:pPr marL="742950" lvl="0" indent="-742950" algn="just">
              <a:spcBef>
                <a:spcPct val="20000"/>
              </a:spcBef>
              <a:buFont typeface="Albertus Medium" charset="0"/>
              <a:buAutoNum type="arabicPeriod"/>
            </a:pPr>
            <a:r>
              <a:rPr kumimoji="0" lang="en-US" altLang="x-none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Describe  the  </a:t>
            </a:r>
            <a:r>
              <a:rPr lang="en-US" altLang="x-none" sz="3600" b="1" dirty="0">
                <a:solidFill>
                  <a:srgbClr val="7030A0"/>
                </a:solidFill>
              </a:rPr>
              <a:t>risk factors </a:t>
            </a:r>
            <a:r>
              <a:rPr kumimoji="0" lang="en-US" altLang="x-none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of UTI.</a:t>
            </a:r>
          </a:p>
          <a:p>
            <a:pPr marL="742950" marR="0" lvl="0" indent="-7429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lbertus Medium" charset="0"/>
              <a:buAutoNum type="arabicPeriod"/>
              <a:tabLst/>
              <a:defRPr/>
            </a:pPr>
            <a:r>
              <a:rPr kumimoji="0" lang="en-US" altLang="x-none" sz="36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List the common bacteria causing UTI.</a:t>
            </a:r>
          </a:p>
          <a:p>
            <a:pPr marL="742950" marR="0" lvl="0" indent="-7429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lbertus Medium" charset="0"/>
              <a:buAutoNum type="arabicPeriod"/>
              <a:tabLst/>
              <a:defRPr/>
            </a:pPr>
            <a:r>
              <a:rPr kumimoji="0" lang="en-US" altLang="x-none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Outline the investigation and treatment of bacterial cystitis and pyelonephritis.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Content Placeholder 2"/>
          <p:cNvSpPr>
            <a:spLocks noGrp="1"/>
          </p:cNvSpPr>
          <p:nvPr>
            <p:ph idx="1"/>
          </p:nvPr>
        </p:nvSpPr>
        <p:spPr>
          <a:xfrm>
            <a:off x="899592" y="2348880"/>
            <a:ext cx="7145338" cy="3957637"/>
          </a:xfrm>
        </p:spPr>
        <p:txBody>
          <a:bodyPr>
            <a:normAutofit lnSpcReduction="10000"/>
          </a:bodyPr>
          <a:lstStyle/>
          <a:p>
            <a:pPr marL="514350" indent="-514350">
              <a:lnSpc>
                <a:spcPct val="90000"/>
              </a:lnSpc>
              <a:buClr>
                <a:schemeClr val="bg1"/>
              </a:buClr>
            </a:pPr>
            <a:r>
              <a:rPr lang="en-US" altLang="x-none" sz="3000" dirty="0"/>
              <a:t>Same as uncomplicated UTI, plus:</a:t>
            </a:r>
            <a:endParaRPr lang="en-US" altLang="x-none" sz="2600" dirty="0"/>
          </a:p>
          <a:p>
            <a:pPr marL="514350" indent="-514350">
              <a:lnSpc>
                <a:spcPct val="90000"/>
              </a:lnSpc>
              <a:buClr>
                <a:schemeClr val="bg1"/>
              </a:buClr>
            </a:pPr>
            <a:r>
              <a:rPr lang="en-US" altLang="x-none" sz="3000" dirty="0"/>
              <a:t>                    </a:t>
            </a:r>
            <a:r>
              <a:rPr lang="en-US" altLang="x-none" sz="5400" b="1" dirty="0">
                <a:solidFill>
                  <a:srgbClr val="FF0000"/>
                </a:solidFill>
              </a:rPr>
              <a:t>+</a:t>
            </a:r>
            <a:endParaRPr lang="en-US" altLang="x-none" sz="3000" b="1" dirty="0">
              <a:solidFill>
                <a:srgbClr val="FF0000"/>
              </a:solidFill>
            </a:endParaRPr>
          </a:p>
          <a:p>
            <a:pPr marL="514350" indent="-514350">
              <a:lnSpc>
                <a:spcPct val="90000"/>
              </a:lnSpc>
              <a:spcAft>
                <a:spcPts val="1200"/>
              </a:spcAft>
              <a:buClr>
                <a:schemeClr val="bg1"/>
              </a:buClr>
            </a:pPr>
            <a:r>
              <a:rPr lang="en-US" altLang="x-none" sz="3000" dirty="0"/>
              <a:t>Further investigations to rule out underlying predisposing factors</a:t>
            </a:r>
          </a:p>
          <a:p>
            <a:pPr marL="914400" lvl="1" indent="-514350">
              <a:lnSpc>
                <a:spcPct val="90000"/>
              </a:lnSpc>
              <a:spcAft>
                <a:spcPts val="1200"/>
              </a:spcAft>
              <a:buClr>
                <a:schemeClr val="bg1"/>
              </a:buClr>
              <a:buFont typeface="Arial" charset="0"/>
              <a:buChar char="•"/>
            </a:pPr>
            <a:r>
              <a:rPr lang="en-US" altLang="x-none" sz="2400" dirty="0"/>
              <a:t>Diagnostic imaging (i.e. renal ultrasound)</a:t>
            </a:r>
          </a:p>
          <a:p>
            <a:pPr marL="914400" lvl="1" indent="-514350">
              <a:lnSpc>
                <a:spcPct val="90000"/>
              </a:lnSpc>
              <a:spcAft>
                <a:spcPts val="1200"/>
              </a:spcAft>
              <a:buClr>
                <a:schemeClr val="bg1"/>
              </a:buClr>
              <a:buFont typeface="Arial" charset="0"/>
              <a:buChar char="•"/>
            </a:pPr>
            <a:r>
              <a:rPr lang="en-US" altLang="x-none" sz="2400" dirty="0"/>
              <a:t>CT – best anatomic detail/most sensitive</a:t>
            </a:r>
          </a:p>
          <a:p>
            <a:pPr marL="914400" lvl="1" indent="-514350">
              <a:lnSpc>
                <a:spcPct val="90000"/>
              </a:lnSpc>
              <a:buClr>
                <a:schemeClr val="bg1"/>
              </a:buClr>
              <a:buFont typeface="Arial" charset="0"/>
              <a:buChar char="•"/>
            </a:pPr>
            <a:r>
              <a:rPr lang="en-US" altLang="x-none" sz="2400" dirty="0"/>
              <a:t>Endoscopy</a:t>
            </a:r>
          </a:p>
        </p:txBody>
      </p:sp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1056779" y="836712"/>
            <a:ext cx="7259637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CA" altLang="x-none" b="1" dirty="0">
                <a:solidFill>
                  <a:schemeClr val="accent5">
                    <a:lumMod val="75000"/>
                  </a:schemeClr>
                </a:solidFill>
              </a:rPr>
              <a:t>Complicated UTI:</a:t>
            </a:r>
            <a:br>
              <a:rPr lang="en-CA" altLang="x-none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CA" altLang="x-none" b="1" dirty="0">
                <a:solidFill>
                  <a:schemeClr val="accent5">
                    <a:lumMod val="75000"/>
                  </a:schemeClr>
                </a:solidFill>
              </a:rPr>
              <a:t>Investigations</a:t>
            </a:r>
            <a:endParaRPr lang="en-US" altLang="x-none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Title 2"/>
          <p:cNvSpPr txBox="1">
            <a:spLocks/>
          </p:cNvSpPr>
          <p:nvPr/>
        </p:nvSpPr>
        <p:spPr>
          <a:xfrm>
            <a:off x="1285852" y="71414"/>
            <a:ext cx="6786610" cy="71438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algn="ctr">
              <a:spcBef>
                <a:spcPct val="0"/>
              </a:spcBef>
            </a:pPr>
            <a:r>
              <a:rPr kumimoji="0" lang="en-US" altLang="x-none" sz="4400" b="1" i="0" u="none" strike="noStrike" kern="1200" cap="none" spc="0" normalizeH="0" baseline="0" noProof="0" dirty="0">
                <a:ln>
                  <a:solidFill>
                    <a:srgbClr val="FFC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UTI: </a:t>
            </a:r>
            <a:r>
              <a:rPr lang="en-CA" altLang="x-none" sz="4400" b="1" dirty="0">
                <a:ln>
                  <a:solidFill>
                    <a:srgbClr val="FFC000"/>
                  </a:solidFill>
                </a:ln>
                <a:solidFill>
                  <a:srgbClr val="FF0000"/>
                </a:solidFill>
                <a:latin typeface="+mj-lt"/>
                <a:ea typeface="+mj-ea"/>
                <a:cs typeface="+mj-cs"/>
              </a:rPr>
              <a:t>Investigations</a:t>
            </a:r>
            <a:endParaRPr lang="en-US" altLang="x-none" sz="4400" b="1" dirty="0">
              <a:ln>
                <a:solidFill>
                  <a:srgbClr val="FFC000"/>
                </a:solidFill>
              </a:ln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3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337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337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337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337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337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908720"/>
            <a:ext cx="8229600" cy="5949280"/>
          </a:xfrm>
        </p:spPr>
        <p:txBody>
          <a:bodyPr>
            <a:normAutofit/>
          </a:bodyPr>
          <a:lstStyle/>
          <a:p>
            <a:pPr marL="0" indent="-514350" algn="just">
              <a:buNone/>
            </a:pPr>
            <a:r>
              <a:rPr lang="en-US" sz="3600" b="1" dirty="0"/>
              <a:t>Organisms that cause urethritis which are not detected on routine urine culture including:</a:t>
            </a:r>
          </a:p>
          <a:p>
            <a:pPr marL="914400" lvl="1" indent="-514350" algn="just">
              <a:buFontTx/>
              <a:buChar char="-"/>
            </a:pPr>
            <a:r>
              <a:rPr lang="en-US" sz="3200" i="1" dirty="0"/>
              <a:t>Chlamydia trachomatis</a:t>
            </a:r>
            <a:r>
              <a:rPr lang="en-US" sz="3200" b="1" i="1" dirty="0"/>
              <a:t>.</a:t>
            </a:r>
          </a:p>
          <a:p>
            <a:pPr marL="914400" lvl="1" indent="-514350" algn="just">
              <a:buFontTx/>
              <a:buChar char="-"/>
            </a:pPr>
            <a:r>
              <a:rPr lang="en-US" sz="3200" i="1" dirty="0" err="1"/>
              <a:t>Ureaplasma</a:t>
            </a:r>
            <a:r>
              <a:rPr lang="en-US" sz="3200" i="1" dirty="0"/>
              <a:t> </a:t>
            </a:r>
            <a:r>
              <a:rPr lang="en-US" sz="3200" i="1" dirty="0" err="1"/>
              <a:t>urealyticum</a:t>
            </a:r>
            <a:r>
              <a:rPr lang="en-US" sz="3200" i="1" dirty="0"/>
              <a:t>.</a:t>
            </a:r>
          </a:p>
          <a:p>
            <a:pPr marL="514350" indent="-514350" algn="just">
              <a:buNone/>
            </a:pPr>
            <a:endParaRPr lang="en-US" sz="3600" i="1" dirty="0"/>
          </a:p>
          <a:p>
            <a:pPr algn="just">
              <a:buNone/>
            </a:pPr>
            <a:endParaRPr lang="en-US" sz="3600" dirty="0"/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1285852" y="71414"/>
            <a:ext cx="6786610" cy="71438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algn="ctr">
              <a:spcBef>
                <a:spcPct val="0"/>
              </a:spcBef>
            </a:pPr>
            <a:r>
              <a:rPr kumimoji="0" lang="en-US" altLang="x-none" sz="4400" b="1" i="0" u="none" strike="noStrike" kern="1200" cap="none" spc="0" normalizeH="0" baseline="0" noProof="0" dirty="0">
                <a:ln>
                  <a:solidFill>
                    <a:srgbClr val="FFC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UTI: </a:t>
            </a:r>
            <a:r>
              <a:rPr lang="en-US" altLang="x-none" sz="4400" b="1" dirty="0">
                <a:ln>
                  <a:solidFill>
                    <a:srgbClr val="FFC000"/>
                  </a:solidFill>
                </a:ln>
                <a:solidFill>
                  <a:srgbClr val="FF0000"/>
                </a:solidFill>
                <a:latin typeface="+mj-lt"/>
                <a:ea typeface="+mj-ea"/>
                <a:cs typeface="+mj-cs"/>
              </a:rPr>
              <a:t>Differential diagnosis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11560" y="2420888"/>
            <a:ext cx="8229600" cy="1143000"/>
          </a:xfrm>
        </p:spPr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66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Treatment of UTI</a:t>
            </a:r>
            <a:endParaRPr lang="ar-SA" sz="66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1433321"/>
              </p:ext>
            </p:extLst>
          </p:nvPr>
        </p:nvGraphicFramePr>
        <p:xfrm>
          <a:off x="2339752" y="1545956"/>
          <a:ext cx="3240360" cy="31791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561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8052"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Uncomplicated Lower UTI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8052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Dose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Duration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8052">
                <a:tc>
                  <a:txBody>
                    <a:bodyPr/>
                    <a:lstStyle/>
                    <a:p>
                      <a:r>
                        <a:rPr lang="en-US" sz="2000" dirty="0"/>
                        <a:t>2 tablets BID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3 days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8052">
                <a:tc>
                  <a:txBody>
                    <a:bodyPr/>
                    <a:lstStyle/>
                    <a:p>
                      <a:r>
                        <a:rPr lang="en-US" sz="2000" dirty="0"/>
                        <a:t>250mg</a:t>
                      </a:r>
                      <a:r>
                        <a:rPr lang="en-US" sz="2000" baseline="0" dirty="0"/>
                        <a:t> BID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3 days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74932">
                <a:tc>
                  <a:txBody>
                    <a:bodyPr/>
                    <a:lstStyle/>
                    <a:p>
                      <a:r>
                        <a:rPr lang="en-US" sz="2000" dirty="0"/>
                        <a:t>500 mg TID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5-7 days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r>
                        <a:rPr lang="en-US" sz="2000" dirty="0"/>
                        <a:t>100mg BID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5 days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1691680" y="116632"/>
            <a:ext cx="580498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Treatment Lower UTIs</a:t>
            </a:r>
          </a:p>
        </p:txBody>
      </p:sp>
      <p:graphicFrame>
        <p:nvGraphicFramePr>
          <p:cNvPr id="7" name="جدول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7051901"/>
              </p:ext>
            </p:extLst>
          </p:nvPr>
        </p:nvGraphicFramePr>
        <p:xfrm>
          <a:off x="5652120" y="1545958"/>
          <a:ext cx="3419872" cy="320046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322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76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78690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</a:rPr>
                        <a:t>   Complicated Lower UTI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8248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Dose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Duration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8690">
                <a:tc>
                  <a:txBody>
                    <a:bodyPr/>
                    <a:lstStyle/>
                    <a:p>
                      <a:r>
                        <a:rPr lang="en-US" sz="2000" dirty="0"/>
                        <a:t>2 tablets BID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rgbClr val="FF0000"/>
                          </a:solidFill>
                        </a:rPr>
                        <a:t>7-10 days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414">
                <a:tc>
                  <a:txBody>
                    <a:bodyPr/>
                    <a:lstStyle/>
                    <a:p>
                      <a:r>
                        <a:rPr lang="en-US" sz="2000" dirty="0"/>
                        <a:t>250-500mg</a:t>
                      </a:r>
                      <a:r>
                        <a:rPr lang="en-US" sz="2000" baseline="0" dirty="0"/>
                        <a:t> BID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</a:rPr>
                        <a:t>7-10 days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85372">
                <a:tc>
                  <a:txBody>
                    <a:bodyPr/>
                    <a:lstStyle/>
                    <a:p>
                      <a:r>
                        <a:rPr lang="en-US" sz="2000" dirty="0"/>
                        <a:t>500 mg TID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</a:rPr>
                        <a:t>7-10 days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r>
                        <a:rPr lang="en-US" sz="2000" dirty="0"/>
                        <a:t>100 mg BID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</a:rPr>
                        <a:t>7-10 days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1" name="جدول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9301265"/>
              </p:ext>
            </p:extLst>
          </p:nvPr>
        </p:nvGraphicFramePr>
        <p:xfrm>
          <a:off x="148952" y="1545957"/>
          <a:ext cx="2118792" cy="319548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187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46939">
                <a:tc>
                  <a:txBody>
                    <a:bodyPr/>
                    <a:lstStyle/>
                    <a:p>
                      <a:r>
                        <a:rPr lang="en-US" sz="2400" dirty="0"/>
                        <a:t>Antibiotic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r>
                        <a:rPr lang="en-US" sz="2400" dirty="0"/>
                        <a:t>TMP-SXT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4192">
                <a:tc>
                  <a:txBody>
                    <a:bodyPr/>
                    <a:lstStyle/>
                    <a:p>
                      <a:r>
                        <a:rPr lang="en-US" sz="2400" dirty="0"/>
                        <a:t>Ciprfloxacin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8768">
                <a:tc>
                  <a:txBody>
                    <a:bodyPr/>
                    <a:lstStyle/>
                    <a:p>
                      <a:r>
                        <a:rPr lang="en-US" sz="2400" dirty="0"/>
                        <a:t>Amoxicillin-clavulanate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4192">
                <a:tc>
                  <a:txBody>
                    <a:bodyPr/>
                    <a:lstStyle/>
                    <a:p>
                      <a:r>
                        <a:rPr lang="en-US" sz="2400" dirty="0"/>
                        <a:t>Nitrofurantoin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782960"/>
          </a:xfrm>
        </p:spPr>
        <p:txBody>
          <a:bodyPr>
            <a:normAutofit fontScale="90000"/>
          </a:bodyPr>
          <a:lstStyle/>
          <a:p>
            <a:r>
              <a:rPr lang="en-US" sz="4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cs"/>
              </a:rPr>
              <a:t>Acute Pyelonephritis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3212976"/>
            <a:ext cx="5889848" cy="2520280"/>
          </a:xfrm>
        </p:spPr>
        <p:txBody>
          <a:bodyPr>
            <a:normAutofit fontScale="92500" lnSpcReduction="10000"/>
          </a:bodyPr>
          <a:lstStyle/>
          <a:p>
            <a:r>
              <a:rPr lang="en-US" sz="3600" b="1" dirty="0">
                <a:solidFill>
                  <a:srgbClr val="00B0F0"/>
                </a:solidFill>
              </a:rPr>
              <a:t>low grad fever without nausea or vomiting.</a:t>
            </a:r>
          </a:p>
          <a:p>
            <a:r>
              <a:rPr lang="en-US" sz="3600" b="1" dirty="0">
                <a:solidFill>
                  <a:srgbClr val="00B0F0"/>
                </a:solidFill>
              </a:rPr>
              <a:t>Those patient may be treated with an oral antibiotic (seen as an outpatient).</a:t>
            </a:r>
          </a:p>
        </p:txBody>
      </p:sp>
      <p:sp>
        <p:nvSpPr>
          <p:cNvPr id="5" name="مستطيل 4"/>
          <p:cNvSpPr/>
          <p:nvPr/>
        </p:nvSpPr>
        <p:spPr>
          <a:xfrm>
            <a:off x="2051720" y="836712"/>
            <a:ext cx="54068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2800" b="1" dirty="0"/>
              <a:t>Patient with pyelonephritis may be</a:t>
            </a:r>
          </a:p>
        </p:txBody>
      </p:sp>
      <p:sp>
        <p:nvSpPr>
          <p:cNvPr id="6" name="مستطيل 5"/>
          <p:cNvSpPr/>
          <p:nvPr/>
        </p:nvSpPr>
        <p:spPr>
          <a:xfrm>
            <a:off x="5873973" y="1988840"/>
            <a:ext cx="31625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lang="en-US" sz="3600" b="1" dirty="0">
                <a:solidFill>
                  <a:srgbClr val="FF0000"/>
                </a:solidFill>
              </a:rPr>
              <a:t>Severely  ill</a:t>
            </a:r>
          </a:p>
        </p:txBody>
      </p:sp>
      <p:sp>
        <p:nvSpPr>
          <p:cNvPr id="7" name="مستطيل 6"/>
          <p:cNvSpPr/>
          <p:nvPr/>
        </p:nvSpPr>
        <p:spPr>
          <a:xfrm>
            <a:off x="179512" y="1988840"/>
            <a:ext cx="38164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lang="en-US" sz="3600" b="1" dirty="0">
                <a:solidFill>
                  <a:srgbClr val="FF0000"/>
                </a:solidFill>
              </a:rPr>
              <a:t>Less severely ill</a:t>
            </a:r>
          </a:p>
        </p:txBody>
      </p:sp>
      <p:sp>
        <p:nvSpPr>
          <p:cNvPr id="8" name="قوس كبير أيسر 7"/>
          <p:cNvSpPr/>
          <p:nvPr/>
        </p:nvSpPr>
        <p:spPr>
          <a:xfrm rot="5400000">
            <a:off x="4296544" y="-976064"/>
            <a:ext cx="792088" cy="5425752"/>
          </a:xfrm>
          <a:prstGeom prst="leftBrac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10" name="رابط مستقيم 9"/>
          <p:cNvCxnSpPr/>
          <p:nvPr/>
        </p:nvCxnSpPr>
        <p:spPr>
          <a:xfrm>
            <a:off x="1979712" y="2564904"/>
            <a:ext cx="0" cy="50405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Autofit/>
          </a:bodyPr>
          <a:lstStyle/>
          <a:p>
            <a:r>
              <a:rPr lang="en-US" sz="43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cs"/>
              </a:rPr>
              <a:t>Outpatient Antimicribial therapy for acute pyelonephritis 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827584" y="1857364"/>
          <a:ext cx="7632846" cy="2346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683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482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162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Antibiotic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Dose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Duration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TMP-SXT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 tablets BID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14 days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Ciprfloxacin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250 mg</a:t>
                      </a:r>
                      <a:r>
                        <a:rPr lang="en-US" sz="2400" baseline="0" dirty="0"/>
                        <a:t> BID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14 days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Amoxicillin-clavulanate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500 mg TID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14 days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Levofloxacin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750 mg once daily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5 days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864096"/>
          </a:xfrm>
        </p:spPr>
        <p:txBody>
          <a:bodyPr>
            <a:normAutofit/>
          </a:bodyPr>
          <a:lstStyle/>
          <a:p>
            <a:pPr lvl="0"/>
            <a:r>
              <a:rPr lang="en-US" sz="4000" b="1" dirty="0">
                <a:solidFill>
                  <a:srgbClr val="FF0000"/>
                </a:solidFill>
              </a:rPr>
              <a:t>In severely  ill patients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4525963"/>
          </a:xfrm>
        </p:spPr>
        <p:txBody>
          <a:bodyPr>
            <a:noAutofit/>
          </a:bodyPr>
          <a:lstStyle/>
          <a:p>
            <a:pPr algn="just"/>
            <a:r>
              <a:rPr lang="en-US" sz="2700" dirty="0"/>
              <a:t>IV drug administered initially before being switched to oral therapy.</a:t>
            </a:r>
          </a:p>
          <a:p>
            <a:pPr algn="just"/>
            <a:r>
              <a:rPr lang="en-US" sz="2700" dirty="0"/>
              <a:t>Patients with pyllonephritis are traditionally given 14 days of therapy</a:t>
            </a:r>
          </a:p>
          <a:p>
            <a:pPr algn="just"/>
            <a:r>
              <a:rPr lang="en-US" sz="2700" dirty="0"/>
              <a:t>Treatment should be proceeded until fluids can be taken oraly and the patient is symptomatically improved and afebrile for 1-2 days</a:t>
            </a:r>
          </a:p>
          <a:p>
            <a:pPr algn="just"/>
            <a:r>
              <a:rPr lang="en-US" sz="2700" dirty="0"/>
              <a:t>This sholud be followed with a course of oral antibiotics for total duration  of 14 days</a:t>
            </a:r>
          </a:p>
          <a:p>
            <a:pPr algn="just"/>
            <a:r>
              <a:rPr lang="en-US" sz="2700" dirty="0"/>
              <a:t>The traditional terapy included:</a:t>
            </a:r>
          </a:p>
          <a:p>
            <a:pPr lvl="2" algn="just">
              <a:buFontTx/>
              <a:buChar char="-"/>
            </a:pPr>
            <a:r>
              <a:rPr lang="en-US" sz="2000" dirty="0"/>
              <a:t>An extended spectrum </a:t>
            </a:r>
            <a:r>
              <a:rPr lang="en-US" sz="2000" b="1" dirty="0" err="1"/>
              <a:t>cephalosporins</a:t>
            </a:r>
            <a:r>
              <a:rPr lang="en-US" sz="2000" dirty="0"/>
              <a:t>.</a:t>
            </a:r>
          </a:p>
          <a:p>
            <a:pPr lvl="2" algn="just">
              <a:buFontTx/>
              <a:buChar char="-"/>
            </a:pPr>
            <a:r>
              <a:rPr lang="en-US" sz="2000" dirty="0"/>
              <a:t>An I.V. </a:t>
            </a:r>
            <a:r>
              <a:rPr lang="en-US" sz="2000" b="1" dirty="0" err="1"/>
              <a:t>fluoroquinolones</a:t>
            </a:r>
            <a:r>
              <a:rPr lang="en-US" sz="2000" dirty="0"/>
              <a:t>.</a:t>
            </a:r>
          </a:p>
          <a:p>
            <a:pPr lvl="2" algn="just">
              <a:buFontTx/>
              <a:buChar char="-"/>
            </a:pPr>
            <a:r>
              <a:rPr lang="en-US" sz="2000" dirty="0"/>
              <a:t>An I.V. aminoglycosides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-99392"/>
            <a:ext cx="8229600" cy="7829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Pyelonephritis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694" y="0"/>
            <a:ext cx="911630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124744"/>
            <a:ext cx="8401080" cy="5376090"/>
          </a:xfrm>
        </p:spPr>
        <p:txBody>
          <a:bodyPr>
            <a:normAutofit/>
          </a:bodyPr>
          <a:lstStyle/>
          <a:p>
            <a:pPr marL="0" algn="just">
              <a:buNone/>
            </a:pPr>
            <a:r>
              <a:rPr lang="en-US" sz="3600" dirty="0">
                <a:solidFill>
                  <a:srgbClr val="C00000"/>
                </a:solidFill>
              </a:rPr>
              <a:t>A urinary tract infection (UTI) is an infection in any part of the urinary system:</a:t>
            </a:r>
          </a:p>
          <a:p>
            <a:pPr marL="800100" lvl="2" algn="just"/>
            <a:r>
              <a:rPr lang="en-US" sz="2800" dirty="0">
                <a:solidFill>
                  <a:srgbClr val="0070C0"/>
                </a:solidFill>
              </a:rPr>
              <a:t>Kidneys,</a:t>
            </a:r>
          </a:p>
          <a:p>
            <a:pPr marL="800100" lvl="2" algn="just"/>
            <a:r>
              <a:rPr lang="en-US" sz="2800" dirty="0">
                <a:solidFill>
                  <a:srgbClr val="0070C0"/>
                </a:solidFill>
              </a:rPr>
              <a:t>Ureters,</a:t>
            </a:r>
          </a:p>
          <a:p>
            <a:pPr marL="800100" lvl="2" algn="just"/>
            <a:r>
              <a:rPr lang="en-US" sz="2800" dirty="0">
                <a:solidFill>
                  <a:srgbClr val="0070C0"/>
                </a:solidFill>
              </a:rPr>
              <a:t>Bladder and urethra.</a:t>
            </a:r>
          </a:p>
          <a:p>
            <a:pPr marL="0" algn="just">
              <a:buNone/>
            </a:pPr>
            <a:r>
              <a:rPr lang="en-US" sz="3600" dirty="0">
                <a:solidFill>
                  <a:srgbClr val="C00000"/>
                </a:solidFill>
              </a:rPr>
              <a:t>Most infections involve the lower urinary tract — the bladder and the ureter</a:t>
            </a:r>
            <a:endParaRPr lang="ar-SA" sz="3600" dirty="0">
              <a:solidFill>
                <a:srgbClr val="C00000"/>
              </a:solidFill>
            </a:endParaRPr>
          </a:p>
        </p:txBody>
      </p:sp>
      <p:sp>
        <p:nvSpPr>
          <p:cNvPr id="5" name="Title 2"/>
          <p:cNvSpPr txBox="1">
            <a:spLocks/>
          </p:cNvSpPr>
          <p:nvPr/>
        </p:nvSpPr>
        <p:spPr>
          <a:xfrm>
            <a:off x="1285852" y="71414"/>
            <a:ext cx="6786610" cy="71438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x-none" sz="4400" b="1" i="0" u="none" strike="noStrike" kern="1200" cap="none" spc="0" normalizeH="0" baseline="0" noProof="0" dirty="0">
                <a:ln>
                  <a:solidFill>
                    <a:srgbClr val="FFC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UTI: Definitions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714356"/>
            <a:ext cx="8501122" cy="4525963"/>
          </a:xfrm>
        </p:spPr>
        <p:txBody>
          <a:bodyPr>
            <a:normAutofit/>
          </a:bodyPr>
          <a:lstStyle/>
          <a:p>
            <a:pPr algn="just"/>
            <a:r>
              <a:rPr lang="en-US" sz="2400" dirty="0"/>
              <a:t>The interplay of host, pathogen, and environmental factors determines whether tissue invasion and symptomatic infection will develop.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2226600"/>
            <a:ext cx="4286280" cy="3431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6116" y="5357826"/>
            <a:ext cx="3500462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9322" y="2428868"/>
            <a:ext cx="3508400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86446" y="2428868"/>
            <a:ext cx="3089694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itle 2"/>
          <p:cNvSpPr txBox="1">
            <a:spLocks/>
          </p:cNvSpPr>
          <p:nvPr/>
        </p:nvSpPr>
        <p:spPr>
          <a:xfrm>
            <a:off x="1285852" y="71414"/>
            <a:ext cx="6786610" cy="71438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x-none" sz="4400" b="1" i="0" u="none" strike="noStrike" kern="1200" cap="none" spc="0" normalizeH="0" baseline="0" noProof="0" dirty="0">
                <a:ln>
                  <a:solidFill>
                    <a:srgbClr val="FFC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UTI: Risk fators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3" y="908720"/>
            <a:ext cx="1944217" cy="815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2348880"/>
            <a:ext cx="2736304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86380" y="2357430"/>
            <a:ext cx="316835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قوس كبير أيسر 13"/>
          <p:cNvSpPr/>
          <p:nvPr/>
        </p:nvSpPr>
        <p:spPr>
          <a:xfrm rot="5400000">
            <a:off x="4291372" y="-250812"/>
            <a:ext cx="648072" cy="4551312"/>
          </a:xfrm>
          <a:prstGeom prst="leftBrac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2910" y="3643314"/>
            <a:ext cx="3541470" cy="2907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60032" y="3861048"/>
            <a:ext cx="3783934" cy="216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tle 2"/>
          <p:cNvSpPr txBox="1">
            <a:spLocks/>
          </p:cNvSpPr>
          <p:nvPr/>
        </p:nvSpPr>
        <p:spPr>
          <a:xfrm>
            <a:off x="1285852" y="71414"/>
            <a:ext cx="6786610" cy="71438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x-none" sz="4400" b="1" i="0" u="none" strike="noStrike" kern="1200" cap="none" spc="0" normalizeH="0" baseline="0" noProof="0" dirty="0">
                <a:ln>
                  <a:solidFill>
                    <a:srgbClr val="FFC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UTI: Risk fators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3" y="857232"/>
            <a:ext cx="1944217" cy="815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قوس كبير أيسر 13"/>
          <p:cNvSpPr/>
          <p:nvPr/>
        </p:nvSpPr>
        <p:spPr>
          <a:xfrm rot="5400000">
            <a:off x="4291372" y="-302300"/>
            <a:ext cx="648072" cy="4551312"/>
          </a:xfrm>
          <a:prstGeom prst="leftBrac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2297392"/>
            <a:ext cx="2640158" cy="1151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3357562"/>
            <a:ext cx="3960490" cy="3501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040" y="3573016"/>
            <a:ext cx="4032448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71600" y="2297392"/>
            <a:ext cx="3100334" cy="1192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itle 2"/>
          <p:cNvSpPr txBox="1">
            <a:spLocks/>
          </p:cNvSpPr>
          <p:nvPr/>
        </p:nvSpPr>
        <p:spPr>
          <a:xfrm>
            <a:off x="1285852" y="71414"/>
            <a:ext cx="6786610" cy="71438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x-none" sz="4400" b="1" i="0" u="none" strike="noStrike" kern="1200" cap="none" spc="0" normalizeH="0" baseline="0" noProof="0" dirty="0">
                <a:ln>
                  <a:solidFill>
                    <a:srgbClr val="FFC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UTI: Risk fators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 txBox="1">
            <a:spLocks/>
          </p:cNvSpPr>
          <p:nvPr/>
        </p:nvSpPr>
        <p:spPr>
          <a:xfrm>
            <a:off x="1285852" y="71414"/>
            <a:ext cx="6786610" cy="71438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x-none" sz="4400" b="1" i="0" u="none" strike="noStrike" kern="1200" cap="none" spc="0" normalizeH="0" baseline="0" noProof="0" dirty="0">
                <a:ln>
                  <a:solidFill>
                    <a:srgbClr val="FFC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UTI: Risk fators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462105"/>
            <a:ext cx="84963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8794" y="5429264"/>
            <a:ext cx="13239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00760" y="5424505"/>
            <a:ext cx="12096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96543" y="5849342"/>
            <a:ext cx="4020387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39" y="4769221"/>
            <a:ext cx="3908181" cy="507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5223150"/>
            <a:ext cx="3767860" cy="482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040" y="3401070"/>
            <a:ext cx="4026342" cy="510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32040" y="3852937"/>
            <a:ext cx="4085991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1" name="Picture 1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32040" y="2176934"/>
            <a:ext cx="4150415" cy="463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2" name="Picture 1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60032" y="2608982"/>
            <a:ext cx="4283968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3" name="Picture 1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932039" y="880790"/>
            <a:ext cx="4133653" cy="1040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6" name="Picture 16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923928" y="2996112"/>
            <a:ext cx="216024" cy="488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7" name="Picture 17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923927" y="4337174"/>
            <a:ext cx="216025" cy="515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8" name="Picture 18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923928" y="5580608"/>
            <a:ext cx="228656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40" name="Picture 20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259632" y="1312838"/>
            <a:ext cx="3600400" cy="153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0" y="1456854"/>
            <a:ext cx="2627784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763688" y="5988628"/>
            <a:ext cx="3024336" cy="652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8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051720" y="4924865"/>
            <a:ext cx="2736304" cy="636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19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907704" y="3617094"/>
            <a:ext cx="2952328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41" name="Picture 21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059832" y="906686"/>
            <a:ext cx="1800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2" name="رابط كسهم مستقيم 31"/>
          <p:cNvCxnSpPr/>
          <p:nvPr/>
        </p:nvCxnSpPr>
        <p:spPr>
          <a:xfrm>
            <a:off x="1331640" y="1384846"/>
            <a:ext cx="0" cy="504056"/>
          </a:xfrm>
          <a:prstGeom prst="straightConnector1">
            <a:avLst/>
          </a:prstGeom>
          <a:ln w="34925">
            <a:solidFill>
              <a:schemeClr val="tx2">
                <a:lumMod val="20000"/>
                <a:lumOff val="8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Picture 15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923928" y="1733451"/>
            <a:ext cx="21907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8" name="رابط مستقيم 47"/>
          <p:cNvCxnSpPr/>
          <p:nvPr/>
        </p:nvCxnSpPr>
        <p:spPr>
          <a:xfrm>
            <a:off x="5076056" y="5849342"/>
            <a:ext cx="40679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رابط مستقيم 52"/>
          <p:cNvCxnSpPr/>
          <p:nvPr/>
        </p:nvCxnSpPr>
        <p:spPr>
          <a:xfrm>
            <a:off x="5076056" y="2032918"/>
            <a:ext cx="40679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رابط مستقيم 53"/>
          <p:cNvCxnSpPr/>
          <p:nvPr/>
        </p:nvCxnSpPr>
        <p:spPr>
          <a:xfrm>
            <a:off x="5076056" y="3329062"/>
            <a:ext cx="40679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رابط مستقيم 54"/>
          <p:cNvCxnSpPr/>
          <p:nvPr/>
        </p:nvCxnSpPr>
        <p:spPr>
          <a:xfrm>
            <a:off x="5076056" y="4697214"/>
            <a:ext cx="40679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itle 2"/>
          <p:cNvSpPr txBox="1">
            <a:spLocks/>
          </p:cNvSpPr>
          <p:nvPr/>
        </p:nvSpPr>
        <p:spPr>
          <a:xfrm>
            <a:off x="1285852" y="71414"/>
            <a:ext cx="6786610" cy="71438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algn="ctr">
              <a:spcBef>
                <a:spcPct val="0"/>
              </a:spcBef>
            </a:pPr>
            <a:r>
              <a:rPr kumimoji="0" lang="en-US" altLang="x-none" sz="4400" b="1" i="0" u="none" strike="noStrike" kern="1200" cap="none" spc="0" normalizeH="0" baseline="0" noProof="0" dirty="0">
                <a:ln>
                  <a:solidFill>
                    <a:srgbClr val="FFC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UTI: </a:t>
            </a:r>
            <a:r>
              <a:rPr lang="en-US" altLang="x-none" sz="4400" b="1" dirty="0">
                <a:ln>
                  <a:solidFill>
                    <a:srgbClr val="FFC000"/>
                  </a:solidFill>
                </a:ln>
                <a:solidFill>
                  <a:srgbClr val="FF0000"/>
                </a:solidFill>
                <a:latin typeface="+mj-lt"/>
                <a:ea typeface="+mj-ea"/>
                <a:cs typeface="+mj-cs"/>
              </a:rPr>
              <a:t>Pathogenesis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5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0" dur="500"/>
                                        <p:tgtEl>
                                          <p:spTgt spid="5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8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3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3" dur="500"/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6" dur="500"/>
                                        <p:tgtEl>
                                          <p:spTgt spid="5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4" dur="5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9" dur="5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2" dur="500"/>
                                        <p:tgtEl>
                                          <p:spTgt spid="5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7" dur="5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2571736" y="1324261"/>
            <a:ext cx="392909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UTI is divided into</a:t>
            </a:r>
            <a:endParaRPr lang="en-US" sz="2000" dirty="0">
              <a:solidFill>
                <a:srgbClr val="7030A0"/>
              </a:solidFill>
            </a:endParaRPr>
          </a:p>
          <a:p>
            <a:endParaRPr lang="en-US" sz="1600" dirty="0"/>
          </a:p>
        </p:txBody>
      </p:sp>
      <p:cxnSp>
        <p:nvCxnSpPr>
          <p:cNvPr id="9" name="Straight Connector 8"/>
          <p:cNvCxnSpPr/>
          <p:nvPr/>
        </p:nvCxnSpPr>
        <p:spPr>
          <a:xfrm rot="10800000">
            <a:off x="1500166" y="2570155"/>
            <a:ext cx="5500726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2931322" y="3921301"/>
            <a:ext cx="2998000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700" b="1" dirty="0">
                <a:solidFill>
                  <a:srgbClr val="C00000"/>
                </a:solidFill>
              </a:rPr>
              <a:t>Un</a:t>
            </a:r>
            <a:r>
              <a:rPr lang="en-US" altLang="x-none" sz="2700" b="1" dirty="0">
                <a:solidFill>
                  <a:srgbClr val="C00000"/>
                </a:solidFill>
              </a:rPr>
              <a:t>c</a:t>
            </a:r>
            <a:r>
              <a:rPr lang="en-US" sz="2700" b="1" dirty="0">
                <a:solidFill>
                  <a:srgbClr val="C00000"/>
                </a:solidFill>
              </a:rPr>
              <a:t>omplicated UTI </a:t>
            </a:r>
          </a:p>
        </p:txBody>
      </p:sp>
      <p:cxnSp>
        <p:nvCxnSpPr>
          <p:cNvPr id="18" name="Straight Connector 17"/>
          <p:cNvCxnSpPr/>
          <p:nvPr/>
        </p:nvCxnSpPr>
        <p:spPr>
          <a:xfrm rot="5400000">
            <a:off x="1107654" y="2964256"/>
            <a:ext cx="785818" cy="794"/>
          </a:xfrm>
          <a:prstGeom prst="line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rot="5400000">
            <a:off x="4072330" y="2252559"/>
            <a:ext cx="570712" cy="158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le 2"/>
          <p:cNvSpPr txBox="1">
            <a:spLocks/>
          </p:cNvSpPr>
          <p:nvPr/>
        </p:nvSpPr>
        <p:spPr>
          <a:xfrm>
            <a:off x="1285852" y="71414"/>
            <a:ext cx="6786610" cy="71438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algn="ctr">
              <a:spcBef>
                <a:spcPct val="0"/>
              </a:spcBef>
            </a:pPr>
            <a:r>
              <a:rPr kumimoji="0" lang="en-US" altLang="x-none" sz="4400" b="1" i="0" u="none" strike="noStrike" kern="1200" cap="none" spc="0" normalizeH="0" baseline="0" noProof="0" dirty="0">
                <a:ln>
                  <a:solidFill>
                    <a:srgbClr val="FFC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UTI: </a:t>
            </a:r>
            <a:r>
              <a:rPr lang="en-US" altLang="x-none" sz="4400" b="1" dirty="0">
                <a:ln>
                  <a:solidFill>
                    <a:srgbClr val="FFC000"/>
                  </a:solidFill>
                </a:ln>
                <a:solidFill>
                  <a:srgbClr val="FF0000"/>
                </a:solidFill>
                <a:latin typeface="+mj-lt"/>
                <a:ea typeface="+mj-ea"/>
                <a:cs typeface="+mj-cs"/>
              </a:rPr>
              <a:t>Classification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85720" y="3214686"/>
            <a:ext cx="41260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700" b="1" dirty="0">
                <a:solidFill>
                  <a:srgbClr val="00B050"/>
                </a:solidFill>
              </a:rPr>
              <a:t>Asymptomatic bacteriuria </a:t>
            </a:r>
            <a:endParaRPr lang="en-US" sz="2700" dirty="0">
              <a:solidFill>
                <a:srgbClr val="00B050"/>
              </a:solidFill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 rot="16200000" flipH="1">
            <a:off x="3679023" y="3145930"/>
            <a:ext cx="1357324" cy="2"/>
          </a:xfrm>
          <a:prstGeom prst="line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5400000">
            <a:off x="5930116" y="3643314"/>
            <a:ext cx="2142346" cy="794"/>
          </a:xfrm>
          <a:prstGeom prst="line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5643570" y="4643446"/>
            <a:ext cx="27172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700" b="1" dirty="0">
                <a:solidFill>
                  <a:srgbClr val="FF0000"/>
                </a:solidFill>
              </a:rPr>
              <a:t>Complicated UTI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1" grpId="0"/>
      <p:bldP spid="15" grpId="0" animBg="1"/>
      <p:bldP spid="17" grpId="0"/>
      <p:bldP spid="2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B27F43C3424F14B9B09E11064185262" ma:contentTypeVersion="2" ma:contentTypeDescription="Create a new document." ma:contentTypeScope="" ma:versionID="8778982535be8039c0c0b016c741dd98">
  <xsd:schema xmlns:xsd="http://www.w3.org/2001/XMLSchema" xmlns:xs="http://www.w3.org/2001/XMLSchema" xmlns:p="http://schemas.microsoft.com/office/2006/metadata/properties" xmlns:ns2="cfb739ad-8775-4f5f-a2cf-07c24ded535e" targetNamespace="http://schemas.microsoft.com/office/2006/metadata/properties" ma:root="true" ma:fieldsID="38f23c1e3c74877df0cf7dbc76035582" ns2:_="">
    <xsd:import namespace="cfb739ad-8775-4f5f-a2cf-07c24ded535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b739ad-8775-4f5f-a2cf-07c24ded535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B594FF6-B689-4F54-8B04-0E2937D31B4D}"/>
</file>

<file path=customXml/itemProps2.xml><?xml version="1.0" encoding="utf-8"?>
<ds:datastoreItem xmlns:ds="http://schemas.openxmlformats.org/officeDocument/2006/customXml" ds:itemID="{1A91F2DC-AEEE-48EA-9220-4F9D654C0236}"/>
</file>

<file path=customXml/itemProps3.xml><?xml version="1.0" encoding="utf-8"?>
<ds:datastoreItem xmlns:ds="http://schemas.openxmlformats.org/officeDocument/2006/customXml" ds:itemID="{8D590015-EAB3-40CC-9D57-21B733887210}"/>
</file>

<file path=docProps/app.xml><?xml version="1.0" encoding="utf-8"?>
<Properties xmlns="http://schemas.openxmlformats.org/officeDocument/2006/extended-properties" xmlns:vt="http://schemas.openxmlformats.org/officeDocument/2006/docPropsVTypes">
  <TotalTime>739</TotalTime>
  <Words>1144</Words>
  <Application>Microsoft Macintosh PowerPoint</Application>
  <PresentationFormat>On-screen Show (4:3)</PresentationFormat>
  <Paragraphs>289</Paragraphs>
  <Slides>27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AGaramond Bold</vt:lpstr>
      <vt:lpstr>Albertus Medium</vt:lpstr>
      <vt:lpstr>Arial</vt:lpstr>
      <vt:lpstr>Calibri</vt:lpstr>
      <vt:lpstr>Wingdings</vt:lpstr>
      <vt:lpstr>Office Theme</vt:lpstr>
      <vt:lpstr>Urinary tract Infetion UG module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Common pathogens of cystitis</vt:lpstr>
      <vt:lpstr>PowerPoint Presentation</vt:lpstr>
      <vt:lpstr>PowerPoint Presentation</vt:lpstr>
      <vt:lpstr>PowerPoint Presentation</vt:lpstr>
      <vt:lpstr>PowerPoint Presentation</vt:lpstr>
      <vt:lpstr>Signs and Symptoms</vt:lpstr>
      <vt:lpstr>Investigations of Uncomplicated Bacterial Cystitis</vt:lpstr>
      <vt:lpstr>Bacterial Cystitis Management</vt:lpstr>
      <vt:lpstr>Pyelonephritis: Investigation</vt:lpstr>
      <vt:lpstr>Complicated UTI: Infection occurring with functional or structural abnormalities of the urinary tract</vt:lpstr>
      <vt:lpstr>Complicated UTI: Investigations</vt:lpstr>
      <vt:lpstr>PowerPoint Presentation</vt:lpstr>
      <vt:lpstr>Treatment of UTI</vt:lpstr>
      <vt:lpstr>PowerPoint Presentation</vt:lpstr>
      <vt:lpstr>Acute Pyelonephritis</vt:lpstr>
      <vt:lpstr>Outpatient Antimicribial therapy for acute pyelonephritis </vt:lpstr>
      <vt:lpstr>In severely  ill patients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Urinary tract Infetion 2018-2019 UG module</dc:title>
  <dc:creator>frf</dc:creator>
  <cp:lastModifiedBy>Amin Aqel</cp:lastModifiedBy>
  <cp:revision>102</cp:revision>
  <dcterms:created xsi:type="dcterms:W3CDTF">2019-03-23T18:44:53Z</dcterms:created>
  <dcterms:modified xsi:type="dcterms:W3CDTF">2021-04-29T08:34:21Z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0x0101007B27F43C3424F14B9B09E11064185262</vt:lpwstr>
  </property>
</Properties>
</file>