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5" r:id="rId2"/>
    <p:sldId id="314" r:id="rId3"/>
    <p:sldId id="287" r:id="rId4"/>
    <p:sldId id="284" r:id="rId5"/>
    <p:sldId id="289" r:id="rId6"/>
    <p:sldId id="316" r:id="rId7"/>
    <p:sldId id="290" r:id="rId8"/>
    <p:sldId id="285" r:id="rId9"/>
    <p:sldId id="361" r:id="rId10"/>
    <p:sldId id="363" r:id="rId11"/>
    <p:sldId id="362" r:id="rId12"/>
    <p:sldId id="306" r:id="rId13"/>
    <p:sldId id="365" r:id="rId14"/>
    <p:sldId id="288" r:id="rId15"/>
    <p:sldId id="292" r:id="rId16"/>
    <p:sldId id="293" r:id="rId17"/>
    <p:sldId id="294" r:id="rId18"/>
    <p:sldId id="295" r:id="rId19"/>
    <p:sldId id="297" r:id="rId20"/>
    <p:sldId id="298" r:id="rId21"/>
    <p:sldId id="299" r:id="rId22"/>
    <p:sldId id="369" r:id="rId23"/>
    <p:sldId id="368" r:id="rId24"/>
    <p:sldId id="302" r:id="rId25"/>
    <p:sldId id="366" r:id="rId26"/>
    <p:sldId id="303" r:id="rId27"/>
    <p:sldId id="304" r:id="rId28"/>
    <p:sldId id="305" r:id="rId29"/>
    <p:sldId id="367" r:id="rId30"/>
    <p:sldId id="36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 autoAdjust="0"/>
    <p:restoredTop sz="94660"/>
  </p:normalViewPr>
  <p:slideViewPr>
    <p:cSldViewPr>
      <p:cViewPr varScale="1">
        <p:scale>
          <a:sx n="87" d="100"/>
          <a:sy n="87" d="100"/>
        </p:scale>
        <p:origin x="17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BDB4A-C45A-4059-ADE2-C98E4074FAD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8DE7DBA-1145-4A0A-B9D5-503F84110871}" type="pres">
      <dgm:prSet presAssocID="{AA8BDB4A-C45A-4059-ADE2-C98E4074FAD0}" presName="linearFlow" presStyleCnt="0">
        <dgm:presLayoutVars>
          <dgm:resizeHandles val="exact"/>
        </dgm:presLayoutVars>
      </dgm:prSet>
      <dgm:spPr/>
    </dgm:pt>
  </dgm:ptLst>
  <dgm:cxnLst>
    <dgm:cxn modelId="{D7475184-4B46-476E-8408-2F5A7AB5606B}" type="presOf" srcId="{AA8BDB4A-C45A-4059-ADE2-C98E4074FAD0}" destId="{28DE7DBA-1145-4A0A-B9D5-503F84110871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13A28-6045-4475-8FD2-9DF6B2B0AD35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FE049-A63D-404F-A152-18A7503AB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FE049-A63D-404F-A152-18A7503ABF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7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C333-181B-4260-87EF-A0739140A653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1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CEC2-997A-4248-95EC-863F9CB0E0FE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6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0ADB-BFC4-4F60-A70B-2E924D523223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2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E30A-6507-4507-8887-7FFEE9F68DF9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0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6C16-4F8C-438D-A837-20197A30F8FD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9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0DE1-0F06-4C2B-A288-6707300042BF}" type="datetime1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6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8729-A2C7-423C-B6FA-F4FF1E4ADE5A}" type="datetime1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7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38E2-C069-49FA-8A2A-9D484B80B56C}" type="datetime1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8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86DE-BC1E-4DB5-A3D0-49331ABB460D}" type="datetime1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F35A-5AAD-4814-825A-720A8C7EC709}" type="datetime1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7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DF86-95B2-4381-8F76-30F0B608D16F}" type="datetime1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1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E380D-47DF-4453-93B4-775C569B606A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5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6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8.wdp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1.wdp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2.png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404664"/>
            <a:ext cx="5616624" cy="1872208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400" b="1" dirty="0" smtClean="0"/>
              <a:t>Cell Bio 4</a:t>
            </a:r>
          </a:p>
          <a:p>
            <a:pPr marL="0" indent="0" algn="ctr">
              <a:buNone/>
            </a:pPr>
            <a:r>
              <a:rPr lang="en-US" sz="4400" b="1" dirty="0" smtClean="0"/>
              <a:t>Cell communication </a:t>
            </a:r>
          </a:p>
          <a:p>
            <a:pPr marL="0" indent="0" algn="ctr">
              <a:buNone/>
            </a:pPr>
            <a:r>
              <a:rPr lang="en-US" sz="4400" b="1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62" y="3531731"/>
            <a:ext cx="3657600" cy="299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://www.bio.miami.edu/dana/pix/signal_transductio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31730"/>
            <a:ext cx="3657600" cy="29341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7907"/>
            <a:ext cx="4428492" cy="1959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2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Receptors on the cell membrane</a:t>
            </a:r>
            <a:endParaRPr lang="en-US" sz="3200" b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87624" y="5229200"/>
            <a:ext cx="691276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Receptors are proteins embedded in The lipid bilayer of the cell membrane</a:t>
            </a:r>
            <a:endParaRPr lang="en-US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47" r="5355" b="9553"/>
          <a:stretch/>
        </p:blipFill>
        <p:spPr bwMode="auto">
          <a:xfrm>
            <a:off x="107504" y="1124745"/>
            <a:ext cx="4896544" cy="35283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57869"/>
            <a:ext cx="3888432" cy="30792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01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Mechanism of hormone action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507288" cy="5832648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Amino acid derivatives</a:t>
            </a:r>
            <a:r>
              <a:rPr lang="en-US" sz="2800" dirty="0" smtClean="0"/>
              <a:t>:  Melatonin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u="sng" dirty="0">
                <a:solidFill>
                  <a:srgbClr val="FF0000"/>
                </a:solidFill>
              </a:rPr>
              <a:t>P</a:t>
            </a:r>
            <a:r>
              <a:rPr lang="en-US" sz="2800" b="1" u="sng" dirty="0" smtClean="0">
                <a:solidFill>
                  <a:srgbClr val="FF0000"/>
                </a:solidFill>
              </a:rPr>
              <a:t>eptide (non- </a:t>
            </a:r>
            <a:r>
              <a:rPr lang="en-US" sz="2800" b="1" u="sng" dirty="0">
                <a:solidFill>
                  <a:srgbClr val="FF0000"/>
                </a:solidFill>
              </a:rPr>
              <a:t>steroid</a:t>
            </a:r>
            <a:r>
              <a:rPr lang="en-US" sz="2800" b="1" u="sng" dirty="0" smtClean="0">
                <a:solidFill>
                  <a:srgbClr val="FF0000"/>
                </a:solidFill>
              </a:rPr>
              <a:t>) hormones:</a:t>
            </a:r>
          </a:p>
          <a:p>
            <a:pPr marL="0" indent="0">
              <a:buNone/>
            </a:pPr>
            <a:r>
              <a:rPr lang="en-US" sz="2800" dirty="0" smtClean="0"/>
              <a:t>E.g. : Insulin, glucagon, epinephrine, LH,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</a:t>
            </a:r>
            <a:r>
              <a:rPr lang="en-US" sz="2800" dirty="0" smtClean="0"/>
              <a:t>FSH</a:t>
            </a:r>
            <a:r>
              <a:rPr lang="en-US" sz="2800" dirty="0" smtClean="0"/>
              <a:t>, Histamine, Ach, ..… etc.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u="sng" dirty="0" smtClean="0">
                <a:solidFill>
                  <a:srgbClr val="FF0000"/>
                </a:solidFill>
              </a:rPr>
              <a:t>Steroid hormones: </a:t>
            </a:r>
          </a:p>
          <a:p>
            <a:pPr marL="0" indent="0">
              <a:buNone/>
            </a:pPr>
            <a:r>
              <a:rPr lang="en-US" sz="2800" dirty="0" smtClean="0"/>
              <a:t>E.g. Estrogen, testosterone , Aldosterone, Calcitrol, vit D,   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cortisol…. etc. </a:t>
            </a:r>
          </a:p>
          <a:p>
            <a:pPr marL="0" indent="0">
              <a:buNone/>
            </a:pPr>
            <a:r>
              <a:rPr lang="en-US" sz="2800" dirty="0" smtClean="0"/>
              <a:t>Up to the nature of the signaling molecule the action will be either </a:t>
            </a:r>
            <a:r>
              <a:rPr lang="en-US" sz="2800" u="sng" dirty="0" smtClean="0">
                <a:solidFill>
                  <a:srgbClr val="C00000"/>
                </a:solidFill>
              </a:rPr>
              <a:t>alteration in protein function </a:t>
            </a:r>
            <a:r>
              <a:rPr lang="en-US" sz="2800" dirty="0" smtClean="0"/>
              <a:t>or </a:t>
            </a:r>
            <a:r>
              <a:rPr lang="en-US" sz="2800" u="sng" dirty="0" smtClean="0">
                <a:solidFill>
                  <a:srgbClr val="C00000"/>
                </a:solidFill>
              </a:rPr>
              <a:t>alteration in protein synthesis</a:t>
            </a:r>
            <a:endParaRPr lang="en-US" sz="2800" u="sng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6" t="16603" r="4248" b="19316"/>
          <a:stretch/>
        </p:blipFill>
        <p:spPr bwMode="auto">
          <a:xfrm>
            <a:off x="6084169" y="990992"/>
            <a:ext cx="2952328" cy="21499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03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26895" y="323364"/>
            <a:ext cx="19049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Hydrophilic ligand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103881" y="323364"/>
            <a:ext cx="17804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Lipophilic ligand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5408" y="5807005"/>
            <a:ext cx="31024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Peptide based hormones are water soluble 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587723" y="5791200"/>
            <a:ext cx="287270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Steroid based hormones are</a:t>
            </a:r>
          </a:p>
          <a:p>
            <a:r>
              <a:rPr lang="en-US" b="1" dirty="0" smtClean="0"/>
              <a:t> lipid soluble</a:t>
            </a:r>
            <a:endParaRPr lang="en-US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62"/>
          <a:stretch/>
        </p:blipFill>
        <p:spPr bwMode="auto">
          <a:xfrm>
            <a:off x="4716015" y="715183"/>
            <a:ext cx="4176465" cy="494606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427" r="3605" b="4088"/>
          <a:stretch/>
        </p:blipFill>
        <p:spPr bwMode="auto">
          <a:xfrm>
            <a:off x="467544" y="715182"/>
            <a:ext cx="3960440" cy="494606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57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en-US" b="1" u="sng" dirty="0" smtClean="0"/>
              <a:t>Intracellular </a:t>
            </a:r>
            <a:r>
              <a:rPr lang="en-US" b="1" u="sng" dirty="0"/>
              <a:t>receptors</a:t>
            </a:r>
            <a:endParaRPr lang="en-US" b="1" u="sng" dirty="0">
              <a:latin typeface="Arial" pitchFamily="34" charset="0"/>
              <a:ea typeface="ヒラギノ角ゴ Pro W3" charset="-128"/>
            </a:endParaRPr>
          </a:p>
          <a:p>
            <a:pPr>
              <a:spcBef>
                <a:spcPct val="30000"/>
              </a:spcBef>
            </a:pPr>
            <a:r>
              <a:rPr lang="en-US" sz="2800" dirty="0" smtClean="0">
                <a:ea typeface="ヒラギノ角ゴ Pro W3" charset="-128"/>
              </a:rPr>
              <a:t>proteins found </a:t>
            </a:r>
            <a:r>
              <a:rPr lang="en-US" sz="2800" dirty="0">
                <a:ea typeface="ヒラギノ角ゴ Pro W3" charset="-128"/>
              </a:rPr>
              <a:t>in the </a:t>
            </a:r>
            <a:r>
              <a:rPr lang="en-US" sz="2800" dirty="0" smtClean="0">
                <a:solidFill>
                  <a:srgbClr val="FF0000"/>
                </a:solidFill>
                <a:ea typeface="ヒラギノ角ゴ Pro W3" charset="-128"/>
              </a:rPr>
              <a:t>cytoplasm</a:t>
            </a:r>
            <a:r>
              <a:rPr lang="en-US" sz="2800" dirty="0" smtClean="0">
                <a:ea typeface="ヒラギノ角ゴ Pro W3" charset="-128"/>
              </a:rPr>
              <a:t> or </a:t>
            </a:r>
            <a:r>
              <a:rPr lang="en-US" sz="2800" dirty="0">
                <a:solidFill>
                  <a:srgbClr val="FF0000"/>
                </a:solidFill>
                <a:ea typeface="ヒラギノ角ゴ Pro W3" charset="-128"/>
              </a:rPr>
              <a:t>nucleus</a:t>
            </a:r>
            <a:r>
              <a:rPr lang="en-US" sz="2800" dirty="0">
                <a:ea typeface="ヒラギノ角ゴ Pro W3" charset="-128"/>
              </a:rPr>
              <a:t> of target </a:t>
            </a:r>
            <a:r>
              <a:rPr lang="en-US" sz="2800" dirty="0" smtClean="0">
                <a:ea typeface="ヒラギノ角ゴ Pro W3" charset="-128"/>
              </a:rPr>
              <a:t>cells</a:t>
            </a:r>
          </a:p>
          <a:p>
            <a:pPr marL="0" indent="0">
              <a:spcBef>
                <a:spcPct val="30000"/>
              </a:spcBef>
              <a:buNone/>
            </a:pPr>
            <a:endParaRPr lang="en-US" sz="2800" dirty="0">
              <a:ea typeface="ヒラギノ角ゴ Pro W3" charset="-128"/>
            </a:endParaRPr>
          </a:p>
          <a:p>
            <a:pPr>
              <a:spcBef>
                <a:spcPct val="30000"/>
              </a:spcBef>
            </a:pPr>
            <a:r>
              <a:rPr lang="en-US" sz="2800" dirty="0">
                <a:ea typeface="ヒラギノ角ゴ Pro W3" charset="-128"/>
              </a:rPr>
              <a:t>Small </a:t>
            </a:r>
            <a:r>
              <a:rPr lang="en-US" sz="2800">
                <a:ea typeface="ヒラギノ角ゴ Pro W3" charset="-128"/>
              </a:rPr>
              <a:t>or </a:t>
            </a:r>
            <a:r>
              <a:rPr lang="en-US" smtClean="0">
                <a:solidFill>
                  <a:srgbClr val="00B050"/>
                </a:solidFill>
              </a:rPr>
              <a:t>hydrophobic</a:t>
            </a:r>
            <a:r>
              <a:rPr lang="en-US" sz="2800" smtClean="0">
                <a:ea typeface="ヒラギノ角ゴ Pro W3" charset="-128"/>
              </a:rPr>
              <a:t> </a:t>
            </a:r>
            <a:r>
              <a:rPr lang="en-US" sz="2800" dirty="0" smtClean="0">
                <a:ea typeface="ヒラギノ角ゴ Pro W3" charset="-128"/>
              </a:rPr>
              <a:t>chemical </a:t>
            </a:r>
            <a:r>
              <a:rPr lang="en-US" sz="2800" dirty="0">
                <a:ea typeface="ヒラギノ角ゴ Pro W3" charset="-128"/>
              </a:rPr>
              <a:t>messengers can readily cross the membrane and activate </a:t>
            </a:r>
            <a:r>
              <a:rPr lang="en-US" sz="2800" dirty="0" smtClean="0">
                <a:ea typeface="ヒラギノ角ゴ Pro W3" charset="-128"/>
              </a:rPr>
              <a:t>receptors</a:t>
            </a:r>
          </a:p>
          <a:p>
            <a:pPr marL="0" indent="0">
              <a:spcBef>
                <a:spcPct val="30000"/>
              </a:spcBef>
              <a:buNone/>
            </a:pPr>
            <a:endParaRPr lang="en-US" sz="2800" dirty="0" smtClean="0">
              <a:ea typeface="ヒラギノ角ゴ Pro W3" charset="-128"/>
            </a:endParaRPr>
          </a:p>
          <a:p>
            <a:pPr>
              <a:spcBef>
                <a:spcPct val="30000"/>
              </a:spcBef>
            </a:pPr>
            <a:r>
              <a:rPr lang="en-US" sz="2800" dirty="0" smtClean="0">
                <a:ea typeface="ヒラギノ角ゴ Pro W3" charset="-128"/>
              </a:rPr>
              <a:t>steroid and thyroid hormones</a:t>
            </a:r>
          </a:p>
          <a:p>
            <a:pPr marL="0" indent="0">
              <a:spcBef>
                <a:spcPct val="30000"/>
              </a:spcBef>
              <a:buNone/>
            </a:pPr>
            <a:endParaRPr lang="en-US" sz="2800" dirty="0" smtClean="0">
              <a:ea typeface="ヒラギノ角ゴ Pro W3" charset="-128"/>
            </a:endParaRPr>
          </a:p>
          <a:p>
            <a:pPr>
              <a:spcBef>
                <a:spcPct val="30000"/>
              </a:spcBef>
            </a:pPr>
            <a:r>
              <a:rPr lang="en-US" sz="2800" dirty="0" smtClean="0">
                <a:ea typeface="ヒラギノ角ゴ Pro W3" charset="-128"/>
              </a:rPr>
              <a:t>Can </a:t>
            </a:r>
            <a:r>
              <a:rPr lang="en-US" sz="2800" dirty="0">
                <a:ea typeface="ヒラギノ角ゴ Pro W3" charset="-128"/>
              </a:rPr>
              <a:t>act as a transcription factor, turning on specific genes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59688" cy="6148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/>
              <a:t>There are 3 types of membrane receptors (Extracellular):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 protein –coupled receptors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Tyrosine kinases (enzyme – linked) receptors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Ion channel receptor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40" r="40354" b="18352"/>
          <a:stretch/>
        </p:blipFill>
        <p:spPr bwMode="auto">
          <a:xfrm>
            <a:off x="596815" y="2852937"/>
            <a:ext cx="2319001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79" r="21618" b="10839"/>
          <a:stretch/>
        </p:blipFill>
        <p:spPr bwMode="auto">
          <a:xfrm>
            <a:off x="3707904" y="2780928"/>
            <a:ext cx="2016224" cy="2834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2" r="71862" b="18584"/>
          <a:stretch/>
        </p:blipFill>
        <p:spPr bwMode="auto">
          <a:xfrm>
            <a:off x="6444208" y="2852936"/>
            <a:ext cx="2232248" cy="2592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6018" y="56612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56612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44952" y="558924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674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1- G- protein coupled receptors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196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/>
              <a:t>Step 1</a:t>
            </a:r>
            <a:r>
              <a:rPr lang="en-US" sz="2400" dirty="0" smtClean="0"/>
              <a:t>: </a:t>
            </a:r>
          </a:p>
          <a:p>
            <a:pPr marL="0" indent="0">
              <a:buNone/>
            </a:pPr>
            <a:r>
              <a:rPr lang="en-US" sz="2400" dirty="0" smtClean="0"/>
              <a:t>the G protein is attached to the cytoplasm side of the cell membrane.  (GDP)Function as  </a:t>
            </a:r>
            <a:r>
              <a:rPr lang="en-US" sz="2400" b="1" dirty="0" smtClean="0">
                <a:solidFill>
                  <a:srgbClr val="C00000"/>
                </a:solidFill>
              </a:rPr>
              <a:t>OFF switch (G protein is inactive)</a:t>
            </a:r>
            <a:endParaRPr lang="en-US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u="sng" dirty="0" smtClean="0"/>
              <a:t>Step 2:</a:t>
            </a:r>
          </a:p>
          <a:p>
            <a:pPr marL="0" indent="0">
              <a:buNone/>
            </a:pPr>
            <a:r>
              <a:rPr lang="en-US" sz="2400" dirty="0" smtClean="0"/>
              <a:t>Binding of the ligand to the receptor changes the shape of the receptor→ </a:t>
            </a:r>
            <a:r>
              <a:rPr lang="en-US" sz="2400" dirty="0"/>
              <a:t>GTP will attach to the G </a:t>
            </a:r>
            <a:r>
              <a:rPr lang="en-US" sz="2400" dirty="0" smtClean="0"/>
              <a:t>protein (</a:t>
            </a:r>
            <a:r>
              <a:rPr lang="en-US" sz="2400" b="1" dirty="0" smtClean="0">
                <a:solidFill>
                  <a:srgbClr val="C00000"/>
                </a:solidFill>
              </a:rPr>
              <a:t>ON switch</a:t>
            </a:r>
            <a:r>
              <a:rPr lang="en-US" sz="2400" dirty="0" smtClean="0"/>
              <a:t>) → activates G protein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G protein is activ</a:t>
            </a:r>
            <a:r>
              <a:rPr lang="en-US" b="1" dirty="0" smtClean="0">
                <a:solidFill>
                  <a:srgbClr val="C00000"/>
                </a:solidFill>
              </a:rPr>
              <a:t>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220" name="Picture 4" descr="http://bio1151.nicerweb.com/Locked/media/ch11/11_07bGProtCoupledRec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797"/>
          <a:stretch/>
        </p:blipFill>
        <p:spPr bwMode="auto">
          <a:xfrm>
            <a:off x="4419600" y="1916832"/>
            <a:ext cx="4495800" cy="32763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508104" y="4077072"/>
            <a:ext cx="1440160" cy="22322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ightning Bolt 14"/>
          <p:cNvSpPr/>
          <p:nvPr/>
        </p:nvSpPr>
        <p:spPr>
          <a:xfrm rot="6073951">
            <a:off x="7596336" y="1844824"/>
            <a:ext cx="576064" cy="360040"/>
          </a:xfrm>
          <a:prstGeom prst="lightningBol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7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"/>
            <a:ext cx="42672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Step 3: </a:t>
            </a:r>
          </a:p>
          <a:p>
            <a:pPr marL="0" indent="0">
              <a:buNone/>
            </a:pPr>
            <a:r>
              <a:rPr lang="en-US" sz="2400" dirty="0" smtClean="0"/>
              <a:t>The activated G protein moves to catalyze  the Adenylyl cyclase enzyme. The activated enzyme will change ATP→ </a:t>
            </a:r>
            <a:r>
              <a:rPr lang="en-US" sz="2400" dirty="0" err="1" smtClean="0"/>
              <a:t>cAMP</a:t>
            </a:r>
            <a:r>
              <a:rPr lang="en-US" sz="2400" dirty="0" smtClean="0"/>
              <a:t> → is a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messenger→ phosphorylation cascade → cellular response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b="1" u="sng" dirty="0" smtClean="0"/>
          </a:p>
          <a:p>
            <a:pPr marL="0" indent="0">
              <a:buNone/>
            </a:pPr>
            <a:r>
              <a:rPr lang="en-US" sz="2400" b="1" u="sng" dirty="0" smtClean="0"/>
              <a:t>Step 4: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G protein returns to the inactive form by moving away from the enzyme &amp;  rejoined with GDP. The whole system is ready to receive new signal.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4" descr="http://bio1151.nicerweb.com/Locked/media/ch11/11_07bGProtCoupledRec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 bwMode="auto">
          <a:xfrm>
            <a:off x="5148064" y="3862908"/>
            <a:ext cx="3240360" cy="28064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07" t="3500" r="14350" b="7034"/>
          <a:stretch/>
        </p:blipFill>
        <p:spPr bwMode="auto">
          <a:xfrm>
            <a:off x="4572000" y="180108"/>
            <a:ext cx="4248472" cy="35369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9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Importance of G protein receptor system</a:t>
            </a:r>
            <a:endParaRPr lang="en-US" sz="3200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08720"/>
            <a:ext cx="8534400" cy="56886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Most widespread class of  receptors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Regulates the process of embryonic development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Play significant role in controlling vision, smell &amp; taste, hearing sensations 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45% of all Pharmaceutical function by interacting e G protein system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Ligand binding  produces signaling to a </a:t>
            </a:r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2800" b="1" dirty="0" smtClean="0">
                <a:solidFill>
                  <a:srgbClr val="FF0000"/>
                </a:solidFill>
              </a:rPr>
              <a:t> messenger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2- Tyrosine kinase receptors</a:t>
            </a:r>
            <a:endParaRPr lang="en-US" sz="32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" y="838200"/>
            <a:ext cx="4343400" cy="6019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u="sng" dirty="0" smtClean="0"/>
              <a:t>Step 1:</a:t>
            </a:r>
          </a:p>
          <a:p>
            <a:r>
              <a:rPr lang="en-US" sz="2400" dirty="0" smtClean="0"/>
              <a:t>TK are receptor proteins      located in the cell membrane.  start out as inactive </a:t>
            </a:r>
            <a:r>
              <a:rPr lang="en-US" sz="2400" dirty="0" smtClean="0">
                <a:solidFill>
                  <a:srgbClr val="FF0000"/>
                </a:solidFill>
              </a:rPr>
              <a:t>monomers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Each has a ligand binding site</a:t>
            </a:r>
          </a:p>
          <a:p>
            <a:r>
              <a:rPr lang="en-US" sz="2400" dirty="0" smtClean="0"/>
              <a:t> The signal molecules are often growth factors</a:t>
            </a:r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u="sng" dirty="0" smtClean="0"/>
              <a:t>Step 2:</a:t>
            </a:r>
          </a:p>
          <a:p>
            <a:r>
              <a:rPr lang="en-US" sz="2400" dirty="0" smtClean="0"/>
              <a:t>When signal molecules bind with receptor sites, monomers combine to form </a:t>
            </a:r>
            <a:r>
              <a:rPr lang="en-US" sz="2400" dirty="0" smtClean="0">
                <a:solidFill>
                  <a:srgbClr val="FF0000"/>
                </a:solidFill>
              </a:rPr>
              <a:t>dimers </a:t>
            </a:r>
            <a:r>
              <a:rPr lang="en-US" sz="2400" dirty="0" smtClean="0"/>
              <a:t>→ shape change of TK →  start activation ,</a:t>
            </a:r>
            <a:r>
              <a:rPr lang="en-US" sz="2400" dirty="0" smtClean="0">
                <a:solidFill>
                  <a:srgbClr val="C00000"/>
                </a:solidFill>
              </a:rPr>
              <a:t>yet not phosphorylated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 descr="http://bio1151.nicerweb.com/Locked/media/ch11/11_07bTyrosineKinas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427984" y="1628800"/>
            <a:ext cx="4639816" cy="35989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8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228600"/>
            <a:ext cx="4320480" cy="6400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u="sng" dirty="0" smtClean="0"/>
              <a:t>Step 3: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Dimerization</a:t>
            </a:r>
            <a:r>
              <a:rPr lang="en-US" sz="2400" dirty="0" smtClean="0"/>
              <a:t> activates →  </a:t>
            </a:r>
          </a:p>
          <a:p>
            <a:pPr marL="0" indent="0">
              <a:buNone/>
            </a:pPr>
            <a:r>
              <a:rPr lang="en-US" sz="2400" dirty="0" smtClean="0"/>
              <a:t>    phosphorylation process( it 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takes multiple ATPs {6})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Fully phosphorylation </a:t>
            </a:r>
            <a:r>
              <a:rPr lang="en-US" sz="2400" dirty="0" smtClean="0"/>
              <a:t>→ fully active receptors</a:t>
            </a:r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u="sng" dirty="0" smtClean="0"/>
              <a:t>Step 4:</a:t>
            </a:r>
          </a:p>
          <a:p>
            <a:r>
              <a:rPr lang="en-US" sz="2400" dirty="0" smtClean="0"/>
              <a:t>Fully phosphorylated &amp; active receptor is now recognized by multiple relay (signaling) proteins → initiate signal transduction →cellular response </a:t>
            </a:r>
          </a:p>
          <a:p>
            <a:r>
              <a:rPr lang="en-US" sz="2400" dirty="0" smtClean="0"/>
              <a:t>Each TK system can trigger many separate cellular responses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" name="Picture 2" descr="http://bio1151.nicerweb.com/Locked/media/ch11/11_07bTyrosineKinases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54"/>
          <a:stretch/>
        </p:blipFill>
        <p:spPr bwMode="auto">
          <a:xfrm>
            <a:off x="4355976" y="1700808"/>
            <a:ext cx="4680520" cy="31683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01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 Cell signaling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92696"/>
            <a:ext cx="8610600" cy="60486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Living cells </a:t>
            </a:r>
            <a:r>
              <a:rPr lang="en-US" sz="2800" dirty="0"/>
              <a:t>in </a:t>
            </a:r>
            <a:r>
              <a:rPr lang="en-US" sz="2800" dirty="0" smtClean="0"/>
              <a:t>a multicellular organism have to communicate e each others in order to maintain homeostasis &amp; life.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Cells communicate e each through </a:t>
            </a:r>
            <a:r>
              <a:rPr lang="en-US" sz="2800" b="1" dirty="0" smtClean="0"/>
              <a:t>signals</a:t>
            </a:r>
            <a:r>
              <a:rPr lang="en-US" sz="2800" dirty="0" smtClean="0"/>
              <a:t> which result in </a:t>
            </a:r>
            <a:r>
              <a:rPr lang="en-US" sz="2800" b="1" dirty="0" smtClean="0"/>
              <a:t>responses</a:t>
            </a:r>
            <a:r>
              <a:rPr lang="en-US" sz="2800" dirty="0" smtClean="0"/>
              <a:t> within the cells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u="sng" dirty="0" smtClean="0">
                <a:solidFill>
                  <a:srgbClr val="FF0000"/>
                </a:solidFill>
              </a:rPr>
              <a:t>The cell signaling system has 3 parts</a:t>
            </a:r>
            <a:r>
              <a:rPr lang="en-US" sz="2800" u="sng" dirty="0" smtClean="0"/>
              <a:t>: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Reception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Transduction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/>
              <a:t>R</a:t>
            </a:r>
            <a:r>
              <a:rPr lang="en-US" sz="2800" dirty="0" smtClean="0"/>
              <a:t>esponse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098" name="Picture 2" descr="http://www.spoonfulofscience.com/wp-content/uploads/2010/11/cells-communicat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903"/>
          <a:stretch/>
        </p:blipFill>
        <p:spPr bwMode="auto">
          <a:xfrm>
            <a:off x="3923928" y="4653136"/>
            <a:ext cx="4896544" cy="17750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5724128" y="4509120"/>
            <a:ext cx="1512168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3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Importance of Tyrosine kinase receptor system</a:t>
            </a:r>
            <a:endParaRPr lang="en-US" sz="3200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One receptor tyrosine kinase (DIMER) can activate more different responses, providing a way for cells to regulate growth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Kinase: is the enzyme that catalyze the transfer of phosphate group → phosphorylation of the Dimer cause ON or OFF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Many cancers are caused by mutated tyrosine receptors that get activated </a:t>
            </a:r>
            <a:r>
              <a:rPr lang="en-US" sz="2800" b="1" u="sng" dirty="0" smtClean="0">
                <a:solidFill>
                  <a:srgbClr val="FF0000"/>
                </a:solidFill>
              </a:rPr>
              <a:t>without a signal molecule ( cells growing out of control)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3- Ion channel receptors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2296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Are the simplest form of receptors </a:t>
            </a:r>
          </a:p>
          <a:p>
            <a:r>
              <a:rPr lang="en-US" sz="2800" dirty="0" smtClean="0"/>
              <a:t>Also known as </a:t>
            </a:r>
            <a:r>
              <a:rPr lang="en-US" sz="2800" b="1" u="sng" dirty="0" smtClean="0">
                <a:solidFill>
                  <a:srgbClr val="FF0000"/>
                </a:solidFill>
              </a:rPr>
              <a:t>ligand-gated ion channels </a:t>
            </a:r>
            <a:r>
              <a:rPr lang="en-US" sz="2800" dirty="0" smtClean="0"/>
              <a:t>located on post synaptic membrane in nervous system</a:t>
            </a:r>
          </a:p>
          <a:p>
            <a:r>
              <a:rPr lang="en-US" sz="2800" dirty="0" smtClean="0"/>
              <a:t>Is away to regulate facilitated diffusion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3" b="7027"/>
          <a:stretch/>
        </p:blipFill>
        <p:spPr bwMode="auto">
          <a:xfrm>
            <a:off x="4427984" y="2996952"/>
            <a:ext cx="4320480" cy="32033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3528392" cy="32262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1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Importance of ion channel receptors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686800" cy="5486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Important in the nervous system</a:t>
            </a:r>
          </a:p>
          <a:p>
            <a:endParaRPr lang="en-US" sz="2800" dirty="0" smtClean="0"/>
          </a:p>
          <a:p>
            <a:r>
              <a:rPr lang="en-US" sz="2800" dirty="0" smtClean="0"/>
              <a:t>Neurotransmitters function as ligands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which bind to receptors on target cell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These receptors are ion channel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receptors</a:t>
            </a:r>
          </a:p>
          <a:p>
            <a:endParaRPr lang="en-US" sz="2800" dirty="0" smtClean="0"/>
          </a:p>
          <a:p>
            <a:r>
              <a:rPr lang="en-US" sz="2800" dirty="0" smtClean="0"/>
              <a:t>Once open, ions flow into the target cell</a:t>
            </a:r>
          </a:p>
          <a:p>
            <a:endParaRPr lang="en-US" sz="2800" dirty="0" smtClean="0"/>
          </a:p>
          <a:p>
            <a:r>
              <a:rPr lang="en-US" sz="2800" dirty="0" smtClean="0"/>
              <a:t>Change in ion concentration triggers a nerve impulse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92696"/>
            <a:ext cx="2880320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3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26469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cells respond to extracellular stimuli by altering their intracellular </a:t>
            </a:r>
            <a:r>
              <a:rPr lang="en-US" sz="2800" dirty="0" err="1" smtClean="0"/>
              <a:t>Ca</a:t>
            </a:r>
            <a:r>
              <a:rPr lang="en-US" sz="2800" dirty="0" smtClean="0"/>
              <a:t>⁺ concentration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u="sng" dirty="0" err="1" smtClean="0"/>
              <a:t>Ca</a:t>
            </a:r>
            <a:r>
              <a:rPr lang="en-US" sz="2800" u="sng" dirty="0" smtClean="0"/>
              <a:t>⁺ acts as a second messenger in two ways: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It binds to an effector molecule , such as an enzyme → activating it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It binds to cytosolic </a:t>
            </a:r>
            <a:r>
              <a:rPr lang="en-US" sz="2800" b="1" dirty="0" smtClean="0">
                <a:solidFill>
                  <a:srgbClr val="FF0000"/>
                </a:solidFill>
              </a:rPr>
              <a:t>calcium binding protein </a:t>
            </a:r>
            <a:r>
              <a:rPr lang="en-US" sz="2800" dirty="0" smtClean="0"/>
              <a:t>such as </a:t>
            </a:r>
            <a:r>
              <a:rPr lang="en-US" sz="2800" b="1" dirty="0" err="1" smtClean="0">
                <a:solidFill>
                  <a:srgbClr val="FF0000"/>
                </a:solidFill>
              </a:rPr>
              <a:t>Calmodulin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The binding of </a:t>
            </a:r>
            <a:r>
              <a:rPr lang="en-US" sz="2800" dirty="0" err="1" smtClean="0"/>
              <a:t>Ca</a:t>
            </a:r>
            <a:r>
              <a:rPr lang="en-US" sz="2800" dirty="0" smtClean="0"/>
              <a:t>⁺ causes changes in that protein 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Calmodulin</a:t>
            </a:r>
            <a:r>
              <a:rPr lang="en-US" sz="2800" dirty="0" smtClean="0"/>
              <a:t>  when activated causes contraction of smooth muscles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II. Signal transduction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 the step between </a:t>
            </a:r>
            <a:r>
              <a:rPr lang="en-US" sz="2800" dirty="0" smtClean="0">
                <a:solidFill>
                  <a:srgbClr val="FF0000"/>
                </a:solidFill>
              </a:rPr>
              <a:t>reception of a signal </a:t>
            </a:r>
            <a:r>
              <a:rPr lang="en-US" sz="2800" dirty="0" smtClean="0"/>
              <a:t>&amp; the cell </a:t>
            </a:r>
            <a:r>
              <a:rPr lang="en-US" sz="2800" dirty="0" smtClean="0">
                <a:solidFill>
                  <a:srgbClr val="FF0000"/>
                </a:solidFill>
              </a:rPr>
              <a:t>response to that signal</a:t>
            </a:r>
          </a:p>
          <a:p>
            <a:r>
              <a:rPr lang="en-US" sz="2800" dirty="0" smtClean="0"/>
              <a:t> is a biochemical chain of events occur inside the cell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3733800"/>
            <a:ext cx="223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Signal reception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4505" y="2967335"/>
            <a:ext cx="1835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Transduction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20272" y="3861048"/>
            <a:ext cx="1881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Cell response</a:t>
            </a:r>
            <a:endParaRPr lang="en-US" sz="2400" b="1" dirty="0"/>
          </a:p>
        </p:txBody>
      </p:sp>
      <p:sp>
        <p:nvSpPr>
          <p:cNvPr id="9" name="Right Arrow 8"/>
          <p:cNvSpPr/>
          <p:nvPr/>
        </p:nvSpPr>
        <p:spPr>
          <a:xfrm>
            <a:off x="1676400" y="4572000"/>
            <a:ext cx="846925" cy="304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876256" y="4708376"/>
            <a:ext cx="846925" cy="304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http://img-cdn.jg.jugem.jp/6e3/699825/20130628_72558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2" y="3474720"/>
            <a:ext cx="4063998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52400" y="3474719"/>
            <a:ext cx="2235035" cy="9515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900582" y="3573016"/>
            <a:ext cx="2135914" cy="9599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6" t="5455" r="1667" b="2222"/>
          <a:stretch/>
        </p:blipFill>
        <p:spPr bwMode="auto">
          <a:xfrm>
            <a:off x="827584" y="751085"/>
            <a:ext cx="7344816" cy="5198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41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4" y="76200"/>
            <a:ext cx="8591266" cy="662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u="sng" dirty="0" smtClean="0"/>
              <a:t>Role of </a:t>
            </a:r>
            <a:r>
              <a:rPr lang="en-US" sz="2800" b="1" u="sng" dirty="0" smtClean="0">
                <a:solidFill>
                  <a:srgbClr val="FF0000"/>
                </a:solidFill>
              </a:rPr>
              <a:t>protein kinase</a:t>
            </a:r>
          </a:p>
          <a:p>
            <a:r>
              <a:rPr lang="en-US" sz="2800" dirty="0" smtClean="0"/>
              <a:t>They are protein molecules found in the cytoplasm </a:t>
            </a:r>
          </a:p>
          <a:p>
            <a:endParaRPr lang="en-US" sz="2800" dirty="0" smtClean="0"/>
          </a:p>
          <a:p>
            <a:r>
              <a:rPr lang="en-US" sz="2800" dirty="0" smtClean="0"/>
              <a:t>Act as catalysts</a:t>
            </a:r>
          </a:p>
          <a:p>
            <a:endParaRPr lang="en-US" sz="2800" dirty="0" smtClean="0"/>
          </a:p>
          <a:p>
            <a:r>
              <a:rPr lang="en-US" sz="2800" dirty="0" smtClean="0"/>
              <a:t>they are inactive until they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are </a:t>
            </a:r>
            <a:r>
              <a:rPr lang="en-US" sz="2800" b="1" dirty="0" smtClean="0">
                <a:solidFill>
                  <a:srgbClr val="FF0000"/>
                </a:solidFill>
              </a:rPr>
              <a:t>phosphorylated </a:t>
            </a:r>
          </a:p>
          <a:p>
            <a:endParaRPr lang="en-US" sz="2800" dirty="0" smtClean="0"/>
          </a:p>
          <a:p>
            <a:r>
              <a:rPr lang="en-US" sz="2800" dirty="0" smtClean="0"/>
              <a:t>Each  activated PK activates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the next one in the chain →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Phosphorylation cascade</a:t>
            </a:r>
          </a:p>
          <a:p>
            <a:r>
              <a:rPr lang="en-US" sz="2800" dirty="0" smtClean="0"/>
              <a:t>Finally a protein is activated which generates a cellular response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194" name="Picture 2" descr="http://www.bio.miami.edu/%7Ecmallery/150/memb/c11x11enzyme-casca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13"/>
          <a:stretch/>
        </p:blipFill>
        <p:spPr bwMode="auto">
          <a:xfrm>
            <a:off x="4656049" y="1364852"/>
            <a:ext cx="4419600" cy="41908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Second messengers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66800"/>
            <a:ext cx="8712968" cy="5562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extra- cellular signal molecule (ligand) is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messenger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messengers are </a:t>
            </a:r>
            <a:r>
              <a:rPr lang="en-US" sz="2800" b="1" dirty="0" smtClean="0">
                <a:solidFill>
                  <a:srgbClr val="FF0000"/>
                </a:solidFill>
              </a:rPr>
              <a:t>non protein molecules </a:t>
            </a:r>
            <a:r>
              <a:rPr lang="en-US" sz="2800" dirty="0" smtClean="0"/>
              <a:t>that transduce signals inside cells (used to relay messages), used to amplify the signal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Examples of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messengers are: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err="1" smtClean="0"/>
              <a:t>cAMP</a:t>
            </a:r>
            <a:r>
              <a:rPr lang="en-US" sz="28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cGMP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Calcium 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Inositol triphosphate (IP3)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III. Responses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764704"/>
            <a:ext cx="4388296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smtClean="0"/>
              <a:t>Cells respond to signaling pathways by many ways:</a:t>
            </a:r>
          </a:p>
          <a:p>
            <a:pPr marL="0" indent="0">
              <a:buNone/>
            </a:pPr>
            <a:r>
              <a:rPr lang="en-US" sz="2800" dirty="0" smtClean="0"/>
              <a:t>1- Metabolic enzyme→ alter metabolism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2- gene regulatory protein→ alter gene expression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3- cytoskeletal protein → alter cell shape or movement</a:t>
            </a:r>
          </a:p>
          <a:p>
            <a:pPr marL="0" indent="0">
              <a:buNone/>
            </a:pPr>
            <a:endParaRPr lang="en-US" sz="2800" b="1" u="sng" dirty="0"/>
          </a:p>
          <a:p>
            <a:pPr marL="0" indent="0">
              <a:buNone/>
            </a:pPr>
            <a:endParaRPr lang="en-US" sz="2800" b="1" u="sng" dirty="0" smtClean="0"/>
          </a:p>
          <a:p>
            <a:pPr marL="0" indent="0">
              <a:buNone/>
            </a:pPr>
            <a:endParaRPr lang="en-US" sz="2800" b="1" u="sng" dirty="0" smtClean="0"/>
          </a:p>
          <a:p>
            <a:pPr marL="0" indent="0">
              <a:buNone/>
            </a:pPr>
            <a:endParaRPr lang="en-US" sz="2800" b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4853535"/>
              </p:ext>
            </p:extLst>
          </p:nvPr>
        </p:nvGraphicFramePr>
        <p:xfrm>
          <a:off x="6934200" y="3429000"/>
          <a:ext cx="1828800" cy="158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6712"/>
            <a:ext cx="4536504" cy="5328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4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u="sng" dirty="0"/>
          </a:p>
          <a:p>
            <a:pPr marL="0" indent="0" algn="ctr">
              <a:buNone/>
            </a:pPr>
            <a:endParaRPr lang="en-US" sz="2800" b="1" u="sng" dirty="0" smtClean="0"/>
          </a:p>
          <a:p>
            <a:pPr marL="0" indent="0" algn="ctr">
              <a:buNone/>
            </a:pPr>
            <a:endParaRPr lang="en-US" sz="2800" b="1" u="sng" dirty="0"/>
          </a:p>
          <a:p>
            <a:pPr marL="0" indent="0" algn="ctr">
              <a:buNone/>
            </a:pPr>
            <a:endParaRPr lang="en-US" sz="2800" b="1" u="sng" dirty="0" smtClean="0"/>
          </a:p>
          <a:p>
            <a:pPr marL="0" indent="0" algn="ctr">
              <a:buNone/>
            </a:pPr>
            <a:endParaRPr lang="en-US" sz="2800" b="1" u="sng" dirty="0"/>
          </a:p>
          <a:p>
            <a:pPr marL="0" indent="0" algn="ctr">
              <a:buNone/>
            </a:pPr>
            <a:endParaRPr lang="en-US" sz="2800" b="1" u="sng" dirty="0" smtClean="0"/>
          </a:p>
          <a:p>
            <a:pPr marL="0" indent="0" algn="ctr">
              <a:buNone/>
            </a:pPr>
            <a:endParaRPr lang="en-US" sz="2800" b="1" u="sng" dirty="0" smtClean="0"/>
          </a:p>
          <a:p>
            <a:pPr marL="0" indent="0" algn="ctr">
              <a:buNone/>
            </a:pPr>
            <a:endParaRPr lang="en-US" sz="2800" b="1" u="sng" dirty="0" smtClean="0"/>
          </a:p>
          <a:p>
            <a:pPr marL="0" indent="0" algn="ctr">
              <a:buNone/>
            </a:pPr>
            <a:r>
              <a:rPr lang="en-US" sz="2800" dirty="0"/>
              <a:t>(Signals can be specific to different </a:t>
            </a:r>
            <a:r>
              <a:rPr lang="en-US" sz="2800" dirty="0" smtClean="0"/>
              <a:t>cells)</a:t>
            </a:r>
            <a:endParaRPr lang="en-US" sz="2800" dirty="0"/>
          </a:p>
          <a:p>
            <a:pPr marL="0" indent="0" algn="ctr">
              <a:buNone/>
            </a:pPr>
            <a:endParaRPr lang="en-US" sz="2800" b="1" u="sn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09600" y="1066800"/>
            <a:ext cx="1676400" cy="1828800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Liver cell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733800" y="990600"/>
            <a:ext cx="1752600" cy="1905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Heart cell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0" y="990600"/>
            <a:ext cx="1905000" cy="1905000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Stomach cell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 rot="9104558">
            <a:off x="668252" y="678904"/>
            <a:ext cx="398798" cy="42122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8826385">
            <a:off x="966589" y="1180647"/>
            <a:ext cx="398798" cy="42122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43966" y="468868"/>
            <a:ext cx="123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Adrenaline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440668"/>
            <a:ext cx="2157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Breakdown glycogen</a:t>
            </a:r>
            <a:endParaRPr lang="en-US" b="1" dirty="0"/>
          </a:p>
        </p:txBody>
      </p:sp>
      <p:sp>
        <p:nvSpPr>
          <p:cNvPr id="13" name="Down Arrow 12"/>
          <p:cNvSpPr/>
          <p:nvPr/>
        </p:nvSpPr>
        <p:spPr>
          <a:xfrm>
            <a:off x="1219200" y="2971800"/>
            <a:ext cx="484632" cy="424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8234175">
            <a:off x="3504950" y="831304"/>
            <a:ext cx="398798" cy="42122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7788773">
            <a:off x="3976822" y="1220405"/>
            <a:ext cx="398798" cy="421228"/>
          </a:xfrm>
          <a:prstGeom prst="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392168" y="3004066"/>
            <a:ext cx="484632" cy="424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8234175">
            <a:off x="6750208" y="794774"/>
            <a:ext cx="398798" cy="42122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29181" y="3429000"/>
            <a:ext cx="140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Contract fast</a:t>
            </a:r>
            <a:endParaRPr lang="en-US" b="1" dirty="0"/>
          </a:p>
        </p:txBody>
      </p:sp>
      <p:sp>
        <p:nvSpPr>
          <p:cNvPr id="20" name="Down Arrow 19"/>
          <p:cNvSpPr/>
          <p:nvPr/>
        </p:nvSpPr>
        <p:spPr>
          <a:xfrm>
            <a:off x="7620000" y="3004066"/>
            <a:ext cx="484632" cy="424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 rot="2851699">
            <a:off x="6974329" y="834252"/>
            <a:ext cx="533400" cy="9525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310461" y="3440668"/>
            <a:ext cx="1376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response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0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15616" y="260649"/>
            <a:ext cx="6768752" cy="175317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sz="2800" b="1" dirty="0" smtClean="0">
                <a:latin typeface="+mj-lt"/>
              </a:rPr>
              <a:t>The signal </a:t>
            </a:r>
            <a:r>
              <a:rPr lang="en-US" altLang="en-US" sz="2800" b="1" dirty="0">
                <a:latin typeface="+mj-lt"/>
              </a:rPr>
              <a:t>transduction pathway </a:t>
            </a:r>
            <a:r>
              <a:rPr lang="en-US" altLang="en-US" sz="2800" dirty="0">
                <a:latin typeface="+mj-lt"/>
              </a:rPr>
              <a:t>is a series of steps by which a signal on a cell’s surface is converted into a specific cellular response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851920" y="5373216"/>
            <a:ext cx="58903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00388" y="5847655"/>
            <a:ext cx="34998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Steps of signaling system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3149" t="2401" r="6736" b="5201"/>
          <a:stretch/>
        </p:blipFill>
        <p:spPr>
          <a:xfrm>
            <a:off x="2230760" y="2060848"/>
            <a:ext cx="4429472" cy="37397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261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sz="7200" smtClean="0"/>
          </a:p>
          <a:p>
            <a:pPr marL="0" indent="0" eaLnBrk="1" hangingPunct="1">
              <a:buFont typeface="Arial" charset="0"/>
              <a:buNone/>
            </a:pPr>
            <a:r>
              <a:rPr lang="en-US" sz="7200" b="1" smtClean="0">
                <a:solidFill>
                  <a:srgbClr val="0070C0"/>
                </a:solidFill>
              </a:rPr>
              <a:t>         Thank you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D89F1-7997-4DAD-BB0B-34748B7967D4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46085" name="Picture 4" descr="http://images.clipartpanda.com/happy-face-clipart-y4T9gyji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781300"/>
            <a:ext cx="37147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The </a:t>
            </a:r>
            <a:r>
              <a:rPr lang="en-US" sz="2800" b="1" u="sng" dirty="0" smtClean="0">
                <a:solidFill>
                  <a:srgbClr val="FF0000"/>
                </a:solidFill>
              </a:rPr>
              <a:t>signals</a:t>
            </a:r>
            <a:r>
              <a:rPr lang="en-US" sz="2800" u="sng" dirty="0" smtClean="0">
                <a:solidFill>
                  <a:srgbClr val="FF0000"/>
                </a:solidFill>
              </a:rPr>
              <a:t> can be received from either:</a:t>
            </a:r>
          </a:p>
          <a:p>
            <a:pPr marL="0" indent="0">
              <a:buNone/>
            </a:pPr>
            <a:r>
              <a:rPr lang="en-US" sz="2800" b="1" u="sng" dirty="0" smtClean="0"/>
              <a:t>External environment:</a:t>
            </a:r>
            <a:endParaRPr lang="en-US" sz="2800" dirty="0" smtClean="0"/>
          </a:p>
          <a:p>
            <a:r>
              <a:rPr lang="en-US" sz="2800" dirty="0" smtClean="0"/>
              <a:t>Sound</a:t>
            </a:r>
          </a:p>
          <a:p>
            <a:r>
              <a:rPr lang="en-US" sz="2800" dirty="0" smtClean="0"/>
              <a:t>Light</a:t>
            </a:r>
          </a:p>
          <a:p>
            <a:r>
              <a:rPr lang="en-US" sz="2800" dirty="0" smtClean="0"/>
              <a:t>Temperature</a:t>
            </a:r>
          </a:p>
          <a:p>
            <a:r>
              <a:rPr lang="en-US" sz="2800" dirty="0" smtClean="0"/>
              <a:t>Odorants</a:t>
            </a:r>
          </a:p>
          <a:p>
            <a:r>
              <a:rPr lang="en-US" sz="2800" dirty="0" smtClean="0"/>
              <a:t>Substances that we taste</a:t>
            </a:r>
          </a:p>
          <a:p>
            <a:pPr marL="0" indent="0">
              <a:buNone/>
            </a:pPr>
            <a:endParaRPr lang="en-US" sz="2800" b="1" u="sng" dirty="0" smtClean="0"/>
          </a:p>
          <a:p>
            <a:pPr marL="0" indent="0">
              <a:buNone/>
            </a:pPr>
            <a:r>
              <a:rPr lang="en-US" sz="2800" b="1" u="sng" dirty="0" smtClean="0"/>
              <a:t>Within the body ( hormones):</a:t>
            </a:r>
          </a:p>
          <a:p>
            <a:r>
              <a:rPr lang="en-US" sz="2800" dirty="0" smtClean="0"/>
              <a:t>Epinephrine (adrenaline)</a:t>
            </a:r>
          </a:p>
          <a:p>
            <a:r>
              <a:rPr lang="en-US" sz="2800" dirty="0" smtClean="0"/>
              <a:t>Insulin</a:t>
            </a:r>
          </a:p>
          <a:p>
            <a:r>
              <a:rPr lang="en-US" sz="2800" dirty="0" smtClean="0"/>
              <a:t>Testosterone</a:t>
            </a:r>
          </a:p>
          <a:p>
            <a:r>
              <a:rPr lang="en-US" sz="2800" dirty="0" smtClean="0"/>
              <a:t>Estrogen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4876800" y="1447800"/>
            <a:ext cx="533400" cy="44196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2980109"/>
            <a:ext cx="38234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All these factors will </a:t>
            </a:r>
          </a:p>
          <a:p>
            <a:r>
              <a:rPr lang="en-US" sz="2800" dirty="0" smtClean="0"/>
              <a:t>cause the cell to respond</a:t>
            </a:r>
          </a:p>
          <a:p>
            <a:r>
              <a:rPr lang="en-US" sz="2800" dirty="0" smtClean="0"/>
              <a:t> in some way.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963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89038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Modes of cell signaling</a:t>
            </a:r>
            <a:endParaRPr lang="en-US" sz="3200" b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505" y="836712"/>
            <a:ext cx="9000862" cy="6097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1- Intracrine</a:t>
            </a:r>
            <a:r>
              <a:rPr lang="en-US" sz="2800" b="1" dirty="0" smtClean="0"/>
              <a:t>: </a:t>
            </a:r>
            <a:r>
              <a:rPr lang="en-US" sz="2800" dirty="0" smtClean="0"/>
              <a:t>the</a:t>
            </a:r>
            <a:r>
              <a:rPr lang="en-US" sz="2800" b="1" dirty="0" smtClean="0"/>
              <a:t> </a:t>
            </a:r>
            <a:r>
              <a:rPr lang="en-US" sz="2800" dirty="0" smtClean="0"/>
              <a:t>hormone or ligand acting </a:t>
            </a:r>
          </a:p>
          <a:p>
            <a:pPr marL="0" indent="0">
              <a:buNone/>
            </a:pPr>
            <a:r>
              <a:rPr lang="en-US" sz="2800" dirty="0"/>
              <a:t>o</a:t>
            </a:r>
            <a:r>
              <a:rPr lang="en-US" sz="2800" dirty="0" smtClean="0"/>
              <a:t>n receptors inside the cell (</a:t>
            </a:r>
            <a:r>
              <a:rPr lang="en-US" sz="2800" dirty="0" smtClean="0">
                <a:solidFill>
                  <a:srgbClr val="FF0000"/>
                </a:solidFill>
              </a:rPr>
              <a:t>nuclear receptor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2- Autocrine </a:t>
            </a:r>
            <a:r>
              <a:rPr lang="en-US" sz="2800" b="1" dirty="0" smtClean="0"/>
              <a:t>:</a:t>
            </a:r>
            <a:r>
              <a:rPr lang="en-US" sz="2800" dirty="0" smtClean="0"/>
              <a:t> the cell </a:t>
            </a:r>
            <a:r>
              <a:rPr lang="en-US" sz="2800" dirty="0"/>
              <a:t>secretes a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u="sng" dirty="0" smtClean="0"/>
              <a:t>hormone</a:t>
            </a:r>
            <a:r>
              <a:rPr lang="en-US" sz="2800" dirty="0" smtClean="0"/>
              <a:t> </a:t>
            </a:r>
            <a:r>
              <a:rPr lang="en-US" sz="2800" dirty="0"/>
              <a:t>or </a:t>
            </a:r>
            <a:r>
              <a:rPr lang="en-US" sz="2800" u="sng" dirty="0" smtClean="0"/>
              <a:t>chemical substance </a:t>
            </a:r>
            <a:r>
              <a:rPr lang="en-US" sz="2800" dirty="0"/>
              <a:t>that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binds to receptors on </a:t>
            </a:r>
            <a:r>
              <a:rPr lang="en-US" sz="2800" dirty="0"/>
              <a:t>that </a:t>
            </a:r>
            <a:r>
              <a:rPr lang="en-US" sz="2800" dirty="0" smtClean="0"/>
              <a:t>surface of </a:t>
            </a:r>
          </a:p>
          <a:p>
            <a:pPr marL="0" indent="0">
              <a:buNone/>
            </a:pPr>
            <a:r>
              <a:rPr lang="en-US" sz="2800" dirty="0" smtClean="0"/>
              <a:t>same </a:t>
            </a:r>
            <a:r>
              <a:rPr lang="en-US" sz="2800" dirty="0"/>
              <a:t>cell, </a:t>
            </a:r>
            <a:r>
              <a:rPr lang="en-US" sz="2800" dirty="0" smtClean="0"/>
              <a:t>leading </a:t>
            </a:r>
            <a:r>
              <a:rPr lang="en-US" sz="2800" dirty="0"/>
              <a:t>to changes in the cell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(Autocrine </a:t>
            </a:r>
            <a:r>
              <a:rPr lang="en-US" sz="2800" dirty="0"/>
              <a:t>signaling plays critical roles in cancer </a:t>
            </a:r>
            <a:r>
              <a:rPr lang="en-US" sz="2800" dirty="0" smtClean="0"/>
              <a:t>activation)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3- Direct (</a:t>
            </a:r>
            <a:r>
              <a:rPr lang="en-US" sz="2800" b="1" dirty="0" err="1" smtClean="0">
                <a:solidFill>
                  <a:srgbClr val="FF0000"/>
                </a:solidFill>
              </a:rPr>
              <a:t>Juxtacrine</a:t>
            </a:r>
            <a:r>
              <a:rPr lang="en-US" sz="2800" b="1" dirty="0" smtClean="0">
                <a:solidFill>
                  <a:srgbClr val="FF0000"/>
                </a:solidFill>
              </a:rPr>
              <a:t> signaling): </a:t>
            </a:r>
            <a:r>
              <a:rPr lang="en-US" sz="2800" dirty="0" smtClean="0"/>
              <a:t>gap junctions</a:t>
            </a:r>
          </a:p>
          <a:p>
            <a:pPr marL="0" indent="0">
              <a:buNone/>
            </a:pPr>
            <a:r>
              <a:rPr lang="en-US" sz="2800" dirty="0" smtClean="0"/>
              <a:t> (Cardiac muscles, embryonic development)</a:t>
            </a:r>
          </a:p>
          <a:p>
            <a:endParaRPr lang="en-US" sz="2800" dirty="0" smtClean="0"/>
          </a:p>
        </p:txBody>
      </p:sp>
      <p:pic>
        <p:nvPicPr>
          <p:cNvPr id="4098" name="Picture 2" descr="http://27.109.7.67:1111/econtent/images/communication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0" t="6942" r="50000" b="55066"/>
          <a:stretch/>
        </p:blipFill>
        <p:spPr bwMode="auto">
          <a:xfrm>
            <a:off x="6804386" y="5013175"/>
            <a:ext cx="2232110" cy="18002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16745" r="13680" b="26718"/>
          <a:stretch/>
        </p:blipFill>
        <p:spPr bwMode="auto">
          <a:xfrm>
            <a:off x="6012160" y="2564904"/>
            <a:ext cx="3024336" cy="19442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31" t="34287" r="10665" b="26527"/>
          <a:stretch/>
        </p:blipFill>
        <p:spPr bwMode="auto">
          <a:xfrm>
            <a:off x="6948402" y="620688"/>
            <a:ext cx="2088094" cy="1717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23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502" y="188640"/>
            <a:ext cx="889248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4- </a:t>
            </a:r>
            <a:r>
              <a:rPr lang="en-US" sz="2800" b="1" dirty="0">
                <a:solidFill>
                  <a:srgbClr val="FF0000"/>
                </a:solidFill>
              </a:rPr>
              <a:t>Short distance: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act </a:t>
            </a:r>
            <a:r>
              <a:rPr lang="en-US" sz="2800" u="sng" dirty="0">
                <a:solidFill>
                  <a:srgbClr val="FF0000"/>
                </a:solidFill>
              </a:rPr>
              <a:t>locally</a:t>
            </a:r>
            <a:r>
              <a:rPr lang="en-US" sz="2800" dirty="0"/>
              <a:t> on </a:t>
            </a:r>
            <a:r>
              <a:rPr lang="en-US" sz="2800" dirty="0" smtClean="0"/>
              <a:t>different nearby cells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 </a:t>
            </a:r>
            <a:r>
              <a:rPr lang="en-US" sz="2800" dirty="0" smtClean="0"/>
              <a:t>@ </a:t>
            </a:r>
            <a:r>
              <a:rPr lang="en-US" sz="2800" b="1" dirty="0">
                <a:solidFill>
                  <a:srgbClr val="FF0000"/>
                </a:solidFill>
              </a:rPr>
              <a:t>Paracrine</a:t>
            </a:r>
            <a:r>
              <a:rPr lang="en-US" sz="2800" dirty="0"/>
              <a:t> (nearby) </a:t>
            </a:r>
            <a:r>
              <a:rPr lang="en-US" sz="2800" dirty="0" smtClean="0"/>
              <a:t>signaling (cytokines, histamine</a:t>
            </a:r>
            <a:r>
              <a:rPr lang="en-US" sz="2800" dirty="0"/>
              <a:t>) </a:t>
            </a:r>
          </a:p>
          <a:p>
            <a:pPr marL="0" indent="0">
              <a:buNone/>
            </a:pPr>
            <a:r>
              <a:rPr lang="en-US" sz="2800" dirty="0"/>
              <a:t>       </a:t>
            </a:r>
            <a:r>
              <a:rPr lang="en-US" sz="2800" dirty="0" smtClean="0"/>
              <a:t>@ </a:t>
            </a:r>
            <a:r>
              <a:rPr lang="en-US" sz="2800" b="1" dirty="0">
                <a:solidFill>
                  <a:srgbClr val="FF0000"/>
                </a:solidFill>
              </a:rPr>
              <a:t>Synaptic</a:t>
            </a:r>
            <a:r>
              <a:rPr lang="en-US" sz="2800" dirty="0"/>
              <a:t> signaling (neurotransmitters : AC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u="sng" dirty="0">
                <a:solidFill>
                  <a:srgbClr val="00B0F0"/>
                </a:solidFill>
              </a:rPr>
              <a:t>Paracrine</a:t>
            </a:r>
            <a:r>
              <a:rPr lang="en-US" sz="2800" b="1" dirty="0"/>
              <a:t>: </a:t>
            </a:r>
            <a:r>
              <a:rPr lang="en-US" sz="2800" dirty="0"/>
              <a:t>signals are carried by messenger molecules called "</a:t>
            </a:r>
            <a:r>
              <a:rPr lang="en-US" sz="2800" b="1" dirty="0"/>
              <a:t>local regulators</a:t>
            </a:r>
            <a:r>
              <a:rPr lang="en-US" sz="2800" dirty="0"/>
              <a:t>", that are released by one cell and move to make contact with </a:t>
            </a:r>
            <a:r>
              <a:rPr lang="en-US" sz="2800" dirty="0" smtClean="0"/>
              <a:t>another nearby cells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(e.g.; blood clotting, tissue repair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u="sng" dirty="0">
                <a:solidFill>
                  <a:srgbClr val="00B0F0"/>
                </a:solidFill>
              </a:rPr>
              <a:t>Synaptic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FF0000"/>
                </a:solidFill>
              </a:rPr>
              <a:t>(neurotransmitters</a:t>
            </a:r>
            <a:r>
              <a:rPr lang="en-US" sz="2800" dirty="0"/>
              <a:t>). Neurotransmitters are </a:t>
            </a:r>
            <a:r>
              <a:rPr lang="en-US" sz="2800" b="1" dirty="0"/>
              <a:t>endogenous chemicals </a:t>
            </a:r>
            <a:r>
              <a:rPr lang="en-US" sz="2800" dirty="0"/>
              <a:t>that transmit signals from a </a:t>
            </a:r>
            <a:r>
              <a:rPr lang="en-US" sz="2800" b="1" dirty="0"/>
              <a:t>neuron</a:t>
            </a:r>
            <a:r>
              <a:rPr lang="en-US" sz="2800" dirty="0"/>
              <a:t> to a target cell across a synapse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52400"/>
            <a:ext cx="8915400" cy="6588968"/>
          </a:xfrm>
        </p:spPr>
        <p:txBody>
          <a:bodyPr>
            <a:normAutofit/>
          </a:bodyPr>
          <a:lstStyle/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5- </a:t>
            </a:r>
            <a:r>
              <a:rPr lang="en-US" sz="2800" b="1" dirty="0">
                <a:solidFill>
                  <a:srgbClr val="FF0000"/>
                </a:solidFill>
              </a:rPr>
              <a:t>Long distance</a:t>
            </a:r>
            <a:r>
              <a:rPr lang="en-US" sz="2800" b="1" dirty="0"/>
              <a:t>: </a:t>
            </a:r>
            <a:r>
              <a:rPr lang="en-US" sz="2800" dirty="0"/>
              <a:t>act on target cells at </a:t>
            </a:r>
            <a:r>
              <a:rPr lang="en-US" sz="2800" dirty="0">
                <a:solidFill>
                  <a:srgbClr val="FF0000"/>
                </a:solidFill>
              </a:rPr>
              <a:t>distant</a:t>
            </a:r>
            <a:r>
              <a:rPr lang="en-US" sz="2800" dirty="0"/>
              <a:t> body </a:t>
            </a:r>
            <a:r>
              <a:rPr lang="en-US" sz="2800" dirty="0" smtClean="0"/>
              <a:t>sites           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e.g. endocrine </a:t>
            </a:r>
            <a:r>
              <a:rPr lang="en-US" sz="2800" dirty="0"/>
              <a:t>signaling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00B0F0"/>
                </a:solidFill>
              </a:rPr>
              <a:t>Hormones</a:t>
            </a:r>
            <a:r>
              <a:rPr lang="en-US" sz="2800" b="1" dirty="0" smtClean="0"/>
              <a:t> </a:t>
            </a:r>
            <a:r>
              <a:rPr lang="en-US" sz="2800" dirty="0" smtClean="0"/>
              <a:t> </a:t>
            </a:r>
            <a:r>
              <a:rPr lang="en-US" sz="2800" dirty="0"/>
              <a:t>produced </a:t>
            </a:r>
            <a:r>
              <a:rPr lang="en-US" sz="2800" dirty="0" smtClean="0"/>
              <a:t>by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B0F0"/>
                </a:solidFill>
              </a:rPr>
              <a:t>endocrine </a:t>
            </a:r>
            <a:r>
              <a:rPr lang="en-US" sz="2800" b="1" dirty="0">
                <a:solidFill>
                  <a:srgbClr val="00B0F0"/>
                </a:solidFill>
              </a:rPr>
              <a:t>cells</a:t>
            </a:r>
            <a:r>
              <a:rPr lang="en-US" sz="2800" dirty="0"/>
              <a:t>, </a:t>
            </a:r>
            <a:r>
              <a:rPr lang="en-US" sz="2800" dirty="0" smtClean="0"/>
              <a:t>travel </a:t>
            </a:r>
          </a:p>
          <a:p>
            <a:pPr marL="0" indent="0">
              <a:buNone/>
            </a:pPr>
            <a:r>
              <a:rPr lang="en-US" sz="2800" dirty="0" smtClean="0"/>
              <a:t>through  </a:t>
            </a:r>
            <a:r>
              <a:rPr lang="en-US" sz="2800" dirty="0"/>
              <a:t>the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blood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/>
              <a:t>to </a:t>
            </a:r>
            <a:r>
              <a:rPr lang="en-US" sz="2800" dirty="0" smtClean="0"/>
              <a:t>affect </a:t>
            </a:r>
          </a:p>
          <a:p>
            <a:pPr marL="0" indent="0">
              <a:buNone/>
            </a:pPr>
            <a:r>
              <a:rPr lang="en-US" sz="2800" dirty="0" smtClean="0"/>
              <a:t>other cells all over the body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 descr="http://27.109.7.67:1111/econtent/images/communication-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" t="4265" r="4494" b="5971"/>
          <a:stretch/>
        </p:blipFill>
        <p:spPr bwMode="auto">
          <a:xfrm>
            <a:off x="971601" y="116632"/>
            <a:ext cx="7056784" cy="30963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27.109.7.67:1111/econtent/images/communication-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" r="2400" b="5046"/>
          <a:stretch/>
        </p:blipFill>
        <p:spPr bwMode="auto">
          <a:xfrm>
            <a:off x="4716016" y="3717032"/>
            <a:ext cx="4248472" cy="28803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9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I. Reception </a:t>
            </a:r>
            <a:r>
              <a:rPr lang="en-US" b="1" u="sng" dirty="0">
                <a:solidFill>
                  <a:srgbClr val="FF0000"/>
                </a:solidFill>
              </a:rPr>
              <a:t/>
            </a:r>
            <a:br>
              <a:rPr lang="en-US" b="1" u="sng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u="sng" dirty="0" smtClean="0">
                <a:solidFill>
                  <a:srgbClr val="0070C0"/>
                </a:solidFill>
              </a:rPr>
              <a:t>signaling molecules: </a:t>
            </a:r>
            <a:r>
              <a:rPr lang="en-US" sz="2800" dirty="0" smtClean="0"/>
              <a:t>either </a:t>
            </a:r>
            <a:r>
              <a:rPr lang="en-US" sz="2800" u="sng" dirty="0" smtClean="0"/>
              <a:t>secreted by </a:t>
            </a:r>
            <a:r>
              <a:rPr lang="en-US" sz="2800" dirty="0" smtClean="0"/>
              <a:t>or </a:t>
            </a:r>
            <a:r>
              <a:rPr lang="en-US" sz="2800" u="sng" dirty="0" smtClean="0"/>
              <a:t>expressed on the surface </a:t>
            </a:r>
            <a:r>
              <a:rPr lang="en-US" sz="2800" dirty="0" smtClean="0"/>
              <a:t>of some cells </a:t>
            </a:r>
            <a:r>
              <a:rPr lang="en-US" sz="2800" b="1" dirty="0" smtClean="0">
                <a:solidFill>
                  <a:srgbClr val="FF0000"/>
                </a:solidFill>
              </a:rPr>
              <a:t>will bind </a:t>
            </a:r>
            <a:r>
              <a:rPr lang="en-US" sz="2800" dirty="0" smtClean="0"/>
              <a:t>to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i="1" dirty="0" smtClean="0"/>
              <a:t>receptors on </a:t>
            </a:r>
          </a:p>
          <a:p>
            <a:pPr marL="0" indent="0">
              <a:buNone/>
            </a:pPr>
            <a:r>
              <a:rPr lang="en-US" sz="2800" i="1" dirty="0" smtClean="0"/>
              <a:t>  other cells </a:t>
            </a:r>
            <a:r>
              <a:rPr lang="en-US" sz="2800" dirty="0" smtClean="0"/>
              <a:t>causing </a:t>
            </a:r>
            <a:r>
              <a:rPr lang="en-US" sz="2800" u="sng" dirty="0" smtClean="0"/>
              <a:t>changes in target cells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i="1" u="sng" dirty="0">
                <a:solidFill>
                  <a:srgbClr val="0070C0"/>
                </a:solidFill>
              </a:rPr>
              <a:t>Receptors:  </a:t>
            </a:r>
            <a:r>
              <a:rPr lang="en-US" sz="2800" dirty="0" smtClean="0"/>
              <a:t>protein molecules found either: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On the cell surface </a:t>
            </a:r>
            <a:r>
              <a:rPr lang="en-US" sz="2800" dirty="0" smtClean="0"/>
              <a:t>(</a:t>
            </a:r>
            <a:r>
              <a:rPr lang="en-US" sz="2800" i="1" dirty="0" smtClean="0"/>
              <a:t>embedded within the cell membrane</a:t>
            </a:r>
            <a:r>
              <a:rPr lang="en-US" sz="2800" dirty="0" smtClean="0"/>
              <a:t>)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In the cytoplasm </a:t>
            </a:r>
            <a:r>
              <a:rPr lang="en-US" sz="2800" dirty="0" smtClean="0"/>
              <a:t>( intracellular) 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146" name="Picture 2" descr="https://classconnection.s3.amazonaws.com/55/flashcards/1122055/png/cell_signaling1330546841086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980729"/>
            <a:ext cx="2376264" cy="18722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3538" t="16088" r="4327" b="18206"/>
          <a:stretch/>
        </p:blipFill>
        <p:spPr>
          <a:xfrm>
            <a:off x="1619672" y="4005064"/>
            <a:ext cx="5688632" cy="27164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77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97"/>
            <a:ext cx="8229600" cy="6009531"/>
          </a:xfrm>
        </p:spPr>
        <p:txBody>
          <a:bodyPr/>
          <a:lstStyle/>
          <a:p>
            <a:r>
              <a:rPr lang="en-US" sz="2800" dirty="0" smtClean="0"/>
              <a:t>Signaling molecules:  </a:t>
            </a:r>
            <a:r>
              <a:rPr lang="en-US" sz="2800" b="1" dirty="0">
                <a:solidFill>
                  <a:srgbClr val="FF0000"/>
                </a:solidFill>
              </a:rPr>
              <a:t>could </a:t>
            </a:r>
            <a:r>
              <a:rPr lang="en-US" sz="2800" b="1" dirty="0" smtClean="0">
                <a:solidFill>
                  <a:srgbClr val="FF0000"/>
                </a:solidFill>
              </a:rPr>
              <a:t>be: </a:t>
            </a:r>
            <a:r>
              <a:rPr lang="en-US" sz="2800" dirty="0"/>
              <a:t>proteins, small peptides, amino acids, nucleotides, </a:t>
            </a:r>
            <a:r>
              <a:rPr lang="en-US" sz="2800" dirty="0" smtClean="0"/>
              <a:t>steroids, </a:t>
            </a:r>
            <a:r>
              <a:rPr lang="en-US" sz="2800" dirty="0" err="1" smtClean="0"/>
              <a:t>retinoids</a:t>
            </a:r>
            <a:r>
              <a:rPr lang="en-US" sz="2800" dirty="0" smtClean="0"/>
              <a:t> (vit. A), </a:t>
            </a:r>
            <a:r>
              <a:rPr lang="en-US" sz="2800" dirty="0"/>
              <a:t>fatty acid derivatives, nitric oxide, carbon </a:t>
            </a:r>
            <a:r>
              <a:rPr lang="en-US" sz="2800" dirty="0" smtClean="0"/>
              <a:t>monoxide…. ( </a:t>
            </a:r>
            <a:r>
              <a:rPr lang="en-US" sz="2800" dirty="0" smtClean="0">
                <a:solidFill>
                  <a:srgbClr val="C00000"/>
                </a:solidFill>
              </a:rPr>
              <a:t>Hormones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C00000"/>
                </a:solidFill>
              </a:rPr>
              <a:t>neurotransmitters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C00000"/>
                </a:solidFill>
              </a:rPr>
              <a:t>drugs,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toxins, gases</a:t>
            </a:r>
            <a:r>
              <a:rPr lang="en-US" sz="2800" dirty="0" smtClean="0"/>
              <a:t>)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Ligand</a:t>
            </a:r>
            <a:r>
              <a:rPr lang="en-US" sz="2800" dirty="0"/>
              <a:t>: signal molecule with a </a:t>
            </a:r>
            <a:r>
              <a:rPr lang="en-US" sz="2800" dirty="0">
                <a:solidFill>
                  <a:srgbClr val="C00000"/>
                </a:solidFill>
              </a:rPr>
              <a:t>“key” </a:t>
            </a:r>
            <a:r>
              <a:rPr lang="en-US" sz="2800" dirty="0" smtClean="0"/>
              <a:t>that </a:t>
            </a:r>
            <a:r>
              <a:rPr lang="en-US" sz="2800" dirty="0"/>
              <a:t>fit </a:t>
            </a:r>
            <a:r>
              <a:rPr lang="en-US" sz="2800" dirty="0" smtClean="0"/>
              <a:t> with the </a:t>
            </a:r>
            <a:r>
              <a:rPr lang="en-US" sz="2800" dirty="0"/>
              <a:t>receptor </a:t>
            </a:r>
            <a:r>
              <a:rPr lang="en-US" sz="2800" dirty="0">
                <a:solidFill>
                  <a:srgbClr val="C00000"/>
                </a:solidFill>
              </a:rPr>
              <a:t>“</a:t>
            </a:r>
            <a:r>
              <a:rPr lang="en-US" sz="2800" dirty="0" smtClean="0">
                <a:solidFill>
                  <a:srgbClr val="C00000"/>
                </a:solidFill>
              </a:rPr>
              <a:t>Lock” → causing biological change in body</a:t>
            </a: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2" descr="http://images.tutorvista.com/cms/images/46/Ligand-receptor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77072"/>
            <a:ext cx="5854824" cy="26389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ultiply 6"/>
          <p:cNvSpPr/>
          <p:nvPr/>
        </p:nvSpPr>
        <p:spPr>
          <a:xfrm>
            <a:off x="2987824" y="4941168"/>
            <a:ext cx="720080" cy="18002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4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5312</TotalTime>
  <Words>1565</Words>
  <Application>Microsoft Office PowerPoint</Application>
  <PresentationFormat>On-screen Show (4:3)</PresentationFormat>
  <Paragraphs>291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Wingdings</vt:lpstr>
      <vt:lpstr>ヒラギノ角ゴ Pro W3</vt:lpstr>
      <vt:lpstr>Office Theme</vt:lpstr>
      <vt:lpstr>PowerPoint Presentation</vt:lpstr>
      <vt:lpstr> Cell signaling</vt:lpstr>
      <vt:lpstr>PowerPoint Presentation</vt:lpstr>
      <vt:lpstr>PowerPoint Presentation</vt:lpstr>
      <vt:lpstr>Modes of cell signaling</vt:lpstr>
      <vt:lpstr>PowerPoint Presentation</vt:lpstr>
      <vt:lpstr>PowerPoint Presentation</vt:lpstr>
      <vt:lpstr>I. Reception  </vt:lpstr>
      <vt:lpstr>PowerPoint Presentation</vt:lpstr>
      <vt:lpstr>Receptors on the cell membrane</vt:lpstr>
      <vt:lpstr>Mechanism of hormone action</vt:lpstr>
      <vt:lpstr>PowerPoint Presentation</vt:lpstr>
      <vt:lpstr>PowerPoint Presentation</vt:lpstr>
      <vt:lpstr>PowerPoint Presentation</vt:lpstr>
      <vt:lpstr>1- G- protein coupled receptors</vt:lpstr>
      <vt:lpstr>PowerPoint Presentation</vt:lpstr>
      <vt:lpstr>Importance of G protein receptor system</vt:lpstr>
      <vt:lpstr>2- Tyrosine kinase receptors</vt:lpstr>
      <vt:lpstr>PowerPoint Presentation</vt:lpstr>
      <vt:lpstr>Importance of Tyrosine kinase receptor system</vt:lpstr>
      <vt:lpstr>3- Ion channel receptors</vt:lpstr>
      <vt:lpstr>Importance of ion channel receptors</vt:lpstr>
      <vt:lpstr>PowerPoint Presentation</vt:lpstr>
      <vt:lpstr>II. Signal transduction</vt:lpstr>
      <vt:lpstr>PowerPoint Presentation</vt:lpstr>
      <vt:lpstr>PowerPoint Presentation</vt:lpstr>
      <vt:lpstr>Second messengers</vt:lpstr>
      <vt:lpstr>III. Responses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junctions,</dc:title>
  <dc:creator>lion</dc:creator>
  <cp:lastModifiedBy>Windows User</cp:lastModifiedBy>
  <cp:revision>410</cp:revision>
  <dcterms:created xsi:type="dcterms:W3CDTF">2015-10-03T08:57:28Z</dcterms:created>
  <dcterms:modified xsi:type="dcterms:W3CDTF">2019-10-21T06:58:22Z</dcterms:modified>
</cp:coreProperties>
</file>