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63" r:id="rId6"/>
    <p:sldId id="267" r:id="rId7"/>
    <p:sldId id="266" r:id="rId8"/>
    <p:sldId id="265" r:id="rId9"/>
    <p:sldId id="271" r:id="rId10"/>
    <p:sldId id="270" r:id="rId11"/>
    <p:sldId id="269" r:id="rId12"/>
    <p:sldId id="273" r:id="rId13"/>
    <p:sldId id="268" r:id="rId14"/>
    <p:sldId id="272" r:id="rId15"/>
    <p:sldId id="274" r:id="rId16"/>
    <p:sldId id="303" r:id="rId17"/>
    <p:sldId id="264" r:id="rId18"/>
    <p:sldId id="262" r:id="rId19"/>
    <p:sldId id="275" r:id="rId20"/>
    <p:sldId id="278" r:id="rId21"/>
    <p:sldId id="281" r:id="rId22"/>
    <p:sldId id="304" r:id="rId23"/>
    <p:sldId id="282" r:id="rId24"/>
    <p:sldId id="280" r:id="rId25"/>
    <p:sldId id="283" r:id="rId26"/>
    <p:sldId id="284" r:id="rId27"/>
    <p:sldId id="279" r:id="rId28"/>
    <p:sldId id="287" r:id="rId29"/>
    <p:sldId id="289" r:id="rId30"/>
    <p:sldId id="288" r:id="rId31"/>
    <p:sldId id="286" r:id="rId32"/>
    <p:sldId id="285" r:id="rId33"/>
    <p:sldId id="30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4ED4C-09BB-4BB8-80F3-D888B63F18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E4DD71-43DD-43BB-9270-C436496247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B6C169-7349-482C-A320-26AE305F5F19}"/>
              </a:ext>
            </a:extLst>
          </p:cNvPr>
          <p:cNvSpPr>
            <a:spLocks noGrp="1"/>
          </p:cNvSpPr>
          <p:nvPr>
            <p:ph type="dt" sz="half" idx="10"/>
          </p:nvPr>
        </p:nvSpPr>
        <p:spPr/>
        <p:txBody>
          <a:bodyPr/>
          <a:lstStyle/>
          <a:p>
            <a:fld id="{4375A718-5F2F-40D8-B174-F3A2E3470814}" type="datetimeFigureOut">
              <a:rPr lang="en-US" smtClean="0"/>
              <a:t>10/25/2021</a:t>
            </a:fld>
            <a:endParaRPr lang="en-US"/>
          </a:p>
        </p:txBody>
      </p:sp>
      <p:sp>
        <p:nvSpPr>
          <p:cNvPr id="5" name="Footer Placeholder 4">
            <a:extLst>
              <a:ext uri="{FF2B5EF4-FFF2-40B4-BE49-F238E27FC236}">
                <a16:creationId xmlns:a16="http://schemas.microsoft.com/office/drawing/2014/main" id="{A859193A-E9C9-4748-8110-3B2AFAAECA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7BD71-1C6C-4170-84DE-1D3A8D5BB462}"/>
              </a:ext>
            </a:extLst>
          </p:cNvPr>
          <p:cNvSpPr>
            <a:spLocks noGrp="1"/>
          </p:cNvSpPr>
          <p:nvPr>
            <p:ph type="sldNum" sz="quarter" idx="12"/>
          </p:nvPr>
        </p:nvSpPr>
        <p:spPr/>
        <p:txBody>
          <a:bodyPr/>
          <a:lstStyle/>
          <a:p>
            <a:fld id="{4700E97A-C899-47E4-80AD-AD8508E2E5E4}" type="slidenum">
              <a:rPr lang="en-US" smtClean="0"/>
              <a:t>‹#›</a:t>
            </a:fld>
            <a:endParaRPr lang="en-US"/>
          </a:p>
        </p:txBody>
      </p:sp>
    </p:spTree>
    <p:extLst>
      <p:ext uri="{BB962C8B-B14F-4D97-AF65-F5344CB8AC3E}">
        <p14:creationId xmlns:p14="http://schemas.microsoft.com/office/powerpoint/2010/main" val="3209574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98419-2150-4920-817A-BE4D703099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DF46CA-EC8B-4831-AF0D-8DDFBE2A62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347FDD-D9F6-488E-8FB4-87B0A9788BE5}"/>
              </a:ext>
            </a:extLst>
          </p:cNvPr>
          <p:cNvSpPr>
            <a:spLocks noGrp="1"/>
          </p:cNvSpPr>
          <p:nvPr>
            <p:ph type="dt" sz="half" idx="10"/>
          </p:nvPr>
        </p:nvSpPr>
        <p:spPr/>
        <p:txBody>
          <a:bodyPr/>
          <a:lstStyle/>
          <a:p>
            <a:fld id="{4375A718-5F2F-40D8-B174-F3A2E3470814}" type="datetimeFigureOut">
              <a:rPr lang="en-US" smtClean="0"/>
              <a:t>10/25/2021</a:t>
            </a:fld>
            <a:endParaRPr lang="en-US"/>
          </a:p>
        </p:txBody>
      </p:sp>
      <p:sp>
        <p:nvSpPr>
          <p:cNvPr id="5" name="Footer Placeholder 4">
            <a:extLst>
              <a:ext uri="{FF2B5EF4-FFF2-40B4-BE49-F238E27FC236}">
                <a16:creationId xmlns:a16="http://schemas.microsoft.com/office/drawing/2014/main" id="{9E0E497A-43CC-4332-B8BD-D3D747003B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459DC-B104-4939-8E7D-CAFEF9C835A6}"/>
              </a:ext>
            </a:extLst>
          </p:cNvPr>
          <p:cNvSpPr>
            <a:spLocks noGrp="1"/>
          </p:cNvSpPr>
          <p:nvPr>
            <p:ph type="sldNum" sz="quarter" idx="12"/>
          </p:nvPr>
        </p:nvSpPr>
        <p:spPr/>
        <p:txBody>
          <a:bodyPr/>
          <a:lstStyle/>
          <a:p>
            <a:fld id="{4700E97A-C899-47E4-80AD-AD8508E2E5E4}" type="slidenum">
              <a:rPr lang="en-US" smtClean="0"/>
              <a:t>‹#›</a:t>
            </a:fld>
            <a:endParaRPr lang="en-US"/>
          </a:p>
        </p:txBody>
      </p:sp>
    </p:spTree>
    <p:extLst>
      <p:ext uri="{BB962C8B-B14F-4D97-AF65-F5344CB8AC3E}">
        <p14:creationId xmlns:p14="http://schemas.microsoft.com/office/powerpoint/2010/main" val="30719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01C80-4741-48CE-A46C-EF10F672061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844B58-0A9D-4CE0-8BD4-2689341128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95C43-EDD6-4B56-B1A6-895021B733CB}"/>
              </a:ext>
            </a:extLst>
          </p:cNvPr>
          <p:cNvSpPr>
            <a:spLocks noGrp="1"/>
          </p:cNvSpPr>
          <p:nvPr>
            <p:ph type="dt" sz="half" idx="10"/>
          </p:nvPr>
        </p:nvSpPr>
        <p:spPr/>
        <p:txBody>
          <a:bodyPr/>
          <a:lstStyle/>
          <a:p>
            <a:fld id="{4375A718-5F2F-40D8-B174-F3A2E3470814}" type="datetimeFigureOut">
              <a:rPr lang="en-US" smtClean="0"/>
              <a:t>10/25/2021</a:t>
            </a:fld>
            <a:endParaRPr lang="en-US"/>
          </a:p>
        </p:txBody>
      </p:sp>
      <p:sp>
        <p:nvSpPr>
          <p:cNvPr id="5" name="Footer Placeholder 4">
            <a:extLst>
              <a:ext uri="{FF2B5EF4-FFF2-40B4-BE49-F238E27FC236}">
                <a16:creationId xmlns:a16="http://schemas.microsoft.com/office/drawing/2014/main" id="{35881B36-4A52-44AC-989D-CBEAC0428F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797D24-AEA7-4231-B770-62373D5CB9FA}"/>
              </a:ext>
            </a:extLst>
          </p:cNvPr>
          <p:cNvSpPr>
            <a:spLocks noGrp="1"/>
          </p:cNvSpPr>
          <p:nvPr>
            <p:ph type="sldNum" sz="quarter" idx="12"/>
          </p:nvPr>
        </p:nvSpPr>
        <p:spPr/>
        <p:txBody>
          <a:bodyPr/>
          <a:lstStyle/>
          <a:p>
            <a:fld id="{4700E97A-C899-47E4-80AD-AD8508E2E5E4}" type="slidenum">
              <a:rPr lang="en-US" smtClean="0"/>
              <a:t>‹#›</a:t>
            </a:fld>
            <a:endParaRPr lang="en-US"/>
          </a:p>
        </p:txBody>
      </p:sp>
    </p:spTree>
    <p:extLst>
      <p:ext uri="{BB962C8B-B14F-4D97-AF65-F5344CB8AC3E}">
        <p14:creationId xmlns:p14="http://schemas.microsoft.com/office/powerpoint/2010/main" val="168411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5907-7BDA-49DC-9138-F4B13A0CB8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94FB34-C460-497B-8A99-7C9DDEA96B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BC75B6-D262-461D-9271-AFBE0108F7AF}"/>
              </a:ext>
            </a:extLst>
          </p:cNvPr>
          <p:cNvSpPr>
            <a:spLocks noGrp="1"/>
          </p:cNvSpPr>
          <p:nvPr>
            <p:ph type="dt" sz="half" idx="10"/>
          </p:nvPr>
        </p:nvSpPr>
        <p:spPr/>
        <p:txBody>
          <a:bodyPr/>
          <a:lstStyle/>
          <a:p>
            <a:fld id="{4375A718-5F2F-40D8-B174-F3A2E3470814}" type="datetimeFigureOut">
              <a:rPr lang="en-US" smtClean="0"/>
              <a:t>10/25/2021</a:t>
            </a:fld>
            <a:endParaRPr lang="en-US"/>
          </a:p>
        </p:txBody>
      </p:sp>
      <p:sp>
        <p:nvSpPr>
          <p:cNvPr id="5" name="Footer Placeholder 4">
            <a:extLst>
              <a:ext uri="{FF2B5EF4-FFF2-40B4-BE49-F238E27FC236}">
                <a16:creationId xmlns:a16="http://schemas.microsoft.com/office/drawing/2014/main" id="{449845CD-05E1-46C6-8AB6-EECD86375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FD4D6-0F08-47CB-AA72-7ACC7C14EE8C}"/>
              </a:ext>
            </a:extLst>
          </p:cNvPr>
          <p:cNvSpPr>
            <a:spLocks noGrp="1"/>
          </p:cNvSpPr>
          <p:nvPr>
            <p:ph type="sldNum" sz="quarter" idx="12"/>
          </p:nvPr>
        </p:nvSpPr>
        <p:spPr/>
        <p:txBody>
          <a:bodyPr/>
          <a:lstStyle/>
          <a:p>
            <a:fld id="{4700E97A-C899-47E4-80AD-AD8508E2E5E4}" type="slidenum">
              <a:rPr lang="en-US" smtClean="0"/>
              <a:t>‹#›</a:t>
            </a:fld>
            <a:endParaRPr lang="en-US"/>
          </a:p>
        </p:txBody>
      </p:sp>
    </p:spTree>
    <p:extLst>
      <p:ext uri="{BB962C8B-B14F-4D97-AF65-F5344CB8AC3E}">
        <p14:creationId xmlns:p14="http://schemas.microsoft.com/office/powerpoint/2010/main" val="423213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74B0F-828E-4148-8F5E-69C46F8429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B32509-7E42-4B99-87CD-F6EEA9AC8E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08ACAA-1756-4160-9729-86C09DB0043C}"/>
              </a:ext>
            </a:extLst>
          </p:cNvPr>
          <p:cNvSpPr>
            <a:spLocks noGrp="1"/>
          </p:cNvSpPr>
          <p:nvPr>
            <p:ph type="dt" sz="half" idx="10"/>
          </p:nvPr>
        </p:nvSpPr>
        <p:spPr/>
        <p:txBody>
          <a:bodyPr/>
          <a:lstStyle/>
          <a:p>
            <a:fld id="{4375A718-5F2F-40D8-B174-F3A2E3470814}" type="datetimeFigureOut">
              <a:rPr lang="en-US" smtClean="0"/>
              <a:t>10/25/2021</a:t>
            </a:fld>
            <a:endParaRPr lang="en-US"/>
          </a:p>
        </p:txBody>
      </p:sp>
      <p:sp>
        <p:nvSpPr>
          <p:cNvPr id="5" name="Footer Placeholder 4">
            <a:extLst>
              <a:ext uri="{FF2B5EF4-FFF2-40B4-BE49-F238E27FC236}">
                <a16:creationId xmlns:a16="http://schemas.microsoft.com/office/drawing/2014/main" id="{F622F67F-848C-484A-80F2-2CF08B4A3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0A7D3-965D-4B9E-B3E4-9C6D9EAC8858}"/>
              </a:ext>
            </a:extLst>
          </p:cNvPr>
          <p:cNvSpPr>
            <a:spLocks noGrp="1"/>
          </p:cNvSpPr>
          <p:nvPr>
            <p:ph type="sldNum" sz="quarter" idx="12"/>
          </p:nvPr>
        </p:nvSpPr>
        <p:spPr/>
        <p:txBody>
          <a:bodyPr/>
          <a:lstStyle/>
          <a:p>
            <a:fld id="{4700E97A-C899-47E4-80AD-AD8508E2E5E4}" type="slidenum">
              <a:rPr lang="en-US" smtClean="0"/>
              <a:t>‹#›</a:t>
            </a:fld>
            <a:endParaRPr lang="en-US"/>
          </a:p>
        </p:txBody>
      </p:sp>
    </p:spTree>
    <p:extLst>
      <p:ext uri="{BB962C8B-B14F-4D97-AF65-F5344CB8AC3E}">
        <p14:creationId xmlns:p14="http://schemas.microsoft.com/office/powerpoint/2010/main" val="3159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01C5-B538-41ED-BCB8-DBBFC72071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A4EAD-642B-4B14-AC59-91390C891A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FF72E1-A1C3-4991-9CDD-FDA7B24532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544F3C-6870-4872-BA2A-0E7B1995E086}"/>
              </a:ext>
            </a:extLst>
          </p:cNvPr>
          <p:cNvSpPr>
            <a:spLocks noGrp="1"/>
          </p:cNvSpPr>
          <p:nvPr>
            <p:ph type="dt" sz="half" idx="10"/>
          </p:nvPr>
        </p:nvSpPr>
        <p:spPr/>
        <p:txBody>
          <a:bodyPr/>
          <a:lstStyle/>
          <a:p>
            <a:fld id="{4375A718-5F2F-40D8-B174-F3A2E3470814}" type="datetimeFigureOut">
              <a:rPr lang="en-US" smtClean="0"/>
              <a:t>10/25/2021</a:t>
            </a:fld>
            <a:endParaRPr lang="en-US"/>
          </a:p>
        </p:txBody>
      </p:sp>
      <p:sp>
        <p:nvSpPr>
          <p:cNvPr id="6" name="Footer Placeholder 5">
            <a:extLst>
              <a:ext uri="{FF2B5EF4-FFF2-40B4-BE49-F238E27FC236}">
                <a16:creationId xmlns:a16="http://schemas.microsoft.com/office/drawing/2014/main" id="{15A35904-1AF4-4288-B4B5-7F43F92F5F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A0650F-1D33-4D22-A490-B2A5E449A182}"/>
              </a:ext>
            </a:extLst>
          </p:cNvPr>
          <p:cNvSpPr>
            <a:spLocks noGrp="1"/>
          </p:cNvSpPr>
          <p:nvPr>
            <p:ph type="sldNum" sz="quarter" idx="12"/>
          </p:nvPr>
        </p:nvSpPr>
        <p:spPr/>
        <p:txBody>
          <a:bodyPr/>
          <a:lstStyle/>
          <a:p>
            <a:fld id="{4700E97A-C899-47E4-80AD-AD8508E2E5E4}" type="slidenum">
              <a:rPr lang="en-US" smtClean="0"/>
              <a:t>‹#›</a:t>
            </a:fld>
            <a:endParaRPr lang="en-US"/>
          </a:p>
        </p:txBody>
      </p:sp>
    </p:spTree>
    <p:extLst>
      <p:ext uri="{BB962C8B-B14F-4D97-AF65-F5344CB8AC3E}">
        <p14:creationId xmlns:p14="http://schemas.microsoft.com/office/powerpoint/2010/main" val="3099508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5924-3C31-410B-B843-7FB05EBDFA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7C2B2E-BFEC-4201-AF56-545BC7F99F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084DAD-9684-4811-8443-F17C25E1424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BFD9EC-3FC1-4C90-95C3-FB10CC9052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0D9E89-35FC-49F8-9ED5-88151F04C7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DF324E-6C4E-4EFE-8903-AE71C976BECD}"/>
              </a:ext>
            </a:extLst>
          </p:cNvPr>
          <p:cNvSpPr>
            <a:spLocks noGrp="1"/>
          </p:cNvSpPr>
          <p:nvPr>
            <p:ph type="dt" sz="half" idx="10"/>
          </p:nvPr>
        </p:nvSpPr>
        <p:spPr/>
        <p:txBody>
          <a:bodyPr/>
          <a:lstStyle/>
          <a:p>
            <a:fld id="{4375A718-5F2F-40D8-B174-F3A2E3470814}" type="datetimeFigureOut">
              <a:rPr lang="en-US" smtClean="0"/>
              <a:t>10/25/2021</a:t>
            </a:fld>
            <a:endParaRPr lang="en-US"/>
          </a:p>
        </p:txBody>
      </p:sp>
      <p:sp>
        <p:nvSpPr>
          <p:cNvPr id="8" name="Footer Placeholder 7">
            <a:extLst>
              <a:ext uri="{FF2B5EF4-FFF2-40B4-BE49-F238E27FC236}">
                <a16:creationId xmlns:a16="http://schemas.microsoft.com/office/drawing/2014/main" id="{FD4C2D07-3D38-4A8D-8F0A-8EC089BC9B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334885-4117-49D3-A53E-859F6B97A594}"/>
              </a:ext>
            </a:extLst>
          </p:cNvPr>
          <p:cNvSpPr>
            <a:spLocks noGrp="1"/>
          </p:cNvSpPr>
          <p:nvPr>
            <p:ph type="sldNum" sz="quarter" idx="12"/>
          </p:nvPr>
        </p:nvSpPr>
        <p:spPr/>
        <p:txBody>
          <a:bodyPr/>
          <a:lstStyle/>
          <a:p>
            <a:fld id="{4700E97A-C899-47E4-80AD-AD8508E2E5E4}" type="slidenum">
              <a:rPr lang="en-US" smtClean="0"/>
              <a:t>‹#›</a:t>
            </a:fld>
            <a:endParaRPr lang="en-US"/>
          </a:p>
        </p:txBody>
      </p:sp>
    </p:spTree>
    <p:extLst>
      <p:ext uri="{BB962C8B-B14F-4D97-AF65-F5344CB8AC3E}">
        <p14:creationId xmlns:p14="http://schemas.microsoft.com/office/powerpoint/2010/main" val="3974433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0CB8-739F-4C0D-951E-9A80713F34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2A932C-ED37-4E01-8E0F-0AABEED394E7}"/>
              </a:ext>
            </a:extLst>
          </p:cNvPr>
          <p:cNvSpPr>
            <a:spLocks noGrp="1"/>
          </p:cNvSpPr>
          <p:nvPr>
            <p:ph type="dt" sz="half" idx="10"/>
          </p:nvPr>
        </p:nvSpPr>
        <p:spPr/>
        <p:txBody>
          <a:bodyPr/>
          <a:lstStyle/>
          <a:p>
            <a:fld id="{4375A718-5F2F-40D8-B174-F3A2E3470814}" type="datetimeFigureOut">
              <a:rPr lang="en-US" smtClean="0"/>
              <a:t>10/25/2021</a:t>
            </a:fld>
            <a:endParaRPr lang="en-US"/>
          </a:p>
        </p:txBody>
      </p:sp>
      <p:sp>
        <p:nvSpPr>
          <p:cNvPr id="4" name="Footer Placeholder 3">
            <a:extLst>
              <a:ext uri="{FF2B5EF4-FFF2-40B4-BE49-F238E27FC236}">
                <a16:creationId xmlns:a16="http://schemas.microsoft.com/office/drawing/2014/main" id="{BEB7FF28-E45E-474A-820C-CDDCA7A76A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5D685B-ECBD-4BDB-87B7-614228E385C1}"/>
              </a:ext>
            </a:extLst>
          </p:cNvPr>
          <p:cNvSpPr>
            <a:spLocks noGrp="1"/>
          </p:cNvSpPr>
          <p:nvPr>
            <p:ph type="sldNum" sz="quarter" idx="12"/>
          </p:nvPr>
        </p:nvSpPr>
        <p:spPr/>
        <p:txBody>
          <a:bodyPr/>
          <a:lstStyle/>
          <a:p>
            <a:fld id="{4700E97A-C899-47E4-80AD-AD8508E2E5E4}" type="slidenum">
              <a:rPr lang="en-US" smtClean="0"/>
              <a:t>‹#›</a:t>
            </a:fld>
            <a:endParaRPr lang="en-US"/>
          </a:p>
        </p:txBody>
      </p:sp>
    </p:spTree>
    <p:extLst>
      <p:ext uri="{BB962C8B-B14F-4D97-AF65-F5344CB8AC3E}">
        <p14:creationId xmlns:p14="http://schemas.microsoft.com/office/powerpoint/2010/main" val="75484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5332E-B6C5-410A-BD11-FAE682B3FE5E}"/>
              </a:ext>
            </a:extLst>
          </p:cNvPr>
          <p:cNvSpPr>
            <a:spLocks noGrp="1"/>
          </p:cNvSpPr>
          <p:nvPr>
            <p:ph type="dt" sz="half" idx="10"/>
          </p:nvPr>
        </p:nvSpPr>
        <p:spPr/>
        <p:txBody>
          <a:bodyPr/>
          <a:lstStyle/>
          <a:p>
            <a:fld id="{4375A718-5F2F-40D8-B174-F3A2E3470814}" type="datetimeFigureOut">
              <a:rPr lang="en-US" smtClean="0"/>
              <a:t>10/25/2021</a:t>
            </a:fld>
            <a:endParaRPr lang="en-US"/>
          </a:p>
        </p:txBody>
      </p:sp>
      <p:sp>
        <p:nvSpPr>
          <p:cNvPr id="3" name="Footer Placeholder 2">
            <a:extLst>
              <a:ext uri="{FF2B5EF4-FFF2-40B4-BE49-F238E27FC236}">
                <a16:creationId xmlns:a16="http://schemas.microsoft.com/office/drawing/2014/main" id="{AA22BB20-258F-4EDC-A799-7D40D43B0D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F55EFF-EDB6-4544-A197-BBA904D363AE}"/>
              </a:ext>
            </a:extLst>
          </p:cNvPr>
          <p:cNvSpPr>
            <a:spLocks noGrp="1"/>
          </p:cNvSpPr>
          <p:nvPr>
            <p:ph type="sldNum" sz="quarter" idx="12"/>
          </p:nvPr>
        </p:nvSpPr>
        <p:spPr/>
        <p:txBody>
          <a:bodyPr/>
          <a:lstStyle/>
          <a:p>
            <a:fld id="{4700E97A-C899-47E4-80AD-AD8508E2E5E4}" type="slidenum">
              <a:rPr lang="en-US" smtClean="0"/>
              <a:t>‹#›</a:t>
            </a:fld>
            <a:endParaRPr lang="en-US"/>
          </a:p>
        </p:txBody>
      </p:sp>
    </p:spTree>
    <p:extLst>
      <p:ext uri="{BB962C8B-B14F-4D97-AF65-F5344CB8AC3E}">
        <p14:creationId xmlns:p14="http://schemas.microsoft.com/office/powerpoint/2010/main" val="383025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1BF8B-7053-437E-A862-8BA0B5F90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055CF2-184B-4C19-88F2-2EA59A8535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F56084-2E8C-4D27-A82B-8FC264A38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359AC4-3683-433C-9040-52F751718D43}"/>
              </a:ext>
            </a:extLst>
          </p:cNvPr>
          <p:cNvSpPr>
            <a:spLocks noGrp="1"/>
          </p:cNvSpPr>
          <p:nvPr>
            <p:ph type="dt" sz="half" idx="10"/>
          </p:nvPr>
        </p:nvSpPr>
        <p:spPr/>
        <p:txBody>
          <a:bodyPr/>
          <a:lstStyle/>
          <a:p>
            <a:fld id="{4375A718-5F2F-40D8-B174-F3A2E3470814}" type="datetimeFigureOut">
              <a:rPr lang="en-US" smtClean="0"/>
              <a:t>10/25/2021</a:t>
            </a:fld>
            <a:endParaRPr lang="en-US"/>
          </a:p>
        </p:txBody>
      </p:sp>
      <p:sp>
        <p:nvSpPr>
          <p:cNvPr id="6" name="Footer Placeholder 5">
            <a:extLst>
              <a:ext uri="{FF2B5EF4-FFF2-40B4-BE49-F238E27FC236}">
                <a16:creationId xmlns:a16="http://schemas.microsoft.com/office/drawing/2014/main" id="{38FF976D-D606-46FE-BA7F-3ECE970DD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19515-7187-445F-A7A9-92BB56ED7543}"/>
              </a:ext>
            </a:extLst>
          </p:cNvPr>
          <p:cNvSpPr>
            <a:spLocks noGrp="1"/>
          </p:cNvSpPr>
          <p:nvPr>
            <p:ph type="sldNum" sz="quarter" idx="12"/>
          </p:nvPr>
        </p:nvSpPr>
        <p:spPr/>
        <p:txBody>
          <a:bodyPr/>
          <a:lstStyle/>
          <a:p>
            <a:fld id="{4700E97A-C899-47E4-80AD-AD8508E2E5E4}" type="slidenum">
              <a:rPr lang="en-US" smtClean="0"/>
              <a:t>‹#›</a:t>
            </a:fld>
            <a:endParaRPr lang="en-US"/>
          </a:p>
        </p:txBody>
      </p:sp>
    </p:spTree>
    <p:extLst>
      <p:ext uri="{BB962C8B-B14F-4D97-AF65-F5344CB8AC3E}">
        <p14:creationId xmlns:p14="http://schemas.microsoft.com/office/powerpoint/2010/main" val="3750432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EEF89-BBA9-43F5-9686-E3DEFB36E6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A64312-BA63-40B6-8BD7-28A7B41ED2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EA86CC-9362-4277-B122-A2C4D97EF0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6C4303-0D90-4186-A13C-EF68713D5A82}"/>
              </a:ext>
            </a:extLst>
          </p:cNvPr>
          <p:cNvSpPr>
            <a:spLocks noGrp="1"/>
          </p:cNvSpPr>
          <p:nvPr>
            <p:ph type="dt" sz="half" idx="10"/>
          </p:nvPr>
        </p:nvSpPr>
        <p:spPr/>
        <p:txBody>
          <a:bodyPr/>
          <a:lstStyle/>
          <a:p>
            <a:fld id="{4375A718-5F2F-40D8-B174-F3A2E3470814}" type="datetimeFigureOut">
              <a:rPr lang="en-US" smtClean="0"/>
              <a:t>10/25/2021</a:t>
            </a:fld>
            <a:endParaRPr lang="en-US"/>
          </a:p>
        </p:txBody>
      </p:sp>
      <p:sp>
        <p:nvSpPr>
          <p:cNvPr id="6" name="Footer Placeholder 5">
            <a:extLst>
              <a:ext uri="{FF2B5EF4-FFF2-40B4-BE49-F238E27FC236}">
                <a16:creationId xmlns:a16="http://schemas.microsoft.com/office/drawing/2014/main" id="{495B94FF-61E7-4030-93DE-50D86E229D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3A9BAE-2366-4B7E-8679-18EEB87CD019}"/>
              </a:ext>
            </a:extLst>
          </p:cNvPr>
          <p:cNvSpPr>
            <a:spLocks noGrp="1"/>
          </p:cNvSpPr>
          <p:nvPr>
            <p:ph type="sldNum" sz="quarter" idx="12"/>
          </p:nvPr>
        </p:nvSpPr>
        <p:spPr/>
        <p:txBody>
          <a:bodyPr/>
          <a:lstStyle/>
          <a:p>
            <a:fld id="{4700E97A-C899-47E4-80AD-AD8508E2E5E4}" type="slidenum">
              <a:rPr lang="en-US" smtClean="0"/>
              <a:t>‹#›</a:t>
            </a:fld>
            <a:endParaRPr lang="en-US"/>
          </a:p>
        </p:txBody>
      </p:sp>
    </p:spTree>
    <p:extLst>
      <p:ext uri="{BB962C8B-B14F-4D97-AF65-F5344CB8AC3E}">
        <p14:creationId xmlns:p14="http://schemas.microsoft.com/office/powerpoint/2010/main" val="2591005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2D306E-DBC8-4BDB-B78B-001B7F236A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EA1D5D-92B7-4DD0-BED4-7E7EAEBF3B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2E7D9-C095-49DD-9070-2E60419C00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5A718-5F2F-40D8-B174-F3A2E3470814}" type="datetimeFigureOut">
              <a:rPr lang="en-US" smtClean="0"/>
              <a:t>10/25/2021</a:t>
            </a:fld>
            <a:endParaRPr lang="en-US"/>
          </a:p>
        </p:txBody>
      </p:sp>
      <p:sp>
        <p:nvSpPr>
          <p:cNvPr id="5" name="Footer Placeholder 4">
            <a:extLst>
              <a:ext uri="{FF2B5EF4-FFF2-40B4-BE49-F238E27FC236}">
                <a16:creationId xmlns:a16="http://schemas.microsoft.com/office/drawing/2014/main" id="{E1A624F9-2A52-41FD-849F-F402EDF660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11FD3E-A6DC-41C1-A870-697B34BBBC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00E97A-C899-47E4-80AD-AD8508E2E5E4}" type="slidenum">
              <a:rPr lang="en-US" smtClean="0"/>
              <a:t>‹#›</a:t>
            </a:fld>
            <a:endParaRPr lang="en-US"/>
          </a:p>
        </p:txBody>
      </p:sp>
    </p:spTree>
    <p:extLst>
      <p:ext uri="{BB962C8B-B14F-4D97-AF65-F5344CB8AC3E}">
        <p14:creationId xmlns:p14="http://schemas.microsoft.com/office/powerpoint/2010/main" val="397547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2D7CEC-F6EA-4704-99D7-8530C0D79F29}"/>
              </a:ext>
            </a:extLst>
          </p:cNvPr>
          <p:cNvSpPr>
            <a:spLocks noGrp="1"/>
          </p:cNvSpPr>
          <p:nvPr>
            <p:ph type="ctrTitle"/>
          </p:nvPr>
        </p:nvSpPr>
        <p:spPr>
          <a:xfrm>
            <a:off x="1524000" y="1376363"/>
            <a:ext cx="9144000" cy="2521594"/>
          </a:xfrm>
        </p:spPr>
        <p:txBody>
          <a:bodyPr>
            <a:normAutofit fontScale="90000"/>
          </a:bodyPr>
          <a:lstStyle/>
          <a:p>
            <a:r>
              <a:rPr lang="en-US" sz="7000" dirty="0"/>
              <a:t>Dr. </a:t>
            </a:r>
            <a:r>
              <a:rPr lang="en-US" sz="7000" dirty="0" err="1"/>
              <a:t>Wiam</a:t>
            </a:r>
            <a:r>
              <a:rPr lang="en-US" sz="7000" dirty="0"/>
              <a:t>  </a:t>
            </a:r>
            <a:r>
              <a:rPr lang="en-US" sz="7000" dirty="0" err="1"/>
              <a:t>Khreisat</a:t>
            </a:r>
            <a:br>
              <a:rPr lang="en-US" sz="7000" dirty="0"/>
            </a:br>
            <a:r>
              <a:rPr lang="en-US" sz="7000" dirty="0"/>
              <a:t>consultant histopathologist</a:t>
            </a:r>
          </a:p>
        </p:txBody>
      </p:sp>
      <p:sp>
        <p:nvSpPr>
          <p:cNvPr id="3" name="Subtitle 2">
            <a:extLst>
              <a:ext uri="{FF2B5EF4-FFF2-40B4-BE49-F238E27FC236}">
                <a16:creationId xmlns:a16="http://schemas.microsoft.com/office/drawing/2014/main" id="{F3BE9A45-9761-4115-981F-E9414C88B7D6}"/>
              </a:ext>
            </a:extLst>
          </p:cNvPr>
          <p:cNvSpPr>
            <a:spLocks noGrp="1"/>
          </p:cNvSpPr>
          <p:nvPr>
            <p:ph type="subTitle" idx="1"/>
          </p:nvPr>
        </p:nvSpPr>
        <p:spPr>
          <a:xfrm>
            <a:off x="1524000" y="4617728"/>
            <a:ext cx="9144000" cy="944339"/>
          </a:xfrm>
        </p:spPr>
        <p:txBody>
          <a:bodyPr>
            <a:normAutofit/>
          </a:bodyPr>
          <a:lstStyle/>
          <a:p>
            <a:r>
              <a:rPr lang="en-US" dirty="0"/>
              <a:t>25 October 2021</a:t>
            </a:r>
          </a:p>
        </p:txBody>
      </p:sp>
      <p:cxnSp>
        <p:nvCxnSpPr>
          <p:cNvPr id="14" name="Straight Connector 13">
            <a:extLst>
              <a:ext uri="{FF2B5EF4-FFF2-40B4-BE49-F238E27FC236}">
                <a16:creationId xmlns:a16="http://schemas.microsoft.com/office/drawing/2014/main" id="{AFA75EE9-0DE4-4982-A870-290AD61EAA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52800" y="4479276"/>
            <a:ext cx="5486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1847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245097"/>
            <a:ext cx="10515600" cy="5931866"/>
          </a:xfrm>
        </p:spPr>
        <p:txBody>
          <a:bodyPr>
            <a:normAutofit fontScale="92500" lnSpcReduction="20000"/>
          </a:bodyPr>
          <a:lstStyle/>
          <a:p>
            <a:pPr marL="0" indent="0">
              <a:buNone/>
            </a:pPr>
            <a:r>
              <a:rPr lang="en-US" dirty="0">
                <a:solidFill>
                  <a:schemeClr val="accent2">
                    <a:lumMod val="50000"/>
                  </a:schemeClr>
                </a:solidFill>
              </a:rPr>
              <a:t>3. Moraxella catarrhalis</a:t>
            </a:r>
          </a:p>
          <a:p>
            <a:r>
              <a:rPr lang="en-US" dirty="0"/>
              <a:t>Especially in older adults. It is the second most common bacterial cause of acute exacerbation of COPD in adults.</a:t>
            </a:r>
          </a:p>
          <a:p>
            <a:r>
              <a:rPr lang="en-US" dirty="0"/>
              <a:t>Along with S. pneumoniae and H. influenzae, M. catarrhalis is one of the three most frequent causes of otitis media (infection of the middle ear) in children.</a:t>
            </a:r>
          </a:p>
          <a:p>
            <a:pPr marL="0" indent="0">
              <a:buNone/>
            </a:pPr>
            <a:r>
              <a:rPr lang="en-US" dirty="0">
                <a:solidFill>
                  <a:schemeClr val="accent2">
                    <a:lumMod val="50000"/>
                  </a:schemeClr>
                </a:solidFill>
              </a:rPr>
              <a:t>4. Staphylococcus aureus</a:t>
            </a:r>
          </a:p>
          <a:p>
            <a:r>
              <a:rPr lang="en-US" dirty="0"/>
              <a:t>S. aureus is an important cause of secondary bacterial pneumonia in children and healthy adults after viral respiratory illnesses (e.g., measles in children and influenza in both children and adults).</a:t>
            </a:r>
          </a:p>
          <a:p>
            <a:r>
              <a:rPr lang="en-US" dirty="0"/>
              <a:t>Staphylococcal pneumonia is associated with a high incidence of complications, such as lung abscess and empyema.</a:t>
            </a:r>
          </a:p>
          <a:p>
            <a:r>
              <a:rPr lang="en-US" dirty="0"/>
              <a:t>Staphylococcal pneumonia occurring in association with right-sided staphylococcal endocarditis is a serious complication of intravenous drug abuse.</a:t>
            </a:r>
          </a:p>
          <a:p>
            <a:r>
              <a:rPr lang="en-US" dirty="0"/>
              <a:t>It is also an important cause of nosocomial pneumonia (discussed later).</a:t>
            </a:r>
          </a:p>
        </p:txBody>
      </p:sp>
    </p:spTree>
    <p:extLst>
      <p:ext uri="{BB962C8B-B14F-4D97-AF65-F5344CB8AC3E}">
        <p14:creationId xmlns:p14="http://schemas.microsoft.com/office/powerpoint/2010/main" val="257414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556181"/>
            <a:ext cx="10515600" cy="5620782"/>
          </a:xfrm>
        </p:spPr>
        <p:txBody>
          <a:bodyPr>
            <a:normAutofit fontScale="70000" lnSpcReduction="20000"/>
          </a:bodyPr>
          <a:lstStyle/>
          <a:p>
            <a:pPr marL="0" indent="0">
              <a:buNone/>
            </a:pPr>
            <a:r>
              <a:rPr lang="en-US" dirty="0">
                <a:solidFill>
                  <a:schemeClr val="accent2">
                    <a:lumMod val="50000"/>
                  </a:schemeClr>
                </a:solidFill>
              </a:rPr>
              <a:t>5. Klebsiella pneumoniae</a:t>
            </a:r>
          </a:p>
          <a:p>
            <a:r>
              <a:rPr lang="en-US" dirty="0"/>
              <a:t>K. pneumoniae is the most frequent cause of gram-negative bacterial pneumonia. Klebsiella-related pneumonia frequently afflicts debilitated and malnourished individuals, particularly chronic alcoholics.</a:t>
            </a:r>
          </a:p>
          <a:p>
            <a:r>
              <a:rPr lang="en-US" dirty="0"/>
              <a:t>Thick and gelatinous sputum is characteristic, because the organism produces an abundant viscid capsular polysaccharide, which the patient may have difficulty coughing up.</a:t>
            </a:r>
          </a:p>
          <a:p>
            <a:pPr marL="0" indent="0">
              <a:buNone/>
            </a:pPr>
            <a:r>
              <a:rPr lang="en-US" dirty="0">
                <a:solidFill>
                  <a:schemeClr val="accent2">
                    <a:lumMod val="50000"/>
                  </a:schemeClr>
                </a:solidFill>
              </a:rPr>
              <a:t>6. Pseudomonas aeruginosa</a:t>
            </a:r>
          </a:p>
          <a:p>
            <a:r>
              <a:rPr lang="en-US" dirty="0"/>
              <a:t>Although discussed here with community-acquired pathogens because of its association with infections in cystic fibrosis, P. aeruginosa infection is most commonly is seen in nosocomial settings (discussed later).</a:t>
            </a:r>
          </a:p>
          <a:p>
            <a:r>
              <a:rPr lang="en-US" dirty="0"/>
              <a:t>Pseudomonas pneumonia also is common in individuals who are neutropenic, usually secondary to chemotherapy; in victims of extensive burns; and in patients requiring mechanical ventilation.</a:t>
            </a:r>
          </a:p>
          <a:p>
            <a:r>
              <a:rPr lang="en-US" dirty="0"/>
              <a:t>P. aeruginosa has a propensity to invade blood vessels at the site of infection, with consequent extrapulmonary spread.</a:t>
            </a:r>
          </a:p>
          <a:p>
            <a:r>
              <a:rPr lang="en-US" dirty="0"/>
              <a:t>Pseudomonas bacteremia is a fulminant disease, with death often occurring within a matter of days.</a:t>
            </a:r>
          </a:p>
          <a:p>
            <a:r>
              <a:rPr lang="en-US" dirty="0"/>
              <a:t>Histologic examination reveals organisms invading the walls of necrotic blood vessels (Pseudomonas vasculitis), leading to secondary coagulative necrosis of the pulmonary parenchyma.</a:t>
            </a:r>
          </a:p>
        </p:txBody>
      </p:sp>
    </p:spTree>
    <p:extLst>
      <p:ext uri="{BB962C8B-B14F-4D97-AF65-F5344CB8AC3E}">
        <p14:creationId xmlns:p14="http://schemas.microsoft.com/office/powerpoint/2010/main" val="70774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452487"/>
            <a:ext cx="10515600" cy="5724476"/>
          </a:xfrm>
        </p:spPr>
        <p:txBody>
          <a:bodyPr>
            <a:normAutofit fontScale="77500" lnSpcReduction="20000"/>
          </a:bodyPr>
          <a:lstStyle/>
          <a:p>
            <a:pPr marL="0" indent="0">
              <a:buNone/>
            </a:pPr>
            <a:r>
              <a:rPr lang="en-US" dirty="0">
                <a:solidFill>
                  <a:schemeClr val="accent2">
                    <a:lumMod val="50000"/>
                  </a:schemeClr>
                </a:solidFill>
              </a:rPr>
              <a:t>7. Legionella pneumophila</a:t>
            </a:r>
          </a:p>
          <a:p>
            <a:r>
              <a:rPr lang="en-US" dirty="0"/>
              <a:t>L. pneumophila is the agent of Legionnaire disease, an eponym for the epidemic and sporadic forms of pneumonia caused by this organism.</a:t>
            </a:r>
          </a:p>
          <a:p>
            <a:r>
              <a:rPr lang="en-US" dirty="0"/>
              <a:t>Pontiac fever is a related self-limited upper-respiratory tract infection caused by L. pneumophila, without pneumonic symptoms.</a:t>
            </a:r>
          </a:p>
          <a:p>
            <a:r>
              <a:rPr lang="en-US" dirty="0"/>
              <a:t>L. pneumophila flourishes in artificial aquatic environments, such as </a:t>
            </a:r>
            <a:r>
              <a:rPr lang="en-US" dirty="0" err="1"/>
              <a:t>watercooling</a:t>
            </a:r>
            <a:r>
              <a:rPr lang="en-US" dirty="0"/>
              <a:t> towers and within the tubing system of domestic (potable) water supplies.</a:t>
            </a:r>
          </a:p>
          <a:p>
            <a:r>
              <a:rPr lang="en-US" dirty="0"/>
              <a:t>The mode of transmission is thought to be either inhalation of aerosolized organisms or aspiration of contaminated drinking water.</a:t>
            </a:r>
          </a:p>
          <a:p>
            <a:r>
              <a:rPr lang="en-US" dirty="0"/>
              <a:t>Legionella pneumonia is common in individuals with some predisposing condition such as cardiac, renal, immunologic, or hematologic disease.</a:t>
            </a:r>
          </a:p>
          <a:p>
            <a:r>
              <a:rPr lang="en-US" dirty="0"/>
              <a:t>Organ transplant recipients are particularly susceptible. Legionella pneumonia may be quite severe, frequently requiring hospitalization and producing a fatality rate of 30% to 50% in immunosuppressed individuals.</a:t>
            </a:r>
          </a:p>
          <a:p>
            <a:r>
              <a:rPr lang="en-US" dirty="0"/>
              <a:t>Rapid diagnosis is facilitated by demonstration of Legionella antigens in the urine or by a positive fluorescent antibody test on sputum samples; culture remains the standard diagnostic modality.</a:t>
            </a:r>
          </a:p>
          <a:p>
            <a:r>
              <a:rPr lang="en-US" dirty="0"/>
              <a:t>PCR-based tests can be used on bronchial secretions in atypical cases.</a:t>
            </a:r>
          </a:p>
        </p:txBody>
      </p:sp>
    </p:spTree>
    <p:extLst>
      <p:ext uri="{BB962C8B-B14F-4D97-AF65-F5344CB8AC3E}">
        <p14:creationId xmlns:p14="http://schemas.microsoft.com/office/powerpoint/2010/main" val="292825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405353"/>
            <a:ext cx="10515600" cy="5771610"/>
          </a:xfrm>
        </p:spPr>
        <p:txBody>
          <a:bodyPr/>
          <a:lstStyle/>
          <a:p>
            <a:pPr marL="0" indent="0">
              <a:buNone/>
            </a:pPr>
            <a:r>
              <a:rPr lang="en-US" dirty="0">
                <a:solidFill>
                  <a:schemeClr val="accent2">
                    <a:lumMod val="50000"/>
                  </a:schemeClr>
                </a:solidFill>
              </a:rPr>
              <a:t>8. Mycoplasma pneumoniae</a:t>
            </a:r>
          </a:p>
          <a:p>
            <a:r>
              <a:rPr lang="en-US" dirty="0"/>
              <a:t>Mycoplasma infections are particularly common among children and young adults.</a:t>
            </a:r>
          </a:p>
          <a:p>
            <a:r>
              <a:rPr lang="en-US" dirty="0"/>
              <a:t>They occur sporadically or as local epidemics in closed communities (schools, military camps, prisons).</a:t>
            </a:r>
          </a:p>
          <a:p>
            <a:r>
              <a:rPr lang="en-US" dirty="0"/>
              <a:t>Tests for Mycoplasma antigens and polymerase chain reaction (PCR) testing for Mycoplasma DNA are available.</a:t>
            </a:r>
          </a:p>
        </p:txBody>
      </p:sp>
    </p:spTree>
    <p:extLst>
      <p:ext uri="{BB962C8B-B14F-4D97-AF65-F5344CB8AC3E}">
        <p14:creationId xmlns:p14="http://schemas.microsoft.com/office/powerpoint/2010/main" val="291466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a:xfrm>
            <a:off x="643467" y="321734"/>
            <a:ext cx="10905066" cy="1135737"/>
          </a:xfrm>
        </p:spPr>
        <p:txBody>
          <a:bodyPr>
            <a:normAutofit/>
          </a:bodyPr>
          <a:lstStyle/>
          <a:p>
            <a:r>
              <a:rPr lang="en-US" sz="3600"/>
              <a:t>MORPHOLOGY</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643467" y="1782981"/>
            <a:ext cx="10905066" cy="4393982"/>
          </a:xfrm>
        </p:spPr>
        <p:txBody>
          <a:bodyPr>
            <a:normAutofit/>
          </a:bodyPr>
          <a:lstStyle/>
          <a:p>
            <a:r>
              <a:rPr lang="en-US" sz="2000" dirty="0"/>
              <a:t>Bacterial pneumonia has two patterns of anatomic distribution: lobular bronchopneumonia and lobar pneumonia.</a:t>
            </a:r>
          </a:p>
          <a:p>
            <a:r>
              <a:rPr lang="en-US" sz="2000" dirty="0"/>
              <a:t>In the context of pneumonias, the term “consolidation,” used frequently, refers to “solidification” of the lung due to replacement of the air by exudate in the alveoli. Patchy consolidation of the lung is the dominant characteristic of bronchopneumonia, while consolidation of a large portion of a lobe or of an entire lobe defines lobar pneumonia.</a:t>
            </a:r>
          </a:p>
          <a:p>
            <a:r>
              <a:rPr lang="en-US" sz="2000"/>
              <a:t>Most important from the clinical standpoint are identification of the causative agent and determination of the extent of disease.</a:t>
            </a:r>
          </a:p>
        </p:txBody>
      </p:sp>
      <p:sp>
        <p:nvSpPr>
          <p:cNvPr id="19"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815495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a:xfrm>
            <a:off x="643467" y="321734"/>
            <a:ext cx="10905066" cy="1135737"/>
          </a:xfrm>
        </p:spPr>
        <p:txBody>
          <a:bodyPr>
            <a:normAutofit/>
          </a:bodyPr>
          <a:lstStyle/>
          <a:p>
            <a:r>
              <a:rPr lang="en-US" sz="3600"/>
              <a:t>lobar pneumonia</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643467" y="1782981"/>
            <a:ext cx="10905066" cy="4393982"/>
          </a:xfrm>
        </p:spPr>
        <p:txBody>
          <a:bodyPr>
            <a:normAutofit/>
          </a:bodyPr>
          <a:lstStyle/>
          <a:p>
            <a:r>
              <a:rPr lang="en-US" sz="1400"/>
              <a:t>four stages of the inflammatory response :</a:t>
            </a:r>
          </a:p>
          <a:p>
            <a:pPr marL="0" indent="0">
              <a:buNone/>
            </a:pPr>
            <a:r>
              <a:rPr lang="en-US" sz="1400"/>
              <a:t>1. In the first stage of congestion</a:t>
            </a:r>
          </a:p>
          <a:p>
            <a:pPr marL="0" indent="0">
              <a:buNone/>
            </a:pPr>
            <a:r>
              <a:rPr lang="en-US" sz="1400"/>
              <a:t> the lung is heavy, boggy, and red. It is characterized by vascular engorgement, intraalveolar fluid with few neutrophils, and often the presence of numerous bacteria.</a:t>
            </a:r>
          </a:p>
          <a:p>
            <a:pPr marL="0" indent="0">
              <a:buNone/>
            </a:pPr>
            <a:r>
              <a:rPr lang="en-US" sz="1400"/>
              <a:t>2. The stage of red hepatization</a:t>
            </a:r>
          </a:p>
          <a:p>
            <a:pPr marL="0" indent="0">
              <a:buNone/>
            </a:pPr>
            <a:r>
              <a:rPr lang="en-US" sz="1400"/>
              <a:t>Is characterized by massive confluent exudation, as neutrophils, red cells, and fibrin fill the alveolar spaces the lobe is red, firm, and airless, with a liver-like consistency, hence the term hepatization.</a:t>
            </a:r>
          </a:p>
          <a:p>
            <a:pPr marL="0" indent="0">
              <a:buNone/>
            </a:pPr>
            <a:r>
              <a:rPr lang="en-US" sz="1400"/>
              <a:t>3. The stage of gray hepatization</a:t>
            </a:r>
          </a:p>
          <a:p>
            <a:pPr marL="0" indent="0">
              <a:buNone/>
            </a:pPr>
            <a:r>
              <a:rPr lang="en-US" sz="1400"/>
              <a:t>  Follows is marked by progressive disintegration of red cells and the persistence of a fibrinosuppurative exudate resulting in a color change to grayish-brown.</a:t>
            </a:r>
          </a:p>
          <a:p>
            <a:pPr marL="0" indent="0">
              <a:buNone/>
            </a:pPr>
            <a:r>
              <a:rPr lang="en-US" sz="1400"/>
              <a:t>4. In the final stage of resolution</a:t>
            </a:r>
          </a:p>
          <a:p>
            <a:pPr marL="0" indent="0">
              <a:buNone/>
            </a:pPr>
            <a:r>
              <a:rPr lang="en-US" sz="1400"/>
              <a:t>The exudate within the alveolar spaces is broken down by enzymatic digestion to produce granular, semifluid debris that is resorbed, ingested by macrophages, expectorated, or organized by fibroblasts growing into it  </a:t>
            </a:r>
            <a:r>
              <a:rPr lang="en-US" sz="1400">
                <a:highlight>
                  <a:srgbClr val="FFFF00"/>
                </a:highlight>
              </a:rPr>
              <a:t>Pleural fibrinous </a:t>
            </a:r>
            <a:r>
              <a:rPr lang="en-US" sz="1400"/>
              <a:t>reaction to the underlying inflammation is often present in the early stages if the consolidation extends to the surface (pleuritis). It may resolve or undergo organization, leaving fibrous thickening or permanent adhesions.</a:t>
            </a:r>
          </a:p>
        </p:txBody>
      </p:sp>
      <p:sp>
        <p:nvSpPr>
          <p:cNvPr id="22" name="Rectangle 21">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27">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083788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41750"/>
            <a:ext cx="12192000" cy="4716250"/>
          </a:xfrm>
          <a:prstGeom prst="rect">
            <a:avLst/>
          </a:prstGeom>
          <a:solidFill>
            <a:srgbClr val="8E62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EE9899FA-8881-472C-AA59-D08A89CA8A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up of a rock&#10;&#10;Description automatically generated with medium confidence">
            <a:extLst>
              <a:ext uri="{FF2B5EF4-FFF2-40B4-BE49-F238E27FC236}">
                <a16:creationId xmlns:a16="http://schemas.microsoft.com/office/drawing/2014/main" id="{0D4FE624-51FA-43C5-801C-2A49887CA602}"/>
              </a:ext>
            </a:extLst>
          </p:cNvPr>
          <p:cNvPicPr>
            <a:picLocks noGrp="1" noChangeAspect="1"/>
          </p:cNvPicPr>
          <p:nvPr>
            <p:ph idx="1"/>
          </p:nvPr>
        </p:nvPicPr>
        <p:blipFill>
          <a:blip r:embed="rId2"/>
          <a:stretch>
            <a:fillRect/>
          </a:stretch>
        </p:blipFill>
        <p:spPr>
          <a:xfrm>
            <a:off x="1945368" y="2742397"/>
            <a:ext cx="2361896" cy="3291840"/>
          </a:xfrm>
          <a:prstGeom prst="rect">
            <a:avLst/>
          </a:prstGeom>
        </p:spPr>
      </p:pic>
      <p:sp>
        <p:nvSpPr>
          <p:cNvPr id="14" name="Rounded Rectangle 16">
            <a:extLst>
              <a:ext uri="{FF2B5EF4-FFF2-40B4-BE49-F238E27FC236}">
                <a16:creationId xmlns:a16="http://schemas.microsoft.com/office/drawing/2014/main" id="{080B7D90-3DF1-4514-B26D-616BE35553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4749" y="2423160"/>
            <a:ext cx="561356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agram&#10;&#10;Description automatically generated">
            <a:extLst>
              <a:ext uri="{FF2B5EF4-FFF2-40B4-BE49-F238E27FC236}">
                <a16:creationId xmlns:a16="http://schemas.microsoft.com/office/drawing/2014/main" id="{78AC2204-1528-45BE-9EA6-7C4D318EA51B}"/>
              </a:ext>
            </a:extLst>
          </p:cNvPr>
          <p:cNvPicPr>
            <a:picLocks noChangeAspect="1"/>
          </p:cNvPicPr>
          <p:nvPr/>
        </p:nvPicPr>
        <p:blipFill>
          <a:blip r:embed="rId3"/>
          <a:stretch>
            <a:fillRect/>
          </a:stretch>
        </p:blipFill>
        <p:spPr>
          <a:xfrm>
            <a:off x="6948745" y="2744731"/>
            <a:ext cx="4233877" cy="3291840"/>
          </a:xfrm>
          <a:prstGeom prst="rect">
            <a:avLst/>
          </a:prstGeom>
        </p:spPr>
      </p:pic>
    </p:spTree>
    <p:extLst>
      <p:ext uri="{BB962C8B-B14F-4D97-AF65-F5344CB8AC3E}">
        <p14:creationId xmlns:p14="http://schemas.microsoft.com/office/powerpoint/2010/main" val="3026759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2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a:xfrm>
            <a:off x="643467" y="321734"/>
            <a:ext cx="10905066" cy="1135737"/>
          </a:xfrm>
        </p:spPr>
        <p:txBody>
          <a:bodyPr>
            <a:normAutofit/>
          </a:bodyPr>
          <a:lstStyle/>
          <a:p>
            <a:r>
              <a:rPr lang="en-US" sz="3600"/>
              <a:t>Bronchopneumonia </a:t>
            </a:r>
          </a:p>
        </p:txBody>
      </p:sp>
      <p:sp>
        <p:nvSpPr>
          <p:cNvPr id="7" name="Content Placeholder 6">
            <a:extLst>
              <a:ext uri="{FF2B5EF4-FFF2-40B4-BE49-F238E27FC236}">
                <a16:creationId xmlns:a16="http://schemas.microsoft.com/office/drawing/2014/main" id="{E8D1BBEE-7E15-4BBB-A6AD-DC6E55386DAF}"/>
              </a:ext>
            </a:extLst>
          </p:cNvPr>
          <p:cNvSpPr>
            <a:spLocks noGrp="1"/>
          </p:cNvSpPr>
          <p:nvPr>
            <p:ph idx="1"/>
          </p:nvPr>
        </p:nvSpPr>
        <p:spPr>
          <a:xfrm>
            <a:off x="643467" y="1782981"/>
            <a:ext cx="10905066" cy="4393982"/>
          </a:xfrm>
        </p:spPr>
        <p:txBody>
          <a:bodyPr>
            <a:normAutofit/>
          </a:bodyPr>
          <a:lstStyle/>
          <a:p>
            <a:r>
              <a:rPr lang="en-US" sz="2000" dirty="0"/>
              <a:t>are consolidated areas of acute suppurative inflammation.</a:t>
            </a:r>
          </a:p>
          <a:p>
            <a:r>
              <a:rPr lang="en-US" sz="2000" dirty="0"/>
              <a:t>The consolidation may be confined to one lobe but is more often </a:t>
            </a:r>
            <a:r>
              <a:rPr lang="en-US" sz="2000"/>
              <a:t>multilobar</a:t>
            </a:r>
            <a:r>
              <a:rPr lang="en-US" sz="2000" dirty="0"/>
              <a:t> and frequently bilateral and basal because of the tendency of secretions to gravitate to the lower </a:t>
            </a:r>
            <a:r>
              <a:rPr lang="en-US" sz="2000"/>
              <a:t>lobes.Well</a:t>
            </a:r>
            <a:r>
              <a:rPr lang="en-US" sz="2000" dirty="0"/>
              <a:t>-developed lesions are slightly elevated, dry, granular, gray-red to yellow, and poorly delimited at their margins. </a:t>
            </a:r>
            <a:r>
              <a:rPr lang="en-US" sz="2000" dirty="0">
                <a:highlight>
                  <a:srgbClr val="FFFF00"/>
                </a:highlight>
              </a:rPr>
              <a:t>Histologically</a:t>
            </a:r>
            <a:r>
              <a:rPr lang="en-US" sz="2000" dirty="0"/>
              <a:t>, a neutrophil-rich exudate fills the bronchi, bronchioles, and adjacent alveolar spaces.</a:t>
            </a:r>
          </a:p>
          <a:p>
            <a:r>
              <a:rPr lang="en-US" sz="2000"/>
              <a:t>Complications of pneumonia include</a:t>
            </a:r>
          </a:p>
          <a:p>
            <a:pPr marL="0" indent="0">
              <a:buNone/>
            </a:pPr>
            <a:r>
              <a:rPr lang="en-US" sz="2000"/>
              <a:t> (1) tissue destruction and necrosis, causing abscess formation</a:t>
            </a:r>
          </a:p>
          <a:p>
            <a:pPr marL="0" indent="0">
              <a:buNone/>
            </a:pPr>
            <a:r>
              <a:rPr lang="en-US" sz="2000"/>
              <a:t> (2) spread of infection to the pleural cavity, causing the intrapleural fibrinosuppurative reaction known as empyema</a:t>
            </a:r>
          </a:p>
          <a:p>
            <a:pPr marL="0" indent="0">
              <a:buNone/>
            </a:pPr>
            <a:r>
              <a:rPr lang="en-US" sz="2000"/>
              <a:t> (3) bacteremic dissemination to the heart valves, pericardium, brain, kidneys, spleen, or joints, causing metastatic abscesses, endocarditis, meningitis, or suppurative arthritis</a:t>
            </a:r>
          </a:p>
        </p:txBody>
      </p:sp>
      <p:sp>
        <p:nvSpPr>
          <p:cNvPr id="38" name="Rectangle 3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0917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0">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7967E343-13CB-477D-8C2A-60889B3E1AC8}"/>
              </a:ext>
            </a:extLst>
          </p:cNvPr>
          <p:cNvPicPr>
            <a:picLocks noChangeAspect="1"/>
          </p:cNvPicPr>
          <p:nvPr/>
        </p:nvPicPr>
        <p:blipFill rotWithShape="1">
          <a:blip r:embed="rId2"/>
          <a:srcRect l="30434" r="13085" b="-1"/>
          <a:stretch/>
        </p:blipFill>
        <p:spPr>
          <a:xfrm>
            <a:off x="192528" y="171716"/>
            <a:ext cx="3793268" cy="6514565"/>
          </a:xfrm>
          <a:prstGeom prst="rect">
            <a:avLst/>
          </a:prstGeom>
        </p:spPr>
      </p:pic>
      <p:pic>
        <p:nvPicPr>
          <p:cNvPr id="5" name="Content Placeholder 4" descr="A picture containing fabric, vegetable&#10;&#10;Description automatically generated">
            <a:extLst>
              <a:ext uri="{FF2B5EF4-FFF2-40B4-BE49-F238E27FC236}">
                <a16:creationId xmlns:a16="http://schemas.microsoft.com/office/drawing/2014/main" id="{88837B7D-6145-49C3-BBA9-238B4200CCDA}"/>
              </a:ext>
            </a:extLst>
          </p:cNvPr>
          <p:cNvPicPr>
            <a:picLocks noChangeAspect="1"/>
          </p:cNvPicPr>
          <p:nvPr/>
        </p:nvPicPr>
        <p:blipFill rotWithShape="1">
          <a:blip r:embed="rId3">
            <a:extLst>
              <a:ext uri="{28A0092B-C50C-407E-A947-70E740481C1C}">
                <a14:useLocalDpi xmlns:a14="http://schemas.microsoft.com/office/drawing/2010/main" val="0"/>
              </a:ext>
            </a:extLst>
          </a:blip>
          <a:srcRect l="31331" r="29058"/>
          <a:stretch/>
        </p:blipFill>
        <p:spPr>
          <a:xfrm>
            <a:off x="4184538" y="171716"/>
            <a:ext cx="3822924" cy="6514565"/>
          </a:xfrm>
          <a:prstGeom prst="rect">
            <a:avLst/>
          </a:prstGeom>
        </p:spPr>
      </p:pic>
      <p:pic>
        <p:nvPicPr>
          <p:cNvPr id="7" name="Picture 6" descr="A picture containing fabric&#10;&#10;Description automatically generated">
            <a:extLst>
              <a:ext uri="{FF2B5EF4-FFF2-40B4-BE49-F238E27FC236}">
                <a16:creationId xmlns:a16="http://schemas.microsoft.com/office/drawing/2014/main" id="{E4CC4D09-571E-4EB0-AF6B-D55317F20C65}"/>
              </a:ext>
            </a:extLst>
          </p:cNvPr>
          <p:cNvPicPr>
            <a:picLocks noChangeAspect="1"/>
          </p:cNvPicPr>
          <p:nvPr/>
        </p:nvPicPr>
        <p:blipFill rotWithShape="1">
          <a:blip r:embed="rId4">
            <a:extLst>
              <a:ext uri="{28A0092B-C50C-407E-A947-70E740481C1C}">
                <a14:useLocalDpi xmlns:a14="http://schemas.microsoft.com/office/drawing/2010/main" val="0"/>
              </a:ext>
            </a:extLst>
          </a:blip>
          <a:srcRect l="39215" r="22442" b="-1"/>
          <a:stretch/>
        </p:blipFill>
        <p:spPr>
          <a:xfrm>
            <a:off x="8188032" y="171716"/>
            <a:ext cx="3799007" cy="6514565"/>
          </a:xfrm>
          <a:prstGeom prst="rect">
            <a:avLst/>
          </a:prstGeom>
        </p:spPr>
      </p:pic>
    </p:spTree>
    <p:extLst>
      <p:ext uri="{BB962C8B-B14F-4D97-AF65-F5344CB8AC3E}">
        <p14:creationId xmlns:p14="http://schemas.microsoft.com/office/powerpoint/2010/main" val="2422395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p:txBody>
          <a:bodyPr/>
          <a:lstStyle/>
          <a:p>
            <a:r>
              <a:rPr lang="en-US" dirty="0"/>
              <a:t>Clinical Features </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p:txBody>
          <a:bodyPr>
            <a:normAutofit fontScale="85000" lnSpcReduction="20000"/>
          </a:bodyPr>
          <a:lstStyle/>
          <a:p>
            <a:r>
              <a:rPr lang="en-US" dirty="0"/>
              <a:t>Abrupt onset of high fever, shaking chills, and cough producing mucopurulent sputum; occasional patients have hemoptysis.</a:t>
            </a:r>
          </a:p>
          <a:p>
            <a:r>
              <a:rPr lang="en-US" dirty="0"/>
              <a:t>When pleuritis is present, it is accompanied by pleuritic pain and pleural friction rub.</a:t>
            </a:r>
          </a:p>
          <a:p>
            <a:r>
              <a:rPr lang="en-US" dirty="0"/>
              <a:t>The whole lobe is radiopaque in lobar pneumonia, whereas there are focal opacities in bronchopneumonia.</a:t>
            </a:r>
          </a:p>
          <a:p>
            <a:r>
              <a:rPr lang="en-US" dirty="0"/>
              <a:t>Treated patients may be relatively afebrile with few clinical signs 48 to 72 hours after the initiation of antibiotics.</a:t>
            </a:r>
          </a:p>
          <a:p>
            <a:r>
              <a:rPr lang="en-US" dirty="0"/>
              <a:t>The identification of the organism and the determination of its antibiotic sensitivity are the keystones of therapy.</a:t>
            </a:r>
          </a:p>
          <a:p>
            <a:r>
              <a:rPr lang="en-US" dirty="0"/>
              <a:t>Death results from a complication, such as empyema, meningitis, endocarditis, or pericarditis, or to some predisposing influence, such as debility or chronic alcoholism.</a:t>
            </a:r>
          </a:p>
        </p:txBody>
      </p:sp>
    </p:spTree>
    <p:extLst>
      <p:ext uri="{BB962C8B-B14F-4D97-AF65-F5344CB8AC3E}">
        <p14:creationId xmlns:p14="http://schemas.microsoft.com/office/powerpoint/2010/main" val="138823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BB365-29D6-4DDF-A600-D4733FEA36D0}"/>
              </a:ext>
            </a:extLst>
          </p:cNvPr>
          <p:cNvSpPr>
            <a:spLocks noGrp="1"/>
          </p:cNvSpPr>
          <p:nvPr>
            <p:ph type="title"/>
          </p:nvPr>
        </p:nvSpPr>
        <p:spPr/>
        <p:txBody>
          <a:bodyPr/>
          <a:lstStyle/>
          <a:p>
            <a:r>
              <a:rPr lang="en-US" dirty="0">
                <a:solidFill>
                  <a:schemeClr val="accent1">
                    <a:lumMod val="75000"/>
                  </a:schemeClr>
                </a:solidFill>
              </a:rPr>
              <a:t>Pulmonary Infections</a:t>
            </a:r>
          </a:p>
        </p:txBody>
      </p:sp>
      <p:sp>
        <p:nvSpPr>
          <p:cNvPr id="3" name="Content Placeholder 2">
            <a:extLst>
              <a:ext uri="{FF2B5EF4-FFF2-40B4-BE49-F238E27FC236}">
                <a16:creationId xmlns:a16="http://schemas.microsoft.com/office/drawing/2014/main" id="{2B57046A-2F78-4CF0-91ED-7E9ABAF00BEB}"/>
              </a:ext>
            </a:extLst>
          </p:cNvPr>
          <p:cNvSpPr>
            <a:spLocks noGrp="1"/>
          </p:cNvSpPr>
          <p:nvPr>
            <p:ph idx="1"/>
          </p:nvPr>
        </p:nvSpPr>
        <p:spPr/>
        <p:txBody>
          <a:bodyPr/>
          <a:lstStyle/>
          <a:p>
            <a:r>
              <a:rPr lang="en-US" dirty="0"/>
              <a:t>Pulmonary infections in the form of pneumonia are responsible for one sixth of all deaths in the United States.</a:t>
            </a:r>
          </a:p>
          <a:p>
            <a:r>
              <a:rPr lang="en-US" dirty="0"/>
              <a:t>Normally, the lung parenchyma remains sterile because of a number of highly effective immune and nonimmune defense mechanisms that extend throughout the respiratory system from the nasopharynx to the alveolar air spaces.</a:t>
            </a:r>
          </a:p>
        </p:txBody>
      </p:sp>
    </p:spTree>
    <p:extLst>
      <p:ext uri="{BB962C8B-B14F-4D97-AF65-F5344CB8AC3E}">
        <p14:creationId xmlns:p14="http://schemas.microsoft.com/office/powerpoint/2010/main" val="416820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p:txBody>
          <a:bodyPr/>
          <a:lstStyle/>
          <a:p>
            <a:r>
              <a:rPr lang="en-US" dirty="0"/>
              <a:t>Community-Acquired Viral Pneumonias</a:t>
            </a:r>
            <a:br>
              <a:rPr lang="en-US" dirty="0"/>
            </a:br>
            <a:endParaRPr lang="en-US" dirty="0"/>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p:txBody>
          <a:bodyPr/>
          <a:lstStyle/>
          <a:p>
            <a:r>
              <a:rPr lang="en-US" dirty="0"/>
              <a:t>The most common causes of community-acquired viral pneumonias are influenza types A and B, the respiratory syncytial viruses, human metapneumovirus, adenovirus, rhinoviruses, rubeola virus, and varicella virus.</a:t>
            </a:r>
          </a:p>
          <a:p>
            <a:r>
              <a:rPr lang="en-US" dirty="0"/>
              <a:t>Nearly all of these agents also cause upper-respiratory tract infections (“common cold”).</a:t>
            </a:r>
          </a:p>
          <a:p>
            <a:r>
              <a:rPr lang="en-US" dirty="0"/>
              <a:t> usually interstitial inflammation, but some </a:t>
            </a:r>
            <a:r>
              <a:rPr lang="en-US" dirty="0" err="1"/>
              <a:t>outpouring</a:t>
            </a:r>
            <a:r>
              <a:rPr lang="en-US" dirty="0"/>
              <a:t> of fluid into alveolar spaces may also occur.</a:t>
            </a:r>
          </a:p>
        </p:txBody>
      </p:sp>
    </p:spTree>
    <p:extLst>
      <p:ext uri="{BB962C8B-B14F-4D97-AF65-F5344CB8AC3E}">
        <p14:creationId xmlns:p14="http://schemas.microsoft.com/office/powerpoint/2010/main" val="368682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a:xfrm>
            <a:off x="643467" y="321734"/>
            <a:ext cx="10905066" cy="1135737"/>
          </a:xfrm>
        </p:spPr>
        <p:txBody>
          <a:bodyPr>
            <a:normAutofit/>
          </a:bodyPr>
          <a:lstStyle/>
          <a:p>
            <a:r>
              <a:rPr lang="en-US" sz="3600"/>
              <a:t>MORPHOLOGY </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643467" y="1782981"/>
            <a:ext cx="10905066" cy="4393982"/>
          </a:xfrm>
        </p:spPr>
        <p:txBody>
          <a:bodyPr>
            <a:normAutofit/>
          </a:bodyPr>
          <a:lstStyle/>
          <a:p>
            <a:r>
              <a:rPr lang="en-US" sz="2000"/>
              <a:t>The morphologic patterns in viral pneumonias are similar.</a:t>
            </a:r>
          </a:p>
          <a:p>
            <a:r>
              <a:rPr lang="en-US" sz="2000"/>
              <a:t>The process may be patchy, or it may involve whole lobes bilaterally or unilaterally.</a:t>
            </a:r>
          </a:p>
          <a:p>
            <a:r>
              <a:rPr lang="en-US" sz="2000"/>
              <a:t>Macroscopically, the affected areas are red-blue, congested, and subcrepitant. On histologic examination, </a:t>
            </a:r>
            <a:r>
              <a:rPr lang="en-US" sz="2000">
                <a:highlight>
                  <a:srgbClr val="FFFF00"/>
                </a:highlight>
              </a:rPr>
              <a:t>the inflammatory reaction is largely confined to the walls of the alveoli </a:t>
            </a:r>
          </a:p>
          <a:p>
            <a:r>
              <a:rPr lang="en-US" sz="2000"/>
              <a:t>The septa are widened and edematous; they usually contain a mononuclear inflammatory infiltrate of lymphocytes, macrophages and, occasionally, plasma cells.</a:t>
            </a:r>
          </a:p>
          <a:p>
            <a:r>
              <a:rPr lang="en-US" sz="2000"/>
              <a:t>In the classic case, alveolar spaces in viral pneumonias are free of cellular exudate.</a:t>
            </a:r>
          </a:p>
          <a:p>
            <a:r>
              <a:rPr lang="en-US" sz="2000"/>
              <a:t>In severe cases, however, full-blown diffuse alveolar damage with hyaline membranes may develop.</a:t>
            </a:r>
          </a:p>
          <a:p>
            <a:r>
              <a:rPr lang="en-US" sz="2000"/>
              <a:t>In less severe, uncomplicated cases, subsidence of the disease is followed by reconstitution of the normal architecture.</a:t>
            </a:r>
          </a:p>
          <a:p>
            <a:r>
              <a:rPr lang="en-US" sz="2000"/>
              <a:t>Superimposed bacterial infection, as expected, results in a mixed histologic picture</a:t>
            </a:r>
          </a:p>
        </p:txBody>
      </p:sp>
      <p:sp>
        <p:nvSpPr>
          <p:cNvPr id="22" name="Rectangle 1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Isosceles Triangle 2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ectangle 2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02133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0AC0BE7-33EC-41D0-888B-170816E11A79}"/>
              </a:ext>
            </a:extLst>
          </p:cNvPr>
          <p:cNvPicPr>
            <a:picLocks noGrp="1" noChangeAspect="1"/>
          </p:cNvPicPr>
          <p:nvPr>
            <p:ph idx="1"/>
          </p:nvPr>
        </p:nvPicPr>
        <p:blipFill>
          <a:blip r:embed="rId2"/>
          <a:stretch>
            <a:fillRect/>
          </a:stretch>
        </p:blipFill>
        <p:spPr>
          <a:xfrm>
            <a:off x="2513321" y="643467"/>
            <a:ext cx="7165358" cy="5571066"/>
          </a:xfrm>
          <a:prstGeom prst="rect">
            <a:avLst/>
          </a:prstGeom>
        </p:spPr>
      </p:pic>
    </p:spTree>
    <p:extLst>
      <p:ext uri="{BB962C8B-B14F-4D97-AF65-F5344CB8AC3E}">
        <p14:creationId xmlns:p14="http://schemas.microsoft.com/office/powerpoint/2010/main" val="2028947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p:txBody>
          <a:bodyPr/>
          <a:lstStyle/>
          <a:p>
            <a:r>
              <a:rPr lang="en-US" dirty="0"/>
              <a:t>Clinical Features </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p:txBody>
          <a:bodyPr/>
          <a:lstStyle/>
          <a:p>
            <a:r>
              <a:rPr lang="en-US" dirty="0"/>
              <a:t>The clinical course of viral pneumonia is extremely varied.</a:t>
            </a:r>
          </a:p>
          <a:p>
            <a:r>
              <a:rPr lang="en-US" dirty="0"/>
              <a:t>It may masquerade as a severe upper-respiratory tract infection or “chest cold” that goes undiagnosed, or manifest as a fulminant, life-threatening infection in immunocompromised patients.</a:t>
            </a:r>
          </a:p>
          <a:p>
            <a:r>
              <a:rPr lang="en-US" dirty="0"/>
              <a:t>The initial presentation usually is that of an acute, nonspecific febrile illness characterized by fever, headache, and malaise and, later, cough with minimal sputum</a:t>
            </a:r>
          </a:p>
        </p:txBody>
      </p:sp>
    </p:spTree>
    <p:extLst>
      <p:ext uri="{BB962C8B-B14F-4D97-AF65-F5344CB8AC3E}">
        <p14:creationId xmlns:p14="http://schemas.microsoft.com/office/powerpoint/2010/main" val="1982289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p:txBody>
          <a:bodyPr/>
          <a:lstStyle/>
          <a:p>
            <a:r>
              <a:rPr lang="en-US" dirty="0"/>
              <a:t>Influenza Infections</a:t>
            </a:r>
            <a:br>
              <a:rPr lang="en-US" dirty="0"/>
            </a:br>
            <a:r>
              <a:rPr lang="en-US" dirty="0"/>
              <a:t>DNA Virus</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p:txBody>
          <a:bodyPr/>
          <a:lstStyle/>
          <a:p>
            <a:r>
              <a:rPr lang="en-US" dirty="0"/>
              <a:t>The influenza virus is a </a:t>
            </a:r>
            <a:r>
              <a:rPr lang="en-US" dirty="0" err="1"/>
              <a:t>singlestranded</a:t>
            </a:r>
            <a:r>
              <a:rPr lang="en-US" dirty="0"/>
              <a:t> RNA virus, bound by a nucleoprotein that determines the virus type—A, B, or C. The viral surface has a lipid bilayer containing the viral hemagglutinin and neuraminidase, which determine the subtype (e.g., H1N1, H3N2).</a:t>
            </a:r>
          </a:p>
        </p:txBody>
      </p:sp>
    </p:spTree>
    <p:extLst>
      <p:ext uri="{BB962C8B-B14F-4D97-AF65-F5344CB8AC3E}">
        <p14:creationId xmlns:p14="http://schemas.microsoft.com/office/powerpoint/2010/main" val="22614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1253331"/>
            <a:ext cx="10515600" cy="4351338"/>
          </a:xfrm>
        </p:spPr>
        <p:txBody>
          <a:bodyPr>
            <a:normAutofit fontScale="85000" lnSpcReduction="10000"/>
          </a:bodyPr>
          <a:lstStyle/>
          <a:p>
            <a:r>
              <a:rPr lang="en-US" dirty="0">
                <a:solidFill>
                  <a:schemeClr val="accent2"/>
                </a:solidFill>
              </a:rPr>
              <a:t>Type A virus </a:t>
            </a:r>
            <a:r>
              <a:rPr lang="en-US" dirty="0"/>
              <a:t>infect humans, pigs, horses, and birds and are the major cause of pandemic and epidemic influenza infections.</a:t>
            </a:r>
          </a:p>
          <a:p>
            <a:r>
              <a:rPr lang="en-US" dirty="0"/>
              <a:t>Epidemics of influenza occur through mutations of the hemagglutinin and neuraminidase antigens that allow the virus to escape most host antibodies (antigenic drift).</a:t>
            </a:r>
          </a:p>
          <a:p>
            <a:r>
              <a:rPr lang="en-US" dirty="0"/>
              <a:t>Pandemics, which last longer and are more widespread than epidemics, may occur when both the hemagglutinin and neuraminidase are replaced through recombination of RNA segments with those of animal viruses, making all animals susceptible to the new influenza virus (antigenic shift). </a:t>
            </a:r>
          </a:p>
          <a:p>
            <a:r>
              <a:rPr lang="en-US" dirty="0"/>
              <a:t>. It caused particularly severe infections in young adults, apparently because older adults had antibodies against past influenza strains that conveyed partial protection. Comorbidities such as diabetes, heart disease, lung disease, and immunosuppression also were associated with a higher risk for severe infection.</a:t>
            </a:r>
          </a:p>
        </p:txBody>
      </p:sp>
    </p:spTree>
    <p:extLst>
      <p:ext uri="{BB962C8B-B14F-4D97-AF65-F5344CB8AC3E}">
        <p14:creationId xmlns:p14="http://schemas.microsoft.com/office/powerpoint/2010/main" val="2971204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p:txBody>
          <a:bodyPr/>
          <a:lstStyle/>
          <a:p>
            <a:r>
              <a:rPr lang="en-US" dirty="0"/>
              <a:t>Hospital-Acquired Pneumonias</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p:txBody>
          <a:bodyPr/>
          <a:lstStyle/>
          <a:p>
            <a:r>
              <a:rPr lang="en-US" dirty="0"/>
              <a:t>pulmonary infections acquired in the course of a hospital stay.</a:t>
            </a:r>
          </a:p>
          <a:p>
            <a:r>
              <a:rPr lang="en-US" dirty="0"/>
              <a:t>. Gram-negative rods (members of Enterobacteriaceae and Pseudomonas spp.) and S. aureus are the most common isolates; unlike community-acquired pneumonias, S. pneumoniae is not a common pathogen in the hospital setting.</a:t>
            </a:r>
          </a:p>
          <a:p>
            <a:pPr marL="0" indent="0">
              <a:buNone/>
            </a:pPr>
            <a:endParaRPr lang="en-US" dirty="0"/>
          </a:p>
        </p:txBody>
      </p:sp>
    </p:spTree>
    <p:extLst>
      <p:ext uri="{BB962C8B-B14F-4D97-AF65-F5344CB8AC3E}">
        <p14:creationId xmlns:p14="http://schemas.microsoft.com/office/powerpoint/2010/main" val="511114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p:txBody>
          <a:bodyPr/>
          <a:lstStyle/>
          <a:p>
            <a:r>
              <a:rPr lang="en-US" dirty="0"/>
              <a:t>Aspiration Pneumonia </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p:txBody>
          <a:bodyPr>
            <a:normAutofit fontScale="77500" lnSpcReduction="20000"/>
          </a:bodyPr>
          <a:lstStyle/>
          <a:p>
            <a:r>
              <a:rPr lang="en-US" dirty="0"/>
              <a:t>Aspiration pneumonia occurs in debilitated patients or those who aspirate gastric contents while unconscious (e.g., after a stroke) or during repeated vomiting.</a:t>
            </a:r>
          </a:p>
          <a:p>
            <a:r>
              <a:rPr lang="en-US" dirty="0"/>
              <a:t>Those affected have abnormal gag and swallowing reflexes that facilitate aspiration.</a:t>
            </a:r>
          </a:p>
          <a:p>
            <a:r>
              <a:rPr lang="en-US" dirty="0"/>
              <a:t>The resultant pneumonia is partly chemical, due to the extremely irritating effects of the gastric acid, and partly bacterial.</a:t>
            </a:r>
          </a:p>
          <a:p>
            <a:r>
              <a:rPr lang="en-US" dirty="0"/>
              <a:t>Typically, more than one organism is recovered on culture, aerobes being more common than anaerobes.</a:t>
            </a:r>
          </a:p>
          <a:p>
            <a:r>
              <a:rPr lang="en-US" dirty="0"/>
              <a:t>Aspiration pneumonia is often necrotizing, pursues a fulminant clinical course, and is a frequent cause of death in individuals predisposed to aspiration.</a:t>
            </a:r>
          </a:p>
          <a:p>
            <a:r>
              <a:rPr lang="en-US" dirty="0"/>
              <a:t>In those who survive, abscess formation is a common complication.</a:t>
            </a:r>
          </a:p>
          <a:p>
            <a:r>
              <a:rPr lang="en-US" dirty="0" err="1"/>
              <a:t>Microaspiration</a:t>
            </a:r>
            <a:r>
              <a:rPr lang="en-US" dirty="0"/>
              <a:t>, by contrast, occurs in many individuals, especially those with gastroesophageal reflux, and may exacerbate other lung diseases but does not lead to pneumonia.</a:t>
            </a:r>
          </a:p>
        </p:txBody>
      </p:sp>
    </p:spTree>
    <p:extLst>
      <p:ext uri="{BB962C8B-B14F-4D97-AF65-F5344CB8AC3E}">
        <p14:creationId xmlns:p14="http://schemas.microsoft.com/office/powerpoint/2010/main" val="3697393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p:txBody>
          <a:bodyPr/>
          <a:lstStyle/>
          <a:p>
            <a:r>
              <a:rPr lang="en-US" dirty="0"/>
              <a:t>Lung abscess </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2306392"/>
            <a:ext cx="10515600" cy="4351338"/>
          </a:xfrm>
        </p:spPr>
        <p:txBody>
          <a:bodyPr/>
          <a:lstStyle/>
          <a:p>
            <a:r>
              <a:rPr lang="en-US" dirty="0"/>
              <a:t>Lung abscess refers to a localized area of suppurative necrosis within the pulmonary parenchyma, resulting in the formation of one or more large cavities. </a:t>
            </a:r>
          </a:p>
          <a:p>
            <a:r>
              <a:rPr lang="en-US" dirty="0"/>
              <a:t>The causative organism may be introduced into the lung by any of the following mechanisms:</a:t>
            </a:r>
          </a:p>
        </p:txBody>
      </p:sp>
    </p:spTree>
    <p:extLst>
      <p:ext uri="{BB962C8B-B14F-4D97-AF65-F5344CB8AC3E}">
        <p14:creationId xmlns:p14="http://schemas.microsoft.com/office/powerpoint/2010/main" val="3524012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499621"/>
            <a:ext cx="10515600" cy="5677342"/>
          </a:xfrm>
        </p:spPr>
        <p:txBody>
          <a:bodyPr>
            <a:normAutofit fontScale="92500" lnSpcReduction="10000"/>
          </a:bodyPr>
          <a:lstStyle/>
          <a:p>
            <a:pPr marL="514350" indent="-514350">
              <a:buFont typeface="+mj-lt"/>
              <a:buAutoNum type="arabicPeriod"/>
            </a:pPr>
            <a:r>
              <a:rPr lang="en-US" dirty="0"/>
              <a:t>Aspiration of infective material from carious teeth or infected sinuses or tonsils.</a:t>
            </a:r>
          </a:p>
          <a:p>
            <a:pPr marL="514350" indent="-514350">
              <a:buFont typeface="+mj-lt"/>
              <a:buAutoNum type="arabicPeriod"/>
            </a:pPr>
            <a:r>
              <a:rPr lang="en-US" dirty="0"/>
              <a:t>A complication of necrotizing bacterial pneumonias, particularly those caused by S. aureus, Streptococcus pyogenes, K. pneumoniae, Pseudomonas spp., and, rarely, type 3 pneumococci. </a:t>
            </a:r>
          </a:p>
          <a:p>
            <a:pPr marL="514350" indent="-514350">
              <a:buFont typeface="+mj-lt"/>
              <a:buAutoNum type="arabicPeriod"/>
            </a:pPr>
            <a:r>
              <a:rPr lang="en-US" dirty="0"/>
              <a:t>Bronchial obstruction, particularly with bronchogenic carcinoma obstructing a bronchus or bronchiole. Septic embolism, from infective endocarditis of the right side of the heart.</a:t>
            </a:r>
          </a:p>
          <a:p>
            <a:pPr marL="514350" indent="-514350">
              <a:buFont typeface="+mj-lt"/>
              <a:buAutoNum type="arabicPeriod"/>
            </a:pPr>
            <a:r>
              <a:rPr lang="en-US" dirty="0"/>
              <a:t>Hematogenous spread of bacteria in disseminated pyogenic infection. In staphylococcal bacteremia and often results in multiple lung abscesses. Anaerobic bacteria are present in almost all lung abscesses, and they are the exclusive isolates in one-third to two-thirds of cases. The most frequently encountered anaerobes are commensals normally found in the oral cavity, principally species of </a:t>
            </a:r>
            <a:r>
              <a:rPr lang="en-US" dirty="0" err="1"/>
              <a:t>Prevotella</a:t>
            </a:r>
            <a:r>
              <a:rPr lang="en-US" dirty="0"/>
              <a:t>, Fusobacterium, Bacteroides, </a:t>
            </a:r>
            <a:r>
              <a:rPr lang="en-US" dirty="0" err="1"/>
              <a:t>Peptostreptococcus</a:t>
            </a:r>
            <a:r>
              <a:rPr lang="en-US" dirty="0"/>
              <a:t>, and microaerophilic streptococci.</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p:txBody>
      </p:sp>
    </p:spTree>
    <p:extLst>
      <p:ext uri="{BB962C8B-B14F-4D97-AF65-F5344CB8AC3E}">
        <p14:creationId xmlns:p14="http://schemas.microsoft.com/office/powerpoint/2010/main" val="123973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22904935-3289-4806-92CC-F4CA786B842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208" r="1" b="1"/>
          <a:stretch/>
        </p:blipFill>
        <p:spPr>
          <a:xfrm>
            <a:off x="643467" y="643467"/>
            <a:ext cx="10905066" cy="5571066"/>
          </a:xfrm>
          <a:prstGeom prst="rect">
            <a:avLst/>
          </a:prstGeom>
        </p:spPr>
      </p:pic>
    </p:spTree>
    <p:extLst>
      <p:ext uri="{BB962C8B-B14F-4D97-AF65-F5344CB8AC3E}">
        <p14:creationId xmlns:p14="http://schemas.microsoft.com/office/powerpoint/2010/main" val="1328274078"/>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p:txBody>
          <a:bodyPr/>
          <a:lstStyle/>
          <a:p>
            <a:r>
              <a:rPr lang="en-US" dirty="0"/>
              <a:t>Abscesses</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p:txBody>
          <a:bodyPr>
            <a:normAutofit fontScale="85000" lnSpcReduction="20000"/>
          </a:bodyPr>
          <a:lstStyle/>
          <a:p>
            <a:r>
              <a:rPr lang="en-US" dirty="0"/>
              <a:t>Range in diameter from a few millimeters to large cavities 5 to 6 cm across.</a:t>
            </a:r>
          </a:p>
          <a:p>
            <a:r>
              <a:rPr lang="en-US" dirty="0"/>
              <a:t> The localization and number of abscesses depend on their mode of development.</a:t>
            </a:r>
          </a:p>
          <a:p>
            <a:r>
              <a:rPr lang="en-US" dirty="0"/>
              <a:t>Pulmonary abscesses resulting from aspiration of infective material are more common on the right side (with its more vertical airways) than on the left, and most are single.</a:t>
            </a:r>
          </a:p>
          <a:p>
            <a:r>
              <a:rPr lang="en-US" dirty="0"/>
              <a:t>On the right side, they tend to occur in the posterior segment of the upper lobe and in the apical segments of the lower lobe, because these locations reflect the probable course of aspirated material when the patient is recumbent.</a:t>
            </a:r>
          </a:p>
          <a:p>
            <a:r>
              <a:rPr lang="en-US" dirty="0"/>
              <a:t>Abscesses that develop in the course of pneumonia or bronchiectasis commonly are multiple, basal, and diffusely scattered. Septic emboli and abscesses arising from hematogenous seeding are commonly multiple and may affect any region of the lungs.</a:t>
            </a:r>
          </a:p>
        </p:txBody>
      </p:sp>
    </p:spTree>
    <p:extLst>
      <p:ext uri="{BB962C8B-B14F-4D97-AF65-F5344CB8AC3E}">
        <p14:creationId xmlns:p14="http://schemas.microsoft.com/office/powerpoint/2010/main" val="4099041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1253331"/>
            <a:ext cx="10515600" cy="4351338"/>
          </a:xfrm>
        </p:spPr>
        <p:txBody>
          <a:bodyPr/>
          <a:lstStyle/>
          <a:p>
            <a:r>
              <a:rPr lang="en-US" dirty="0"/>
              <a:t>Occasionally, abscesses rupture into the pleural cavity and produce bronchopleural fistulas, the consequence of which is pneumothorax or empyema.</a:t>
            </a:r>
          </a:p>
          <a:p>
            <a:r>
              <a:rPr lang="en-US" dirty="0"/>
              <a:t>Other complications arise from embolization of septic material to the brain, giving rise to meningitis or brain abscess.</a:t>
            </a:r>
          </a:p>
          <a:p>
            <a:r>
              <a:rPr lang="en-US" dirty="0"/>
              <a:t>On histologic examination, as expected with any abscess, the suppurative focus is surrounded by variable amounts of fibrous scarring and mononuclear infiltration (lymphocytes, plasma cells, macrophages), depending on the chronicity of the lesion</a:t>
            </a:r>
          </a:p>
        </p:txBody>
      </p:sp>
    </p:spTree>
    <p:extLst>
      <p:ext uri="{BB962C8B-B14F-4D97-AF65-F5344CB8AC3E}">
        <p14:creationId xmlns:p14="http://schemas.microsoft.com/office/powerpoint/2010/main" val="2002093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p:txBody>
          <a:bodyPr/>
          <a:lstStyle/>
          <a:p>
            <a:r>
              <a:rPr lang="en-US" dirty="0"/>
              <a:t>Clinical Features </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p:txBody>
          <a:bodyPr>
            <a:normAutofit fontScale="92500"/>
          </a:bodyPr>
          <a:lstStyle/>
          <a:p>
            <a:r>
              <a:rPr lang="en-US" dirty="0"/>
              <a:t>A prominent cough that usually yields copious amounts of foul-smelling, purulent, or sanguineous sputum; occasionally, hemoptysis occurs.</a:t>
            </a:r>
          </a:p>
          <a:p>
            <a:r>
              <a:rPr lang="en-US" dirty="0"/>
              <a:t>Spiking fever and malaise are common. Clubbing of the fingers, weight loss, and anemia may all occur.</a:t>
            </a:r>
          </a:p>
          <a:p>
            <a:r>
              <a:rPr lang="en-US" dirty="0"/>
              <a:t>Abscesses occur in 10% to 15% of patients with bronchogenic carcinoma; thus, when a lung abscess is suspected in an older adult, underlying carcinoma must be considered.</a:t>
            </a:r>
          </a:p>
          <a:p>
            <a:r>
              <a:rPr lang="en-US" dirty="0"/>
              <a:t>Secondary amyloidosis (Chapter 5) may develop in chronic cases. </a:t>
            </a:r>
          </a:p>
          <a:p>
            <a:r>
              <a:rPr lang="en-US" dirty="0"/>
              <a:t>Treatment includes antibiotic therapy and, if needed, surgical drainage.</a:t>
            </a:r>
          </a:p>
          <a:p>
            <a:r>
              <a:rPr lang="en-US" dirty="0"/>
              <a:t>Overall, the mortality rate is in the range of 10%.</a:t>
            </a:r>
          </a:p>
        </p:txBody>
      </p:sp>
    </p:spTree>
    <p:extLst>
      <p:ext uri="{BB962C8B-B14F-4D97-AF65-F5344CB8AC3E}">
        <p14:creationId xmlns:p14="http://schemas.microsoft.com/office/powerpoint/2010/main" val="550328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Accept">
            <a:extLst>
              <a:ext uri="{FF2B5EF4-FFF2-40B4-BE49-F238E27FC236}">
                <a16:creationId xmlns:a16="http://schemas.microsoft.com/office/drawing/2014/main" id="{7691F48B-8D77-4E64-B0B1-32D8FE387C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pic>
        <p:nvPicPr>
          <p:cNvPr id="9" name="Graphic 8" descr="Accept">
            <a:extLst>
              <a:ext uri="{FF2B5EF4-FFF2-40B4-BE49-F238E27FC236}">
                <a16:creationId xmlns:a16="http://schemas.microsoft.com/office/drawing/2014/main" id="{C0706C6C-2249-45A5-8E26-92C9951C2A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4" name="Rectangle 3">
            <a:extLst>
              <a:ext uri="{FF2B5EF4-FFF2-40B4-BE49-F238E27FC236}">
                <a16:creationId xmlns:a16="http://schemas.microsoft.com/office/drawing/2014/main" id="{5ED3C673-E1B4-4914-BC4F-3CD0037C93F8}"/>
              </a:ext>
            </a:extLst>
          </p:cNvPr>
          <p:cNvSpPr/>
          <p:nvPr/>
        </p:nvSpPr>
        <p:spPr>
          <a:xfrm>
            <a:off x="2481115" y="3892550"/>
            <a:ext cx="3613361" cy="923330"/>
          </a:xfrm>
          <a:prstGeom prst="rect">
            <a:avLst/>
          </a:prstGeom>
          <a:noFill/>
        </p:spPr>
        <p:txBody>
          <a:bodyPr wrap="none" lIns="91440" tIns="45720" rIns="91440" bIns="45720">
            <a:spAutoFit/>
          </a:bodyPr>
          <a:lstStyle/>
          <a:p>
            <a:pPr algn="ctr"/>
            <a:r>
              <a:rPr lang="en-US" sz="5400" dirty="0">
                <a:ln w="0"/>
                <a:solidFill>
                  <a:schemeClr val="accent1"/>
                </a:solidFill>
                <a:effectLst>
                  <a:outerShdw blurRad="38100" dist="25400" dir="5400000" algn="ctr" rotWithShape="0">
                    <a:srgbClr val="6E747A">
                      <a:alpha val="43000"/>
                    </a:srgbClr>
                  </a:outerShdw>
                </a:effectLst>
              </a:rPr>
              <a:t>Thank you…</a:t>
            </a:r>
          </a:p>
        </p:txBody>
      </p:sp>
    </p:spTree>
    <p:extLst>
      <p:ext uri="{BB962C8B-B14F-4D97-AF65-F5344CB8AC3E}">
        <p14:creationId xmlns:p14="http://schemas.microsoft.com/office/powerpoint/2010/main" val="3042779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p:txBody>
          <a:bodyPr/>
          <a:lstStyle/>
          <a:p>
            <a:r>
              <a:rPr lang="en-US" dirty="0"/>
              <a:t>The Pneumonia Syndromes and Implicated Pathogens</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p:txBody>
          <a:bodyPr/>
          <a:lstStyle/>
          <a:p>
            <a:pPr marL="0" marR="0" indent="0">
              <a:lnSpc>
                <a:spcPct val="107000"/>
              </a:lnSpc>
              <a:spcBef>
                <a:spcPts val="0"/>
              </a:spcBef>
              <a:spcAft>
                <a:spcPts val="800"/>
              </a:spcAft>
              <a:buNone/>
            </a:pP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1. Community-Acquired Bacterial Pneumonia</a:t>
            </a:r>
            <a:endParaRPr lang="en-US"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Streptococcus pneumoniae</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Arial" panose="020B0604020202020204" pitchFamily="34" charset="0"/>
              </a:rPr>
              <a:t>Haemophilus</a:t>
            </a:r>
            <a:r>
              <a:rPr lang="en-US" sz="1800" dirty="0">
                <a:effectLst/>
                <a:latin typeface="Calibri" panose="020F0502020204030204" pitchFamily="34" charset="0"/>
                <a:ea typeface="Calibri" panose="020F0502020204030204" pitchFamily="34" charset="0"/>
                <a:cs typeface="Arial" panose="020B0604020202020204" pitchFamily="34" charset="0"/>
              </a:rPr>
              <a:t> influenzae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Moraxella catarrhalis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Staphylococcus aureus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Legionella pneumophila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Enterobacteriaceae (Klebsiella pneumoniae) and Pseudomonas spp.</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Mycoplasma pneumoniae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Chlamydia pneumoniae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Coxiella </a:t>
            </a:r>
            <a:r>
              <a:rPr lang="en-US" sz="1800" dirty="0" err="1">
                <a:effectLst/>
                <a:latin typeface="Calibri" panose="020F0502020204030204" pitchFamily="34" charset="0"/>
                <a:ea typeface="Calibri" panose="020F0502020204030204" pitchFamily="34" charset="0"/>
                <a:cs typeface="Arial" panose="020B0604020202020204" pitchFamily="34" charset="0"/>
              </a:rPr>
              <a:t>burnetii</a:t>
            </a:r>
            <a:r>
              <a:rPr lang="en-US" sz="1800" dirty="0">
                <a:effectLst/>
                <a:latin typeface="Calibri" panose="020F0502020204030204" pitchFamily="34" charset="0"/>
                <a:ea typeface="Calibri" panose="020F0502020204030204" pitchFamily="34" charset="0"/>
                <a:cs typeface="Arial" panose="020B0604020202020204" pitchFamily="34" charset="0"/>
              </a:rPr>
              <a:t> (Q fever)</a:t>
            </a:r>
          </a:p>
          <a:p>
            <a:pPr marL="0" indent="0">
              <a:buNone/>
            </a:pPr>
            <a:endParaRPr lang="en-US" dirty="0"/>
          </a:p>
        </p:txBody>
      </p:sp>
    </p:spTree>
    <p:extLst>
      <p:ext uri="{BB962C8B-B14F-4D97-AF65-F5344CB8AC3E}">
        <p14:creationId xmlns:p14="http://schemas.microsoft.com/office/powerpoint/2010/main" val="2681927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282804"/>
            <a:ext cx="10515600" cy="5894159"/>
          </a:xfrm>
        </p:spPr>
        <p:txBody>
          <a:bodyPr/>
          <a:lstStyle/>
          <a:p>
            <a:pPr marL="0" marR="0" indent="0">
              <a:lnSpc>
                <a:spcPct val="107000"/>
              </a:lnSpc>
              <a:spcBef>
                <a:spcPts val="0"/>
              </a:spcBef>
              <a:spcAft>
                <a:spcPts val="800"/>
              </a:spcAft>
              <a:buNone/>
            </a:pP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2. Community-Acquired Viral Pneumonia</a:t>
            </a:r>
            <a:endParaRPr lang="en-US"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Respiratory syncytial virus, human metapneumovirus, parainfluenza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virus (children); influenza A and B (adults); adenovirus (military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recruits)</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3. Nosocomial Pneumonia</a:t>
            </a:r>
            <a:endParaRPr lang="en-US"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Gram-negative rods belonging to Enterobacteriaceae (Klebsiella spp.,</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Serratia marcescens, Escherichia coli) and Pseudomonas spp.</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 aureus (usually methicillin-resistant)</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4. Aspiration Pneumonia</a:t>
            </a:r>
            <a:endParaRPr lang="en-US"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Anaerobic oral flora (Bacteroides, </a:t>
            </a:r>
            <a:r>
              <a:rPr lang="en-US" sz="1800" dirty="0" err="1">
                <a:effectLst/>
                <a:latin typeface="Calibri" panose="020F0502020204030204" pitchFamily="34" charset="0"/>
                <a:ea typeface="Calibri" panose="020F0502020204030204" pitchFamily="34" charset="0"/>
                <a:cs typeface="Arial" panose="020B0604020202020204" pitchFamily="34" charset="0"/>
              </a:rPr>
              <a:t>Prevotella</a:t>
            </a:r>
            <a:r>
              <a:rPr lang="en-US" sz="1800" dirty="0">
                <a:effectLst/>
                <a:latin typeface="Calibri" panose="020F0502020204030204" pitchFamily="34" charset="0"/>
                <a:ea typeface="Calibri" panose="020F0502020204030204" pitchFamily="34" charset="0"/>
                <a:cs typeface="Arial" panose="020B0604020202020204" pitchFamily="34" charset="0"/>
              </a:rPr>
              <a:t>, Fusobacterium, </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Arial" panose="020B0604020202020204" pitchFamily="34" charset="0"/>
              </a:rPr>
              <a:t>Peptostreptococcus</a:t>
            </a:r>
            <a:r>
              <a:rPr lang="en-US" sz="1800" dirty="0">
                <a:effectLst/>
                <a:latin typeface="Calibri" panose="020F0502020204030204" pitchFamily="34" charset="0"/>
                <a:ea typeface="Calibri" panose="020F0502020204030204" pitchFamily="34" charset="0"/>
                <a:cs typeface="Arial" panose="020B0604020202020204" pitchFamily="34" charset="0"/>
              </a:rPr>
              <a:t>), admixed with aerobic bacteria (S. pneumoniae,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 aureus, H. influenzae, and Pseudomonas aeruginosa)</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76655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471340"/>
            <a:ext cx="10515600" cy="5705623"/>
          </a:xfrm>
        </p:spPr>
        <p:txBody>
          <a:bodyPr>
            <a:normAutofit fontScale="77500" lnSpcReduction="20000"/>
          </a:bodyPr>
          <a:lstStyle/>
          <a:p>
            <a:pPr marL="0" marR="0" indent="0">
              <a:lnSpc>
                <a:spcPct val="107000"/>
              </a:lnSpc>
              <a:spcBef>
                <a:spcPts val="0"/>
              </a:spcBef>
              <a:spcAft>
                <a:spcPts val="800"/>
              </a:spcAft>
              <a:buNone/>
            </a:pP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5. Chronic Pneumonia</a:t>
            </a:r>
            <a:endParaRPr lang="en-US"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Nocardia</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Actinomyces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Granulomatous: Mycobacterium tuberculosis and atypical mycobacteria,</a:t>
            </a:r>
          </a:p>
          <a:p>
            <a:pPr marL="0" marR="0">
              <a:lnSpc>
                <a:spcPct val="107000"/>
              </a:lnSpc>
              <a:spcBef>
                <a:spcPts val="0"/>
              </a:spcBef>
              <a:spcAft>
                <a:spcPts val="800"/>
              </a:spcAft>
            </a:pPr>
            <a:r>
              <a:rPr lang="en-US" sz="1800" i="1" dirty="0">
                <a:effectLst/>
                <a:latin typeface="Calibri" panose="020F0502020204030204" pitchFamily="34" charset="0"/>
                <a:ea typeface="Calibri" panose="020F0502020204030204" pitchFamily="34" charset="0"/>
                <a:cs typeface="Arial" panose="020B0604020202020204" pitchFamily="34" charset="0"/>
              </a:rPr>
              <a:t>Histoplasma capsulatum, Coccidioides </a:t>
            </a:r>
            <a:r>
              <a:rPr lang="en-US" sz="1800" i="1" dirty="0" err="1">
                <a:effectLst/>
                <a:latin typeface="Calibri" panose="020F0502020204030204" pitchFamily="34" charset="0"/>
                <a:ea typeface="Calibri" panose="020F0502020204030204" pitchFamily="34" charset="0"/>
                <a:cs typeface="Arial" panose="020B0604020202020204" pitchFamily="34" charset="0"/>
              </a:rPr>
              <a:t>immitis</a:t>
            </a:r>
            <a:r>
              <a:rPr lang="en-US" sz="1800" i="1" dirty="0">
                <a:effectLst/>
                <a:latin typeface="Calibri" panose="020F0502020204030204" pitchFamily="34" charset="0"/>
                <a:ea typeface="Calibri" panose="020F0502020204030204" pitchFamily="34" charset="0"/>
                <a:cs typeface="Arial" panose="020B0604020202020204" pitchFamily="34" charset="0"/>
              </a:rPr>
              <a:t>, Blastomyces dermatitidis</a:t>
            </a: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6. Necrotizing Pneumonia and Lung Abscess</a:t>
            </a:r>
            <a:endParaRPr lang="en-US"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Anaerobic bacteria (extremely common), with or without mixed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aerobic infection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S. aureus, K. pneumoniae, Streptococcus pyogenes, and type 3</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pneumococcus (uncommon)</a:t>
            </a:r>
          </a:p>
          <a:p>
            <a:pPr marL="0" marR="0" indent="0">
              <a:lnSpc>
                <a:spcPct val="107000"/>
              </a:lnSpc>
              <a:spcBef>
                <a:spcPts val="0"/>
              </a:spcBef>
              <a:spcAft>
                <a:spcPts val="800"/>
              </a:spcAft>
              <a:buNone/>
            </a:pPr>
            <a:endParaRPr lang="en-US"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800" b="1"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rPr>
              <a:t>7. Pneumonia in the Immunocompromised Host</a:t>
            </a:r>
            <a:endParaRPr lang="en-US" sz="1800" dirty="0">
              <a:solidFill>
                <a:schemeClr val="accent1">
                  <a:lumMod val="75000"/>
                </a:schemeClr>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Cytomegalovirus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Pneumocystis </a:t>
            </a:r>
            <a:r>
              <a:rPr lang="en-US" sz="1800" dirty="0" err="1">
                <a:effectLst/>
                <a:latin typeface="Calibri" panose="020F0502020204030204" pitchFamily="34" charset="0"/>
                <a:ea typeface="Calibri" panose="020F0502020204030204" pitchFamily="34" charset="0"/>
                <a:cs typeface="Arial" panose="020B0604020202020204" pitchFamily="34" charset="0"/>
              </a:rPr>
              <a:t>jiroveci</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Mycobacterium avium complex (MAC)</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Invasive aspergillosis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Invasive candidiasis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Arial" panose="020B0604020202020204" pitchFamily="34" charset="0"/>
              </a:rPr>
              <a:t>“Usual” bacterial, viral, and fungal organisms (listed above)</a:t>
            </a:r>
          </a:p>
          <a:p>
            <a:endParaRPr lang="en-US" dirty="0"/>
          </a:p>
        </p:txBody>
      </p:sp>
    </p:spTree>
    <p:extLst>
      <p:ext uri="{BB962C8B-B14F-4D97-AF65-F5344CB8AC3E}">
        <p14:creationId xmlns:p14="http://schemas.microsoft.com/office/powerpoint/2010/main" val="2819794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348792"/>
            <a:ext cx="10515600" cy="5828171"/>
          </a:xfrm>
        </p:spPr>
        <p:txBody>
          <a:bodyPr>
            <a:normAutofit fontScale="92500" lnSpcReduction="10000"/>
          </a:bodyPr>
          <a:lstStyle/>
          <a:p>
            <a:pPr marL="0" indent="0">
              <a:buNone/>
            </a:pPr>
            <a:r>
              <a:rPr lang="en-US" dirty="0"/>
              <a:t> </a:t>
            </a:r>
            <a:r>
              <a:rPr lang="en-US" dirty="0">
                <a:solidFill>
                  <a:schemeClr val="accent1">
                    <a:lumMod val="75000"/>
                  </a:schemeClr>
                </a:solidFill>
              </a:rPr>
              <a:t>Mutations in MYD88</a:t>
            </a:r>
          </a:p>
          <a:p>
            <a:r>
              <a:rPr lang="en-US" dirty="0"/>
              <a:t>an adaptor protein required for signaling by Toll-like receptors, are extremely susceptible to severe necrotizing pneumococcal infections.</a:t>
            </a:r>
          </a:p>
          <a:p>
            <a:pPr marL="0" indent="0">
              <a:buNone/>
            </a:pPr>
            <a:r>
              <a:rPr lang="en-US" dirty="0">
                <a:solidFill>
                  <a:schemeClr val="accent1">
                    <a:lumMod val="75000"/>
                  </a:schemeClr>
                </a:solidFill>
              </a:rPr>
              <a:t>IgA production</a:t>
            </a:r>
          </a:p>
          <a:p>
            <a:r>
              <a:rPr lang="en-US" dirty="0"/>
              <a:t> (the major immunoglobulin in airways secretions) are at increased risk for pneumonias caused by encapsulated organisms such as pneumococcus and H. influenzae.</a:t>
            </a:r>
          </a:p>
          <a:p>
            <a:r>
              <a:rPr lang="en-US" dirty="0"/>
              <a:t> defects in TH1 cell–mediated immunity lead mainly to increased infections with </a:t>
            </a:r>
            <a:r>
              <a:rPr lang="en-US" dirty="0" err="1"/>
              <a:t>intracellular</a:t>
            </a:r>
            <a:r>
              <a:rPr lang="en-US" dirty="0"/>
              <a:t> microbes such as atypical mycobacteria.</a:t>
            </a:r>
          </a:p>
          <a:p>
            <a:pPr marL="0" indent="0">
              <a:buNone/>
            </a:pPr>
            <a:r>
              <a:rPr lang="en-US" dirty="0">
                <a:solidFill>
                  <a:schemeClr val="accent1">
                    <a:lumMod val="50000"/>
                  </a:schemeClr>
                </a:solidFill>
              </a:rPr>
              <a:t>Cigarette smoke</a:t>
            </a:r>
          </a:p>
          <a:p>
            <a:r>
              <a:rPr lang="en-US" dirty="0"/>
              <a:t>compromises </a:t>
            </a:r>
            <a:r>
              <a:rPr lang="en-US" dirty="0" err="1"/>
              <a:t>mucociliary</a:t>
            </a:r>
            <a:r>
              <a:rPr lang="en-US" dirty="0"/>
              <a:t> clearance and pulmonary macrophage activity.</a:t>
            </a:r>
          </a:p>
          <a:p>
            <a:pPr marL="0" indent="0">
              <a:buNone/>
            </a:pPr>
            <a:r>
              <a:rPr lang="en-US" dirty="0">
                <a:solidFill>
                  <a:schemeClr val="accent1">
                    <a:lumMod val="50000"/>
                  </a:schemeClr>
                </a:solidFill>
              </a:rPr>
              <a:t>Alcohol</a:t>
            </a:r>
          </a:p>
          <a:p>
            <a:r>
              <a:rPr lang="en-US" dirty="0"/>
              <a:t>Impairs neutrophile function as well as cough and epiglottic reflexes (thereby increasing the risk for aspiration).</a:t>
            </a:r>
          </a:p>
          <a:p>
            <a:endParaRPr lang="en-US" dirty="0"/>
          </a:p>
        </p:txBody>
      </p:sp>
    </p:spTree>
    <p:extLst>
      <p:ext uri="{BB962C8B-B14F-4D97-AF65-F5344CB8AC3E}">
        <p14:creationId xmlns:p14="http://schemas.microsoft.com/office/powerpoint/2010/main" val="1055654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49815-017D-473A-9A17-18103EBB1B2F}"/>
              </a:ext>
            </a:extLst>
          </p:cNvPr>
          <p:cNvSpPr>
            <a:spLocks noGrp="1"/>
          </p:cNvSpPr>
          <p:nvPr>
            <p:ph type="title"/>
          </p:nvPr>
        </p:nvSpPr>
        <p:spPr/>
        <p:txBody>
          <a:bodyPr/>
          <a:lstStyle/>
          <a:p>
            <a:r>
              <a:rPr lang="en-US" dirty="0"/>
              <a:t>Community-Acquired Bacterial Pneumonias</a:t>
            </a:r>
          </a:p>
        </p:txBody>
      </p:sp>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p:txBody>
          <a:bodyPr>
            <a:normAutofit fontScale="92500" lnSpcReduction="20000"/>
          </a:bodyPr>
          <a:lstStyle/>
          <a:p>
            <a:pPr marL="514350" indent="-514350">
              <a:buAutoNum type="arabicPeriod"/>
            </a:pPr>
            <a:r>
              <a:rPr lang="en-US" dirty="0">
                <a:solidFill>
                  <a:schemeClr val="accent2">
                    <a:lumMod val="50000"/>
                  </a:schemeClr>
                </a:solidFill>
              </a:rPr>
              <a:t>Streptococcus pneumoniae</a:t>
            </a:r>
          </a:p>
          <a:p>
            <a:r>
              <a:rPr lang="en-US" dirty="0"/>
              <a:t>Pneumococcal infections occur with increased frequency in two clinical settings:</a:t>
            </a:r>
          </a:p>
          <a:p>
            <a:pPr marL="0" indent="0">
              <a:buNone/>
            </a:pPr>
            <a:r>
              <a:rPr lang="en-US" dirty="0">
                <a:solidFill>
                  <a:schemeClr val="accent6">
                    <a:lumMod val="75000"/>
                  </a:schemeClr>
                </a:solidFill>
              </a:rPr>
              <a:t> (1) chronic diseases such as CHF, COPD, or diabetes</a:t>
            </a:r>
          </a:p>
          <a:p>
            <a:pPr marL="0" indent="0">
              <a:buNone/>
            </a:pPr>
            <a:r>
              <a:rPr lang="en-US" dirty="0">
                <a:solidFill>
                  <a:schemeClr val="accent6">
                    <a:lumMod val="75000"/>
                  </a:schemeClr>
                </a:solidFill>
              </a:rPr>
              <a:t> (2) congenital or acquired defects in immunoglobulin production (e.g., acquired immune deficiency syndrome [AIDS]).</a:t>
            </a:r>
          </a:p>
          <a:p>
            <a:r>
              <a:rPr lang="en-US" dirty="0"/>
              <a:t>In addition, decreased or absent splenic function (e.g., sickle cell disease or after splenectomy) greatly increases the risk for overwhelming pneumococcal sepsis. You will recall that the spleen contains the largest collection of phagocytes in the body and is the major organ responsible for removing pneumococci from the blood. The spleen also is an important site for production of antibodies against polysaccharides, which are the dominant protective antibodies against encapsulated bacteria.</a:t>
            </a:r>
          </a:p>
        </p:txBody>
      </p:sp>
    </p:spTree>
    <p:extLst>
      <p:ext uri="{BB962C8B-B14F-4D97-AF65-F5344CB8AC3E}">
        <p14:creationId xmlns:p14="http://schemas.microsoft.com/office/powerpoint/2010/main" val="2408376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578870-45A7-4627-962D-6E1168187A6E}"/>
              </a:ext>
            </a:extLst>
          </p:cNvPr>
          <p:cNvSpPr>
            <a:spLocks noGrp="1"/>
          </p:cNvSpPr>
          <p:nvPr>
            <p:ph idx="1"/>
          </p:nvPr>
        </p:nvSpPr>
        <p:spPr>
          <a:xfrm>
            <a:off x="838200" y="386499"/>
            <a:ext cx="10515600" cy="5790464"/>
          </a:xfrm>
        </p:spPr>
        <p:txBody>
          <a:bodyPr/>
          <a:lstStyle/>
          <a:p>
            <a:pPr marL="0" indent="0">
              <a:buNone/>
            </a:pPr>
            <a:r>
              <a:rPr lang="en-US" dirty="0">
                <a:solidFill>
                  <a:schemeClr val="accent2">
                    <a:lumMod val="50000"/>
                  </a:schemeClr>
                </a:solidFill>
              </a:rPr>
              <a:t>2. </a:t>
            </a:r>
            <a:r>
              <a:rPr lang="en-US" dirty="0" err="1">
                <a:solidFill>
                  <a:schemeClr val="accent2">
                    <a:lumMod val="50000"/>
                  </a:schemeClr>
                </a:solidFill>
              </a:rPr>
              <a:t>Haemophilus</a:t>
            </a:r>
            <a:r>
              <a:rPr lang="en-US" dirty="0">
                <a:solidFill>
                  <a:schemeClr val="accent2">
                    <a:lumMod val="50000"/>
                  </a:schemeClr>
                </a:solidFill>
              </a:rPr>
              <a:t> influenzae</a:t>
            </a:r>
          </a:p>
          <a:p>
            <a:r>
              <a:rPr lang="en-US" dirty="0"/>
              <a:t>Both encapsulated and unencapsulated forms of H. influenzae are important causes of community-acquired </a:t>
            </a:r>
            <a:r>
              <a:rPr lang="en-US" dirty="0" err="1"/>
              <a:t>neumonias</a:t>
            </a:r>
            <a:r>
              <a:rPr lang="en-US" dirty="0"/>
              <a:t>.</a:t>
            </a:r>
          </a:p>
          <a:p>
            <a:r>
              <a:rPr lang="en-US" dirty="0"/>
              <a:t> The encapsulated form can cause a particularly life-threatening form of pneumonia in children, often after a respiratory viral infection.</a:t>
            </a:r>
          </a:p>
          <a:p>
            <a:r>
              <a:rPr lang="en-US" dirty="0"/>
              <a:t>Adults at risk for developing infections include those with chronic pulmonary diseases such as chronic bronchitis, cystic fibrosis, and bronchiectasis.</a:t>
            </a:r>
          </a:p>
          <a:p>
            <a:r>
              <a:rPr lang="en-US" dirty="0"/>
              <a:t>H. influenzae is the most common bacterial cause of acute exacerbations of COPD.</a:t>
            </a:r>
          </a:p>
        </p:txBody>
      </p:sp>
    </p:spTree>
    <p:extLst>
      <p:ext uri="{BB962C8B-B14F-4D97-AF65-F5344CB8AC3E}">
        <p14:creationId xmlns:p14="http://schemas.microsoft.com/office/powerpoint/2010/main" val="15986074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مستند" ma:contentTypeID="0x0101007AD75CD05149204EA8D6A289868C053B" ma:contentTypeVersion="10" ma:contentTypeDescription="إنشاء مستند جديد." ma:contentTypeScope="" ma:versionID="ce7521c3792f0a6fdedb2699242eeb1f">
  <xsd:schema xmlns:xsd="http://www.w3.org/2001/XMLSchema" xmlns:xs="http://www.w3.org/2001/XMLSchema" xmlns:p="http://schemas.microsoft.com/office/2006/metadata/properties" xmlns:ns2="cc361b34-c351-46d5-aafa-b4fab23ebf94" xmlns:ns3="9856e37d-40ad-4ecd-8dba-820d65ef22d0" targetNamespace="http://schemas.microsoft.com/office/2006/metadata/properties" ma:root="true" ma:fieldsID="2949777b3ee1c27dd44d0e8aec30de2c" ns2:_="" ns3:_="">
    <xsd:import namespace="cc361b34-c351-46d5-aafa-b4fab23ebf94"/>
    <xsd:import namespace="9856e37d-40ad-4ecd-8dba-820d65ef22d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61b34-c351-46d5-aafa-b4fab23eb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56e37d-40ad-4ecd-8dba-820d65ef22d0" elementFormDefault="qualified">
    <xsd:import namespace="http://schemas.microsoft.com/office/2006/documentManagement/types"/>
    <xsd:import namespace="http://schemas.microsoft.com/office/infopath/2007/PartnerControls"/>
    <xsd:element name="SharedWithUsers" ma:index="10" nillable="true" ma:displayName="تمت مشاركته مع"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مشتركة مع تفاصيل"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نوع المحتوى"/>
        <xsd:element ref="dc:title" minOccurs="0" maxOccurs="1" ma:index="4" ma:displayName="العنوان"/>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D7FB0E9-9ED2-4198-A3BB-1581D585C72D}"/>
</file>

<file path=customXml/itemProps2.xml><?xml version="1.0" encoding="utf-8"?>
<ds:datastoreItem xmlns:ds="http://schemas.openxmlformats.org/officeDocument/2006/customXml" ds:itemID="{7917D5B8-4F54-400C-ACAA-17FBF907DCC1}"/>
</file>

<file path=customXml/itemProps3.xml><?xml version="1.0" encoding="utf-8"?>
<ds:datastoreItem xmlns:ds="http://schemas.openxmlformats.org/officeDocument/2006/customXml" ds:itemID="{9C27BAC4-23D3-4DE5-B33C-3BE081FEEAE1}"/>
</file>

<file path=docProps/app.xml><?xml version="1.0" encoding="utf-8"?>
<Properties xmlns="http://schemas.openxmlformats.org/officeDocument/2006/extended-properties" xmlns:vt="http://schemas.openxmlformats.org/officeDocument/2006/docPropsVTypes">
  <TotalTime>151</TotalTime>
  <Words>2980</Words>
  <Application>Microsoft Office PowerPoint</Application>
  <PresentationFormat>Widescreen</PresentationFormat>
  <Paragraphs>186</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Dr. Wiam  Khreisat consultant histopathologist</vt:lpstr>
      <vt:lpstr>Pulmonary Infections</vt:lpstr>
      <vt:lpstr>PowerPoint Presentation</vt:lpstr>
      <vt:lpstr>The Pneumonia Syndromes and Implicated Pathogens</vt:lpstr>
      <vt:lpstr>PowerPoint Presentation</vt:lpstr>
      <vt:lpstr>PowerPoint Presentation</vt:lpstr>
      <vt:lpstr>PowerPoint Presentation</vt:lpstr>
      <vt:lpstr>Community-Acquired Bacterial Pneumonias</vt:lpstr>
      <vt:lpstr>PowerPoint Presentation</vt:lpstr>
      <vt:lpstr>PowerPoint Presentation</vt:lpstr>
      <vt:lpstr>PowerPoint Presentation</vt:lpstr>
      <vt:lpstr>PowerPoint Presentation</vt:lpstr>
      <vt:lpstr>PowerPoint Presentation</vt:lpstr>
      <vt:lpstr>MORPHOLOGY</vt:lpstr>
      <vt:lpstr>lobar pneumonia</vt:lpstr>
      <vt:lpstr>PowerPoint Presentation</vt:lpstr>
      <vt:lpstr>Bronchopneumonia </vt:lpstr>
      <vt:lpstr>PowerPoint Presentation</vt:lpstr>
      <vt:lpstr>Clinical Features </vt:lpstr>
      <vt:lpstr>Community-Acquired Viral Pneumonias </vt:lpstr>
      <vt:lpstr>MORPHOLOGY </vt:lpstr>
      <vt:lpstr>PowerPoint Presentation</vt:lpstr>
      <vt:lpstr>Clinical Features </vt:lpstr>
      <vt:lpstr>Influenza Infections DNA Virus</vt:lpstr>
      <vt:lpstr>PowerPoint Presentation</vt:lpstr>
      <vt:lpstr>Hospital-Acquired Pneumonias</vt:lpstr>
      <vt:lpstr>Aspiration Pneumonia </vt:lpstr>
      <vt:lpstr>Lung abscess </vt:lpstr>
      <vt:lpstr>PowerPoint Presentation</vt:lpstr>
      <vt:lpstr>Abscesses</vt:lpstr>
      <vt:lpstr>PowerPoint Presentation</vt:lpstr>
      <vt:lpstr>Clinical Features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Wiam Al- Khraisat</dc:title>
  <dc:creator>Leen Aldabbas</dc:creator>
  <cp:lastModifiedBy>Leen Aldabbas</cp:lastModifiedBy>
  <cp:revision>3</cp:revision>
  <dcterms:created xsi:type="dcterms:W3CDTF">2021-10-24T22:59:58Z</dcterms:created>
  <dcterms:modified xsi:type="dcterms:W3CDTF">2021-10-25T03:13:58Z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0x0101007AD75CD05149204EA8D6A289868C053B</vt:lpwstr>
  </property>
</Properties>
</file>