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8" r:id="rId7"/>
    <p:sldId id="269" r:id="rId8"/>
    <p:sldId id="266" r:id="rId9"/>
    <p:sldId id="260" r:id="rId10"/>
    <p:sldId id="261" r:id="rId11"/>
    <p:sldId id="262" r:id="rId12"/>
    <p:sldId id="263" r:id="rId13"/>
    <p:sldId id="264" r:id="rId14"/>
    <p:sldId id="270" r:id="rId15"/>
    <p:sldId id="271" r:id="rId16"/>
    <p:sldId id="274" r:id="rId17"/>
    <p:sldId id="273" r:id="rId18"/>
    <p:sldId id="272" r:id="rId19"/>
    <p:sldId id="277" r:id="rId20"/>
    <p:sldId id="276" r:id="rId21"/>
    <p:sldId id="278" r:id="rId22"/>
    <p:sldId id="282" r:id="rId23"/>
    <p:sldId id="281" r:id="rId24"/>
    <p:sldId id="280" r:id="rId25"/>
    <p:sldId id="27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1301" y="57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4193099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3879332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83599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3918244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99046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3025379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1748873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2795970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1301168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0A46C-512B-4C49-8562-85E104DE3EB4}" type="datetimeFigureOut">
              <a:rPr lang="en-US" smtClean="0"/>
              <a:t>7/15/2023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2859329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E0A46C-512B-4C49-8562-85E104DE3EB4}"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3718874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E0A46C-512B-4C49-8562-85E104DE3EB4}" type="datetimeFigureOut">
              <a:rPr lang="en-US" smtClean="0"/>
              <a:t>7/15/2023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2558288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E0A46C-512B-4C49-8562-85E104DE3EB4}" type="datetimeFigureOut">
              <a:rPr lang="en-US" smtClean="0"/>
              <a:t>7/15/2023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3843461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0A46C-512B-4C49-8562-85E104DE3EB4}" type="datetimeFigureOut">
              <a:rPr lang="en-US" smtClean="0"/>
              <a:t>7/15/2023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3425630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E0A46C-512B-4C49-8562-85E104DE3EB4}"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135596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E0A46C-512B-4C49-8562-85E104DE3EB4}" type="datetimeFigureOut">
              <a:rPr lang="en-US" smtClean="0"/>
              <a:t>7/15/2023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6235C3-1F06-6B43-894C-EC0051382CB9}" type="slidenum">
              <a:rPr lang="en-US" smtClean="0"/>
              <a:t>‹#›</a:t>
            </a:fld>
            <a:endParaRPr lang="en-US"/>
          </a:p>
        </p:txBody>
      </p:sp>
    </p:spTree>
    <p:extLst>
      <p:ext uri="{BB962C8B-B14F-4D97-AF65-F5344CB8AC3E}">
        <p14:creationId xmlns:p14="http://schemas.microsoft.com/office/powerpoint/2010/main" val="1360595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EE0A46C-512B-4C49-8562-85E104DE3EB4}" type="datetimeFigureOut">
              <a:rPr lang="en-US" smtClean="0"/>
              <a:t>7/15/2023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6235C3-1F06-6B43-894C-EC0051382CB9}" type="slidenum">
              <a:rPr lang="en-US" smtClean="0"/>
              <a:t>‹#›</a:t>
            </a:fld>
            <a:endParaRPr lang="en-US"/>
          </a:p>
        </p:txBody>
      </p:sp>
    </p:spTree>
    <p:extLst>
      <p:ext uri="{BB962C8B-B14F-4D97-AF65-F5344CB8AC3E}">
        <p14:creationId xmlns:p14="http://schemas.microsoft.com/office/powerpoint/2010/main" val="2592014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3681B-B391-C0F8-C322-3FAAC7FAF4DC}"/>
              </a:ext>
            </a:extLst>
          </p:cNvPr>
          <p:cNvSpPr>
            <a:spLocks noGrp="1"/>
          </p:cNvSpPr>
          <p:nvPr>
            <p:ph type="ctrTitle"/>
          </p:nvPr>
        </p:nvSpPr>
        <p:spPr/>
        <p:txBody>
          <a:bodyPr/>
          <a:lstStyle/>
          <a:p>
            <a:r>
              <a:rPr lang="en-US" dirty="0"/>
              <a:t>Diabetes Mellitus </a:t>
            </a:r>
          </a:p>
        </p:txBody>
      </p:sp>
      <p:sp>
        <p:nvSpPr>
          <p:cNvPr id="3" name="Subtitle 2">
            <a:extLst>
              <a:ext uri="{FF2B5EF4-FFF2-40B4-BE49-F238E27FC236}">
                <a16:creationId xmlns:a16="http://schemas.microsoft.com/office/drawing/2014/main" id="{489093D4-6F4C-804E-BE10-1922822CA9DA}"/>
              </a:ext>
            </a:extLst>
          </p:cNvPr>
          <p:cNvSpPr>
            <a:spLocks noGrp="1"/>
          </p:cNvSpPr>
          <p:nvPr>
            <p:ph type="subTitle" idx="1"/>
          </p:nvPr>
        </p:nvSpPr>
        <p:spPr/>
        <p:txBody>
          <a:bodyPr/>
          <a:lstStyle/>
          <a:p>
            <a:r>
              <a:rPr lang="en-US" dirty="0"/>
              <a:t>Dr Haneen Abu Al-Rous</a:t>
            </a:r>
          </a:p>
        </p:txBody>
      </p:sp>
    </p:spTree>
    <p:extLst>
      <p:ext uri="{BB962C8B-B14F-4D97-AF65-F5344CB8AC3E}">
        <p14:creationId xmlns:p14="http://schemas.microsoft.com/office/powerpoint/2010/main" val="4101773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7589-3C6F-0873-0B11-6B6A2F32D22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9EA3784A-0A95-DB31-8E3C-B152B4A6AF7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3970" y="529026"/>
            <a:ext cx="8951430" cy="5498736"/>
          </a:xfrm>
        </p:spPr>
      </p:pic>
    </p:spTree>
    <p:extLst>
      <p:ext uri="{BB962C8B-B14F-4D97-AF65-F5344CB8AC3E}">
        <p14:creationId xmlns:p14="http://schemas.microsoft.com/office/powerpoint/2010/main" val="3731194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39A91-AF64-4E22-FD79-F187A746A213}"/>
              </a:ext>
            </a:extLst>
          </p:cNvPr>
          <p:cNvSpPr>
            <a:spLocks noGrp="1"/>
          </p:cNvSpPr>
          <p:nvPr>
            <p:ph type="title"/>
          </p:nvPr>
        </p:nvSpPr>
        <p:spPr/>
        <p:txBody>
          <a:bodyPr/>
          <a:lstStyle/>
          <a:p>
            <a:r>
              <a:rPr lang="en-US" dirty="0"/>
              <a:t>GLYCOSYLATED HEMOGLOBIN</a:t>
            </a:r>
          </a:p>
        </p:txBody>
      </p:sp>
      <p:sp>
        <p:nvSpPr>
          <p:cNvPr id="3" name="Content Placeholder 2">
            <a:extLst>
              <a:ext uri="{FF2B5EF4-FFF2-40B4-BE49-F238E27FC236}">
                <a16:creationId xmlns:a16="http://schemas.microsoft.com/office/drawing/2014/main" id="{16A7BBE2-D704-E375-09D2-A1745DFBCCA5}"/>
              </a:ext>
            </a:extLst>
          </p:cNvPr>
          <p:cNvSpPr>
            <a:spLocks noGrp="1"/>
          </p:cNvSpPr>
          <p:nvPr>
            <p:ph idx="1"/>
          </p:nvPr>
        </p:nvSpPr>
        <p:spPr/>
        <p:txBody>
          <a:bodyPr>
            <a:normAutofit fontScale="77500" lnSpcReduction="20000"/>
          </a:bodyPr>
          <a:lstStyle/>
          <a:p>
            <a:r>
              <a:rPr lang="en-US" sz="2600" dirty="0"/>
              <a:t>Represents the fraction of hemoglobin to which glucose has been non-enzymatically attached in the blood</a:t>
            </a:r>
          </a:p>
          <a:p>
            <a:r>
              <a:rPr lang="en-US" sz="2600" dirty="0"/>
              <a:t>Corresponds to the average blood glucose concentration of the </a:t>
            </a:r>
            <a:r>
              <a:rPr lang="en-US" sz="2600" dirty="0" err="1"/>
              <a:t>preceeding</a:t>
            </a:r>
            <a:r>
              <a:rPr lang="en-US" sz="2600" dirty="0"/>
              <a:t> 2-3 months.</a:t>
            </a:r>
          </a:p>
          <a:p>
            <a:r>
              <a:rPr lang="en-US" altLang="en-US" sz="2600" dirty="0"/>
              <a:t>Falsely low HbA1c levels are noted in hemolytic anemias, pure red cell aplasia, blood transfusions, and anemias associated with hemorrhage, cirrhosis, myelodysplasias, or renal disease treated with erythropoietin.</a:t>
            </a:r>
          </a:p>
          <a:p>
            <a:r>
              <a:rPr lang="en-US" altLang="en-US" sz="2600" dirty="0"/>
              <a:t>It is recommended that HbA1c measurements be obtained 3-4 times/</a:t>
            </a:r>
            <a:r>
              <a:rPr lang="en-US" altLang="en-US" sz="2600" dirty="0" err="1"/>
              <a:t>yr</a:t>
            </a:r>
            <a:r>
              <a:rPr lang="en-US" altLang="en-US" sz="2600" dirty="0"/>
              <a:t> to obtain a profile of long-term glycemic control. </a:t>
            </a:r>
          </a:p>
          <a:p>
            <a:r>
              <a:rPr lang="en-US" altLang="en-US" sz="2600" dirty="0"/>
              <a:t>The lower the HbA1c level, the more likely it is that microvascular complications such as retinopathy and nephropathy will be less severe, delayed in appearance, or even avoided altogether.</a:t>
            </a:r>
            <a:endParaRPr lang="ar-SA" altLang="en-US" sz="2600" dirty="0"/>
          </a:p>
          <a:p>
            <a:endParaRPr lang="en-US" b="1" dirty="0"/>
          </a:p>
          <a:p>
            <a:endParaRPr lang="en-US" dirty="0"/>
          </a:p>
        </p:txBody>
      </p:sp>
    </p:spTree>
    <p:extLst>
      <p:ext uri="{BB962C8B-B14F-4D97-AF65-F5344CB8AC3E}">
        <p14:creationId xmlns:p14="http://schemas.microsoft.com/office/powerpoint/2010/main" val="832859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A123E-7D16-CD8E-70A6-2A3A9A4CCDC8}"/>
              </a:ext>
            </a:extLst>
          </p:cNvPr>
          <p:cNvSpPr>
            <a:spLocks noGrp="1"/>
          </p:cNvSpPr>
          <p:nvPr>
            <p:ph type="title"/>
          </p:nvPr>
        </p:nvSpPr>
        <p:spPr/>
        <p:txBody>
          <a:bodyPr/>
          <a:lstStyle/>
          <a:p>
            <a:r>
              <a:rPr lang="en-US" dirty="0"/>
              <a:t>TREATMENT</a:t>
            </a:r>
          </a:p>
        </p:txBody>
      </p:sp>
      <p:sp>
        <p:nvSpPr>
          <p:cNvPr id="3" name="Content Placeholder 2">
            <a:extLst>
              <a:ext uri="{FF2B5EF4-FFF2-40B4-BE49-F238E27FC236}">
                <a16:creationId xmlns:a16="http://schemas.microsoft.com/office/drawing/2014/main" id="{CABAF97C-5070-7D70-8753-14448D3F60E4}"/>
              </a:ext>
            </a:extLst>
          </p:cNvPr>
          <p:cNvSpPr>
            <a:spLocks noGrp="1"/>
          </p:cNvSpPr>
          <p:nvPr>
            <p:ph idx="1"/>
          </p:nvPr>
        </p:nvSpPr>
        <p:spPr/>
        <p:txBody>
          <a:bodyPr/>
          <a:lstStyle/>
          <a:p>
            <a:r>
              <a:rPr lang="en-US" altLang="en-US" sz="2200" dirty="0"/>
              <a:t>Intensive insulin therapy for all patients with type 1 DM.</a:t>
            </a:r>
          </a:p>
          <a:p>
            <a:r>
              <a:rPr lang="en-US" altLang="en-US" sz="2200" dirty="0"/>
              <a:t>AIM of Treatment:</a:t>
            </a:r>
          </a:p>
          <a:p>
            <a:pPr lvl="1" eaLnBrk="1" hangingPunct="1"/>
            <a:r>
              <a:rPr lang="en-US" altLang="en-US" sz="2200" dirty="0"/>
              <a:t>Tight glycemic control</a:t>
            </a:r>
          </a:p>
          <a:p>
            <a:pPr lvl="1" eaLnBrk="1" hangingPunct="1"/>
            <a:r>
              <a:rPr lang="en-US" altLang="en-US" sz="2200" dirty="0"/>
              <a:t>Avoiding hypoglycemia</a:t>
            </a:r>
          </a:p>
          <a:p>
            <a:pPr lvl="1" eaLnBrk="1" hangingPunct="1"/>
            <a:r>
              <a:rPr lang="en-US" altLang="en-US" sz="2200" dirty="0"/>
              <a:t>Eliminate symptoms      </a:t>
            </a:r>
          </a:p>
          <a:p>
            <a:pPr lvl="1" eaLnBrk="1" hangingPunct="1"/>
            <a:r>
              <a:rPr lang="en-US" altLang="en-US" sz="2200" dirty="0"/>
              <a:t>Normal growth &amp;development</a:t>
            </a:r>
          </a:p>
          <a:p>
            <a:pPr lvl="1" eaLnBrk="1" hangingPunct="1"/>
            <a:r>
              <a:rPr lang="en-US" altLang="en-US" sz="2200" dirty="0"/>
              <a:t>Minimal effect on life style</a:t>
            </a:r>
          </a:p>
          <a:p>
            <a:pPr lvl="1" eaLnBrk="1" hangingPunct="1"/>
            <a:endParaRPr lang="en-US" altLang="en-US" sz="2200" dirty="0"/>
          </a:p>
          <a:p>
            <a:endParaRPr lang="en-US" dirty="0"/>
          </a:p>
        </p:txBody>
      </p:sp>
    </p:spTree>
    <p:extLst>
      <p:ext uri="{BB962C8B-B14F-4D97-AF65-F5344CB8AC3E}">
        <p14:creationId xmlns:p14="http://schemas.microsoft.com/office/powerpoint/2010/main" val="2045610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60EBD-CD6F-7190-72FC-38D426AA22B2}"/>
              </a:ext>
            </a:extLst>
          </p:cNvPr>
          <p:cNvSpPr>
            <a:spLocks noGrp="1"/>
          </p:cNvSpPr>
          <p:nvPr>
            <p:ph type="title"/>
          </p:nvPr>
        </p:nvSpPr>
        <p:spPr/>
        <p:txBody>
          <a:bodyPr/>
          <a:lstStyle/>
          <a:p>
            <a:r>
              <a:rPr lang="en-US" dirty="0"/>
              <a:t>INSULIN TYPES</a:t>
            </a:r>
          </a:p>
        </p:txBody>
      </p:sp>
      <p:sp>
        <p:nvSpPr>
          <p:cNvPr id="3" name="Content Placeholder 2">
            <a:extLst>
              <a:ext uri="{FF2B5EF4-FFF2-40B4-BE49-F238E27FC236}">
                <a16:creationId xmlns:a16="http://schemas.microsoft.com/office/drawing/2014/main" id="{F53F02E2-E325-455B-F370-8B07F931A028}"/>
              </a:ext>
            </a:extLst>
          </p:cNvPr>
          <p:cNvSpPr>
            <a:spLocks noGrp="1"/>
          </p:cNvSpPr>
          <p:nvPr>
            <p:ph idx="1"/>
          </p:nvPr>
        </p:nvSpPr>
        <p:spPr/>
        <p:txBody>
          <a:bodyPr>
            <a:normAutofit/>
          </a:bodyPr>
          <a:lstStyle/>
          <a:p>
            <a:r>
              <a:rPr lang="en-US" altLang="en-US" dirty="0"/>
              <a:t>Rapid acting: </a:t>
            </a:r>
            <a:r>
              <a:rPr lang="en-US" altLang="en-US" b="1" dirty="0"/>
              <a:t>Lispro, </a:t>
            </a:r>
            <a:r>
              <a:rPr lang="en-US" altLang="en-US" b="1" dirty="0" err="1"/>
              <a:t>aspart</a:t>
            </a:r>
            <a:r>
              <a:rPr lang="en-US" altLang="en-US" b="1" dirty="0"/>
              <a:t> and </a:t>
            </a:r>
            <a:r>
              <a:rPr lang="en-US" altLang="en-US" b="1" dirty="0" err="1"/>
              <a:t>glulisine</a:t>
            </a:r>
            <a:endParaRPr lang="en-US" altLang="en-US" b="1" dirty="0"/>
          </a:p>
          <a:p>
            <a:pPr marL="0" indent="0">
              <a:buNone/>
            </a:pPr>
            <a:r>
              <a:rPr lang="en-US" altLang="en-US" b="1" dirty="0"/>
              <a:t>Onset within 15-30 min, duration 3-4 hours</a:t>
            </a:r>
            <a:endParaRPr lang="en-US" altLang="en-US" dirty="0"/>
          </a:p>
          <a:p>
            <a:r>
              <a:rPr lang="en-US" altLang="en-US" dirty="0"/>
              <a:t>Short acting: </a:t>
            </a:r>
            <a:r>
              <a:rPr lang="en-US" altLang="en-US" b="1" dirty="0"/>
              <a:t>regular insulin</a:t>
            </a:r>
          </a:p>
          <a:p>
            <a:pPr marL="0" indent="0">
              <a:buNone/>
            </a:pPr>
            <a:r>
              <a:rPr lang="en-US" altLang="en-US" b="1" dirty="0"/>
              <a:t>Onset within 30-6- min, duration 4-6 hours.</a:t>
            </a:r>
            <a:endParaRPr lang="en-US" altLang="en-US" dirty="0"/>
          </a:p>
          <a:p>
            <a:r>
              <a:rPr lang="en-US" altLang="en-US" dirty="0"/>
              <a:t>Intermediate acting: </a:t>
            </a:r>
            <a:r>
              <a:rPr lang="en-US" altLang="en-US" b="1" dirty="0"/>
              <a:t>Neutral protamine Hagedorn (NPH) and Lente insulins</a:t>
            </a:r>
          </a:p>
          <a:p>
            <a:pPr marL="0" indent="0">
              <a:buNone/>
            </a:pPr>
            <a:r>
              <a:rPr lang="en-US" altLang="en-US" b="1" dirty="0"/>
              <a:t>Onset within 2-4 hours, duration 14-16 hours.</a:t>
            </a:r>
            <a:endParaRPr lang="en-US" altLang="en-US" dirty="0"/>
          </a:p>
          <a:p>
            <a:r>
              <a:rPr lang="en-US" altLang="en-US" dirty="0"/>
              <a:t> Long acting: </a:t>
            </a:r>
            <a:r>
              <a:rPr lang="en-US" altLang="en-US" b="1" dirty="0"/>
              <a:t>Glargine, detemir</a:t>
            </a:r>
          </a:p>
          <a:p>
            <a:pPr marL="0" indent="0">
              <a:buNone/>
            </a:pPr>
            <a:r>
              <a:rPr lang="en-US" altLang="en-US" b="1" dirty="0"/>
              <a:t>Onset within 1-2 hours, duration 24 hours.</a:t>
            </a:r>
            <a:endParaRPr lang="en-US" altLang="en-US" dirty="0"/>
          </a:p>
          <a:p>
            <a:endParaRPr lang="en-US" dirty="0"/>
          </a:p>
        </p:txBody>
      </p:sp>
    </p:spTree>
    <p:extLst>
      <p:ext uri="{BB962C8B-B14F-4D97-AF65-F5344CB8AC3E}">
        <p14:creationId xmlns:p14="http://schemas.microsoft.com/office/powerpoint/2010/main" val="3065385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658B7-367F-5FE6-87E2-D44C7AD17AC2}"/>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09C0DB69-A490-6410-96B8-C1EC457068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45643" y="940279"/>
            <a:ext cx="7780981" cy="4484674"/>
          </a:xfrm>
        </p:spPr>
      </p:pic>
    </p:spTree>
    <p:extLst>
      <p:ext uri="{BB962C8B-B14F-4D97-AF65-F5344CB8AC3E}">
        <p14:creationId xmlns:p14="http://schemas.microsoft.com/office/powerpoint/2010/main" val="900820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1EDA9-E112-FD7F-7B94-56DCA2F5B39E}"/>
              </a:ext>
            </a:extLst>
          </p:cNvPr>
          <p:cNvSpPr>
            <a:spLocks noGrp="1"/>
          </p:cNvSpPr>
          <p:nvPr>
            <p:ph type="title"/>
          </p:nvPr>
        </p:nvSpPr>
        <p:spPr/>
        <p:txBody>
          <a:bodyPr/>
          <a:lstStyle/>
          <a:p>
            <a:r>
              <a:rPr lang="en-US" altLang="en-US" dirty="0"/>
              <a:t>Insulin dose calculation</a:t>
            </a:r>
            <a:endParaRPr lang="en-US" dirty="0"/>
          </a:p>
        </p:txBody>
      </p:sp>
      <p:sp>
        <p:nvSpPr>
          <p:cNvPr id="3" name="Content Placeholder 2">
            <a:extLst>
              <a:ext uri="{FF2B5EF4-FFF2-40B4-BE49-F238E27FC236}">
                <a16:creationId xmlns:a16="http://schemas.microsoft.com/office/drawing/2014/main" id="{74E8D817-C8F9-0EA7-2D1A-CEF625C3D323}"/>
              </a:ext>
            </a:extLst>
          </p:cNvPr>
          <p:cNvSpPr>
            <a:spLocks noGrp="1"/>
          </p:cNvSpPr>
          <p:nvPr>
            <p:ph idx="1"/>
          </p:nvPr>
        </p:nvSpPr>
        <p:spPr/>
        <p:txBody>
          <a:bodyPr/>
          <a:lstStyle/>
          <a:p>
            <a:r>
              <a:rPr lang="en-US" altLang="en-US" sz="2800" dirty="0"/>
              <a:t>Total daily SC insulin dose = 0.5–1.0 units/kg/day ..18 kg</a:t>
            </a:r>
          </a:p>
          <a:p>
            <a:endParaRPr lang="en-US" altLang="en-US" sz="2800" dirty="0"/>
          </a:p>
          <a:p>
            <a:r>
              <a:rPr lang="en-US" altLang="en-US" sz="2800" dirty="0"/>
              <a:t>Basal insulin dose = ½ of total daily SC dose ……9 unit </a:t>
            </a:r>
          </a:p>
          <a:p>
            <a:endParaRPr lang="en-US" altLang="en-US" sz="2800" dirty="0"/>
          </a:p>
          <a:p>
            <a:endParaRPr lang="en-US" dirty="0"/>
          </a:p>
        </p:txBody>
      </p:sp>
    </p:spTree>
    <p:extLst>
      <p:ext uri="{BB962C8B-B14F-4D97-AF65-F5344CB8AC3E}">
        <p14:creationId xmlns:p14="http://schemas.microsoft.com/office/powerpoint/2010/main" val="2032467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D92D4-51F1-001E-BBC1-C5CCCE111735}"/>
              </a:ext>
            </a:extLst>
          </p:cNvPr>
          <p:cNvSpPr>
            <a:spLocks noGrp="1"/>
          </p:cNvSpPr>
          <p:nvPr>
            <p:ph type="title"/>
          </p:nvPr>
        </p:nvSpPr>
        <p:spPr/>
        <p:txBody>
          <a:bodyPr/>
          <a:lstStyle/>
          <a:p>
            <a:r>
              <a:rPr lang="en-US" altLang="en-US" dirty="0"/>
              <a:t>HYPOGLYCEMIC REACTIONS</a:t>
            </a:r>
            <a:endParaRPr lang="en-US" dirty="0"/>
          </a:p>
        </p:txBody>
      </p:sp>
      <p:sp>
        <p:nvSpPr>
          <p:cNvPr id="3" name="Content Placeholder 2">
            <a:extLst>
              <a:ext uri="{FF2B5EF4-FFF2-40B4-BE49-F238E27FC236}">
                <a16:creationId xmlns:a16="http://schemas.microsoft.com/office/drawing/2014/main" id="{5AB2EF3F-B0C4-3B96-7DAD-8B53E36C5ABC}"/>
              </a:ext>
            </a:extLst>
          </p:cNvPr>
          <p:cNvSpPr>
            <a:spLocks noGrp="1"/>
          </p:cNvSpPr>
          <p:nvPr>
            <p:ph idx="1"/>
          </p:nvPr>
        </p:nvSpPr>
        <p:spPr/>
        <p:txBody>
          <a:bodyPr>
            <a:normAutofit lnSpcReduction="10000"/>
          </a:bodyPr>
          <a:lstStyle/>
          <a:p>
            <a:r>
              <a:rPr lang="en-US" altLang="en-US" sz="2800" dirty="0"/>
              <a:t>These episodes are usually not predictable.</a:t>
            </a:r>
          </a:p>
          <a:p>
            <a:r>
              <a:rPr lang="en-US" altLang="en-US" sz="2800" dirty="0"/>
              <a:t>Causes: exercise, delayed meals or snacks, and wide swings in glucose levels.</a:t>
            </a:r>
          </a:p>
          <a:p>
            <a:r>
              <a:rPr lang="en-US" altLang="en-US" sz="2800" dirty="0"/>
              <a:t>Infants and toddlers are at higher risk for hypoglycemia because they have more variable meals and activity levels, are unable to recognize early signs of hypoglycemia, and are limited in their ability to seek a source of oral glucose to reverse the hypoglycemia.</a:t>
            </a:r>
            <a:endParaRPr lang="ar-SA" altLang="en-US" sz="2800" dirty="0"/>
          </a:p>
          <a:p>
            <a:endParaRPr lang="en-US" dirty="0"/>
          </a:p>
        </p:txBody>
      </p:sp>
    </p:spTree>
    <p:extLst>
      <p:ext uri="{BB962C8B-B14F-4D97-AF65-F5344CB8AC3E}">
        <p14:creationId xmlns:p14="http://schemas.microsoft.com/office/powerpoint/2010/main" val="3348904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78596-4E0E-D851-042C-D15F4A3895B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03BBF42-9BE6-5E6C-46BF-EBD53A7AF763}"/>
              </a:ext>
            </a:extLst>
          </p:cNvPr>
          <p:cNvSpPr>
            <a:spLocks noGrp="1"/>
          </p:cNvSpPr>
          <p:nvPr>
            <p:ph idx="1"/>
          </p:nvPr>
        </p:nvSpPr>
        <p:spPr>
          <a:xfrm>
            <a:off x="677334" y="1046828"/>
            <a:ext cx="8596668" cy="3880773"/>
          </a:xfrm>
        </p:spPr>
        <p:txBody>
          <a:bodyPr>
            <a:normAutofit fontScale="25000" lnSpcReduction="20000"/>
          </a:bodyPr>
          <a:lstStyle/>
          <a:p>
            <a:r>
              <a:rPr lang="en-US" altLang="en-US" sz="8000" dirty="0"/>
              <a:t>Hypoglycemia symptoms:</a:t>
            </a:r>
          </a:p>
          <a:p>
            <a:pPr lvl="1"/>
            <a:r>
              <a:rPr lang="en-US" altLang="en-US" sz="8000" dirty="0"/>
              <a:t>Pallor.</a:t>
            </a:r>
          </a:p>
          <a:p>
            <a:pPr lvl="1"/>
            <a:r>
              <a:rPr lang="en-US" altLang="en-US" sz="8000" dirty="0"/>
              <a:t>Sweating.</a:t>
            </a:r>
          </a:p>
          <a:p>
            <a:pPr lvl="1"/>
            <a:r>
              <a:rPr lang="en-US" altLang="en-US" sz="8000" dirty="0"/>
              <a:t>Apprehension or fussiness.</a:t>
            </a:r>
          </a:p>
          <a:p>
            <a:pPr lvl="1"/>
            <a:r>
              <a:rPr lang="en-US" altLang="en-US" sz="8000" dirty="0"/>
              <a:t>Hunger.</a:t>
            </a:r>
          </a:p>
          <a:p>
            <a:pPr lvl="1"/>
            <a:r>
              <a:rPr lang="en-US" altLang="en-US" sz="8000" dirty="0"/>
              <a:t>Tremor.</a:t>
            </a:r>
          </a:p>
          <a:p>
            <a:pPr lvl="1"/>
            <a:r>
              <a:rPr lang="en-US" altLang="en-US" sz="8000" dirty="0"/>
              <a:t>Tachycardia.</a:t>
            </a:r>
          </a:p>
          <a:p>
            <a:pPr lvl="1"/>
            <a:r>
              <a:rPr lang="en-US" altLang="en-US" sz="8000" dirty="0"/>
              <a:t>Behavioral changes such as tearfulness, irritability, and aggression.</a:t>
            </a:r>
          </a:p>
          <a:p>
            <a:pPr lvl="1"/>
            <a:r>
              <a:rPr lang="en-US" altLang="en-US" sz="8000" dirty="0"/>
              <a:t>Drowsiness, personality changes, mental confusion, and impaired judgment.</a:t>
            </a:r>
          </a:p>
          <a:p>
            <a:pPr lvl="1"/>
            <a:r>
              <a:rPr lang="en-US" altLang="en-US" sz="8000" dirty="0"/>
              <a:t>Seizures.</a:t>
            </a:r>
          </a:p>
          <a:p>
            <a:pPr lvl="1"/>
            <a:r>
              <a:rPr lang="en-US" altLang="en-US" sz="8000" dirty="0"/>
              <a:t>Coma (severe hypoglycemia). </a:t>
            </a:r>
          </a:p>
          <a:p>
            <a:endParaRPr lang="en-US" altLang="en-US" sz="8000" dirty="0"/>
          </a:p>
          <a:p>
            <a:r>
              <a:rPr lang="en-US" altLang="en-US" sz="8000" dirty="0"/>
              <a:t>Prolonged severe hypoglycemia can result in a depressed sensorium or stroke-like focal motor deficits that persist after the hypoglycemia has resolved.</a:t>
            </a:r>
            <a:endParaRPr lang="ar-SA" altLang="en-US" sz="8000" dirty="0"/>
          </a:p>
          <a:p>
            <a:endParaRPr lang="en-US" dirty="0"/>
          </a:p>
        </p:txBody>
      </p:sp>
    </p:spTree>
    <p:extLst>
      <p:ext uri="{BB962C8B-B14F-4D97-AF65-F5344CB8AC3E}">
        <p14:creationId xmlns:p14="http://schemas.microsoft.com/office/powerpoint/2010/main" val="4134106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EC1E3-08FE-A540-09D6-89FD1FCC802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A30375C-ED9E-02DF-AB01-8874FA6CA625}"/>
              </a:ext>
            </a:extLst>
          </p:cNvPr>
          <p:cNvSpPr>
            <a:spLocks noGrp="1"/>
          </p:cNvSpPr>
          <p:nvPr>
            <p:ph idx="1"/>
          </p:nvPr>
        </p:nvSpPr>
        <p:spPr/>
        <p:txBody>
          <a:bodyPr>
            <a:normAutofit fontScale="25000" lnSpcReduction="20000"/>
          </a:bodyPr>
          <a:lstStyle/>
          <a:p>
            <a:r>
              <a:rPr lang="en-US" altLang="en-US" sz="7200" dirty="0"/>
              <a:t>Management of hypoglycemia:</a:t>
            </a:r>
          </a:p>
          <a:p>
            <a:pPr lvl="1"/>
            <a:r>
              <a:rPr lang="en-US" altLang="en-US" sz="7200" dirty="0"/>
              <a:t>A source of emergency glucose should be available at all times and places, including at school and during visits to friends.</a:t>
            </a:r>
          </a:p>
          <a:p>
            <a:pPr lvl="1"/>
            <a:r>
              <a:rPr lang="en-US" altLang="en-US" sz="7200" dirty="0"/>
              <a:t>If possible, it is important to document the hypoglycemia before treating, because some symptoms may not always be from hypoglycemia. </a:t>
            </a:r>
          </a:p>
          <a:p>
            <a:pPr lvl="1"/>
            <a:r>
              <a:rPr lang="en-US" altLang="en-US" sz="7200" dirty="0"/>
              <a:t>It is important not to give too much glucose; 5-10 g should be given as juice or a sugar-containing carbonated beverage or candy, and the blood glucose checked 15-20 min later. </a:t>
            </a:r>
          </a:p>
          <a:p>
            <a:pPr lvl="1"/>
            <a:r>
              <a:rPr lang="en-US" altLang="en-US" sz="7200" dirty="0"/>
              <a:t>Patients, parents, and teachers should also be instructed in the administration of glucagon when the child cannot take glucose orally. </a:t>
            </a:r>
          </a:p>
          <a:p>
            <a:pPr lvl="1"/>
            <a:r>
              <a:rPr lang="en-US" altLang="en-US" sz="7200" dirty="0"/>
              <a:t>An injection kit should be kept at home and school. </a:t>
            </a:r>
          </a:p>
          <a:p>
            <a:pPr lvl="1"/>
            <a:r>
              <a:rPr lang="en-US" altLang="en-US" sz="7200" dirty="0"/>
              <a:t>The intramuscular dose is 0.5 mg if the child weighs less than 20 kg and 1.0 mg if more than 20 kg. </a:t>
            </a:r>
          </a:p>
          <a:p>
            <a:pPr lvl="1"/>
            <a:r>
              <a:rPr lang="en-US" altLang="en-US" sz="7200" dirty="0"/>
              <a:t>If hypoglycemia in hospitalized patient give 4 ml/kg D10W IV.</a:t>
            </a:r>
            <a:endParaRPr lang="ar-SA" altLang="en-US" sz="7200" dirty="0"/>
          </a:p>
          <a:p>
            <a:endParaRPr lang="en-US" dirty="0"/>
          </a:p>
        </p:txBody>
      </p:sp>
    </p:spTree>
    <p:extLst>
      <p:ext uri="{BB962C8B-B14F-4D97-AF65-F5344CB8AC3E}">
        <p14:creationId xmlns:p14="http://schemas.microsoft.com/office/powerpoint/2010/main" val="507761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1F035-46B7-6AC5-14D1-EB5291726250}"/>
              </a:ext>
            </a:extLst>
          </p:cNvPr>
          <p:cNvSpPr>
            <a:spLocks noGrp="1"/>
          </p:cNvSpPr>
          <p:nvPr>
            <p:ph type="title"/>
          </p:nvPr>
        </p:nvSpPr>
        <p:spPr/>
        <p:txBody>
          <a:bodyPr/>
          <a:lstStyle/>
          <a:p>
            <a:r>
              <a:rPr lang="en-US" altLang="en-US" dirty="0"/>
              <a:t>EARLY MORNING HYPERGLYCEMIA</a:t>
            </a:r>
            <a:endParaRPr lang="en-US" dirty="0"/>
          </a:p>
        </p:txBody>
      </p:sp>
      <p:sp>
        <p:nvSpPr>
          <p:cNvPr id="3" name="Content Placeholder 2">
            <a:extLst>
              <a:ext uri="{FF2B5EF4-FFF2-40B4-BE49-F238E27FC236}">
                <a16:creationId xmlns:a16="http://schemas.microsoft.com/office/drawing/2014/main" id="{AC484352-D79F-B40A-6B8F-6677739A483F}"/>
              </a:ext>
            </a:extLst>
          </p:cNvPr>
          <p:cNvSpPr>
            <a:spLocks noGrp="1"/>
          </p:cNvSpPr>
          <p:nvPr>
            <p:ph idx="1"/>
          </p:nvPr>
        </p:nvSpPr>
        <p:spPr/>
        <p:txBody>
          <a:bodyPr>
            <a:normAutofit fontScale="70000" lnSpcReduction="20000"/>
          </a:bodyPr>
          <a:lstStyle/>
          <a:p>
            <a:r>
              <a:rPr lang="en-US" altLang="en-US" sz="2800" b="1" u="sng" dirty="0">
                <a:solidFill>
                  <a:srgbClr val="FF0000"/>
                </a:solidFill>
              </a:rPr>
              <a:t>Dawn Phenomenon:</a:t>
            </a:r>
          </a:p>
          <a:p>
            <a:r>
              <a:rPr lang="en-US" altLang="en-US" sz="2800" dirty="0"/>
              <a:t>Is thought to be mainly caused by overnight growth hormone secretion and increased insulin clearance.</a:t>
            </a:r>
          </a:p>
          <a:p>
            <a:endParaRPr lang="en-US" altLang="en-US" sz="2800" dirty="0"/>
          </a:p>
          <a:p>
            <a:r>
              <a:rPr lang="en-US" altLang="en-US" sz="2800" dirty="0"/>
              <a:t>It is a normal physiologic process seen in most adolescents without diabetes, who compensate with more insulin output. </a:t>
            </a:r>
          </a:p>
          <a:p>
            <a:endParaRPr lang="en-US" altLang="en-US" sz="2800" dirty="0"/>
          </a:p>
          <a:p>
            <a:r>
              <a:rPr lang="en-US" altLang="en-US" sz="2800" dirty="0"/>
              <a:t>A child with T1DM cannot compensate. </a:t>
            </a:r>
          </a:p>
          <a:p>
            <a:endParaRPr lang="en-US" altLang="en-US" sz="2800" dirty="0"/>
          </a:p>
          <a:p>
            <a:r>
              <a:rPr lang="en-US" altLang="en-US" sz="2800" dirty="0"/>
              <a:t>The dawn phenomenon is usually recurrent and modestly elevates most morning glucose levels.</a:t>
            </a:r>
            <a:endParaRPr lang="ar-SA" altLang="en-US" sz="2800" dirty="0"/>
          </a:p>
          <a:p>
            <a:endParaRPr lang="en-US" dirty="0"/>
          </a:p>
        </p:txBody>
      </p:sp>
    </p:spTree>
    <p:extLst>
      <p:ext uri="{BB962C8B-B14F-4D97-AF65-F5344CB8AC3E}">
        <p14:creationId xmlns:p14="http://schemas.microsoft.com/office/powerpoint/2010/main" val="3842874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08D8A-CD51-E153-6AF2-8A1731C7067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1738875-E864-CDD0-EC00-D993372AC2DD}"/>
              </a:ext>
            </a:extLst>
          </p:cNvPr>
          <p:cNvSpPr>
            <a:spLocks noGrp="1"/>
          </p:cNvSpPr>
          <p:nvPr>
            <p:ph idx="1"/>
          </p:nvPr>
        </p:nvSpPr>
        <p:spPr/>
        <p:txBody>
          <a:bodyPr>
            <a:normAutofit fontScale="85000" lnSpcReduction="20000"/>
          </a:bodyPr>
          <a:lstStyle/>
          <a:p>
            <a:r>
              <a:rPr lang="en-GB" sz="2100" dirty="0"/>
              <a:t>Common, chronic, metabolic disease  characterized by </a:t>
            </a:r>
            <a:r>
              <a:rPr lang="en-GB" sz="2100" dirty="0" err="1"/>
              <a:t>hyperglycemia</a:t>
            </a:r>
            <a:r>
              <a:rPr lang="en-GB" sz="2100" dirty="0"/>
              <a:t>.</a:t>
            </a:r>
          </a:p>
          <a:p>
            <a:r>
              <a:rPr lang="en-GB" sz="2100" dirty="0"/>
              <a:t>Etiologic Classifications of Diabetes Mellitus:</a:t>
            </a:r>
          </a:p>
          <a:p>
            <a:pPr marL="0" indent="0">
              <a:buNone/>
            </a:pPr>
            <a:r>
              <a:rPr lang="en-GB" sz="2100" dirty="0"/>
              <a:t>1-Type 1 diabetes (β-cell destruction ultimately leading to complete  insulin deficiency)</a:t>
            </a:r>
          </a:p>
          <a:p>
            <a:pPr marL="0" indent="0">
              <a:buNone/>
            </a:pPr>
            <a:r>
              <a:rPr lang="en-GB" sz="2100" dirty="0"/>
              <a:t>2-Type 2 diabetes (variable combinations of insulin resistance and  insulin deficiency </a:t>
            </a:r>
            <a:r>
              <a:rPr lang="en-US" altLang="en-US" sz="2100" dirty="0"/>
              <a:t>occurring at the level of skeletal muscle, liver, and adipose tissue</a:t>
            </a:r>
            <a:r>
              <a:rPr lang="en-GB" sz="2100" dirty="0"/>
              <a:t>)</a:t>
            </a:r>
          </a:p>
          <a:p>
            <a:pPr marL="0" indent="0">
              <a:buNone/>
            </a:pPr>
            <a:r>
              <a:rPr lang="en-GB" sz="2100" dirty="0"/>
              <a:t>3-Neonatal diabetes</a:t>
            </a:r>
          </a:p>
          <a:p>
            <a:pPr marL="0" indent="0">
              <a:buNone/>
            </a:pPr>
            <a:r>
              <a:rPr lang="en-GB" sz="2100" dirty="0"/>
              <a:t>4-MODY</a:t>
            </a:r>
          </a:p>
          <a:p>
            <a:pPr marL="0" indent="0">
              <a:buNone/>
            </a:pPr>
            <a:r>
              <a:rPr lang="en-GB" sz="2100" dirty="0"/>
              <a:t>5-Drug or chemical induced (corticosteroid)</a:t>
            </a:r>
          </a:p>
          <a:p>
            <a:pPr marL="0" indent="0">
              <a:buNone/>
            </a:pPr>
            <a:r>
              <a:rPr lang="en-GB" sz="2100" dirty="0"/>
              <a:t>6-Diseases of exocrine pancreas (Cystic fibrosis)</a:t>
            </a:r>
          </a:p>
          <a:p>
            <a:pPr marL="0" indent="0">
              <a:buNone/>
            </a:pPr>
            <a:r>
              <a:rPr lang="en-GB" sz="2100" dirty="0"/>
              <a:t>7-Infections (Congenital rubella, mumps)</a:t>
            </a:r>
          </a:p>
          <a:p>
            <a:pPr marL="0" indent="0">
              <a:buNone/>
            </a:pPr>
            <a:r>
              <a:rPr lang="en-GB" sz="2100" dirty="0"/>
              <a:t>8-Gestational Diabetes</a:t>
            </a:r>
          </a:p>
          <a:p>
            <a:endParaRPr lang="en-GB" dirty="0"/>
          </a:p>
          <a:p>
            <a:endParaRPr lang="en-US" dirty="0"/>
          </a:p>
        </p:txBody>
      </p:sp>
    </p:spTree>
    <p:extLst>
      <p:ext uri="{BB962C8B-B14F-4D97-AF65-F5344CB8AC3E}">
        <p14:creationId xmlns:p14="http://schemas.microsoft.com/office/powerpoint/2010/main" val="3630408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D9CA-A5C7-28E8-022C-3CB5E23522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F72502-3C5A-5E82-4D27-A16AAA2795DA}"/>
              </a:ext>
            </a:extLst>
          </p:cNvPr>
          <p:cNvSpPr>
            <a:spLocks noGrp="1"/>
          </p:cNvSpPr>
          <p:nvPr>
            <p:ph idx="1"/>
          </p:nvPr>
        </p:nvSpPr>
        <p:spPr/>
        <p:txBody>
          <a:bodyPr>
            <a:normAutofit fontScale="92500"/>
          </a:bodyPr>
          <a:lstStyle/>
          <a:p>
            <a:r>
              <a:rPr lang="en-US" altLang="en-US" sz="2800" b="1" u="sng" dirty="0">
                <a:solidFill>
                  <a:srgbClr val="FF0000"/>
                </a:solidFill>
              </a:rPr>
              <a:t>Somogyi Phenomenon:</a:t>
            </a:r>
          </a:p>
          <a:p>
            <a:endParaRPr lang="en-US" altLang="en-US" sz="2800" dirty="0"/>
          </a:p>
          <a:p>
            <a:r>
              <a:rPr lang="en-US" altLang="en-US" sz="2800" dirty="0"/>
              <a:t>A theoretical rebound hyperglycemia from late-night or early-morning hypoglycemia, thought to be from an exaggerated counterregulatory response.</a:t>
            </a:r>
          </a:p>
          <a:p>
            <a:endParaRPr lang="en-US" altLang="en-US" sz="2800" dirty="0"/>
          </a:p>
          <a:p>
            <a:r>
              <a:rPr lang="en-US" altLang="en-US" sz="2800" dirty="0"/>
              <a:t>Caused by having too much insulin in the blood during the night. </a:t>
            </a:r>
          </a:p>
          <a:p>
            <a:endParaRPr lang="en-US" altLang="en-US" sz="2800" dirty="0"/>
          </a:p>
          <a:p>
            <a:endParaRPr lang="en-US" dirty="0"/>
          </a:p>
        </p:txBody>
      </p:sp>
    </p:spTree>
    <p:extLst>
      <p:ext uri="{BB962C8B-B14F-4D97-AF65-F5344CB8AC3E}">
        <p14:creationId xmlns:p14="http://schemas.microsoft.com/office/powerpoint/2010/main" val="3230925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6AB57-CC89-6349-7D19-93C614A99EEB}"/>
              </a:ext>
            </a:extLst>
          </p:cNvPr>
          <p:cNvSpPr>
            <a:spLocks noGrp="1"/>
          </p:cNvSpPr>
          <p:nvPr>
            <p:ph type="title"/>
          </p:nvPr>
        </p:nvSpPr>
        <p:spPr/>
        <p:txBody>
          <a:bodyPr/>
          <a:lstStyle/>
          <a:p>
            <a:r>
              <a:rPr lang="en-US" altLang="en-US" dirty="0"/>
              <a:t>How to differentiate between Dawn and Somogyi ?</a:t>
            </a:r>
            <a:endParaRPr lang="en-US" dirty="0"/>
          </a:p>
        </p:txBody>
      </p:sp>
      <p:sp>
        <p:nvSpPr>
          <p:cNvPr id="3" name="Content Placeholder 2">
            <a:extLst>
              <a:ext uri="{FF2B5EF4-FFF2-40B4-BE49-F238E27FC236}">
                <a16:creationId xmlns:a16="http://schemas.microsoft.com/office/drawing/2014/main" id="{4E01B828-9520-1BDE-05F8-36D754CEA990}"/>
              </a:ext>
            </a:extLst>
          </p:cNvPr>
          <p:cNvSpPr>
            <a:spLocks noGrp="1"/>
          </p:cNvSpPr>
          <p:nvPr>
            <p:ph idx="1"/>
          </p:nvPr>
        </p:nvSpPr>
        <p:spPr/>
        <p:txBody>
          <a:bodyPr/>
          <a:lstStyle/>
          <a:p>
            <a:pPr eaLnBrk="1" hangingPunct="1"/>
            <a:r>
              <a:rPr lang="en-US" altLang="en-US" dirty="0"/>
              <a:t>Measure blood glucose level between 2 and 3 a.m. </a:t>
            </a:r>
          </a:p>
          <a:p>
            <a:pPr lvl="1" eaLnBrk="1" hangingPunct="1"/>
            <a:r>
              <a:rPr lang="en-US" altLang="en-US" dirty="0"/>
              <a:t>If blood sugar is low at that time, it could be the Somogyi effect. </a:t>
            </a:r>
          </a:p>
          <a:p>
            <a:pPr lvl="1" eaLnBrk="1" hangingPunct="1"/>
            <a:r>
              <a:rPr lang="en-US" altLang="en-US" dirty="0"/>
              <a:t>If normal or high, then the cause is dawn phenomenon. </a:t>
            </a:r>
          </a:p>
          <a:p>
            <a:endParaRPr lang="en-US" dirty="0"/>
          </a:p>
        </p:txBody>
      </p:sp>
    </p:spTree>
    <p:extLst>
      <p:ext uri="{BB962C8B-B14F-4D97-AF65-F5344CB8AC3E}">
        <p14:creationId xmlns:p14="http://schemas.microsoft.com/office/powerpoint/2010/main" val="232776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389E5-68CC-BACE-89DB-955211EECA5D}"/>
              </a:ext>
            </a:extLst>
          </p:cNvPr>
          <p:cNvSpPr>
            <a:spLocks noGrp="1"/>
          </p:cNvSpPr>
          <p:nvPr>
            <p:ph type="title"/>
          </p:nvPr>
        </p:nvSpPr>
        <p:spPr/>
        <p:txBody>
          <a:bodyPr>
            <a:normAutofit fontScale="90000"/>
          </a:bodyPr>
          <a:lstStyle/>
          <a:p>
            <a:r>
              <a:rPr lang="en-US" altLang="en-US" dirty="0"/>
              <a:t>LONG-TERM COMPLICATIONS: RELATION TO GLYCEMIC CONTROL </a:t>
            </a:r>
            <a:br>
              <a:rPr lang="ar-SA" altLang="en-US" dirty="0"/>
            </a:br>
            <a:endParaRPr lang="en-US" dirty="0"/>
          </a:p>
        </p:txBody>
      </p:sp>
      <p:sp>
        <p:nvSpPr>
          <p:cNvPr id="3" name="Content Placeholder 2">
            <a:extLst>
              <a:ext uri="{FF2B5EF4-FFF2-40B4-BE49-F238E27FC236}">
                <a16:creationId xmlns:a16="http://schemas.microsoft.com/office/drawing/2014/main" id="{8B11BB64-5BA3-0DF6-8B78-5A0F6536696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85995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29473-50A7-0758-12EA-6F846162C88C}"/>
              </a:ext>
            </a:extLst>
          </p:cNvPr>
          <p:cNvSpPr>
            <a:spLocks noGrp="1"/>
          </p:cNvSpPr>
          <p:nvPr>
            <p:ph type="title"/>
          </p:nvPr>
        </p:nvSpPr>
        <p:spPr/>
        <p:txBody>
          <a:bodyPr/>
          <a:lstStyle/>
          <a:p>
            <a:endParaRPr lang="en-US" dirty="0"/>
          </a:p>
        </p:txBody>
      </p:sp>
      <p:graphicFrame>
        <p:nvGraphicFramePr>
          <p:cNvPr id="4" name="Table 4">
            <a:extLst>
              <a:ext uri="{FF2B5EF4-FFF2-40B4-BE49-F238E27FC236}">
                <a16:creationId xmlns:a16="http://schemas.microsoft.com/office/drawing/2014/main" id="{71076E27-B877-3DD4-466A-E64A942E7DB9}"/>
              </a:ext>
            </a:extLst>
          </p:cNvPr>
          <p:cNvGraphicFramePr>
            <a:graphicFrameLocks noGrp="1"/>
          </p:cNvGraphicFramePr>
          <p:nvPr>
            <p:ph idx="1"/>
            <p:extLst>
              <p:ext uri="{D42A27DB-BD31-4B8C-83A1-F6EECF244321}">
                <p14:modId xmlns:p14="http://schemas.microsoft.com/office/powerpoint/2010/main" val="2664923200"/>
              </p:ext>
            </p:extLst>
          </p:nvPr>
        </p:nvGraphicFramePr>
        <p:xfrm>
          <a:off x="221412" y="457200"/>
          <a:ext cx="11749175" cy="6675120"/>
        </p:xfrm>
        <a:graphic>
          <a:graphicData uri="http://schemas.openxmlformats.org/drawingml/2006/table">
            <a:tbl>
              <a:tblPr firstRow="1" bandRow="1">
                <a:tableStyleId>{5C22544A-7EE6-4342-B048-85BDC9FD1C3A}</a:tableStyleId>
              </a:tblPr>
              <a:tblGrid>
                <a:gridCol w="2349835">
                  <a:extLst>
                    <a:ext uri="{9D8B030D-6E8A-4147-A177-3AD203B41FA5}">
                      <a16:colId xmlns:a16="http://schemas.microsoft.com/office/drawing/2014/main" val="2200730517"/>
                    </a:ext>
                  </a:extLst>
                </a:gridCol>
                <a:gridCol w="2349835">
                  <a:extLst>
                    <a:ext uri="{9D8B030D-6E8A-4147-A177-3AD203B41FA5}">
                      <a16:colId xmlns:a16="http://schemas.microsoft.com/office/drawing/2014/main" val="1315987324"/>
                    </a:ext>
                  </a:extLst>
                </a:gridCol>
                <a:gridCol w="2349835">
                  <a:extLst>
                    <a:ext uri="{9D8B030D-6E8A-4147-A177-3AD203B41FA5}">
                      <a16:colId xmlns:a16="http://schemas.microsoft.com/office/drawing/2014/main" val="4225616335"/>
                    </a:ext>
                  </a:extLst>
                </a:gridCol>
                <a:gridCol w="2349835">
                  <a:extLst>
                    <a:ext uri="{9D8B030D-6E8A-4147-A177-3AD203B41FA5}">
                      <a16:colId xmlns:a16="http://schemas.microsoft.com/office/drawing/2014/main" val="3353789561"/>
                    </a:ext>
                  </a:extLst>
                </a:gridCol>
                <a:gridCol w="2349835">
                  <a:extLst>
                    <a:ext uri="{9D8B030D-6E8A-4147-A177-3AD203B41FA5}">
                      <a16:colId xmlns:a16="http://schemas.microsoft.com/office/drawing/2014/main" val="421020799"/>
                    </a:ext>
                  </a:extLst>
                </a:gridCol>
              </a:tblGrid>
              <a:tr h="627361">
                <a:tc>
                  <a:txBody>
                    <a:bodyPr/>
                    <a:lstStyle/>
                    <a:p>
                      <a:endParaRPr lang="en-US"/>
                    </a:p>
                  </a:txBody>
                  <a:tcPr/>
                </a:tc>
                <a:tc>
                  <a:txBody>
                    <a:bodyPr/>
                    <a:lstStyle/>
                    <a:p>
                      <a:r>
                        <a:rPr lang="en-US" sz="1800" dirty="0">
                          <a:solidFill>
                            <a:schemeClr val="bg1"/>
                          </a:solidFill>
                        </a:rPr>
                        <a:t>When</a:t>
                      </a:r>
                      <a:r>
                        <a:rPr lang="en-US" sz="1800" baseline="0" dirty="0">
                          <a:solidFill>
                            <a:schemeClr val="bg1"/>
                          </a:solidFill>
                        </a:rPr>
                        <a:t> to </a:t>
                      </a:r>
                    </a:p>
                    <a:p>
                      <a:r>
                        <a:rPr lang="en-US" sz="1800" baseline="0" dirty="0">
                          <a:solidFill>
                            <a:schemeClr val="bg1"/>
                          </a:solidFill>
                        </a:rPr>
                        <a:t>screen</a:t>
                      </a:r>
                    </a:p>
                    <a:p>
                      <a:endParaRPr lang="en-US" dirty="0"/>
                    </a:p>
                  </a:txBody>
                  <a:tcPr/>
                </a:tc>
                <a:tc>
                  <a:txBody>
                    <a:bodyPr/>
                    <a:lstStyle/>
                    <a:p>
                      <a:r>
                        <a:rPr lang="en-US" dirty="0" err="1"/>
                        <a:t>Frequncy</a:t>
                      </a:r>
                      <a:endParaRPr lang="en-US" dirty="0"/>
                    </a:p>
                  </a:txBody>
                  <a:tcPr/>
                </a:tc>
                <a:tc>
                  <a:txBody>
                    <a:bodyPr/>
                    <a:lstStyle/>
                    <a:p>
                      <a:r>
                        <a:rPr lang="en-US" dirty="0"/>
                        <a:t>Preferred method of screening</a:t>
                      </a:r>
                    </a:p>
                  </a:txBody>
                  <a:tcPr/>
                </a:tc>
                <a:tc>
                  <a:txBody>
                    <a:bodyPr/>
                    <a:lstStyle/>
                    <a:p>
                      <a:r>
                        <a:rPr lang="en-US" dirty="0"/>
                        <a:t>Possible intervention</a:t>
                      </a:r>
                    </a:p>
                  </a:txBody>
                  <a:tcPr/>
                </a:tc>
                <a:extLst>
                  <a:ext uri="{0D108BD9-81ED-4DB2-BD59-A6C34878D82A}">
                    <a16:rowId xmlns:a16="http://schemas.microsoft.com/office/drawing/2014/main" val="2287902117"/>
                  </a:ext>
                </a:extLst>
              </a:tr>
              <a:tr h="791377">
                <a:tc>
                  <a:txBody>
                    <a:bodyPr/>
                    <a:lstStyle/>
                    <a:p>
                      <a:r>
                        <a:rPr lang="en-US" dirty="0"/>
                        <a:t>Retinopathy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After5 </a:t>
                      </a:r>
                      <a:r>
                        <a:rPr lang="en-US" sz="1800" dirty="0" err="1">
                          <a:solidFill>
                            <a:schemeClr val="tx1"/>
                          </a:solidFill>
                        </a:rPr>
                        <a:t>yr</a:t>
                      </a:r>
                      <a:r>
                        <a:rPr lang="en-US" sz="1800" dirty="0">
                          <a:solidFill>
                            <a:schemeClr val="tx1"/>
                          </a:solidFill>
                        </a:rPr>
                        <a:t> in prepubertal, after 2</a:t>
                      </a:r>
                      <a:r>
                        <a:rPr lang="en-US" sz="1800" baseline="0" dirty="0">
                          <a:solidFill>
                            <a:schemeClr val="tx1"/>
                          </a:solidFill>
                        </a:rPr>
                        <a:t> </a:t>
                      </a:r>
                      <a:r>
                        <a:rPr lang="en-US" sz="1800" baseline="0" dirty="0" err="1">
                          <a:solidFill>
                            <a:schemeClr val="tx1"/>
                          </a:solidFill>
                        </a:rPr>
                        <a:t>yr</a:t>
                      </a:r>
                      <a:r>
                        <a:rPr lang="en-US" sz="1800" baseline="0" dirty="0">
                          <a:solidFill>
                            <a:schemeClr val="tx1"/>
                          </a:solidFill>
                        </a:rPr>
                        <a:t> in pubertal</a:t>
                      </a:r>
                      <a:endParaRPr lang="en-US" sz="1800" dirty="0">
                        <a:solidFill>
                          <a:schemeClr val="tx1"/>
                        </a:solidFill>
                      </a:endParaRPr>
                    </a:p>
                    <a:p>
                      <a:endParaRPr lang="en-US" dirty="0"/>
                    </a:p>
                  </a:txBody>
                  <a:tcPr/>
                </a:tc>
                <a:tc>
                  <a:txBody>
                    <a:bodyPr/>
                    <a:lstStyle/>
                    <a:p>
                      <a:r>
                        <a:rPr lang="en-US" dirty="0"/>
                        <a:t>1-2 year</a:t>
                      </a:r>
                    </a:p>
                  </a:txBody>
                  <a:tcPr/>
                </a:tc>
                <a:tc>
                  <a:txBody>
                    <a:bodyPr/>
                    <a:lstStyle/>
                    <a:p>
                      <a:r>
                        <a:rPr lang="en-US" dirty="0"/>
                        <a:t>fundoscopy</a:t>
                      </a:r>
                    </a:p>
                  </a:txBody>
                  <a:tcPr/>
                </a:tc>
                <a:tc>
                  <a:txBody>
                    <a:bodyPr/>
                    <a:lstStyle/>
                    <a:p>
                      <a:r>
                        <a:rPr lang="en-US" sz="1800" dirty="0">
                          <a:solidFill>
                            <a:schemeClr val="tx1"/>
                          </a:solidFill>
                        </a:rPr>
                        <a:t>Sugar</a:t>
                      </a:r>
                      <a:r>
                        <a:rPr lang="en-US" sz="1800" baseline="0" dirty="0">
                          <a:solidFill>
                            <a:schemeClr val="tx1"/>
                          </a:solidFill>
                        </a:rPr>
                        <a:t> control ,</a:t>
                      </a:r>
                    </a:p>
                    <a:p>
                      <a:r>
                        <a:rPr lang="en-US" sz="1800" baseline="0" dirty="0">
                          <a:solidFill>
                            <a:schemeClr val="tx1"/>
                          </a:solidFill>
                        </a:rPr>
                        <a:t>Lazer therapy</a:t>
                      </a:r>
                      <a:endParaRPr lang="en-US" sz="1800" dirty="0">
                        <a:solidFill>
                          <a:schemeClr val="tx1"/>
                        </a:solidFill>
                      </a:endParaRPr>
                    </a:p>
                    <a:p>
                      <a:endParaRPr lang="en-US" dirty="0"/>
                    </a:p>
                  </a:txBody>
                  <a:tcPr/>
                </a:tc>
                <a:extLst>
                  <a:ext uri="{0D108BD9-81ED-4DB2-BD59-A6C34878D82A}">
                    <a16:rowId xmlns:a16="http://schemas.microsoft.com/office/drawing/2014/main" val="2531352222"/>
                  </a:ext>
                </a:extLst>
              </a:tr>
              <a:tr h="608752">
                <a:tc>
                  <a:txBody>
                    <a:bodyPr/>
                    <a:lstStyle/>
                    <a:p>
                      <a:r>
                        <a:rPr lang="en-US" dirty="0"/>
                        <a:t>nephropathy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After5 </a:t>
                      </a:r>
                      <a:r>
                        <a:rPr lang="en-US" sz="1800" dirty="0" err="1">
                          <a:solidFill>
                            <a:schemeClr val="tx1"/>
                          </a:solidFill>
                        </a:rPr>
                        <a:t>yr</a:t>
                      </a:r>
                      <a:r>
                        <a:rPr lang="en-US" sz="1800" dirty="0">
                          <a:solidFill>
                            <a:schemeClr val="tx1"/>
                          </a:solidFill>
                        </a:rPr>
                        <a:t> in prepubertal, after 2</a:t>
                      </a:r>
                      <a:r>
                        <a:rPr lang="en-US" sz="1800" baseline="0" dirty="0">
                          <a:solidFill>
                            <a:schemeClr val="tx1"/>
                          </a:solidFill>
                        </a:rPr>
                        <a:t> </a:t>
                      </a:r>
                      <a:r>
                        <a:rPr lang="en-US" sz="1800" baseline="0" dirty="0" err="1">
                          <a:solidFill>
                            <a:schemeClr val="tx1"/>
                          </a:solidFill>
                        </a:rPr>
                        <a:t>yr</a:t>
                      </a:r>
                      <a:r>
                        <a:rPr lang="en-US" sz="1800" baseline="0" dirty="0">
                          <a:solidFill>
                            <a:schemeClr val="tx1"/>
                          </a:solidFill>
                        </a:rPr>
                        <a:t> in pubertal</a:t>
                      </a:r>
                      <a:endParaRPr lang="en-US" sz="1800" dirty="0">
                        <a:solidFill>
                          <a:schemeClr val="tx1"/>
                        </a:solidFill>
                      </a:endParaRPr>
                    </a:p>
                  </a:txBody>
                  <a:tcPr/>
                </a:tc>
                <a:tc>
                  <a:txBody>
                    <a:bodyPr/>
                    <a:lstStyle/>
                    <a:p>
                      <a:r>
                        <a:rPr lang="en-US" dirty="0"/>
                        <a:t>Annually</a:t>
                      </a:r>
                    </a:p>
                  </a:txBody>
                  <a:tcPr/>
                </a:tc>
                <a:tc>
                  <a:txBody>
                    <a:bodyPr/>
                    <a:lstStyle/>
                    <a:p>
                      <a:r>
                        <a:rPr lang="en-US" sz="1800" kern="1200" baseline="0" dirty="0">
                          <a:solidFill>
                            <a:schemeClr val="dk1"/>
                          </a:solidFill>
                          <a:latin typeface="+mn-lt"/>
                          <a:ea typeface="+mn-ea"/>
                          <a:cs typeface="+mn-cs"/>
                        </a:rPr>
                        <a:t>Spot urine sample for</a:t>
                      </a:r>
                    </a:p>
                    <a:p>
                      <a:r>
                        <a:rPr lang="en-US" sz="1800" kern="1200" baseline="0" dirty="0">
                          <a:solidFill>
                            <a:schemeClr val="dk1"/>
                          </a:solidFill>
                          <a:latin typeface="+mn-lt"/>
                          <a:ea typeface="+mn-ea"/>
                          <a:cs typeface="+mn-cs"/>
                        </a:rPr>
                        <a:t>albumin : creatinine</a:t>
                      </a:r>
                    </a:p>
                    <a:p>
                      <a:r>
                        <a:rPr lang="en-US" sz="1800" kern="1200" baseline="0" dirty="0">
                          <a:solidFill>
                            <a:schemeClr val="dk1"/>
                          </a:solidFill>
                          <a:latin typeface="+mn-lt"/>
                          <a:ea typeface="+mn-ea"/>
                          <a:cs typeface="+mn-cs"/>
                        </a:rPr>
                        <a:t>Ratio</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Sugar &amp;BP control, ACE inhibitors</a:t>
                      </a:r>
                    </a:p>
                    <a:p>
                      <a:endParaRPr lang="en-US" dirty="0"/>
                    </a:p>
                  </a:txBody>
                  <a:tcPr/>
                </a:tc>
                <a:extLst>
                  <a:ext uri="{0D108BD9-81ED-4DB2-BD59-A6C34878D82A}">
                    <a16:rowId xmlns:a16="http://schemas.microsoft.com/office/drawing/2014/main" val="1994682605"/>
                  </a:ext>
                </a:extLst>
              </a:tr>
              <a:tr h="974003">
                <a:tc>
                  <a:txBody>
                    <a:bodyPr/>
                    <a:lstStyle/>
                    <a:p>
                      <a:r>
                        <a:rPr lang="en-US" dirty="0"/>
                        <a:t>Neuropathy</a:t>
                      </a:r>
                    </a:p>
                  </a:txBody>
                  <a:tcPr/>
                </a:tc>
                <a:tc>
                  <a:txBody>
                    <a:bodyPr/>
                    <a:lstStyle/>
                    <a:p>
                      <a:r>
                        <a:rPr lang="en-US" sz="1800" kern="1200" baseline="0" dirty="0">
                          <a:solidFill>
                            <a:schemeClr val="dk1"/>
                          </a:solidFill>
                          <a:latin typeface="+mn-lt"/>
                          <a:ea typeface="+mn-ea"/>
                          <a:cs typeface="+mn-cs"/>
                        </a:rPr>
                        <a:t>Unclear in children;</a:t>
                      </a:r>
                    </a:p>
                    <a:p>
                      <a:r>
                        <a:rPr lang="en-US" sz="1800" kern="1200" baseline="0" dirty="0">
                          <a:solidFill>
                            <a:schemeClr val="dk1"/>
                          </a:solidFill>
                          <a:latin typeface="+mn-lt"/>
                          <a:ea typeface="+mn-ea"/>
                          <a:cs typeface="+mn-cs"/>
                        </a:rPr>
                        <a:t>adults at diagnosis in</a:t>
                      </a:r>
                    </a:p>
                    <a:p>
                      <a:r>
                        <a:rPr lang="en-US" sz="1800" kern="1200" baseline="0" dirty="0">
                          <a:solidFill>
                            <a:schemeClr val="dk1"/>
                          </a:solidFill>
                          <a:latin typeface="+mn-lt"/>
                          <a:ea typeface="+mn-ea"/>
                          <a:cs typeface="+mn-cs"/>
                        </a:rPr>
                        <a:t>T2DM and 5 </a:t>
                      </a:r>
                      <a:r>
                        <a:rPr lang="en-US" sz="1800" kern="1200" baseline="0" dirty="0" err="1">
                          <a:solidFill>
                            <a:schemeClr val="dk1"/>
                          </a:solidFill>
                          <a:latin typeface="+mn-lt"/>
                          <a:ea typeface="+mn-ea"/>
                          <a:cs typeface="+mn-cs"/>
                        </a:rPr>
                        <a:t>yr</a:t>
                      </a:r>
                      <a:r>
                        <a:rPr lang="en-US" sz="1800" kern="1200" baseline="0" dirty="0">
                          <a:solidFill>
                            <a:schemeClr val="dk1"/>
                          </a:solidFill>
                          <a:latin typeface="+mn-lt"/>
                          <a:ea typeface="+mn-ea"/>
                          <a:cs typeface="+mn-cs"/>
                        </a:rPr>
                        <a:t> after</a:t>
                      </a:r>
                    </a:p>
                    <a:p>
                      <a:r>
                        <a:rPr lang="en-US" sz="1800" kern="1200" baseline="0" dirty="0">
                          <a:solidFill>
                            <a:schemeClr val="dk1"/>
                          </a:solidFill>
                          <a:latin typeface="+mn-lt"/>
                          <a:ea typeface="+mn-ea"/>
                          <a:cs typeface="+mn-cs"/>
                        </a:rPr>
                        <a:t>diagnosis in T1DM</a:t>
                      </a:r>
                      <a:endParaRPr lang="en-US" sz="1800" dirty="0">
                        <a:solidFill>
                          <a:schemeClr val="tx1"/>
                        </a:solidFill>
                      </a:endParaRPr>
                    </a:p>
                    <a:p>
                      <a:endParaRPr lang="en-US" dirty="0"/>
                    </a:p>
                  </a:txBody>
                  <a:tcPr/>
                </a:tc>
                <a:tc>
                  <a:txBody>
                    <a:bodyPr/>
                    <a:lstStyle/>
                    <a:p>
                      <a:r>
                        <a:rPr lang="en-US" dirty="0"/>
                        <a:t>unclear</a:t>
                      </a:r>
                    </a:p>
                  </a:txBody>
                  <a:tcPr/>
                </a:tc>
                <a:tc>
                  <a:txBody>
                    <a:bodyPr/>
                    <a:lstStyle/>
                    <a:p>
                      <a:r>
                        <a:rPr lang="en-US" dirty="0"/>
                        <a:t>P/E</a:t>
                      </a:r>
                    </a:p>
                  </a:txBody>
                  <a:tcPr/>
                </a:tc>
                <a:tc>
                  <a:txBody>
                    <a:bodyPr/>
                    <a:lstStyle/>
                    <a:p>
                      <a:r>
                        <a:rPr lang="en-US" dirty="0"/>
                        <a:t>Sugar control</a:t>
                      </a:r>
                    </a:p>
                  </a:txBody>
                  <a:tcPr/>
                </a:tc>
                <a:extLst>
                  <a:ext uri="{0D108BD9-81ED-4DB2-BD59-A6C34878D82A}">
                    <a16:rowId xmlns:a16="http://schemas.microsoft.com/office/drawing/2014/main" val="3249440302"/>
                  </a:ext>
                </a:extLst>
              </a:tr>
              <a:tr h="439153">
                <a:tc>
                  <a:txBody>
                    <a:bodyPr/>
                    <a:lstStyle/>
                    <a:p>
                      <a:r>
                        <a:rPr lang="en-US" dirty="0"/>
                        <a:t>Macrovascular diseases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After age 2</a:t>
                      </a:r>
                    </a:p>
                    <a:p>
                      <a:endParaRPr lang="en-US" dirty="0"/>
                    </a:p>
                  </a:txBody>
                  <a:tcPr/>
                </a:tc>
                <a:tc>
                  <a:txBody>
                    <a:bodyPr/>
                    <a:lstStyle/>
                    <a:p>
                      <a:r>
                        <a:rPr lang="en-US" dirty="0"/>
                        <a:t>Every 5 years</a:t>
                      </a:r>
                    </a:p>
                  </a:txBody>
                  <a:tcPr/>
                </a:tc>
                <a:tc>
                  <a:txBody>
                    <a:bodyPr/>
                    <a:lstStyle/>
                    <a:p>
                      <a:r>
                        <a:rPr lang="en-US" dirty="0"/>
                        <a:t>Lipids</a:t>
                      </a:r>
                    </a:p>
                  </a:txBody>
                  <a:tcPr/>
                </a:tc>
                <a:tc>
                  <a:txBody>
                    <a:bodyPr/>
                    <a:lstStyle/>
                    <a:p>
                      <a:r>
                        <a:rPr lang="en-US" sz="1800" dirty="0">
                          <a:solidFill>
                            <a:schemeClr val="tx1"/>
                          </a:solidFill>
                        </a:rPr>
                        <a:t>BP control</a:t>
                      </a:r>
                    </a:p>
                    <a:p>
                      <a:r>
                        <a:rPr lang="en-US" sz="1800" dirty="0">
                          <a:solidFill>
                            <a:schemeClr val="tx1"/>
                          </a:solidFill>
                        </a:rPr>
                        <a:t>statins</a:t>
                      </a:r>
                      <a:endParaRPr lang="en-US" dirty="0"/>
                    </a:p>
                  </a:txBody>
                  <a:tcPr/>
                </a:tc>
                <a:extLst>
                  <a:ext uri="{0D108BD9-81ED-4DB2-BD59-A6C34878D82A}">
                    <a16:rowId xmlns:a16="http://schemas.microsoft.com/office/drawing/2014/main" val="2778211393"/>
                  </a:ext>
                </a:extLst>
              </a:tr>
              <a:tr h="254430">
                <a:tc>
                  <a:txBody>
                    <a:bodyPr/>
                    <a:lstStyle/>
                    <a:p>
                      <a:r>
                        <a:rPr lang="en-US" dirty="0"/>
                        <a:t>Thyroid diseases</a:t>
                      </a:r>
                    </a:p>
                  </a:txBody>
                  <a:tcPr/>
                </a:tc>
                <a:tc>
                  <a:txBody>
                    <a:bodyPr/>
                    <a:lstStyle/>
                    <a:p>
                      <a:r>
                        <a:rPr lang="en-US" dirty="0"/>
                        <a:t>At diagnosis</a:t>
                      </a:r>
                    </a:p>
                  </a:txBody>
                  <a:tcPr/>
                </a:tc>
                <a:tc>
                  <a:txBody>
                    <a:bodyPr/>
                    <a:lstStyle/>
                    <a:p>
                      <a:r>
                        <a:rPr lang="en-US" dirty="0"/>
                        <a:t>Every 2-3 years</a:t>
                      </a:r>
                    </a:p>
                  </a:txBody>
                  <a:tcPr/>
                </a:tc>
                <a:tc>
                  <a:txBody>
                    <a:bodyPr/>
                    <a:lstStyle/>
                    <a:p>
                      <a:r>
                        <a:rPr lang="en-US" dirty="0"/>
                        <a:t>TSH</a:t>
                      </a:r>
                    </a:p>
                  </a:txBody>
                  <a:tcPr/>
                </a:tc>
                <a:tc>
                  <a:txBody>
                    <a:bodyPr/>
                    <a:lstStyle/>
                    <a:p>
                      <a:r>
                        <a:rPr lang="en-US" dirty="0"/>
                        <a:t>thyroxine</a:t>
                      </a:r>
                    </a:p>
                  </a:txBody>
                  <a:tcPr/>
                </a:tc>
                <a:extLst>
                  <a:ext uri="{0D108BD9-81ED-4DB2-BD59-A6C34878D82A}">
                    <a16:rowId xmlns:a16="http://schemas.microsoft.com/office/drawing/2014/main" val="1382450245"/>
                  </a:ext>
                </a:extLst>
              </a:tr>
              <a:tr h="627361">
                <a:tc>
                  <a:txBody>
                    <a:bodyPr/>
                    <a:lstStyle/>
                    <a:p>
                      <a:r>
                        <a:rPr lang="en-US" dirty="0"/>
                        <a:t>Celiac disease</a:t>
                      </a:r>
                    </a:p>
                  </a:txBody>
                  <a:tcPr/>
                </a:tc>
                <a:tc>
                  <a:txBody>
                    <a:bodyPr/>
                    <a:lstStyle/>
                    <a:p>
                      <a:r>
                        <a:rPr lang="en-US" dirty="0"/>
                        <a:t>At diagnosis</a:t>
                      </a:r>
                    </a:p>
                  </a:txBody>
                  <a:tcPr/>
                </a:tc>
                <a:tc>
                  <a:txBody>
                    <a:bodyPr/>
                    <a:lstStyle/>
                    <a:p>
                      <a:r>
                        <a:rPr lang="en-US" dirty="0"/>
                        <a:t>Every 2-3 </a:t>
                      </a:r>
                      <a:r>
                        <a:rPr lang="en-US" dirty="0" err="1"/>
                        <a:t>yaers</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Transglutaminase </a:t>
                      </a:r>
                      <a:r>
                        <a:rPr lang="en-US" sz="1800" dirty="0" err="1">
                          <a:solidFill>
                            <a:schemeClr val="tx1"/>
                          </a:solidFill>
                        </a:rPr>
                        <a:t>ab,endomyseal</a:t>
                      </a:r>
                      <a:r>
                        <a:rPr lang="en-US" sz="1800" dirty="0">
                          <a:solidFill>
                            <a:schemeClr val="tx1"/>
                          </a:solidFill>
                        </a:rPr>
                        <a:t> ab</a:t>
                      </a:r>
                    </a:p>
                    <a:p>
                      <a:endParaRPr lang="en-US" dirty="0"/>
                    </a:p>
                  </a:txBody>
                  <a:tcPr/>
                </a:tc>
                <a:tc>
                  <a:txBody>
                    <a:bodyPr/>
                    <a:lstStyle/>
                    <a:p>
                      <a:r>
                        <a:rPr lang="en-US" dirty="0"/>
                        <a:t>Gluten free diet</a:t>
                      </a:r>
                    </a:p>
                  </a:txBody>
                  <a:tcPr/>
                </a:tc>
                <a:extLst>
                  <a:ext uri="{0D108BD9-81ED-4DB2-BD59-A6C34878D82A}">
                    <a16:rowId xmlns:a16="http://schemas.microsoft.com/office/drawing/2014/main" val="4054560760"/>
                  </a:ext>
                </a:extLst>
              </a:tr>
            </a:tbl>
          </a:graphicData>
        </a:graphic>
      </p:graphicFrame>
    </p:spTree>
    <p:extLst>
      <p:ext uri="{BB962C8B-B14F-4D97-AF65-F5344CB8AC3E}">
        <p14:creationId xmlns:p14="http://schemas.microsoft.com/office/powerpoint/2010/main" val="1210741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CE9A-073A-F40F-4800-F856125AC97C}"/>
              </a:ext>
            </a:extLst>
          </p:cNvPr>
          <p:cNvSpPr>
            <a:spLocks noGrp="1"/>
          </p:cNvSpPr>
          <p:nvPr>
            <p:ph type="title"/>
          </p:nvPr>
        </p:nvSpPr>
        <p:spPr/>
        <p:txBody>
          <a:bodyPr/>
          <a:lstStyle/>
          <a:p>
            <a:r>
              <a:rPr lang="en-US" altLang="en-US"/>
              <a:t>PROGNOSIS</a:t>
            </a:r>
            <a:endParaRPr lang="en-US" dirty="0"/>
          </a:p>
        </p:txBody>
      </p:sp>
      <p:sp>
        <p:nvSpPr>
          <p:cNvPr id="3" name="Content Placeholder 2">
            <a:extLst>
              <a:ext uri="{FF2B5EF4-FFF2-40B4-BE49-F238E27FC236}">
                <a16:creationId xmlns:a16="http://schemas.microsoft.com/office/drawing/2014/main" id="{EE472470-B836-F90B-5FCA-5EECE6B1CE8D}"/>
              </a:ext>
            </a:extLst>
          </p:cNvPr>
          <p:cNvSpPr>
            <a:spLocks noGrp="1"/>
          </p:cNvSpPr>
          <p:nvPr>
            <p:ph idx="1"/>
          </p:nvPr>
        </p:nvSpPr>
        <p:spPr/>
        <p:txBody>
          <a:bodyPr>
            <a:normAutofit fontScale="92500" lnSpcReduction="20000"/>
          </a:bodyPr>
          <a:lstStyle/>
          <a:p>
            <a:r>
              <a:rPr lang="en-US" altLang="en-US" sz="2800" dirty="0"/>
              <a:t>T1DM is a serious, chronic disease. </a:t>
            </a:r>
          </a:p>
          <a:p>
            <a:endParaRPr lang="en-US" altLang="en-US" sz="2800" dirty="0"/>
          </a:p>
          <a:p>
            <a:r>
              <a:rPr lang="en-US" altLang="en-US" sz="2800" dirty="0"/>
              <a:t>It has been estimated that the average life span of individuals with diabetes is approximately 10 </a:t>
            </a:r>
            <a:r>
              <a:rPr lang="en-US" altLang="en-US" sz="2800" dirty="0" err="1"/>
              <a:t>yr</a:t>
            </a:r>
            <a:r>
              <a:rPr lang="en-US" altLang="en-US" sz="2800" dirty="0"/>
              <a:t> shorter than that of the nondiabetic population. </a:t>
            </a:r>
          </a:p>
          <a:p>
            <a:endParaRPr lang="en-US" altLang="en-US" sz="2800" dirty="0"/>
          </a:p>
          <a:p>
            <a:r>
              <a:rPr lang="en-US" altLang="en-US" sz="2800" dirty="0"/>
              <a:t>Although diabetic children eventually attain a height within the normal adult range, puberty may be delayed, and the final height may be less than the genetic potential.</a:t>
            </a:r>
            <a:endParaRPr lang="ar-SA" altLang="en-US" sz="2800" dirty="0"/>
          </a:p>
          <a:p>
            <a:endParaRPr lang="en-US" dirty="0"/>
          </a:p>
        </p:txBody>
      </p:sp>
    </p:spTree>
    <p:extLst>
      <p:ext uri="{BB962C8B-B14F-4D97-AF65-F5344CB8AC3E}">
        <p14:creationId xmlns:p14="http://schemas.microsoft.com/office/powerpoint/2010/main" val="3477917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C4F8AB-52B6-F84D-BF1D-B698C6CB9287}"/>
              </a:ext>
            </a:extLst>
          </p:cNvPr>
          <p:cNvSpPr>
            <a:spLocks noGrp="1"/>
          </p:cNvSpPr>
          <p:nvPr>
            <p:ph type="title"/>
          </p:nvPr>
        </p:nvSpPr>
        <p:spPr/>
        <p:txBody>
          <a:bodyPr/>
          <a:lstStyle/>
          <a:p>
            <a:r>
              <a:rPr lang="en-US" dirty="0"/>
              <a:t>THANK YOU</a:t>
            </a:r>
          </a:p>
        </p:txBody>
      </p:sp>
      <p:sp>
        <p:nvSpPr>
          <p:cNvPr id="5" name="Text Placeholder 4">
            <a:extLst>
              <a:ext uri="{FF2B5EF4-FFF2-40B4-BE49-F238E27FC236}">
                <a16:creationId xmlns:a16="http://schemas.microsoft.com/office/drawing/2014/main" id="{62C24E67-2B05-5D39-2B9D-361497B8CE2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26835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79CF-388F-EB67-335B-89B7A17A7E56}"/>
              </a:ext>
            </a:extLst>
          </p:cNvPr>
          <p:cNvSpPr>
            <a:spLocks noGrp="1"/>
          </p:cNvSpPr>
          <p:nvPr>
            <p:ph type="title"/>
          </p:nvPr>
        </p:nvSpPr>
        <p:spPr/>
        <p:txBody>
          <a:bodyPr/>
          <a:lstStyle/>
          <a:p>
            <a:r>
              <a:rPr lang="en-US"/>
              <a:t>TYPE 1 DIABETES MELLITUS</a:t>
            </a:r>
          </a:p>
        </p:txBody>
      </p:sp>
      <p:sp>
        <p:nvSpPr>
          <p:cNvPr id="3" name="Content Placeholder 2">
            <a:extLst>
              <a:ext uri="{FF2B5EF4-FFF2-40B4-BE49-F238E27FC236}">
                <a16:creationId xmlns:a16="http://schemas.microsoft.com/office/drawing/2014/main" id="{95626BEF-5475-DE7C-E870-F42E6BA9123B}"/>
              </a:ext>
            </a:extLst>
          </p:cNvPr>
          <p:cNvSpPr>
            <a:spLocks noGrp="1"/>
          </p:cNvSpPr>
          <p:nvPr>
            <p:ph idx="1"/>
          </p:nvPr>
        </p:nvSpPr>
        <p:spPr/>
        <p:txBody>
          <a:bodyPr/>
          <a:lstStyle/>
          <a:p>
            <a:r>
              <a:rPr lang="en-US" altLang="en-US" sz="2000" dirty="0"/>
              <a:t>Formerly called insulin-dependent diabetes mellitus (IDDM).</a:t>
            </a:r>
            <a:endParaRPr lang="en-GB" sz="2000" dirty="0"/>
          </a:p>
          <a:p>
            <a:r>
              <a:rPr lang="en-GB" sz="2000" dirty="0"/>
              <a:t>Characterized by low or absent levels of endogenously  produced insulin due to autoimmune destruction of pancreatic islet B-cells and by dependence on exogenous insulin.</a:t>
            </a:r>
          </a:p>
          <a:p>
            <a:endParaRPr lang="en-US" dirty="0"/>
          </a:p>
        </p:txBody>
      </p:sp>
    </p:spTree>
    <p:extLst>
      <p:ext uri="{BB962C8B-B14F-4D97-AF65-F5344CB8AC3E}">
        <p14:creationId xmlns:p14="http://schemas.microsoft.com/office/powerpoint/2010/main" val="3448390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A97AE-16D4-2800-4850-3DB74296F6D7}"/>
              </a:ext>
            </a:extLst>
          </p:cNvPr>
          <p:cNvSpPr>
            <a:spLocks noGrp="1"/>
          </p:cNvSpPr>
          <p:nvPr>
            <p:ph type="title"/>
          </p:nvPr>
        </p:nvSpPr>
        <p:spPr/>
        <p:txBody>
          <a:bodyPr/>
          <a:lstStyle/>
          <a:p>
            <a:r>
              <a:rPr lang="en-GB" dirty="0"/>
              <a:t>EPIDEMIOLOGY </a:t>
            </a:r>
            <a:endParaRPr lang="en-US" dirty="0"/>
          </a:p>
        </p:txBody>
      </p:sp>
      <p:sp>
        <p:nvSpPr>
          <p:cNvPr id="3" name="Content Placeholder 2">
            <a:extLst>
              <a:ext uri="{FF2B5EF4-FFF2-40B4-BE49-F238E27FC236}">
                <a16:creationId xmlns:a16="http://schemas.microsoft.com/office/drawing/2014/main" id="{0CA8460F-0BF0-6378-32EB-5BE4F69C2A19}"/>
              </a:ext>
            </a:extLst>
          </p:cNvPr>
          <p:cNvSpPr>
            <a:spLocks noGrp="1"/>
          </p:cNvSpPr>
          <p:nvPr>
            <p:ph idx="1"/>
          </p:nvPr>
        </p:nvSpPr>
        <p:spPr/>
        <p:txBody>
          <a:bodyPr/>
          <a:lstStyle/>
          <a:p>
            <a:r>
              <a:rPr lang="en-GB" dirty="0"/>
              <a:t>The onset occurs  predominantly in childhood, with a median age of 7-15 </a:t>
            </a:r>
            <a:r>
              <a:rPr lang="en-GB" dirty="0" err="1"/>
              <a:t>yr</a:t>
            </a:r>
            <a:r>
              <a:rPr lang="en-GB" dirty="0"/>
              <a:t>, but it may  present at any age.</a:t>
            </a:r>
          </a:p>
          <a:p>
            <a:r>
              <a:rPr lang="en-GB" dirty="0"/>
              <a:t>Peaks of presentation occur in 2  age groups: at 5-7 </a:t>
            </a:r>
            <a:r>
              <a:rPr lang="en-GB" dirty="0" err="1"/>
              <a:t>yr</a:t>
            </a:r>
            <a:r>
              <a:rPr lang="en-GB" dirty="0"/>
              <a:t> of age and at the time of puberty.</a:t>
            </a:r>
          </a:p>
          <a:p>
            <a:r>
              <a:rPr lang="en-GB" dirty="0"/>
              <a:t>The incidence of T1DM has steadily increased in  nearly all parts of the world.</a:t>
            </a:r>
          </a:p>
          <a:p>
            <a:r>
              <a:rPr lang="en-GB" dirty="0"/>
              <a:t>Females and males are almost equally affected.</a:t>
            </a:r>
            <a:endParaRPr lang="en-US" dirty="0"/>
          </a:p>
        </p:txBody>
      </p:sp>
    </p:spTree>
    <p:extLst>
      <p:ext uri="{BB962C8B-B14F-4D97-AF65-F5344CB8AC3E}">
        <p14:creationId xmlns:p14="http://schemas.microsoft.com/office/powerpoint/2010/main" val="252716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9ECD-7C33-B5AC-D549-7ABCE904A533}"/>
              </a:ext>
            </a:extLst>
          </p:cNvPr>
          <p:cNvSpPr>
            <a:spLocks noGrp="1"/>
          </p:cNvSpPr>
          <p:nvPr>
            <p:ph type="title"/>
          </p:nvPr>
        </p:nvSpPr>
        <p:spPr/>
        <p:txBody>
          <a:bodyPr/>
          <a:lstStyle/>
          <a:p>
            <a:r>
              <a:rPr lang="en-US" dirty="0"/>
              <a:t>ETIOLOGY</a:t>
            </a:r>
          </a:p>
        </p:txBody>
      </p:sp>
      <p:sp>
        <p:nvSpPr>
          <p:cNvPr id="3" name="Content Placeholder 2">
            <a:extLst>
              <a:ext uri="{FF2B5EF4-FFF2-40B4-BE49-F238E27FC236}">
                <a16:creationId xmlns:a16="http://schemas.microsoft.com/office/drawing/2014/main" id="{DD890C54-AD30-FF09-A60A-131932E2E997}"/>
              </a:ext>
            </a:extLst>
          </p:cNvPr>
          <p:cNvSpPr>
            <a:spLocks noGrp="1"/>
          </p:cNvSpPr>
          <p:nvPr>
            <p:ph idx="1"/>
          </p:nvPr>
        </p:nvSpPr>
        <p:spPr/>
        <p:txBody>
          <a:bodyPr/>
          <a:lstStyle/>
          <a:p>
            <a:r>
              <a:rPr lang="en-US" sz="2000" b="1" u="sng" dirty="0"/>
              <a:t>GENETICS</a:t>
            </a:r>
            <a:endParaRPr lang="en-US" altLang="en-US" sz="2000" b="1" u="sng" dirty="0"/>
          </a:p>
          <a:p>
            <a:r>
              <a:rPr lang="en-US" altLang="en-US" sz="2000" dirty="0"/>
              <a:t>There is a clear familial clustering of T1DM, with prevalence in siblings approaching 6%.</a:t>
            </a:r>
          </a:p>
          <a:p>
            <a:r>
              <a:rPr lang="en-US" altLang="en-US" sz="2000" dirty="0"/>
              <a:t>Risk of diabetes is also increased when a parent has diabetes and this risk differs between the 2 parents differs; the risk is 3-4% if the mother has diabetes but 5-6% when the father has diabetes. </a:t>
            </a:r>
            <a:endParaRPr lang="en-GB" sz="2000" dirty="0"/>
          </a:p>
          <a:p>
            <a:r>
              <a:rPr lang="en-GB" sz="2000" dirty="0"/>
              <a:t>Associated with certain HLAs, particularly HLA-DR3, HLA-DR4, HLA-DQ2, HLA-DQ8.</a:t>
            </a:r>
          </a:p>
          <a:p>
            <a:endParaRPr lang="en-US" dirty="0"/>
          </a:p>
        </p:txBody>
      </p:sp>
    </p:spTree>
    <p:extLst>
      <p:ext uri="{BB962C8B-B14F-4D97-AF65-F5344CB8AC3E}">
        <p14:creationId xmlns:p14="http://schemas.microsoft.com/office/powerpoint/2010/main" val="120135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06693-2729-FAF0-004D-4520FFAF9C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FBE5C2-1A82-E19F-3C11-E4921725F3FB}"/>
              </a:ext>
            </a:extLst>
          </p:cNvPr>
          <p:cNvSpPr>
            <a:spLocks noGrp="1"/>
          </p:cNvSpPr>
          <p:nvPr>
            <p:ph idx="1"/>
          </p:nvPr>
        </p:nvSpPr>
        <p:spPr/>
        <p:txBody>
          <a:bodyPr>
            <a:normAutofit fontScale="77500" lnSpcReduction="20000"/>
          </a:bodyPr>
          <a:lstStyle/>
          <a:p>
            <a:r>
              <a:rPr lang="en-US" altLang="en-US" sz="2900" b="1" u="sng" dirty="0"/>
              <a:t>ENVIRONMENTAL FACTORS:</a:t>
            </a:r>
          </a:p>
          <a:p>
            <a:pPr lvl="1"/>
            <a:endParaRPr lang="en-US" altLang="en-US" sz="2900" dirty="0"/>
          </a:p>
          <a:p>
            <a:pPr lvl="1"/>
            <a:r>
              <a:rPr lang="en-US" altLang="en-US" sz="2900" dirty="0"/>
              <a:t>Viral Infections:</a:t>
            </a:r>
          </a:p>
          <a:p>
            <a:pPr lvl="2"/>
            <a:r>
              <a:rPr lang="en-US" altLang="en-US" sz="2900" dirty="0"/>
              <a:t>Congenital Rubella Syndrome…</a:t>
            </a:r>
          </a:p>
          <a:p>
            <a:pPr lvl="2"/>
            <a:r>
              <a:rPr lang="en-US" altLang="en-US" sz="2900" dirty="0"/>
              <a:t>Enteroviruses</a:t>
            </a:r>
          </a:p>
          <a:p>
            <a:pPr lvl="2"/>
            <a:r>
              <a:rPr lang="en-US" altLang="en-US" sz="2900" dirty="0"/>
              <a:t>Mumps Virus</a:t>
            </a:r>
          </a:p>
          <a:p>
            <a:pPr lvl="1"/>
            <a:r>
              <a:rPr lang="en-US" altLang="en-US" sz="2900" dirty="0"/>
              <a:t>The Hygiene Hypothesis: Possible Protective Role of Infections</a:t>
            </a:r>
          </a:p>
          <a:p>
            <a:pPr lvl="1"/>
            <a:r>
              <a:rPr lang="en-US" altLang="en-US" sz="2900" dirty="0"/>
              <a:t>Diet (breast feeding and early introduction of cow milk </a:t>
            </a:r>
          </a:p>
          <a:p>
            <a:pPr lvl="1"/>
            <a:r>
              <a:rPr lang="en-US" altLang="en-US" sz="2900" dirty="0"/>
              <a:t>Psychologic Stress(</a:t>
            </a:r>
            <a:r>
              <a:rPr lang="en-US" altLang="en-US" sz="2900" dirty="0" err="1"/>
              <a:t>aggrevate</a:t>
            </a:r>
            <a:r>
              <a:rPr lang="en-US" altLang="en-US" sz="2900" dirty="0"/>
              <a:t> preexisting autoimmunity )</a:t>
            </a:r>
          </a:p>
          <a:p>
            <a:endParaRPr lang="en-US" dirty="0"/>
          </a:p>
        </p:txBody>
      </p:sp>
    </p:spTree>
    <p:extLst>
      <p:ext uri="{BB962C8B-B14F-4D97-AF65-F5344CB8AC3E}">
        <p14:creationId xmlns:p14="http://schemas.microsoft.com/office/powerpoint/2010/main" val="1918092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E3D38-E917-13DE-950E-2E85ADF13295}"/>
              </a:ext>
            </a:extLst>
          </p:cNvPr>
          <p:cNvSpPr>
            <a:spLocks noGrp="1"/>
          </p:cNvSpPr>
          <p:nvPr>
            <p:ph type="title"/>
          </p:nvPr>
        </p:nvSpPr>
        <p:spPr/>
        <p:txBody>
          <a:bodyPr/>
          <a:lstStyle/>
          <a:p>
            <a:r>
              <a:rPr lang="en-US" altLang="en-US" dirty="0"/>
              <a:t>NATURAL HISTORY OF T1DM</a:t>
            </a:r>
            <a:endParaRPr lang="en-US" dirty="0"/>
          </a:p>
        </p:txBody>
      </p:sp>
      <p:sp>
        <p:nvSpPr>
          <p:cNvPr id="3" name="Content Placeholder 2">
            <a:extLst>
              <a:ext uri="{FF2B5EF4-FFF2-40B4-BE49-F238E27FC236}">
                <a16:creationId xmlns:a16="http://schemas.microsoft.com/office/drawing/2014/main" id="{3960B914-0D43-DFB4-9BC5-9CBE5D1BB2C9}"/>
              </a:ext>
            </a:extLst>
          </p:cNvPr>
          <p:cNvSpPr>
            <a:spLocks noGrp="1"/>
          </p:cNvSpPr>
          <p:nvPr>
            <p:ph idx="1"/>
          </p:nvPr>
        </p:nvSpPr>
        <p:spPr/>
        <p:txBody>
          <a:bodyPr>
            <a:normAutofit/>
          </a:bodyPr>
          <a:lstStyle/>
          <a:p>
            <a:r>
              <a:rPr lang="en-US" altLang="en-US" sz="2200" dirty="0"/>
              <a:t>Involves some or all of the following stages:</a:t>
            </a:r>
          </a:p>
          <a:p>
            <a:pPr lvl="1">
              <a:buFont typeface="Arial" panose="020B0604020202020204" pitchFamily="34" charset="0"/>
              <a:buNone/>
            </a:pPr>
            <a:r>
              <a:rPr lang="en-US" altLang="en-US" sz="2200" dirty="0"/>
              <a:t>1. Initiation of autoimmunity</a:t>
            </a:r>
          </a:p>
          <a:p>
            <a:pPr lvl="1">
              <a:buFont typeface="Arial" panose="020B0604020202020204" pitchFamily="34" charset="0"/>
              <a:buNone/>
            </a:pPr>
            <a:r>
              <a:rPr lang="en-US" altLang="en-US" sz="2200" dirty="0"/>
              <a:t>2. Preclinical autoimmunity with progressive loss of β-cell function</a:t>
            </a:r>
            <a:r>
              <a:rPr lang="ar-JO" altLang="en-US" sz="2200" dirty="0"/>
              <a:t> </a:t>
            </a:r>
            <a:r>
              <a:rPr lang="en-US" altLang="en-US" sz="2200" dirty="0"/>
              <a:t>90%</a:t>
            </a:r>
          </a:p>
          <a:p>
            <a:pPr lvl="1">
              <a:buFont typeface="Arial" panose="020B0604020202020204" pitchFamily="34" charset="0"/>
              <a:buNone/>
            </a:pPr>
            <a:r>
              <a:rPr lang="en-US" altLang="en-US" sz="2200" dirty="0"/>
              <a:t>3. Onset of clinical disease</a:t>
            </a:r>
          </a:p>
          <a:p>
            <a:pPr lvl="1">
              <a:buFont typeface="Arial" panose="020B0604020202020204" pitchFamily="34" charset="0"/>
              <a:buNone/>
            </a:pPr>
            <a:r>
              <a:rPr lang="en-US" altLang="en-US" sz="2200" dirty="0"/>
              <a:t>4. Transient remission</a:t>
            </a:r>
          </a:p>
          <a:p>
            <a:pPr lvl="1">
              <a:buFont typeface="Arial" panose="020B0604020202020204" pitchFamily="34" charset="0"/>
              <a:buNone/>
            </a:pPr>
            <a:r>
              <a:rPr lang="en-US" altLang="en-US" sz="2200" dirty="0"/>
              <a:t>5. Established disease</a:t>
            </a:r>
          </a:p>
          <a:p>
            <a:pPr lvl="1">
              <a:buFont typeface="Arial" panose="020B0604020202020204" pitchFamily="34" charset="0"/>
              <a:buNone/>
            </a:pPr>
            <a:r>
              <a:rPr lang="en-US" altLang="en-US" sz="2200" dirty="0"/>
              <a:t>6. Development of complications</a:t>
            </a:r>
            <a:endParaRPr lang="en-US" dirty="0"/>
          </a:p>
        </p:txBody>
      </p:sp>
    </p:spTree>
    <p:extLst>
      <p:ext uri="{BB962C8B-B14F-4D97-AF65-F5344CB8AC3E}">
        <p14:creationId xmlns:p14="http://schemas.microsoft.com/office/powerpoint/2010/main" val="681686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08295-D218-3DA1-6038-3006EA50E32D}"/>
              </a:ext>
            </a:extLst>
          </p:cNvPr>
          <p:cNvSpPr>
            <a:spLocks noGrp="1"/>
          </p:cNvSpPr>
          <p:nvPr>
            <p:ph type="title"/>
          </p:nvPr>
        </p:nvSpPr>
        <p:spPr>
          <a:xfrm>
            <a:off x="838200" y="135038"/>
            <a:ext cx="8596668" cy="1320800"/>
          </a:xfrm>
        </p:spPr>
        <p:txBody>
          <a:bodyPr/>
          <a:lstStyle/>
          <a:p>
            <a:r>
              <a:rPr lang="en-US" dirty="0"/>
              <a:t>CLINICAL MANIFESTATIONS</a:t>
            </a:r>
          </a:p>
        </p:txBody>
      </p:sp>
      <p:sp>
        <p:nvSpPr>
          <p:cNvPr id="3" name="Content Placeholder 2">
            <a:extLst>
              <a:ext uri="{FF2B5EF4-FFF2-40B4-BE49-F238E27FC236}">
                <a16:creationId xmlns:a16="http://schemas.microsoft.com/office/drawing/2014/main" id="{28993901-2BE3-373F-7ACA-DFD7E44EB70C}"/>
              </a:ext>
            </a:extLst>
          </p:cNvPr>
          <p:cNvSpPr>
            <a:spLocks noGrp="1"/>
          </p:cNvSpPr>
          <p:nvPr>
            <p:ph idx="1"/>
          </p:nvPr>
        </p:nvSpPr>
        <p:spPr>
          <a:xfrm>
            <a:off x="838200" y="891251"/>
            <a:ext cx="10515600" cy="5285712"/>
          </a:xfrm>
        </p:spPr>
        <p:txBody>
          <a:bodyPr>
            <a:noAutofit/>
          </a:bodyPr>
          <a:lstStyle/>
          <a:p>
            <a:r>
              <a:rPr lang="en-GB" sz="1600" dirty="0"/>
              <a:t>The classic clinical manifestations of new onset diabetes in children  reflect the </a:t>
            </a:r>
            <a:r>
              <a:rPr lang="en-GB" sz="1600" dirty="0" err="1"/>
              <a:t>hyperglycemic</a:t>
            </a:r>
            <a:r>
              <a:rPr lang="en-GB" sz="1600" dirty="0"/>
              <a:t> and catabolic physiologic state and include</a:t>
            </a:r>
          </a:p>
          <a:p>
            <a:r>
              <a:rPr lang="en-GB" sz="1600" dirty="0"/>
              <a:t> polyuria, polydipsia, polyphagia, and weight loss. </a:t>
            </a:r>
          </a:p>
          <a:p>
            <a:r>
              <a:rPr lang="en-GB" sz="1600" dirty="0"/>
              <a:t>Other common  symptoms include fatigue, weakness, and a general feeling of malaise.</a:t>
            </a:r>
          </a:p>
          <a:p>
            <a:r>
              <a:rPr lang="en-GB" sz="1600" dirty="0"/>
              <a:t>In adolescent girls, Skin infections and vaginal candidiasis.</a:t>
            </a:r>
          </a:p>
          <a:p>
            <a:r>
              <a:rPr lang="en-GB" sz="1600" dirty="0"/>
              <a:t>Patients presenting with more advanced disease will exhibit signs of  DKA including:</a:t>
            </a:r>
          </a:p>
          <a:p>
            <a:pPr marL="0" indent="0">
              <a:buNone/>
            </a:pPr>
            <a:r>
              <a:rPr lang="en-GB" sz="1600" dirty="0"/>
              <a:t> </a:t>
            </a:r>
            <a:r>
              <a:rPr lang="en-US" altLang="en-US" sz="1600" dirty="0"/>
              <a:t>Abdominal discomfort or true pain. </a:t>
            </a:r>
          </a:p>
          <a:p>
            <a:pPr marL="0" indent="0">
              <a:buNone/>
            </a:pPr>
            <a:r>
              <a:rPr lang="en-GB" sz="1600" dirty="0"/>
              <a:t>Patients presenting with more advanced disease will exhibit signs of  DKA including </a:t>
            </a:r>
          </a:p>
          <a:p>
            <a:pPr marL="0" indent="0">
              <a:buNone/>
            </a:pPr>
            <a:r>
              <a:rPr lang="en-US" altLang="en-US" sz="1600" dirty="0"/>
              <a:t>Abdominal discomfort or true pain. </a:t>
            </a:r>
          </a:p>
          <a:p>
            <a:pPr marL="0" indent="0">
              <a:buNone/>
            </a:pPr>
            <a:r>
              <a:rPr lang="en-US" altLang="en-US" sz="1600" dirty="0"/>
              <a:t>Nausea, and emesis</a:t>
            </a:r>
          </a:p>
          <a:p>
            <a:pPr marL="0" indent="0">
              <a:buNone/>
            </a:pPr>
            <a:r>
              <a:rPr lang="en-US" altLang="en-US" sz="1600" dirty="0"/>
              <a:t>Dehydration</a:t>
            </a:r>
          </a:p>
          <a:p>
            <a:pPr marL="0" indent="0">
              <a:buNone/>
            </a:pPr>
            <a:r>
              <a:rPr lang="en-US" altLang="en-US" sz="1600" dirty="0" err="1"/>
              <a:t>Kussmaul</a:t>
            </a:r>
            <a:r>
              <a:rPr lang="en-US" altLang="en-US" sz="1600" dirty="0"/>
              <a:t> respirations (deep, heavy, nonlabored rapid breathing)</a:t>
            </a:r>
          </a:p>
          <a:p>
            <a:pPr marL="0" indent="0">
              <a:buNone/>
            </a:pPr>
            <a:r>
              <a:rPr lang="en-US" altLang="en-US" sz="1600" dirty="0"/>
              <a:t>Fruity breath odor (acetone)</a:t>
            </a:r>
          </a:p>
          <a:p>
            <a:pPr marL="0" indent="0">
              <a:buNone/>
            </a:pPr>
            <a:r>
              <a:rPr lang="en-US" altLang="en-US" sz="1600" dirty="0"/>
              <a:t>Diminished neurocognitive function, and possible coma.</a:t>
            </a:r>
            <a:endParaRPr lang="en-GB" sz="1600" dirty="0"/>
          </a:p>
          <a:p>
            <a:r>
              <a:rPr lang="en-US" sz="1600" dirty="0"/>
              <a:t>Approximately 20–40% of children with new-onset  diabetes progress to DKA before diagnosis.</a:t>
            </a:r>
          </a:p>
        </p:txBody>
      </p:sp>
    </p:spTree>
    <p:extLst>
      <p:ext uri="{BB962C8B-B14F-4D97-AF65-F5344CB8AC3E}">
        <p14:creationId xmlns:p14="http://schemas.microsoft.com/office/powerpoint/2010/main" val="1897497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AB0CC-1FB5-4D7C-7282-E715D2B47E43}"/>
              </a:ext>
            </a:extLst>
          </p:cNvPr>
          <p:cNvSpPr>
            <a:spLocks noGrp="1"/>
          </p:cNvSpPr>
          <p:nvPr>
            <p:ph type="title"/>
          </p:nvPr>
        </p:nvSpPr>
        <p:spPr/>
        <p:txBody>
          <a:bodyPr/>
          <a:lstStyle/>
          <a:p>
            <a:r>
              <a:rPr lang="en-US"/>
              <a:t>DIAGNOSIS</a:t>
            </a:r>
          </a:p>
        </p:txBody>
      </p:sp>
      <p:sp>
        <p:nvSpPr>
          <p:cNvPr id="3" name="Content Placeholder 2">
            <a:extLst>
              <a:ext uri="{FF2B5EF4-FFF2-40B4-BE49-F238E27FC236}">
                <a16:creationId xmlns:a16="http://schemas.microsoft.com/office/drawing/2014/main" id="{F47FA7D9-907A-4DA1-7B84-547F0EF8F748}"/>
              </a:ext>
            </a:extLst>
          </p:cNvPr>
          <p:cNvSpPr>
            <a:spLocks noGrp="1"/>
          </p:cNvSpPr>
          <p:nvPr>
            <p:ph idx="1"/>
          </p:nvPr>
        </p:nvSpPr>
        <p:spPr/>
        <p:txBody>
          <a:bodyPr/>
          <a:lstStyle/>
          <a:p>
            <a:r>
              <a:rPr lang="en-US" dirty="0"/>
              <a:t>Diagnostic Criteria for </a:t>
            </a:r>
            <a:r>
              <a:rPr lang="en-US" dirty="0" err="1"/>
              <a:t>Dysglycemia</a:t>
            </a:r>
            <a:r>
              <a:rPr lang="en-US" dirty="0"/>
              <a:t> and  Diabetes Mellitus</a:t>
            </a:r>
            <a:endParaRPr lang="en-GB" dirty="0"/>
          </a:p>
          <a:p>
            <a:r>
              <a:rPr lang="en-GB" dirty="0"/>
              <a:t>1)Fasting (at least 8 hr) plasma  glucose ≥ 126 mg/dL</a:t>
            </a:r>
          </a:p>
          <a:p>
            <a:r>
              <a:rPr lang="en-GB" dirty="0"/>
              <a:t>2)2 hr plasma glucose during  OGTT ≥ 200 mg/dL</a:t>
            </a:r>
          </a:p>
          <a:p>
            <a:r>
              <a:rPr lang="en-GB" dirty="0"/>
              <a:t>3)Symptoms* of diabetes mellitus  plus random or casual plasma  glucose ≥ 200 mg/dL</a:t>
            </a:r>
          </a:p>
          <a:p>
            <a:r>
              <a:rPr lang="en-GB" dirty="0"/>
              <a:t>4)</a:t>
            </a:r>
            <a:r>
              <a:rPr lang="en-GB" dirty="0" err="1"/>
              <a:t>Hemoglobin</a:t>
            </a:r>
            <a:r>
              <a:rPr lang="en-GB" dirty="0"/>
              <a:t> A1c ≥ 6.5%</a:t>
            </a:r>
            <a:endParaRPr lang="en-US" dirty="0"/>
          </a:p>
        </p:txBody>
      </p:sp>
    </p:spTree>
    <p:extLst>
      <p:ext uri="{BB962C8B-B14F-4D97-AF65-F5344CB8AC3E}">
        <p14:creationId xmlns:p14="http://schemas.microsoft.com/office/powerpoint/2010/main" val="4244490540"/>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1425</Words>
  <Application>Microsoft Office PowerPoint</Application>
  <PresentationFormat>Widescreen</PresentationFormat>
  <Paragraphs>183</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Trebuchet MS</vt:lpstr>
      <vt:lpstr>Wingdings 3</vt:lpstr>
      <vt:lpstr>Facet</vt:lpstr>
      <vt:lpstr>Diabetes Mellitus </vt:lpstr>
      <vt:lpstr>PowerPoint Presentation</vt:lpstr>
      <vt:lpstr>TYPE 1 DIABETES MELLITUS</vt:lpstr>
      <vt:lpstr>EPIDEMIOLOGY </vt:lpstr>
      <vt:lpstr>ETIOLOGY</vt:lpstr>
      <vt:lpstr>PowerPoint Presentation</vt:lpstr>
      <vt:lpstr>NATURAL HISTORY OF T1DM</vt:lpstr>
      <vt:lpstr>CLINICAL MANIFESTATIONS</vt:lpstr>
      <vt:lpstr>DIAGNOSIS</vt:lpstr>
      <vt:lpstr>PowerPoint Presentation</vt:lpstr>
      <vt:lpstr>GLYCOSYLATED HEMOGLOBIN</vt:lpstr>
      <vt:lpstr>TREATMENT</vt:lpstr>
      <vt:lpstr>INSULIN TYPES</vt:lpstr>
      <vt:lpstr>PowerPoint Presentation</vt:lpstr>
      <vt:lpstr>Insulin dose calculation</vt:lpstr>
      <vt:lpstr>HYPOGLYCEMIC REACTIONS</vt:lpstr>
      <vt:lpstr>PowerPoint Presentation</vt:lpstr>
      <vt:lpstr>PowerPoint Presentation</vt:lpstr>
      <vt:lpstr>EARLY MORNING HYPERGLYCEMIA</vt:lpstr>
      <vt:lpstr>PowerPoint Presentation</vt:lpstr>
      <vt:lpstr>How to differentiate between Dawn and Somogyi ?</vt:lpstr>
      <vt:lpstr>LONG-TERM COMPLICATIONS: RELATION TO GLYCEMIC CONTROL  </vt:lpstr>
      <vt:lpstr>PowerPoint Presentation</vt:lpstr>
      <vt:lpstr>PROGNOSIS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haneenaburous90@gmail.com</dc:creator>
  <cp:lastModifiedBy>Mohammad Mabroom</cp:lastModifiedBy>
  <cp:revision>4</cp:revision>
  <dcterms:created xsi:type="dcterms:W3CDTF">2023-07-15T16:33:15Z</dcterms:created>
  <dcterms:modified xsi:type="dcterms:W3CDTF">2023-07-15T20:53:24Z</dcterms:modified>
</cp:coreProperties>
</file>