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Corbel"/>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Corbel-bold.fntdata"/><Relationship Id="rId16" Type="http://schemas.openxmlformats.org/officeDocument/2006/relationships/font" Target="fonts/Corbel-regular.fntdata"/><Relationship Id="rId5" Type="http://schemas.openxmlformats.org/officeDocument/2006/relationships/slide" Target="slides/slide1.xml"/><Relationship Id="rId19" Type="http://schemas.openxmlformats.org/officeDocument/2006/relationships/font" Target="fonts/Corbel-boldItalic.fntdata"/><Relationship Id="rId6" Type="http://schemas.openxmlformats.org/officeDocument/2006/relationships/slide" Target="slides/slide2.xml"/><Relationship Id="rId18" Type="http://schemas.openxmlformats.org/officeDocument/2006/relationships/font" Target="fonts/Corbel-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12" name="Google Shape;2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3" name="Google Shape;21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546100" y="-4763"/>
            <a:ext cx="5014912" cy="6862763"/>
            <a:chOff x="2928938" y="-4763"/>
            <a:chExt cx="5014912" cy="6862763"/>
          </a:xfrm>
        </p:grpSpPr>
        <p:sp>
          <p:nvSpPr>
            <p:cNvPr id="24" name="Google Shape;24;p2"/>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25" name="Google Shape;25;p2"/>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Google Shape;26;p2"/>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27" name="Google Shape;27;p2"/>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sp>
        <p:sp>
          <p:nvSpPr>
            <p:cNvPr id="28" name="Google Shape;28;p2"/>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sp>
        <p:sp>
          <p:nvSpPr>
            <p:cNvPr id="29" name="Google Shape;29;p2"/>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30" name="Google Shape;30;p2"/>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6000"/>
              <a:buFont typeface="Corbe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
          <p:cNvSpPr txBox="1"/>
          <p:nvPr>
            <p:ph idx="1" type="subTitle"/>
          </p:nvPr>
        </p:nvSpPr>
        <p:spPr>
          <a:xfrm>
            <a:off x="4515377" y="3996267"/>
            <a:ext cx="6987645" cy="1388534"/>
          </a:xfrm>
          <a:prstGeom prst="rect">
            <a:avLst/>
          </a:prstGeom>
          <a:noFill/>
          <a:ln>
            <a:noFill/>
          </a:ln>
        </p:spPr>
        <p:txBody>
          <a:bodyPr anchorCtr="0" anchor="t" bIns="45700" lIns="91425" spcFirstLastPara="1" rIns="91425" wrap="square" tIns="45700">
            <a:normAutofit/>
          </a:bodyPr>
          <a:lstStyle>
            <a:lvl1pPr lvl="0" algn="r">
              <a:spcBef>
                <a:spcPts val="420"/>
              </a:spcBef>
              <a:spcAft>
                <a:spcPts val="0"/>
              </a:spcAft>
              <a:buSzPts val="3045"/>
              <a:buNone/>
              <a:defRPr sz="21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p:txBody>
      </p:sp>
      <p:sp>
        <p:nvSpPr>
          <p:cNvPr id="32" name="Google Shape;32;p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
          <p:cNvSpPr txBox="1"/>
          <p:nvPr>
            <p:ph idx="11" type="ftr"/>
          </p:nvPr>
        </p:nvSpPr>
        <p:spPr>
          <a:xfrm>
            <a:off x="5332412" y="5883275"/>
            <a:ext cx="43240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6" name="Shape 86"/>
        <p:cNvGrpSpPr/>
        <p:nvPr/>
      </p:nvGrpSpPr>
      <p:grpSpPr>
        <a:xfrm>
          <a:off x="0" y="0"/>
          <a:ext cx="0" cy="0"/>
          <a:chOff x="0" y="0"/>
          <a:chExt cx="0" cy="0"/>
        </a:xfrm>
      </p:grpSpPr>
      <p:sp>
        <p:nvSpPr>
          <p:cNvPr id="87" name="Google Shape;87;p11"/>
          <p:cNvSpPr txBox="1"/>
          <p:nvPr>
            <p:ph type="title"/>
          </p:nvPr>
        </p:nvSpPr>
        <p:spPr>
          <a:xfrm>
            <a:off x="1484311" y="4732865"/>
            <a:ext cx="10018711"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rbe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p:nvPr>
            <p:ph idx="2" type="pic"/>
          </p:nvPr>
        </p:nvSpPr>
        <p:spPr>
          <a:xfrm>
            <a:off x="2386012" y="932112"/>
            <a:ext cx="8225944"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89" name="Google Shape;89;p11"/>
          <p:cNvSpPr txBox="1"/>
          <p:nvPr>
            <p:ph idx="1" type="body"/>
          </p:nvPr>
        </p:nvSpPr>
        <p:spPr>
          <a:xfrm>
            <a:off x="1484311" y="5299603"/>
            <a:ext cx="10018711" cy="493712"/>
          </a:xfrm>
          <a:prstGeom prst="rect">
            <a:avLst/>
          </a:prstGeom>
          <a:noFill/>
          <a:ln>
            <a:noFill/>
          </a:ln>
        </p:spPr>
        <p:txBody>
          <a:bodyPr anchorCtr="0" anchor="ctr" bIns="45700" lIns="91425" spcFirstLastPara="1" rIns="91425" wrap="square" tIns="45700">
            <a:normAutofit/>
          </a:bodyPr>
          <a:lstStyle>
            <a:lvl1pPr indent="-228600" lvl="0" marL="457200" algn="ctr">
              <a:spcBef>
                <a:spcPts val="280"/>
              </a:spcBef>
              <a:spcAft>
                <a:spcPts val="0"/>
              </a:spcAft>
              <a:buSzPts val="2030"/>
              <a:buNone/>
              <a:defRPr sz="14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90" name="Google Shape;90;p1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3" name="Shape 93"/>
        <p:cNvGrpSpPr/>
        <p:nvPr/>
      </p:nvGrpSpPr>
      <p:grpSpPr>
        <a:xfrm>
          <a:off x="0" y="0"/>
          <a:ext cx="0" cy="0"/>
          <a:chOff x="0" y="0"/>
          <a:chExt cx="0" cy="0"/>
        </a:xfrm>
      </p:grpSpPr>
      <p:sp>
        <p:nvSpPr>
          <p:cNvPr id="94" name="Google Shape;94;p12"/>
          <p:cNvSpPr txBox="1"/>
          <p:nvPr>
            <p:ph type="title"/>
          </p:nvPr>
        </p:nvSpPr>
        <p:spPr>
          <a:xfrm>
            <a:off x="1484312" y="685800"/>
            <a:ext cx="10018711" cy="3048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 type="body"/>
          </p:nvPr>
        </p:nvSpPr>
        <p:spPr>
          <a:xfrm>
            <a:off x="1484312" y="4343400"/>
            <a:ext cx="10018713"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96" name="Google Shape;96;p1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13"/>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101" name="Google Shape;101;p13"/>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102" name="Google Shape;102;p13"/>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 type="body"/>
          </p:nvPr>
        </p:nvSpPr>
        <p:spPr>
          <a:xfrm>
            <a:off x="2436811" y="3428999"/>
            <a:ext cx="8532815"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2610"/>
              <a:buFont typeface="Corbel"/>
              <a:buNone/>
              <a:defRPr sz="1800"/>
            </a:lvl1pPr>
            <a:lvl2pPr indent="-228600" lvl="1" marL="914400" algn="l">
              <a:spcBef>
                <a:spcPts val="600"/>
              </a:spcBef>
              <a:spcAft>
                <a:spcPts val="0"/>
              </a:spcAft>
              <a:buSzPts val="2900"/>
              <a:buFont typeface="Corbel"/>
              <a:buNone/>
              <a:defRPr/>
            </a:lvl2pPr>
            <a:lvl3pPr indent="-228600" lvl="2" marL="1371600" algn="l">
              <a:spcBef>
                <a:spcPts val="600"/>
              </a:spcBef>
              <a:spcAft>
                <a:spcPts val="0"/>
              </a:spcAft>
              <a:buSzPts val="2610"/>
              <a:buFont typeface="Corbel"/>
              <a:buNone/>
              <a:defRPr/>
            </a:lvl3pPr>
            <a:lvl4pPr indent="-228600" lvl="3" marL="1828800" algn="l">
              <a:spcBef>
                <a:spcPts val="600"/>
              </a:spcBef>
              <a:spcAft>
                <a:spcPts val="0"/>
              </a:spcAft>
              <a:buSzPts val="2320"/>
              <a:buFont typeface="Corbel"/>
              <a:buNone/>
              <a:defRPr/>
            </a:lvl4pPr>
            <a:lvl5pPr indent="-228600" lvl="4" marL="2286000" algn="l">
              <a:spcBef>
                <a:spcPts val="600"/>
              </a:spcBef>
              <a:spcAft>
                <a:spcPts val="0"/>
              </a:spcAft>
              <a:buSzPts val="2030"/>
              <a:buFont typeface="Corbel"/>
              <a:buNone/>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04" name="Google Shape;104;p13"/>
          <p:cNvSpPr txBox="1"/>
          <p:nvPr>
            <p:ph idx="2" type="body"/>
          </p:nvPr>
        </p:nvSpPr>
        <p:spPr>
          <a:xfrm>
            <a:off x="1484311" y="4343400"/>
            <a:ext cx="10018711"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05" name="Google Shape;105;p1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8" name="Shape 108"/>
        <p:cNvGrpSpPr/>
        <p:nvPr/>
      </p:nvGrpSpPr>
      <p:grpSpPr>
        <a:xfrm>
          <a:off x="0" y="0"/>
          <a:ext cx="0" cy="0"/>
          <a:chOff x="0" y="0"/>
          <a:chExt cx="0" cy="0"/>
        </a:xfrm>
      </p:grpSpPr>
      <p:sp>
        <p:nvSpPr>
          <p:cNvPr id="109" name="Google Shape;109;p14"/>
          <p:cNvSpPr txBox="1"/>
          <p:nvPr>
            <p:ph type="title"/>
          </p:nvPr>
        </p:nvSpPr>
        <p:spPr>
          <a:xfrm>
            <a:off x="1484313" y="3308581"/>
            <a:ext cx="10018709" cy="146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3200"/>
              <a:buFont typeface="Corbel"/>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4"/>
          <p:cNvSpPr txBox="1"/>
          <p:nvPr>
            <p:ph idx="1" type="body"/>
          </p:nvPr>
        </p:nvSpPr>
        <p:spPr>
          <a:xfrm>
            <a:off x="1484312" y="4777381"/>
            <a:ext cx="10018710"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11" name="Google Shape;111;p1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4"/>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4" name="Shape 114"/>
        <p:cNvGrpSpPr/>
        <p:nvPr/>
      </p:nvGrpSpPr>
      <p:grpSpPr>
        <a:xfrm>
          <a:off x="0" y="0"/>
          <a:ext cx="0" cy="0"/>
          <a:chOff x="0" y="0"/>
          <a:chExt cx="0" cy="0"/>
        </a:xfrm>
      </p:grpSpPr>
      <p:sp>
        <p:nvSpPr>
          <p:cNvPr id="115" name="Google Shape;115;p15"/>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116" name="Google Shape;116;p15"/>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117" name="Google Shape;117;p15"/>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5"/>
          <p:cNvSpPr txBox="1"/>
          <p:nvPr>
            <p:ph idx="1" type="body"/>
          </p:nvPr>
        </p:nvSpPr>
        <p:spPr>
          <a:xfrm>
            <a:off x="1484313" y="3886200"/>
            <a:ext cx="10018710" cy="889000"/>
          </a:xfrm>
          <a:prstGeom prst="rect">
            <a:avLst/>
          </a:prstGeom>
          <a:noFill/>
          <a:ln>
            <a:noFill/>
          </a:ln>
        </p:spPr>
        <p:txBody>
          <a:bodyPr anchorCtr="0" anchor="b" bIns="45700" lIns="91425" spcFirstLastPara="1" rIns="91425" wrap="square" tIns="45700">
            <a:normAutofit/>
          </a:bodyPr>
          <a:lstStyle>
            <a:lvl1pPr indent="-228600" lvl="0" marL="457200" algn="r">
              <a:spcBef>
                <a:spcPts val="480"/>
              </a:spcBef>
              <a:spcAft>
                <a:spcPts val="0"/>
              </a:spcAft>
              <a:buSzPts val="3480"/>
              <a:buNone/>
              <a:defRPr b="0" sz="2400" cap="none">
                <a:solidFill>
                  <a:schemeClr val="dk1"/>
                </a:solidFill>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19" name="Google Shape;119;p15"/>
          <p:cNvSpPr txBox="1"/>
          <p:nvPr>
            <p:ph idx="2" type="body"/>
          </p:nvPr>
        </p:nvSpPr>
        <p:spPr>
          <a:xfrm>
            <a:off x="1484312" y="4775200"/>
            <a:ext cx="10018710" cy="1016000"/>
          </a:xfrm>
          <a:prstGeom prst="rect">
            <a:avLst/>
          </a:prstGeom>
          <a:noFill/>
          <a:ln>
            <a:noFill/>
          </a:ln>
        </p:spPr>
        <p:txBody>
          <a:bodyPr anchorCtr="0" anchor="t" bIns="45700" lIns="91425" spcFirstLastPara="1" rIns="91425" wrap="square" tIns="45700">
            <a:normAutofit/>
          </a:bodyPr>
          <a:lstStyle>
            <a:lvl1pPr indent="-228600" lvl="0" marL="457200" algn="r">
              <a:spcBef>
                <a:spcPts val="360"/>
              </a:spcBef>
              <a:spcAft>
                <a:spcPts val="0"/>
              </a:spcAft>
              <a:buSzPts val="2610"/>
              <a:buNone/>
              <a:defRPr sz="18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20" name="Google Shape;120;p1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3" name="Shape 123"/>
        <p:cNvGrpSpPr/>
        <p:nvPr/>
      </p:nvGrpSpPr>
      <p:grpSpPr>
        <a:xfrm>
          <a:off x="0" y="0"/>
          <a:ext cx="0" cy="0"/>
          <a:chOff x="0" y="0"/>
          <a:chExt cx="0" cy="0"/>
        </a:xfrm>
      </p:grpSpPr>
      <p:sp>
        <p:nvSpPr>
          <p:cNvPr id="124" name="Google Shape;124;p16"/>
          <p:cNvSpPr txBox="1"/>
          <p:nvPr>
            <p:ph type="title"/>
          </p:nvPr>
        </p:nvSpPr>
        <p:spPr>
          <a:xfrm>
            <a:off x="1484313" y="685800"/>
            <a:ext cx="10018712" cy="27273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6"/>
          <p:cNvSpPr txBox="1"/>
          <p:nvPr>
            <p:ph idx="1" type="body"/>
          </p:nvPr>
        </p:nvSpPr>
        <p:spPr>
          <a:xfrm>
            <a:off x="1484312" y="3505200"/>
            <a:ext cx="10018713"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560"/>
              </a:spcBef>
              <a:spcAft>
                <a:spcPts val="0"/>
              </a:spcAft>
              <a:buSzPts val="4060"/>
              <a:buNone/>
              <a:defRPr b="0" sz="2800" cap="none">
                <a:solidFill>
                  <a:schemeClr val="dk1"/>
                </a:solidFill>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26" name="Google Shape;126;p16"/>
          <p:cNvSpPr txBox="1"/>
          <p:nvPr>
            <p:ph idx="2" type="body"/>
          </p:nvPr>
        </p:nvSpPr>
        <p:spPr>
          <a:xfrm>
            <a:off x="1484311" y="4343400"/>
            <a:ext cx="10018713"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610"/>
              <a:buNone/>
              <a:defRPr sz="18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27" name="Google Shape;127;p16"/>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6"/>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17"/>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7"/>
          <p:cNvSpPr txBox="1"/>
          <p:nvPr>
            <p:ph idx="1" type="body"/>
          </p:nvPr>
        </p:nvSpPr>
        <p:spPr>
          <a:xfrm rot="5400000">
            <a:off x="4931566" y="-780257"/>
            <a:ext cx="3124201" cy="10018713"/>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33" name="Google Shape;133;p1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18"/>
          <p:cNvSpPr txBox="1"/>
          <p:nvPr>
            <p:ph type="title"/>
          </p:nvPr>
        </p:nvSpPr>
        <p:spPr>
          <a:xfrm rot="5400000">
            <a:off x="8065140" y="2353315"/>
            <a:ext cx="5105400" cy="177036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8"/>
          <p:cNvSpPr txBox="1"/>
          <p:nvPr>
            <p:ph idx="1" type="body"/>
          </p:nvPr>
        </p:nvSpPr>
        <p:spPr>
          <a:xfrm rot="5400000">
            <a:off x="2941483" y="-771371"/>
            <a:ext cx="5105400" cy="801974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39" name="Google Shape;139;p1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8"/>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3"/>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38" name="Google Shape;38;p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5"/>
          <p:cNvSpPr txBox="1"/>
          <p:nvPr>
            <p:ph type="title"/>
          </p:nvPr>
        </p:nvSpPr>
        <p:spPr>
          <a:xfrm>
            <a:off x="2572279" y="2666999"/>
            <a:ext cx="8930747" cy="2110382"/>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4000"/>
              <a:buFont typeface="Corbel"/>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 type="body"/>
          </p:nvPr>
        </p:nvSpPr>
        <p:spPr>
          <a:xfrm>
            <a:off x="2572278" y="4777381"/>
            <a:ext cx="8930748"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49" name="Google Shape;49;p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6"/>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 type="body"/>
          </p:nvPr>
        </p:nvSpPr>
        <p:spPr>
          <a:xfrm>
            <a:off x="1484312" y="2666999"/>
            <a:ext cx="4895055" cy="3124201"/>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55" name="Google Shape;55;p6"/>
          <p:cNvSpPr txBox="1"/>
          <p:nvPr>
            <p:ph idx="2" type="body"/>
          </p:nvPr>
        </p:nvSpPr>
        <p:spPr>
          <a:xfrm>
            <a:off x="6607967" y="2667000"/>
            <a:ext cx="4895056" cy="3124200"/>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56" name="Google Shape;56;p6"/>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7"/>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 type="body"/>
          </p:nvPr>
        </p:nvSpPr>
        <p:spPr>
          <a:xfrm>
            <a:off x="1772179" y="2658533"/>
            <a:ext cx="4607188"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1186C3"/>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62" name="Google Shape;62;p7"/>
          <p:cNvSpPr txBox="1"/>
          <p:nvPr>
            <p:ph idx="2" type="body"/>
          </p:nvPr>
        </p:nvSpPr>
        <p:spPr>
          <a:xfrm>
            <a:off x="1484311"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63" name="Google Shape;63;p7"/>
          <p:cNvSpPr txBox="1"/>
          <p:nvPr>
            <p:ph idx="3" type="body"/>
          </p:nvPr>
        </p:nvSpPr>
        <p:spPr>
          <a:xfrm>
            <a:off x="6880487" y="2667000"/>
            <a:ext cx="462253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1186C3"/>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64" name="Google Shape;64;p7"/>
          <p:cNvSpPr txBox="1"/>
          <p:nvPr>
            <p:ph idx="4" type="body"/>
          </p:nvPr>
        </p:nvSpPr>
        <p:spPr>
          <a:xfrm>
            <a:off x="6607967"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65" name="Google Shape;65;p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9"/>
          <p:cNvSpPr txBox="1"/>
          <p:nvPr>
            <p:ph type="title"/>
          </p:nvPr>
        </p:nvSpPr>
        <p:spPr>
          <a:xfrm>
            <a:off x="1484312" y="1600200"/>
            <a:ext cx="3549121"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rbe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 type="body"/>
          </p:nvPr>
        </p:nvSpPr>
        <p:spPr>
          <a:xfrm>
            <a:off x="5262033" y="685799"/>
            <a:ext cx="6240990" cy="5105401"/>
          </a:xfrm>
          <a:prstGeom prst="rect">
            <a:avLst/>
          </a:prstGeom>
          <a:noFill/>
          <a:ln>
            <a:noFill/>
          </a:ln>
        </p:spPr>
        <p:txBody>
          <a:bodyPr anchorCtr="0" anchor="ctr" bIns="45700" lIns="91425" spcFirstLastPara="1" rIns="91425" wrap="square" tIns="45700">
            <a:normAutofit/>
          </a:bodyPr>
          <a:lstStyle>
            <a:lvl1pPr indent="-412750" lvl="0" marL="457200" algn="l">
              <a:spcBef>
                <a:spcPts val="400"/>
              </a:spcBef>
              <a:spcAft>
                <a:spcPts val="0"/>
              </a:spcAft>
              <a:buSzPts val="2900"/>
              <a:buChar char="•"/>
              <a:defRPr sz="2000"/>
            </a:lvl1pPr>
            <a:lvl2pPr indent="-394335" lvl="1" marL="914400" algn="l">
              <a:spcBef>
                <a:spcPts val="600"/>
              </a:spcBef>
              <a:spcAft>
                <a:spcPts val="0"/>
              </a:spcAft>
              <a:buSzPts val="2610"/>
              <a:buChar char="•"/>
              <a:defRPr sz="1800"/>
            </a:lvl2pPr>
            <a:lvl3pPr indent="-375919" lvl="2" marL="1371600" algn="l">
              <a:spcBef>
                <a:spcPts val="600"/>
              </a:spcBef>
              <a:spcAft>
                <a:spcPts val="0"/>
              </a:spcAft>
              <a:buSzPts val="2320"/>
              <a:buChar char="•"/>
              <a:defRPr sz="1600"/>
            </a:lvl3pPr>
            <a:lvl4pPr indent="-357505" lvl="3" marL="1828800" algn="l">
              <a:spcBef>
                <a:spcPts val="600"/>
              </a:spcBef>
              <a:spcAft>
                <a:spcPts val="0"/>
              </a:spcAft>
              <a:buSzPts val="2030"/>
              <a:buChar char="•"/>
              <a:defRPr sz="1400"/>
            </a:lvl4pPr>
            <a:lvl5pPr indent="-357504" lvl="4" marL="2286000" algn="l">
              <a:spcBef>
                <a:spcPts val="600"/>
              </a:spcBef>
              <a:spcAft>
                <a:spcPts val="0"/>
              </a:spcAft>
              <a:buSzPts val="2030"/>
              <a:buChar char="•"/>
              <a:defRPr sz="1400"/>
            </a:lvl5pPr>
            <a:lvl6pPr indent="-357504" lvl="5" marL="2743200" algn="l">
              <a:spcBef>
                <a:spcPts val="600"/>
              </a:spcBef>
              <a:spcAft>
                <a:spcPts val="0"/>
              </a:spcAft>
              <a:buSzPts val="2030"/>
              <a:buChar char="•"/>
              <a:defRPr sz="1400"/>
            </a:lvl6pPr>
            <a:lvl7pPr indent="-357504" lvl="6" marL="3200400" algn="l">
              <a:spcBef>
                <a:spcPts val="600"/>
              </a:spcBef>
              <a:spcAft>
                <a:spcPts val="0"/>
              </a:spcAft>
              <a:buSzPts val="2030"/>
              <a:buChar char="•"/>
              <a:defRPr sz="1400"/>
            </a:lvl7pPr>
            <a:lvl8pPr indent="-357504" lvl="7" marL="3657600" algn="l">
              <a:spcBef>
                <a:spcPts val="600"/>
              </a:spcBef>
              <a:spcAft>
                <a:spcPts val="0"/>
              </a:spcAft>
              <a:buSzPts val="2030"/>
              <a:buChar char="•"/>
              <a:defRPr sz="1400"/>
            </a:lvl8pPr>
            <a:lvl9pPr indent="-357504" lvl="8" marL="4114800" algn="l">
              <a:spcBef>
                <a:spcPts val="600"/>
              </a:spcBef>
              <a:spcAft>
                <a:spcPts val="600"/>
              </a:spcAft>
              <a:buSzPts val="2030"/>
              <a:buChar char="•"/>
              <a:defRPr sz="1400"/>
            </a:lvl9pPr>
          </a:lstStyle>
          <a:p/>
        </p:txBody>
      </p:sp>
      <p:sp>
        <p:nvSpPr>
          <p:cNvPr id="75" name="Google Shape;75;p9"/>
          <p:cNvSpPr txBox="1"/>
          <p:nvPr>
            <p:ph idx="2" type="body"/>
          </p:nvPr>
        </p:nvSpPr>
        <p:spPr>
          <a:xfrm>
            <a:off x="1484312" y="2971800"/>
            <a:ext cx="3549121"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20"/>
              </a:spcBef>
              <a:spcAft>
                <a:spcPts val="0"/>
              </a:spcAft>
              <a:buSzPts val="2320"/>
              <a:buNone/>
              <a:defRPr sz="16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76" name="Google Shape;76;p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10"/>
          <p:cNvSpPr txBox="1"/>
          <p:nvPr>
            <p:ph type="title"/>
          </p:nvPr>
        </p:nvSpPr>
        <p:spPr>
          <a:xfrm>
            <a:off x="1482724" y="1752599"/>
            <a:ext cx="5426158"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800"/>
              <a:buFont typeface="Corbel"/>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p:nvPr>
            <p:ph idx="2" type="pic"/>
          </p:nvPr>
        </p:nvSpPr>
        <p:spPr>
          <a:xfrm>
            <a:off x="7594682" y="914400"/>
            <a:ext cx="3280974"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82" name="Google Shape;82;p10"/>
          <p:cNvSpPr txBox="1"/>
          <p:nvPr>
            <p:ph idx="1" type="body"/>
          </p:nvPr>
        </p:nvSpPr>
        <p:spPr>
          <a:xfrm>
            <a:off x="1482724" y="3124199"/>
            <a:ext cx="5426158"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60"/>
              </a:spcBef>
              <a:spcAft>
                <a:spcPts val="0"/>
              </a:spcAft>
              <a:buSzPts val="2610"/>
              <a:buNone/>
              <a:defRPr sz="18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83" name="Google Shape;83;p1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1"/>
          <p:cNvGrpSpPr/>
          <p:nvPr/>
        </p:nvGrpSpPr>
        <p:grpSpPr>
          <a:xfrm>
            <a:off x="150812" y="0"/>
            <a:ext cx="2436813" cy="6858001"/>
            <a:chOff x="1320800" y="0"/>
            <a:chExt cx="2436813" cy="6858001"/>
          </a:xfrm>
        </p:grpSpPr>
        <p:sp>
          <p:nvSpPr>
            <p:cNvPr id="11" name="Google Shape;11;p1"/>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12" name="Google Shape;12;p1"/>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13" name="Google Shape;13;p1"/>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14" name="Google Shape;14;p1"/>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15" name="Google Shape;15;p1"/>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16" name="Google Shape;16;p1"/>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1"/>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449580" lvl="0" marL="457200" marR="0" rtl="0" algn="l">
              <a:spcBef>
                <a:spcPts val="480"/>
              </a:spcBef>
              <a:spcAft>
                <a:spcPts val="0"/>
              </a:spcAft>
              <a:buClr>
                <a:srgbClr val="1186C3"/>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1186C3"/>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1186C3"/>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1186C3"/>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1186C3"/>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9" name="Google Shape;19;p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20" name="Google Shape;20;p1"/>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21" name="Google Shape;21;p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4.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dk1"/>
              </a:buClr>
              <a:buSzPts val="6000"/>
              <a:buFont typeface="Corbel"/>
              <a:buNone/>
            </a:pPr>
            <a:r>
              <a:rPr lang="en-US"/>
              <a:t>Pulmonary Circulation  </a:t>
            </a:r>
            <a:endParaRPr/>
          </a:p>
        </p:txBody>
      </p:sp>
      <p:sp>
        <p:nvSpPr>
          <p:cNvPr id="147" name="Google Shape;147;p19"/>
          <p:cNvSpPr txBox="1"/>
          <p:nvPr>
            <p:ph idx="1" type="subTitle"/>
          </p:nvPr>
        </p:nvSpPr>
        <p:spPr>
          <a:xfrm>
            <a:off x="4515377" y="3996267"/>
            <a:ext cx="6987645" cy="138853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3045"/>
              <a:buNone/>
            </a:pPr>
            <a:r>
              <a:rPr lang="en-US"/>
              <a:t>Dr. Arwa Rawashdeh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idx="1" type="body"/>
          </p:nvPr>
        </p:nvSpPr>
        <p:spPr>
          <a:xfrm>
            <a:off x="1428040" y="1105486"/>
            <a:ext cx="6309191" cy="5070231"/>
          </a:xfrm>
          <a:prstGeom prst="rect">
            <a:avLst/>
          </a:prstGeom>
          <a:noFill/>
          <a:ln>
            <a:noFill/>
          </a:ln>
        </p:spPr>
        <p:txBody>
          <a:bodyPr anchorCtr="0" anchor="ctr" bIns="45700" lIns="91425" spcFirstLastPara="1" rIns="91425" wrap="square" tIns="45700">
            <a:normAutofit fontScale="77500" lnSpcReduction="20000"/>
          </a:bodyPr>
          <a:lstStyle/>
          <a:p>
            <a:pPr indent="-285750" lvl="0" marL="285750" rtl="0" algn="l">
              <a:spcBef>
                <a:spcPts val="0"/>
              </a:spcBef>
              <a:spcAft>
                <a:spcPts val="0"/>
              </a:spcAft>
              <a:buSzPct val="145000"/>
              <a:buChar char="•"/>
            </a:pPr>
            <a:r>
              <a:rPr lang="en-US"/>
              <a:t>Lung volume has very important effect on pulmonary resistance for example if we reduce lung volume to  a low level the extra alveolar vessels become smaller in caliber the radial traction of alveolar wall around them is reduced because lung volume is reduced and vascular resistances rises </a:t>
            </a:r>
            <a:endParaRPr/>
          </a:p>
          <a:p>
            <a:pPr indent="-285750" lvl="0" marL="285750" rtl="0" algn="l">
              <a:spcBef>
                <a:spcPts val="972"/>
              </a:spcBef>
              <a:spcAft>
                <a:spcPts val="0"/>
              </a:spcAft>
              <a:buSzPct val="145000"/>
              <a:buChar char="•"/>
            </a:pPr>
            <a:r>
              <a:rPr lang="en-US"/>
              <a:t>It is also true the vascular resistances increases at high lung volumes what is happening that the capillaries become distorted and because the tension in the alveolar wall is very high the capillary become very thin and vascular resistance increases </a:t>
            </a:r>
            <a:endParaRPr/>
          </a:p>
          <a:p>
            <a:pPr indent="-285750" lvl="0" marL="285750" rtl="0" algn="l">
              <a:spcBef>
                <a:spcPts val="972"/>
              </a:spcBef>
              <a:spcAft>
                <a:spcPts val="0"/>
              </a:spcAft>
              <a:buSzPct val="145000"/>
              <a:buChar char="•"/>
            </a:pPr>
            <a:r>
              <a:rPr lang="en-US"/>
              <a:t>It is rather like taking  a piece of rubber tubing and stretching it across it diameter it is become very thin and that increase vascular resistance </a:t>
            </a:r>
            <a:endParaRPr/>
          </a:p>
          <a:p>
            <a:pPr indent="-285750" lvl="0" marL="285750" rtl="0" algn="l">
              <a:spcBef>
                <a:spcPts val="972"/>
              </a:spcBef>
              <a:spcAft>
                <a:spcPts val="0"/>
              </a:spcAft>
              <a:buSzPct val="145000"/>
              <a:buChar char="•"/>
            </a:pPr>
            <a:r>
              <a:rPr b="1" lang="en-US" u="sng">
                <a:solidFill>
                  <a:srgbClr val="FF0000"/>
                </a:solidFill>
              </a:rPr>
              <a:t>So we tend to breath at a minimum of vascular resistance which make sense so if lung volume increase greatly above our normal breathing volume we have a high resistance and if we go down to very low volume then resistance increase again </a:t>
            </a:r>
            <a:endParaRPr/>
          </a:p>
        </p:txBody>
      </p:sp>
      <p:pic>
        <p:nvPicPr>
          <p:cNvPr id="209" name="Google Shape;209;p28"/>
          <p:cNvPicPr preferRelativeResize="0"/>
          <p:nvPr/>
        </p:nvPicPr>
        <p:blipFill rotWithShape="1">
          <a:blip r:embed="rId3">
            <a:alphaModFix/>
          </a:blip>
          <a:srcRect b="0" l="0" r="0" t="0"/>
          <a:stretch/>
        </p:blipFill>
        <p:spPr>
          <a:xfrm>
            <a:off x="7835705" y="1105486"/>
            <a:ext cx="4356295" cy="46904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2971800" y="0"/>
            <a:ext cx="6324600" cy="685800"/>
          </a:xfrm>
          <a:prstGeom prst="rect">
            <a:avLst/>
          </a:prstGeom>
          <a:noFill/>
          <a:ln>
            <a:noFill/>
          </a:ln>
        </p:spPr>
        <p:txBody>
          <a:bodyPr anchorCtr="0" anchor="ctr" bIns="45700" lIns="91425" spcFirstLastPara="1" rIns="91425" wrap="square" tIns="45700">
            <a:normAutofit/>
          </a:bodyPr>
          <a:lstStyle/>
          <a:p>
            <a:pPr indent="0" lvl="0" marL="54864" rtl="0" algn="ctr">
              <a:spcBef>
                <a:spcPts val="0"/>
              </a:spcBef>
              <a:spcAft>
                <a:spcPts val="0"/>
              </a:spcAft>
              <a:buClr>
                <a:srgbClr val="FFFF00"/>
              </a:buClr>
              <a:buSzPts val="2800"/>
              <a:buFont typeface="Corbel"/>
              <a:buNone/>
            </a:pPr>
            <a:r>
              <a:rPr lang="en-US" sz="2800">
                <a:solidFill>
                  <a:srgbClr val="FFFF00"/>
                </a:solidFill>
              </a:rPr>
              <a:t>Alveolar Gas equation </a:t>
            </a:r>
            <a:endParaRPr sz="2800">
              <a:solidFill>
                <a:srgbClr val="FFFF00"/>
              </a:solidFill>
            </a:endParaRPr>
          </a:p>
        </p:txBody>
      </p:sp>
      <p:pic>
        <p:nvPicPr>
          <p:cNvPr descr="GasExchange2" id="216" name="Google Shape;216;p29"/>
          <p:cNvPicPr preferRelativeResize="0"/>
          <p:nvPr/>
        </p:nvPicPr>
        <p:blipFill rotWithShape="1">
          <a:blip r:embed="rId3">
            <a:alphaModFix/>
          </a:blip>
          <a:srcRect b="0" l="0" r="0" t="0"/>
          <a:stretch/>
        </p:blipFill>
        <p:spPr>
          <a:xfrm>
            <a:off x="6629400" y="838200"/>
            <a:ext cx="3657600" cy="3048000"/>
          </a:xfrm>
          <a:prstGeom prst="rect">
            <a:avLst/>
          </a:prstGeom>
          <a:noFill/>
          <a:ln>
            <a:noFill/>
          </a:ln>
        </p:spPr>
      </p:pic>
      <p:sp>
        <p:nvSpPr>
          <p:cNvPr id="217" name="Google Shape;217;p29"/>
          <p:cNvSpPr/>
          <p:nvPr/>
        </p:nvSpPr>
        <p:spPr>
          <a:xfrm>
            <a:off x="1524000" y="4114801"/>
            <a:ext cx="4191000" cy="9239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Suppose a patient hypo ventilates, so that the PCO2 rises to 80 mmHg?</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9"/>
          <p:cNvSpPr/>
          <p:nvPr/>
        </p:nvSpPr>
        <p:spPr>
          <a:xfrm>
            <a:off x="6629400" y="762001"/>
            <a:ext cx="3429000" cy="646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FF0000"/>
                </a:solidFill>
                <a:latin typeface="Calibri"/>
                <a:ea typeface="Calibri"/>
                <a:cs typeface="Calibri"/>
                <a:sym typeface="Calibri"/>
              </a:rPr>
              <a:t>In the alveolar space, oxygen diffuses into the blood and CO2 diffuses into the alveolus from the blood </a:t>
            </a:r>
            <a:endParaRPr/>
          </a:p>
        </p:txBody>
      </p:sp>
      <p:sp>
        <p:nvSpPr>
          <p:cNvPr id="219" name="Google Shape;219;p29"/>
          <p:cNvSpPr/>
          <p:nvPr/>
        </p:nvSpPr>
        <p:spPr>
          <a:xfrm>
            <a:off x="1524000" y="4953000"/>
            <a:ext cx="33147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00"/>
                </a:solidFill>
                <a:latin typeface="Calibri"/>
                <a:ea typeface="Calibri"/>
                <a:cs typeface="Calibri"/>
                <a:sym typeface="Calibri"/>
              </a:rPr>
              <a:t>PAO2 = 150 – 80/0.8 = 50 mmHg </a:t>
            </a:r>
            <a:endParaRPr/>
          </a:p>
        </p:txBody>
      </p:sp>
      <p:sp>
        <p:nvSpPr>
          <p:cNvPr id="220" name="Google Shape;220;p29"/>
          <p:cNvSpPr/>
          <p:nvPr/>
        </p:nvSpPr>
        <p:spPr>
          <a:xfrm>
            <a:off x="1524000" y="5486400"/>
            <a:ext cx="4038600" cy="1200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Thus even with perfectly efficient lungs, the PAO2 would be 50, and the patient would be severely hypoxemic. Therefore, hypoventilation results in hypoxemia.</a:t>
            </a:r>
            <a:endParaRPr/>
          </a:p>
        </p:txBody>
      </p:sp>
      <p:sp>
        <p:nvSpPr>
          <p:cNvPr id="221" name="Google Shape;221;p29"/>
          <p:cNvSpPr/>
          <p:nvPr/>
        </p:nvSpPr>
        <p:spPr>
          <a:xfrm>
            <a:off x="1524000" y="1152079"/>
            <a:ext cx="5334000" cy="30008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rgbClr val="FF0000"/>
                </a:solidFill>
                <a:latin typeface="Calibri"/>
                <a:ea typeface="Calibri"/>
                <a:cs typeface="Calibri"/>
                <a:sym typeface="Calibri"/>
              </a:rPr>
              <a:t>PAO</a:t>
            </a:r>
            <a:r>
              <a:rPr baseline="-25000" lang="en-US" sz="1800">
                <a:solidFill>
                  <a:srgbClr val="FF0000"/>
                </a:solidFill>
                <a:latin typeface="Calibri"/>
                <a:ea typeface="Calibri"/>
                <a:cs typeface="Calibri"/>
                <a:sym typeface="Calibri"/>
              </a:rPr>
              <a:t>2</a:t>
            </a:r>
            <a:r>
              <a:rPr lang="en-US" sz="1800">
                <a:solidFill>
                  <a:srgbClr val="FF0000"/>
                </a:solidFill>
                <a:latin typeface="Calibri"/>
                <a:ea typeface="Calibri"/>
                <a:cs typeface="Calibri"/>
                <a:sym typeface="Calibri"/>
              </a:rPr>
              <a:t> = (PiO</a:t>
            </a:r>
            <a:r>
              <a:rPr baseline="-25000" lang="en-US" sz="1800">
                <a:solidFill>
                  <a:srgbClr val="FF0000"/>
                </a:solidFill>
                <a:latin typeface="Calibri"/>
                <a:ea typeface="Calibri"/>
                <a:cs typeface="Calibri"/>
                <a:sym typeface="Calibri"/>
              </a:rPr>
              <a:t>2</a:t>
            </a:r>
            <a:r>
              <a:rPr lang="en-US" sz="1800">
                <a:solidFill>
                  <a:srgbClr val="FF0000"/>
                </a:solidFill>
                <a:latin typeface="Calibri"/>
                <a:ea typeface="Calibri"/>
                <a:cs typeface="Calibri"/>
                <a:sym typeface="Calibri"/>
              </a:rPr>
              <a:t>) – (PaCO</a:t>
            </a:r>
            <a:r>
              <a:rPr baseline="-25000" lang="en-US" sz="1800">
                <a:solidFill>
                  <a:srgbClr val="FF0000"/>
                </a:solidFill>
                <a:latin typeface="Calibri"/>
                <a:ea typeface="Calibri"/>
                <a:cs typeface="Calibri"/>
                <a:sym typeface="Calibri"/>
              </a:rPr>
              <a:t>2</a:t>
            </a:r>
            <a:r>
              <a:rPr lang="en-US" sz="1800">
                <a:solidFill>
                  <a:srgbClr val="FF0000"/>
                </a:solidFill>
                <a:latin typeface="Calibri"/>
                <a:ea typeface="Calibri"/>
                <a:cs typeface="Calibri"/>
                <a:sym typeface="Calibri"/>
              </a:rPr>
              <a:t>/R).  </a:t>
            </a:r>
            <a:endParaRPr/>
          </a:p>
          <a:p>
            <a:pPr indent="0" lvl="0" marL="0" marR="0" rtl="0" algn="l">
              <a:lnSpc>
                <a:spcPct val="90000"/>
              </a:lnSpc>
              <a:spcBef>
                <a:spcPts val="0"/>
              </a:spcBef>
              <a:spcAft>
                <a:spcPts val="0"/>
              </a:spcAft>
              <a:buNone/>
            </a:pPr>
            <a:r>
              <a:rPr lang="en-US" sz="1800">
                <a:solidFill>
                  <a:srgbClr val="FF0000"/>
                </a:solidFill>
                <a:latin typeface="Calibri"/>
                <a:ea typeface="Calibri"/>
                <a:cs typeface="Calibri"/>
                <a:sym typeface="Calibri"/>
              </a:rPr>
              <a:t>R= Respiratory exchange ratio; CO2 production to O2 uptake </a:t>
            </a:r>
            <a:endParaRPr/>
          </a:p>
          <a:p>
            <a:pPr indent="0" lvl="0" marL="0" marR="0" rtl="0" algn="l">
              <a:lnSpc>
                <a:spcPct val="90000"/>
              </a:lnSpc>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lnSpc>
                <a:spcPct val="90000"/>
              </a:lnSpc>
              <a:spcBef>
                <a:spcPts val="0"/>
              </a:spcBef>
              <a:spcAft>
                <a:spcPts val="0"/>
              </a:spcAft>
              <a:buNone/>
            </a:pPr>
            <a:r>
              <a:rPr lang="en-US" sz="1800">
                <a:solidFill>
                  <a:srgbClr val="FF0000"/>
                </a:solidFill>
                <a:latin typeface="Calibri"/>
                <a:ea typeface="Calibri"/>
                <a:cs typeface="Calibri"/>
                <a:sym typeface="Calibri"/>
              </a:rPr>
              <a:t>PaCO</a:t>
            </a:r>
            <a:r>
              <a:rPr baseline="-25000" lang="en-US" sz="1800">
                <a:solidFill>
                  <a:srgbClr val="FF0000"/>
                </a:solidFill>
                <a:latin typeface="Calibri"/>
                <a:ea typeface="Calibri"/>
                <a:cs typeface="Calibri"/>
                <a:sym typeface="Calibri"/>
              </a:rPr>
              <a:t>2</a:t>
            </a:r>
            <a:r>
              <a:rPr lang="en-US" sz="1800">
                <a:solidFill>
                  <a:srgbClr val="FF0000"/>
                </a:solidFill>
                <a:latin typeface="Calibri"/>
                <a:ea typeface="Calibri"/>
                <a:cs typeface="Calibri"/>
                <a:sym typeface="Calibri"/>
              </a:rPr>
              <a:t> approximates PACO</a:t>
            </a:r>
            <a:r>
              <a:rPr baseline="-25000" lang="en-US" sz="1800">
                <a:solidFill>
                  <a:srgbClr val="FF0000"/>
                </a:solidFill>
                <a:latin typeface="Calibri"/>
                <a:ea typeface="Calibri"/>
                <a:cs typeface="Calibri"/>
                <a:sym typeface="Calibri"/>
              </a:rPr>
              <a:t>2</a:t>
            </a:r>
            <a:r>
              <a:rPr lang="en-US" sz="1800">
                <a:solidFill>
                  <a:srgbClr val="FF0000"/>
                </a:solidFill>
                <a:latin typeface="Calibri"/>
                <a:ea typeface="Calibri"/>
                <a:cs typeface="Calibri"/>
                <a:sym typeface="Calibri"/>
              </a:rPr>
              <a:t> due to the rapid diffusion of CO</a:t>
            </a:r>
            <a:r>
              <a:rPr baseline="-25000" lang="en-US" sz="1800">
                <a:solidFill>
                  <a:srgbClr val="FF0000"/>
                </a:solidFill>
                <a:latin typeface="Calibri"/>
                <a:ea typeface="Calibri"/>
                <a:cs typeface="Calibri"/>
                <a:sym typeface="Calibri"/>
              </a:rPr>
              <a:t>2</a:t>
            </a:r>
            <a:endParaRPr/>
          </a:p>
          <a:p>
            <a:pPr indent="0" lvl="0" marL="0" marR="0" rtl="0" algn="l">
              <a:lnSpc>
                <a:spcPct val="90000"/>
              </a:lnSpc>
              <a:spcBef>
                <a:spcPts val="0"/>
              </a:spcBef>
              <a:spcAft>
                <a:spcPts val="0"/>
              </a:spcAft>
              <a:buNone/>
            </a:pPr>
            <a:r>
              <a:t/>
            </a:r>
            <a:endParaRPr baseline="-25000" sz="1800">
              <a:solidFill>
                <a:srgbClr val="FF0000"/>
              </a:solidFill>
              <a:latin typeface="Calibri"/>
              <a:ea typeface="Calibri"/>
              <a:cs typeface="Calibri"/>
              <a:sym typeface="Calibri"/>
            </a:endParaRPr>
          </a:p>
          <a:p>
            <a:pPr indent="0" lvl="0" marL="0" marR="0" rtl="0" algn="l">
              <a:lnSpc>
                <a:spcPct val="90000"/>
              </a:lnSpc>
              <a:spcBef>
                <a:spcPts val="0"/>
              </a:spcBef>
              <a:spcAft>
                <a:spcPts val="0"/>
              </a:spcAft>
              <a:buNone/>
            </a:pPr>
            <a:r>
              <a:rPr lang="en-US" sz="1800">
                <a:solidFill>
                  <a:srgbClr val="FF0000"/>
                </a:solidFill>
                <a:latin typeface="Calibri"/>
                <a:ea typeface="Calibri"/>
                <a:cs typeface="Calibri"/>
                <a:sym typeface="Calibri"/>
              </a:rPr>
              <a:t>R = Respiratory Quotient (VCO2/V02) = 0.8</a:t>
            </a:r>
            <a:endParaRPr/>
          </a:p>
          <a:p>
            <a:pPr indent="0" lvl="0" marL="0" marR="0" rtl="0" algn="l">
              <a:lnSpc>
                <a:spcPct val="90000"/>
              </a:lnSpc>
              <a:spcBef>
                <a:spcPts val="0"/>
              </a:spcBef>
              <a:spcAft>
                <a:spcPts val="0"/>
              </a:spcAft>
              <a:buNone/>
            </a:pPr>
            <a:r>
              <a:rPr lang="en-US" sz="1800">
                <a:solidFill>
                  <a:srgbClr val="FF0000"/>
                </a:solidFill>
                <a:latin typeface="Calibri"/>
                <a:ea typeface="Calibri"/>
                <a:cs typeface="Calibri"/>
                <a:sym typeface="Calibri"/>
              </a:rPr>
              <a:t>		</a:t>
            </a:r>
            <a:endParaRPr/>
          </a:p>
          <a:p>
            <a:pPr indent="0" lvl="0" marL="0" marR="0" rtl="0" algn="l">
              <a:lnSpc>
                <a:spcPct val="90000"/>
              </a:lnSpc>
              <a:spcBef>
                <a:spcPts val="0"/>
              </a:spcBef>
              <a:spcAft>
                <a:spcPts val="0"/>
              </a:spcAft>
              <a:buNone/>
            </a:pPr>
            <a:r>
              <a:rPr lang="en-US" sz="1800">
                <a:solidFill>
                  <a:srgbClr val="FF0000"/>
                </a:solidFill>
                <a:latin typeface="Calibri"/>
                <a:ea typeface="Calibri"/>
                <a:cs typeface="Calibri"/>
                <a:sym typeface="Calibri"/>
              </a:rPr>
              <a:t>In a normal individual breathing room air:</a:t>
            </a:r>
            <a:endParaRPr/>
          </a:p>
          <a:p>
            <a:pPr indent="0" lvl="0" marL="0" marR="0" rtl="0" algn="l">
              <a:lnSpc>
                <a:spcPct val="90000"/>
              </a:lnSpc>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lnSpc>
                <a:spcPct val="90000"/>
              </a:lnSpc>
              <a:spcBef>
                <a:spcPts val="0"/>
              </a:spcBef>
              <a:spcAft>
                <a:spcPts val="0"/>
              </a:spcAft>
              <a:buNone/>
            </a:pPr>
            <a:r>
              <a:rPr b="1" lang="en-US" sz="1800">
                <a:solidFill>
                  <a:srgbClr val="FFFF00"/>
                </a:solidFill>
                <a:latin typeface="Calibri"/>
                <a:ea typeface="Calibri"/>
                <a:cs typeface="Calibri"/>
                <a:sym typeface="Calibri"/>
              </a:rPr>
              <a:t>PAO</a:t>
            </a:r>
            <a:r>
              <a:rPr b="1" baseline="-25000" lang="en-US" sz="1800">
                <a:solidFill>
                  <a:srgbClr val="FFFF00"/>
                </a:solidFill>
                <a:latin typeface="Calibri"/>
                <a:ea typeface="Calibri"/>
                <a:cs typeface="Calibri"/>
                <a:sym typeface="Calibri"/>
              </a:rPr>
              <a:t>2</a:t>
            </a:r>
            <a:r>
              <a:rPr b="1" lang="en-US" sz="1800">
                <a:solidFill>
                  <a:srgbClr val="FFFF00"/>
                </a:solidFill>
                <a:latin typeface="Calibri"/>
                <a:ea typeface="Calibri"/>
                <a:cs typeface="Calibri"/>
                <a:sym typeface="Calibri"/>
              </a:rPr>
              <a:t> = 150 – 40/0.8 = 100 mmHg</a:t>
            </a:r>
            <a:endParaRPr/>
          </a:p>
        </p:txBody>
      </p:sp>
      <p:sp>
        <p:nvSpPr>
          <p:cNvPr id="222" name="Google Shape;222;p29"/>
          <p:cNvSpPr/>
          <p:nvPr/>
        </p:nvSpPr>
        <p:spPr>
          <a:xfrm>
            <a:off x="1648618" y="662782"/>
            <a:ext cx="2646363"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00"/>
                </a:solidFill>
                <a:latin typeface="Arial"/>
                <a:ea typeface="Arial"/>
                <a:cs typeface="Arial"/>
                <a:sym typeface="Arial"/>
              </a:rPr>
              <a:t>Alveolar Gas Equation</a:t>
            </a:r>
            <a:endParaRPr sz="1800">
              <a:solidFill>
                <a:srgbClr val="FFFF00"/>
              </a:solidFill>
              <a:latin typeface="Arial"/>
              <a:ea typeface="Arial"/>
              <a:cs typeface="Arial"/>
              <a:sym typeface="Arial"/>
            </a:endParaRPr>
          </a:p>
        </p:txBody>
      </p:sp>
      <p:pic>
        <p:nvPicPr>
          <p:cNvPr id="223" name="Google Shape;223;p29"/>
          <p:cNvPicPr preferRelativeResize="0"/>
          <p:nvPr/>
        </p:nvPicPr>
        <p:blipFill rotWithShape="1">
          <a:blip r:embed="rId4">
            <a:alphaModFix/>
          </a:blip>
          <a:srcRect b="0" l="0" r="0" t="0"/>
          <a:stretch/>
        </p:blipFill>
        <p:spPr>
          <a:xfrm>
            <a:off x="6553200" y="4572000"/>
            <a:ext cx="3810000" cy="2286000"/>
          </a:xfrm>
          <a:prstGeom prst="rect">
            <a:avLst/>
          </a:prstGeom>
          <a:noFill/>
          <a:ln>
            <a:noFill/>
          </a:ln>
        </p:spPr>
      </p:pic>
      <p:pic>
        <p:nvPicPr>
          <p:cNvPr id="224" name="Google Shape;224;p29"/>
          <p:cNvPicPr preferRelativeResize="0"/>
          <p:nvPr/>
        </p:nvPicPr>
        <p:blipFill rotWithShape="1">
          <a:blip r:embed="rId5">
            <a:alphaModFix/>
          </a:blip>
          <a:srcRect b="0" l="0" r="0" t="0"/>
          <a:stretch/>
        </p:blipFill>
        <p:spPr>
          <a:xfrm>
            <a:off x="6553200" y="4114801"/>
            <a:ext cx="3810000" cy="504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US"/>
              <a:t>Objectives </a:t>
            </a:r>
            <a:endParaRPr/>
          </a:p>
        </p:txBody>
      </p:sp>
      <p:sp>
        <p:nvSpPr>
          <p:cNvPr id="153" name="Google Shape;153;p20"/>
          <p:cNvSpPr txBox="1"/>
          <p:nvPr>
            <p:ph idx="1" type="body"/>
          </p:nvPr>
        </p:nvSpPr>
        <p:spPr>
          <a:xfrm>
            <a:off x="1484310" y="2118359"/>
            <a:ext cx="10018713" cy="3124201"/>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3480"/>
              <a:buChar char="•"/>
            </a:pPr>
            <a:r>
              <a:rPr lang="en-US"/>
              <a:t>Physical properties of pulmonary blood flow ; pressure and resistance </a:t>
            </a:r>
            <a:endParaRPr/>
          </a:p>
          <a:p>
            <a:pPr indent="-285750" lvl="0" marL="285750" rtl="0" algn="l">
              <a:spcBef>
                <a:spcPts val="1080"/>
              </a:spcBef>
              <a:spcAft>
                <a:spcPts val="0"/>
              </a:spcAft>
              <a:buSzPts val="3480"/>
              <a:buChar char="•"/>
            </a:pPr>
            <a:r>
              <a:rPr lang="en-US"/>
              <a:t>Alveolar gas equation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1484310" y="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b="1" lang="en-US"/>
              <a:t>Physical properties of pulmonary blood flow </a:t>
            </a:r>
            <a:endParaRPr/>
          </a:p>
        </p:txBody>
      </p:sp>
      <p:sp>
        <p:nvSpPr>
          <p:cNvPr id="159" name="Google Shape;159;p21"/>
          <p:cNvSpPr txBox="1"/>
          <p:nvPr>
            <p:ph idx="1" type="body"/>
          </p:nvPr>
        </p:nvSpPr>
        <p:spPr>
          <a:xfrm>
            <a:off x="1484310" y="1364566"/>
            <a:ext cx="4972761" cy="4937759"/>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spcBef>
                <a:spcPts val="0"/>
              </a:spcBef>
              <a:spcAft>
                <a:spcPts val="0"/>
              </a:spcAft>
              <a:buSzPct val="145000"/>
              <a:buNone/>
            </a:pPr>
            <a:r>
              <a:rPr b="1" lang="en-US" sz="2800">
                <a:solidFill>
                  <a:srgbClr val="FF0000"/>
                </a:solidFill>
              </a:rPr>
              <a:t>Pulmonary blood Pressure </a:t>
            </a:r>
            <a:endParaRPr/>
          </a:p>
          <a:p>
            <a:pPr indent="-285750" lvl="0" marL="285750" rtl="0" algn="l">
              <a:spcBef>
                <a:spcPts val="1044"/>
              </a:spcBef>
              <a:spcAft>
                <a:spcPts val="0"/>
              </a:spcAft>
              <a:buSzPct val="145000"/>
              <a:buChar char="•"/>
            </a:pPr>
            <a:r>
              <a:rPr lang="en-US"/>
              <a:t>Notice the big difference between the mean pressure of the pulmonary compared to that on systemic side </a:t>
            </a:r>
            <a:endParaRPr/>
          </a:p>
          <a:p>
            <a:pPr indent="-285750" lvl="0" marL="285750" rtl="0" algn="l">
              <a:spcBef>
                <a:spcPts val="1044"/>
              </a:spcBef>
              <a:spcAft>
                <a:spcPts val="0"/>
              </a:spcAft>
              <a:buSzPct val="145000"/>
              <a:buChar char="•"/>
            </a:pPr>
            <a:r>
              <a:rPr lang="en-US"/>
              <a:t>As you go from the pulmonary artery to the capillary bed to the pulmonary vein there is  a quit drop of pressure </a:t>
            </a:r>
            <a:endParaRPr/>
          </a:p>
          <a:p>
            <a:pPr indent="-285750" lvl="0" marL="285750" rtl="0" algn="l">
              <a:spcBef>
                <a:spcPts val="1044"/>
              </a:spcBef>
              <a:spcAft>
                <a:spcPts val="0"/>
              </a:spcAft>
              <a:buSzPct val="145000"/>
              <a:buChar char="•"/>
            </a:pPr>
            <a:r>
              <a:rPr lang="en-US"/>
              <a:t>On the systemic side is rather different; you started with mean of 100 and by the time  you getting down to the capillary a large amount of pressure is lost rather than systemic side </a:t>
            </a:r>
            <a:endParaRPr/>
          </a:p>
          <a:p>
            <a:pPr indent="0" lvl="0" marL="0" rtl="0" algn="l">
              <a:spcBef>
                <a:spcPts val="1044"/>
              </a:spcBef>
              <a:spcAft>
                <a:spcPts val="0"/>
              </a:spcAft>
              <a:buSzPct val="145000"/>
              <a:buNone/>
            </a:pPr>
            <a:r>
              <a:rPr lang="en-US"/>
              <a:t> </a:t>
            </a:r>
            <a:endParaRPr/>
          </a:p>
        </p:txBody>
      </p:sp>
      <p:pic>
        <p:nvPicPr>
          <p:cNvPr id="160" name="Google Shape;160;p21"/>
          <p:cNvPicPr preferRelativeResize="0"/>
          <p:nvPr/>
        </p:nvPicPr>
        <p:blipFill rotWithShape="1">
          <a:blip r:embed="rId3">
            <a:alphaModFix/>
          </a:blip>
          <a:srcRect b="0" l="0" r="0" t="0"/>
          <a:stretch/>
        </p:blipFill>
        <p:spPr>
          <a:xfrm>
            <a:off x="7455876" y="1561515"/>
            <a:ext cx="4220309" cy="40454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idx="1" type="body"/>
          </p:nvPr>
        </p:nvSpPr>
        <p:spPr>
          <a:xfrm>
            <a:off x="1456174" y="816844"/>
            <a:ext cx="5648011" cy="3860409"/>
          </a:xfrm>
          <a:prstGeom prst="rect">
            <a:avLst/>
          </a:prstGeom>
          <a:noFill/>
          <a:ln>
            <a:noFill/>
          </a:ln>
        </p:spPr>
        <p:txBody>
          <a:bodyPr anchorCtr="0" anchor="ctr" bIns="45700" lIns="91425" spcFirstLastPara="1" rIns="91425" wrap="square" tIns="45700">
            <a:normAutofit fontScale="85000" lnSpcReduction="10000"/>
          </a:bodyPr>
          <a:lstStyle/>
          <a:p>
            <a:pPr indent="-285750" lvl="0" marL="285750" rtl="0" algn="l">
              <a:spcBef>
                <a:spcPts val="0"/>
              </a:spcBef>
              <a:spcAft>
                <a:spcPts val="0"/>
              </a:spcAft>
              <a:buSzPct val="145000"/>
              <a:buChar char="•"/>
            </a:pPr>
            <a:r>
              <a:rPr lang="en-US"/>
              <a:t>On the systemic side we have muscular arteries that can constrict and increases in the diameter and they allow the distribution of blood to different parts in the body for example if you start  running you need blood flow to the exercising leg muscle increases greatly </a:t>
            </a:r>
            <a:endParaRPr/>
          </a:p>
          <a:p>
            <a:pPr indent="-285750" lvl="0" marL="285750" rtl="0" algn="l">
              <a:spcBef>
                <a:spcPts val="1008"/>
              </a:spcBef>
              <a:spcAft>
                <a:spcPts val="0"/>
              </a:spcAft>
              <a:buSzPct val="145000"/>
              <a:buChar char="•"/>
            </a:pPr>
            <a:r>
              <a:rPr lang="en-US"/>
              <a:t> not so on pulmonary side we don’t have a great deal of smooth muscle </a:t>
            </a:r>
            <a:endParaRPr/>
          </a:p>
          <a:p>
            <a:pPr indent="-285750" lvl="0" marL="285750" rtl="0" algn="l">
              <a:spcBef>
                <a:spcPts val="1008"/>
              </a:spcBef>
              <a:spcAft>
                <a:spcPts val="0"/>
              </a:spcAft>
              <a:buSzPct val="145000"/>
              <a:buChar char="•"/>
            </a:pPr>
            <a:r>
              <a:rPr lang="en-US"/>
              <a:t>Vascular resistance that is defined by </a:t>
            </a:r>
            <a:endParaRPr/>
          </a:p>
          <a:p>
            <a:pPr indent="0" lvl="0" marL="0" rtl="0" algn="l">
              <a:spcBef>
                <a:spcPts val="1008"/>
              </a:spcBef>
              <a:spcAft>
                <a:spcPts val="0"/>
              </a:spcAft>
              <a:buSzPct val="145000"/>
              <a:buNone/>
            </a:pPr>
            <a:r>
              <a:t/>
            </a:r>
            <a:endParaRPr/>
          </a:p>
          <a:p>
            <a:pPr indent="0" lvl="0" marL="0" rtl="0" algn="l">
              <a:spcBef>
                <a:spcPts val="1008"/>
              </a:spcBef>
              <a:spcAft>
                <a:spcPts val="0"/>
              </a:spcAft>
              <a:buSzPct val="145000"/>
              <a:buNone/>
            </a:pPr>
            <a:r>
              <a:rPr b="1" lang="en-US">
                <a:latin typeface="Times New Roman"/>
                <a:ea typeface="Times New Roman"/>
                <a:cs typeface="Times New Roman"/>
                <a:sym typeface="Times New Roman"/>
              </a:rPr>
              <a:t>Ohm’s Law</a:t>
            </a:r>
            <a:endParaRPr b="1"/>
          </a:p>
        </p:txBody>
      </p:sp>
      <p:pic>
        <p:nvPicPr>
          <p:cNvPr id="166" name="Google Shape;166;p22"/>
          <p:cNvPicPr preferRelativeResize="0"/>
          <p:nvPr/>
        </p:nvPicPr>
        <p:blipFill rotWithShape="1">
          <a:blip r:embed="rId3">
            <a:alphaModFix/>
          </a:blip>
          <a:srcRect b="0" l="0" r="0" t="0"/>
          <a:stretch/>
        </p:blipFill>
        <p:spPr>
          <a:xfrm>
            <a:off x="1757542" y="4543864"/>
            <a:ext cx="4572919" cy="1385667"/>
          </a:xfrm>
          <a:prstGeom prst="rect">
            <a:avLst/>
          </a:prstGeom>
          <a:noFill/>
          <a:ln>
            <a:noFill/>
          </a:ln>
        </p:spPr>
      </p:pic>
      <p:pic>
        <p:nvPicPr>
          <p:cNvPr id="167" name="Google Shape;167;p22"/>
          <p:cNvPicPr preferRelativeResize="0"/>
          <p:nvPr/>
        </p:nvPicPr>
        <p:blipFill rotWithShape="1">
          <a:blip r:embed="rId4">
            <a:alphaModFix/>
          </a:blip>
          <a:srcRect b="0" l="0" r="0" t="0"/>
          <a:stretch/>
        </p:blipFill>
        <p:spPr>
          <a:xfrm>
            <a:off x="7560937" y="956603"/>
            <a:ext cx="4280330" cy="45579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idx="1" type="body"/>
          </p:nvPr>
        </p:nvSpPr>
        <p:spPr>
          <a:xfrm>
            <a:off x="1357700" y="1218026"/>
            <a:ext cx="10018713" cy="4648202"/>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3480"/>
              <a:buChar char="•"/>
            </a:pPr>
            <a:r>
              <a:rPr lang="en-US"/>
              <a:t>The flow is identical in systemic and capillary circulation, these are two circulation in series </a:t>
            </a:r>
            <a:endParaRPr/>
          </a:p>
          <a:p>
            <a:pPr indent="-285750" lvl="0" marL="285750" rtl="0" algn="l">
              <a:spcBef>
                <a:spcPts val="1080"/>
              </a:spcBef>
              <a:spcAft>
                <a:spcPts val="0"/>
              </a:spcAft>
              <a:buSzPts val="3480"/>
              <a:buChar char="•"/>
            </a:pPr>
            <a:r>
              <a:rPr lang="en-US"/>
              <a:t>But the pressure drop is 15-5 = 10mmHg on pulmonary side whereas on the systemic side we have got 100-2= 98mmHg. Which means the resistance on the systemic side is 10 times the pulmonary side</a:t>
            </a:r>
            <a:endParaRPr/>
          </a:p>
          <a:p>
            <a:pPr indent="-285750" lvl="0" marL="285750" rtl="0" algn="l">
              <a:spcBef>
                <a:spcPts val="1080"/>
              </a:spcBef>
              <a:spcAft>
                <a:spcPts val="0"/>
              </a:spcAft>
              <a:buSzPts val="3480"/>
              <a:buChar char="•"/>
            </a:pPr>
            <a:r>
              <a:rPr lang="en-US"/>
              <a:t>So the pulmonary circulation is low pressure and low resistance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idx="1" type="body"/>
          </p:nvPr>
        </p:nvSpPr>
        <p:spPr>
          <a:xfrm>
            <a:off x="1610920" y="826477"/>
            <a:ext cx="3791075" cy="5711483"/>
          </a:xfrm>
          <a:prstGeom prst="rect">
            <a:avLst/>
          </a:prstGeom>
          <a:noFill/>
          <a:ln>
            <a:noFill/>
          </a:ln>
        </p:spPr>
        <p:txBody>
          <a:bodyPr anchorCtr="0" anchor="ctr" bIns="45700" lIns="91425" spcFirstLastPara="1" rIns="91425" wrap="square" tIns="45700">
            <a:normAutofit fontScale="85000" lnSpcReduction="20000"/>
          </a:bodyPr>
          <a:lstStyle/>
          <a:p>
            <a:pPr indent="-285750" lvl="0" marL="285750" rtl="0" algn="l">
              <a:spcBef>
                <a:spcPts val="0"/>
              </a:spcBef>
              <a:spcAft>
                <a:spcPts val="0"/>
              </a:spcAft>
              <a:buSzPct val="145000"/>
              <a:buChar char="•"/>
            </a:pPr>
            <a:r>
              <a:rPr lang="en-US"/>
              <a:t>The pressures within pulmonary capillaries is quit small as we have seen , the pressure around the capillaries as you can see they sitting in the alveolar wall and very close to them is the alveolar gas so the pressure the capillary exposed to is alveolar pressure </a:t>
            </a:r>
            <a:endParaRPr/>
          </a:p>
          <a:p>
            <a:pPr indent="-97917" lvl="0" marL="285750" rtl="0" algn="l">
              <a:spcBef>
                <a:spcPts val="1008"/>
              </a:spcBef>
              <a:spcAft>
                <a:spcPts val="0"/>
              </a:spcAft>
              <a:buSzPct val="145000"/>
              <a:buNone/>
            </a:pPr>
            <a:r>
              <a:t/>
            </a:r>
            <a:endParaRPr/>
          </a:p>
          <a:p>
            <a:pPr indent="-97917" lvl="0" marL="285750" rtl="0" algn="l">
              <a:spcBef>
                <a:spcPts val="1008"/>
              </a:spcBef>
              <a:spcAft>
                <a:spcPts val="0"/>
              </a:spcAft>
              <a:buSzPct val="145000"/>
              <a:buNone/>
            </a:pPr>
            <a:r>
              <a:t/>
            </a:r>
            <a:endParaRPr/>
          </a:p>
          <a:p>
            <a:pPr indent="-285750" lvl="0" marL="285750" rtl="0" algn="l">
              <a:spcBef>
                <a:spcPts val="1008"/>
              </a:spcBef>
              <a:spcAft>
                <a:spcPts val="0"/>
              </a:spcAft>
              <a:buSzPct val="145000"/>
              <a:buChar char="•"/>
            </a:pPr>
            <a:r>
              <a:rPr lang="en-US"/>
              <a:t>The capillaries are exposed to alveolar pressure and in fact of you raise the alveolar pressure above the capillary pressure or by the same token if you reduce the capillary pressure below the alveolar pressure the capillaries are compressed and collapsed </a:t>
            </a:r>
            <a:endParaRPr/>
          </a:p>
        </p:txBody>
      </p:sp>
      <p:pic>
        <p:nvPicPr>
          <p:cNvPr id="178" name="Google Shape;178;p24"/>
          <p:cNvPicPr preferRelativeResize="0"/>
          <p:nvPr/>
        </p:nvPicPr>
        <p:blipFill rotWithShape="1">
          <a:blip r:embed="rId3">
            <a:alphaModFix/>
          </a:blip>
          <a:srcRect b="0" l="0" r="0" t="0"/>
          <a:stretch/>
        </p:blipFill>
        <p:spPr>
          <a:xfrm>
            <a:off x="6485207" y="1213411"/>
            <a:ext cx="4496971" cy="1752599"/>
          </a:xfrm>
          <a:prstGeom prst="rect">
            <a:avLst/>
          </a:prstGeom>
          <a:noFill/>
          <a:ln>
            <a:noFill/>
          </a:ln>
        </p:spPr>
      </p:pic>
      <p:pic>
        <p:nvPicPr>
          <p:cNvPr id="179" name="Google Shape;179;p24"/>
          <p:cNvPicPr preferRelativeResize="0"/>
          <p:nvPr/>
        </p:nvPicPr>
        <p:blipFill rotWithShape="1">
          <a:blip r:embed="rId4">
            <a:alphaModFix/>
          </a:blip>
          <a:srcRect b="0" l="0" r="0" t="0"/>
          <a:stretch/>
        </p:blipFill>
        <p:spPr>
          <a:xfrm>
            <a:off x="6485207" y="4201479"/>
            <a:ext cx="4496971" cy="1752599"/>
          </a:xfrm>
          <a:prstGeom prst="rect">
            <a:avLst/>
          </a:prstGeom>
          <a:noFill/>
          <a:ln>
            <a:noFill/>
          </a:ln>
        </p:spPr>
      </p:pic>
      <p:sp>
        <p:nvSpPr>
          <p:cNvPr id="180" name="Google Shape;180;p24"/>
          <p:cNvSpPr txBox="1"/>
          <p:nvPr/>
        </p:nvSpPr>
        <p:spPr>
          <a:xfrm>
            <a:off x="3506457" y="-52867"/>
            <a:ext cx="60983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FF0000"/>
                </a:solidFill>
                <a:latin typeface="Corbel"/>
                <a:ea typeface="Corbel"/>
                <a:cs typeface="Corbel"/>
                <a:sym typeface="Corbel"/>
              </a:rPr>
              <a:t>Pressure in the Pulmonary Capillary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txBox="1"/>
          <p:nvPr>
            <p:ph type="title"/>
          </p:nvPr>
        </p:nvSpPr>
        <p:spPr>
          <a:xfrm>
            <a:off x="1470243" y="179949"/>
            <a:ext cx="10018713" cy="80478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400"/>
              <a:buFont typeface="Corbel"/>
              <a:buNone/>
            </a:pPr>
            <a:r>
              <a:rPr b="1" lang="en-US" sz="2400">
                <a:solidFill>
                  <a:srgbClr val="FF0000"/>
                </a:solidFill>
              </a:rPr>
              <a:t>Pressure in the Pulmonary Veins and Arteries </a:t>
            </a:r>
            <a:endParaRPr sz="2400"/>
          </a:p>
        </p:txBody>
      </p:sp>
      <p:sp>
        <p:nvSpPr>
          <p:cNvPr id="186" name="Google Shape;186;p25"/>
          <p:cNvSpPr txBox="1"/>
          <p:nvPr>
            <p:ph idx="1" type="body"/>
          </p:nvPr>
        </p:nvSpPr>
        <p:spPr>
          <a:xfrm>
            <a:off x="1343634" y="1406769"/>
            <a:ext cx="5943431" cy="5271281"/>
          </a:xfrm>
          <a:prstGeom prst="rect">
            <a:avLst/>
          </a:prstGeom>
          <a:noFill/>
          <a:ln>
            <a:noFill/>
          </a:ln>
        </p:spPr>
        <p:txBody>
          <a:bodyPr anchorCtr="0" anchor="ctr" bIns="45700" lIns="91425" spcFirstLastPara="1" rIns="91425" wrap="square" tIns="45700">
            <a:normAutofit fontScale="70000" lnSpcReduction="20000"/>
          </a:bodyPr>
          <a:lstStyle/>
          <a:p>
            <a:pPr indent="-285750" lvl="0" marL="285750" rtl="0" algn="l">
              <a:spcBef>
                <a:spcPts val="0"/>
              </a:spcBef>
              <a:spcAft>
                <a:spcPts val="0"/>
              </a:spcAft>
              <a:buSzPct val="145000"/>
              <a:buChar char="•"/>
            </a:pPr>
            <a:r>
              <a:rPr lang="en-US"/>
              <a:t>The pressure of pulmonary vein is not  equal to the pressure of alveoli although it is close to the alveoli, because the alveolar walls are under tension and they are pulling on this small pulmonary vein so it turns out that the pressure around the pulmonary arteries and veins is rather less than the alveolar pressure </a:t>
            </a:r>
            <a:endParaRPr/>
          </a:p>
          <a:p>
            <a:pPr indent="0" lvl="0" marL="0" rtl="0" algn="l">
              <a:spcBef>
                <a:spcPts val="936"/>
              </a:spcBef>
              <a:spcAft>
                <a:spcPts val="0"/>
              </a:spcAft>
              <a:buSzPct val="145000"/>
              <a:buNone/>
            </a:pPr>
            <a:r>
              <a:t/>
            </a:r>
            <a:endParaRPr/>
          </a:p>
          <a:p>
            <a:pPr indent="-285750" lvl="0" marL="285750" rtl="0" algn="l">
              <a:spcBef>
                <a:spcPts val="936"/>
              </a:spcBef>
              <a:spcAft>
                <a:spcPts val="0"/>
              </a:spcAft>
              <a:buSzPct val="145000"/>
              <a:buChar char="•"/>
            </a:pPr>
            <a:r>
              <a:rPr lang="en-US"/>
              <a:t>We often divide the blood vessels in the lung into alveolar vessels which is mainly  the capillaries here exposed to alveolar pressure and imaginary vessels is rather called extra alveolar pressure and those not exposed to alveolar pressure</a:t>
            </a:r>
            <a:endParaRPr/>
          </a:p>
          <a:p>
            <a:pPr indent="0" lvl="0" marL="0" rtl="0" algn="l">
              <a:spcBef>
                <a:spcPts val="936"/>
              </a:spcBef>
              <a:spcAft>
                <a:spcPts val="0"/>
              </a:spcAft>
              <a:buSzPct val="145000"/>
              <a:buNone/>
            </a:pPr>
            <a:r>
              <a:rPr lang="en-US"/>
              <a:t> </a:t>
            </a:r>
            <a:endParaRPr/>
          </a:p>
          <a:p>
            <a:pPr indent="-285750" lvl="0" marL="285750" rtl="0" algn="l">
              <a:spcBef>
                <a:spcPts val="936"/>
              </a:spcBef>
              <a:spcAft>
                <a:spcPts val="0"/>
              </a:spcAft>
              <a:buSzPct val="145000"/>
              <a:buChar char="•"/>
            </a:pPr>
            <a:r>
              <a:rPr lang="en-US"/>
              <a:t>Extra alveolar vessels have smooth muscle and elastic tissue so they have the tendency to become smaller but there are active radial traction of lung parenchyma around them so you can think of the extra alveolar vessels under dynamic conditions you got the expansion of the lung trying to pull them open and intrinsic natural tendency to get smaller and so that determines the caliber of these vessels so if we increase the lung volume the caliber would increase </a:t>
            </a:r>
            <a:endParaRPr/>
          </a:p>
          <a:p>
            <a:pPr indent="0" lvl="0" marL="0" rtl="0" algn="l">
              <a:spcBef>
                <a:spcPts val="936"/>
              </a:spcBef>
              <a:spcAft>
                <a:spcPts val="0"/>
              </a:spcAft>
              <a:buSzPct val="145000"/>
              <a:buNone/>
            </a:pPr>
            <a:r>
              <a:rPr lang="en-US"/>
              <a:t> </a:t>
            </a:r>
            <a:endParaRPr/>
          </a:p>
          <a:p>
            <a:pPr indent="-131064" lvl="0" marL="285750" rtl="0" algn="l">
              <a:spcBef>
                <a:spcPts val="936"/>
              </a:spcBef>
              <a:spcAft>
                <a:spcPts val="0"/>
              </a:spcAft>
              <a:buSzPct val="145000"/>
              <a:buNone/>
            </a:pPr>
            <a:r>
              <a:t/>
            </a:r>
            <a:endParaRPr/>
          </a:p>
        </p:txBody>
      </p:sp>
      <p:pic>
        <p:nvPicPr>
          <p:cNvPr id="187" name="Google Shape;187;p25"/>
          <p:cNvPicPr preferRelativeResize="0"/>
          <p:nvPr/>
        </p:nvPicPr>
        <p:blipFill rotWithShape="1">
          <a:blip r:embed="rId3">
            <a:alphaModFix/>
          </a:blip>
          <a:srcRect b="0" l="0" r="0" t="0"/>
          <a:stretch/>
        </p:blipFill>
        <p:spPr>
          <a:xfrm>
            <a:off x="7287064" y="1322363"/>
            <a:ext cx="4487593" cy="2228850"/>
          </a:xfrm>
          <a:prstGeom prst="rect">
            <a:avLst/>
          </a:prstGeom>
          <a:noFill/>
          <a:ln>
            <a:noFill/>
          </a:ln>
        </p:spPr>
      </p:pic>
      <p:pic>
        <p:nvPicPr>
          <p:cNvPr id="188" name="Google Shape;188;p25"/>
          <p:cNvPicPr preferRelativeResize="0"/>
          <p:nvPr/>
        </p:nvPicPr>
        <p:blipFill rotWithShape="1">
          <a:blip r:embed="rId4">
            <a:alphaModFix/>
          </a:blip>
          <a:srcRect b="0" l="0" r="0" t="0"/>
          <a:stretch/>
        </p:blipFill>
        <p:spPr>
          <a:xfrm>
            <a:off x="7287064" y="3973244"/>
            <a:ext cx="4487593" cy="26207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724655" y="94372"/>
            <a:ext cx="6337327" cy="86223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Corbel"/>
              <a:buNone/>
            </a:pPr>
            <a:r>
              <a:rPr b="1" lang="en-US" sz="2800">
                <a:solidFill>
                  <a:srgbClr val="FF0000"/>
                </a:solidFill>
              </a:rPr>
              <a:t>Pulmonary Resistance </a:t>
            </a:r>
            <a:endParaRPr/>
          </a:p>
        </p:txBody>
      </p:sp>
      <p:sp>
        <p:nvSpPr>
          <p:cNvPr id="194" name="Google Shape;194;p26"/>
          <p:cNvSpPr txBox="1"/>
          <p:nvPr>
            <p:ph idx="1" type="body"/>
          </p:nvPr>
        </p:nvSpPr>
        <p:spPr>
          <a:xfrm>
            <a:off x="1320188" y="1125417"/>
            <a:ext cx="5136883" cy="5303520"/>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3480"/>
              <a:buChar char="•"/>
            </a:pPr>
            <a:r>
              <a:rPr lang="en-US"/>
              <a:t>Patients with heart or lung disease have increase pulmonary resistance so we should be clear about that </a:t>
            </a:r>
            <a:endParaRPr/>
          </a:p>
          <a:p>
            <a:pPr indent="-285750" lvl="0" marL="285750" rtl="0" algn="l">
              <a:spcBef>
                <a:spcPts val="1080"/>
              </a:spcBef>
              <a:spcAft>
                <a:spcPts val="0"/>
              </a:spcAft>
              <a:buSzPts val="3480"/>
              <a:buChar char="•"/>
            </a:pPr>
            <a:r>
              <a:rPr lang="en-US"/>
              <a:t>We are only going to change one pressure at a time </a:t>
            </a:r>
            <a:endParaRPr/>
          </a:p>
          <a:p>
            <a:pPr indent="-285750" lvl="0" marL="285750" rtl="0" algn="l">
              <a:spcBef>
                <a:spcPts val="1080"/>
              </a:spcBef>
              <a:spcAft>
                <a:spcPts val="0"/>
              </a:spcAft>
              <a:buSzPts val="3480"/>
              <a:buChar char="•"/>
            </a:pPr>
            <a:r>
              <a:rPr lang="en-US"/>
              <a:t>Increase the veins pressure (down stream ) and held the arterial pressure (up stream )  the pulmonary resistance is going to decrease and by the same token if we increase the up stream and held the down stream again the pulmonary resistance is going to decrease  </a:t>
            </a:r>
            <a:r>
              <a:rPr lang="en-US">
                <a:solidFill>
                  <a:srgbClr val="FF0000"/>
                </a:solidFill>
              </a:rPr>
              <a:t>WHY????????</a:t>
            </a:r>
            <a:endParaRPr/>
          </a:p>
          <a:p>
            <a:pPr indent="0" lvl="0" marL="0" rtl="0" algn="l">
              <a:spcBef>
                <a:spcPts val="1080"/>
              </a:spcBef>
              <a:spcAft>
                <a:spcPts val="0"/>
              </a:spcAft>
              <a:buSzPts val="3480"/>
              <a:buNone/>
            </a:pPr>
            <a:r>
              <a:t/>
            </a:r>
            <a:endParaRPr/>
          </a:p>
        </p:txBody>
      </p:sp>
      <p:pic>
        <p:nvPicPr>
          <p:cNvPr id="195" name="Google Shape;195;p26"/>
          <p:cNvPicPr preferRelativeResize="0"/>
          <p:nvPr/>
        </p:nvPicPr>
        <p:blipFill rotWithShape="1">
          <a:blip r:embed="rId3">
            <a:alphaModFix/>
          </a:blip>
          <a:srcRect b="0" l="0" r="0" t="0"/>
          <a:stretch/>
        </p:blipFill>
        <p:spPr>
          <a:xfrm>
            <a:off x="6800985" y="678911"/>
            <a:ext cx="5235358" cy="2363372"/>
          </a:xfrm>
          <a:prstGeom prst="rect">
            <a:avLst/>
          </a:prstGeom>
          <a:noFill/>
          <a:ln>
            <a:noFill/>
          </a:ln>
        </p:spPr>
      </p:pic>
      <p:pic>
        <p:nvPicPr>
          <p:cNvPr id="196" name="Google Shape;196;p26"/>
          <p:cNvPicPr preferRelativeResize="0"/>
          <p:nvPr/>
        </p:nvPicPr>
        <p:blipFill rotWithShape="1">
          <a:blip r:embed="rId4">
            <a:alphaModFix/>
          </a:blip>
          <a:srcRect b="0" l="0" r="0" t="0"/>
          <a:stretch/>
        </p:blipFill>
        <p:spPr>
          <a:xfrm>
            <a:off x="6717667" y="3393246"/>
            <a:ext cx="5401994" cy="30356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1484310" y="190501"/>
            <a:ext cx="6140379" cy="125847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400"/>
              <a:buFont typeface="Corbel"/>
              <a:buNone/>
            </a:pPr>
            <a:r>
              <a:rPr b="1" lang="en-US" sz="2400">
                <a:solidFill>
                  <a:srgbClr val="FF0000"/>
                </a:solidFill>
              </a:rPr>
              <a:t>Factors affecting the pulmonary resistance </a:t>
            </a:r>
            <a:endParaRPr/>
          </a:p>
        </p:txBody>
      </p:sp>
      <p:sp>
        <p:nvSpPr>
          <p:cNvPr id="202" name="Google Shape;202;p27"/>
          <p:cNvSpPr txBox="1"/>
          <p:nvPr>
            <p:ph idx="1" type="body"/>
          </p:nvPr>
        </p:nvSpPr>
        <p:spPr>
          <a:xfrm>
            <a:off x="1086643" y="1330570"/>
            <a:ext cx="10018713" cy="3804138"/>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3480"/>
              <a:buChar char="•"/>
            </a:pPr>
            <a:r>
              <a:rPr lang="en-US"/>
              <a:t>Recruitment of the capillaries </a:t>
            </a:r>
            <a:endParaRPr/>
          </a:p>
          <a:p>
            <a:pPr indent="-64770" lvl="0" marL="285750" rtl="0" algn="l">
              <a:spcBef>
                <a:spcPts val="1080"/>
              </a:spcBef>
              <a:spcAft>
                <a:spcPts val="0"/>
              </a:spcAft>
              <a:buSzPts val="3480"/>
              <a:buNone/>
            </a:pPr>
            <a:r>
              <a:t/>
            </a:r>
            <a:endParaRPr/>
          </a:p>
          <a:p>
            <a:pPr indent="0" lvl="0" marL="0" rtl="0" algn="l">
              <a:spcBef>
                <a:spcPts val="1080"/>
              </a:spcBef>
              <a:spcAft>
                <a:spcPts val="0"/>
              </a:spcAft>
              <a:buSzPts val="3480"/>
              <a:buNone/>
            </a:pPr>
            <a:r>
              <a:t/>
            </a:r>
            <a:endParaRPr/>
          </a:p>
          <a:p>
            <a:pPr indent="-285750" lvl="0" marL="285750" rtl="0" algn="l">
              <a:spcBef>
                <a:spcPts val="1080"/>
              </a:spcBef>
              <a:spcAft>
                <a:spcPts val="0"/>
              </a:spcAft>
              <a:buSzPts val="3480"/>
              <a:buChar char="•"/>
            </a:pPr>
            <a:r>
              <a:rPr lang="en-US"/>
              <a:t>Distension  of the capillaries </a:t>
            </a:r>
            <a:endParaRPr/>
          </a:p>
        </p:txBody>
      </p:sp>
      <p:pic>
        <p:nvPicPr>
          <p:cNvPr id="203" name="Google Shape;203;p27"/>
          <p:cNvPicPr preferRelativeResize="0"/>
          <p:nvPr/>
        </p:nvPicPr>
        <p:blipFill rotWithShape="1">
          <a:blip r:embed="rId3">
            <a:alphaModFix/>
          </a:blip>
          <a:srcRect b="0" l="0" r="0" t="0"/>
          <a:stretch/>
        </p:blipFill>
        <p:spPr>
          <a:xfrm>
            <a:off x="6358597" y="1448973"/>
            <a:ext cx="5584873" cy="36857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