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5"/>
  </p:notesMasterIdLst>
  <p:sldIdLst>
    <p:sldId id="257" r:id="rId5"/>
    <p:sldId id="278" r:id="rId6"/>
    <p:sldId id="279" r:id="rId7"/>
    <p:sldId id="280" r:id="rId8"/>
    <p:sldId id="281" r:id="rId9"/>
    <p:sldId id="306" r:id="rId10"/>
    <p:sldId id="307" r:id="rId11"/>
    <p:sldId id="308" r:id="rId12"/>
    <p:sldId id="309" r:id="rId13"/>
    <p:sldId id="310" r:id="rId14"/>
    <p:sldId id="276" r:id="rId15"/>
    <p:sldId id="283" r:id="rId16"/>
    <p:sldId id="284" r:id="rId17"/>
    <p:sldId id="265" r:id="rId18"/>
    <p:sldId id="301" r:id="rId19"/>
    <p:sldId id="302" r:id="rId20"/>
    <p:sldId id="268" r:id="rId21"/>
    <p:sldId id="267" r:id="rId22"/>
    <p:sldId id="303" r:id="rId23"/>
    <p:sldId id="271" r:id="rId24"/>
    <p:sldId id="269" r:id="rId25"/>
    <p:sldId id="274" r:id="rId26"/>
    <p:sldId id="258" r:id="rId27"/>
    <p:sldId id="259" r:id="rId28"/>
    <p:sldId id="260" r:id="rId29"/>
    <p:sldId id="261" r:id="rId30"/>
    <p:sldId id="282" r:id="rId31"/>
    <p:sldId id="262" r:id="rId32"/>
    <p:sldId id="277" r:id="rId33"/>
    <p:sldId id="312" r:id="rId34"/>
    <p:sldId id="318" r:id="rId35"/>
    <p:sldId id="263" r:id="rId36"/>
    <p:sldId id="264" r:id="rId37"/>
    <p:sldId id="266" r:id="rId38"/>
    <p:sldId id="270" r:id="rId39"/>
    <p:sldId id="316" r:id="rId40"/>
    <p:sldId id="285" r:id="rId41"/>
    <p:sldId id="313" r:id="rId42"/>
    <p:sldId id="287" r:id="rId43"/>
    <p:sldId id="286" r:id="rId44"/>
    <p:sldId id="288" r:id="rId45"/>
    <p:sldId id="289" r:id="rId46"/>
    <p:sldId id="290" r:id="rId47"/>
    <p:sldId id="292" r:id="rId48"/>
    <p:sldId id="293" r:id="rId49"/>
    <p:sldId id="295" r:id="rId50"/>
    <p:sldId id="296" r:id="rId51"/>
    <p:sldId id="314" r:id="rId52"/>
    <p:sldId id="315" r:id="rId53"/>
    <p:sldId id="317"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12" autoAdjust="0"/>
    <p:restoredTop sz="94660"/>
  </p:normalViewPr>
  <p:slideViewPr>
    <p:cSldViewPr snapToGrid="0">
      <p:cViewPr varScale="1">
        <p:scale>
          <a:sx n="72" d="100"/>
          <a:sy n="72" d="100"/>
        </p:scale>
        <p:origin x="68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9" Type="http://schemas.openxmlformats.org/officeDocument/2006/relationships/slide" Target="slides/slide35.xml" /><Relationship Id="rId21" Type="http://schemas.openxmlformats.org/officeDocument/2006/relationships/slide" Target="slides/slide17.xml" /><Relationship Id="rId34" Type="http://schemas.openxmlformats.org/officeDocument/2006/relationships/slide" Target="slides/slide30.xml" /><Relationship Id="rId42" Type="http://schemas.openxmlformats.org/officeDocument/2006/relationships/slide" Target="slides/slide38.xml" /><Relationship Id="rId47" Type="http://schemas.openxmlformats.org/officeDocument/2006/relationships/slide" Target="slides/slide43.xml" /><Relationship Id="rId50" Type="http://schemas.openxmlformats.org/officeDocument/2006/relationships/slide" Target="slides/slide46.xml" /><Relationship Id="rId55" Type="http://schemas.openxmlformats.org/officeDocument/2006/relationships/notesMaster" Target="notesMasters/notesMaster1.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slide" Target="slides/slide29.xml" /><Relationship Id="rId38" Type="http://schemas.openxmlformats.org/officeDocument/2006/relationships/slide" Target="slides/slide34.xml" /><Relationship Id="rId46" Type="http://schemas.openxmlformats.org/officeDocument/2006/relationships/slide" Target="slides/slide42.xml" /><Relationship Id="rId59" Type="http://schemas.openxmlformats.org/officeDocument/2006/relationships/tableStyles" Target="tableStyles.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slide" Target="slides/slide25.xml" /><Relationship Id="rId41" Type="http://schemas.openxmlformats.org/officeDocument/2006/relationships/slide" Target="slides/slide37.xml" /><Relationship Id="rId54" Type="http://schemas.openxmlformats.org/officeDocument/2006/relationships/slide" Target="slides/slide50.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slide" Target="slides/slide28.xml" /><Relationship Id="rId37" Type="http://schemas.openxmlformats.org/officeDocument/2006/relationships/slide" Target="slides/slide33.xml" /><Relationship Id="rId40" Type="http://schemas.openxmlformats.org/officeDocument/2006/relationships/slide" Target="slides/slide36.xml" /><Relationship Id="rId45" Type="http://schemas.openxmlformats.org/officeDocument/2006/relationships/slide" Target="slides/slide41.xml" /><Relationship Id="rId53" Type="http://schemas.openxmlformats.org/officeDocument/2006/relationships/slide" Target="slides/slide49.xml" /><Relationship Id="rId58" Type="http://schemas.openxmlformats.org/officeDocument/2006/relationships/theme" Target="theme/theme1.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36" Type="http://schemas.openxmlformats.org/officeDocument/2006/relationships/slide" Target="slides/slide32.xml" /><Relationship Id="rId49" Type="http://schemas.openxmlformats.org/officeDocument/2006/relationships/slide" Target="slides/slide45.xml" /><Relationship Id="rId57" Type="http://schemas.openxmlformats.org/officeDocument/2006/relationships/viewProps" Target="viewProps.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slide" Target="slides/slide27.xml" /><Relationship Id="rId44" Type="http://schemas.openxmlformats.org/officeDocument/2006/relationships/slide" Target="slides/slide40.xml" /><Relationship Id="rId52" Type="http://schemas.openxmlformats.org/officeDocument/2006/relationships/slide" Target="slides/slide48.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slide" Target="slides/slide26.xml" /><Relationship Id="rId35" Type="http://schemas.openxmlformats.org/officeDocument/2006/relationships/slide" Target="slides/slide31.xml" /><Relationship Id="rId43" Type="http://schemas.openxmlformats.org/officeDocument/2006/relationships/slide" Target="slides/slide39.xml" /><Relationship Id="rId48" Type="http://schemas.openxmlformats.org/officeDocument/2006/relationships/slide" Target="slides/slide44.xml" /><Relationship Id="rId56" Type="http://schemas.openxmlformats.org/officeDocument/2006/relationships/presProps" Target="presProps.xml" /><Relationship Id="rId8" Type="http://schemas.openxmlformats.org/officeDocument/2006/relationships/slide" Target="slides/slide4.xml" /><Relationship Id="rId51" Type="http://schemas.openxmlformats.org/officeDocument/2006/relationships/slide" Target="slides/slide47.xml" /><Relationship Id="rId3" Type="http://schemas.openxmlformats.org/officeDocument/2006/relationships/customXml" Target="../customXml/item3.xml" /></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ADD580-E968-42AF-B60C-6FFF0A188077}" type="doc">
      <dgm:prSet loTypeId="urn:microsoft.com/office/officeart/2005/8/layout/cycle8" loCatId="cycle" qsTypeId="urn:microsoft.com/office/officeart/2005/8/quickstyle/3d2" qsCatId="3D" csTypeId="urn:microsoft.com/office/officeart/2005/8/colors/accent0_3" csCatId="mainScheme" phldr="1"/>
      <dgm:spPr/>
    </dgm:pt>
    <dgm:pt modelId="{8579E158-FD83-412F-89AB-33D8040E94EB}">
      <dgm:prSet phldrT="[Text]" custT="1"/>
      <dgm:spPr/>
      <dgm:t>
        <a:bodyPr/>
        <a:lstStyle/>
        <a:p>
          <a:r>
            <a:rPr lang="en-US" sz="2800" dirty="0"/>
            <a:t>Researcher</a:t>
          </a:r>
          <a:endParaRPr lang="en-GB" sz="2800" dirty="0"/>
        </a:p>
      </dgm:t>
    </dgm:pt>
    <dgm:pt modelId="{5AA7E198-B71D-46DE-9DA8-8AEE6A5F681B}" type="parTrans" cxnId="{2D3ED1AD-A5C0-4838-8DDA-51DBACCDED9F}">
      <dgm:prSet/>
      <dgm:spPr/>
      <dgm:t>
        <a:bodyPr/>
        <a:lstStyle/>
        <a:p>
          <a:endParaRPr lang="en-GB"/>
        </a:p>
      </dgm:t>
    </dgm:pt>
    <dgm:pt modelId="{EDDCB6FD-34DC-4219-92ED-9478E706E81E}" type="sibTrans" cxnId="{2D3ED1AD-A5C0-4838-8DDA-51DBACCDED9F}">
      <dgm:prSet/>
      <dgm:spPr/>
      <dgm:t>
        <a:bodyPr/>
        <a:lstStyle/>
        <a:p>
          <a:endParaRPr lang="en-GB"/>
        </a:p>
      </dgm:t>
    </dgm:pt>
    <dgm:pt modelId="{16A72439-6F15-4F35-A67F-A8AAA77B48FD}">
      <dgm:prSet phldrT="[Text]" custT="1"/>
      <dgm:spPr/>
      <dgm:t>
        <a:bodyPr/>
        <a:lstStyle/>
        <a:p>
          <a:r>
            <a:rPr lang="en-US" sz="2800" dirty="0"/>
            <a:t>Research groups</a:t>
          </a:r>
          <a:endParaRPr lang="en-GB" sz="2800" dirty="0"/>
        </a:p>
      </dgm:t>
    </dgm:pt>
    <dgm:pt modelId="{299C9685-1705-4083-B33A-5C98B7C24238}" type="parTrans" cxnId="{9EFFB7AB-9D9B-4FB2-A550-42F60046CEEE}">
      <dgm:prSet/>
      <dgm:spPr/>
      <dgm:t>
        <a:bodyPr/>
        <a:lstStyle/>
        <a:p>
          <a:endParaRPr lang="en-GB"/>
        </a:p>
      </dgm:t>
    </dgm:pt>
    <dgm:pt modelId="{A976BFBA-38E7-4A8F-B026-E4BB7D17DF77}" type="sibTrans" cxnId="{9EFFB7AB-9D9B-4FB2-A550-42F60046CEEE}">
      <dgm:prSet/>
      <dgm:spPr/>
      <dgm:t>
        <a:bodyPr/>
        <a:lstStyle/>
        <a:p>
          <a:endParaRPr lang="en-GB"/>
        </a:p>
      </dgm:t>
    </dgm:pt>
    <dgm:pt modelId="{DC20BEB0-B2B9-4E30-AB1B-42CB540359B3}">
      <dgm:prSet phldrT="[Text]" custT="1"/>
      <dgm:spPr/>
      <dgm:t>
        <a:bodyPr/>
        <a:lstStyle/>
        <a:p>
          <a:r>
            <a:rPr lang="en-US" sz="2800" dirty="0"/>
            <a:t>Research</a:t>
          </a:r>
          <a:endParaRPr lang="en-GB" sz="2800" dirty="0"/>
        </a:p>
      </dgm:t>
    </dgm:pt>
    <dgm:pt modelId="{3D4E6EFE-4A29-4B22-8D88-B581D406E6E1}" type="parTrans" cxnId="{AC96924B-1D1A-44C4-91C9-8A29C624946B}">
      <dgm:prSet/>
      <dgm:spPr/>
      <dgm:t>
        <a:bodyPr/>
        <a:lstStyle/>
        <a:p>
          <a:endParaRPr lang="en-GB"/>
        </a:p>
      </dgm:t>
    </dgm:pt>
    <dgm:pt modelId="{50FCB3D8-6693-4F80-9E0D-7AC8C2F49276}" type="sibTrans" cxnId="{AC96924B-1D1A-44C4-91C9-8A29C624946B}">
      <dgm:prSet/>
      <dgm:spPr/>
      <dgm:t>
        <a:bodyPr/>
        <a:lstStyle/>
        <a:p>
          <a:endParaRPr lang="en-GB"/>
        </a:p>
      </dgm:t>
    </dgm:pt>
    <dgm:pt modelId="{27C8F6A2-7F3E-4954-9BB2-817D5E238A88}" type="pres">
      <dgm:prSet presAssocID="{07ADD580-E968-42AF-B60C-6FFF0A188077}" presName="compositeShape" presStyleCnt="0">
        <dgm:presLayoutVars>
          <dgm:chMax val="7"/>
          <dgm:dir/>
          <dgm:resizeHandles val="exact"/>
        </dgm:presLayoutVars>
      </dgm:prSet>
      <dgm:spPr/>
    </dgm:pt>
    <dgm:pt modelId="{C8DB23BD-BDE4-4A9E-9612-80B1C1AC4998}" type="pres">
      <dgm:prSet presAssocID="{07ADD580-E968-42AF-B60C-6FFF0A188077}" presName="wedge1" presStyleLbl="node1" presStyleIdx="0" presStyleCnt="3" custScaleX="187941" custScaleY="147405" custLinFactNeighborX="-477" custLinFactNeighborY="-4710"/>
      <dgm:spPr/>
    </dgm:pt>
    <dgm:pt modelId="{9CDF167E-15BE-49F3-B997-03FC98B388CF}" type="pres">
      <dgm:prSet presAssocID="{07ADD580-E968-42AF-B60C-6FFF0A188077}" presName="dummy1a" presStyleCnt="0"/>
      <dgm:spPr/>
    </dgm:pt>
    <dgm:pt modelId="{A5C0D7AA-EF3F-4BDF-8ED7-A4B609B9425B}" type="pres">
      <dgm:prSet presAssocID="{07ADD580-E968-42AF-B60C-6FFF0A188077}" presName="dummy1b" presStyleCnt="0"/>
      <dgm:spPr/>
    </dgm:pt>
    <dgm:pt modelId="{7D54A4A5-8703-4B4A-BA6F-8FB79C09D7AB}" type="pres">
      <dgm:prSet presAssocID="{07ADD580-E968-42AF-B60C-6FFF0A188077}" presName="wedge1Tx" presStyleLbl="node1" presStyleIdx="0" presStyleCnt="3">
        <dgm:presLayoutVars>
          <dgm:chMax val="0"/>
          <dgm:chPref val="0"/>
          <dgm:bulletEnabled val="1"/>
        </dgm:presLayoutVars>
      </dgm:prSet>
      <dgm:spPr/>
    </dgm:pt>
    <dgm:pt modelId="{F75455A4-9256-43DA-9463-9038B16EB94C}" type="pres">
      <dgm:prSet presAssocID="{07ADD580-E968-42AF-B60C-6FFF0A188077}" presName="wedge2" presStyleLbl="node1" presStyleIdx="1" presStyleCnt="3" custScaleX="187941" custScaleY="147405" custLinFactNeighborX="-788" custLinFactNeighborY="-3557"/>
      <dgm:spPr/>
    </dgm:pt>
    <dgm:pt modelId="{718E0BE4-E33D-4764-8720-188891935144}" type="pres">
      <dgm:prSet presAssocID="{07ADD580-E968-42AF-B60C-6FFF0A188077}" presName="dummy2a" presStyleCnt="0"/>
      <dgm:spPr/>
    </dgm:pt>
    <dgm:pt modelId="{9F201444-C32C-4F3D-A2B5-8456EE2E9D0D}" type="pres">
      <dgm:prSet presAssocID="{07ADD580-E968-42AF-B60C-6FFF0A188077}" presName="dummy2b" presStyleCnt="0"/>
      <dgm:spPr/>
    </dgm:pt>
    <dgm:pt modelId="{B899FAA6-7090-4334-9C11-4CDBA6184D94}" type="pres">
      <dgm:prSet presAssocID="{07ADD580-E968-42AF-B60C-6FFF0A188077}" presName="wedge2Tx" presStyleLbl="node1" presStyleIdx="1" presStyleCnt="3">
        <dgm:presLayoutVars>
          <dgm:chMax val="0"/>
          <dgm:chPref val="0"/>
          <dgm:bulletEnabled val="1"/>
        </dgm:presLayoutVars>
      </dgm:prSet>
      <dgm:spPr/>
    </dgm:pt>
    <dgm:pt modelId="{99ACF6C0-1BE0-48D6-8CD0-AB6B09AD1423}" type="pres">
      <dgm:prSet presAssocID="{07ADD580-E968-42AF-B60C-6FFF0A188077}" presName="wedge3" presStyleLbl="node1" presStyleIdx="2" presStyleCnt="3" custScaleX="187941" custScaleY="147405" custLinFactNeighborX="-2428" custLinFactNeighborY="-5160"/>
      <dgm:spPr/>
    </dgm:pt>
    <dgm:pt modelId="{DB30F8B5-DDED-4602-914C-41C430432E02}" type="pres">
      <dgm:prSet presAssocID="{07ADD580-E968-42AF-B60C-6FFF0A188077}" presName="dummy3a" presStyleCnt="0"/>
      <dgm:spPr/>
    </dgm:pt>
    <dgm:pt modelId="{B6C3A086-E620-42E5-9CBA-E6944FF07368}" type="pres">
      <dgm:prSet presAssocID="{07ADD580-E968-42AF-B60C-6FFF0A188077}" presName="dummy3b" presStyleCnt="0"/>
      <dgm:spPr/>
    </dgm:pt>
    <dgm:pt modelId="{222772D6-4C3D-4727-84A1-ACBB91A0293D}" type="pres">
      <dgm:prSet presAssocID="{07ADD580-E968-42AF-B60C-6FFF0A188077}" presName="wedge3Tx" presStyleLbl="node1" presStyleIdx="2" presStyleCnt="3">
        <dgm:presLayoutVars>
          <dgm:chMax val="0"/>
          <dgm:chPref val="0"/>
          <dgm:bulletEnabled val="1"/>
        </dgm:presLayoutVars>
      </dgm:prSet>
      <dgm:spPr/>
    </dgm:pt>
    <dgm:pt modelId="{9E96D877-C0B2-451F-887C-E347EA7D6A5C}" type="pres">
      <dgm:prSet presAssocID="{EDDCB6FD-34DC-4219-92ED-9478E706E81E}" presName="arrowWedge1" presStyleLbl="fgSibTrans2D1" presStyleIdx="0" presStyleCnt="3" custScaleX="169569" custScaleY="139886"/>
      <dgm:spPr/>
    </dgm:pt>
    <dgm:pt modelId="{830636BB-F0C6-4516-8A97-2B36DB438C0D}" type="pres">
      <dgm:prSet presAssocID="{A976BFBA-38E7-4A8F-B026-E4BB7D17DF77}" presName="arrowWedge2" presStyleLbl="fgSibTrans2D1" presStyleIdx="1" presStyleCnt="3" custScaleX="169569" custScaleY="139886"/>
      <dgm:spPr/>
    </dgm:pt>
    <dgm:pt modelId="{50898AD1-AFF1-45C6-AD6C-FF5A9F23A0C6}" type="pres">
      <dgm:prSet presAssocID="{50FCB3D8-6693-4F80-9E0D-7AC8C2F49276}" presName="arrowWedge3" presStyleLbl="fgSibTrans2D1" presStyleIdx="2" presStyleCnt="3" custScaleX="169569" custScaleY="139886"/>
      <dgm:spPr/>
    </dgm:pt>
  </dgm:ptLst>
  <dgm:cxnLst>
    <dgm:cxn modelId="{AC96924B-1D1A-44C4-91C9-8A29C624946B}" srcId="{07ADD580-E968-42AF-B60C-6FFF0A188077}" destId="{DC20BEB0-B2B9-4E30-AB1B-42CB540359B3}" srcOrd="2" destOrd="0" parTransId="{3D4E6EFE-4A29-4B22-8D88-B581D406E6E1}" sibTransId="{50FCB3D8-6693-4F80-9E0D-7AC8C2F49276}"/>
    <dgm:cxn modelId="{6DA61486-66C2-40A1-A45B-A4DD654574D9}" type="presOf" srcId="{8579E158-FD83-412F-89AB-33D8040E94EB}" destId="{7D54A4A5-8703-4B4A-BA6F-8FB79C09D7AB}" srcOrd="1" destOrd="0" presId="urn:microsoft.com/office/officeart/2005/8/layout/cycle8"/>
    <dgm:cxn modelId="{9BE2708D-0F9C-4864-9AA1-F5A216C714D0}" type="presOf" srcId="{DC20BEB0-B2B9-4E30-AB1B-42CB540359B3}" destId="{99ACF6C0-1BE0-48D6-8CD0-AB6B09AD1423}" srcOrd="0" destOrd="0" presId="urn:microsoft.com/office/officeart/2005/8/layout/cycle8"/>
    <dgm:cxn modelId="{1A19CF94-8A34-43F9-9A8E-C59B99CB71A0}" type="presOf" srcId="{07ADD580-E968-42AF-B60C-6FFF0A188077}" destId="{27C8F6A2-7F3E-4954-9BB2-817D5E238A88}" srcOrd="0" destOrd="0" presId="urn:microsoft.com/office/officeart/2005/8/layout/cycle8"/>
    <dgm:cxn modelId="{9EFFB7AB-9D9B-4FB2-A550-42F60046CEEE}" srcId="{07ADD580-E968-42AF-B60C-6FFF0A188077}" destId="{16A72439-6F15-4F35-A67F-A8AAA77B48FD}" srcOrd="1" destOrd="0" parTransId="{299C9685-1705-4083-B33A-5C98B7C24238}" sibTransId="{A976BFBA-38E7-4A8F-B026-E4BB7D17DF77}"/>
    <dgm:cxn modelId="{2D3ED1AD-A5C0-4838-8DDA-51DBACCDED9F}" srcId="{07ADD580-E968-42AF-B60C-6FFF0A188077}" destId="{8579E158-FD83-412F-89AB-33D8040E94EB}" srcOrd="0" destOrd="0" parTransId="{5AA7E198-B71D-46DE-9DA8-8AEE6A5F681B}" sibTransId="{EDDCB6FD-34DC-4219-92ED-9478E706E81E}"/>
    <dgm:cxn modelId="{9027F8B5-91B5-41FF-8FBF-1B73069CBB35}" type="presOf" srcId="{8579E158-FD83-412F-89AB-33D8040E94EB}" destId="{C8DB23BD-BDE4-4A9E-9612-80B1C1AC4998}" srcOrd="0" destOrd="0" presId="urn:microsoft.com/office/officeart/2005/8/layout/cycle8"/>
    <dgm:cxn modelId="{41AEFBB5-A4CA-4C3A-8497-61F8C6809423}" type="presOf" srcId="{DC20BEB0-B2B9-4E30-AB1B-42CB540359B3}" destId="{222772D6-4C3D-4727-84A1-ACBB91A0293D}" srcOrd="1" destOrd="0" presId="urn:microsoft.com/office/officeart/2005/8/layout/cycle8"/>
    <dgm:cxn modelId="{40A557ED-D9F8-4945-8354-CFDE1DFFF1E5}" type="presOf" srcId="{16A72439-6F15-4F35-A67F-A8AAA77B48FD}" destId="{B899FAA6-7090-4334-9C11-4CDBA6184D94}" srcOrd="1" destOrd="0" presId="urn:microsoft.com/office/officeart/2005/8/layout/cycle8"/>
    <dgm:cxn modelId="{D11ABCED-CD1C-40F1-95F5-F7291FA3EA36}" type="presOf" srcId="{16A72439-6F15-4F35-A67F-A8AAA77B48FD}" destId="{F75455A4-9256-43DA-9463-9038B16EB94C}" srcOrd="0" destOrd="0" presId="urn:microsoft.com/office/officeart/2005/8/layout/cycle8"/>
    <dgm:cxn modelId="{CE936528-0367-4B9B-BABE-C8171688D1BB}" type="presParOf" srcId="{27C8F6A2-7F3E-4954-9BB2-817D5E238A88}" destId="{C8DB23BD-BDE4-4A9E-9612-80B1C1AC4998}" srcOrd="0" destOrd="0" presId="urn:microsoft.com/office/officeart/2005/8/layout/cycle8"/>
    <dgm:cxn modelId="{20A6E8A8-646F-4753-BC23-9A2B7FBFFABB}" type="presParOf" srcId="{27C8F6A2-7F3E-4954-9BB2-817D5E238A88}" destId="{9CDF167E-15BE-49F3-B997-03FC98B388CF}" srcOrd="1" destOrd="0" presId="urn:microsoft.com/office/officeart/2005/8/layout/cycle8"/>
    <dgm:cxn modelId="{1A44CA48-41ED-468E-BFEE-8C6E4B0E3982}" type="presParOf" srcId="{27C8F6A2-7F3E-4954-9BB2-817D5E238A88}" destId="{A5C0D7AA-EF3F-4BDF-8ED7-A4B609B9425B}" srcOrd="2" destOrd="0" presId="urn:microsoft.com/office/officeart/2005/8/layout/cycle8"/>
    <dgm:cxn modelId="{5A590218-D3DE-4ED5-AF1B-E1FB14A9AF93}" type="presParOf" srcId="{27C8F6A2-7F3E-4954-9BB2-817D5E238A88}" destId="{7D54A4A5-8703-4B4A-BA6F-8FB79C09D7AB}" srcOrd="3" destOrd="0" presId="urn:microsoft.com/office/officeart/2005/8/layout/cycle8"/>
    <dgm:cxn modelId="{F716E7DC-FA74-4ADD-B618-6A3D88D1BE33}" type="presParOf" srcId="{27C8F6A2-7F3E-4954-9BB2-817D5E238A88}" destId="{F75455A4-9256-43DA-9463-9038B16EB94C}" srcOrd="4" destOrd="0" presId="urn:microsoft.com/office/officeart/2005/8/layout/cycle8"/>
    <dgm:cxn modelId="{C25C8EB4-9B95-40A8-8F99-689D5BEB7332}" type="presParOf" srcId="{27C8F6A2-7F3E-4954-9BB2-817D5E238A88}" destId="{718E0BE4-E33D-4764-8720-188891935144}" srcOrd="5" destOrd="0" presId="urn:microsoft.com/office/officeart/2005/8/layout/cycle8"/>
    <dgm:cxn modelId="{C793E196-C0C0-4DAD-85A1-A075E4096D37}" type="presParOf" srcId="{27C8F6A2-7F3E-4954-9BB2-817D5E238A88}" destId="{9F201444-C32C-4F3D-A2B5-8456EE2E9D0D}" srcOrd="6" destOrd="0" presId="urn:microsoft.com/office/officeart/2005/8/layout/cycle8"/>
    <dgm:cxn modelId="{0AA1FDB0-959C-4CB8-B628-7719E99D0CAF}" type="presParOf" srcId="{27C8F6A2-7F3E-4954-9BB2-817D5E238A88}" destId="{B899FAA6-7090-4334-9C11-4CDBA6184D94}" srcOrd="7" destOrd="0" presId="urn:microsoft.com/office/officeart/2005/8/layout/cycle8"/>
    <dgm:cxn modelId="{BFD0D0FF-2E84-4E1A-A3B3-4A5CF1802ABF}" type="presParOf" srcId="{27C8F6A2-7F3E-4954-9BB2-817D5E238A88}" destId="{99ACF6C0-1BE0-48D6-8CD0-AB6B09AD1423}" srcOrd="8" destOrd="0" presId="urn:microsoft.com/office/officeart/2005/8/layout/cycle8"/>
    <dgm:cxn modelId="{692EE39A-8E06-429C-93B9-A0CDF8929AD6}" type="presParOf" srcId="{27C8F6A2-7F3E-4954-9BB2-817D5E238A88}" destId="{DB30F8B5-DDED-4602-914C-41C430432E02}" srcOrd="9" destOrd="0" presId="urn:microsoft.com/office/officeart/2005/8/layout/cycle8"/>
    <dgm:cxn modelId="{8CDFB031-0ED0-4F91-B50D-0C524EBC92DB}" type="presParOf" srcId="{27C8F6A2-7F3E-4954-9BB2-817D5E238A88}" destId="{B6C3A086-E620-42E5-9CBA-E6944FF07368}" srcOrd="10" destOrd="0" presId="urn:microsoft.com/office/officeart/2005/8/layout/cycle8"/>
    <dgm:cxn modelId="{BAA250D4-CCAC-407D-9FEE-58525F7F3862}" type="presParOf" srcId="{27C8F6A2-7F3E-4954-9BB2-817D5E238A88}" destId="{222772D6-4C3D-4727-84A1-ACBB91A0293D}" srcOrd="11" destOrd="0" presId="urn:microsoft.com/office/officeart/2005/8/layout/cycle8"/>
    <dgm:cxn modelId="{FC48E979-0F82-4FD7-B35C-B93680D817B9}" type="presParOf" srcId="{27C8F6A2-7F3E-4954-9BB2-817D5E238A88}" destId="{9E96D877-C0B2-451F-887C-E347EA7D6A5C}" srcOrd="12" destOrd="0" presId="urn:microsoft.com/office/officeart/2005/8/layout/cycle8"/>
    <dgm:cxn modelId="{1D4BED9D-90B1-4FEB-B1B5-CDCEBCF9E84D}" type="presParOf" srcId="{27C8F6A2-7F3E-4954-9BB2-817D5E238A88}" destId="{830636BB-F0C6-4516-8A97-2B36DB438C0D}" srcOrd="13" destOrd="0" presId="urn:microsoft.com/office/officeart/2005/8/layout/cycle8"/>
    <dgm:cxn modelId="{1ADEF85D-4BB6-4917-AABB-56C4E1322E97}" type="presParOf" srcId="{27C8F6A2-7F3E-4954-9BB2-817D5E238A88}" destId="{50898AD1-AFF1-45C6-AD6C-FF5A9F23A0C6}"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097F593-7044-4EF3-BD4A-D1D006536B9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B1113650-9A5D-46E8-B50E-10D5DF48DE2B}">
      <dgm:prSet phldrT="[Text]"/>
      <dgm:spPr/>
      <dgm:t>
        <a:bodyPr/>
        <a:lstStyle/>
        <a:p>
          <a:r>
            <a:rPr lang="en-US" b="1" dirty="0"/>
            <a:t>Ethics concerned the research:</a:t>
          </a:r>
          <a:endParaRPr lang="en-GB" dirty="0"/>
        </a:p>
      </dgm:t>
    </dgm:pt>
    <dgm:pt modelId="{18AACADB-D60A-43F6-9692-2ACC8E5DB993}" type="parTrans" cxnId="{BD856BF1-E961-48FC-BBE0-5AB4DF571770}">
      <dgm:prSet/>
      <dgm:spPr/>
      <dgm:t>
        <a:bodyPr/>
        <a:lstStyle/>
        <a:p>
          <a:endParaRPr lang="en-GB"/>
        </a:p>
      </dgm:t>
    </dgm:pt>
    <dgm:pt modelId="{0F39E124-40E9-4CBE-8DF0-41B2315F958B}" type="sibTrans" cxnId="{BD856BF1-E961-48FC-BBE0-5AB4DF571770}">
      <dgm:prSet/>
      <dgm:spPr/>
      <dgm:t>
        <a:bodyPr/>
        <a:lstStyle/>
        <a:p>
          <a:endParaRPr lang="en-GB"/>
        </a:p>
      </dgm:t>
    </dgm:pt>
    <dgm:pt modelId="{4126717A-B713-462B-8895-12CA0CA02865}">
      <dgm:prSet phldrT="[Text]"/>
      <dgm:spPr/>
      <dgm:t>
        <a:bodyPr/>
        <a:lstStyle/>
        <a:p>
          <a:r>
            <a:rPr lang="en-GB" dirty="0"/>
            <a:t>Researcher</a:t>
          </a:r>
        </a:p>
      </dgm:t>
    </dgm:pt>
    <dgm:pt modelId="{DD93228A-ABAB-4178-883F-52E756960F8F}" type="parTrans" cxnId="{0DCE3D7E-4644-441A-BEB9-F1F2D6BABF4B}">
      <dgm:prSet/>
      <dgm:spPr/>
      <dgm:t>
        <a:bodyPr/>
        <a:lstStyle/>
        <a:p>
          <a:endParaRPr lang="en-GB"/>
        </a:p>
      </dgm:t>
    </dgm:pt>
    <dgm:pt modelId="{751E9FE0-BC69-4126-B095-42AB41372CC6}" type="sibTrans" cxnId="{0DCE3D7E-4644-441A-BEB9-F1F2D6BABF4B}">
      <dgm:prSet/>
      <dgm:spPr/>
      <dgm:t>
        <a:bodyPr/>
        <a:lstStyle/>
        <a:p>
          <a:endParaRPr lang="en-GB"/>
        </a:p>
      </dgm:t>
    </dgm:pt>
    <dgm:pt modelId="{F9BE79DA-553C-4D0B-80BC-3A0F19B238B5}">
      <dgm:prSet phldrT="[Text]"/>
      <dgm:spPr/>
      <dgm:t>
        <a:bodyPr/>
        <a:lstStyle/>
        <a:p>
          <a:r>
            <a:rPr lang="en-US" dirty="0"/>
            <a:t>Research </a:t>
          </a:r>
          <a:endParaRPr lang="en-GB" dirty="0"/>
        </a:p>
      </dgm:t>
    </dgm:pt>
    <dgm:pt modelId="{BCB44FB1-B89F-480A-8B54-C4D135478BF1}" type="parTrans" cxnId="{B47CDC6C-02D8-4486-813E-CE60EB1EC233}">
      <dgm:prSet/>
      <dgm:spPr/>
      <dgm:t>
        <a:bodyPr/>
        <a:lstStyle/>
        <a:p>
          <a:endParaRPr lang="en-GB"/>
        </a:p>
      </dgm:t>
    </dgm:pt>
    <dgm:pt modelId="{1B39BAC7-EBD5-4EFA-A13A-4900309D9D1F}" type="sibTrans" cxnId="{B47CDC6C-02D8-4486-813E-CE60EB1EC233}">
      <dgm:prSet/>
      <dgm:spPr/>
      <dgm:t>
        <a:bodyPr/>
        <a:lstStyle/>
        <a:p>
          <a:endParaRPr lang="en-GB"/>
        </a:p>
      </dgm:t>
    </dgm:pt>
    <dgm:pt modelId="{E9C2237B-A67C-42B4-BCB8-15D352E95E85}">
      <dgm:prSet phldrT="[Text]"/>
      <dgm:spPr/>
      <dgm:t>
        <a:bodyPr/>
        <a:lstStyle/>
        <a:p>
          <a:r>
            <a:rPr lang="en-US" dirty="0"/>
            <a:t>Target group</a:t>
          </a:r>
          <a:endParaRPr lang="en-GB" dirty="0"/>
        </a:p>
      </dgm:t>
    </dgm:pt>
    <dgm:pt modelId="{3E1992D2-C6A5-4556-9400-FC6EA2A596A7}" type="sibTrans" cxnId="{0BF2E141-A12F-4AEA-9B23-E7D0668125A3}">
      <dgm:prSet/>
      <dgm:spPr/>
      <dgm:t>
        <a:bodyPr/>
        <a:lstStyle/>
        <a:p>
          <a:endParaRPr lang="en-GB"/>
        </a:p>
      </dgm:t>
    </dgm:pt>
    <dgm:pt modelId="{8822CDC9-FCE1-4378-AC97-2EF51644CAE4}" type="parTrans" cxnId="{0BF2E141-A12F-4AEA-9B23-E7D0668125A3}">
      <dgm:prSet/>
      <dgm:spPr/>
      <dgm:t>
        <a:bodyPr/>
        <a:lstStyle/>
        <a:p>
          <a:endParaRPr lang="en-GB"/>
        </a:p>
      </dgm:t>
    </dgm:pt>
    <dgm:pt modelId="{B0A4F539-A29D-468F-AD81-C3DEA4D00C13}" type="pres">
      <dgm:prSet presAssocID="{0097F593-7044-4EF3-BD4A-D1D006536B9D}" presName="hierChild1" presStyleCnt="0">
        <dgm:presLayoutVars>
          <dgm:orgChart val="1"/>
          <dgm:chPref val="1"/>
          <dgm:dir/>
          <dgm:animOne val="branch"/>
          <dgm:animLvl val="lvl"/>
          <dgm:resizeHandles/>
        </dgm:presLayoutVars>
      </dgm:prSet>
      <dgm:spPr/>
    </dgm:pt>
    <dgm:pt modelId="{A18B43A8-1F30-46A6-A896-98AD8B08AC5D}" type="pres">
      <dgm:prSet presAssocID="{B1113650-9A5D-46E8-B50E-10D5DF48DE2B}" presName="hierRoot1" presStyleCnt="0">
        <dgm:presLayoutVars>
          <dgm:hierBranch val="init"/>
        </dgm:presLayoutVars>
      </dgm:prSet>
      <dgm:spPr/>
    </dgm:pt>
    <dgm:pt modelId="{56B6A6D3-6582-4A07-90B7-D73E6836A54C}" type="pres">
      <dgm:prSet presAssocID="{B1113650-9A5D-46E8-B50E-10D5DF48DE2B}" presName="rootComposite1" presStyleCnt="0"/>
      <dgm:spPr/>
    </dgm:pt>
    <dgm:pt modelId="{670131F2-D090-48B7-8CB5-A79B082F12DD}" type="pres">
      <dgm:prSet presAssocID="{B1113650-9A5D-46E8-B50E-10D5DF48DE2B}" presName="rootText1" presStyleLbl="node0" presStyleIdx="0" presStyleCnt="1" custScaleX="256810">
        <dgm:presLayoutVars>
          <dgm:chPref val="3"/>
        </dgm:presLayoutVars>
      </dgm:prSet>
      <dgm:spPr/>
    </dgm:pt>
    <dgm:pt modelId="{9293E5C9-E4DE-462C-8FAF-7AA0E0A4DBE7}" type="pres">
      <dgm:prSet presAssocID="{B1113650-9A5D-46E8-B50E-10D5DF48DE2B}" presName="rootConnector1" presStyleLbl="node1" presStyleIdx="0" presStyleCnt="0"/>
      <dgm:spPr/>
    </dgm:pt>
    <dgm:pt modelId="{E90C1A97-765B-4E82-ACEB-B925714B8587}" type="pres">
      <dgm:prSet presAssocID="{B1113650-9A5D-46E8-B50E-10D5DF48DE2B}" presName="hierChild2" presStyleCnt="0"/>
      <dgm:spPr/>
    </dgm:pt>
    <dgm:pt modelId="{259B5F09-C211-4801-AD19-4A093AC0A4C3}" type="pres">
      <dgm:prSet presAssocID="{DD93228A-ABAB-4178-883F-52E756960F8F}" presName="Name37" presStyleLbl="parChTrans1D2" presStyleIdx="0" presStyleCnt="3"/>
      <dgm:spPr/>
    </dgm:pt>
    <dgm:pt modelId="{A0ED24D3-63E4-4E2E-AC20-6408183ADA7A}" type="pres">
      <dgm:prSet presAssocID="{4126717A-B713-462B-8895-12CA0CA02865}" presName="hierRoot2" presStyleCnt="0">
        <dgm:presLayoutVars>
          <dgm:hierBranch val="init"/>
        </dgm:presLayoutVars>
      </dgm:prSet>
      <dgm:spPr/>
    </dgm:pt>
    <dgm:pt modelId="{CF768B5E-2319-4704-BAB2-971E891B364A}" type="pres">
      <dgm:prSet presAssocID="{4126717A-B713-462B-8895-12CA0CA02865}" presName="rootComposite" presStyleCnt="0"/>
      <dgm:spPr/>
    </dgm:pt>
    <dgm:pt modelId="{F309A7DE-653F-4729-AE7C-9D6F82CD4284}" type="pres">
      <dgm:prSet presAssocID="{4126717A-B713-462B-8895-12CA0CA02865}" presName="rootText" presStyleLbl="node2" presStyleIdx="0" presStyleCnt="3">
        <dgm:presLayoutVars>
          <dgm:chPref val="3"/>
        </dgm:presLayoutVars>
      </dgm:prSet>
      <dgm:spPr/>
    </dgm:pt>
    <dgm:pt modelId="{D9D66B7E-3DE5-4DA1-A5A5-9231251F85A1}" type="pres">
      <dgm:prSet presAssocID="{4126717A-B713-462B-8895-12CA0CA02865}" presName="rootConnector" presStyleLbl="node2" presStyleIdx="0" presStyleCnt="3"/>
      <dgm:spPr/>
    </dgm:pt>
    <dgm:pt modelId="{5ECB29C6-6B1D-4898-B689-94F7D12B4C50}" type="pres">
      <dgm:prSet presAssocID="{4126717A-B713-462B-8895-12CA0CA02865}" presName="hierChild4" presStyleCnt="0"/>
      <dgm:spPr/>
    </dgm:pt>
    <dgm:pt modelId="{9F8C6D5C-D5D0-4E87-B6B0-56D0CFFD38A5}" type="pres">
      <dgm:prSet presAssocID="{4126717A-B713-462B-8895-12CA0CA02865}" presName="hierChild5" presStyleCnt="0"/>
      <dgm:spPr/>
    </dgm:pt>
    <dgm:pt modelId="{17B70237-36DA-4FDA-9E7F-1B86DA5E30BB}" type="pres">
      <dgm:prSet presAssocID="{BCB44FB1-B89F-480A-8B54-C4D135478BF1}" presName="Name37" presStyleLbl="parChTrans1D2" presStyleIdx="1" presStyleCnt="3"/>
      <dgm:spPr/>
    </dgm:pt>
    <dgm:pt modelId="{AF108410-7FD6-4CBE-91FD-4EBD1EBCB3BB}" type="pres">
      <dgm:prSet presAssocID="{F9BE79DA-553C-4D0B-80BC-3A0F19B238B5}" presName="hierRoot2" presStyleCnt="0">
        <dgm:presLayoutVars>
          <dgm:hierBranch val="init"/>
        </dgm:presLayoutVars>
      </dgm:prSet>
      <dgm:spPr/>
    </dgm:pt>
    <dgm:pt modelId="{5C7CEB5B-1710-420A-AADE-113569188D09}" type="pres">
      <dgm:prSet presAssocID="{F9BE79DA-553C-4D0B-80BC-3A0F19B238B5}" presName="rootComposite" presStyleCnt="0"/>
      <dgm:spPr/>
    </dgm:pt>
    <dgm:pt modelId="{03103698-6AE7-4C39-9350-2E4F975CBA37}" type="pres">
      <dgm:prSet presAssocID="{F9BE79DA-553C-4D0B-80BC-3A0F19B238B5}" presName="rootText" presStyleLbl="node2" presStyleIdx="1" presStyleCnt="3">
        <dgm:presLayoutVars>
          <dgm:chPref val="3"/>
        </dgm:presLayoutVars>
      </dgm:prSet>
      <dgm:spPr/>
    </dgm:pt>
    <dgm:pt modelId="{9AA4B82C-ACBD-44E6-8E11-1C631DABFBA5}" type="pres">
      <dgm:prSet presAssocID="{F9BE79DA-553C-4D0B-80BC-3A0F19B238B5}" presName="rootConnector" presStyleLbl="node2" presStyleIdx="1" presStyleCnt="3"/>
      <dgm:spPr/>
    </dgm:pt>
    <dgm:pt modelId="{64BFB293-2DD6-4387-9E6E-9C0D30982433}" type="pres">
      <dgm:prSet presAssocID="{F9BE79DA-553C-4D0B-80BC-3A0F19B238B5}" presName="hierChild4" presStyleCnt="0"/>
      <dgm:spPr/>
    </dgm:pt>
    <dgm:pt modelId="{9F245717-316B-437A-9E90-932C84B9BBC2}" type="pres">
      <dgm:prSet presAssocID="{F9BE79DA-553C-4D0B-80BC-3A0F19B238B5}" presName="hierChild5" presStyleCnt="0"/>
      <dgm:spPr/>
    </dgm:pt>
    <dgm:pt modelId="{53F9D2FB-D874-4910-B7D2-AD91D1FF572F}" type="pres">
      <dgm:prSet presAssocID="{8822CDC9-FCE1-4378-AC97-2EF51644CAE4}" presName="Name37" presStyleLbl="parChTrans1D2" presStyleIdx="2" presStyleCnt="3"/>
      <dgm:spPr/>
    </dgm:pt>
    <dgm:pt modelId="{590725DF-DEB2-4F7F-8B39-EF5F38FE91F3}" type="pres">
      <dgm:prSet presAssocID="{E9C2237B-A67C-42B4-BCB8-15D352E95E85}" presName="hierRoot2" presStyleCnt="0">
        <dgm:presLayoutVars>
          <dgm:hierBranch val="init"/>
        </dgm:presLayoutVars>
      </dgm:prSet>
      <dgm:spPr/>
    </dgm:pt>
    <dgm:pt modelId="{CC08DAA1-D32D-4FC0-8841-20CCBFF7D946}" type="pres">
      <dgm:prSet presAssocID="{E9C2237B-A67C-42B4-BCB8-15D352E95E85}" presName="rootComposite" presStyleCnt="0"/>
      <dgm:spPr/>
    </dgm:pt>
    <dgm:pt modelId="{47679559-4CC3-4A27-9864-999B29C37342}" type="pres">
      <dgm:prSet presAssocID="{E9C2237B-A67C-42B4-BCB8-15D352E95E85}" presName="rootText" presStyleLbl="node2" presStyleIdx="2" presStyleCnt="3" custLinFactNeighborX="-11073">
        <dgm:presLayoutVars>
          <dgm:chPref val="3"/>
        </dgm:presLayoutVars>
      </dgm:prSet>
      <dgm:spPr/>
    </dgm:pt>
    <dgm:pt modelId="{9F5C12A6-C729-4EDD-AA70-8B70AC740569}" type="pres">
      <dgm:prSet presAssocID="{E9C2237B-A67C-42B4-BCB8-15D352E95E85}" presName="rootConnector" presStyleLbl="node2" presStyleIdx="2" presStyleCnt="3"/>
      <dgm:spPr/>
    </dgm:pt>
    <dgm:pt modelId="{8F5B40A0-D2A2-47D4-9A95-EC2E0C9EADE6}" type="pres">
      <dgm:prSet presAssocID="{E9C2237B-A67C-42B4-BCB8-15D352E95E85}" presName="hierChild4" presStyleCnt="0"/>
      <dgm:spPr/>
    </dgm:pt>
    <dgm:pt modelId="{BD394083-E8BB-4BD1-A96A-2E604CE47A89}" type="pres">
      <dgm:prSet presAssocID="{E9C2237B-A67C-42B4-BCB8-15D352E95E85}" presName="hierChild5" presStyleCnt="0"/>
      <dgm:spPr/>
    </dgm:pt>
    <dgm:pt modelId="{8914D686-B19B-4FFD-A708-CAE10BE143B0}" type="pres">
      <dgm:prSet presAssocID="{B1113650-9A5D-46E8-B50E-10D5DF48DE2B}" presName="hierChild3" presStyleCnt="0"/>
      <dgm:spPr/>
    </dgm:pt>
  </dgm:ptLst>
  <dgm:cxnLst>
    <dgm:cxn modelId="{F5DC1420-FA39-4F79-A6F3-6CA5B841EA7F}" type="presOf" srcId="{E9C2237B-A67C-42B4-BCB8-15D352E95E85}" destId="{47679559-4CC3-4A27-9864-999B29C37342}" srcOrd="0" destOrd="0" presId="urn:microsoft.com/office/officeart/2005/8/layout/orgChart1"/>
    <dgm:cxn modelId="{AF4AE625-2218-47BA-A6D6-45EF044EFA47}" type="presOf" srcId="{B1113650-9A5D-46E8-B50E-10D5DF48DE2B}" destId="{9293E5C9-E4DE-462C-8FAF-7AA0E0A4DBE7}" srcOrd="1" destOrd="0" presId="urn:microsoft.com/office/officeart/2005/8/layout/orgChart1"/>
    <dgm:cxn modelId="{FBF6183A-422E-469F-874B-F879FAE71994}" type="presOf" srcId="{E9C2237B-A67C-42B4-BCB8-15D352E95E85}" destId="{9F5C12A6-C729-4EDD-AA70-8B70AC740569}" srcOrd="1" destOrd="0" presId="urn:microsoft.com/office/officeart/2005/8/layout/orgChart1"/>
    <dgm:cxn modelId="{0BF2E141-A12F-4AEA-9B23-E7D0668125A3}" srcId="{B1113650-9A5D-46E8-B50E-10D5DF48DE2B}" destId="{E9C2237B-A67C-42B4-BCB8-15D352E95E85}" srcOrd="2" destOrd="0" parTransId="{8822CDC9-FCE1-4378-AC97-2EF51644CAE4}" sibTransId="{3E1992D2-C6A5-4556-9400-FC6EA2A596A7}"/>
    <dgm:cxn modelId="{B47CDC6C-02D8-4486-813E-CE60EB1EC233}" srcId="{B1113650-9A5D-46E8-B50E-10D5DF48DE2B}" destId="{F9BE79DA-553C-4D0B-80BC-3A0F19B238B5}" srcOrd="1" destOrd="0" parTransId="{BCB44FB1-B89F-480A-8B54-C4D135478BF1}" sibTransId="{1B39BAC7-EBD5-4EFA-A13A-4900309D9D1F}"/>
    <dgm:cxn modelId="{6A210C54-3F0A-4DDA-85F9-93F9254F3408}" type="presOf" srcId="{4126717A-B713-462B-8895-12CA0CA02865}" destId="{F309A7DE-653F-4729-AE7C-9D6F82CD4284}" srcOrd="0" destOrd="0" presId="urn:microsoft.com/office/officeart/2005/8/layout/orgChart1"/>
    <dgm:cxn modelId="{120FC056-0A1D-4256-A682-B9337138CD32}" type="presOf" srcId="{8822CDC9-FCE1-4378-AC97-2EF51644CAE4}" destId="{53F9D2FB-D874-4910-B7D2-AD91D1FF572F}" srcOrd="0" destOrd="0" presId="urn:microsoft.com/office/officeart/2005/8/layout/orgChart1"/>
    <dgm:cxn modelId="{0DCE3D7E-4644-441A-BEB9-F1F2D6BABF4B}" srcId="{B1113650-9A5D-46E8-B50E-10D5DF48DE2B}" destId="{4126717A-B713-462B-8895-12CA0CA02865}" srcOrd="0" destOrd="0" parTransId="{DD93228A-ABAB-4178-883F-52E756960F8F}" sibTransId="{751E9FE0-BC69-4126-B095-42AB41372CC6}"/>
    <dgm:cxn modelId="{889F3C8A-DC71-40E2-B1F1-C0BDD02BDFEC}" type="presOf" srcId="{DD93228A-ABAB-4178-883F-52E756960F8F}" destId="{259B5F09-C211-4801-AD19-4A093AC0A4C3}" srcOrd="0" destOrd="0" presId="urn:microsoft.com/office/officeart/2005/8/layout/orgChart1"/>
    <dgm:cxn modelId="{8F89B3B4-930A-426A-BB1D-D17CD4AE0E2A}" type="presOf" srcId="{B1113650-9A5D-46E8-B50E-10D5DF48DE2B}" destId="{670131F2-D090-48B7-8CB5-A79B082F12DD}" srcOrd="0" destOrd="0" presId="urn:microsoft.com/office/officeart/2005/8/layout/orgChart1"/>
    <dgm:cxn modelId="{98422AB8-40F4-49E3-A297-E30C9558B891}" type="presOf" srcId="{4126717A-B713-462B-8895-12CA0CA02865}" destId="{D9D66B7E-3DE5-4DA1-A5A5-9231251F85A1}" srcOrd="1" destOrd="0" presId="urn:microsoft.com/office/officeart/2005/8/layout/orgChart1"/>
    <dgm:cxn modelId="{3FEE99BD-4D54-4ED2-942C-29D49727E3AF}" type="presOf" srcId="{F9BE79DA-553C-4D0B-80BC-3A0F19B238B5}" destId="{9AA4B82C-ACBD-44E6-8E11-1C631DABFBA5}" srcOrd="1" destOrd="0" presId="urn:microsoft.com/office/officeart/2005/8/layout/orgChart1"/>
    <dgm:cxn modelId="{F03A02E9-E472-4EDE-ABC2-1EC1CBA92673}" type="presOf" srcId="{BCB44FB1-B89F-480A-8B54-C4D135478BF1}" destId="{17B70237-36DA-4FDA-9E7F-1B86DA5E30BB}" srcOrd="0" destOrd="0" presId="urn:microsoft.com/office/officeart/2005/8/layout/orgChart1"/>
    <dgm:cxn modelId="{BD856BF1-E961-48FC-BBE0-5AB4DF571770}" srcId="{0097F593-7044-4EF3-BD4A-D1D006536B9D}" destId="{B1113650-9A5D-46E8-B50E-10D5DF48DE2B}" srcOrd="0" destOrd="0" parTransId="{18AACADB-D60A-43F6-9692-2ACC8E5DB993}" sibTransId="{0F39E124-40E9-4CBE-8DF0-41B2315F958B}"/>
    <dgm:cxn modelId="{C35BC4F4-D98A-45ED-8BE3-D8B30D75922D}" type="presOf" srcId="{F9BE79DA-553C-4D0B-80BC-3A0F19B238B5}" destId="{03103698-6AE7-4C39-9350-2E4F975CBA37}" srcOrd="0" destOrd="0" presId="urn:microsoft.com/office/officeart/2005/8/layout/orgChart1"/>
    <dgm:cxn modelId="{4377C3FE-0C2A-4F93-A879-A71E01A4B4B1}" type="presOf" srcId="{0097F593-7044-4EF3-BD4A-D1D006536B9D}" destId="{B0A4F539-A29D-468F-AD81-C3DEA4D00C13}" srcOrd="0" destOrd="0" presId="urn:microsoft.com/office/officeart/2005/8/layout/orgChart1"/>
    <dgm:cxn modelId="{4B2EA16B-ADEF-4FEA-8B6B-12BD8B3273EF}" type="presParOf" srcId="{B0A4F539-A29D-468F-AD81-C3DEA4D00C13}" destId="{A18B43A8-1F30-46A6-A896-98AD8B08AC5D}" srcOrd="0" destOrd="0" presId="urn:microsoft.com/office/officeart/2005/8/layout/orgChart1"/>
    <dgm:cxn modelId="{44603852-8D40-466C-BAE8-266FBD9D125E}" type="presParOf" srcId="{A18B43A8-1F30-46A6-A896-98AD8B08AC5D}" destId="{56B6A6D3-6582-4A07-90B7-D73E6836A54C}" srcOrd="0" destOrd="0" presId="urn:microsoft.com/office/officeart/2005/8/layout/orgChart1"/>
    <dgm:cxn modelId="{1357FF85-A861-48D4-945A-3DC92FDB0271}" type="presParOf" srcId="{56B6A6D3-6582-4A07-90B7-D73E6836A54C}" destId="{670131F2-D090-48B7-8CB5-A79B082F12DD}" srcOrd="0" destOrd="0" presId="urn:microsoft.com/office/officeart/2005/8/layout/orgChart1"/>
    <dgm:cxn modelId="{B5936CDF-2B6F-459E-BF22-CE54D36C14B8}" type="presParOf" srcId="{56B6A6D3-6582-4A07-90B7-D73E6836A54C}" destId="{9293E5C9-E4DE-462C-8FAF-7AA0E0A4DBE7}" srcOrd="1" destOrd="0" presId="urn:microsoft.com/office/officeart/2005/8/layout/orgChart1"/>
    <dgm:cxn modelId="{9EA31441-D048-40BE-8A39-344FD93D9159}" type="presParOf" srcId="{A18B43A8-1F30-46A6-A896-98AD8B08AC5D}" destId="{E90C1A97-765B-4E82-ACEB-B925714B8587}" srcOrd="1" destOrd="0" presId="urn:microsoft.com/office/officeart/2005/8/layout/orgChart1"/>
    <dgm:cxn modelId="{CDCD9C56-13DE-4561-BE8A-AD3BCEFD601F}" type="presParOf" srcId="{E90C1A97-765B-4E82-ACEB-B925714B8587}" destId="{259B5F09-C211-4801-AD19-4A093AC0A4C3}" srcOrd="0" destOrd="0" presId="urn:microsoft.com/office/officeart/2005/8/layout/orgChart1"/>
    <dgm:cxn modelId="{129ACE04-ADF5-4D0F-887A-DC6D1D964C32}" type="presParOf" srcId="{E90C1A97-765B-4E82-ACEB-B925714B8587}" destId="{A0ED24D3-63E4-4E2E-AC20-6408183ADA7A}" srcOrd="1" destOrd="0" presId="urn:microsoft.com/office/officeart/2005/8/layout/orgChart1"/>
    <dgm:cxn modelId="{B2E9CCEB-0458-44EB-8BC6-86AD7BA619F8}" type="presParOf" srcId="{A0ED24D3-63E4-4E2E-AC20-6408183ADA7A}" destId="{CF768B5E-2319-4704-BAB2-971E891B364A}" srcOrd="0" destOrd="0" presId="urn:microsoft.com/office/officeart/2005/8/layout/orgChart1"/>
    <dgm:cxn modelId="{788A67EF-912A-48C6-A2D9-2AC2D1F8BD36}" type="presParOf" srcId="{CF768B5E-2319-4704-BAB2-971E891B364A}" destId="{F309A7DE-653F-4729-AE7C-9D6F82CD4284}" srcOrd="0" destOrd="0" presId="urn:microsoft.com/office/officeart/2005/8/layout/orgChart1"/>
    <dgm:cxn modelId="{95B468A3-3CF0-4505-BBF1-2CDB2857D31D}" type="presParOf" srcId="{CF768B5E-2319-4704-BAB2-971E891B364A}" destId="{D9D66B7E-3DE5-4DA1-A5A5-9231251F85A1}" srcOrd="1" destOrd="0" presId="urn:microsoft.com/office/officeart/2005/8/layout/orgChart1"/>
    <dgm:cxn modelId="{A2D93A03-E8E0-4227-A3EA-13679A9E21E4}" type="presParOf" srcId="{A0ED24D3-63E4-4E2E-AC20-6408183ADA7A}" destId="{5ECB29C6-6B1D-4898-B689-94F7D12B4C50}" srcOrd="1" destOrd="0" presId="urn:microsoft.com/office/officeart/2005/8/layout/orgChart1"/>
    <dgm:cxn modelId="{B0A81AFC-177C-4C8E-BEDF-9D4FCD759594}" type="presParOf" srcId="{A0ED24D3-63E4-4E2E-AC20-6408183ADA7A}" destId="{9F8C6D5C-D5D0-4E87-B6B0-56D0CFFD38A5}" srcOrd="2" destOrd="0" presId="urn:microsoft.com/office/officeart/2005/8/layout/orgChart1"/>
    <dgm:cxn modelId="{653F4F24-1401-4C7C-9E2F-88C4E424B939}" type="presParOf" srcId="{E90C1A97-765B-4E82-ACEB-B925714B8587}" destId="{17B70237-36DA-4FDA-9E7F-1B86DA5E30BB}" srcOrd="2" destOrd="0" presId="urn:microsoft.com/office/officeart/2005/8/layout/orgChart1"/>
    <dgm:cxn modelId="{F930D18D-C32B-4D63-9867-1DB63E442A84}" type="presParOf" srcId="{E90C1A97-765B-4E82-ACEB-B925714B8587}" destId="{AF108410-7FD6-4CBE-91FD-4EBD1EBCB3BB}" srcOrd="3" destOrd="0" presId="urn:microsoft.com/office/officeart/2005/8/layout/orgChart1"/>
    <dgm:cxn modelId="{BDBA6BE8-96FD-44A0-B958-F9E747E8D26A}" type="presParOf" srcId="{AF108410-7FD6-4CBE-91FD-4EBD1EBCB3BB}" destId="{5C7CEB5B-1710-420A-AADE-113569188D09}" srcOrd="0" destOrd="0" presId="urn:microsoft.com/office/officeart/2005/8/layout/orgChart1"/>
    <dgm:cxn modelId="{82D9AE08-BBA0-4643-98C9-A85D4B36FF72}" type="presParOf" srcId="{5C7CEB5B-1710-420A-AADE-113569188D09}" destId="{03103698-6AE7-4C39-9350-2E4F975CBA37}" srcOrd="0" destOrd="0" presId="urn:microsoft.com/office/officeart/2005/8/layout/orgChart1"/>
    <dgm:cxn modelId="{E6898371-8C13-4DC5-9A5F-EF23D58981F3}" type="presParOf" srcId="{5C7CEB5B-1710-420A-AADE-113569188D09}" destId="{9AA4B82C-ACBD-44E6-8E11-1C631DABFBA5}" srcOrd="1" destOrd="0" presId="urn:microsoft.com/office/officeart/2005/8/layout/orgChart1"/>
    <dgm:cxn modelId="{A44F0257-2A4B-4944-9C8A-0D6370C7E16D}" type="presParOf" srcId="{AF108410-7FD6-4CBE-91FD-4EBD1EBCB3BB}" destId="{64BFB293-2DD6-4387-9E6E-9C0D30982433}" srcOrd="1" destOrd="0" presId="urn:microsoft.com/office/officeart/2005/8/layout/orgChart1"/>
    <dgm:cxn modelId="{F7835D76-FBC8-4392-8826-CA3579A19E23}" type="presParOf" srcId="{AF108410-7FD6-4CBE-91FD-4EBD1EBCB3BB}" destId="{9F245717-316B-437A-9E90-932C84B9BBC2}" srcOrd="2" destOrd="0" presId="urn:microsoft.com/office/officeart/2005/8/layout/orgChart1"/>
    <dgm:cxn modelId="{FEDC560D-932A-434A-8DEF-6434B5ECC198}" type="presParOf" srcId="{E90C1A97-765B-4E82-ACEB-B925714B8587}" destId="{53F9D2FB-D874-4910-B7D2-AD91D1FF572F}" srcOrd="4" destOrd="0" presId="urn:microsoft.com/office/officeart/2005/8/layout/orgChart1"/>
    <dgm:cxn modelId="{30F12679-446B-482B-ADF0-A638D872ED37}" type="presParOf" srcId="{E90C1A97-765B-4E82-ACEB-B925714B8587}" destId="{590725DF-DEB2-4F7F-8B39-EF5F38FE91F3}" srcOrd="5" destOrd="0" presId="urn:microsoft.com/office/officeart/2005/8/layout/orgChart1"/>
    <dgm:cxn modelId="{6A3B3CBF-EDF2-49EB-A03C-CFC46A3A02A2}" type="presParOf" srcId="{590725DF-DEB2-4F7F-8B39-EF5F38FE91F3}" destId="{CC08DAA1-D32D-4FC0-8841-20CCBFF7D946}" srcOrd="0" destOrd="0" presId="urn:microsoft.com/office/officeart/2005/8/layout/orgChart1"/>
    <dgm:cxn modelId="{02138BB0-F6D1-4A44-B94D-5B906CC0C7C5}" type="presParOf" srcId="{CC08DAA1-D32D-4FC0-8841-20CCBFF7D946}" destId="{47679559-4CC3-4A27-9864-999B29C37342}" srcOrd="0" destOrd="0" presId="urn:microsoft.com/office/officeart/2005/8/layout/orgChart1"/>
    <dgm:cxn modelId="{C33F1F89-3E83-4A8F-993C-FCA393C7710D}" type="presParOf" srcId="{CC08DAA1-D32D-4FC0-8841-20CCBFF7D946}" destId="{9F5C12A6-C729-4EDD-AA70-8B70AC740569}" srcOrd="1" destOrd="0" presId="urn:microsoft.com/office/officeart/2005/8/layout/orgChart1"/>
    <dgm:cxn modelId="{883EDC25-DEE7-4702-835D-48DE0907D896}" type="presParOf" srcId="{590725DF-DEB2-4F7F-8B39-EF5F38FE91F3}" destId="{8F5B40A0-D2A2-47D4-9A95-EC2E0C9EADE6}" srcOrd="1" destOrd="0" presId="urn:microsoft.com/office/officeart/2005/8/layout/orgChart1"/>
    <dgm:cxn modelId="{BEED4A0C-E00E-404A-8429-18CF9624CF91}" type="presParOf" srcId="{590725DF-DEB2-4F7F-8B39-EF5F38FE91F3}" destId="{BD394083-E8BB-4BD1-A96A-2E604CE47A89}" srcOrd="2" destOrd="0" presId="urn:microsoft.com/office/officeart/2005/8/layout/orgChart1"/>
    <dgm:cxn modelId="{A4AE04DE-2153-4287-B0D7-0310FD157C11}" type="presParOf" srcId="{A18B43A8-1F30-46A6-A896-98AD8B08AC5D}" destId="{8914D686-B19B-4FFD-A708-CAE10BE143B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6DC9D7-39AE-4BFF-84E4-2B3C7B8B9CC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D8FA35D5-9DEC-4A2F-8ADF-3093A0D581C4}">
      <dgm:prSet phldrT="[Text]"/>
      <dgm:spPr>
        <a:solidFill>
          <a:schemeClr val="accent2">
            <a:lumMod val="75000"/>
          </a:schemeClr>
        </a:solidFill>
      </dgm:spPr>
      <dgm:t>
        <a:bodyPr/>
        <a:lstStyle/>
        <a:p>
          <a:r>
            <a:rPr lang="en-IN" dirty="0"/>
            <a:t>FABRICATION</a:t>
          </a:r>
        </a:p>
      </dgm:t>
    </dgm:pt>
    <dgm:pt modelId="{997C7CBE-CCFA-48E4-8D10-B29157EFA41B}" type="parTrans" cxnId="{03B09B62-81A1-4402-B7A9-EB605EC4D202}">
      <dgm:prSet/>
      <dgm:spPr/>
      <dgm:t>
        <a:bodyPr/>
        <a:lstStyle/>
        <a:p>
          <a:endParaRPr lang="en-IN"/>
        </a:p>
      </dgm:t>
    </dgm:pt>
    <dgm:pt modelId="{9E9ADFA5-A5DC-43C9-9409-042CC0F914C2}" type="sibTrans" cxnId="{03B09B62-81A1-4402-B7A9-EB605EC4D202}">
      <dgm:prSet/>
      <dgm:spPr/>
      <dgm:t>
        <a:bodyPr/>
        <a:lstStyle/>
        <a:p>
          <a:endParaRPr lang="en-IN"/>
        </a:p>
      </dgm:t>
    </dgm:pt>
    <dgm:pt modelId="{501306F1-AB59-44DF-B051-309C4441E7A4}">
      <dgm:prSet phldrT="[Text]"/>
      <dgm:spPr>
        <a:solidFill>
          <a:schemeClr val="accent2">
            <a:lumMod val="75000"/>
          </a:schemeClr>
        </a:solidFill>
      </dgm:spPr>
      <dgm:t>
        <a:bodyPr/>
        <a:lstStyle/>
        <a:p>
          <a:r>
            <a:rPr lang="en-IN" dirty="0"/>
            <a:t>FALSIFICATION</a:t>
          </a:r>
        </a:p>
      </dgm:t>
    </dgm:pt>
    <dgm:pt modelId="{E38104B6-005D-423B-8831-4243B5D9C959}" type="parTrans" cxnId="{A6CD37B2-4F58-4D5D-A481-F388A43606E5}">
      <dgm:prSet/>
      <dgm:spPr/>
      <dgm:t>
        <a:bodyPr/>
        <a:lstStyle/>
        <a:p>
          <a:endParaRPr lang="en-IN"/>
        </a:p>
      </dgm:t>
    </dgm:pt>
    <dgm:pt modelId="{80DF2AEB-8761-49EA-8DCE-08E0ABD4A03B}" type="sibTrans" cxnId="{A6CD37B2-4F58-4D5D-A481-F388A43606E5}">
      <dgm:prSet/>
      <dgm:spPr/>
      <dgm:t>
        <a:bodyPr/>
        <a:lstStyle/>
        <a:p>
          <a:endParaRPr lang="en-IN"/>
        </a:p>
      </dgm:t>
    </dgm:pt>
    <dgm:pt modelId="{63FC93F7-CE3F-4A7C-8AF1-015ECB198F03}">
      <dgm:prSet phldrT="[Text]"/>
      <dgm:spPr>
        <a:solidFill>
          <a:schemeClr val="accent2">
            <a:lumMod val="75000"/>
          </a:schemeClr>
        </a:solidFill>
      </dgm:spPr>
      <dgm:t>
        <a:bodyPr/>
        <a:lstStyle/>
        <a:p>
          <a:r>
            <a:rPr lang="en-IN" dirty="0"/>
            <a:t>PLAGIARISM</a:t>
          </a:r>
        </a:p>
      </dgm:t>
    </dgm:pt>
    <dgm:pt modelId="{4A7E8CFC-D0DC-46E2-AB90-3A36560F4637}" type="parTrans" cxnId="{83109FFE-4E1D-417E-822C-47BE3792C3C6}">
      <dgm:prSet/>
      <dgm:spPr/>
      <dgm:t>
        <a:bodyPr/>
        <a:lstStyle/>
        <a:p>
          <a:endParaRPr lang="en-IN"/>
        </a:p>
      </dgm:t>
    </dgm:pt>
    <dgm:pt modelId="{85CED510-5109-491C-951C-F4288D1BA8E8}" type="sibTrans" cxnId="{83109FFE-4E1D-417E-822C-47BE3792C3C6}">
      <dgm:prSet/>
      <dgm:spPr/>
      <dgm:t>
        <a:bodyPr/>
        <a:lstStyle/>
        <a:p>
          <a:endParaRPr lang="en-IN"/>
        </a:p>
      </dgm:t>
    </dgm:pt>
    <dgm:pt modelId="{6EFE09A7-B10A-498C-BFAE-29CA526CA856}" type="pres">
      <dgm:prSet presAssocID="{3B6DC9D7-39AE-4BFF-84E4-2B3C7B8B9CC4}" presName="linear" presStyleCnt="0">
        <dgm:presLayoutVars>
          <dgm:dir/>
          <dgm:animLvl val="lvl"/>
          <dgm:resizeHandles val="exact"/>
        </dgm:presLayoutVars>
      </dgm:prSet>
      <dgm:spPr/>
    </dgm:pt>
    <dgm:pt modelId="{BDE97F42-7991-430C-ACB9-CCC0A9FDE635}" type="pres">
      <dgm:prSet presAssocID="{D8FA35D5-9DEC-4A2F-8ADF-3093A0D581C4}" presName="parentLin" presStyleCnt="0"/>
      <dgm:spPr/>
    </dgm:pt>
    <dgm:pt modelId="{117A04BD-B72B-45D0-A5A5-F9B77D6038F4}" type="pres">
      <dgm:prSet presAssocID="{D8FA35D5-9DEC-4A2F-8ADF-3093A0D581C4}" presName="parentLeftMargin" presStyleLbl="node1" presStyleIdx="0" presStyleCnt="3"/>
      <dgm:spPr/>
    </dgm:pt>
    <dgm:pt modelId="{40185527-0A24-4C8F-B82A-921C655D864D}" type="pres">
      <dgm:prSet presAssocID="{D8FA35D5-9DEC-4A2F-8ADF-3093A0D581C4}" presName="parentText" presStyleLbl="node1" presStyleIdx="0" presStyleCnt="3">
        <dgm:presLayoutVars>
          <dgm:chMax val="0"/>
          <dgm:bulletEnabled val="1"/>
        </dgm:presLayoutVars>
      </dgm:prSet>
      <dgm:spPr/>
    </dgm:pt>
    <dgm:pt modelId="{237600C4-CFA0-4256-A54F-FAE10BDE4B7A}" type="pres">
      <dgm:prSet presAssocID="{D8FA35D5-9DEC-4A2F-8ADF-3093A0D581C4}" presName="negativeSpace" presStyleCnt="0"/>
      <dgm:spPr/>
    </dgm:pt>
    <dgm:pt modelId="{77A76574-DBAF-42D8-8080-81A844397DB3}" type="pres">
      <dgm:prSet presAssocID="{D8FA35D5-9DEC-4A2F-8ADF-3093A0D581C4}" presName="childText" presStyleLbl="conFgAcc1" presStyleIdx="0" presStyleCnt="3" custLinFactNeighborX="-2965" custLinFactNeighborY="6963">
        <dgm:presLayoutVars>
          <dgm:bulletEnabled val="1"/>
        </dgm:presLayoutVars>
      </dgm:prSet>
      <dgm:spPr/>
    </dgm:pt>
    <dgm:pt modelId="{E09A7962-C145-4928-82F6-491EBBE3161A}" type="pres">
      <dgm:prSet presAssocID="{9E9ADFA5-A5DC-43C9-9409-042CC0F914C2}" presName="spaceBetweenRectangles" presStyleCnt="0"/>
      <dgm:spPr/>
    </dgm:pt>
    <dgm:pt modelId="{011D2B3D-C566-4552-8E07-FF605C38A48B}" type="pres">
      <dgm:prSet presAssocID="{501306F1-AB59-44DF-B051-309C4441E7A4}" presName="parentLin" presStyleCnt="0"/>
      <dgm:spPr/>
    </dgm:pt>
    <dgm:pt modelId="{84DB100B-F6E7-4E64-AD06-FE249D77FB9C}" type="pres">
      <dgm:prSet presAssocID="{501306F1-AB59-44DF-B051-309C4441E7A4}" presName="parentLeftMargin" presStyleLbl="node1" presStyleIdx="0" presStyleCnt="3"/>
      <dgm:spPr/>
    </dgm:pt>
    <dgm:pt modelId="{FA2D79C6-C09C-4FAC-9E22-32C9AC043D95}" type="pres">
      <dgm:prSet presAssocID="{501306F1-AB59-44DF-B051-309C4441E7A4}" presName="parentText" presStyleLbl="node1" presStyleIdx="1" presStyleCnt="3">
        <dgm:presLayoutVars>
          <dgm:chMax val="0"/>
          <dgm:bulletEnabled val="1"/>
        </dgm:presLayoutVars>
      </dgm:prSet>
      <dgm:spPr/>
    </dgm:pt>
    <dgm:pt modelId="{0B334291-83D8-4E5D-8B4E-6CF9E0296036}" type="pres">
      <dgm:prSet presAssocID="{501306F1-AB59-44DF-B051-309C4441E7A4}" presName="negativeSpace" presStyleCnt="0"/>
      <dgm:spPr/>
    </dgm:pt>
    <dgm:pt modelId="{45E88AF8-83D1-4BD2-83AB-DA93BD639287}" type="pres">
      <dgm:prSet presAssocID="{501306F1-AB59-44DF-B051-309C4441E7A4}" presName="childText" presStyleLbl="conFgAcc1" presStyleIdx="1" presStyleCnt="3">
        <dgm:presLayoutVars>
          <dgm:bulletEnabled val="1"/>
        </dgm:presLayoutVars>
      </dgm:prSet>
      <dgm:spPr/>
    </dgm:pt>
    <dgm:pt modelId="{B91BE2E6-9C4D-409E-8A25-C0AA62D55878}" type="pres">
      <dgm:prSet presAssocID="{80DF2AEB-8761-49EA-8DCE-08E0ABD4A03B}" presName="spaceBetweenRectangles" presStyleCnt="0"/>
      <dgm:spPr/>
    </dgm:pt>
    <dgm:pt modelId="{BC5D11EE-2E8A-4ADB-8804-52F30B4038CB}" type="pres">
      <dgm:prSet presAssocID="{63FC93F7-CE3F-4A7C-8AF1-015ECB198F03}" presName="parentLin" presStyleCnt="0"/>
      <dgm:spPr/>
    </dgm:pt>
    <dgm:pt modelId="{A3D18622-DF8E-40E0-A0C4-68588B6576EF}" type="pres">
      <dgm:prSet presAssocID="{63FC93F7-CE3F-4A7C-8AF1-015ECB198F03}" presName="parentLeftMargin" presStyleLbl="node1" presStyleIdx="1" presStyleCnt="3"/>
      <dgm:spPr/>
    </dgm:pt>
    <dgm:pt modelId="{94FB7D37-38FA-4ED8-9842-C8C6F246A9B6}" type="pres">
      <dgm:prSet presAssocID="{63FC93F7-CE3F-4A7C-8AF1-015ECB198F03}" presName="parentText" presStyleLbl="node1" presStyleIdx="2" presStyleCnt="3">
        <dgm:presLayoutVars>
          <dgm:chMax val="0"/>
          <dgm:bulletEnabled val="1"/>
        </dgm:presLayoutVars>
      </dgm:prSet>
      <dgm:spPr/>
    </dgm:pt>
    <dgm:pt modelId="{03ACA2AA-E15C-45E3-84D9-5C70BD5AB2B0}" type="pres">
      <dgm:prSet presAssocID="{63FC93F7-CE3F-4A7C-8AF1-015ECB198F03}" presName="negativeSpace" presStyleCnt="0"/>
      <dgm:spPr/>
    </dgm:pt>
    <dgm:pt modelId="{62700156-D756-4C0E-B33C-ADAC9CE62397}" type="pres">
      <dgm:prSet presAssocID="{63FC93F7-CE3F-4A7C-8AF1-015ECB198F03}" presName="childText" presStyleLbl="conFgAcc1" presStyleIdx="2" presStyleCnt="3">
        <dgm:presLayoutVars>
          <dgm:bulletEnabled val="1"/>
        </dgm:presLayoutVars>
      </dgm:prSet>
      <dgm:spPr/>
    </dgm:pt>
  </dgm:ptLst>
  <dgm:cxnLst>
    <dgm:cxn modelId="{B5C5630F-F297-4FD6-AACF-CE5956D18E32}" type="presOf" srcId="{501306F1-AB59-44DF-B051-309C4441E7A4}" destId="{FA2D79C6-C09C-4FAC-9E22-32C9AC043D95}" srcOrd="1" destOrd="0" presId="urn:microsoft.com/office/officeart/2005/8/layout/list1"/>
    <dgm:cxn modelId="{D0712314-1F3E-4A3F-92D5-057F949AF846}" type="presOf" srcId="{3B6DC9D7-39AE-4BFF-84E4-2B3C7B8B9CC4}" destId="{6EFE09A7-B10A-498C-BFAE-29CA526CA856}" srcOrd="0" destOrd="0" presId="urn:microsoft.com/office/officeart/2005/8/layout/list1"/>
    <dgm:cxn modelId="{03B09B62-81A1-4402-B7A9-EB605EC4D202}" srcId="{3B6DC9D7-39AE-4BFF-84E4-2B3C7B8B9CC4}" destId="{D8FA35D5-9DEC-4A2F-8ADF-3093A0D581C4}" srcOrd="0" destOrd="0" parTransId="{997C7CBE-CCFA-48E4-8D10-B29157EFA41B}" sibTransId="{9E9ADFA5-A5DC-43C9-9409-042CC0F914C2}"/>
    <dgm:cxn modelId="{2C2EA567-D2AA-45D8-8D4F-A7BAD7ABD9C8}" type="presOf" srcId="{63FC93F7-CE3F-4A7C-8AF1-015ECB198F03}" destId="{94FB7D37-38FA-4ED8-9842-C8C6F246A9B6}" srcOrd="1" destOrd="0" presId="urn:microsoft.com/office/officeart/2005/8/layout/list1"/>
    <dgm:cxn modelId="{32D8AE71-CCB0-4CBB-A3C6-D92CB33F3794}" type="presOf" srcId="{D8FA35D5-9DEC-4A2F-8ADF-3093A0D581C4}" destId="{117A04BD-B72B-45D0-A5A5-F9B77D6038F4}" srcOrd="0" destOrd="0" presId="urn:microsoft.com/office/officeart/2005/8/layout/list1"/>
    <dgm:cxn modelId="{BD794874-3063-46C0-89F1-49C40AF99828}" type="presOf" srcId="{501306F1-AB59-44DF-B051-309C4441E7A4}" destId="{84DB100B-F6E7-4E64-AD06-FE249D77FB9C}" srcOrd="0" destOrd="0" presId="urn:microsoft.com/office/officeart/2005/8/layout/list1"/>
    <dgm:cxn modelId="{8151408A-C3AA-4AAD-B8E1-21BBC311A1B5}" type="presOf" srcId="{63FC93F7-CE3F-4A7C-8AF1-015ECB198F03}" destId="{A3D18622-DF8E-40E0-A0C4-68588B6576EF}" srcOrd="0" destOrd="0" presId="urn:microsoft.com/office/officeart/2005/8/layout/list1"/>
    <dgm:cxn modelId="{A6CD37B2-4F58-4D5D-A481-F388A43606E5}" srcId="{3B6DC9D7-39AE-4BFF-84E4-2B3C7B8B9CC4}" destId="{501306F1-AB59-44DF-B051-309C4441E7A4}" srcOrd="1" destOrd="0" parTransId="{E38104B6-005D-423B-8831-4243B5D9C959}" sibTransId="{80DF2AEB-8761-49EA-8DCE-08E0ABD4A03B}"/>
    <dgm:cxn modelId="{50136AC1-F412-4F59-8947-665C70E16E07}" type="presOf" srcId="{D8FA35D5-9DEC-4A2F-8ADF-3093A0D581C4}" destId="{40185527-0A24-4C8F-B82A-921C655D864D}" srcOrd="1" destOrd="0" presId="urn:microsoft.com/office/officeart/2005/8/layout/list1"/>
    <dgm:cxn modelId="{83109FFE-4E1D-417E-822C-47BE3792C3C6}" srcId="{3B6DC9D7-39AE-4BFF-84E4-2B3C7B8B9CC4}" destId="{63FC93F7-CE3F-4A7C-8AF1-015ECB198F03}" srcOrd="2" destOrd="0" parTransId="{4A7E8CFC-D0DC-46E2-AB90-3A36560F4637}" sibTransId="{85CED510-5109-491C-951C-F4288D1BA8E8}"/>
    <dgm:cxn modelId="{7694F68A-92C4-44B6-9615-DA95214DFD97}" type="presParOf" srcId="{6EFE09A7-B10A-498C-BFAE-29CA526CA856}" destId="{BDE97F42-7991-430C-ACB9-CCC0A9FDE635}" srcOrd="0" destOrd="0" presId="urn:microsoft.com/office/officeart/2005/8/layout/list1"/>
    <dgm:cxn modelId="{43CB9F74-13AE-4BDA-A258-ED8A705DA54E}" type="presParOf" srcId="{BDE97F42-7991-430C-ACB9-CCC0A9FDE635}" destId="{117A04BD-B72B-45D0-A5A5-F9B77D6038F4}" srcOrd="0" destOrd="0" presId="urn:microsoft.com/office/officeart/2005/8/layout/list1"/>
    <dgm:cxn modelId="{299DD7DB-E6B9-48DE-B0D3-D7F8F3824863}" type="presParOf" srcId="{BDE97F42-7991-430C-ACB9-CCC0A9FDE635}" destId="{40185527-0A24-4C8F-B82A-921C655D864D}" srcOrd="1" destOrd="0" presId="urn:microsoft.com/office/officeart/2005/8/layout/list1"/>
    <dgm:cxn modelId="{0D6FA6BA-DC7B-485E-9242-5A8D2392B2F2}" type="presParOf" srcId="{6EFE09A7-B10A-498C-BFAE-29CA526CA856}" destId="{237600C4-CFA0-4256-A54F-FAE10BDE4B7A}" srcOrd="1" destOrd="0" presId="urn:microsoft.com/office/officeart/2005/8/layout/list1"/>
    <dgm:cxn modelId="{F4EA51F0-7CEA-49D2-9518-9CFD21490BC9}" type="presParOf" srcId="{6EFE09A7-B10A-498C-BFAE-29CA526CA856}" destId="{77A76574-DBAF-42D8-8080-81A844397DB3}" srcOrd="2" destOrd="0" presId="urn:microsoft.com/office/officeart/2005/8/layout/list1"/>
    <dgm:cxn modelId="{CF685CAF-AFE9-4FDE-B5EC-238CFBA83088}" type="presParOf" srcId="{6EFE09A7-B10A-498C-BFAE-29CA526CA856}" destId="{E09A7962-C145-4928-82F6-491EBBE3161A}" srcOrd="3" destOrd="0" presId="urn:microsoft.com/office/officeart/2005/8/layout/list1"/>
    <dgm:cxn modelId="{5CEE7B73-B9FB-45C6-A256-A90B5A2471CC}" type="presParOf" srcId="{6EFE09A7-B10A-498C-BFAE-29CA526CA856}" destId="{011D2B3D-C566-4552-8E07-FF605C38A48B}" srcOrd="4" destOrd="0" presId="urn:microsoft.com/office/officeart/2005/8/layout/list1"/>
    <dgm:cxn modelId="{EBF9FDE1-63FC-4849-9EC7-616BF8082D06}" type="presParOf" srcId="{011D2B3D-C566-4552-8E07-FF605C38A48B}" destId="{84DB100B-F6E7-4E64-AD06-FE249D77FB9C}" srcOrd="0" destOrd="0" presId="urn:microsoft.com/office/officeart/2005/8/layout/list1"/>
    <dgm:cxn modelId="{F2401086-D79C-4CA2-AB97-9ED59C60AD6E}" type="presParOf" srcId="{011D2B3D-C566-4552-8E07-FF605C38A48B}" destId="{FA2D79C6-C09C-4FAC-9E22-32C9AC043D95}" srcOrd="1" destOrd="0" presId="urn:microsoft.com/office/officeart/2005/8/layout/list1"/>
    <dgm:cxn modelId="{755E9B0D-D560-4085-B925-FBF128FD3572}" type="presParOf" srcId="{6EFE09A7-B10A-498C-BFAE-29CA526CA856}" destId="{0B334291-83D8-4E5D-8B4E-6CF9E0296036}" srcOrd="5" destOrd="0" presId="urn:microsoft.com/office/officeart/2005/8/layout/list1"/>
    <dgm:cxn modelId="{81F9D2D9-41F3-4446-B8EA-5A5D981A7A6D}" type="presParOf" srcId="{6EFE09A7-B10A-498C-BFAE-29CA526CA856}" destId="{45E88AF8-83D1-4BD2-83AB-DA93BD639287}" srcOrd="6" destOrd="0" presId="urn:microsoft.com/office/officeart/2005/8/layout/list1"/>
    <dgm:cxn modelId="{C0789421-E8CE-412C-AA9B-AB6B5BB4E752}" type="presParOf" srcId="{6EFE09A7-B10A-498C-BFAE-29CA526CA856}" destId="{B91BE2E6-9C4D-409E-8A25-C0AA62D55878}" srcOrd="7" destOrd="0" presId="urn:microsoft.com/office/officeart/2005/8/layout/list1"/>
    <dgm:cxn modelId="{54FF4540-3648-4355-B4D1-FE463C87F01F}" type="presParOf" srcId="{6EFE09A7-B10A-498C-BFAE-29CA526CA856}" destId="{BC5D11EE-2E8A-4ADB-8804-52F30B4038CB}" srcOrd="8" destOrd="0" presId="urn:microsoft.com/office/officeart/2005/8/layout/list1"/>
    <dgm:cxn modelId="{615816ED-9033-4D0F-A177-DE4C85EB72E1}" type="presParOf" srcId="{BC5D11EE-2E8A-4ADB-8804-52F30B4038CB}" destId="{A3D18622-DF8E-40E0-A0C4-68588B6576EF}" srcOrd="0" destOrd="0" presId="urn:microsoft.com/office/officeart/2005/8/layout/list1"/>
    <dgm:cxn modelId="{C0DB0C57-DE58-40F3-9BA6-6CFFD1B283C9}" type="presParOf" srcId="{BC5D11EE-2E8A-4ADB-8804-52F30B4038CB}" destId="{94FB7D37-38FA-4ED8-9842-C8C6F246A9B6}" srcOrd="1" destOrd="0" presId="urn:microsoft.com/office/officeart/2005/8/layout/list1"/>
    <dgm:cxn modelId="{634E4200-819C-4CF1-B718-0328CE51C83E}" type="presParOf" srcId="{6EFE09A7-B10A-498C-BFAE-29CA526CA856}" destId="{03ACA2AA-E15C-45E3-84D9-5C70BD5AB2B0}" srcOrd="9" destOrd="0" presId="urn:microsoft.com/office/officeart/2005/8/layout/list1"/>
    <dgm:cxn modelId="{E6CE0405-332D-4B14-B566-8E20854DDAD0}" type="presParOf" srcId="{6EFE09A7-B10A-498C-BFAE-29CA526CA856}" destId="{62700156-D756-4C0E-B33C-ADAC9CE6239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B23BD-BDE4-4A9E-9612-80B1C1AC4998}">
      <dsp:nvSpPr>
        <dsp:cNvPr id="0" name=""/>
        <dsp:cNvSpPr/>
      </dsp:nvSpPr>
      <dsp:spPr>
        <a:xfrm>
          <a:off x="1839182" y="-673794"/>
          <a:ext cx="6125136" cy="4804038"/>
        </a:xfrm>
        <a:prstGeom prst="pie">
          <a:avLst>
            <a:gd name="adj1" fmla="val 16200000"/>
            <a:gd name="adj2" fmla="val 1800000"/>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Researcher</a:t>
          </a:r>
          <a:endParaRPr lang="en-GB" sz="2800" kern="1200" dirty="0"/>
        </a:p>
      </dsp:txBody>
      <dsp:txXfrm>
        <a:off x="5067275" y="344204"/>
        <a:ext cx="2187548" cy="1429773"/>
      </dsp:txXfrm>
    </dsp:sp>
    <dsp:sp modelId="{F75455A4-9256-43DA-9463-9038B16EB94C}">
      <dsp:nvSpPr>
        <dsp:cNvPr id="0" name=""/>
        <dsp:cNvSpPr/>
      </dsp:nvSpPr>
      <dsp:spPr>
        <a:xfrm>
          <a:off x="1761925" y="-519821"/>
          <a:ext cx="6125136" cy="4804038"/>
        </a:xfrm>
        <a:prstGeom prst="pie">
          <a:avLst>
            <a:gd name="adj1" fmla="val 1800000"/>
            <a:gd name="adj2" fmla="val 9000000"/>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Research groups</a:t>
          </a:r>
          <a:endParaRPr lang="en-GB" sz="2800" kern="1200" dirty="0"/>
        </a:p>
      </dsp:txBody>
      <dsp:txXfrm>
        <a:off x="3220291" y="2597084"/>
        <a:ext cx="3281322" cy="1258200"/>
      </dsp:txXfrm>
    </dsp:sp>
    <dsp:sp modelId="{99ACF6C0-1BE0-48D6-8CD0-AB6B09AD1423}">
      <dsp:nvSpPr>
        <dsp:cNvPr id="0" name=""/>
        <dsp:cNvSpPr/>
      </dsp:nvSpPr>
      <dsp:spPr>
        <a:xfrm>
          <a:off x="1641355" y="-688459"/>
          <a:ext cx="6125136" cy="4804038"/>
        </a:xfrm>
        <a:prstGeom prst="pie">
          <a:avLst>
            <a:gd name="adj1" fmla="val 9000000"/>
            <a:gd name="adj2" fmla="val 16200000"/>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Research</a:t>
          </a:r>
          <a:endParaRPr lang="en-GB" sz="2800" kern="1200" dirty="0"/>
        </a:p>
      </dsp:txBody>
      <dsp:txXfrm>
        <a:off x="2350850" y="329538"/>
        <a:ext cx="2187548" cy="1429773"/>
      </dsp:txXfrm>
    </dsp:sp>
    <dsp:sp modelId="{9E96D877-C0B2-451F-887C-E347EA7D6A5C}">
      <dsp:nvSpPr>
        <dsp:cNvPr id="0" name=""/>
        <dsp:cNvSpPr/>
      </dsp:nvSpPr>
      <dsp:spPr>
        <a:xfrm>
          <a:off x="1766970" y="-846070"/>
          <a:ext cx="6210597" cy="5123434"/>
        </a:xfrm>
        <a:prstGeom prst="circularArrow">
          <a:avLst>
            <a:gd name="adj1" fmla="val 5085"/>
            <a:gd name="adj2" fmla="val 327528"/>
            <a:gd name="adj3" fmla="val 1472472"/>
            <a:gd name="adj4" fmla="val 16199432"/>
            <a:gd name="adj5" fmla="val 5932"/>
          </a:avLst>
        </a:prstGeom>
        <a:solidFill>
          <a:schemeClr val="dk2">
            <a:tint val="60000"/>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30636BB-F0C6-4516-8A97-2B36DB438C0D}">
      <dsp:nvSpPr>
        <dsp:cNvPr id="0" name=""/>
        <dsp:cNvSpPr/>
      </dsp:nvSpPr>
      <dsp:spPr>
        <a:xfrm>
          <a:off x="1689444" y="-692303"/>
          <a:ext cx="6210597" cy="5123434"/>
        </a:xfrm>
        <a:prstGeom prst="circularArrow">
          <a:avLst>
            <a:gd name="adj1" fmla="val 5085"/>
            <a:gd name="adj2" fmla="val 327528"/>
            <a:gd name="adj3" fmla="val 8671970"/>
            <a:gd name="adj4" fmla="val 1800502"/>
            <a:gd name="adj5" fmla="val 5932"/>
          </a:avLst>
        </a:prstGeom>
        <a:solidFill>
          <a:schemeClr val="dk2">
            <a:tint val="60000"/>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0898AD1-AFF1-45C6-AD6C-FF5A9F23A0C6}">
      <dsp:nvSpPr>
        <dsp:cNvPr id="0" name=""/>
        <dsp:cNvSpPr/>
      </dsp:nvSpPr>
      <dsp:spPr>
        <a:xfrm>
          <a:off x="1568605" y="-860736"/>
          <a:ext cx="6210597" cy="5123434"/>
        </a:xfrm>
        <a:prstGeom prst="circularArrow">
          <a:avLst>
            <a:gd name="adj1" fmla="val 5085"/>
            <a:gd name="adj2" fmla="val 327528"/>
            <a:gd name="adj3" fmla="val 15873039"/>
            <a:gd name="adj4" fmla="val 9000000"/>
            <a:gd name="adj5" fmla="val 5932"/>
          </a:avLst>
        </a:prstGeom>
        <a:solidFill>
          <a:schemeClr val="dk2">
            <a:tint val="60000"/>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9D2FB-D874-4910-B7D2-AD91D1FF572F}">
      <dsp:nvSpPr>
        <dsp:cNvPr id="0" name=""/>
        <dsp:cNvSpPr/>
      </dsp:nvSpPr>
      <dsp:spPr>
        <a:xfrm>
          <a:off x="5067955" y="2523332"/>
          <a:ext cx="3257487" cy="622296"/>
        </a:xfrm>
        <a:custGeom>
          <a:avLst/>
          <a:gdLst/>
          <a:ahLst/>
          <a:cxnLst/>
          <a:rect l="0" t="0" r="0" b="0"/>
          <a:pathLst>
            <a:path>
              <a:moveTo>
                <a:pt x="0" y="0"/>
              </a:moveTo>
              <a:lnTo>
                <a:pt x="0" y="311148"/>
              </a:lnTo>
              <a:lnTo>
                <a:pt x="3257487" y="311148"/>
              </a:lnTo>
              <a:lnTo>
                <a:pt x="3257487" y="62229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B70237-36DA-4FDA-9E7F-1B86DA5E30BB}">
      <dsp:nvSpPr>
        <dsp:cNvPr id="0" name=""/>
        <dsp:cNvSpPr/>
      </dsp:nvSpPr>
      <dsp:spPr>
        <a:xfrm>
          <a:off x="5022235" y="2523332"/>
          <a:ext cx="91440" cy="622296"/>
        </a:xfrm>
        <a:custGeom>
          <a:avLst/>
          <a:gdLst/>
          <a:ahLst/>
          <a:cxnLst/>
          <a:rect l="0" t="0" r="0" b="0"/>
          <a:pathLst>
            <a:path>
              <a:moveTo>
                <a:pt x="45720" y="0"/>
              </a:moveTo>
              <a:lnTo>
                <a:pt x="45720" y="62229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9B5F09-C211-4801-AD19-4A093AC0A4C3}">
      <dsp:nvSpPr>
        <dsp:cNvPr id="0" name=""/>
        <dsp:cNvSpPr/>
      </dsp:nvSpPr>
      <dsp:spPr>
        <a:xfrm>
          <a:off x="1482339" y="2523332"/>
          <a:ext cx="3585615" cy="622296"/>
        </a:xfrm>
        <a:custGeom>
          <a:avLst/>
          <a:gdLst/>
          <a:ahLst/>
          <a:cxnLst/>
          <a:rect l="0" t="0" r="0" b="0"/>
          <a:pathLst>
            <a:path>
              <a:moveTo>
                <a:pt x="3585615" y="0"/>
              </a:moveTo>
              <a:lnTo>
                <a:pt x="3585615" y="311148"/>
              </a:lnTo>
              <a:lnTo>
                <a:pt x="0" y="311148"/>
              </a:lnTo>
              <a:lnTo>
                <a:pt x="0" y="62229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0131F2-D090-48B7-8CB5-A79B082F12DD}">
      <dsp:nvSpPr>
        <dsp:cNvPr id="0" name=""/>
        <dsp:cNvSpPr/>
      </dsp:nvSpPr>
      <dsp:spPr>
        <a:xfrm>
          <a:off x="1262906" y="1041673"/>
          <a:ext cx="7610098" cy="148165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2044700">
            <a:lnSpc>
              <a:spcPct val="90000"/>
            </a:lnSpc>
            <a:spcBef>
              <a:spcPct val="0"/>
            </a:spcBef>
            <a:spcAft>
              <a:spcPct val="35000"/>
            </a:spcAft>
            <a:buNone/>
          </a:pPr>
          <a:r>
            <a:rPr lang="en-US" sz="4600" b="1" kern="1200" dirty="0"/>
            <a:t>Ethics concerned the research:</a:t>
          </a:r>
          <a:endParaRPr lang="en-GB" sz="4600" kern="1200" dirty="0"/>
        </a:p>
      </dsp:txBody>
      <dsp:txXfrm>
        <a:off x="1262906" y="1041673"/>
        <a:ext cx="7610098" cy="1481659"/>
      </dsp:txXfrm>
    </dsp:sp>
    <dsp:sp modelId="{F309A7DE-653F-4729-AE7C-9D6F82CD4284}">
      <dsp:nvSpPr>
        <dsp:cNvPr id="0" name=""/>
        <dsp:cNvSpPr/>
      </dsp:nvSpPr>
      <dsp:spPr>
        <a:xfrm>
          <a:off x="680" y="3145629"/>
          <a:ext cx="2963318" cy="148165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2044700">
            <a:lnSpc>
              <a:spcPct val="90000"/>
            </a:lnSpc>
            <a:spcBef>
              <a:spcPct val="0"/>
            </a:spcBef>
            <a:spcAft>
              <a:spcPct val="35000"/>
            </a:spcAft>
            <a:buNone/>
          </a:pPr>
          <a:r>
            <a:rPr lang="en-GB" sz="4600" kern="1200" dirty="0"/>
            <a:t>Researcher</a:t>
          </a:r>
        </a:p>
      </dsp:txBody>
      <dsp:txXfrm>
        <a:off x="680" y="3145629"/>
        <a:ext cx="2963318" cy="1481659"/>
      </dsp:txXfrm>
    </dsp:sp>
    <dsp:sp modelId="{03103698-6AE7-4C39-9350-2E4F975CBA37}">
      <dsp:nvSpPr>
        <dsp:cNvPr id="0" name=""/>
        <dsp:cNvSpPr/>
      </dsp:nvSpPr>
      <dsp:spPr>
        <a:xfrm>
          <a:off x="3586296" y="3145629"/>
          <a:ext cx="2963318" cy="148165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2044700">
            <a:lnSpc>
              <a:spcPct val="90000"/>
            </a:lnSpc>
            <a:spcBef>
              <a:spcPct val="0"/>
            </a:spcBef>
            <a:spcAft>
              <a:spcPct val="35000"/>
            </a:spcAft>
            <a:buNone/>
          </a:pPr>
          <a:r>
            <a:rPr lang="en-US" sz="4600" kern="1200" dirty="0"/>
            <a:t>Research </a:t>
          </a:r>
          <a:endParaRPr lang="en-GB" sz="4600" kern="1200" dirty="0"/>
        </a:p>
      </dsp:txBody>
      <dsp:txXfrm>
        <a:off x="3586296" y="3145629"/>
        <a:ext cx="2963318" cy="1481659"/>
      </dsp:txXfrm>
    </dsp:sp>
    <dsp:sp modelId="{47679559-4CC3-4A27-9864-999B29C37342}">
      <dsp:nvSpPr>
        <dsp:cNvPr id="0" name=""/>
        <dsp:cNvSpPr/>
      </dsp:nvSpPr>
      <dsp:spPr>
        <a:xfrm>
          <a:off x="6843783" y="3145629"/>
          <a:ext cx="2963318" cy="148165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2044700">
            <a:lnSpc>
              <a:spcPct val="90000"/>
            </a:lnSpc>
            <a:spcBef>
              <a:spcPct val="0"/>
            </a:spcBef>
            <a:spcAft>
              <a:spcPct val="35000"/>
            </a:spcAft>
            <a:buNone/>
          </a:pPr>
          <a:r>
            <a:rPr lang="en-US" sz="4600" kern="1200" dirty="0"/>
            <a:t>Target group</a:t>
          </a:r>
          <a:endParaRPr lang="en-GB" sz="4600" kern="1200" dirty="0"/>
        </a:p>
      </dsp:txBody>
      <dsp:txXfrm>
        <a:off x="6843783" y="3145629"/>
        <a:ext cx="2963318" cy="14816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76574-DBAF-42D8-8080-81A844397DB3}">
      <dsp:nvSpPr>
        <dsp:cNvPr id="0" name=""/>
        <dsp:cNvSpPr/>
      </dsp:nvSpPr>
      <dsp:spPr>
        <a:xfrm>
          <a:off x="0" y="601292"/>
          <a:ext cx="8672513" cy="957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185527-0A24-4C8F-B82A-921C655D864D}">
      <dsp:nvSpPr>
        <dsp:cNvPr id="0" name=""/>
        <dsp:cNvSpPr/>
      </dsp:nvSpPr>
      <dsp:spPr>
        <a:xfrm>
          <a:off x="433625" y="26123"/>
          <a:ext cx="6070759" cy="1121760"/>
        </a:xfrm>
        <a:prstGeom prst="roundRect">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460" tIns="0" rIns="229460" bIns="0" numCol="1" spcCol="1270" anchor="ctr" anchorCtr="0">
          <a:noAutofit/>
        </a:bodyPr>
        <a:lstStyle/>
        <a:p>
          <a:pPr marL="0" lvl="0" indent="0" algn="l" defTabSz="1689100">
            <a:lnSpc>
              <a:spcPct val="90000"/>
            </a:lnSpc>
            <a:spcBef>
              <a:spcPct val="0"/>
            </a:spcBef>
            <a:spcAft>
              <a:spcPct val="35000"/>
            </a:spcAft>
            <a:buNone/>
          </a:pPr>
          <a:r>
            <a:rPr lang="en-IN" sz="3800" kern="1200" dirty="0"/>
            <a:t>FABRICATION</a:t>
          </a:r>
        </a:p>
      </dsp:txBody>
      <dsp:txXfrm>
        <a:off x="488385" y="80883"/>
        <a:ext cx="5961239" cy="1012240"/>
      </dsp:txXfrm>
    </dsp:sp>
    <dsp:sp modelId="{45E88AF8-83D1-4BD2-83AB-DA93BD639287}">
      <dsp:nvSpPr>
        <dsp:cNvPr id="0" name=""/>
        <dsp:cNvSpPr/>
      </dsp:nvSpPr>
      <dsp:spPr>
        <a:xfrm>
          <a:off x="0" y="2310684"/>
          <a:ext cx="8672513" cy="957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2D79C6-C09C-4FAC-9E22-32C9AC043D95}">
      <dsp:nvSpPr>
        <dsp:cNvPr id="0" name=""/>
        <dsp:cNvSpPr/>
      </dsp:nvSpPr>
      <dsp:spPr>
        <a:xfrm>
          <a:off x="433625" y="1749803"/>
          <a:ext cx="6070759" cy="1121760"/>
        </a:xfrm>
        <a:prstGeom prst="roundRect">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460" tIns="0" rIns="229460" bIns="0" numCol="1" spcCol="1270" anchor="ctr" anchorCtr="0">
          <a:noAutofit/>
        </a:bodyPr>
        <a:lstStyle/>
        <a:p>
          <a:pPr marL="0" lvl="0" indent="0" algn="l" defTabSz="1689100">
            <a:lnSpc>
              <a:spcPct val="90000"/>
            </a:lnSpc>
            <a:spcBef>
              <a:spcPct val="0"/>
            </a:spcBef>
            <a:spcAft>
              <a:spcPct val="35000"/>
            </a:spcAft>
            <a:buNone/>
          </a:pPr>
          <a:r>
            <a:rPr lang="en-IN" sz="3800" kern="1200" dirty="0"/>
            <a:t>FALSIFICATION</a:t>
          </a:r>
        </a:p>
      </dsp:txBody>
      <dsp:txXfrm>
        <a:off x="488385" y="1804563"/>
        <a:ext cx="5961239" cy="1012240"/>
      </dsp:txXfrm>
    </dsp:sp>
    <dsp:sp modelId="{62700156-D756-4C0E-B33C-ADAC9CE62397}">
      <dsp:nvSpPr>
        <dsp:cNvPr id="0" name=""/>
        <dsp:cNvSpPr/>
      </dsp:nvSpPr>
      <dsp:spPr>
        <a:xfrm>
          <a:off x="0" y="4034364"/>
          <a:ext cx="8672513" cy="957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FB7D37-38FA-4ED8-9842-C8C6F246A9B6}">
      <dsp:nvSpPr>
        <dsp:cNvPr id="0" name=""/>
        <dsp:cNvSpPr/>
      </dsp:nvSpPr>
      <dsp:spPr>
        <a:xfrm>
          <a:off x="433625" y="3473484"/>
          <a:ext cx="6070759" cy="1121760"/>
        </a:xfrm>
        <a:prstGeom prst="roundRect">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460" tIns="0" rIns="229460" bIns="0" numCol="1" spcCol="1270" anchor="ctr" anchorCtr="0">
          <a:noAutofit/>
        </a:bodyPr>
        <a:lstStyle/>
        <a:p>
          <a:pPr marL="0" lvl="0" indent="0" algn="l" defTabSz="1689100">
            <a:lnSpc>
              <a:spcPct val="90000"/>
            </a:lnSpc>
            <a:spcBef>
              <a:spcPct val="0"/>
            </a:spcBef>
            <a:spcAft>
              <a:spcPct val="35000"/>
            </a:spcAft>
            <a:buNone/>
          </a:pPr>
          <a:r>
            <a:rPr lang="en-IN" sz="3800" kern="1200" dirty="0"/>
            <a:t>PLAGIARISM</a:t>
          </a:r>
        </a:p>
      </dsp:txBody>
      <dsp:txXfrm>
        <a:off x="488385" y="3528244"/>
        <a:ext cx="5961239" cy="1012240"/>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8-03-26T07:49:53.566"/>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4043 16272 0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335ED5-E7A3-4D33-A30D-6948A66BAB19}" type="datetimeFigureOut">
              <a:rPr lang="en-US" smtClean="0"/>
              <a:t>3/31/2021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D8C2F5-1E3C-40BF-8B13-F6D87579DBC0}" type="slidenum">
              <a:rPr lang="en-US" smtClean="0"/>
              <a:t>‹#›</a:t>
            </a:fld>
            <a:endParaRPr lang="en-US"/>
          </a:p>
        </p:txBody>
      </p:sp>
    </p:spTree>
    <p:extLst>
      <p:ext uri="{BB962C8B-B14F-4D97-AF65-F5344CB8AC3E}">
        <p14:creationId xmlns:p14="http://schemas.microsoft.com/office/powerpoint/2010/main" val="2725944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959C38E-D4A0-454D-943F-1AC97EB110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0FBA9EA-C454-4CF3-A770-8E05F251BC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IN" altLang="en-US">
              <a:cs typeface="Arial" panose="020B0604020202020204" pitchFamily="34" charset="0"/>
            </a:endParaRPr>
          </a:p>
        </p:txBody>
      </p:sp>
      <p:sp>
        <p:nvSpPr>
          <p:cNvPr id="15364" name="Slide Number Placeholder 3">
            <a:extLst>
              <a:ext uri="{FF2B5EF4-FFF2-40B4-BE49-F238E27FC236}">
                <a16:creationId xmlns:a16="http://schemas.microsoft.com/office/drawing/2014/main" id="{E1EFDB5C-E740-4A71-9F47-43B0DBB940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2C394856-C5E3-4E22-9E70-779AD0996539}" type="slidenum">
              <a:rPr lang="ar-SA" altLang="en-US"/>
              <a:pPr algn="l">
                <a:spcBef>
                  <a:spcPct val="0"/>
                </a:spcBef>
              </a:pPr>
              <a:t>18</a:t>
            </a:fld>
            <a:endParaRPr lang="en-I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7D20738-F549-41E3-8837-9D295F4B49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8D4D5D80-E56D-4519-80A8-8FD9F7B772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IN" altLang="en-US">
              <a:cs typeface="Arial" panose="020B0604020202020204" pitchFamily="34" charset="0"/>
            </a:endParaRPr>
          </a:p>
        </p:txBody>
      </p:sp>
      <p:sp>
        <p:nvSpPr>
          <p:cNvPr id="36868" name="Slide Number Placeholder 3">
            <a:extLst>
              <a:ext uri="{FF2B5EF4-FFF2-40B4-BE49-F238E27FC236}">
                <a16:creationId xmlns:a16="http://schemas.microsoft.com/office/drawing/2014/main" id="{A5602F74-724B-408E-A7A2-4C5F8B88FE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BF249383-1A59-429F-812D-34A58B3600D6}" type="slidenum">
              <a:rPr lang="ar-SA" altLang="en-US" smtClean="0"/>
              <a:pPr algn="l">
                <a:spcBef>
                  <a:spcPct val="0"/>
                </a:spcBef>
              </a:pPr>
              <a:t>43</a:t>
            </a:fld>
            <a:endParaRPr lang="en-I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E742C6-3497-4BA8-BCEC-EDAF0C1BB6B5}" type="datetimeFigureOut">
              <a:rPr lang="en-GB" smtClean="0"/>
              <a:t>31/03/2021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7E10FB-4935-4936-874D-A3278A1D832C}" type="slidenum">
              <a:rPr lang="en-GB" smtClean="0"/>
              <a:t>‹#›</a:t>
            </a:fld>
            <a:endParaRPr lang="en-GB"/>
          </a:p>
        </p:txBody>
      </p:sp>
    </p:spTree>
    <p:extLst>
      <p:ext uri="{BB962C8B-B14F-4D97-AF65-F5344CB8AC3E}">
        <p14:creationId xmlns:p14="http://schemas.microsoft.com/office/powerpoint/2010/main" val="1678131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E742C6-3497-4BA8-BCEC-EDAF0C1BB6B5}" type="datetimeFigureOut">
              <a:rPr lang="en-GB" smtClean="0"/>
              <a:t>31/03/2021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7E10FB-4935-4936-874D-A3278A1D832C}" type="slidenum">
              <a:rPr lang="en-GB" smtClean="0"/>
              <a:t>‹#›</a:t>
            </a:fld>
            <a:endParaRPr lang="en-GB"/>
          </a:p>
        </p:txBody>
      </p:sp>
    </p:spTree>
    <p:extLst>
      <p:ext uri="{BB962C8B-B14F-4D97-AF65-F5344CB8AC3E}">
        <p14:creationId xmlns:p14="http://schemas.microsoft.com/office/powerpoint/2010/main" val="2215138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E742C6-3497-4BA8-BCEC-EDAF0C1BB6B5}" type="datetimeFigureOut">
              <a:rPr lang="en-GB" smtClean="0"/>
              <a:t>31/03/2021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7E10FB-4935-4936-874D-A3278A1D832C}"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31224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E742C6-3497-4BA8-BCEC-EDAF0C1BB6B5}" type="datetimeFigureOut">
              <a:rPr lang="en-GB" smtClean="0"/>
              <a:t>31/03/2021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7E10FB-4935-4936-874D-A3278A1D832C}" type="slidenum">
              <a:rPr lang="en-GB" smtClean="0"/>
              <a:t>‹#›</a:t>
            </a:fld>
            <a:endParaRPr lang="en-GB"/>
          </a:p>
        </p:txBody>
      </p:sp>
    </p:spTree>
    <p:extLst>
      <p:ext uri="{BB962C8B-B14F-4D97-AF65-F5344CB8AC3E}">
        <p14:creationId xmlns:p14="http://schemas.microsoft.com/office/powerpoint/2010/main" val="539154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E742C6-3497-4BA8-BCEC-EDAF0C1BB6B5}" type="datetimeFigureOut">
              <a:rPr lang="en-GB" smtClean="0"/>
              <a:t>31/03/2021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7E10FB-4935-4936-874D-A3278A1D832C}"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22657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E742C6-3497-4BA8-BCEC-EDAF0C1BB6B5}" type="datetimeFigureOut">
              <a:rPr lang="en-GB" smtClean="0"/>
              <a:t>31/03/2021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7E10FB-4935-4936-874D-A3278A1D832C}" type="slidenum">
              <a:rPr lang="en-GB" smtClean="0"/>
              <a:t>‹#›</a:t>
            </a:fld>
            <a:endParaRPr lang="en-GB"/>
          </a:p>
        </p:txBody>
      </p:sp>
    </p:spTree>
    <p:extLst>
      <p:ext uri="{BB962C8B-B14F-4D97-AF65-F5344CB8AC3E}">
        <p14:creationId xmlns:p14="http://schemas.microsoft.com/office/powerpoint/2010/main" val="3164432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E742C6-3497-4BA8-BCEC-EDAF0C1BB6B5}" type="datetimeFigureOut">
              <a:rPr lang="en-GB" smtClean="0"/>
              <a:t>31/03/2021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7E10FB-4935-4936-874D-A3278A1D832C}" type="slidenum">
              <a:rPr lang="en-GB" smtClean="0"/>
              <a:t>‹#›</a:t>
            </a:fld>
            <a:endParaRPr lang="en-GB"/>
          </a:p>
        </p:txBody>
      </p:sp>
    </p:spTree>
    <p:extLst>
      <p:ext uri="{BB962C8B-B14F-4D97-AF65-F5344CB8AC3E}">
        <p14:creationId xmlns:p14="http://schemas.microsoft.com/office/powerpoint/2010/main" val="133254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E742C6-3497-4BA8-BCEC-EDAF0C1BB6B5}" type="datetimeFigureOut">
              <a:rPr lang="en-GB" smtClean="0"/>
              <a:t>31/03/2021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7E10FB-4935-4936-874D-A3278A1D832C}" type="slidenum">
              <a:rPr lang="en-GB" smtClean="0"/>
              <a:t>‹#›</a:t>
            </a:fld>
            <a:endParaRPr lang="en-GB"/>
          </a:p>
        </p:txBody>
      </p:sp>
    </p:spTree>
    <p:extLst>
      <p:ext uri="{BB962C8B-B14F-4D97-AF65-F5344CB8AC3E}">
        <p14:creationId xmlns:p14="http://schemas.microsoft.com/office/powerpoint/2010/main" val="3232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E742C6-3497-4BA8-BCEC-EDAF0C1BB6B5}" type="datetimeFigureOut">
              <a:rPr lang="en-GB" smtClean="0"/>
              <a:t>31/03/2021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7E10FB-4935-4936-874D-A3278A1D832C}" type="slidenum">
              <a:rPr lang="en-GB" smtClean="0"/>
              <a:t>‹#›</a:t>
            </a:fld>
            <a:endParaRPr lang="en-GB"/>
          </a:p>
        </p:txBody>
      </p:sp>
    </p:spTree>
    <p:extLst>
      <p:ext uri="{BB962C8B-B14F-4D97-AF65-F5344CB8AC3E}">
        <p14:creationId xmlns:p14="http://schemas.microsoft.com/office/powerpoint/2010/main" val="253739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E742C6-3497-4BA8-BCEC-EDAF0C1BB6B5}" type="datetimeFigureOut">
              <a:rPr lang="en-GB" smtClean="0"/>
              <a:t>31/03/2021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7E10FB-4935-4936-874D-A3278A1D832C}" type="slidenum">
              <a:rPr lang="en-GB" smtClean="0"/>
              <a:t>‹#›</a:t>
            </a:fld>
            <a:endParaRPr lang="en-GB"/>
          </a:p>
        </p:txBody>
      </p:sp>
    </p:spTree>
    <p:extLst>
      <p:ext uri="{BB962C8B-B14F-4D97-AF65-F5344CB8AC3E}">
        <p14:creationId xmlns:p14="http://schemas.microsoft.com/office/powerpoint/2010/main" val="3293975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E742C6-3497-4BA8-BCEC-EDAF0C1BB6B5}" type="datetimeFigureOut">
              <a:rPr lang="en-GB" smtClean="0"/>
              <a:t>31/03/2021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7E10FB-4935-4936-874D-A3278A1D832C}" type="slidenum">
              <a:rPr lang="en-GB" smtClean="0"/>
              <a:t>‹#›</a:t>
            </a:fld>
            <a:endParaRPr lang="en-GB"/>
          </a:p>
        </p:txBody>
      </p:sp>
    </p:spTree>
    <p:extLst>
      <p:ext uri="{BB962C8B-B14F-4D97-AF65-F5344CB8AC3E}">
        <p14:creationId xmlns:p14="http://schemas.microsoft.com/office/powerpoint/2010/main" val="221301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E742C6-3497-4BA8-BCEC-EDAF0C1BB6B5}" type="datetimeFigureOut">
              <a:rPr lang="en-GB" smtClean="0"/>
              <a:t>31/03/2021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7E10FB-4935-4936-874D-A3278A1D832C}" type="slidenum">
              <a:rPr lang="en-GB" smtClean="0"/>
              <a:t>‹#›</a:t>
            </a:fld>
            <a:endParaRPr lang="en-GB"/>
          </a:p>
        </p:txBody>
      </p:sp>
    </p:spTree>
    <p:extLst>
      <p:ext uri="{BB962C8B-B14F-4D97-AF65-F5344CB8AC3E}">
        <p14:creationId xmlns:p14="http://schemas.microsoft.com/office/powerpoint/2010/main" val="1034740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E742C6-3497-4BA8-BCEC-EDAF0C1BB6B5}" type="datetimeFigureOut">
              <a:rPr lang="en-GB" smtClean="0"/>
              <a:t>31/03/2021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7E10FB-4935-4936-874D-A3278A1D832C}" type="slidenum">
              <a:rPr lang="en-GB" smtClean="0"/>
              <a:t>‹#›</a:t>
            </a:fld>
            <a:endParaRPr lang="en-GB"/>
          </a:p>
        </p:txBody>
      </p:sp>
    </p:spTree>
    <p:extLst>
      <p:ext uri="{BB962C8B-B14F-4D97-AF65-F5344CB8AC3E}">
        <p14:creationId xmlns:p14="http://schemas.microsoft.com/office/powerpoint/2010/main" val="1918959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E742C6-3497-4BA8-BCEC-EDAF0C1BB6B5}" type="datetimeFigureOut">
              <a:rPr lang="en-GB" smtClean="0"/>
              <a:t>31/03/2021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7E10FB-4935-4936-874D-A3278A1D832C}" type="slidenum">
              <a:rPr lang="en-GB" smtClean="0"/>
              <a:t>‹#›</a:t>
            </a:fld>
            <a:endParaRPr lang="en-GB"/>
          </a:p>
        </p:txBody>
      </p:sp>
    </p:spTree>
    <p:extLst>
      <p:ext uri="{BB962C8B-B14F-4D97-AF65-F5344CB8AC3E}">
        <p14:creationId xmlns:p14="http://schemas.microsoft.com/office/powerpoint/2010/main" val="3999313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E742C6-3497-4BA8-BCEC-EDAF0C1BB6B5}" type="datetimeFigureOut">
              <a:rPr lang="en-GB" smtClean="0"/>
              <a:t>31/03/2021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7E10FB-4935-4936-874D-A3278A1D832C}" type="slidenum">
              <a:rPr lang="en-GB" smtClean="0"/>
              <a:t>‹#›</a:t>
            </a:fld>
            <a:endParaRPr lang="en-GB"/>
          </a:p>
        </p:txBody>
      </p:sp>
    </p:spTree>
    <p:extLst>
      <p:ext uri="{BB962C8B-B14F-4D97-AF65-F5344CB8AC3E}">
        <p14:creationId xmlns:p14="http://schemas.microsoft.com/office/powerpoint/2010/main" val="3329677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E742C6-3497-4BA8-BCEC-EDAF0C1BB6B5}" type="datetimeFigureOut">
              <a:rPr lang="en-GB" smtClean="0"/>
              <a:t>31/03/2021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7E10FB-4935-4936-874D-A3278A1D832C}" type="slidenum">
              <a:rPr lang="en-GB" smtClean="0"/>
              <a:t>‹#›</a:t>
            </a:fld>
            <a:endParaRPr lang="en-GB"/>
          </a:p>
        </p:txBody>
      </p:sp>
    </p:spTree>
    <p:extLst>
      <p:ext uri="{BB962C8B-B14F-4D97-AF65-F5344CB8AC3E}">
        <p14:creationId xmlns:p14="http://schemas.microsoft.com/office/powerpoint/2010/main" val="2090163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0E742C6-3497-4BA8-BCEC-EDAF0C1BB6B5}" type="datetimeFigureOut">
              <a:rPr lang="en-GB" smtClean="0"/>
              <a:t>31/03/2021</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B7E10FB-4935-4936-874D-A3278A1D832C}" type="slidenum">
              <a:rPr lang="en-GB" smtClean="0"/>
              <a:t>‹#›</a:t>
            </a:fld>
            <a:endParaRPr lang="en-GB"/>
          </a:p>
        </p:txBody>
      </p:sp>
    </p:spTree>
    <p:extLst>
      <p:ext uri="{BB962C8B-B14F-4D97-AF65-F5344CB8AC3E}">
        <p14:creationId xmlns:p14="http://schemas.microsoft.com/office/powerpoint/2010/main" val="3602656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8.emf"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png" /><Relationship Id="rId1" Type="http://schemas.openxmlformats.org/officeDocument/2006/relationships/slideLayout" Target="../slideLayouts/slideLayout2.xml" /><Relationship Id="rId5" Type="http://schemas.openxmlformats.org/officeDocument/2006/relationships/image" Target="../media/image14.png" /><Relationship Id="rId4" Type="http://schemas.openxmlformats.org/officeDocument/2006/relationships/image" Target="../media/image13.png"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8.xml" /></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1.emf" /><Relationship Id="rId1" Type="http://schemas.openxmlformats.org/officeDocument/2006/relationships/slideLayout" Target="../slideLayouts/slideLayout7.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2.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0.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8.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8.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customXml" Target="../ink/ink1.xml" /><Relationship Id="rId2" Type="http://schemas.openxmlformats.org/officeDocument/2006/relationships/image" Target="../media/image2.emf" /><Relationship Id="rId1" Type="http://schemas.openxmlformats.org/officeDocument/2006/relationships/slideLayout" Target="../slideLayouts/slideLayout7.xml" /><Relationship Id="rId6" Type="http://schemas.openxmlformats.org/officeDocument/2006/relationships/image" Target="../media/image5.emf" /></Relationships>
</file>

<file path=ppt/slides/_rels/slide50.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4.emf"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6.emf"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7.emf"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EG" b="1" dirty="0">
                <a:solidFill>
                  <a:srgbClr val="0070C0"/>
                </a:solidFill>
              </a:rPr>
              <a:t>أخلاقيات البحث العلمى</a:t>
            </a:r>
            <a:endParaRPr lang="en-US" b="1" dirty="0">
              <a:solidFill>
                <a:srgbClr val="0070C0"/>
              </a:solidFill>
            </a:endParaRPr>
          </a:p>
        </p:txBody>
      </p:sp>
      <p:sp>
        <p:nvSpPr>
          <p:cNvPr id="3" name="Subtitle 2"/>
          <p:cNvSpPr>
            <a:spLocks noGrp="1"/>
          </p:cNvSpPr>
          <p:nvPr>
            <p:ph type="subTitle" idx="1"/>
          </p:nvPr>
        </p:nvSpPr>
        <p:spPr/>
        <p:txBody>
          <a:bodyPr>
            <a:normAutofit fontScale="77500" lnSpcReduction="20000"/>
          </a:bodyPr>
          <a:lstStyle/>
          <a:p>
            <a:r>
              <a:rPr lang="en-US" sz="5400" b="1" dirty="0">
                <a:solidFill>
                  <a:srgbClr val="0070C0"/>
                </a:solidFill>
                <a:latin typeface="+mj-lt"/>
                <a:ea typeface="+mj-ea"/>
                <a:cs typeface="+mj-cs"/>
              </a:rPr>
              <a:t>ETHICS IN MEDICAL RESEARCH</a:t>
            </a:r>
          </a:p>
          <a:p>
            <a:endParaRPr lang="en-GB" dirty="0"/>
          </a:p>
        </p:txBody>
      </p:sp>
    </p:spTree>
    <p:extLst>
      <p:ext uri="{BB962C8B-B14F-4D97-AF65-F5344CB8AC3E}">
        <p14:creationId xmlns:p14="http://schemas.microsoft.com/office/powerpoint/2010/main" val="1349837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8" name="Straight Connector 27">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8" name="Rectangle 37">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5307E5B-B9CE-40CB-972C-AFC87AA0D4D3}"/>
              </a:ext>
            </a:extLst>
          </p:cNvPr>
          <p:cNvPicPr>
            <a:picLocks noChangeAspect="1"/>
          </p:cNvPicPr>
          <p:nvPr/>
        </p:nvPicPr>
        <p:blipFill>
          <a:blip r:embed="rId2"/>
          <a:stretch>
            <a:fillRect/>
          </a:stretch>
        </p:blipFill>
        <p:spPr>
          <a:xfrm>
            <a:off x="1126309" y="1313763"/>
            <a:ext cx="9941259" cy="4226848"/>
          </a:xfrm>
          <a:prstGeom prst="rect">
            <a:avLst/>
          </a:prstGeom>
        </p:spPr>
      </p:pic>
    </p:spTree>
    <p:extLst>
      <p:ext uri="{BB962C8B-B14F-4D97-AF65-F5344CB8AC3E}">
        <p14:creationId xmlns:p14="http://schemas.microsoft.com/office/powerpoint/2010/main" val="3852530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scientists started get attention about ethics?:</a:t>
            </a:r>
            <a:br>
              <a:rPr lang="en-US" dirty="0"/>
            </a:br>
            <a:endParaRPr lang="en-US" dirty="0"/>
          </a:p>
        </p:txBody>
      </p:sp>
      <p:sp>
        <p:nvSpPr>
          <p:cNvPr id="3" name="Content Placeholder 2"/>
          <p:cNvSpPr>
            <a:spLocks noGrp="1"/>
          </p:cNvSpPr>
          <p:nvPr>
            <p:ph idx="1"/>
          </p:nvPr>
        </p:nvSpPr>
        <p:spPr/>
        <p:txBody>
          <a:bodyPr>
            <a:normAutofit/>
          </a:bodyPr>
          <a:lstStyle/>
          <a:p>
            <a:r>
              <a:rPr lang="en-US" sz="2800" b="1" dirty="0"/>
              <a:t>	It started after the abuse of human lives during Holocaust.</a:t>
            </a:r>
          </a:p>
          <a:p>
            <a:r>
              <a:rPr lang="en-US" sz="2800" b="1" dirty="0"/>
              <a:t>	Nuremberg Code  is a set of research ethics principles for human experimentation set as a result of the subsequent Nuremberg trials at the end of the Second World War..</a:t>
            </a:r>
          </a:p>
          <a:p>
            <a:r>
              <a:rPr lang="en-US" sz="2800" b="1" dirty="0"/>
              <a:t>	Declaration of Helsinki (1964).</a:t>
            </a:r>
          </a:p>
          <a:p>
            <a:endParaRPr lang="en-US" sz="2800" b="1" dirty="0"/>
          </a:p>
        </p:txBody>
      </p:sp>
    </p:spTree>
    <p:extLst>
      <p:ext uri="{BB962C8B-B14F-4D97-AF65-F5344CB8AC3E}">
        <p14:creationId xmlns:p14="http://schemas.microsoft.com/office/powerpoint/2010/main" val="250889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EBB5F-ED9B-496E-B76E-E4A2AA59979D}"/>
              </a:ext>
            </a:extLst>
          </p:cNvPr>
          <p:cNvSpPr>
            <a:spLocks noGrp="1"/>
          </p:cNvSpPr>
          <p:nvPr>
            <p:ph type="title"/>
          </p:nvPr>
        </p:nvSpPr>
        <p:spPr>
          <a:xfrm>
            <a:off x="1993900" y="808038"/>
            <a:ext cx="8229600" cy="1143000"/>
          </a:xfrm>
        </p:spPr>
        <p:txBody>
          <a:bodyPr rtlCol="1">
            <a:normAutofit fontScale="90000"/>
          </a:bodyPr>
          <a:lstStyle/>
          <a:p>
            <a:pPr>
              <a:defRPr/>
            </a:pPr>
            <a:r>
              <a:rPr lang="en-IN" b="1" dirty="0">
                <a:latin typeface="Times New Roman" pitchFamily="18" charset="0"/>
                <a:cs typeface="Times New Roman" pitchFamily="18" charset="0"/>
              </a:rPr>
              <a:t>HISTORICAL EVENTS AND DEVELOPMENT OF CODE OF ETHICS</a:t>
            </a:r>
          </a:p>
        </p:txBody>
      </p:sp>
      <p:pic>
        <p:nvPicPr>
          <p:cNvPr id="8195" name="Picture 5">
            <a:extLst>
              <a:ext uri="{FF2B5EF4-FFF2-40B4-BE49-F238E27FC236}">
                <a16:creationId xmlns:a16="http://schemas.microsoft.com/office/drawing/2014/main" id="{75C6C4DE-EE54-4818-86FB-446F0D17CA3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98800" y="2286000"/>
            <a:ext cx="5613400" cy="3467100"/>
          </a:xfrm>
        </p:spPr>
      </p:pic>
    </p:spTree>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6FBEDD00-23CE-40FC-B1C0-63C602456E36}"/>
              </a:ext>
            </a:extLst>
          </p:cNvPr>
          <p:cNvSpPr>
            <a:spLocks noGrp="1"/>
          </p:cNvSpPr>
          <p:nvPr>
            <p:ph type="title"/>
          </p:nvPr>
        </p:nvSpPr>
        <p:spPr>
          <a:xfrm>
            <a:off x="1016001" y="524164"/>
            <a:ext cx="9499599" cy="1044575"/>
          </a:xfrm>
        </p:spPr>
        <p:txBody>
          <a:bodyPr>
            <a:normAutofit fontScale="90000"/>
          </a:bodyPr>
          <a:lstStyle/>
          <a:p>
            <a:pPr eaLnBrk="1" hangingPunct="1"/>
            <a:r>
              <a:rPr lang="en-IN" altLang="en-US" b="1" dirty="0">
                <a:solidFill>
                  <a:srgbClr val="C00000"/>
                </a:solidFill>
                <a:latin typeface="Times New Roman" panose="02020603050405020304" pitchFamily="18" charset="0"/>
                <a:cs typeface="Times New Roman" panose="02020603050405020304" pitchFamily="18" charset="0"/>
              </a:rPr>
              <a:t>1. NAZI MEDICAL EXPERIMENTS (1933-1945)</a:t>
            </a:r>
          </a:p>
        </p:txBody>
      </p:sp>
      <p:pic>
        <p:nvPicPr>
          <p:cNvPr id="9219" name="Picture 2">
            <a:extLst>
              <a:ext uri="{FF2B5EF4-FFF2-40B4-BE49-F238E27FC236}">
                <a16:creationId xmlns:a16="http://schemas.microsoft.com/office/drawing/2014/main" id="{27852B91-503B-44BC-BDB0-6F2E8117D48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2451100"/>
            <a:ext cx="9144000" cy="4406900"/>
          </a:xfrm>
        </p:spPr>
      </p:pic>
    </p:spTree>
  </p:cSld>
  <p:clrMapOvr>
    <a:masterClrMapping/>
  </p:clrMapOvr>
  <p:transition>
    <p:pull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a:extLst>
              <a:ext uri="{FF2B5EF4-FFF2-40B4-BE49-F238E27FC236}">
                <a16:creationId xmlns:a16="http://schemas.microsoft.com/office/drawing/2014/main" id="{8FDF2E44-7123-4D4E-9614-F0A26D4440AC}"/>
              </a:ext>
            </a:extLst>
          </p:cNvPr>
          <p:cNvSpPr>
            <a:spLocks noGrp="1"/>
          </p:cNvSpPr>
          <p:nvPr>
            <p:ph idx="1"/>
          </p:nvPr>
        </p:nvSpPr>
        <p:spPr>
          <a:xfrm>
            <a:off x="677334" y="887897"/>
            <a:ext cx="8440162" cy="5153466"/>
          </a:xfrm>
        </p:spPr>
        <p:txBody>
          <a:bodyPr>
            <a:normAutofit/>
          </a:bodyPr>
          <a:lstStyle/>
          <a:p>
            <a:pPr algn="just" rtl="0" eaLnBrk="1" hangingPunct="1"/>
            <a:r>
              <a:rPr lang="en-IN" altLang="en-US" sz="2800" b="1" dirty="0">
                <a:latin typeface="Times New Roman" panose="02020603050405020304" pitchFamily="18" charset="0"/>
                <a:cs typeface="Times New Roman" panose="02020603050405020304" pitchFamily="18" charset="0"/>
              </a:rPr>
              <a:t>Unethical activities included sterilisation (castration), mutilating surgeries and numerous medical experiments in Nazi concentration camps against prisoners in war.</a:t>
            </a:r>
          </a:p>
          <a:p>
            <a:pPr algn="just" rtl="0" eaLnBrk="1" hangingPunct="1"/>
            <a:endParaRPr lang="en-IN" altLang="en-US" sz="2800" b="1" dirty="0">
              <a:latin typeface="Times New Roman" panose="02020603050405020304" pitchFamily="18" charset="0"/>
              <a:cs typeface="Times New Roman" panose="02020603050405020304" pitchFamily="18" charset="0"/>
            </a:endParaRPr>
          </a:p>
          <a:p>
            <a:pPr algn="just" rtl="0" eaLnBrk="1" hangingPunct="1"/>
            <a:r>
              <a:rPr lang="en-IN" altLang="en-US" sz="2800" b="1" dirty="0">
                <a:latin typeface="Times New Roman" panose="02020603050405020304" pitchFamily="18" charset="0"/>
                <a:cs typeface="Times New Roman" panose="02020603050405020304" pitchFamily="18" charset="0"/>
              </a:rPr>
              <a:t>“Sterilised Jews whom Nazis considered as racial enemies”</a:t>
            </a:r>
          </a:p>
          <a:p>
            <a:pPr eaLnBrk="1" hangingPunct="1"/>
            <a:endParaRPr lang="ar-EG" alt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9A363E1A-9A64-44EE-A41D-F1C9B2538F55}"/>
              </a:ext>
            </a:extLst>
          </p:cNvPr>
          <p:cNvSpPr>
            <a:spLocks noGrp="1"/>
          </p:cNvSpPr>
          <p:nvPr>
            <p:ph idx="1"/>
          </p:nvPr>
        </p:nvSpPr>
        <p:spPr>
          <a:xfrm>
            <a:off x="1524000" y="188914"/>
            <a:ext cx="9144000" cy="6669087"/>
          </a:xfrm>
        </p:spPr>
        <p:txBody>
          <a:bodyPr/>
          <a:lstStyle/>
          <a:p>
            <a:pPr algn="l" rtl="0" eaLnBrk="1" hangingPunct="1">
              <a:buFont typeface="Arial" panose="020B0604020202020204" pitchFamily="34" charset="0"/>
              <a:buNone/>
            </a:pPr>
            <a:r>
              <a:rPr lang="en-US" altLang="en-US" b="1" u="sng">
                <a:cs typeface="Arial" panose="020B0604020202020204" pitchFamily="34" charset="0"/>
              </a:rPr>
              <a:t> </a:t>
            </a:r>
          </a:p>
          <a:p>
            <a:pPr algn="l" rtl="0" eaLnBrk="1" hangingPunct="1">
              <a:buFont typeface="Arial" panose="020B0604020202020204" pitchFamily="34" charset="0"/>
              <a:buNone/>
            </a:pPr>
            <a:r>
              <a:rPr lang="en-US" altLang="en-US" sz="2600" b="1">
                <a:solidFill>
                  <a:srgbClr val="FF0000"/>
                </a:solidFill>
                <a:cs typeface="Arial" panose="020B0604020202020204" pitchFamily="34" charset="0"/>
              </a:rPr>
              <a:t>(Horrific experiments were carried out in </a:t>
            </a:r>
            <a:r>
              <a:rPr lang="en-US" altLang="en-US" sz="2600" b="1">
                <a:cs typeface="Arial" panose="020B0604020202020204" pitchFamily="34" charset="0"/>
              </a:rPr>
              <a:t>concentration camps </a:t>
            </a:r>
          </a:p>
          <a:p>
            <a:pPr algn="l" rtl="0" eaLnBrk="1" hangingPunct="1">
              <a:buFont typeface="Arial" panose="020B0604020202020204" pitchFamily="34" charset="0"/>
              <a:buNone/>
            </a:pPr>
            <a:r>
              <a:rPr lang="en-US" altLang="en-US" sz="2600" b="1">
                <a:solidFill>
                  <a:srgbClr val="FF0000"/>
                </a:solidFill>
                <a:cs typeface="Arial" panose="020B0604020202020204" pitchFamily="34" charset="0"/>
              </a:rPr>
              <a:t>by fascist doctors in </a:t>
            </a:r>
            <a:r>
              <a:rPr lang="en-US" altLang="en-US" sz="2600" b="1">
                <a:cs typeface="Arial" panose="020B0604020202020204" pitchFamily="34" charset="0"/>
              </a:rPr>
              <a:t>Germany and Japan</a:t>
            </a:r>
            <a:r>
              <a:rPr lang="en-US" altLang="en-US" sz="2600" b="1">
                <a:solidFill>
                  <a:srgbClr val="FF0000"/>
                </a:solidFill>
                <a:cs typeface="Arial" panose="020B0604020202020204" pitchFamily="34" charset="0"/>
              </a:rPr>
              <a:t> during the 19</a:t>
            </a:r>
            <a:r>
              <a:rPr lang="en-US" altLang="en-US" sz="2600" b="1">
                <a:cs typeface="Arial" panose="020B0604020202020204" pitchFamily="34" charset="0"/>
              </a:rPr>
              <a:t>39-45</a:t>
            </a:r>
            <a:r>
              <a:rPr lang="en-US" altLang="en-US" sz="2600" b="1">
                <a:solidFill>
                  <a:srgbClr val="FF0000"/>
                </a:solidFill>
                <a:cs typeface="Arial" panose="020B0604020202020204" pitchFamily="34" charset="0"/>
              </a:rPr>
              <a:t> war )</a:t>
            </a:r>
            <a:endParaRPr lang="en-US" altLang="en-US" sz="2600" b="1" u="sng">
              <a:solidFill>
                <a:srgbClr val="FF0000"/>
              </a:solidFill>
              <a:cs typeface="Arial" panose="020B0604020202020204" pitchFamily="34" charset="0"/>
            </a:endParaRPr>
          </a:p>
          <a:p>
            <a:pPr eaLnBrk="1" hangingPunct="1">
              <a:buFont typeface="Arial" panose="020B0604020202020204" pitchFamily="34" charset="0"/>
              <a:buNone/>
            </a:pPr>
            <a:endParaRPr lang="en-US" altLang="en-US">
              <a:cs typeface="Arial" panose="020B0604020202020204" pitchFamily="34" charset="0"/>
            </a:endParaRPr>
          </a:p>
        </p:txBody>
      </p:sp>
      <p:pic>
        <p:nvPicPr>
          <p:cNvPr id="4" name="Picture 7" descr="D:\forensic &amp; toxicology\power point\Medical Ethica\ww2 human violations\Screenshots\Screenshot_2013-04-13-10-21-36.png">
            <a:extLst>
              <a:ext uri="{FF2B5EF4-FFF2-40B4-BE49-F238E27FC236}">
                <a16:creationId xmlns:a16="http://schemas.microsoft.com/office/drawing/2014/main" id="{B2CD7419-2C30-42D5-8160-E18744FFA5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658" t="41470" r="6145" b="34315"/>
          <a:stretch>
            <a:fillRect/>
          </a:stretch>
        </p:blipFill>
        <p:spPr bwMode="auto">
          <a:xfrm>
            <a:off x="1847850" y="2565400"/>
            <a:ext cx="216058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D:\forensic &amp; toxicology\power point\Medical Ethica\ww2 human violations\Screenshots\Screenshot_2013-04-13-10-21-14.png">
            <a:extLst>
              <a:ext uri="{FF2B5EF4-FFF2-40B4-BE49-F238E27FC236}">
                <a16:creationId xmlns:a16="http://schemas.microsoft.com/office/drawing/2014/main" id="{1216426B-C86F-46D3-8420-B902B72A5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965" t="18623" r="4787" b="12505"/>
          <a:stretch>
            <a:fillRect/>
          </a:stretch>
        </p:blipFill>
        <p:spPr bwMode="auto">
          <a:xfrm>
            <a:off x="4392614" y="2565400"/>
            <a:ext cx="1919287"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D:\forensic &amp; toxicology\power point\Medical Ethica\ww2 human violations\Screenshots\Screenshot_2013-04-13-10-21-44.png">
            <a:extLst>
              <a:ext uri="{FF2B5EF4-FFF2-40B4-BE49-F238E27FC236}">
                <a16:creationId xmlns:a16="http://schemas.microsoft.com/office/drawing/2014/main" id="{5EEF8463-BB1E-4171-8B41-6032E75239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029" t="37061" r="5563" b="30153"/>
          <a:stretch>
            <a:fillRect/>
          </a:stretch>
        </p:blipFill>
        <p:spPr bwMode="auto">
          <a:xfrm>
            <a:off x="6816725" y="4508501"/>
            <a:ext cx="36004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D:\forensic &amp; toxicology\power point\Medical Ethica\ww2 human violations\Screenshots\Screenshot_2013-04-13-10-21-29.png">
            <a:extLst>
              <a:ext uri="{FF2B5EF4-FFF2-40B4-BE49-F238E27FC236}">
                <a16:creationId xmlns:a16="http://schemas.microsoft.com/office/drawing/2014/main" id="{00642718-386F-4D66-9313-E17B3B4CC3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300" t="40103" r="5501" b="32520"/>
          <a:stretch>
            <a:fillRect/>
          </a:stretch>
        </p:blipFill>
        <p:spPr bwMode="auto">
          <a:xfrm>
            <a:off x="6816725" y="2565400"/>
            <a:ext cx="3671888"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5A945EA5-CF05-4A5D-B4DD-AFEC90290F68}"/>
              </a:ext>
            </a:extLst>
          </p:cNvPr>
          <p:cNvSpPr>
            <a:spLocks noGrp="1"/>
          </p:cNvSpPr>
          <p:nvPr>
            <p:ph idx="1"/>
          </p:nvPr>
        </p:nvSpPr>
        <p:spPr>
          <a:xfrm>
            <a:off x="331305" y="856248"/>
            <a:ext cx="9468678" cy="5145503"/>
          </a:xfrm>
        </p:spPr>
        <p:txBody>
          <a:bodyPr>
            <a:normAutofit/>
          </a:bodyPr>
          <a:lstStyle/>
          <a:p>
            <a:pPr algn="just" rtl="0" eaLnBrk="1" hangingPunct="1"/>
            <a:r>
              <a:rPr lang="en-IN" altLang="en-US" sz="2800" b="1" i="1" dirty="0">
                <a:latin typeface="Times New Roman" panose="02020603050405020304" pitchFamily="18" charset="0"/>
                <a:cs typeface="Times New Roman" panose="02020603050405020304" pitchFamily="18" charset="0"/>
              </a:rPr>
              <a:t>Medical experiments involved exposing to high altitudes, freezing temperature, malaria, poisons, typhus fever, untested drugs and </a:t>
            </a:r>
            <a:r>
              <a:rPr lang="en-IN" altLang="en-US" sz="2800" b="1" i="1" dirty="0">
                <a:solidFill>
                  <a:srgbClr val="FF0000"/>
                </a:solidFill>
                <a:latin typeface="Times New Roman" panose="02020603050405020304" pitchFamily="18" charset="0"/>
                <a:cs typeface="Times New Roman" panose="02020603050405020304" pitchFamily="18" charset="0"/>
              </a:rPr>
              <a:t>surgery without anaesthesia</a:t>
            </a:r>
            <a:endParaRPr lang="en-IN" altLang="en-US" sz="2800" b="1" i="1" dirty="0">
              <a:latin typeface="Times New Roman" panose="02020603050405020304" pitchFamily="18" charset="0"/>
              <a:cs typeface="Times New Roman" panose="02020603050405020304" pitchFamily="18" charset="0"/>
            </a:endParaRPr>
          </a:p>
          <a:p>
            <a:pPr algn="just" rtl="0" eaLnBrk="1" hangingPunct="1"/>
            <a:r>
              <a:rPr lang="en-IN" altLang="en-US" sz="2800" b="1" i="1" dirty="0">
                <a:latin typeface="Times New Roman" panose="02020603050405020304" pitchFamily="18" charset="0"/>
                <a:cs typeface="Times New Roman" panose="02020603050405020304" pitchFamily="18" charset="0"/>
              </a:rPr>
              <a:t>Selection of subjects was racially based</a:t>
            </a:r>
          </a:p>
          <a:p>
            <a:pPr algn="just" rtl="0" eaLnBrk="1" hangingPunct="1"/>
            <a:r>
              <a:rPr lang="en-IN" altLang="en-US" sz="2800" b="1" i="1" dirty="0">
                <a:latin typeface="Times New Roman" panose="02020603050405020304" pitchFamily="18" charset="0"/>
                <a:cs typeface="Times New Roman" panose="02020603050405020304" pitchFamily="18" charset="0"/>
              </a:rPr>
              <a:t>Subjects had no opportunity to refuse the participation.</a:t>
            </a:r>
          </a:p>
          <a:p>
            <a:pPr algn="just" rtl="0" eaLnBrk="1" hangingPunct="1"/>
            <a:endParaRPr lang="en-IN" altLang="en-US" sz="2800" b="1" i="1" dirty="0">
              <a:latin typeface="Times New Roman" panose="02020603050405020304" pitchFamily="18" charset="0"/>
              <a:cs typeface="Times New Roman" panose="02020603050405020304" pitchFamily="18" charset="0"/>
            </a:endParaRPr>
          </a:p>
          <a:p>
            <a:pPr algn="just" rtl="0" eaLnBrk="1" hangingPunct="1"/>
            <a:r>
              <a:rPr lang="en-IN" altLang="en-US" sz="2800" b="1" dirty="0">
                <a:latin typeface="Times New Roman" panose="02020603050405020304" pitchFamily="18" charset="0"/>
                <a:cs typeface="Times New Roman" panose="02020603050405020304" pitchFamily="18" charset="0"/>
              </a:rPr>
              <a:t>Mistreatment of human subjects in Nazi experiments led to the development of Nuremberg Code (1947)</a:t>
            </a:r>
          </a:p>
          <a:p>
            <a:pPr algn="just" rtl="0" eaLnBrk="1" hangingPunct="1"/>
            <a:endParaRPr lang="en-IN" altLang="en-US" sz="2800" b="1" i="1" dirty="0">
              <a:latin typeface="Times New Roman" panose="02020603050405020304" pitchFamily="18" charset="0"/>
              <a:cs typeface="Times New Roman" panose="02020603050405020304" pitchFamily="18" charset="0"/>
            </a:endParaRPr>
          </a:p>
          <a:p>
            <a:pPr algn="just" rtl="0" eaLnBrk="1" hangingPunct="1">
              <a:buFont typeface="Wingdings" panose="05000000000000000000" pitchFamily="2" charset="2"/>
              <a:buChar char="v"/>
            </a:pPr>
            <a:endParaRPr lang="en-IN" altLang="en-US"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IN" altLang="en-US" dirty="0">
              <a:latin typeface="Times New Roman" panose="02020603050405020304" pitchFamily="18" charset="0"/>
              <a:cs typeface="Times New Roman" panose="02020603050405020304" pitchFamily="18" charset="0"/>
            </a:endParaRPr>
          </a:p>
        </p:txBody>
      </p:sp>
    </p:spTree>
  </p:cSld>
  <p:clrMapOvr>
    <a:masterClrMapping/>
  </p:clrMapOvr>
  <p:transition>
    <p:cut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6B573-2B6A-4C99-B18B-54AAAB33CAC8}"/>
              </a:ext>
            </a:extLst>
          </p:cNvPr>
          <p:cNvSpPr>
            <a:spLocks noGrp="1"/>
          </p:cNvSpPr>
          <p:nvPr>
            <p:ph type="title"/>
          </p:nvPr>
        </p:nvSpPr>
        <p:spPr>
          <a:xfrm>
            <a:off x="512618" y="350982"/>
            <a:ext cx="9144000" cy="1130300"/>
          </a:xfrm>
        </p:spPr>
        <p:txBody>
          <a:bodyPr rtlCol="1">
            <a:normAutofit fontScale="90000"/>
          </a:bodyPr>
          <a:lstStyle/>
          <a:p>
            <a:pPr>
              <a:defRPr/>
            </a:pPr>
            <a:r>
              <a:rPr lang="en-IN" dirty="0">
                <a:solidFill>
                  <a:srgbClr val="FF0000"/>
                </a:solidFill>
              </a:rPr>
              <a:t>International code of ethics NUREMBERG CODE- 1947</a:t>
            </a:r>
          </a:p>
        </p:txBody>
      </p:sp>
      <p:pic>
        <p:nvPicPr>
          <p:cNvPr id="1026" name="Picture 2" descr="C:\Users\user\Desktop\nuremberg.jpg">
            <a:extLst>
              <a:ext uri="{FF2B5EF4-FFF2-40B4-BE49-F238E27FC236}">
                <a16:creationId xmlns:a16="http://schemas.microsoft.com/office/drawing/2014/main" id="{0D4E830A-9500-4DF2-9CB9-4EF03A927DD9}"/>
              </a:ext>
            </a:extLst>
          </p:cNvPr>
          <p:cNvPicPr>
            <a:picLocks noGrp="1" noChangeAspect="1" noChangeArrowheads="1"/>
          </p:cNvPicPr>
          <p:nvPr>
            <p:ph idx="1"/>
          </p:nvPr>
        </p:nvPicPr>
        <p:blipFill>
          <a:blip r:embed="rId2">
            <a:duotone>
              <a:prstClr val="black"/>
              <a:schemeClr val="accent5">
                <a:tint val="45000"/>
                <a:satMod val="400000"/>
              </a:schemeClr>
            </a:duotone>
          </a:blip>
          <a:stretch>
            <a:fillRect/>
          </a:stretch>
        </p:blipFill>
        <p:spPr>
          <a:xfrm>
            <a:off x="1288026" y="1384300"/>
            <a:ext cx="9144000" cy="49022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a:extLst>
              <a:ext uri="{FF2B5EF4-FFF2-40B4-BE49-F238E27FC236}">
                <a16:creationId xmlns:a16="http://schemas.microsoft.com/office/drawing/2014/main" id="{5F3815CE-AA2E-4895-A3A8-ED0DDDA15CEB}"/>
              </a:ext>
            </a:extLst>
          </p:cNvPr>
          <p:cNvSpPr>
            <a:spLocks noGrp="1"/>
          </p:cNvSpPr>
          <p:nvPr>
            <p:ph idx="1"/>
          </p:nvPr>
        </p:nvSpPr>
        <p:spPr>
          <a:xfrm>
            <a:off x="734291" y="500063"/>
            <a:ext cx="9476509" cy="5626100"/>
          </a:xfrm>
        </p:spPr>
        <p:txBody>
          <a:bodyPr>
            <a:normAutofit fontScale="62500" lnSpcReduction="20000"/>
          </a:bodyPr>
          <a:lstStyle/>
          <a:p>
            <a:pPr algn="just" rtl="0" eaLnBrk="1" hangingPunct="1">
              <a:buFont typeface="Arial" panose="020B0604020202020204" pitchFamily="34" charset="0"/>
              <a:buNone/>
            </a:pPr>
            <a:endParaRPr lang="en-IN" altLang="en-US" sz="2800" b="1" dirty="0">
              <a:latin typeface="Times New Roman" panose="02020603050405020304" pitchFamily="18" charset="0"/>
              <a:cs typeface="Times New Roman" panose="02020603050405020304" pitchFamily="18" charset="0"/>
            </a:endParaRPr>
          </a:p>
          <a:p>
            <a:pPr algn="just" rtl="0" eaLnBrk="1" hangingPunct="1">
              <a:buFont typeface="Wingdings" panose="05000000000000000000" pitchFamily="2" charset="2"/>
              <a:buChar char="v"/>
            </a:pPr>
            <a:r>
              <a:rPr lang="en-IN" altLang="en-US" sz="2800" b="1" dirty="0">
                <a:solidFill>
                  <a:srgbClr val="FF0000"/>
                </a:solidFill>
                <a:latin typeface="Times New Roman" panose="02020603050405020304" pitchFamily="18" charset="0"/>
                <a:cs typeface="Times New Roman" panose="02020603050405020304" pitchFamily="18" charset="0"/>
              </a:rPr>
              <a:t>Nuremberg Code contains 10 guidelines</a:t>
            </a:r>
            <a:endParaRPr lang="en-IN" altLang="en-US" sz="2800" b="1" dirty="0">
              <a:latin typeface="Times New Roman" panose="02020603050405020304" pitchFamily="18" charset="0"/>
              <a:cs typeface="Times New Roman" panose="02020603050405020304" pitchFamily="18" charset="0"/>
            </a:endParaRPr>
          </a:p>
          <a:p>
            <a:pPr algn="just" rtl="0" eaLnBrk="1" hangingPunct="1">
              <a:lnSpc>
                <a:spcPct val="150000"/>
              </a:lnSpc>
            </a:pPr>
            <a:r>
              <a:rPr lang="en-IN" altLang="en-US" sz="2800" b="1" dirty="0">
                <a:latin typeface="Times New Roman" panose="02020603050405020304" pitchFamily="18" charset="0"/>
                <a:cs typeface="Times New Roman" panose="02020603050405020304" pitchFamily="18" charset="0"/>
              </a:rPr>
              <a:t>Voluntary consent</a:t>
            </a:r>
          </a:p>
          <a:p>
            <a:pPr algn="just" rtl="0" eaLnBrk="1" hangingPunct="1">
              <a:lnSpc>
                <a:spcPct val="150000"/>
              </a:lnSpc>
            </a:pPr>
            <a:r>
              <a:rPr lang="en-IN" altLang="en-US" sz="2800" b="1" dirty="0">
                <a:latin typeface="Times New Roman" panose="02020603050405020304" pitchFamily="18" charset="0"/>
                <a:cs typeface="Times New Roman" panose="02020603050405020304" pitchFamily="18" charset="0"/>
              </a:rPr>
              <a:t>Withdrawal of subjects from study is possible</a:t>
            </a:r>
          </a:p>
          <a:p>
            <a:pPr algn="just" rtl="0" eaLnBrk="1" hangingPunct="1">
              <a:lnSpc>
                <a:spcPct val="150000"/>
              </a:lnSpc>
            </a:pPr>
            <a:r>
              <a:rPr lang="en-IN" altLang="en-US" sz="2800" b="1" dirty="0">
                <a:latin typeface="Times New Roman" panose="02020603050405020304" pitchFamily="18" charset="0"/>
                <a:cs typeface="Times New Roman" panose="02020603050405020304" pitchFamily="18" charset="0"/>
              </a:rPr>
              <a:t>Protection of subjects from physical and mental suffering, injury, disability, and death.</a:t>
            </a:r>
          </a:p>
          <a:p>
            <a:pPr algn="just" rtl="0" eaLnBrk="1" hangingPunct="1">
              <a:lnSpc>
                <a:spcPct val="150000"/>
              </a:lnSpc>
            </a:pPr>
            <a:r>
              <a:rPr lang="en-IN" altLang="en-US" sz="2800" b="1" dirty="0">
                <a:latin typeface="Times New Roman" panose="02020603050405020304" pitchFamily="18" charset="0"/>
                <a:cs typeface="Times New Roman" panose="02020603050405020304" pitchFamily="18" charset="0"/>
              </a:rPr>
              <a:t>The balance of benefits and risks in  the study.</a:t>
            </a:r>
          </a:p>
          <a:p>
            <a:pPr algn="just" rtl="0" eaLnBrk="1" hangingPunct="1">
              <a:lnSpc>
                <a:spcPct val="150000"/>
              </a:lnSpc>
            </a:pPr>
            <a:r>
              <a:rPr lang="en-US" sz="2800" b="0" i="0" dirty="0">
                <a:solidFill>
                  <a:srgbClr val="383838"/>
                </a:solidFill>
                <a:effectLst/>
                <a:latin typeface="Mercury SSm A"/>
              </a:rPr>
              <a:t> The experiment should be conducted only by scientifically qualified persons</a:t>
            </a:r>
          </a:p>
          <a:p>
            <a:pPr algn="just" rtl="0" eaLnBrk="1" hangingPunct="1">
              <a:lnSpc>
                <a:spcPct val="150000"/>
              </a:lnSpc>
            </a:pPr>
            <a:r>
              <a:rPr lang="en-US" sz="2800" b="0" i="0" dirty="0">
                <a:solidFill>
                  <a:srgbClr val="383838"/>
                </a:solidFill>
                <a:effectLst/>
                <a:latin typeface="Mercury SSm A"/>
              </a:rPr>
              <a:t>The experiment should be so designed and based on the results of animal experimentation</a:t>
            </a:r>
          </a:p>
          <a:p>
            <a:pPr algn="just" rtl="0" eaLnBrk="1" hangingPunct="1">
              <a:lnSpc>
                <a:spcPct val="150000"/>
              </a:lnSpc>
            </a:pPr>
            <a:r>
              <a:rPr lang="en-US" sz="2800" b="0" i="0" dirty="0">
                <a:solidFill>
                  <a:srgbClr val="383838"/>
                </a:solidFill>
                <a:effectLst/>
                <a:latin typeface="Mercury SSm A"/>
              </a:rPr>
              <a:t>During the course of the experiment the scientist in charge must be prepared to terminate the experiment at any stage, if  continuation of the experiment is likely to result in injury, disability, or death to the experimental subject.</a:t>
            </a:r>
          </a:p>
          <a:p>
            <a:pPr algn="just" rtl="0" eaLnBrk="1" hangingPunct="1">
              <a:lnSpc>
                <a:spcPct val="150000"/>
              </a:lnSpc>
            </a:pPr>
            <a:r>
              <a:rPr lang="en-US" sz="2800" b="0" i="0" dirty="0">
                <a:solidFill>
                  <a:srgbClr val="383838"/>
                </a:solidFill>
                <a:effectLst/>
                <a:latin typeface="Mercury SSm A"/>
              </a:rPr>
              <a:t>The experiment should be such as to yield fruitful results for the good of society</a:t>
            </a:r>
            <a:r>
              <a:rPr lang="en-US" sz="2800" dirty="0">
                <a:solidFill>
                  <a:srgbClr val="383838"/>
                </a:solidFill>
                <a:latin typeface="Mercury SSm A"/>
              </a:rPr>
              <a:t>.</a:t>
            </a:r>
            <a:endParaRPr lang="en-IN" altLang="en-US" sz="2800" b="1" dirty="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v"/>
            </a:pPr>
            <a:endParaRPr lang="en-IN" altLang="en-US" sz="2800" dirty="0">
              <a:cs typeface="Arial" panose="020B0604020202020204" pitchFamily="34" charset="0"/>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56407-5F43-457E-93E7-DAA76B025803}"/>
              </a:ext>
            </a:extLst>
          </p:cNvPr>
          <p:cNvSpPr>
            <a:spLocks noGrp="1"/>
          </p:cNvSpPr>
          <p:nvPr>
            <p:ph type="title"/>
          </p:nvPr>
        </p:nvSpPr>
        <p:spPr/>
        <p:txBody>
          <a:bodyPr rtlCol="1">
            <a:normAutofit/>
          </a:bodyPr>
          <a:lstStyle/>
          <a:p>
            <a:pPr>
              <a:defRPr/>
            </a:pPr>
            <a:r>
              <a:rPr lang="en-IN" sz="4000" b="1" dirty="0">
                <a:latin typeface="Times New Roman" pitchFamily="18" charset="0"/>
                <a:cs typeface="Times New Roman" pitchFamily="18" charset="0"/>
              </a:rPr>
              <a:t>2. WILLOW-BROOK STUDY (1950-1970)</a:t>
            </a:r>
          </a:p>
        </p:txBody>
      </p:sp>
      <p:pic>
        <p:nvPicPr>
          <p:cNvPr id="16387" name="Picture 2">
            <a:extLst>
              <a:ext uri="{FF2B5EF4-FFF2-40B4-BE49-F238E27FC236}">
                <a16:creationId xmlns:a16="http://schemas.microsoft.com/office/drawing/2014/main" id="{6873F8B1-20EB-4392-B369-4D9A32F2A1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24039" y="1600201"/>
            <a:ext cx="8531225" cy="468312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i="1" u="sng" dirty="0"/>
              <a:t>What is research:</a:t>
            </a:r>
          </a:p>
        </p:txBody>
      </p:sp>
      <p:sp>
        <p:nvSpPr>
          <p:cNvPr id="3" name="Content Placeholder 2"/>
          <p:cNvSpPr>
            <a:spLocks noGrp="1"/>
          </p:cNvSpPr>
          <p:nvPr>
            <p:ph idx="1"/>
          </p:nvPr>
        </p:nvSpPr>
        <p:spPr/>
        <p:txBody>
          <a:bodyPr>
            <a:normAutofit/>
          </a:bodyPr>
          <a:lstStyle/>
          <a:p>
            <a:r>
              <a:rPr lang="en-US" sz="2800" b="1" dirty="0">
                <a:solidFill>
                  <a:srgbClr val="FF0000"/>
                </a:solidFill>
              </a:rPr>
              <a:t>Performing a methodical study in order to prove a hypothesis or answer a specific question. </a:t>
            </a:r>
          </a:p>
          <a:p>
            <a:r>
              <a:rPr lang="en-US" sz="2800" b="1" dirty="0">
                <a:solidFill>
                  <a:srgbClr val="FF0000"/>
                </a:solidFill>
              </a:rPr>
              <a:t>Finding a definitive answer is the central goal of any experimental process.</a:t>
            </a:r>
            <a:br>
              <a:rPr lang="en-US" sz="2800" b="1" dirty="0">
                <a:solidFill>
                  <a:srgbClr val="FF0000"/>
                </a:solidFill>
              </a:rPr>
            </a:br>
            <a:br>
              <a:rPr lang="en-US" sz="2800" b="1" dirty="0">
                <a:solidFill>
                  <a:srgbClr val="FF0000"/>
                </a:solidFill>
              </a:rPr>
            </a:br>
            <a:br>
              <a:rPr lang="en-US" sz="2800" b="1" dirty="0">
                <a:solidFill>
                  <a:srgbClr val="FF0000"/>
                </a:solidFill>
              </a:rPr>
            </a:br>
            <a:br>
              <a:rPr lang="en-US" sz="2800" b="1" dirty="0">
                <a:solidFill>
                  <a:srgbClr val="FF0000"/>
                </a:solidFill>
              </a:rPr>
            </a:br>
            <a:endParaRPr lang="en-US" sz="2800" b="1" dirty="0">
              <a:solidFill>
                <a:srgbClr val="FF0000"/>
              </a:solidFill>
            </a:endParaRPr>
          </a:p>
        </p:txBody>
      </p:sp>
    </p:spTree>
    <p:extLst>
      <p:ext uri="{BB962C8B-B14F-4D97-AF65-F5344CB8AC3E}">
        <p14:creationId xmlns:p14="http://schemas.microsoft.com/office/powerpoint/2010/main" val="147038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a:extLst>
              <a:ext uri="{FF2B5EF4-FFF2-40B4-BE49-F238E27FC236}">
                <a16:creationId xmlns:a16="http://schemas.microsoft.com/office/drawing/2014/main" id="{237FE003-BA65-4F4C-AAEA-1559048C5223}"/>
              </a:ext>
            </a:extLst>
          </p:cNvPr>
          <p:cNvSpPr>
            <a:spLocks noGrp="1"/>
          </p:cNvSpPr>
          <p:nvPr>
            <p:ph idx="1"/>
          </p:nvPr>
        </p:nvSpPr>
        <p:spPr>
          <a:xfrm>
            <a:off x="642731" y="937418"/>
            <a:ext cx="8229600" cy="4983163"/>
          </a:xfrm>
        </p:spPr>
        <p:txBody>
          <a:bodyPr>
            <a:normAutofit fontScale="85000" lnSpcReduction="10000"/>
          </a:bodyPr>
          <a:lstStyle/>
          <a:p>
            <a:pPr algn="just" rtl="0" eaLnBrk="1" hangingPunct="1"/>
            <a:r>
              <a:rPr lang="en-IN" altLang="en-US" sz="3200" b="1" dirty="0">
                <a:solidFill>
                  <a:srgbClr val="FF0000"/>
                </a:solidFill>
                <a:latin typeface="Times New Roman" panose="02020603050405020304" pitchFamily="18" charset="0"/>
                <a:cs typeface="Times New Roman" panose="02020603050405020304" pitchFamily="18" charset="0"/>
              </a:rPr>
              <a:t>Research on hepatitis by </a:t>
            </a:r>
            <a:r>
              <a:rPr lang="en-IN" altLang="en-US" sz="3200" b="1" dirty="0" err="1">
                <a:solidFill>
                  <a:srgbClr val="FF0000"/>
                </a:solidFill>
                <a:latin typeface="Times New Roman" panose="02020603050405020304" pitchFamily="18" charset="0"/>
                <a:cs typeface="Times New Roman" panose="02020603050405020304" pitchFamily="18" charset="0"/>
              </a:rPr>
              <a:t>Dr.</a:t>
            </a:r>
            <a:r>
              <a:rPr lang="en-IN" altLang="en-US" sz="3200" b="1" dirty="0">
                <a:solidFill>
                  <a:srgbClr val="FF0000"/>
                </a:solidFill>
                <a:latin typeface="Times New Roman" panose="02020603050405020304" pitchFamily="18" charset="0"/>
                <a:cs typeface="Times New Roman" panose="02020603050405020304" pitchFamily="18" charset="0"/>
              </a:rPr>
              <a:t> Krugman at </a:t>
            </a:r>
            <a:r>
              <a:rPr lang="en-IN" altLang="en-US" sz="3200" b="1" dirty="0">
                <a:latin typeface="Times New Roman" panose="02020603050405020304" pitchFamily="18" charset="0"/>
                <a:cs typeface="Times New Roman" panose="02020603050405020304" pitchFamily="18" charset="0"/>
              </a:rPr>
              <a:t>Willowbrook among mentally retarded children</a:t>
            </a:r>
          </a:p>
          <a:p>
            <a:pPr algn="just"/>
            <a:r>
              <a:rPr lang="en-US" sz="3200" b="1" dirty="0">
                <a:latin typeface="Times New Roman" panose="02020603050405020304" pitchFamily="18" charset="0"/>
                <a:cs typeface="Times New Roman" panose="02020603050405020304" pitchFamily="18" charset="0"/>
              </a:rPr>
              <a:t>The researcher also wanted to determine the effectiveness of gamma globulin injections as protection against hepatitis.</a:t>
            </a:r>
            <a:endParaRPr lang="en-IN" altLang="en-US" sz="3200" b="1" dirty="0">
              <a:latin typeface="Times New Roman" panose="02020603050405020304" pitchFamily="18" charset="0"/>
              <a:cs typeface="Times New Roman" panose="02020603050405020304" pitchFamily="18" charset="0"/>
            </a:endParaRPr>
          </a:p>
          <a:p>
            <a:pPr algn="just" rtl="0" eaLnBrk="1" hangingPunct="1"/>
            <a:r>
              <a:rPr lang="en-IN" altLang="en-US" sz="3200" b="1" dirty="0">
                <a:latin typeface="Times New Roman" panose="02020603050405020304" pitchFamily="18" charset="0"/>
                <a:cs typeface="Times New Roman" panose="02020603050405020304" pitchFamily="18" charset="0"/>
              </a:rPr>
              <a:t>Early subjects were fed extracts of stool from infected individuals</a:t>
            </a:r>
          </a:p>
          <a:p>
            <a:pPr algn="just" rtl="0" eaLnBrk="1" hangingPunct="1"/>
            <a:r>
              <a:rPr lang="en-IN" altLang="en-US" sz="3200" b="1" dirty="0">
                <a:latin typeface="Times New Roman" panose="02020603050405020304" pitchFamily="18" charset="0"/>
                <a:cs typeface="Times New Roman" panose="02020603050405020304" pitchFamily="18" charset="0"/>
              </a:rPr>
              <a:t>Later  subjects received injections of purified virus</a:t>
            </a:r>
          </a:p>
          <a:p>
            <a:pPr algn="just" rtl="0" eaLnBrk="1" hangingPunct="1"/>
            <a:r>
              <a:rPr lang="en-IN" altLang="en-US" sz="3200" b="1" dirty="0">
                <a:latin typeface="Times New Roman" panose="02020603050405020304" pitchFamily="18" charset="0"/>
                <a:cs typeface="Times New Roman" panose="02020603050405020304" pitchFamily="18" charset="0"/>
              </a:rPr>
              <a:t>Parents were forced to give permission for the child to be a subject.</a:t>
            </a:r>
          </a:p>
          <a:p>
            <a:pPr eaLnBrk="1" hangingPunct="1"/>
            <a:endParaRPr lang="en-IN" altLang="en-US" sz="3200" b="1" dirty="0">
              <a:latin typeface="Times New Roman" panose="02020603050405020304" pitchFamily="18" charset="0"/>
              <a:cs typeface="Times New Roman" panose="02020603050405020304" pitchFamily="18" charset="0"/>
            </a:endParaRPr>
          </a:p>
          <a:p>
            <a:pPr eaLnBrk="1" hangingPunct="1"/>
            <a:endParaRPr lang="en-IN" altLang="en-US" sz="32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E4D9A36-76DB-46B4-8982-215B393EF9C1}"/>
              </a:ext>
            </a:extLst>
          </p:cNvPr>
          <p:cNvSpPr>
            <a:spLocks noGrp="1"/>
          </p:cNvSpPr>
          <p:nvPr>
            <p:ph idx="1"/>
          </p:nvPr>
        </p:nvSpPr>
        <p:spPr>
          <a:xfrm>
            <a:off x="4139671" y="514924"/>
            <a:ext cx="5134331" cy="5526437"/>
          </a:xfrm>
        </p:spPr>
        <p:txBody>
          <a:bodyPr rtlCol="1">
            <a:normAutofit fontScale="92500" lnSpcReduction="20000"/>
          </a:bodyPr>
          <a:lstStyle/>
          <a:p>
            <a:pPr>
              <a:buNone/>
              <a:defRPr/>
            </a:pPr>
            <a:r>
              <a:rPr lang="en-IN" sz="3600" b="1" dirty="0">
                <a:solidFill>
                  <a:srgbClr val="FF0000"/>
                </a:solidFill>
                <a:latin typeface="Times New Roman" pitchFamily="18" charset="0"/>
                <a:cs typeface="Times New Roman" pitchFamily="18" charset="0"/>
              </a:rPr>
              <a:t>DECLARATION OF HELSINKI (1964)</a:t>
            </a:r>
          </a:p>
          <a:p>
            <a:pPr algn="just">
              <a:defRPr/>
            </a:pPr>
            <a:r>
              <a:rPr lang="en-IN" sz="3000" b="1" dirty="0">
                <a:latin typeface="Times New Roman" pitchFamily="18" charset="0"/>
                <a:cs typeface="Times New Roman" pitchFamily="18" charset="0"/>
              </a:rPr>
              <a:t>Greater care can be exercised to protect subjects from harm</a:t>
            </a:r>
          </a:p>
          <a:p>
            <a:pPr algn="just">
              <a:defRPr/>
            </a:pPr>
            <a:endParaRPr lang="en-IN" sz="3000" b="1" dirty="0">
              <a:latin typeface="Times New Roman" pitchFamily="18" charset="0"/>
              <a:cs typeface="Times New Roman" pitchFamily="18" charset="0"/>
            </a:endParaRPr>
          </a:p>
          <a:p>
            <a:pPr algn="just">
              <a:defRPr/>
            </a:pPr>
            <a:r>
              <a:rPr lang="en-IN" sz="3000" b="1" dirty="0">
                <a:latin typeface="Times New Roman" pitchFamily="18" charset="0"/>
                <a:cs typeface="Times New Roman" pitchFamily="18" charset="0"/>
              </a:rPr>
              <a:t>Strong, independent justification for exposing a healthy volunteer to substantial risk of harm</a:t>
            </a:r>
          </a:p>
          <a:p>
            <a:pPr algn="just">
              <a:buNone/>
              <a:defRPr/>
            </a:pPr>
            <a:endParaRPr lang="en-IN" sz="3000" b="1" dirty="0">
              <a:latin typeface="Times New Roman" pitchFamily="18" charset="0"/>
              <a:cs typeface="Times New Roman" pitchFamily="18" charset="0"/>
            </a:endParaRPr>
          </a:p>
          <a:p>
            <a:pPr algn="just">
              <a:defRPr/>
            </a:pPr>
            <a:r>
              <a:rPr lang="en-IN" sz="3000" b="1" dirty="0">
                <a:latin typeface="Times New Roman" pitchFamily="18" charset="0"/>
                <a:cs typeface="Times New Roman" pitchFamily="18" charset="0"/>
              </a:rPr>
              <a:t>Investigators must protect life and health of research subjects </a:t>
            </a:r>
          </a:p>
          <a:p>
            <a:pPr>
              <a:defRPr/>
            </a:pPr>
            <a:endParaRPr lang="en-IN" sz="3600" b="1" dirty="0">
              <a:solidFill>
                <a:srgbClr val="002060"/>
              </a:solidFill>
              <a:latin typeface="Times New Roman" pitchFamily="18" charset="0"/>
              <a:cs typeface="Times New Roman" pitchFamily="18" charset="0"/>
            </a:endParaRPr>
          </a:p>
        </p:txBody>
      </p:sp>
      <p:sp>
        <p:nvSpPr>
          <p:cNvPr id="20483" name="Text Placeholder 5">
            <a:extLst>
              <a:ext uri="{FF2B5EF4-FFF2-40B4-BE49-F238E27FC236}">
                <a16:creationId xmlns:a16="http://schemas.microsoft.com/office/drawing/2014/main" id="{9A11D762-5F23-4BCA-B9CC-955B972772AB}"/>
              </a:ext>
            </a:extLst>
          </p:cNvPr>
          <p:cNvSpPr>
            <a:spLocks noGrp="1"/>
          </p:cNvSpPr>
          <p:nvPr>
            <p:ph type="body" sz="half" idx="2"/>
          </p:nvPr>
        </p:nvSpPr>
        <p:spPr/>
        <p:txBody>
          <a:bodyPr/>
          <a:lstStyle/>
          <a:p>
            <a:pPr eaLnBrk="1" hangingPunct="1"/>
            <a:endParaRPr lang="en-IN" altLang="en-US">
              <a:cs typeface="Arial" panose="020B0604020202020204" pitchFamily="34" charset="0"/>
            </a:endParaRPr>
          </a:p>
        </p:txBody>
      </p:sp>
      <p:pic>
        <p:nvPicPr>
          <p:cNvPr id="20484" name="Picture 2">
            <a:extLst>
              <a:ext uri="{FF2B5EF4-FFF2-40B4-BE49-F238E27FC236}">
                <a16:creationId xmlns:a16="http://schemas.microsoft.com/office/drawing/2014/main" id="{4C559B40-D6AC-4C97-AAA0-52F96213DB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735" y="976243"/>
            <a:ext cx="3462337"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ormAutofit/>
          </a:bodyPr>
          <a:lstStyle/>
          <a:p>
            <a:r>
              <a:rPr lang="en-US" dirty="0"/>
              <a:t>Items of research</a:t>
            </a:r>
            <a:br>
              <a:rPr lang="en-US" dirty="0"/>
            </a:b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8592897"/>
              </p:ext>
            </p:extLst>
          </p:nvPr>
        </p:nvGraphicFramePr>
        <p:xfrm>
          <a:off x="676102" y="2078520"/>
          <a:ext cx="9700350" cy="3879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4234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34368050"/>
              </p:ext>
            </p:extLst>
          </p:nvPr>
        </p:nvGraphicFramePr>
        <p:xfrm>
          <a:off x="677862" y="373063"/>
          <a:ext cx="10135911" cy="5668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5909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t>Ethics concerned the research itself:</a:t>
            </a:r>
            <a:br>
              <a:rPr lang="en-US" dirty="0"/>
            </a:br>
            <a:endParaRPr lang="en-GB" dirty="0"/>
          </a:p>
        </p:txBody>
      </p:sp>
      <p:sp>
        <p:nvSpPr>
          <p:cNvPr id="10" name="Content Placeholder 9"/>
          <p:cNvSpPr>
            <a:spLocks noGrp="1"/>
          </p:cNvSpPr>
          <p:nvPr>
            <p:ph idx="1"/>
          </p:nvPr>
        </p:nvSpPr>
        <p:spPr>
          <a:xfrm>
            <a:off x="533340" y="1930400"/>
            <a:ext cx="9233512" cy="3880773"/>
          </a:xfrm>
        </p:spPr>
        <p:txBody>
          <a:bodyPr>
            <a:normAutofit/>
          </a:bodyPr>
          <a:lstStyle/>
          <a:p>
            <a:pPr lvl="0"/>
            <a:r>
              <a:rPr lang="en-US" sz="2800" dirty="0"/>
              <a:t>Follow scientific guidelines in the research.</a:t>
            </a:r>
          </a:p>
          <a:p>
            <a:pPr lvl="0"/>
            <a:r>
              <a:rPr lang="en-US" sz="2800" dirty="0"/>
              <a:t>The research provides better alternative for the approved and used one.</a:t>
            </a:r>
          </a:p>
          <a:p>
            <a:pPr lvl="0"/>
            <a:r>
              <a:rPr lang="en-US" sz="2800" dirty="0"/>
              <a:t>Follow the instructions as regard the environment.</a:t>
            </a:r>
          </a:p>
          <a:p>
            <a:r>
              <a:rPr lang="en-US" sz="2800" dirty="0"/>
              <a:t>Don not violate religious rules.</a:t>
            </a:r>
          </a:p>
          <a:p>
            <a:endParaRPr lang="en-US" sz="2800" dirty="0"/>
          </a:p>
        </p:txBody>
      </p:sp>
    </p:spTree>
    <p:extLst>
      <p:ext uri="{BB962C8B-B14F-4D97-AF65-F5344CB8AC3E}">
        <p14:creationId xmlns:p14="http://schemas.microsoft.com/office/powerpoint/2010/main" val="122179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researcher should be:</a:t>
            </a:r>
          </a:p>
        </p:txBody>
      </p:sp>
      <p:sp>
        <p:nvSpPr>
          <p:cNvPr id="5" name="Content Placeholder 4"/>
          <p:cNvSpPr>
            <a:spLocks noGrp="1"/>
          </p:cNvSpPr>
          <p:nvPr>
            <p:ph idx="1"/>
          </p:nvPr>
        </p:nvSpPr>
        <p:spPr>
          <a:xfrm>
            <a:off x="677333" y="2160589"/>
            <a:ext cx="10056927" cy="3880773"/>
          </a:xfrm>
        </p:spPr>
        <p:txBody>
          <a:bodyPr>
            <a:normAutofit/>
          </a:bodyPr>
          <a:lstStyle/>
          <a:p>
            <a:pPr lvl="0"/>
            <a:r>
              <a:rPr lang="en-US" sz="3200" dirty="0"/>
              <a:t>Well qualified and highly specialized.</a:t>
            </a:r>
          </a:p>
          <a:p>
            <a:pPr lvl="0"/>
            <a:r>
              <a:rPr lang="en-US" sz="3200" dirty="0"/>
              <a:t>Collect all available data regarding the point of research.</a:t>
            </a:r>
          </a:p>
          <a:p>
            <a:pPr lvl="0"/>
            <a:r>
              <a:rPr lang="en-US" sz="3200" dirty="0"/>
              <a:t>Follow scientific stages of the research.</a:t>
            </a:r>
          </a:p>
          <a:p>
            <a:pPr lvl="0"/>
            <a:r>
              <a:rPr lang="en-US" sz="3200" dirty="0"/>
              <a:t>Respect research groups.</a:t>
            </a:r>
          </a:p>
          <a:p>
            <a:pPr lvl="0"/>
            <a:r>
              <a:rPr lang="en-US" sz="3200" dirty="0"/>
              <a:t>Do not plagiarize the work of other research.</a:t>
            </a:r>
          </a:p>
          <a:p>
            <a:endParaRPr lang="en-US" sz="3200" dirty="0"/>
          </a:p>
        </p:txBody>
      </p:sp>
    </p:spTree>
    <p:extLst>
      <p:ext uri="{BB962C8B-B14F-4D97-AF65-F5344CB8AC3E}">
        <p14:creationId xmlns:p14="http://schemas.microsoft.com/office/powerpoint/2010/main" val="266445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ircle(in)">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circle(in)">
                                      <p:cBhvr>
                                        <p:cTn id="2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research group: it is divided into</a:t>
            </a:r>
            <a:endParaRPr lang="en-US" dirty="0"/>
          </a:p>
        </p:txBody>
      </p:sp>
      <p:sp>
        <p:nvSpPr>
          <p:cNvPr id="3" name="Content Placeholder 2"/>
          <p:cNvSpPr>
            <a:spLocks noGrp="1"/>
          </p:cNvSpPr>
          <p:nvPr>
            <p:ph idx="1"/>
          </p:nvPr>
        </p:nvSpPr>
        <p:spPr>
          <a:xfrm>
            <a:off x="2180952" y="3478720"/>
            <a:ext cx="2794716" cy="864314"/>
          </a:xfrm>
        </p:spPr>
        <p:txBody>
          <a:bodyPr>
            <a:normAutofit/>
          </a:bodyPr>
          <a:lstStyle/>
          <a:p>
            <a:pPr marL="0" indent="0">
              <a:buNone/>
            </a:pPr>
            <a:r>
              <a:rPr lang="en-US" sz="3200" b="1" dirty="0">
                <a:solidFill>
                  <a:srgbClr val="7030A0"/>
                </a:solidFill>
              </a:rPr>
              <a:t>Animals </a:t>
            </a:r>
            <a:endParaRPr lang="en-GB" sz="3200" b="1" dirty="0">
              <a:solidFill>
                <a:srgbClr val="7030A0"/>
              </a:solidFill>
            </a:endParaRPr>
          </a:p>
        </p:txBody>
      </p:sp>
      <p:sp>
        <p:nvSpPr>
          <p:cNvPr id="4" name="Left-Up Arrow 3"/>
          <p:cNvSpPr/>
          <p:nvPr/>
        </p:nvSpPr>
        <p:spPr>
          <a:xfrm rot="13758109">
            <a:off x="3859935" y="1596082"/>
            <a:ext cx="2887335" cy="2776092"/>
          </a:xfrm>
          <a:prstGeom prst="leftUpArrow">
            <a:avLst>
              <a:gd name="adj1" fmla="val 25000"/>
              <a:gd name="adj2" fmla="val 2526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952432" y="3535963"/>
            <a:ext cx="2526419" cy="584775"/>
          </a:xfrm>
          <a:prstGeom prst="rect">
            <a:avLst/>
          </a:prstGeom>
          <a:noFill/>
        </p:spPr>
        <p:txBody>
          <a:bodyPr wrap="square" rtlCol="0">
            <a:spAutoFit/>
          </a:bodyPr>
          <a:lstStyle/>
          <a:p>
            <a:pPr algn="r"/>
            <a:r>
              <a:rPr lang="en-US" sz="3200" b="1" dirty="0">
                <a:solidFill>
                  <a:srgbClr val="7030A0"/>
                </a:solidFill>
              </a:rPr>
              <a:t>Human </a:t>
            </a:r>
            <a:endParaRPr lang="en-GB" b="1" dirty="0">
              <a:solidFill>
                <a:srgbClr val="7030A0"/>
              </a:solidFill>
            </a:endParaRPr>
          </a:p>
        </p:txBody>
      </p:sp>
      <p:sp>
        <p:nvSpPr>
          <p:cNvPr id="7" name="TextBox 6"/>
          <p:cNvSpPr txBox="1"/>
          <p:nvPr/>
        </p:nvSpPr>
        <p:spPr>
          <a:xfrm>
            <a:off x="6530613" y="4221948"/>
            <a:ext cx="4921637" cy="2246769"/>
          </a:xfrm>
          <a:prstGeom prst="rect">
            <a:avLst/>
          </a:prstGeom>
          <a:noFill/>
        </p:spPr>
        <p:txBody>
          <a:bodyPr wrap="square" rtlCol="0">
            <a:spAutoFit/>
          </a:bodyPr>
          <a:lstStyle/>
          <a:p>
            <a:r>
              <a:rPr lang="en-US" sz="2800" b="1" dirty="0">
                <a:solidFill>
                  <a:srgbClr val="7030A0"/>
                </a:solidFill>
              </a:rPr>
              <a:t>subgroups</a:t>
            </a:r>
            <a:endParaRPr lang="ar-EG" sz="2800" b="1" dirty="0">
              <a:solidFill>
                <a:srgbClr val="7030A0"/>
              </a:solidFill>
            </a:endParaRPr>
          </a:p>
          <a:p>
            <a:r>
              <a:rPr lang="ar-EG" sz="2800" b="1" dirty="0">
                <a:solidFill>
                  <a:srgbClr val="7030A0"/>
                </a:solidFill>
              </a:rPr>
              <a:t>## </a:t>
            </a:r>
            <a:r>
              <a:rPr lang="en-US" sz="2800" b="1" dirty="0">
                <a:solidFill>
                  <a:srgbClr val="7030A0"/>
                </a:solidFill>
              </a:rPr>
              <a:t>children</a:t>
            </a:r>
            <a:endParaRPr lang="ar-EG" sz="2800" b="1" dirty="0">
              <a:solidFill>
                <a:srgbClr val="7030A0"/>
              </a:solidFill>
            </a:endParaRPr>
          </a:p>
          <a:p>
            <a:r>
              <a:rPr lang="ar-EG" sz="2800" b="1" dirty="0">
                <a:solidFill>
                  <a:srgbClr val="7030A0"/>
                </a:solidFill>
              </a:rPr>
              <a:t>### </a:t>
            </a:r>
            <a:r>
              <a:rPr lang="en-US" sz="2800" b="1" dirty="0">
                <a:solidFill>
                  <a:srgbClr val="7030A0"/>
                </a:solidFill>
              </a:rPr>
              <a:t>pregnant</a:t>
            </a:r>
            <a:endParaRPr lang="ar-EG" sz="2800" b="1" dirty="0">
              <a:solidFill>
                <a:srgbClr val="7030A0"/>
              </a:solidFill>
            </a:endParaRPr>
          </a:p>
          <a:p>
            <a:r>
              <a:rPr lang="ar-EG" sz="2800" b="1" dirty="0">
                <a:solidFill>
                  <a:srgbClr val="7030A0"/>
                </a:solidFill>
              </a:rPr>
              <a:t>#### </a:t>
            </a:r>
            <a:r>
              <a:rPr lang="en-US" sz="2800" b="1" dirty="0">
                <a:solidFill>
                  <a:srgbClr val="7030A0"/>
                </a:solidFill>
              </a:rPr>
              <a:t>prisoners</a:t>
            </a:r>
            <a:endParaRPr lang="ar-EG" sz="2800" b="1" dirty="0">
              <a:solidFill>
                <a:srgbClr val="7030A0"/>
              </a:solidFill>
            </a:endParaRPr>
          </a:p>
          <a:p>
            <a:endParaRPr lang="en-GB" sz="2800" b="1" dirty="0">
              <a:solidFill>
                <a:srgbClr val="7030A0"/>
              </a:solidFill>
            </a:endParaRPr>
          </a:p>
        </p:txBody>
      </p:sp>
    </p:spTree>
    <p:extLst>
      <p:ext uri="{BB962C8B-B14F-4D97-AF65-F5344CB8AC3E}">
        <p14:creationId xmlns:p14="http://schemas.microsoft.com/office/powerpoint/2010/main" val="371223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Animals:</a:t>
            </a:r>
          </a:p>
        </p:txBody>
      </p:sp>
      <p:sp>
        <p:nvSpPr>
          <p:cNvPr id="3" name="Content Placeholder 2"/>
          <p:cNvSpPr>
            <a:spLocks noGrp="1"/>
          </p:cNvSpPr>
          <p:nvPr>
            <p:ph idx="1"/>
          </p:nvPr>
        </p:nvSpPr>
        <p:spPr>
          <a:xfrm>
            <a:off x="677334" y="1351723"/>
            <a:ext cx="8596668" cy="4689640"/>
          </a:xfrm>
        </p:spPr>
        <p:txBody>
          <a:bodyPr>
            <a:noAutofit/>
          </a:bodyPr>
          <a:lstStyle/>
          <a:p>
            <a:pPr lvl="0"/>
            <a:r>
              <a:rPr lang="en-US" sz="2400" dirty="0"/>
              <a:t>Select the suitable number (not more not less to give significant statistical results).</a:t>
            </a:r>
          </a:p>
          <a:p>
            <a:pPr lvl="0"/>
            <a:r>
              <a:rPr lang="en-US" sz="2400" dirty="0"/>
              <a:t>Suitable species.</a:t>
            </a:r>
          </a:p>
          <a:p>
            <a:pPr lvl="0"/>
            <a:r>
              <a:rPr lang="en-US" sz="2400" dirty="0"/>
              <a:t>Do not perform more than one experiment on the same animal.</a:t>
            </a:r>
          </a:p>
          <a:p>
            <a:pPr lvl="0"/>
            <a:r>
              <a:rPr lang="en-US" sz="2400" dirty="0"/>
              <a:t>Use the least harmful maneuver with animals.</a:t>
            </a:r>
          </a:p>
          <a:p>
            <a:pPr lvl="0"/>
            <a:r>
              <a:rPr lang="en-US" sz="2400" dirty="0"/>
              <a:t>Use suitable food and care for the animals.</a:t>
            </a:r>
          </a:p>
          <a:p>
            <a:pPr lvl="0"/>
            <a:r>
              <a:rPr lang="en-US" sz="2400" dirty="0"/>
              <a:t>If the experiment involves killing the animal, use non-painful technique.</a:t>
            </a:r>
          </a:p>
          <a:p>
            <a:endParaRPr lang="en-US" sz="2400" dirty="0"/>
          </a:p>
        </p:txBody>
      </p:sp>
    </p:spTree>
    <p:extLst>
      <p:ext uri="{BB962C8B-B14F-4D97-AF65-F5344CB8AC3E}">
        <p14:creationId xmlns:p14="http://schemas.microsoft.com/office/powerpoint/2010/main" val="208568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a:t>
            </a:r>
            <a:endParaRPr lang="en-GB" dirty="0"/>
          </a:p>
        </p:txBody>
      </p:sp>
      <p:sp>
        <p:nvSpPr>
          <p:cNvPr id="7" name="Content Placeholder 6"/>
          <p:cNvSpPr>
            <a:spLocks noGrp="1"/>
          </p:cNvSpPr>
          <p:nvPr>
            <p:ph idx="1"/>
          </p:nvPr>
        </p:nvSpPr>
        <p:spPr>
          <a:xfrm>
            <a:off x="1061647" y="1378227"/>
            <a:ext cx="8596668" cy="5479774"/>
          </a:xfrm>
        </p:spPr>
        <p:txBody>
          <a:bodyPr>
            <a:normAutofit/>
          </a:bodyPr>
          <a:lstStyle/>
          <a:p>
            <a:pPr lvl="0"/>
            <a:r>
              <a:rPr lang="en-US" sz="2800" dirty="0"/>
              <a:t>Perform the experiment on animals before start to be tested on human.</a:t>
            </a:r>
          </a:p>
          <a:p>
            <a:r>
              <a:rPr lang="en-US" sz="2800" dirty="0"/>
              <a:t>Obtain written </a:t>
            </a:r>
            <a:r>
              <a:rPr lang="en-US" sz="2800" b="1" dirty="0">
                <a:solidFill>
                  <a:srgbClr val="FF0000"/>
                </a:solidFill>
              </a:rPr>
              <a:t>consent</a:t>
            </a:r>
            <a:r>
              <a:rPr lang="en-US" sz="2800" dirty="0"/>
              <a:t>:</a:t>
            </a:r>
          </a:p>
          <a:p>
            <a:pPr lvl="1"/>
            <a:r>
              <a:rPr lang="en-US" sz="2600" dirty="0"/>
              <a:t>Written in clear, simple language and must be explained to the volunteer by the research.</a:t>
            </a:r>
          </a:p>
          <a:p>
            <a:pPr lvl="1"/>
            <a:r>
              <a:rPr lang="en-US" sz="2600" dirty="0"/>
              <a:t>Contains research title, aim, procedures or steps, any side effects, and benefits of the research.</a:t>
            </a:r>
          </a:p>
          <a:p>
            <a:pPr lvl="0"/>
            <a:r>
              <a:rPr lang="en-US" sz="2800" dirty="0"/>
              <a:t>All the volunteer to withdraw from the research at any time without threats or punish.</a:t>
            </a:r>
          </a:p>
          <a:p>
            <a:endParaRPr lang="en-US" sz="2800" dirty="0"/>
          </a:p>
        </p:txBody>
      </p:sp>
    </p:spTree>
    <p:extLst>
      <p:ext uri="{BB962C8B-B14F-4D97-AF65-F5344CB8AC3E}">
        <p14:creationId xmlns:p14="http://schemas.microsoft.com/office/powerpoint/2010/main" val="142568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ipe(down)">
                                      <p:cBhvr>
                                        <p:cTn id="25" dur="580">
                                          <p:stCondLst>
                                            <p:cond delay="0"/>
                                          </p:stCondLst>
                                        </p:cTn>
                                        <p:tgtEl>
                                          <p:spTgt spid="7">
                                            <p:txEl>
                                              <p:pRg st="1" end="1"/>
                                            </p:txEl>
                                          </p:spTgt>
                                        </p:tgtEl>
                                      </p:cBhvr>
                                    </p:animEffect>
                                    <p:anim calcmode="lin" valueType="num">
                                      <p:cBhvr>
                                        <p:cTn id="26"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xEl>
                                              <p:pRg st="1" end="1"/>
                                            </p:txEl>
                                          </p:spTgt>
                                        </p:tgtEl>
                                      </p:cBhvr>
                                      <p:to x="100000" y="60000"/>
                                    </p:animScale>
                                    <p:animScale>
                                      <p:cBhvr>
                                        <p:cTn id="32" dur="166" decel="50000">
                                          <p:stCondLst>
                                            <p:cond delay="676"/>
                                          </p:stCondLst>
                                        </p:cTn>
                                        <p:tgtEl>
                                          <p:spTgt spid="7">
                                            <p:txEl>
                                              <p:pRg st="1" end="1"/>
                                            </p:txEl>
                                          </p:spTgt>
                                        </p:tgtEl>
                                      </p:cBhvr>
                                      <p:to x="100000" y="100000"/>
                                    </p:animScale>
                                    <p:animScale>
                                      <p:cBhvr>
                                        <p:cTn id="33" dur="26">
                                          <p:stCondLst>
                                            <p:cond delay="1312"/>
                                          </p:stCondLst>
                                        </p:cTn>
                                        <p:tgtEl>
                                          <p:spTgt spid="7">
                                            <p:txEl>
                                              <p:pRg st="1" end="1"/>
                                            </p:txEl>
                                          </p:spTgt>
                                        </p:tgtEl>
                                      </p:cBhvr>
                                      <p:to x="100000" y="80000"/>
                                    </p:animScale>
                                    <p:animScale>
                                      <p:cBhvr>
                                        <p:cTn id="34" dur="166" decel="50000">
                                          <p:stCondLst>
                                            <p:cond delay="1338"/>
                                          </p:stCondLst>
                                        </p:cTn>
                                        <p:tgtEl>
                                          <p:spTgt spid="7">
                                            <p:txEl>
                                              <p:pRg st="1" end="1"/>
                                            </p:txEl>
                                          </p:spTgt>
                                        </p:tgtEl>
                                      </p:cBhvr>
                                      <p:to x="100000" y="100000"/>
                                    </p:animScale>
                                    <p:animScale>
                                      <p:cBhvr>
                                        <p:cTn id="35" dur="26">
                                          <p:stCondLst>
                                            <p:cond delay="1642"/>
                                          </p:stCondLst>
                                        </p:cTn>
                                        <p:tgtEl>
                                          <p:spTgt spid="7">
                                            <p:txEl>
                                              <p:pRg st="1" end="1"/>
                                            </p:txEl>
                                          </p:spTgt>
                                        </p:tgtEl>
                                      </p:cBhvr>
                                      <p:to x="100000" y="90000"/>
                                    </p:animScale>
                                    <p:animScale>
                                      <p:cBhvr>
                                        <p:cTn id="36" dur="166" decel="50000">
                                          <p:stCondLst>
                                            <p:cond delay="1668"/>
                                          </p:stCondLst>
                                        </p:cTn>
                                        <p:tgtEl>
                                          <p:spTgt spid="7">
                                            <p:txEl>
                                              <p:pRg st="1" end="1"/>
                                            </p:txEl>
                                          </p:spTgt>
                                        </p:tgtEl>
                                      </p:cBhvr>
                                      <p:to x="100000" y="100000"/>
                                    </p:animScale>
                                    <p:animScale>
                                      <p:cBhvr>
                                        <p:cTn id="37" dur="26">
                                          <p:stCondLst>
                                            <p:cond delay="1808"/>
                                          </p:stCondLst>
                                        </p:cTn>
                                        <p:tgtEl>
                                          <p:spTgt spid="7">
                                            <p:txEl>
                                              <p:pRg st="1" end="1"/>
                                            </p:txEl>
                                          </p:spTgt>
                                        </p:tgtEl>
                                      </p:cBhvr>
                                      <p:to x="100000" y="95000"/>
                                    </p:animScale>
                                    <p:animScale>
                                      <p:cBhvr>
                                        <p:cTn id="38" dur="166" decel="50000">
                                          <p:stCondLst>
                                            <p:cond delay="1834"/>
                                          </p:stCondLst>
                                        </p:cTn>
                                        <p:tgtEl>
                                          <p:spTgt spid="7">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Effect transition="in" filter="wipe(down)">
                                      <p:cBhvr>
                                        <p:cTn id="43" dur="580">
                                          <p:stCondLst>
                                            <p:cond delay="0"/>
                                          </p:stCondLst>
                                        </p:cTn>
                                        <p:tgtEl>
                                          <p:spTgt spid="7">
                                            <p:txEl>
                                              <p:pRg st="2" end="2"/>
                                            </p:txEl>
                                          </p:spTgt>
                                        </p:tgtEl>
                                      </p:cBhvr>
                                    </p:animEffect>
                                    <p:anim calcmode="lin" valueType="num">
                                      <p:cBhvr>
                                        <p:cTn id="44" dur="1822" tmFilter="0,0; 0.14,0.36; 0.43,0.73; 0.71,0.91; 1.0,1.0">
                                          <p:stCondLst>
                                            <p:cond delay="0"/>
                                          </p:stCondLst>
                                        </p:cTn>
                                        <p:tgtEl>
                                          <p:spTgt spid="7">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xEl>
                                              <p:pRg st="2" end="2"/>
                                            </p:txEl>
                                          </p:spTgt>
                                        </p:tgtEl>
                                      </p:cBhvr>
                                      <p:to x="100000" y="60000"/>
                                    </p:animScale>
                                    <p:animScale>
                                      <p:cBhvr>
                                        <p:cTn id="50" dur="166" decel="50000">
                                          <p:stCondLst>
                                            <p:cond delay="676"/>
                                          </p:stCondLst>
                                        </p:cTn>
                                        <p:tgtEl>
                                          <p:spTgt spid="7">
                                            <p:txEl>
                                              <p:pRg st="2" end="2"/>
                                            </p:txEl>
                                          </p:spTgt>
                                        </p:tgtEl>
                                      </p:cBhvr>
                                      <p:to x="100000" y="100000"/>
                                    </p:animScale>
                                    <p:animScale>
                                      <p:cBhvr>
                                        <p:cTn id="51" dur="26">
                                          <p:stCondLst>
                                            <p:cond delay="1312"/>
                                          </p:stCondLst>
                                        </p:cTn>
                                        <p:tgtEl>
                                          <p:spTgt spid="7">
                                            <p:txEl>
                                              <p:pRg st="2" end="2"/>
                                            </p:txEl>
                                          </p:spTgt>
                                        </p:tgtEl>
                                      </p:cBhvr>
                                      <p:to x="100000" y="80000"/>
                                    </p:animScale>
                                    <p:animScale>
                                      <p:cBhvr>
                                        <p:cTn id="52" dur="166" decel="50000">
                                          <p:stCondLst>
                                            <p:cond delay="1338"/>
                                          </p:stCondLst>
                                        </p:cTn>
                                        <p:tgtEl>
                                          <p:spTgt spid="7">
                                            <p:txEl>
                                              <p:pRg st="2" end="2"/>
                                            </p:txEl>
                                          </p:spTgt>
                                        </p:tgtEl>
                                      </p:cBhvr>
                                      <p:to x="100000" y="100000"/>
                                    </p:animScale>
                                    <p:animScale>
                                      <p:cBhvr>
                                        <p:cTn id="53" dur="26">
                                          <p:stCondLst>
                                            <p:cond delay="1642"/>
                                          </p:stCondLst>
                                        </p:cTn>
                                        <p:tgtEl>
                                          <p:spTgt spid="7">
                                            <p:txEl>
                                              <p:pRg st="2" end="2"/>
                                            </p:txEl>
                                          </p:spTgt>
                                        </p:tgtEl>
                                      </p:cBhvr>
                                      <p:to x="100000" y="90000"/>
                                    </p:animScale>
                                    <p:animScale>
                                      <p:cBhvr>
                                        <p:cTn id="54" dur="166" decel="50000">
                                          <p:stCondLst>
                                            <p:cond delay="1668"/>
                                          </p:stCondLst>
                                        </p:cTn>
                                        <p:tgtEl>
                                          <p:spTgt spid="7">
                                            <p:txEl>
                                              <p:pRg st="2" end="2"/>
                                            </p:txEl>
                                          </p:spTgt>
                                        </p:tgtEl>
                                      </p:cBhvr>
                                      <p:to x="100000" y="100000"/>
                                    </p:animScale>
                                    <p:animScale>
                                      <p:cBhvr>
                                        <p:cTn id="55" dur="26">
                                          <p:stCondLst>
                                            <p:cond delay="1808"/>
                                          </p:stCondLst>
                                        </p:cTn>
                                        <p:tgtEl>
                                          <p:spTgt spid="7">
                                            <p:txEl>
                                              <p:pRg st="2" end="2"/>
                                            </p:txEl>
                                          </p:spTgt>
                                        </p:tgtEl>
                                      </p:cBhvr>
                                      <p:to x="100000" y="95000"/>
                                    </p:animScale>
                                    <p:animScale>
                                      <p:cBhvr>
                                        <p:cTn id="56" dur="166" decel="50000">
                                          <p:stCondLst>
                                            <p:cond delay="1834"/>
                                          </p:stCondLst>
                                        </p:cTn>
                                        <p:tgtEl>
                                          <p:spTgt spid="7">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7">
                                            <p:txEl>
                                              <p:pRg st="3" end="3"/>
                                            </p:txEl>
                                          </p:spTgt>
                                        </p:tgtEl>
                                        <p:attrNameLst>
                                          <p:attrName>style.visibility</p:attrName>
                                        </p:attrNameLst>
                                      </p:cBhvr>
                                      <p:to>
                                        <p:strVal val="visible"/>
                                      </p:to>
                                    </p:set>
                                    <p:animEffect transition="in" filter="wipe(down)">
                                      <p:cBhvr>
                                        <p:cTn id="61" dur="580">
                                          <p:stCondLst>
                                            <p:cond delay="0"/>
                                          </p:stCondLst>
                                        </p:cTn>
                                        <p:tgtEl>
                                          <p:spTgt spid="7">
                                            <p:txEl>
                                              <p:pRg st="3" end="3"/>
                                            </p:txEl>
                                          </p:spTgt>
                                        </p:tgtEl>
                                      </p:cBhvr>
                                    </p:animEffect>
                                    <p:anim calcmode="lin" valueType="num">
                                      <p:cBhvr>
                                        <p:cTn id="62" dur="1822" tmFilter="0,0; 0.14,0.36; 0.43,0.73; 0.71,0.91; 1.0,1.0">
                                          <p:stCondLst>
                                            <p:cond delay="0"/>
                                          </p:stCondLst>
                                        </p:cTn>
                                        <p:tgtEl>
                                          <p:spTgt spid="7">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xEl>
                                              <p:pRg st="3" end="3"/>
                                            </p:txEl>
                                          </p:spTgt>
                                        </p:tgtEl>
                                      </p:cBhvr>
                                      <p:to x="100000" y="60000"/>
                                    </p:animScale>
                                    <p:animScale>
                                      <p:cBhvr>
                                        <p:cTn id="68" dur="166" decel="50000">
                                          <p:stCondLst>
                                            <p:cond delay="676"/>
                                          </p:stCondLst>
                                        </p:cTn>
                                        <p:tgtEl>
                                          <p:spTgt spid="7">
                                            <p:txEl>
                                              <p:pRg st="3" end="3"/>
                                            </p:txEl>
                                          </p:spTgt>
                                        </p:tgtEl>
                                      </p:cBhvr>
                                      <p:to x="100000" y="100000"/>
                                    </p:animScale>
                                    <p:animScale>
                                      <p:cBhvr>
                                        <p:cTn id="69" dur="26">
                                          <p:stCondLst>
                                            <p:cond delay="1312"/>
                                          </p:stCondLst>
                                        </p:cTn>
                                        <p:tgtEl>
                                          <p:spTgt spid="7">
                                            <p:txEl>
                                              <p:pRg st="3" end="3"/>
                                            </p:txEl>
                                          </p:spTgt>
                                        </p:tgtEl>
                                      </p:cBhvr>
                                      <p:to x="100000" y="80000"/>
                                    </p:animScale>
                                    <p:animScale>
                                      <p:cBhvr>
                                        <p:cTn id="70" dur="166" decel="50000">
                                          <p:stCondLst>
                                            <p:cond delay="1338"/>
                                          </p:stCondLst>
                                        </p:cTn>
                                        <p:tgtEl>
                                          <p:spTgt spid="7">
                                            <p:txEl>
                                              <p:pRg st="3" end="3"/>
                                            </p:txEl>
                                          </p:spTgt>
                                        </p:tgtEl>
                                      </p:cBhvr>
                                      <p:to x="100000" y="100000"/>
                                    </p:animScale>
                                    <p:animScale>
                                      <p:cBhvr>
                                        <p:cTn id="71" dur="26">
                                          <p:stCondLst>
                                            <p:cond delay="1642"/>
                                          </p:stCondLst>
                                        </p:cTn>
                                        <p:tgtEl>
                                          <p:spTgt spid="7">
                                            <p:txEl>
                                              <p:pRg st="3" end="3"/>
                                            </p:txEl>
                                          </p:spTgt>
                                        </p:tgtEl>
                                      </p:cBhvr>
                                      <p:to x="100000" y="90000"/>
                                    </p:animScale>
                                    <p:animScale>
                                      <p:cBhvr>
                                        <p:cTn id="72" dur="166" decel="50000">
                                          <p:stCondLst>
                                            <p:cond delay="1668"/>
                                          </p:stCondLst>
                                        </p:cTn>
                                        <p:tgtEl>
                                          <p:spTgt spid="7">
                                            <p:txEl>
                                              <p:pRg st="3" end="3"/>
                                            </p:txEl>
                                          </p:spTgt>
                                        </p:tgtEl>
                                      </p:cBhvr>
                                      <p:to x="100000" y="100000"/>
                                    </p:animScale>
                                    <p:animScale>
                                      <p:cBhvr>
                                        <p:cTn id="73" dur="26">
                                          <p:stCondLst>
                                            <p:cond delay="1808"/>
                                          </p:stCondLst>
                                        </p:cTn>
                                        <p:tgtEl>
                                          <p:spTgt spid="7">
                                            <p:txEl>
                                              <p:pRg st="3" end="3"/>
                                            </p:txEl>
                                          </p:spTgt>
                                        </p:tgtEl>
                                      </p:cBhvr>
                                      <p:to x="100000" y="95000"/>
                                    </p:animScale>
                                    <p:animScale>
                                      <p:cBhvr>
                                        <p:cTn id="74" dur="166" decel="50000">
                                          <p:stCondLst>
                                            <p:cond delay="1834"/>
                                          </p:stCondLst>
                                        </p:cTn>
                                        <p:tgtEl>
                                          <p:spTgt spid="7">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7">
                                            <p:txEl>
                                              <p:pRg st="4" end="4"/>
                                            </p:txEl>
                                          </p:spTgt>
                                        </p:tgtEl>
                                        <p:attrNameLst>
                                          <p:attrName>style.visibility</p:attrName>
                                        </p:attrNameLst>
                                      </p:cBhvr>
                                      <p:to>
                                        <p:strVal val="visible"/>
                                      </p:to>
                                    </p:set>
                                    <p:animEffect transition="in" filter="wipe(down)">
                                      <p:cBhvr>
                                        <p:cTn id="79" dur="580">
                                          <p:stCondLst>
                                            <p:cond delay="0"/>
                                          </p:stCondLst>
                                        </p:cTn>
                                        <p:tgtEl>
                                          <p:spTgt spid="7">
                                            <p:txEl>
                                              <p:pRg st="4" end="4"/>
                                            </p:txEl>
                                          </p:spTgt>
                                        </p:tgtEl>
                                      </p:cBhvr>
                                    </p:animEffect>
                                    <p:anim calcmode="lin" valueType="num">
                                      <p:cBhvr>
                                        <p:cTn id="80" dur="1822" tmFilter="0,0; 0.14,0.36; 0.43,0.73; 0.71,0.91; 1.0,1.0">
                                          <p:stCondLst>
                                            <p:cond delay="0"/>
                                          </p:stCondLst>
                                        </p:cTn>
                                        <p:tgtEl>
                                          <p:spTgt spid="7">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7">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7">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7">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7">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7">
                                            <p:txEl>
                                              <p:pRg st="4" end="4"/>
                                            </p:txEl>
                                          </p:spTgt>
                                        </p:tgtEl>
                                      </p:cBhvr>
                                      <p:to x="100000" y="60000"/>
                                    </p:animScale>
                                    <p:animScale>
                                      <p:cBhvr>
                                        <p:cTn id="86" dur="166" decel="50000">
                                          <p:stCondLst>
                                            <p:cond delay="676"/>
                                          </p:stCondLst>
                                        </p:cTn>
                                        <p:tgtEl>
                                          <p:spTgt spid="7">
                                            <p:txEl>
                                              <p:pRg st="4" end="4"/>
                                            </p:txEl>
                                          </p:spTgt>
                                        </p:tgtEl>
                                      </p:cBhvr>
                                      <p:to x="100000" y="100000"/>
                                    </p:animScale>
                                    <p:animScale>
                                      <p:cBhvr>
                                        <p:cTn id="87" dur="26">
                                          <p:stCondLst>
                                            <p:cond delay="1312"/>
                                          </p:stCondLst>
                                        </p:cTn>
                                        <p:tgtEl>
                                          <p:spTgt spid="7">
                                            <p:txEl>
                                              <p:pRg st="4" end="4"/>
                                            </p:txEl>
                                          </p:spTgt>
                                        </p:tgtEl>
                                      </p:cBhvr>
                                      <p:to x="100000" y="80000"/>
                                    </p:animScale>
                                    <p:animScale>
                                      <p:cBhvr>
                                        <p:cTn id="88" dur="166" decel="50000">
                                          <p:stCondLst>
                                            <p:cond delay="1338"/>
                                          </p:stCondLst>
                                        </p:cTn>
                                        <p:tgtEl>
                                          <p:spTgt spid="7">
                                            <p:txEl>
                                              <p:pRg st="4" end="4"/>
                                            </p:txEl>
                                          </p:spTgt>
                                        </p:tgtEl>
                                      </p:cBhvr>
                                      <p:to x="100000" y="100000"/>
                                    </p:animScale>
                                    <p:animScale>
                                      <p:cBhvr>
                                        <p:cTn id="89" dur="26">
                                          <p:stCondLst>
                                            <p:cond delay="1642"/>
                                          </p:stCondLst>
                                        </p:cTn>
                                        <p:tgtEl>
                                          <p:spTgt spid="7">
                                            <p:txEl>
                                              <p:pRg st="4" end="4"/>
                                            </p:txEl>
                                          </p:spTgt>
                                        </p:tgtEl>
                                      </p:cBhvr>
                                      <p:to x="100000" y="90000"/>
                                    </p:animScale>
                                    <p:animScale>
                                      <p:cBhvr>
                                        <p:cTn id="90" dur="166" decel="50000">
                                          <p:stCondLst>
                                            <p:cond delay="1668"/>
                                          </p:stCondLst>
                                        </p:cTn>
                                        <p:tgtEl>
                                          <p:spTgt spid="7">
                                            <p:txEl>
                                              <p:pRg st="4" end="4"/>
                                            </p:txEl>
                                          </p:spTgt>
                                        </p:tgtEl>
                                      </p:cBhvr>
                                      <p:to x="100000" y="100000"/>
                                    </p:animScale>
                                    <p:animScale>
                                      <p:cBhvr>
                                        <p:cTn id="91" dur="26">
                                          <p:stCondLst>
                                            <p:cond delay="1808"/>
                                          </p:stCondLst>
                                        </p:cTn>
                                        <p:tgtEl>
                                          <p:spTgt spid="7">
                                            <p:txEl>
                                              <p:pRg st="4" end="4"/>
                                            </p:txEl>
                                          </p:spTgt>
                                        </p:tgtEl>
                                      </p:cBhvr>
                                      <p:to x="100000" y="95000"/>
                                    </p:animScale>
                                    <p:animScale>
                                      <p:cBhvr>
                                        <p:cTn id="92" dur="166" decel="50000">
                                          <p:stCondLst>
                                            <p:cond delay="1834"/>
                                          </p:stCondLst>
                                        </p:cTn>
                                        <p:tgtEl>
                                          <p:spTgt spid="7">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887897"/>
            <a:ext cx="9924405" cy="5153466"/>
          </a:xfrm>
        </p:spPr>
        <p:txBody>
          <a:bodyPr>
            <a:normAutofit fontScale="92500" lnSpcReduction="10000"/>
          </a:bodyPr>
          <a:lstStyle/>
          <a:p>
            <a:pPr lvl="0"/>
            <a:r>
              <a:rPr lang="en-US" sz="3200" dirty="0"/>
              <a:t>Evaluation of the balance between the benefits and risk factors of the research.</a:t>
            </a:r>
          </a:p>
          <a:p>
            <a:pPr lvl="0"/>
            <a:r>
              <a:rPr lang="en-US" sz="3200" dirty="0"/>
              <a:t>Suitable numbers of volunteers.</a:t>
            </a:r>
          </a:p>
          <a:p>
            <a:pPr lvl="0"/>
            <a:r>
              <a:rPr lang="en-US" sz="3200" dirty="0"/>
              <a:t>Keep patients and volunteer’s data secret.</a:t>
            </a:r>
          </a:p>
          <a:p>
            <a:pPr lvl="0"/>
            <a:r>
              <a:rPr lang="en-US" sz="3200" dirty="0"/>
              <a:t>Do best to minimize side effects and risk factors.</a:t>
            </a:r>
          </a:p>
          <a:p>
            <a:pPr lvl="0"/>
            <a:r>
              <a:rPr lang="en-US" sz="3200" dirty="0"/>
              <a:t>Respect social and religious aspects of volunteers.</a:t>
            </a:r>
          </a:p>
          <a:p>
            <a:pPr lvl="0"/>
            <a:r>
              <a:rPr lang="en-US" sz="3200" dirty="0"/>
              <a:t>Determine the point in which the research must stop.</a:t>
            </a:r>
          </a:p>
          <a:p>
            <a:pPr lvl="0"/>
            <a:r>
              <a:rPr lang="en-US" sz="3200" dirty="0"/>
              <a:t>The main object of the volunteer is not gaining money.</a:t>
            </a:r>
          </a:p>
          <a:p>
            <a:pPr lvl="0"/>
            <a:r>
              <a:rPr lang="en-US" sz="3200" dirty="0"/>
              <a:t>If any harm will occur he/she will be </a:t>
            </a:r>
            <a:r>
              <a:rPr lang="en-US" sz="3200" dirty="0">
                <a:solidFill>
                  <a:srgbClr val="FF0000"/>
                </a:solidFill>
              </a:rPr>
              <a:t>compensated</a:t>
            </a:r>
            <a:endParaRPr lang="en-US" sz="3200" dirty="0"/>
          </a:p>
          <a:p>
            <a:endParaRPr lang="en-US" sz="3200" dirty="0"/>
          </a:p>
        </p:txBody>
      </p:sp>
    </p:spTree>
    <p:extLst>
      <p:ext uri="{BB962C8B-B14F-4D97-AF65-F5344CB8AC3E}">
        <p14:creationId xmlns:p14="http://schemas.microsoft.com/office/powerpoint/2010/main" val="200691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178BE9-53D8-441A-8691-0ED3B464B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D6511EB2-563A-4E4E-A6A4-8F329B157C8C}"/>
              </a:ext>
            </a:extLst>
          </p:cNvPr>
          <p:cNvPicPr>
            <a:picLocks noChangeAspect="1"/>
          </p:cNvPicPr>
          <p:nvPr/>
        </p:nvPicPr>
        <p:blipFill>
          <a:blip r:embed="rId2"/>
          <a:stretch>
            <a:fillRect/>
          </a:stretch>
        </p:blipFill>
        <p:spPr>
          <a:xfrm>
            <a:off x="643467" y="693201"/>
            <a:ext cx="10905066" cy="5471597"/>
          </a:xfrm>
          <a:prstGeom prst="rect">
            <a:avLst/>
          </a:prstGeom>
        </p:spPr>
      </p:pic>
    </p:spTree>
    <p:extLst>
      <p:ext uri="{BB962C8B-B14F-4D97-AF65-F5344CB8AC3E}">
        <p14:creationId xmlns:p14="http://schemas.microsoft.com/office/powerpoint/2010/main" val="343056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726213-ECED-4427-A619-706ED1A7A7C4}"/>
              </a:ext>
            </a:extLst>
          </p:cNvPr>
          <p:cNvSpPr>
            <a:spLocks noGrp="1"/>
          </p:cNvSpPr>
          <p:nvPr>
            <p:ph type="title"/>
          </p:nvPr>
        </p:nvSpPr>
        <p:spPr>
          <a:xfrm>
            <a:off x="0" y="0"/>
            <a:ext cx="8596668" cy="1320800"/>
          </a:xfrm>
        </p:spPr>
        <p:txBody>
          <a:bodyPr rtlCol="1">
            <a:normAutofit fontScale="90000"/>
          </a:bodyPr>
          <a:lstStyle/>
          <a:p>
            <a:pPr>
              <a:defRPr/>
            </a:pPr>
            <a:br>
              <a:rPr lang="en-US" b="1" dirty="0"/>
            </a:br>
            <a:r>
              <a:rPr lang="en-US" b="1" dirty="0">
                <a:solidFill>
                  <a:srgbClr val="FF0000"/>
                </a:solidFill>
              </a:rPr>
              <a:t>Research on human : </a:t>
            </a:r>
            <a:br>
              <a:rPr lang="en-US" dirty="0"/>
            </a:br>
            <a:endParaRPr lang="ar-EG" dirty="0"/>
          </a:p>
        </p:txBody>
      </p:sp>
      <p:sp>
        <p:nvSpPr>
          <p:cNvPr id="6" name="Content Placeholder 5">
            <a:extLst>
              <a:ext uri="{FF2B5EF4-FFF2-40B4-BE49-F238E27FC236}">
                <a16:creationId xmlns:a16="http://schemas.microsoft.com/office/drawing/2014/main" id="{E51AF08B-DC93-4107-90AF-F3D4ED9FA103}"/>
              </a:ext>
            </a:extLst>
          </p:cNvPr>
          <p:cNvSpPr>
            <a:spLocks noGrp="1"/>
          </p:cNvSpPr>
          <p:nvPr>
            <p:ph idx="1"/>
          </p:nvPr>
        </p:nvSpPr>
        <p:spPr>
          <a:xfrm>
            <a:off x="318054" y="1320800"/>
            <a:ext cx="9786730" cy="5043488"/>
          </a:xfrm>
        </p:spPr>
        <p:txBody>
          <a:bodyPr rtlCol="1">
            <a:normAutofit fontScale="47500" lnSpcReduction="20000"/>
          </a:bodyPr>
          <a:lstStyle/>
          <a:p>
            <a:pPr algn="just">
              <a:defRPr/>
            </a:pPr>
            <a:r>
              <a:rPr lang="en-US" sz="3400" b="1" dirty="0"/>
              <a:t>Experimental study: </a:t>
            </a:r>
            <a:r>
              <a:rPr lang="en-US" sz="3600" b="0" i="0" dirty="0">
                <a:solidFill>
                  <a:srgbClr val="000000"/>
                </a:solidFill>
                <a:effectLst/>
                <a:latin typeface="Open Sans"/>
              </a:rPr>
              <a:t>For example, in a clinical trial of a new vaccine, the investigator may randomly assign some of the participants to receive the new vaccine, while others receive a placebo shot. The investigator then tracks all participants, observes who gets the disease that the new vaccine is intended to prevent, and compares the two groups (new vaccine vs. placebo) to see whether the vaccine group has a lower rate of disease. </a:t>
            </a:r>
            <a:endParaRPr lang="en-US" sz="3400" b="1" dirty="0"/>
          </a:p>
          <a:p>
            <a:pPr algn="just">
              <a:defRPr/>
            </a:pPr>
            <a:r>
              <a:rPr lang="en-US" sz="3400" b="1" dirty="0"/>
              <a:t>Observational study</a:t>
            </a:r>
            <a:r>
              <a:rPr lang="en-US" sz="3600" b="0" i="0" dirty="0">
                <a:solidFill>
                  <a:srgbClr val="000000"/>
                </a:solidFill>
                <a:effectLst/>
                <a:latin typeface="Open Sans"/>
              </a:rPr>
              <a:t>: the epidemiologist simply observes the exposure and disease status of each study participant. Example:  cohort studies</a:t>
            </a:r>
            <a:endParaRPr lang="en-US" sz="3400" b="1" dirty="0"/>
          </a:p>
          <a:p>
            <a:pPr lvl="1" algn="just">
              <a:defRPr/>
            </a:pPr>
            <a:r>
              <a:rPr lang="en-US" sz="3200" b="1" dirty="0"/>
              <a:t>Prospective study: </a:t>
            </a:r>
            <a:r>
              <a:rPr lang="en-US" sz="3200" dirty="0"/>
              <a:t>Informed consent will be taken from patients. In case of incompetent patients the informed consent will be taken from the guardians.</a:t>
            </a:r>
          </a:p>
          <a:p>
            <a:pPr algn="just">
              <a:buNone/>
              <a:defRPr/>
            </a:pPr>
            <a:r>
              <a:rPr lang="en-US" sz="3400" dirty="0"/>
              <a:t> </a:t>
            </a:r>
          </a:p>
          <a:p>
            <a:pPr lvl="1" algn="just">
              <a:defRPr/>
            </a:pPr>
            <a:r>
              <a:rPr lang="en-US" sz="3200" b="1" dirty="0"/>
              <a:t>Retrospective study:</a:t>
            </a:r>
            <a:r>
              <a:rPr lang="en-US" sz="3200" dirty="0"/>
              <a:t> Confidentiality of records will be considered  </a:t>
            </a:r>
          </a:p>
          <a:p>
            <a:pPr algn="just">
              <a:buNone/>
              <a:defRPr/>
            </a:pPr>
            <a:r>
              <a:rPr lang="en-US" sz="3400" dirty="0"/>
              <a:t> </a:t>
            </a:r>
          </a:p>
          <a:p>
            <a:pPr algn="just">
              <a:defRPr/>
            </a:pPr>
            <a:r>
              <a:rPr lang="en-US" sz="3400" dirty="0"/>
              <a:t>DNA / genomic material: Informed consent for DNA / genomic test and for research will be taken from patients. No further tests will be carried out except with further approval of committee and patients. </a:t>
            </a:r>
            <a:r>
              <a:rPr lang="en-US" sz="3400" dirty="0">
                <a:solidFill>
                  <a:srgbClr val="FF0000"/>
                </a:solidFill>
              </a:rPr>
              <a:t>If the samples will travel outside country the researcher will be responsible for transportation and security approval. </a:t>
            </a:r>
          </a:p>
          <a:p>
            <a:pPr algn="just">
              <a:buNone/>
              <a:defRPr/>
            </a:pPr>
            <a:r>
              <a:rPr lang="en-US" sz="3400" dirty="0"/>
              <a:t> </a:t>
            </a:r>
          </a:p>
          <a:p>
            <a:pPr algn="just">
              <a:defRPr/>
            </a:pPr>
            <a:r>
              <a:rPr lang="en-US" sz="3400" dirty="0"/>
              <a:t>All drugs used in the research are approved by the Ministry of Health </a:t>
            </a:r>
          </a:p>
          <a:p>
            <a:pPr>
              <a:defRPr/>
            </a:pPr>
            <a:endParaRPr lang="ar-EG"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73A9C90D-9779-479B-BE21-A6F8E7881B56}"/>
              </a:ext>
            </a:extLst>
          </p:cNvPr>
          <p:cNvSpPr>
            <a:spLocks noGrp="1"/>
          </p:cNvSpPr>
          <p:nvPr>
            <p:ph type="title"/>
          </p:nvPr>
        </p:nvSpPr>
        <p:spPr>
          <a:xfrm>
            <a:off x="544811" y="424070"/>
            <a:ext cx="10865309" cy="1320800"/>
          </a:xfrm>
        </p:spPr>
        <p:txBody>
          <a:bodyPr>
            <a:normAutofit fontScale="90000"/>
          </a:bodyPr>
          <a:lstStyle/>
          <a:p>
            <a:pPr eaLnBrk="1" hangingPunct="1"/>
            <a:r>
              <a:rPr lang="en-IN" altLang="en-US" b="1" dirty="0">
                <a:solidFill>
                  <a:srgbClr val="FF0000"/>
                </a:solidFill>
                <a:latin typeface="Times New Roman" panose="02020603050405020304" pitchFamily="18" charset="0"/>
                <a:cs typeface="Times New Roman" panose="02020603050405020304" pitchFamily="18" charset="0"/>
              </a:rPr>
              <a:t>VULNERABLE SUBJECTS: </a:t>
            </a:r>
            <a:r>
              <a:rPr lang="en-IN" altLang="en-US" sz="2000" dirty="0">
                <a:solidFill>
                  <a:srgbClr val="4A5155"/>
                </a:solidFill>
                <a:latin typeface="Open Sans"/>
              </a:rPr>
              <a:t>s</a:t>
            </a:r>
            <a:r>
              <a:rPr lang="en-US" sz="2000" dirty="0" err="1">
                <a:solidFill>
                  <a:srgbClr val="4A5155"/>
                </a:solidFill>
                <a:latin typeface="Open Sans"/>
              </a:rPr>
              <a:t>ub</a:t>
            </a:r>
            <a:r>
              <a:rPr lang="en-US" sz="2000" dirty="0">
                <a:solidFill>
                  <a:srgbClr val="4A5155"/>
                </a:solidFill>
                <a:latin typeface="Open Sans"/>
              </a:rPr>
              <a:t>-segment </a:t>
            </a:r>
            <a:r>
              <a:rPr lang="en-US" sz="2000" b="0" i="0" dirty="0">
                <a:solidFill>
                  <a:srgbClr val="4A5155"/>
                </a:solidFill>
                <a:effectLst/>
                <a:latin typeface="Open Sans"/>
              </a:rPr>
              <a:t>of the general public requiring maximum care and particular special protections in research. Vulnerable population require close and careful attention during the clinical trial </a:t>
            </a:r>
            <a:r>
              <a:rPr lang="en-US" sz="2000" dirty="0">
                <a:solidFill>
                  <a:srgbClr val="4A5155"/>
                </a:solidFill>
                <a:latin typeface="Open Sans"/>
              </a:rPr>
              <a:t>design with notable recruitment considerations and high quality observation methods of overall safety and efficacy strategies ensuing research </a:t>
            </a:r>
            <a:endParaRPr lang="en-IN" altLang="en-US" sz="2000" dirty="0">
              <a:solidFill>
                <a:srgbClr val="4A5155"/>
              </a:solidFill>
              <a:latin typeface="Open Sans"/>
            </a:endParaRPr>
          </a:p>
        </p:txBody>
      </p:sp>
      <p:pic>
        <p:nvPicPr>
          <p:cNvPr id="28675" name="Picture 2">
            <a:extLst>
              <a:ext uri="{FF2B5EF4-FFF2-40B4-BE49-F238E27FC236}">
                <a16:creationId xmlns:a16="http://schemas.microsoft.com/office/drawing/2014/main" id="{1C331888-712D-4399-BF4D-919A7C3C31A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66975" y="2484438"/>
            <a:ext cx="7258050" cy="4886325"/>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Children:</a:t>
            </a:r>
          </a:p>
        </p:txBody>
      </p:sp>
      <p:sp>
        <p:nvSpPr>
          <p:cNvPr id="7" name="Content Placeholder 6"/>
          <p:cNvSpPr>
            <a:spLocks noGrp="1"/>
          </p:cNvSpPr>
          <p:nvPr>
            <p:ph idx="1"/>
          </p:nvPr>
        </p:nvSpPr>
        <p:spPr/>
        <p:txBody>
          <a:bodyPr>
            <a:normAutofit/>
          </a:bodyPr>
          <a:lstStyle/>
          <a:p>
            <a:r>
              <a:rPr lang="en-US" sz="2800" dirty="0"/>
              <a:t>In addition to the roles that followed in adult ones; the following should be done:</a:t>
            </a:r>
          </a:p>
          <a:p>
            <a:pPr lvl="1"/>
            <a:r>
              <a:rPr lang="en-US" sz="2600" dirty="0"/>
              <a:t>If the research is not applicable on adult.</a:t>
            </a:r>
          </a:p>
          <a:p>
            <a:pPr lvl="1"/>
            <a:r>
              <a:rPr lang="en-US" sz="2600" dirty="0"/>
              <a:t> This age group should gain the benefits of the results of the research.</a:t>
            </a:r>
          </a:p>
          <a:p>
            <a:pPr lvl="1"/>
            <a:r>
              <a:rPr lang="en-US" sz="2600" dirty="0"/>
              <a:t>Consent is obtained from the guardians.</a:t>
            </a:r>
          </a:p>
          <a:p>
            <a:endParaRPr lang="en-US" sz="2800" dirty="0"/>
          </a:p>
        </p:txBody>
      </p:sp>
    </p:spTree>
    <p:extLst>
      <p:ext uri="{BB962C8B-B14F-4D97-AF65-F5344CB8AC3E}">
        <p14:creationId xmlns:p14="http://schemas.microsoft.com/office/powerpoint/2010/main" val="352735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down)">
                                      <p:cBhvr>
                                        <p:cTn id="10" dur="500"/>
                                        <p:tgtEl>
                                          <p:spTgt spid="7">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ipe(down)">
                                      <p:cBhvr>
                                        <p:cTn id="13" dur="500"/>
                                        <p:tgtEl>
                                          <p:spTgt spid="7">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ipe(down)">
                                      <p:cBhvr>
                                        <p:cTn id="1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Pregnant and lactating women:</a:t>
            </a:r>
            <a:endParaRPr lang="en-US" dirty="0"/>
          </a:p>
        </p:txBody>
      </p:sp>
      <p:sp>
        <p:nvSpPr>
          <p:cNvPr id="5" name="Content Placeholder 4"/>
          <p:cNvSpPr>
            <a:spLocks noGrp="1"/>
          </p:cNvSpPr>
          <p:nvPr>
            <p:ph idx="1"/>
          </p:nvPr>
        </p:nvSpPr>
        <p:spPr/>
        <p:txBody>
          <a:bodyPr>
            <a:normAutofit/>
          </a:bodyPr>
          <a:lstStyle/>
          <a:p>
            <a:pPr lvl="0"/>
            <a:r>
              <a:rPr lang="en-US" sz="3200" dirty="0"/>
              <a:t>Consent is obtained from wife and husband.</a:t>
            </a:r>
          </a:p>
          <a:p>
            <a:pPr lvl="0"/>
            <a:r>
              <a:rPr lang="en-US" sz="3200" dirty="0"/>
              <a:t>Inability to perform the experiment in non-pregnant women.</a:t>
            </a:r>
          </a:p>
          <a:p>
            <a:pPr lvl="0"/>
            <a:r>
              <a:rPr lang="en-US" sz="3200" dirty="0"/>
              <a:t>Benefits of the research focus on this group.</a:t>
            </a:r>
          </a:p>
          <a:p>
            <a:pPr lvl="0"/>
            <a:r>
              <a:rPr lang="en-US" sz="3200" dirty="0"/>
              <a:t>No risk to the infant and children.</a:t>
            </a:r>
          </a:p>
          <a:p>
            <a:endParaRPr lang="en-US" sz="3200" dirty="0"/>
          </a:p>
        </p:txBody>
      </p:sp>
    </p:spTree>
    <p:extLst>
      <p:ext uri="{BB962C8B-B14F-4D97-AF65-F5344CB8AC3E}">
        <p14:creationId xmlns:p14="http://schemas.microsoft.com/office/powerpoint/2010/main" val="42537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Prisoners:</a:t>
            </a:r>
            <a:endParaRPr lang="en-US" sz="5400" dirty="0"/>
          </a:p>
        </p:txBody>
      </p:sp>
      <p:sp>
        <p:nvSpPr>
          <p:cNvPr id="9" name="Content Placeholder 8"/>
          <p:cNvSpPr>
            <a:spLocks noGrp="1"/>
          </p:cNvSpPr>
          <p:nvPr>
            <p:ph idx="1"/>
          </p:nvPr>
        </p:nvSpPr>
        <p:spPr>
          <a:xfrm>
            <a:off x="677334" y="1670688"/>
            <a:ext cx="8596668" cy="3880773"/>
          </a:xfrm>
        </p:spPr>
        <p:txBody>
          <a:bodyPr>
            <a:normAutofit/>
          </a:bodyPr>
          <a:lstStyle/>
          <a:p>
            <a:pPr lvl="0"/>
            <a:r>
              <a:rPr lang="en-US" sz="3200" dirty="0"/>
              <a:t>Prisoners must obtain full medical care.</a:t>
            </a:r>
          </a:p>
          <a:p>
            <a:pPr lvl="0"/>
            <a:r>
              <a:rPr lang="en-US" sz="3200" dirty="0"/>
              <a:t>Consent.</a:t>
            </a:r>
          </a:p>
          <a:p>
            <a:pPr lvl="0"/>
            <a:r>
              <a:rPr lang="en-US" sz="3200" dirty="0"/>
              <a:t>Do not use any collected data against the prisoners.</a:t>
            </a:r>
          </a:p>
          <a:p>
            <a:r>
              <a:rPr lang="en-US" sz="3200" dirty="0"/>
              <a:t>Have the full rights as free person</a:t>
            </a:r>
          </a:p>
        </p:txBody>
      </p:sp>
    </p:spTree>
    <p:extLst>
      <p:ext uri="{BB962C8B-B14F-4D97-AF65-F5344CB8AC3E}">
        <p14:creationId xmlns:p14="http://schemas.microsoft.com/office/powerpoint/2010/main" val="298120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down)">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56" y="744514"/>
            <a:ext cx="8596668" cy="1320800"/>
          </a:xfrm>
        </p:spPr>
        <p:txBody>
          <a:bodyPr/>
          <a:lstStyle/>
          <a:p>
            <a:pPr algn="r"/>
            <a:r>
              <a:rPr lang="en-US" b="1" dirty="0"/>
              <a:t>When to stop the research</a:t>
            </a:r>
            <a:br>
              <a:rPr lang="en-US" dirty="0"/>
            </a:br>
            <a:endParaRPr lang="en-GB" dirty="0"/>
          </a:p>
        </p:txBody>
      </p:sp>
      <p:sp>
        <p:nvSpPr>
          <p:cNvPr id="6" name="Content Placeholder 5"/>
          <p:cNvSpPr>
            <a:spLocks noGrp="1"/>
          </p:cNvSpPr>
          <p:nvPr>
            <p:ph idx="1"/>
          </p:nvPr>
        </p:nvSpPr>
        <p:spPr>
          <a:xfrm>
            <a:off x="671005" y="2558445"/>
            <a:ext cx="8596668" cy="3880773"/>
          </a:xfrm>
        </p:spPr>
        <p:txBody>
          <a:bodyPr>
            <a:normAutofit/>
          </a:bodyPr>
          <a:lstStyle/>
          <a:p>
            <a:pPr lvl="0"/>
            <a:r>
              <a:rPr lang="en-US" sz="3200" dirty="0"/>
              <a:t>It is impossible to reach the main aim of the research.</a:t>
            </a:r>
          </a:p>
          <a:p>
            <a:pPr lvl="0"/>
            <a:r>
              <a:rPr lang="en-US" sz="3200" dirty="0"/>
              <a:t>Endanger the life of the participants.</a:t>
            </a:r>
          </a:p>
          <a:p>
            <a:pPr lvl="0"/>
            <a:r>
              <a:rPr lang="en-US" sz="3200" dirty="0"/>
              <a:t>The risk of the research is much more than its benefits.</a:t>
            </a:r>
          </a:p>
          <a:p>
            <a:endParaRPr lang="en-US" sz="3200" dirty="0"/>
          </a:p>
        </p:txBody>
      </p:sp>
    </p:spTree>
    <p:extLst>
      <p:ext uri="{BB962C8B-B14F-4D97-AF65-F5344CB8AC3E}">
        <p14:creationId xmlns:p14="http://schemas.microsoft.com/office/powerpoint/2010/main" val="1018132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AC251FE6-BC9D-4C5F-B5CE-D20D0AE60D77}"/>
              </a:ext>
            </a:extLst>
          </p:cNvPr>
          <p:cNvSpPr>
            <a:spLocks noGrp="1"/>
          </p:cNvSpPr>
          <p:nvPr>
            <p:ph type="title"/>
          </p:nvPr>
        </p:nvSpPr>
        <p:spPr/>
        <p:txBody>
          <a:bodyPr/>
          <a:lstStyle/>
          <a:p>
            <a:r>
              <a:rPr lang="en-US" altLang="en-US" b="1" dirty="0">
                <a:solidFill>
                  <a:srgbClr val="FF0000"/>
                </a:solidFill>
                <a:cs typeface="Times New Roman" panose="02020603050405020304" pitchFamily="18" charset="0"/>
              </a:rPr>
              <a:t>Ethics of stem cell research</a:t>
            </a:r>
            <a:endParaRPr lang="ar-EG" altLang="en-US" b="1" dirty="0">
              <a:solidFill>
                <a:srgbClr val="FF0000"/>
              </a:solidFill>
            </a:endParaRPr>
          </a:p>
        </p:txBody>
      </p:sp>
      <p:sp>
        <p:nvSpPr>
          <p:cNvPr id="46083" name="Content Placeholder 2">
            <a:extLst>
              <a:ext uri="{FF2B5EF4-FFF2-40B4-BE49-F238E27FC236}">
                <a16:creationId xmlns:a16="http://schemas.microsoft.com/office/drawing/2014/main" id="{D2424620-1F02-4EDC-9E4A-05CAF34A05A5}"/>
              </a:ext>
            </a:extLst>
          </p:cNvPr>
          <p:cNvSpPr>
            <a:spLocks noGrp="1"/>
          </p:cNvSpPr>
          <p:nvPr>
            <p:ph idx="1"/>
          </p:nvPr>
        </p:nvSpPr>
        <p:spPr>
          <a:xfrm>
            <a:off x="677334" y="1563757"/>
            <a:ext cx="9407570" cy="4477605"/>
          </a:xfrm>
        </p:spPr>
        <p:txBody>
          <a:bodyPr>
            <a:normAutofit/>
          </a:bodyPr>
          <a:lstStyle/>
          <a:p>
            <a:pPr algn="l" rtl="0"/>
            <a:r>
              <a:rPr lang="en-US" altLang="en-US" sz="3200" dirty="0">
                <a:cs typeface="Arial" panose="020B0604020202020204" pitchFamily="34" charset="0"/>
              </a:rPr>
              <a:t>Source: embryo or adult</a:t>
            </a:r>
          </a:p>
          <a:p>
            <a:pPr algn="l" rtl="0"/>
            <a:r>
              <a:rPr lang="en-US" altLang="en-US" sz="3200" dirty="0">
                <a:cs typeface="Arial" panose="020B0604020202020204" pitchFamily="34" charset="0"/>
              </a:rPr>
              <a:t>Consent of mother for cord blood should be taken</a:t>
            </a:r>
          </a:p>
          <a:p>
            <a:pPr algn="l" rtl="0"/>
            <a:r>
              <a:rPr lang="en-US" altLang="en-US" sz="3200" dirty="0">
                <a:cs typeface="Arial" panose="020B0604020202020204" pitchFamily="34" charset="0"/>
              </a:rPr>
              <a:t>Consent from couple in spare embryo should be taken</a:t>
            </a:r>
          </a:p>
          <a:p>
            <a:pPr algn="l" rtl="0"/>
            <a:r>
              <a:rPr lang="en-US" altLang="en-US" sz="3200" dirty="0">
                <a:cs typeface="Arial" panose="020B0604020202020204" pitchFamily="34" charset="0"/>
              </a:rPr>
              <a:t>Should be used in treatment only not for cloning</a:t>
            </a:r>
            <a:endParaRPr lang="ar-EG" altLang="en-US" sz="3200" dirty="0"/>
          </a:p>
        </p:txBody>
      </p:sp>
    </p:spTree>
    <p:extLst>
      <p:ext uri="{BB962C8B-B14F-4D97-AF65-F5344CB8AC3E}">
        <p14:creationId xmlns:p14="http://schemas.microsoft.com/office/powerpoint/2010/main" val="2837130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AC8A1-5FB9-4E9D-B8C1-31E60A5504C6}"/>
              </a:ext>
            </a:extLst>
          </p:cNvPr>
          <p:cNvSpPr>
            <a:spLocks noGrp="1"/>
          </p:cNvSpPr>
          <p:nvPr>
            <p:ph type="title"/>
          </p:nvPr>
        </p:nvSpPr>
        <p:spPr>
          <a:xfrm>
            <a:off x="677334" y="304800"/>
            <a:ext cx="8596668" cy="1320800"/>
          </a:xfrm>
        </p:spPr>
        <p:txBody>
          <a:bodyPr rtlCol="1">
            <a:normAutofit fontScale="90000"/>
          </a:bodyPr>
          <a:lstStyle/>
          <a:p>
            <a:pPr>
              <a:defRPr/>
            </a:pPr>
            <a:r>
              <a:rPr lang="en-IN" b="1" dirty="0">
                <a:latin typeface="Times New Roman" pitchFamily="18" charset="0"/>
                <a:cs typeface="Times New Roman" pitchFamily="18" charset="0"/>
              </a:rPr>
              <a:t>II. RESEARCH MISCONDUCT</a:t>
            </a:r>
            <a:br>
              <a:rPr lang="en-IN" b="1" dirty="0">
                <a:latin typeface="Times New Roman" pitchFamily="18" charset="0"/>
                <a:cs typeface="Times New Roman" pitchFamily="18" charset="0"/>
              </a:rPr>
            </a:br>
            <a:r>
              <a:rPr lang="en-IN" b="1" dirty="0">
                <a:latin typeface="Times New Roman" pitchFamily="18" charset="0"/>
                <a:cs typeface="Times New Roman" pitchFamily="18" charset="0"/>
              </a:rPr>
              <a:t>Unethical publication</a:t>
            </a:r>
            <a:br>
              <a:rPr lang="en-IN" b="1" dirty="0">
                <a:solidFill>
                  <a:schemeClr val="bg1"/>
                </a:solidFill>
                <a:latin typeface="Times New Roman" pitchFamily="18" charset="0"/>
                <a:cs typeface="Times New Roman" pitchFamily="18" charset="0"/>
              </a:rPr>
            </a:br>
            <a:endParaRPr lang="en-IN" b="1" dirty="0">
              <a:solidFill>
                <a:schemeClr val="bg1"/>
              </a:solidFill>
              <a:latin typeface="Times New Roman" pitchFamily="18" charset="0"/>
              <a:cs typeface="Times New Roman" pitchFamily="18" charset="0"/>
            </a:endParaRPr>
          </a:p>
        </p:txBody>
      </p:sp>
      <p:sp>
        <p:nvSpPr>
          <p:cNvPr id="29699" name="Content Placeholder 2">
            <a:extLst>
              <a:ext uri="{FF2B5EF4-FFF2-40B4-BE49-F238E27FC236}">
                <a16:creationId xmlns:a16="http://schemas.microsoft.com/office/drawing/2014/main" id="{93DE86FD-E3FE-4352-9CD8-87A2E8228200}"/>
              </a:ext>
            </a:extLst>
          </p:cNvPr>
          <p:cNvSpPr>
            <a:spLocks noGrp="1"/>
          </p:cNvSpPr>
          <p:nvPr>
            <p:ph idx="1"/>
          </p:nvPr>
        </p:nvSpPr>
        <p:spPr/>
        <p:txBody>
          <a:bodyPr/>
          <a:lstStyle/>
          <a:p>
            <a:pPr eaLnBrk="1" hangingPunct="1">
              <a:buFont typeface="Arial" panose="020B0604020202020204" pitchFamily="34" charset="0"/>
              <a:buNone/>
            </a:pPr>
            <a:endParaRPr lang="en-IN" altLang="en-US" sz="4000" b="1">
              <a:latin typeface="Times New Roman" panose="02020603050405020304" pitchFamily="18" charset="0"/>
              <a:cs typeface="Times New Roman" panose="02020603050405020304" pitchFamily="18" charset="0"/>
            </a:endParaRPr>
          </a:p>
          <a:p>
            <a:pPr eaLnBrk="1" hangingPunct="1"/>
            <a:endParaRPr lang="en-IN" altLang="en-US" sz="4000" b="1">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IN" altLang="en-US" sz="4000" b="1">
              <a:latin typeface="Times New Roman" panose="02020603050405020304" pitchFamily="18"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E8EB1A52-80F1-417C-B2ED-33E3EC838307}"/>
              </a:ext>
            </a:extLst>
          </p:cNvPr>
          <p:cNvGraphicFramePr/>
          <p:nvPr/>
        </p:nvGraphicFramePr>
        <p:xfrm>
          <a:off x="1995488" y="1397000"/>
          <a:ext cx="8672513" cy="5018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76255943-660F-4F41-8534-A7419B20621A}"/>
              </a:ext>
            </a:extLst>
          </p:cNvPr>
          <p:cNvSpPr>
            <a:spLocks noGrp="1"/>
          </p:cNvSpPr>
          <p:nvPr>
            <p:ph type="title"/>
          </p:nvPr>
        </p:nvSpPr>
        <p:spPr/>
        <p:txBody>
          <a:bodyPr/>
          <a:lstStyle/>
          <a:p>
            <a:r>
              <a:rPr lang="en-US" altLang="en-US" b="1" i="1">
                <a:cs typeface="Times New Roman" panose="02020603050405020304" pitchFamily="18" charset="0"/>
              </a:rPr>
              <a:t>Research misconduct</a:t>
            </a:r>
            <a:endParaRPr lang="ar-EG" altLang="en-US" b="1"/>
          </a:p>
        </p:txBody>
      </p:sp>
      <p:sp>
        <p:nvSpPr>
          <p:cNvPr id="30723" name="Content Placeholder 2">
            <a:extLst>
              <a:ext uri="{FF2B5EF4-FFF2-40B4-BE49-F238E27FC236}">
                <a16:creationId xmlns:a16="http://schemas.microsoft.com/office/drawing/2014/main" id="{8683D789-C33E-48CB-95AC-5092D90C3AC6}"/>
              </a:ext>
            </a:extLst>
          </p:cNvPr>
          <p:cNvSpPr>
            <a:spLocks noGrp="1"/>
          </p:cNvSpPr>
          <p:nvPr>
            <p:ph idx="1"/>
          </p:nvPr>
        </p:nvSpPr>
        <p:spPr>
          <a:xfrm>
            <a:off x="556591" y="1357313"/>
            <a:ext cx="9654209" cy="4768850"/>
          </a:xfrm>
        </p:spPr>
        <p:txBody>
          <a:bodyPr>
            <a:normAutofit/>
          </a:bodyPr>
          <a:lstStyle/>
          <a:p>
            <a:pPr algn="just" rtl="0">
              <a:buFont typeface="Arial" panose="020B0604020202020204" pitchFamily="34" charset="0"/>
              <a:buNone/>
            </a:pPr>
            <a:r>
              <a:rPr lang="en-US" altLang="en-US" sz="3200" dirty="0">
                <a:cs typeface="Arial" panose="020B0604020202020204" pitchFamily="34" charset="0"/>
              </a:rPr>
              <a:t>• </a:t>
            </a:r>
            <a:r>
              <a:rPr lang="en-US" altLang="en-US" sz="3200" i="1" dirty="0">
                <a:solidFill>
                  <a:srgbClr val="FF0000"/>
                </a:solidFill>
                <a:cs typeface="Arial" panose="020B0604020202020204" pitchFamily="34" charset="0"/>
              </a:rPr>
              <a:t>Fabrication</a:t>
            </a:r>
            <a:r>
              <a:rPr lang="en-US" altLang="en-US" sz="3200" i="1" dirty="0">
                <a:cs typeface="Arial" panose="020B0604020202020204" pitchFamily="34" charset="0"/>
              </a:rPr>
              <a:t> is making up data or results and recording or reporting them.</a:t>
            </a:r>
          </a:p>
          <a:p>
            <a:pPr algn="just" rtl="0">
              <a:buFont typeface="Arial" panose="020B0604020202020204" pitchFamily="34" charset="0"/>
              <a:buNone/>
            </a:pPr>
            <a:r>
              <a:rPr lang="en-US" altLang="en-US" sz="3200" dirty="0">
                <a:cs typeface="Arial" panose="020B0604020202020204" pitchFamily="34" charset="0"/>
              </a:rPr>
              <a:t>• </a:t>
            </a:r>
            <a:r>
              <a:rPr lang="en-US" altLang="en-US" sz="3200" i="1" dirty="0">
                <a:solidFill>
                  <a:srgbClr val="FF0000"/>
                </a:solidFill>
                <a:cs typeface="Arial" panose="020B0604020202020204" pitchFamily="34" charset="0"/>
              </a:rPr>
              <a:t>Falsification</a:t>
            </a:r>
            <a:r>
              <a:rPr lang="en-US" altLang="en-US" sz="3200" i="1" dirty="0">
                <a:cs typeface="Arial" panose="020B0604020202020204" pitchFamily="34" charset="0"/>
              </a:rPr>
              <a:t> is manipulating research materials, equipment, or processes, or changing or omitting data or </a:t>
            </a:r>
            <a:r>
              <a:rPr lang="en-US" altLang="en-US" sz="3200" dirty="0">
                <a:cs typeface="Arial" panose="020B0604020202020204" pitchFamily="34" charset="0"/>
              </a:rPr>
              <a:t>results.</a:t>
            </a:r>
            <a:endParaRPr lang="en-US" altLang="en-US" sz="3200" i="1" dirty="0">
              <a:cs typeface="Arial" panose="020B0604020202020204" pitchFamily="34" charset="0"/>
            </a:endParaRPr>
          </a:p>
          <a:p>
            <a:pPr algn="just" rtl="0">
              <a:buFont typeface="Arial" panose="020B0604020202020204" pitchFamily="34" charset="0"/>
              <a:buNone/>
            </a:pPr>
            <a:r>
              <a:rPr lang="en-US" altLang="en-US" sz="3200" dirty="0">
                <a:cs typeface="Arial" panose="020B0604020202020204" pitchFamily="34" charset="0"/>
              </a:rPr>
              <a:t>• </a:t>
            </a:r>
            <a:r>
              <a:rPr lang="en-US" altLang="en-US" sz="3200" i="1" dirty="0">
                <a:solidFill>
                  <a:srgbClr val="FF0000"/>
                </a:solidFill>
                <a:cs typeface="Arial" panose="020B0604020202020204" pitchFamily="34" charset="0"/>
              </a:rPr>
              <a:t>Plagiarism</a:t>
            </a:r>
            <a:r>
              <a:rPr lang="en-US" altLang="en-US" sz="3200" i="1" dirty="0">
                <a:cs typeface="Arial" panose="020B0604020202020204" pitchFamily="34" charset="0"/>
              </a:rPr>
              <a:t> is the use of another person’s ideas, processes, results, or words without giving </a:t>
            </a:r>
            <a:r>
              <a:rPr lang="en-US" altLang="en-US" sz="3200" dirty="0">
                <a:cs typeface="Arial" panose="020B0604020202020204" pitchFamily="34" charset="0"/>
              </a:rPr>
              <a:t>appropriate credit and presenting them as your own.</a:t>
            </a:r>
            <a:endParaRPr lang="ar-EG"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66DBC09A-7DAA-4C75-ADF6-F17027BE41F1}"/>
              </a:ext>
            </a:extLst>
          </p:cNvPr>
          <p:cNvSpPr>
            <a:spLocks noGrp="1"/>
          </p:cNvSpPr>
          <p:nvPr>
            <p:ph type="title"/>
          </p:nvPr>
        </p:nvSpPr>
        <p:spPr/>
        <p:txBody>
          <a:bodyPr/>
          <a:lstStyle/>
          <a:p>
            <a:pPr eaLnBrk="1" hangingPunct="1"/>
            <a:r>
              <a:rPr lang="en-IN" altLang="en-US" sz="4000" b="1">
                <a:latin typeface="Times New Roman" panose="02020603050405020304" pitchFamily="18" charset="0"/>
                <a:cs typeface="Times New Roman" panose="02020603050405020304" pitchFamily="18" charset="0"/>
              </a:rPr>
              <a:t>PLAGIARISM CHECKER: soft wares</a:t>
            </a:r>
          </a:p>
        </p:txBody>
      </p:sp>
      <p:pic>
        <p:nvPicPr>
          <p:cNvPr id="32771" name="Picture 2">
            <a:extLst>
              <a:ext uri="{FF2B5EF4-FFF2-40B4-BE49-F238E27FC236}">
                <a16:creationId xmlns:a16="http://schemas.microsoft.com/office/drawing/2014/main" id="{578DB9F4-C015-404A-BACA-6AFB4CF0B3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892300"/>
            <a:ext cx="9144000" cy="4965700"/>
          </a:xfrm>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0B5120-C8DE-4DA6-86D9-25EF4CEE717E}"/>
              </a:ext>
            </a:extLst>
          </p:cNvPr>
          <p:cNvSpPr txBox="1"/>
          <p:nvPr/>
        </p:nvSpPr>
        <p:spPr>
          <a:xfrm>
            <a:off x="318052" y="65774"/>
            <a:ext cx="8836338" cy="5909310"/>
          </a:xfrm>
          <a:prstGeom prst="rect">
            <a:avLst/>
          </a:prstGeom>
          <a:noFill/>
        </p:spPr>
        <p:txBody>
          <a:bodyPr wrap="square">
            <a:spAutoFit/>
          </a:bodyPr>
          <a:lstStyle/>
          <a:p>
            <a:r>
              <a:rPr lang="en-US" dirty="0"/>
              <a:t>Highlights</a:t>
            </a:r>
          </a:p>
          <a:p>
            <a:r>
              <a:rPr lang="en-US" dirty="0"/>
              <a:t>•</a:t>
            </a:r>
          </a:p>
          <a:p>
            <a:r>
              <a:rPr lang="en-US" dirty="0"/>
              <a:t>Vitamin D has </a:t>
            </a:r>
            <a:r>
              <a:rPr lang="en-US" dirty="0" err="1"/>
              <a:t>antiinflammatory</a:t>
            </a:r>
            <a:r>
              <a:rPr lang="en-US" dirty="0"/>
              <a:t> and immunoregulatory functions.</a:t>
            </a:r>
          </a:p>
          <a:p>
            <a:endParaRPr lang="en-US" dirty="0"/>
          </a:p>
          <a:p>
            <a:r>
              <a:rPr lang="en-US" dirty="0"/>
              <a:t>•</a:t>
            </a:r>
          </a:p>
          <a:p>
            <a:r>
              <a:rPr lang="en-US" dirty="0"/>
              <a:t>The involvement of vitamin D in the pathophysiology of coronavirus disease 2019 (COVID-19) is still not clear.</a:t>
            </a:r>
          </a:p>
          <a:p>
            <a:endParaRPr lang="en-US" dirty="0"/>
          </a:p>
          <a:p>
            <a:r>
              <a:rPr lang="en-US" dirty="0"/>
              <a:t>•</a:t>
            </a:r>
          </a:p>
          <a:p>
            <a:r>
              <a:rPr lang="en-US" dirty="0"/>
              <a:t>Some studies support a link between vitamin D deficiency and worse COVID-19 outcomes.</a:t>
            </a:r>
          </a:p>
          <a:p>
            <a:endParaRPr lang="en-US" dirty="0"/>
          </a:p>
          <a:p>
            <a:r>
              <a:rPr lang="en-US" dirty="0"/>
              <a:t>•</a:t>
            </a:r>
          </a:p>
          <a:p>
            <a:r>
              <a:rPr lang="en-US" dirty="0"/>
              <a:t>Vitamin D may also enhance macrophage activation and aberrant immune response.</a:t>
            </a:r>
          </a:p>
          <a:p>
            <a:endParaRPr lang="en-US" dirty="0"/>
          </a:p>
          <a:p>
            <a:r>
              <a:rPr lang="en-US" dirty="0"/>
              <a:t>•</a:t>
            </a:r>
          </a:p>
          <a:p>
            <a:r>
              <a:rPr lang="en-US" dirty="0"/>
              <a:t>In our study, vitamin D supplementation was associated with a trend toward higher mortality.</a:t>
            </a:r>
          </a:p>
          <a:p>
            <a:endParaRPr lang="en-US" dirty="0"/>
          </a:p>
          <a:p>
            <a:r>
              <a:rPr lang="en-US" dirty="0"/>
              <a:t>•</a:t>
            </a:r>
          </a:p>
          <a:p>
            <a:r>
              <a:rPr lang="en-US" dirty="0"/>
              <a:t>Supplementation trials are crucial to clarify the role of vitamin D in COVID-19.</a:t>
            </a:r>
          </a:p>
        </p:txBody>
      </p:sp>
    </p:spTree>
    <p:extLst>
      <p:ext uri="{BB962C8B-B14F-4D97-AF65-F5344CB8AC3E}">
        <p14:creationId xmlns:p14="http://schemas.microsoft.com/office/powerpoint/2010/main" val="21627462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3D01280E-C7E3-4688-83C1-6BA48F7C345E}"/>
              </a:ext>
            </a:extLst>
          </p:cNvPr>
          <p:cNvSpPr>
            <a:spLocks noGrp="1"/>
          </p:cNvSpPr>
          <p:nvPr>
            <p:ph type="title"/>
          </p:nvPr>
        </p:nvSpPr>
        <p:spPr/>
        <p:txBody>
          <a:bodyPr/>
          <a:lstStyle/>
          <a:p>
            <a:pPr eaLnBrk="1" hangingPunct="1"/>
            <a:r>
              <a:rPr lang="en-IN" altLang="en-US" b="1" dirty="0">
                <a:cs typeface="Times New Roman" panose="02020603050405020304" pitchFamily="18" charset="0"/>
              </a:rPr>
              <a:t>RESEARCH MISCONDUCT</a:t>
            </a:r>
          </a:p>
        </p:txBody>
      </p:sp>
      <p:pic>
        <p:nvPicPr>
          <p:cNvPr id="31747" name="Picture 2">
            <a:extLst>
              <a:ext uri="{FF2B5EF4-FFF2-40B4-BE49-F238E27FC236}">
                <a16:creationId xmlns:a16="http://schemas.microsoft.com/office/drawing/2014/main" id="{2F6253E6-6BD6-4D5A-8DE8-1EBA2E2D69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44700" y="1849439"/>
            <a:ext cx="8026400" cy="4029075"/>
          </a:xfrm>
        </p:spPr>
      </p:pic>
    </p:spTree>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F1975CFC-5241-4E9B-9CBF-97D17D01C2CD}"/>
              </a:ext>
            </a:extLst>
          </p:cNvPr>
          <p:cNvSpPr>
            <a:spLocks noGrp="1"/>
          </p:cNvSpPr>
          <p:nvPr>
            <p:ph type="title"/>
          </p:nvPr>
        </p:nvSpPr>
        <p:spPr/>
        <p:txBody>
          <a:bodyPr/>
          <a:lstStyle/>
          <a:p>
            <a:pPr eaLnBrk="1" hangingPunct="1"/>
            <a:endParaRPr lang="en-IN" altLang="en-US">
              <a:cs typeface="Times New Roman" panose="02020603050405020304" pitchFamily="18" charset="0"/>
            </a:endParaRPr>
          </a:p>
        </p:txBody>
      </p:sp>
      <p:sp>
        <p:nvSpPr>
          <p:cNvPr id="3" name="Content Placeholder 2">
            <a:extLst>
              <a:ext uri="{FF2B5EF4-FFF2-40B4-BE49-F238E27FC236}">
                <a16:creationId xmlns:a16="http://schemas.microsoft.com/office/drawing/2014/main" id="{1873A04F-3477-4D3B-B43E-E696A620ADB2}"/>
              </a:ext>
            </a:extLst>
          </p:cNvPr>
          <p:cNvSpPr>
            <a:spLocks noGrp="1"/>
          </p:cNvSpPr>
          <p:nvPr>
            <p:ph idx="1"/>
          </p:nvPr>
        </p:nvSpPr>
        <p:spPr>
          <a:xfrm>
            <a:off x="3816627" y="514924"/>
            <a:ext cx="5457376" cy="5526437"/>
          </a:xfrm>
        </p:spPr>
        <p:txBody>
          <a:bodyPr rtlCol="1">
            <a:normAutofit fontScale="92500" lnSpcReduction="10000"/>
          </a:bodyPr>
          <a:lstStyle/>
          <a:p>
            <a:pPr>
              <a:defRPr/>
            </a:pPr>
            <a:r>
              <a:rPr lang="en-IN" sz="2800" b="1" dirty="0">
                <a:latin typeface="Times New Roman" pitchFamily="18" charset="0"/>
                <a:cs typeface="Times New Roman" pitchFamily="18" charset="0"/>
              </a:rPr>
              <a:t>Was any type of enforcement or unnecessary influence used to recruit participants?</a:t>
            </a:r>
          </a:p>
          <a:p>
            <a:pPr>
              <a:defRPr/>
            </a:pPr>
            <a:endParaRPr lang="en-IN" sz="2800" b="1" dirty="0">
              <a:latin typeface="Times New Roman" pitchFamily="18" charset="0"/>
              <a:cs typeface="Times New Roman" pitchFamily="18" charset="0"/>
            </a:endParaRPr>
          </a:p>
          <a:p>
            <a:pPr>
              <a:defRPr/>
            </a:pPr>
            <a:r>
              <a:rPr lang="en-IN" sz="2800" b="1" dirty="0">
                <a:latin typeface="Times New Roman" pitchFamily="18" charset="0"/>
                <a:cs typeface="Times New Roman" pitchFamily="18" charset="0"/>
              </a:rPr>
              <a:t>Were the participants deceived in any way?</a:t>
            </a:r>
          </a:p>
          <a:p>
            <a:pPr>
              <a:defRPr/>
            </a:pPr>
            <a:endParaRPr lang="en-IN" sz="2800" b="1" dirty="0">
              <a:latin typeface="Times New Roman" pitchFamily="18" charset="0"/>
              <a:cs typeface="Times New Roman" pitchFamily="18" charset="0"/>
            </a:endParaRPr>
          </a:p>
          <a:p>
            <a:pPr>
              <a:defRPr/>
            </a:pPr>
            <a:r>
              <a:rPr lang="en-IN" sz="2800" b="1" dirty="0">
                <a:latin typeface="Times New Roman" pitchFamily="18" charset="0"/>
                <a:cs typeface="Times New Roman" pitchFamily="18" charset="0"/>
              </a:rPr>
              <a:t>Were appropriate informed consent procedures used?</a:t>
            </a:r>
          </a:p>
          <a:p>
            <a:pPr>
              <a:defRPr/>
            </a:pPr>
            <a:endParaRPr lang="en-IN" sz="2800" b="1" dirty="0">
              <a:latin typeface="Times New Roman" pitchFamily="18" charset="0"/>
              <a:cs typeface="Times New Roman" pitchFamily="18" charset="0"/>
            </a:endParaRPr>
          </a:p>
          <a:p>
            <a:pPr>
              <a:defRPr/>
            </a:pPr>
            <a:r>
              <a:rPr lang="en-IN" sz="2800" b="1" dirty="0">
                <a:latin typeface="Times New Roman" pitchFamily="18" charset="0"/>
                <a:cs typeface="Times New Roman" pitchFamily="18" charset="0"/>
              </a:rPr>
              <a:t>Were adequate steps taken to safeguard participant’s privacy?</a:t>
            </a:r>
          </a:p>
          <a:p>
            <a:pPr>
              <a:defRPr/>
            </a:pPr>
            <a:endParaRPr lang="en-IN" sz="2800" b="1" dirty="0"/>
          </a:p>
        </p:txBody>
      </p:sp>
      <p:sp>
        <p:nvSpPr>
          <p:cNvPr id="33796" name="Text Placeholder 3">
            <a:extLst>
              <a:ext uri="{FF2B5EF4-FFF2-40B4-BE49-F238E27FC236}">
                <a16:creationId xmlns:a16="http://schemas.microsoft.com/office/drawing/2014/main" id="{93C8ABAB-56A4-457A-AB73-E4F50FC7B4D3}"/>
              </a:ext>
            </a:extLst>
          </p:cNvPr>
          <p:cNvSpPr>
            <a:spLocks noGrp="1"/>
          </p:cNvSpPr>
          <p:nvPr>
            <p:ph type="body" sz="half" idx="2"/>
          </p:nvPr>
        </p:nvSpPr>
        <p:spPr/>
        <p:txBody>
          <a:bodyPr/>
          <a:lstStyle/>
          <a:p>
            <a:pPr eaLnBrk="1" hangingPunct="1"/>
            <a:endParaRPr lang="en-IN" altLang="en-US">
              <a:cs typeface="Arial" panose="020B0604020202020204" pitchFamily="34" charset="0"/>
            </a:endParaRPr>
          </a:p>
        </p:txBody>
      </p:sp>
      <p:pic>
        <p:nvPicPr>
          <p:cNvPr id="33797" name="Picture 2">
            <a:extLst>
              <a:ext uri="{FF2B5EF4-FFF2-40B4-BE49-F238E27FC236}">
                <a16:creationId xmlns:a16="http://schemas.microsoft.com/office/drawing/2014/main" id="{2A345D8E-3F9A-4066-8378-DC8E6C4CFA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4" y="138860"/>
            <a:ext cx="3330575"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AA58DFBA-68FE-4289-A949-F3ADACF1E957}"/>
              </a:ext>
            </a:extLst>
          </p:cNvPr>
          <p:cNvSpPr>
            <a:spLocks noGrp="1"/>
          </p:cNvSpPr>
          <p:nvPr>
            <p:ph type="title"/>
          </p:nvPr>
        </p:nvSpPr>
        <p:spPr/>
        <p:txBody>
          <a:bodyPr>
            <a:normAutofit/>
          </a:bodyPr>
          <a:lstStyle/>
          <a:p>
            <a:pPr eaLnBrk="1" hangingPunct="1"/>
            <a:r>
              <a:rPr lang="en-IN" altLang="en-US" sz="2800" b="1" dirty="0">
                <a:solidFill>
                  <a:srgbClr val="FF0000"/>
                </a:solidFill>
                <a:latin typeface="Times New Roman" panose="02020603050405020304" pitchFamily="18" charset="0"/>
                <a:cs typeface="Times New Roman" panose="02020603050405020304" pitchFamily="18" charset="0"/>
              </a:rPr>
              <a:t>THERAPEUTIC MISCONCEPTION</a:t>
            </a:r>
            <a:endParaRPr lang="ar-EG" altLang="en-US" sz="2800" b="1" dirty="0">
              <a:solidFill>
                <a:srgbClr val="FF0000"/>
              </a:solidFill>
            </a:endParaRPr>
          </a:p>
        </p:txBody>
      </p:sp>
      <p:sp>
        <p:nvSpPr>
          <p:cNvPr id="34819" name="Content Placeholder 2">
            <a:extLst>
              <a:ext uri="{FF2B5EF4-FFF2-40B4-BE49-F238E27FC236}">
                <a16:creationId xmlns:a16="http://schemas.microsoft.com/office/drawing/2014/main" id="{6E5B552E-695E-4C6B-88B4-DD8D6BF53462}"/>
              </a:ext>
            </a:extLst>
          </p:cNvPr>
          <p:cNvSpPr>
            <a:spLocks noGrp="1"/>
          </p:cNvSpPr>
          <p:nvPr>
            <p:ph idx="1"/>
          </p:nvPr>
        </p:nvSpPr>
        <p:spPr/>
        <p:txBody>
          <a:bodyPr>
            <a:normAutofit/>
          </a:bodyPr>
          <a:lstStyle/>
          <a:p>
            <a:pPr algn="just" rtl="0" eaLnBrk="1" hangingPunct="1"/>
            <a:endParaRPr lang="en-IN" altLang="en-US" sz="2800" b="1" dirty="0">
              <a:latin typeface="Times New Roman" panose="02020603050405020304" pitchFamily="18" charset="0"/>
              <a:cs typeface="Times New Roman" panose="02020603050405020304" pitchFamily="18" charset="0"/>
            </a:endParaRPr>
          </a:p>
          <a:p>
            <a:pPr algn="just" rtl="0" eaLnBrk="1" hangingPunct="1"/>
            <a:endParaRPr lang="en-IN" altLang="en-US" sz="2800" b="1" dirty="0">
              <a:latin typeface="Times New Roman" panose="02020603050405020304" pitchFamily="18" charset="0"/>
              <a:cs typeface="Times New Roman" panose="02020603050405020304" pitchFamily="18" charset="0"/>
            </a:endParaRPr>
          </a:p>
          <a:p>
            <a:pPr algn="just" rtl="0" eaLnBrk="1" hangingPunct="1"/>
            <a:endParaRPr lang="en-IN" altLang="en-US" sz="2800" b="1" dirty="0">
              <a:latin typeface="Times New Roman" panose="02020603050405020304" pitchFamily="18" charset="0"/>
              <a:cs typeface="Times New Roman" panose="02020603050405020304" pitchFamily="18" charset="0"/>
            </a:endParaRPr>
          </a:p>
          <a:p>
            <a:pPr algn="just" rtl="0" eaLnBrk="1" hangingPunct="1"/>
            <a:r>
              <a:rPr lang="en-IN" altLang="en-US" sz="2800" b="1" dirty="0">
                <a:latin typeface="Times New Roman" panose="02020603050405020304" pitchFamily="18" charset="0"/>
                <a:cs typeface="Times New Roman" panose="02020603050405020304" pitchFamily="18" charset="0"/>
              </a:rPr>
              <a:t>Research subject misinterpret and enrol in the study thinking it to be routine medical care</a:t>
            </a:r>
          </a:p>
          <a:p>
            <a:pPr algn="l" rtl="0" eaLnBrk="1" hangingPunct="1"/>
            <a:endParaRPr lang="ar-EG"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5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4819">
                                            <p:txEl>
                                              <p:pRg st="3" end="3"/>
                                            </p:txEl>
                                          </p:spTgt>
                                        </p:tgtEl>
                                        <p:attrNameLst>
                                          <p:attrName>style.visibility</p:attrName>
                                        </p:attrNameLst>
                                      </p:cBhvr>
                                      <p:to>
                                        <p:strVal val="visible"/>
                                      </p:to>
                                    </p:set>
                                    <p:anim calcmode="lin" valueType="num">
                                      <p:cBhvr additive="base">
                                        <p:cTn id="12"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48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a:extLst>
              <a:ext uri="{FF2B5EF4-FFF2-40B4-BE49-F238E27FC236}">
                <a16:creationId xmlns:a16="http://schemas.microsoft.com/office/drawing/2014/main" id="{DBB3F873-01BA-4670-AB4A-36500428E700}"/>
              </a:ext>
            </a:extLst>
          </p:cNvPr>
          <p:cNvSpPr>
            <a:spLocks noGrp="1"/>
          </p:cNvSpPr>
          <p:nvPr>
            <p:ph idx="1"/>
          </p:nvPr>
        </p:nvSpPr>
        <p:spPr>
          <a:xfrm>
            <a:off x="1245705" y="514924"/>
            <a:ext cx="8028298" cy="5526437"/>
          </a:xfrm>
        </p:spPr>
        <p:txBody>
          <a:bodyPr>
            <a:normAutofit/>
          </a:bodyPr>
          <a:lstStyle/>
          <a:p>
            <a:pPr algn="l" rtl="0" eaLnBrk="1" hangingPunct="1"/>
            <a:r>
              <a:rPr lang="en-IN" altLang="en-US" sz="3600" b="1" dirty="0">
                <a:latin typeface="Times New Roman" panose="02020603050405020304" pitchFamily="18" charset="0"/>
                <a:cs typeface="Times New Roman" panose="02020603050405020304" pitchFamily="18" charset="0"/>
              </a:rPr>
              <a:t>Were vulnerable groups involved in research?</a:t>
            </a:r>
          </a:p>
          <a:p>
            <a:pPr algn="l" rtl="0" eaLnBrk="1" hangingPunct="1">
              <a:buFont typeface="Arial" panose="020B0604020202020204" pitchFamily="34" charset="0"/>
              <a:buNone/>
            </a:pPr>
            <a:endParaRPr lang="en-IN" altLang="en-US" sz="3600" b="1" dirty="0">
              <a:latin typeface="Times New Roman" panose="02020603050405020304" pitchFamily="18" charset="0"/>
              <a:cs typeface="Times New Roman" panose="02020603050405020304" pitchFamily="18" charset="0"/>
            </a:endParaRPr>
          </a:p>
          <a:p>
            <a:pPr algn="l" rtl="0" eaLnBrk="1" hangingPunct="1"/>
            <a:r>
              <a:rPr lang="en-IN" altLang="en-US" sz="3600" b="1" dirty="0">
                <a:latin typeface="Times New Roman" panose="02020603050405020304" pitchFamily="18" charset="0"/>
                <a:cs typeface="Times New Roman" panose="02020603050405020304" pitchFamily="18" charset="0"/>
              </a:rPr>
              <a:t>Were groups omitted from the inquiry without a justifiable rationale?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500"/>
                                        <p:tgtEl>
                                          <p:spTgt spid="3584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5843">
                                            <p:txEl>
                                              <p:pRg st="2" end="2"/>
                                            </p:txEl>
                                          </p:spTgt>
                                        </p:tgtEl>
                                        <p:attrNameLst>
                                          <p:attrName>style.visibility</p:attrName>
                                        </p:attrNameLst>
                                      </p:cBhvr>
                                      <p:to>
                                        <p:strVal val="visible"/>
                                      </p:to>
                                    </p:set>
                                    <p:animEffect transition="in" filter="fade">
                                      <p:cBhvr>
                                        <p:cTn id="10" dur="500"/>
                                        <p:tgtEl>
                                          <p:spTgt spid="35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3052D7CF-9F04-4A06-A512-82DDCF1A3628}"/>
              </a:ext>
            </a:extLst>
          </p:cNvPr>
          <p:cNvSpPr>
            <a:spLocks noGrp="1"/>
          </p:cNvSpPr>
          <p:nvPr>
            <p:ph type="title"/>
          </p:nvPr>
        </p:nvSpPr>
        <p:spPr/>
        <p:txBody>
          <a:bodyPr/>
          <a:lstStyle/>
          <a:p>
            <a:pPr eaLnBrk="1" hangingPunct="1"/>
            <a:r>
              <a:rPr lang="en-US" altLang="en-US" b="1">
                <a:cs typeface="Times New Roman" panose="02020603050405020304" pitchFamily="18" charset="0"/>
              </a:rPr>
              <a:t>Areas of Academic misconduct</a:t>
            </a:r>
          </a:p>
        </p:txBody>
      </p:sp>
      <p:sp>
        <p:nvSpPr>
          <p:cNvPr id="37891" name="Rectangle 3">
            <a:extLst>
              <a:ext uri="{FF2B5EF4-FFF2-40B4-BE49-F238E27FC236}">
                <a16:creationId xmlns:a16="http://schemas.microsoft.com/office/drawing/2014/main" id="{AA1C7285-E7FB-4A08-81B5-235F9212D46D}"/>
              </a:ext>
            </a:extLst>
          </p:cNvPr>
          <p:cNvSpPr>
            <a:spLocks noGrp="1"/>
          </p:cNvSpPr>
          <p:nvPr>
            <p:ph idx="1"/>
          </p:nvPr>
        </p:nvSpPr>
        <p:spPr/>
        <p:txBody>
          <a:bodyPr>
            <a:normAutofit/>
          </a:bodyPr>
          <a:lstStyle/>
          <a:p>
            <a:pPr marL="533400" indent="-533400">
              <a:spcBef>
                <a:spcPct val="0"/>
              </a:spcBef>
              <a:buFont typeface="Times" panose="02020603050405020304" pitchFamily="18" charset="0"/>
              <a:buAutoNum type="arabicPeriod"/>
            </a:pPr>
            <a:r>
              <a:rPr lang="en-US" altLang="en-US" sz="3200" dirty="0">
                <a:latin typeface="Arial" panose="020B0604020202020204" pitchFamily="34" charset="0"/>
                <a:cs typeface="Arial" panose="020B0604020202020204" pitchFamily="34" charset="0"/>
              </a:rPr>
              <a:t>Plagiarism</a:t>
            </a:r>
          </a:p>
          <a:p>
            <a:pPr marL="533400" indent="-533400">
              <a:spcBef>
                <a:spcPct val="0"/>
              </a:spcBef>
              <a:buFont typeface="Times" panose="02020603050405020304" pitchFamily="18" charset="0"/>
              <a:buAutoNum type="arabicPeriod"/>
            </a:pPr>
            <a:r>
              <a:rPr lang="en-US" altLang="en-US" sz="3200" dirty="0">
                <a:latin typeface="Arial" panose="020B0604020202020204" pitchFamily="34" charset="0"/>
                <a:cs typeface="Arial" panose="020B0604020202020204" pitchFamily="34" charset="0"/>
              </a:rPr>
              <a:t>Fabrication and falsification</a:t>
            </a:r>
          </a:p>
          <a:p>
            <a:pPr marL="533400" indent="-533400">
              <a:spcBef>
                <a:spcPct val="0"/>
              </a:spcBef>
              <a:buFont typeface="Times" panose="02020603050405020304" pitchFamily="18" charset="0"/>
              <a:buAutoNum type="arabicPeriod"/>
            </a:pPr>
            <a:r>
              <a:rPr lang="en-US" altLang="en-US" sz="3200" dirty="0">
                <a:latin typeface="Arial" panose="020B0604020202020204" pitchFamily="34" charset="0"/>
                <a:cs typeface="Arial" panose="020B0604020202020204" pitchFamily="34" charset="0"/>
              </a:rPr>
              <a:t>Non-publication of data</a:t>
            </a:r>
          </a:p>
          <a:p>
            <a:pPr marL="533400" indent="-533400">
              <a:spcBef>
                <a:spcPct val="0"/>
              </a:spcBef>
              <a:buFont typeface="Times" panose="02020603050405020304" pitchFamily="18" charset="0"/>
              <a:buAutoNum type="arabicPeriod"/>
            </a:pPr>
            <a:r>
              <a:rPr lang="en-US" altLang="en-US" sz="3200" dirty="0">
                <a:latin typeface="Arial" panose="020B0604020202020204" pitchFamily="34" charset="0"/>
                <a:cs typeface="Arial" panose="020B0604020202020204" pitchFamily="34" charset="0"/>
              </a:rPr>
              <a:t>Faulty data-gathering procedures</a:t>
            </a:r>
          </a:p>
          <a:p>
            <a:pPr marL="533400" indent="-533400">
              <a:spcBef>
                <a:spcPct val="0"/>
              </a:spcBef>
              <a:buFont typeface="Times" panose="02020603050405020304" pitchFamily="18" charset="0"/>
              <a:buAutoNum type="arabicPeriod"/>
            </a:pPr>
            <a:r>
              <a:rPr lang="en-US" altLang="en-US" sz="3200" dirty="0">
                <a:latin typeface="Arial" panose="020B0604020202020204" pitchFamily="34" charset="0"/>
                <a:cs typeface="Arial" panose="020B0604020202020204" pitchFamily="34" charset="0"/>
              </a:rPr>
              <a:t>Poor data storage and retention</a:t>
            </a:r>
          </a:p>
          <a:p>
            <a:pPr marL="533400" indent="-533400">
              <a:spcBef>
                <a:spcPct val="0"/>
              </a:spcBef>
              <a:buFont typeface="Times" panose="02020603050405020304" pitchFamily="18" charset="0"/>
              <a:buAutoNum type="arabicPeriod"/>
            </a:pPr>
            <a:r>
              <a:rPr lang="en-US" altLang="en-US" sz="3200" dirty="0">
                <a:latin typeface="Arial" panose="020B0604020202020204" pitchFamily="34" charset="0"/>
                <a:cs typeface="Arial" panose="020B0604020202020204" pitchFamily="34" charset="0"/>
              </a:rPr>
              <a:t>Misleading authorship</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171CF90C-9274-43A9-8740-BC7A23F1EE22}"/>
              </a:ext>
            </a:extLst>
          </p:cNvPr>
          <p:cNvSpPr>
            <a:spLocks noGrp="1"/>
          </p:cNvSpPr>
          <p:nvPr>
            <p:ph type="title"/>
          </p:nvPr>
        </p:nvSpPr>
        <p:spPr/>
        <p:txBody>
          <a:bodyPr/>
          <a:lstStyle/>
          <a:p>
            <a:pPr eaLnBrk="1" hangingPunct="1"/>
            <a:r>
              <a:rPr lang="en-US" altLang="en-US" b="1" dirty="0">
                <a:cs typeface="Times New Roman" panose="02020603050405020304" pitchFamily="18" charset="0"/>
              </a:rPr>
              <a:t>Non-Publication of data</a:t>
            </a:r>
          </a:p>
        </p:txBody>
      </p:sp>
      <p:sp>
        <p:nvSpPr>
          <p:cNvPr id="38915" name="Rectangle 7">
            <a:extLst>
              <a:ext uri="{FF2B5EF4-FFF2-40B4-BE49-F238E27FC236}">
                <a16:creationId xmlns:a16="http://schemas.microsoft.com/office/drawing/2014/main" id="{F608A27A-BB1E-4A65-AD5D-1ED39C118C65}"/>
              </a:ext>
            </a:extLst>
          </p:cNvPr>
          <p:cNvSpPr>
            <a:spLocks noGrp="1"/>
          </p:cNvSpPr>
          <p:nvPr>
            <p:ph idx="1"/>
          </p:nvPr>
        </p:nvSpPr>
        <p:spPr>
          <a:xfrm>
            <a:off x="746568" y="1722437"/>
            <a:ext cx="8458200" cy="4525963"/>
          </a:xfrm>
        </p:spPr>
        <p:txBody>
          <a:bodyPr>
            <a:normAutofit/>
          </a:bodyPr>
          <a:lstStyle/>
          <a:p>
            <a:pPr algn="l" rtl="0" eaLnBrk="1" hangingPunct="1"/>
            <a:r>
              <a:rPr lang="en-US" altLang="en-US" sz="3200" dirty="0">
                <a:cs typeface="Arial" panose="020B0604020202020204" pitchFamily="34" charset="0"/>
              </a:rPr>
              <a:t>Data not included in results because they don’t support the desired outcome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BFDE45D9-DF22-45A7-88AC-6CADB2097698}"/>
              </a:ext>
            </a:extLst>
          </p:cNvPr>
          <p:cNvSpPr>
            <a:spLocks noGrp="1"/>
          </p:cNvSpPr>
          <p:nvPr>
            <p:ph type="title"/>
          </p:nvPr>
        </p:nvSpPr>
        <p:spPr/>
        <p:txBody>
          <a:bodyPr/>
          <a:lstStyle/>
          <a:p>
            <a:pPr eaLnBrk="1" hangingPunct="1"/>
            <a:r>
              <a:rPr lang="en-US" altLang="en-US" b="1">
                <a:cs typeface="Times New Roman" panose="02020603050405020304" pitchFamily="18" charset="0"/>
              </a:rPr>
              <a:t>Authorship…</a:t>
            </a:r>
          </a:p>
        </p:txBody>
      </p:sp>
      <p:sp>
        <p:nvSpPr>
          <p:cNvPr id="3" name="Content Placeholder 2">
            <a:extLst>
              <a:ext uri="{FF2B5EF4-FFF2-40B4-BE49-F238E27FC236}">
                <a16:creationId xmlns:a16="http://schemas.microsoft.com/office/drawing/2014/main" id="{EF8DF323-A755-45F7-AA61-378FE6823581}"/>
              </a:ext>
            </a:extLst>
          </p:cNvPr>
          <p:cNvSpPr>
            <a:spLocks noGrp="1"/>
          </p:cNvSpPr>
          <p:nvPr>
            <p:ph idx="1"/>
          </p:nvPr>
        </p:nvSpPr>
        <p:spPr>
          <a:xfrm>
            <a:off x="1981200" y="1371600"/>
            <a:ext cx="8229600" cy="5105400"/>
          </a:xfrm>
        </p:spPr>
        <p:txBody>
          <a:bodyPr rtlCol="1">
            <a:normAutofit/>
          </a:bodyPr>
          <a:lstStyle/>
          <a:p>
            <a:pPr indent="1588">
              <a:spcBef>
                <a:spcPct val="0"/>
              </a:spcBef>
              <a:buNone/>
              <a:defRPr/>
            </a:pPr>
            <a:r>
              <a:rPr lang="en-US" dirty="0">
                <a:latin typeface="Arial" pitchFamily="34" charset="0"/>
                <a:cs typeface="Arial" pitchFamily="34" charset="0"/>
              </a:rPr>
              <a:t>Misleading authorship—who should be an author?</a:t>
            </a:r>
          </a:p>
          <a:p>
            <a:pPr marL="877888" lvl="1" indent="-419100">
              <a:spcBef>
                <a:spcPct val="0"/>
              </a:spcBef>
              <a:buFont typeface="Times"/>
              <a:buChar char="–"/>
              <a:defRPr/>
            </a:pPr>
            <a:r>
              <a:rPr lang="en-US" dirty="0">
                <a:latin typeface="Arial" pitchFamily="34" charset="0"/>
                <a:cs typeface="Arial" pitchFamily="34" charset="0"/>
              </a:rPr>
              <a:t>Technicians do not necessarily become joint authors.</a:t>
            </a:r>
          </a:p>
          <a:p>
            <a:pPr marL="877888" lvl="1" indent="-419100">
              <a:spcBef>
                <a:spcPct val="0"/>
              </a:spcBef>
              <a:buFont typeface="Times"/>
              <a:buChar char="–"/>
              <a:defRPr/>
            </a:pPr>
            <a:r>
              <a:rPr lang="en-US" dirty="0">
                <a:latin typeface="Arial" pitchFamily="34" charset="0"/>
                <a:cs typeface="Arial" pitchFamily="34" charset="0"/>
              </a:rPr>
              <a:t>Authorship should involve only those who contribute directly.</a:t>
            </a:r>
          </a:p>
          <a:p>
            <a:pPr marL="877888" lvl="1" indent="-419100">
              <a:spcBef>
                <a:spcPct val="0"/>
              </a:spcBef>
              <a:buFont typeface="Times"/>
              <a:buChar char="–"/>
              <a:defRPr/>
            </a:pPr>
            <a:r>
              <a:rPr lang="en-US" dirty="0">
                <a:latin typeface="Arial" pitchFamily="34" charset="0"/>
                <a:cs typeface="Arial" pitchFamily="34" charset="0"/>
              </a:rPr>
              <a:t>Discuss authorship before the project!</a:t>
            </a:r>
          </a:p>
          <a:p>
            <a:pPr>
              <a:defRPr/>
            </a:pPr>
            <a:r>
              <a:rPr lang="en-US" dirty="0"/>
              <a:t>Publication of the thesis</a:t>
            </a:r>
          </a:p>
          <a:p>
            <a:pPr marL="685800" lvl="1">
              <a:defRPr/>
            </a:pPr>
            <a:r>
              <a:rPr lang="en-US" dirty="0"/>
              <a:t>Should be regarded as the student’s work</a:t>
            </a:r>
          </a:p>
          <a:p>
            <a:pPr marL="685800" lvl="1">
              <a:defRPr/>
            </a:pPr>
            <a:r>
              <a:rPr lang="en-US" dirty="0"/>
              <a:t>Students should be  listed as primary authors</a:t>
            </a:r>
          </a:p>
          <a:p>
            <a:pPr>
              <a:defRPr/>
            </a:pPr>
            <a:r>
              <a:rPr lang="en-US" dirty="0"/>
              <a:t>Dual publication – a manuscript should only be published in a single journal</a:t>
            </a:r>
          </a:p>
          <a:p>
            <a:pPr algn="just" rtl="0" eaLnBrk="1" hangingPunct="1">
              <a:defRPr/>
            </a:pPr>
            <a:r>
              <a:rPr lang="en-US" dirty="0"/>
              <a:t>Proper and complete referencing is an essential part of any physics research publication. </a:t>
            </a:r>
          </a:p>
          <a:p>
            <a:pPr algn="just" rtl="0" eaLnBrk="1" hangingPunct="1">
              <a:defRPr/>
            </a:pPr>
            <a:r>
              <a:rPr lang="en-US" dirty="0"/>
              <a:t>Deliberate omission of an author or reference is unethical and unacceptable.</a:t>
            </a:r>
          </a:p>
          <a:p>
            <a:pPr marL="877888" lvl="1" indent="-419100" algn="just">
              <a:spcBef>
                <a:spcPct val="0"/>
              </a:spcBef>
              <a:buFont typeface="Times"/>
              <a:buChar char="–"/>
              <a:defRPr/>
            </a:pPr>
            <a:endParaRPr lang="en-US" sz="2000" b="1" i="1" dirty="0">
              <a:latin typeface="Arial" pitchFamily="34" charset="0"/>
              <a:cs typeface="Arial" pitchFamily="34" charset="0"/>
            </a:endParaRPr>
          </a:p>
          <a:p>
            <a:pPr>
              <a:defRPr/>
            </a:pP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C610358B-8D58-4615-9CB1-4B2A1E1F4C43}"/>
              </a:ext>
            </a:extLst>
          </p:cNvPr>
          <p:cNvSpPr>
            <a:spLocks noGrp="1"/>
          </p:cNvSpPr>
          <p:nvPr>
            <p:ph type="title"/>
          </p:nvPr>
        </p:nvSpPr>
        <p:spPr/>
        <p:txBody>
          <a:bodyPr/>
          <a:lstStyle/>
          <a:p>
            <a:pPr eaLnBrk="1" hangingPunct="1"/>
            <a:r>
              <a:rPr lang="en-US" altLang="en-US" b="1">
                <a:cs typeface="Times New Roman" panose="02020603050405020304" pitchFamily="18" charset="0"/>
              </a:rPr>
              <a:t>Research Implications</a:t>
            </a:r>
          </a:p>
        </p:txBody>
      </p:sp>
      <p:sp>
        <p:nvSpPr>
          <p:cNvPr id="41987" name="Content Placeholder 2">
            <a:extLst>
              <a:ext uri="{FF2B5EF4-FFF2-40B4-BE49-F238E27FC236}">
                <a16:creationId xmlns:a16="http://schemas.microsoft.com/office/drawing/2014/main" id="{E4C8CA08-D56C-4563-98D8-B806DF079F03}"/>
              </a:ext>
            </a:extLst>
          </p:cNvPr>
          <p:cNvSpPr>
            <a:spLocks noGrp="1"/>
          </p:cNvSpPr>
          <p:nvPr>
            <p:ph idx="1"/>
          </p:nvPr>
        </p:nvSpPr>
        <p:spPr/>
        <p:txBody>
          <a:bodyPr>
            <a:normAutofit/>
          </a:bodyPr>
          <a:lstStyle/>
          <a:p>
            <a:pPr algn="l" rtl="0" eaLnBrk="1" hangingPunct="1"/>
            <a:r>
              <a:rPr lang="en-GB" altLang="en-US" sz="2800" b="1" dirty="0">
                <a:cs typeface="Arial" panose="020B0604020202020204" pitchFamily="34" charset="0"/>
              </a:rPr>
              <a:t>protocol</a:t>
            </a:r>
          </a:p>
          <a:p>
            <a:pPr algn="l" rtl="0" eaLnBrk="1" hangingPunct="1"/>
            <a:r>
              <a:rPr lang="en-GB" altLang="en-US" sz="2800" b="1" dirty="0">
                <a:cs typeface="Arial" panose="020B0604020202020204" pitchFamily="34" charset="0"/>
              </a:rPr>
              <a:t>undertaking study</a:t>
            </a:r>
          </a:p>
          <a:p>
            <a:pPr algn="l" rtl="0" eaLnBrk="1" hangingPunct="1"/>
            <a:r>
              <a:rPr lang="en-GB" altLang="en-US" sz="2800" b="1" dirty="0">
                <a:cs typeface="Arial" panose="020B0604020202020204" pitchFamily="34" charset="0"/>
              </a:rPr>
              <a:t>interpretation </a:t>
            </a:r>
          </a:p>
          <a:p>
            <a:pPr algn="l" rtl="0" eaLnBrk="1" hangingPunct="1"/>
            <a:r>
              <a:rPr lang="en-GB" altLang="en-US" sz="2800" b="1" dirty="0">
                <a:cs typeface="Arial" panose="020B0604020202020204" pitchFamily="34" charset="0"/>
              </a:rPr>
              <a:t>making recommendations</a:t>
            </a:r>
          </a:p>
          <a:p>
            <a:pPr algn="l" rtl="0" eaLnBrk="1" hangingPunct="1"/>
            <a:r>
              <a:rPr lang="en-GB" altLang="en-US" sz="2800" b="1" dirty="0">
                <a:cs typeface="Arial" panose="020B0604020202020204" pitchFamily="34" charset="0"/>
              </a:rPr>
              <a:t>presenting your findings</a:t>
            </a:r>
          </a:p>
          <a:p>
            <a:pPr algn="l" rtl="0" eaLnBrk="1" hangingPunct="1"/>
            <a:endParaRPr lang="en-US" altLang="en-US" sz="2800" dirty="0">
              <a:cs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1EE098F4-6AD0-4CE5-87BB-02148146BAE1}"/>
              </a:ext>
            </a:extLst>
          </p:cNvPr>
          <p:cNvSpPr>
            <a:spLocks noGrp="1"/>
          </p:cNvSpPr>
          <p:nvPr>
            <p:ph type="title"/>
          </p:nvPr>
        </p:nvSpPr>
        <p:spPr/>
        <p:txBody>
          <a:bodyPr/>
          <a:lstStyle/>
          <a:p>
            <a:r>
              <a:rPr lang="en-US" altLang="en-US">
                <a:solidFill>
                  <a:srgbClr val="FF0000"/>
                </a:solidFill>
                <a:cs typeface="Times New Roman" panose="02020603050405020304" pitchFamily="18" charset="0"/>
              </a:rPr>
              <a:t>Ethics of clinical trial &amp; drug development</a:t>
            </a:r>
            <a:endParaRPr lang="ar-EG" altLang="en-US">
              <a:solidFill>
                <a:srgbClr val="FF0000"/>
              </a:solidFill>
            </a:endParaRPr>
          </a:p>
        </p:txBody>
      </p:sp>
      <p:sp>
        <p:nvSpPr>
          <p:cNvPr id="44035" name="Content Placeholder 2">
            <a:extLst>
              <a:ext uri="{FF2B5EF4-FFF2-40B4-BE49-F238E27FC236}">
                <a16:creationId xmlns:a16="http://schemas.microsoft.com/office/drawing/2014/main" id="{BDD555B6-F81D-4854-BDCD-8F775E216F01}"/>
              </a:ext>
            </a:extLst>
          </p:cNvPr>
          <p:cNvSpPr>
            <a:spLocks noGrp="1"/>
          </p:cNvSpPr>
          <p:nvPr>
            <p:ph idx="1"/>
          </p:nvPr>
        </p:nvSpPr>
        <p:spPr/>
        <p:txBody>
          <a:bodyPr>
            <a:normAutofit/>
          </a:bodyPr>
          <a:lstStyle/>
          <a:p>
            <a:pPr algn="l" rtl="0">
              <a:buFont typeface="Arial" panose="020B0604020202020204" pitchFamily="34" charset="0"/>
              <a:buNone/>
            </a:pPr>
            <a:r>
              <a:rPr lang="en-US" altLang="en-US" sz="2800" dirty="0">
                <a:cs typeface="Arial" panose="020B0604020202020204" pitchFamily="34" charset="0"/>
              </a:rPr>
              <a:t>1. experimentation on animals at first (preclinical study).</a:t>
            </a:r>
          </a:p>
          <a:p>
            <a:pPr algn="l" rtl="0">
              <a:buFont typeface="Arial" panose="020B0604020202020204" pitchFamily="34" charset="0"/>
              <a:buNone/>
            </a:pPr>
            <a:r>
              <a:rPr lang="en-US" altLang="en-US" sz="2800" dirty="0">
                <a:cs typeface="Arial" panose="020B0604020202020204" pitchFamily="34" charset="0"/>
              </a:rPr>
              <a:t>2. Follow 4 phases:</a:t>
            </a:r>
          </a:p>
          <a:p>
            <a:pPr algn="l" rtl="0"/>
            <a:r>
              <a:rPr lang="en-US" altLang="en-US" sz="2800" dirty="0">
                <a:cs typeface="Arial" panose="020B0604020202020204" pitchFamily="34" charset="0"/>
              </a:rPr>
              <a:t>Phase I:Healthy volunteers (10-80)</a:t>
            </a:r>
          </a:p>
          <a:p>
            <a:pPr algn="l" rtl="0"/>
            <a:r>
              <a:rPr lang="en-US" altLang="en-US" sz="2800" dirty="0">
                <a:cs typeface="Arial" panose="020B0604020202020204" pitchFamily="34" charset="0"/>
              </a:rPr>
              <a:t>Phase II: Diseased (100-300)</a:t>
            </a:r>
          </a:p>
          <a:p>
            <a:pPr algn="l" rtl="0"/>
            <a:r>
              <a:rPr lang="en-US" altLang="en-US" sz="2800" dirty="0">
                <a:cs typeface="Arial" panose="020B0604020202020204" pitchFamily="34" charset="0"/>
              </a:rPr>
              <a:t>Phase III: Diseased (1000-3000)</a:t>
            </a:r>
          </a:p>
          <a:p>
            <a:pPr algn="l" rtl="0"/>
            <a:r>
              <a:rPr lang="en-US" altLang="en-US" sz="2800" dirty="0">
                <a:cs typeface="Arial" panose="020B0604020202020204" pitchFamily="34" charset="0"/>
              </a:rPr>
              <a:t>Phase IV: After license and marketing</a:t>
            </a:r>
          </a:p>
          <a:p>
            <a:pPr algn="l" rtl="0"/>
            <a:endParaRPr lang="en-US" altLang="en-US" sz="2800" dirty="0">
              <a:cs typeface="Arial" panose="020B0604020202020204" pitchFamily="34" charset="0"/>
            </a:endParaRPr>
          </a:p>
          <a:p>
            <a:pPr algn="l" rtl="0"/>
            <a:endParaRPr lang="ar-EG" altLang="en-US" sz="2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585DD073-74E4-4F7D-9A77-2053963E1318}"/>
              </a:ext>
            </a:extLst>
          </p:cNvPr>
          <p:cNvSpPr>
            <a:spLocks noGrp="1"/>
          </p:cNvSpPr>
          <p:nvPr>
            <p:ph type="title"/>
          </p:nvPr>
        </p:nvSpPr>
        <p:spPr/>
        <p:txBody>
          <a:bodyPr/>
          <a:lstStyle/>
          <a:p>
            <a:r>
              <a:rPr lang="en-US" altLang="en-US" b="1">
                <a:solidFill>
                  <a:srgbClr val="FF0000"/>
                </a:solidFill>
                <a:cs typeface="Times New Roman" panose="02020603050405020304" pitchFamily="18" charset="0"/>
              </a:rPr>
              <a:t>Ethics of discarded tissue</a:t>
            </a:r>
            <a:endParaRPr lang="ar-EG" altLang="en-US" b="1">
              <a:solidFill>
                <a:srgbClr val="FF0000"/>
              </a:solidFill>
            </a:endParaRPr>
          </a:p>
        </p:txBody>
      </p:sp>
      <p:sp>
        <p:nvSpPr>
          <p:cNvPr id="45059" name="Content Placeholder 2">
            <a:extLst>
              <a:ext uri="{FF2B5EF4-FFF2-40B4-BE49-F238E27FC236}">
                <a16:creationId xmlns:a16="http://schemas.microsoft.com/office/drawing/2014/main" id="{5C3E0673-B6CE-4A44-A0CC-2419BA8A541F}"/>
              </a:ext>
            </a:extLst>
          </p:cNvPr>
          <p:cNvSpPr>
            <a:spLocks noGrp="1"/>
          </p:cNvSpPr>
          <p:nvPr>
            <p:ph idx="1"/>
          </p:nvPr>
        </p:nvSpPr>
        <p:spPr/>
        <p:txBody>
          <a:bodyPr>
            <a:normAutofit lnSpcReduction="10000"/>
          </a:bodyPr>
          <a:lstStyle/>
          <a:p>
            <a:pPr algn="just" rtl="0"/>
            <a:r>
              <a:rPr lang="en-US" altLang="en-US" sz="3200" dirty="0">
                <a:cs typeface="Arial" panose="020B0604020202020204" pitchFamily="34" charset="0"/>
              </a:rPr>
              <a:t>Discarded data, documents, records and specimens.  (collected for purpose of diagnosis or treatment).</a:t>
            </a:r>
          </a:p>
          <a:p>
            <a:pPr algn="just"/>
            <a:r>
              <a:rPr lang="en-US" altLang="en-US" sz="3200" dirty="0">
                <a:cs typeface="Arial" panose="020B0604020202020204" pitchFamily="34" charset="0"/>
              </a:rPr>
              <a:t>all collections to have detailed records.</a:t>
            </a:r>
          </a:p>
          <a:p>
            <a:pPr algn="just"/>
            <a:r>
              <a:rPr lang="en-US" altLang="en-US" sz="3200" dirty="0">
                <a:cs typeface="Arial" panose="020B0604020202020204" pitchFamily="34" charset="0"/>
              </a:rPr>
              <a:t>all collections would have their own ethics committees. </a:t>
            </a:r>
          </a:p>
          <a:p>
            <a:pPr algn="just" rtl="0"/>
            <a:r>
              <a:rPr lang="en-US" altLang="en-US" sz="3200" dirty="0">
                <a:cs typeface="Arial" panose="020B0604020202020204" pitchFamily="34" charset="0"/>
              </a:rPr>
              <a:t>Informed consent should be taken.</a:t>
            </a:r>
          </a:p>
          <a:p>
            <a:pPr algn="just" rtl="0"/>
            <a:endParaRPr lang="ar-EG" alt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178BE9-53D8-441A-8691-0ED3B464B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816FC710-3669-48C3-8B1B-46681D190810}"/>
              </a:ext>
            </a:extLst>
          </p:cNvPr>
          <p:cNvPicPr>
            <a:picLocks noChangeAspect="1"/>
          </p:cNvPicPr>
          <p:nvPr/>
        </p:nvPicPr>
        <p:blipFill>
          <a:blip r:embed="rId2"/>
          <a:stretch>
            <a:fillRect/>
          </a:stretch>
        </p:blipFill>
        <p:spPr>
          <a:xfrm>
            <a:off x="1800988" y="643466"/>
            <a:ext cx="8590024" cy="5571067"/>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455480" y="5857920"/>
              <a:ext cx="360" cy="360"/>
            </p14:xfrm>
          </p:contentPart>
        </mc:Choice>
        <mc:Fallback xmlns="">
          <p:pic>
            <p:nvPicPr>
              <p:cNvPr id="4" name="Ink 3"/>
              <p:cNvPicPr/>
              <p:nvPr/>
            </p:nvPicPr>
            <p:blipFill>
              <a:blip r:embed="rId6"/>
              <a:stretch>
                <a:fillRect/>
              </a:stretch>
            </p:blipFill>
            <p:spPr>
              <a:xfrm>
                <a:off x="1439640" y="5794200"/>
                <a:ext cx="32040" cy="127440"/>
              </a:xfrm>
              <a:prstGeom prst="rect">
                <a:avLst/>
              </a:prstGeom>
            </p:spPr>
          </p:pic>
        </mc:Fallback>
      </mc:AlternateContent>
    </p:spTree>
    <p:extLst>
      <p:ext uri="{BB962C8B-B14F-4D97-AF65-F5344CB8AC3E}">
        <p14:creationId xmlns:p14="http://schemas.microsoft.com/office/powerpoint/2010/main" val="2842037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descr="F:\3-08\صور للشغل\thank-you.jpg">
            <a:extLst>
              <a:ext uri="{FF2B5EF4-FFF2-40B4-BE49-F238E27FC236}">
                <a16:creationId xmlns:a16="http://schemas.microsoft.com/office/drawing/2014/main" id="{39E8ADD3-1D0F-41DD-A7E3-F8E7AE2533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150" y="28576"/>
            <a:ext cx="9163050" cy="690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26">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8" name="Straight Connector 27">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8" name="Rectangle 37">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D2E5190-D8BE-4D90-97D3-0241878D4739}"/>
              </a:ext>
            </a:extLst>
          </p:cNvPr>
          <p:cNvPicPr>
            <a:picLocks noChangeAspect="1"/>
          </p:cNvPicPr>
          <p:nvPr/>
        </p:nvPicPr>
        <p:blipFill>
          <a:blip r:embed="rId2"/>
          <a:stretch>
            <a:fillRect/>
          </a:stretch>
        </p:blipFill>
        <p:spPr>
          <a:xfrm>
            <a:off x="1126309" y="1840816"/>
            <a:ext cx="9941259" cy="3172742"/>
          </a:xfrm>
          <a:prstGeom prst="rect">
            <a:avLst/>
          </a:prstGeom>
        </p:spPr>
      </p:pic>
    </p:spTree>
    <p:extLst>
      <p:ext uri="{BB962C8B-B14F-4D97-AF65-F5344CB8AC3E}">
        <p14:creationId xmlns:p14="http://schemas.microsoft.com/office/powerpoint/2010/main" val="1852678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 name="Rectangle 19">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2186D1F-A940-4486-AACD-13D0504487F1}"/>
              </a:ext>
            </a:extLst>
          </p:cNvPr>
          <p:cNvPicPr>
            <a:picLocks noChangeAspect="1"/>
          </p:cNvPicPr>
          <p:nvPr/>
        </p:nvPicPr>
        <p:blipFill>
          <a:blip r:embed="rId2"/>
          <a:stretch>
            <a:fillRect/>
          </a:stretch>
        </p:blipFill>
        <p:spPr>
          <a:xfrm>
            <a:off x="1371600" y="1559459"/>
            <a:ext cx="9240982" cy="3739081"/>
          </a:xfrm>
          <a:prstGeom prst="rect">
            <a:avLst/>
          </a:prstGeom>
        </p:spPr>
      </p:pic>
    </p:spTree>
    <p:extLst>
      <p:ext uri="{BB962C8B-B14F-4D97-AF65-F5344CB8AC3E}">
        <p14:creationId xmlns:p14="http://schemas.microsoft.com/office/powerpoint/2010/main" val="1350748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8" name="Straight Connector 27">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8" name="Rectangle 37">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D0ABD60-17F7-4E5E-97A7-7BA1C8F9B246}"/>
              </a:ext>
            </a:extLst>
          </p:cNvPr>
          <p:cNvPicPr>
            <a:picLocks noChangeAspect="1"/>
          </p:cNvPicPr>
          <p:nvPr/>
        </p:nvPicPr>
        <p:blipFill>
          <a:blip r:embed="rId2"/>
          <a:stretch>
            <a:fillRect/>
          </a:stretch>
        </p:blipFill>
        <p:spPr>
          <a:xfrm>
            <a:off x="1126309" y="2149277"/>
            <a:ext cx="9941259" cy="2555819"/>
          </a:xfrm>
          <a:prstGeom prst="rect">
            <a:avLst/>
          </a:prstGeom>
        </p:spPr>
      </p:pic>
    </p:spTree>
    <p:extLst>
      <p:ext uri="{BB962C8B-B14F-4D97-AF65-F5344CB8AC3E}">
        <p14:creationId xmlns:p14="http://schemas.microsoft.com/office/powerpoint/2010/main" val="2606837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24">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26">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8" name="Straight Connector 27">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0"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8" name="Rectangle 37">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6AD433A-1E62-4DE5-810E-F865D05821A4}"/>
              </a:ext>
            </a:extLst>
          </p:cNvPr>
          <p:cNvPicPr>
            <a:picLocks noChangeAspect="1"/>
          </p:cNvPicPr>
          <p:nvPr/>
        </p:nvPicPr>
        <p:blipFill>
          <a:blip r:embed="rId2"/>
          <a:stretch>
            <a:fillRect/>
          </a:stretch>
        </p:blipFill>
        <p:spPr>
          <a:xfrm>
            <a:off x="1126309" y="2209890"/>
            <a:ext cx="9941259" cy="2434593"/>
          </a:xfrm>
          <a:prstGeom prst="rect">
            <a:avLst/>
          </a:prstGeom>
        </p:spPr>
      </p:pic>
    </p:spTree>
    <p:extLst>
      <p:ext uri="{BB962C8B-B14F-4D97-AF65-F5344CB8AC3E}">
        <p14:creationId xmlns:p14="http://schemas.microsoft.com/office/powerpoint/2010/main" val="424987040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3F62F58E31954599AF5D7BF24514D4" ma:contentTypeVersion="2" ma:contentTypeDescription="Create a new document." ma:contentTypeScope="" ma:versionID="1f97733726474c944a67f50e0a8bd811">
  <xsd:schema xmlns:xsd="http://www.w3.org/2001/XMLSchema" xmlns:xs="http://www.w3.org/2001/XMLSchema" xmlns:p="http://schemas.microsoft.com/office/2006/metadata/properties" xmlns:ns2="d04b26b9-50b7-4329-ba0b-d0dc18387505" targetNamespace="http://schemas.microsoft.com/office/2006/metadata/properties" ma:root="true" ma:fieldsID="1fc3081d13638dbfc9427cb62a769f1c" ns2:_="">
    <xsd:import namespace="d04b26b9-50b7-4329-ba0b-d0dc1838750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4b26b9-50b7-4329-ba0b-d0dc183875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E1E4AE-A27E-45C0-BA36-DA2FABBFC23F}">
  <ds:schemaRefs>
    <ds:schemaRef ds:uri="http://schemas.microsoft.com/office/2006/metadata/properties"/>
    <ds:schemaRef ds:uri="http://www.w3.org/2000/xmlns/"/>
  </ds:schemaRefs>
</ds:datastoreItem>
</file>

<file path=customXml/itemProps2.xml><?xml version="1.0" encoding="utf-8"?>
<ds:datastoreItem xmlns:ds="http://schemas.openxmlformats.org/officeDocument/2006/customXml" ds:itemID="{82588ECA-B949-4021-B06D-8D8D555357FA}">
  <ds:schemaRefs>
    <ds:schemaRef ds:uri="http://schemas.microsoft.com/sharepoint/v3/contenttype/forms"/>
  </ds:schemaRefs>
</ds:datastoreItem>
</file>

<file path=customXml/itemProps3.xml><?xml version="1.0" encoding="utf-8"?>
<ds:datastoreItem xmlns:ds="http://schemas.openxmlformats.org/officeDocument/2006/customXml" ds:itemID="{76364BBC-8B83-40EB-801D-A12E9AB95B81}">
  <ds:schemaRefs>
    <ds:schemaRef ds:uri="http://schemas.microsoft.com/office/2006/metadata/contentType"/>
    <ds:schemaRef ds:uri="http://schemas.microsoft.com/office/2006/metadata/properties/metaAttributes"/>
    <ds:schemaRef ds:uri="http://www.w3.org/2000/xmlns/"/>
    <ds:schemaRef ds:uri="http://www.w3.org/2001/XMLSchema"/>
    <ds:schemaRef ds:uri="d04b26b9-50b7-4329-ba0b-d0dc18387505"/>
  </ds:schemaRefs>
</ds:datastoreItem>
</file>

<file path=docProps/app.xml><?xml version="1.0" encoding="utf-8"?>
<Properties xmlns="http://schemas.openxmlformats.org/officeDocument/2006/extended-properties" xmlns:vt="http://schemas.openxmlformats.org/officeDocument/2006/docPropsVTypes">
  <TotalTime>569</TotalTime>
  <Words>1725</Words>
  <Application>Microsoft Office PowerPoint</Application>
  <PresentationFormat>شاشة عريضة</PresentationFormat>
  <Paragraphs>212</Paragraphs>
  <Slides>50</Slides>
  <Notes>2</Notes>
  <HiddenSlides>0</HiddenSlides>
  <MMClips>0</MMClips>
  <ScaleCrop>false</ScaleCrop>
  <HeadingPairs>
    <vt:vector size="4" baseType="variant">
      <vt:variant>
        <vt:lpstr>نسق</vt:lpstr>
      </vt:variant>
      <vt:variant>
        <vt:i4>1</vt:i4>
      </vt:variant>
      <vt:variant>
        <vt:lpstr>عناوين الشرائح</vt:lpstr>
      </vt:variant>
      <vt:variant>
        <vt:i4>50</vt:i4>
      </vt:variant>
    </vt:vector>
  </HeadingPairs>
  <TitlesOfParts>
    <vt:vector size="51" baseType="lpstr">
      <vt:lpstr>Facet</vt:lpstr>
      <vt:lpstr>أخلاقيات البحث العلمى</vt:lpstr>
      <vt:lpstr>What is research:</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When scientists started get attention about ethics?: </vt:lpstr>
      <vt:lpstr>HISTORICAL EVENTS AND DEVELOPMENT OF CODE OF ETHICS</vt:lpstr>
      <vt:lpstr>1. NAZI MEDICAL EXPERIMENTS (1933-1945)</vt:lpstr>
      <vt:lpstr>عرض تقديمي في PowerPoint</vt:lpstr>
      <vt:lpstr>عرض تقديمي في PowerPoint</vt:lpstr>
      <vt:lpstr>عرض تقديمي في PowerPoint</vt:lpstr>
      <vt:lpstr>International code of ethics NUREMBERG CODE- 1947</vt:lpstr>
      <vt:lpstr>عرض تقديمي في PowerPoint</vt:lpstr>
      <vt:lpstr>2. WILLOW-BROOK STUDY (1950-1970)</vt:lpstr>
      <vt:lpstr>عرض تقديمي في PowerPoint</vt:lpstr>
      <vt:lpstr>عرض تقديمي في PowerPoint</vt:lpstr>
      <vt:lpstr>Items of research </vt:lpstr>
      <vt:lpstr>عرض تقديمي في PowerPoint</vt:lpstr>
      <vt:lpstr>Ethics concerned the research itself: </vt:lpstr>
      <vt:lpstr>The researcher should be:</vt:lpstr>
      <vt:lpstr>The research group: it is divided into</vt:lpstr>
      <vt:lpstr>Animals:</vt:lpstr>
      <vt:lpstr>Human</vt:lpstr>
      <vt:lpstr>عرض تقديمي في PowerPoint</vt:lpstr>
      <vt:lpstr> Research on human :  </vt:lpstr>
      <vt:lpstr>VULNERABLE SUBJECTS: sub-segment of the general public requiring maximum care and particular special protections in research. Vulnerable population require close and careful attention during the clinical trial design with notable recruitment considerations and high quality observation methods of overall safety and efficacy strategies ensuing research </vt:lpstr>
      <vt:lpstr>Children:</vt:lpstr>
      <vt:lpstr>Pregnant and lactating women:</vt:lpstr>
      <vt:lpstr>Prisoners:</vt:lpstr>
      <vt:lpstr>When to stop the research </vt:lpstr>
      <vt:lpstr>Ethics of stem cell research</vt:lpstr>
      <vt:lpstr>II. RESEARCH MISCONDUCT Unethical publication </vt:lpstr>
      <vt:lpstr>Research misconduct</vt:lpstr>
      <vt:lpstr>PLAGIARISM CHECKER: soft wares</vt:lpstr>
      <vt:lpstr>RESEARCH MISCONDUCT</vt:lpstr>
      <vt:lpstr>عرض تقديمي في PowerPoint</vt:lpstr>
      <vt:lpstr>THERAPEUTIC MISCONCEPTION</vt:lpstr>
      <vt:lpstr>عرض تقديمي في PowerPoint</vt:lpstr>
      <vt:lpstr>Areas of Academic misconduct</vt:lpstr>
      <vt:lpstr>Non-Publication of data</vt:lpstr>
      <vt:lpstr>Authorship…</vt:lpstr>
      <vt:lpstr>Research Implications</vt:lpstr>
      <vt:lpstr>Ethics of clinical trial &amp; drug development</vt:lpstr>
      <vt:lpstr>Ethics of discarded tissue</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أخلاقيات البحث العلمى</dc:title>
  <dc:creator>melad.boulis</dc:creator>
  <cp:lastModifiedBy>Ahmad Maaitah</cp:lastModifiedBy>
  <cp:revision>34</cp:revision>
  <dcterms:created xsi:type="dcterms:W3CDTF">2019-04-08T06:41:23Z</dcterms:created>
  <dcterms:modified xsi:type="dcterms:W3CDTF">2021-03-31T08:32:56Z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0x0101004E3F62F58E31954599AF5D7BF24514D4</vt:lpwstr>
  </property>
</Properties>
</file>