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823" r:id="rId5"/>
    <p:sldId id="2836" r:id="rId6"/>
    <p:sldId id="2838" r:id="rId7"/>
    <p:sldId id="2751" r:id="rId8"/>
    <p:sldId id="2757" r:id="rId9"/>
    <p:sldId id="2759" r:id="rId10"/>
    <p:sldId id="2818" r:id="rId11"/>
    <p:sldId id="2767" r:id="rId12"/>
    <p:sldId id="2753" r:id="rId13"/>
    <p:sldId id="2808" r:id="rId14"/>
    <p:sldId id="2771" r:id="rId15"/>
    <p:sldId id="2772" r:id="rId16"/>
    <p:sldId id="2775" r:id="rId17"/>
    <p:sldId id="2868" r:id="rId18"/>
    <p:sldId id="2784" r:id="rId19"/>
    <p:sldId id="2787" r:id="rId20"/>
    <p:sldId id="2790" r:id="rId21"/>
    <p:sldId id="2793" r:id="rId22"/>
    <p:sldId id="2820" r:id="rId23"/>
    <p:sldId id="2741" r:id="rId24"/>
    <p:sldId id="2841" r:id="rId25"/>
    <p:sldId id="2842" r:id="rId26"/>
    <p:sldId id="2843" r:id="rId27"/>
    <p:sldId id="2844" r:id="rId28"/>
    <p:sldId id="2845" r:id="rId29"/>
    <p:sldId id="2846" r:id="rId30"/>
    <p:sldId id="2848" r:id="rId31"/>
    <p:sldId id="2849" r:id="rId32"/>
    <p:sldId id="2850" r:id="rId33"/>
    <p:sldId id="2851" r:id="rId34"/>
    <p:sldId id="2852" r:id="rId35"/>
    <p:sldId id="2853" r:id="rId36"/>
    <p:sldId id="2854" r:id="rId37"/>
    <p:sldId id="2855" r:id="rId38"/>
    <p:sldId id="2856" r:id="rId39"/>
    <p:sldId id="2857" r:id="rId40"/>
    <p:sldId id="2858" r:id="rId41"/>
    <p:sldId id="2859" r:id="rId42"/>
    <p:sldId id="2863" r:id="rId43"/>
    <p:sldId id="2864" r:id="rId44"/>
    <p:sldId id="2865" r:id="rId45"/>
    <p:sldId id="2866" r:id="rId46"/>
    <p:sldId id="2867" r:id="rId47"/>
    <p:sldId id="2870" r:id="rId48"/>
    <p:sldId id="2871" r:id="rId4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F7F4"/>
    <a:srgbClr val="008000"/>
    <a:srgbClr val="CC66FF"/>
    <a:srgbClr val="FFCC99"/>
    <a:srgbClr val="FF00FF"/>
    <a:srgbClr val="66CCFF"/>
    <a:srgbClr val="00FF00"/>
    <a:srgbClr val="669900"/>
    <a:srgbClr val="FF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67" d="100"/>
          <a:sy n="67" d="100"/>
        </p:scale>
        <p:origin x="-1232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notesMaster" Target="notesMasters/notesMaster1.xml" /><Relationship Id="rId55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54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8" Type="http://schemas.openxmlformats.org/officeDocument/2006/relationships/slide" Target="slides/slide4.xml" /><Relationship Id="rId51" Type="http://schemas.openxmlformats.org/officeDocument/2006/relationships/handoutMaster" Target="handoutMasters/handoutMaster1.xml" /><Relationship Id="rId3" Type="http://schemas.openxmlformats.org/officeDocument/2006/relationships/customXml" Target="../customXml/item3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FCCB-239B-4F8B-B21B-EFF6B79CC51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FCCB-239B-4F8B-B21B-EFF6B79CC51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39244A29-41BF-4B9B-B918-F4E10D6789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96B3-C257-4CAE-8970-4017CBBBA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1159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393A-1D23-4DE6-B9C1-40ADD0633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52240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1442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53CFED-5044-408B-9AAD-1BDD39F4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9208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5E384-5DCD-4043-93EC-53B1E1C6E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3119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C68D0-F9D5-4747-9E85-EB1D86F81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87978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CCD76-C058-4C1A-917F-ED418C77F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82982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8CA9-64D2-4FE5-B011-C867C0EF3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7140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9D20-8DA2-4129-9372-2C3692A67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96085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8F67-579B-4523-963F-C34226A33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67535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B648-F613-4A74-A4BB-8D46C7BBD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90612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6A6A-D2C6-4561-AD7E-DB950003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6993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0D81-DC5D-46D0-A88B-B7CB9CDDE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4781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376F-EB6B-4B29-A294-32BEF4D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69447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BCE37-F790-414C-B77C-6DC3BA674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6689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48AF7-04F5-45B8-A7F5-0EC5593EC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file:///C:/Users/emans/Desktop/Lipoprotein-Net%202021/GS%20L39_40%20Lipoprotein%20Metabolism%20and%20Dyslipidemi_files/2a648aa40e3c5a0026bc3996cabc631f612a63cf" TargetMode="Externa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11.wmf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642910" y="1285860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 V S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Lipoprotein metabolism Pt</a:t>
            </a:r>
            <a:r>
              <a:rPr lang="en-US" sz="36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II</a:t>
            </a:r>
            <a:b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Lect. Bio 4 ( 45 slides)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44A29-41BF-4B9B-B918-F4E10D6789E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28596" y="4357694"/>
            <a:ext cx="7929618" cy="1785950"/>
          </a:xfrm>
          <a:solidFill>
            <a:schemeClr val="bg1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en-US" sz="3600" dirty="0"/>
              <a:t>Dr. </a:t>
            </a:r>
            <a:r>
              <a:rPr lang="en-US" sz="3600" dirty="0" err="1"/>
              <a:t>Eman</a:t>
            </a:r>
            <a:r>
              <a:rPr lang="en-US" sz="3600" dirty="0"/>
              <a:t> </a:t>
            </a:r>
            <a:r>
              <a:rPr lang="en-US" sz="3600" dirty="0" err="1"/>
              <a:t>Shaat</a:t>
            </a:r>
            <a:br>
              <a:rPr lang="en-US" sz="3600" dirty="0"/>
            </a:br>
            <a:r>
              <a:rPr lang="en-US" sz="2400" dirty="0">
                <a:solidFill>
                  <a:srgbClr val="0070C0"/>
                </a:solidFill>
              </a:rPr>
              <a:t>Professor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of Medical Biochemistry and Molecular Biology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en-US" sz="2400" dirty="0"/>
              <a:t>Apo-A</a:t>
            </a:r>
            <a:r>
              <a:rPr lang="en-US" sz="2400" baseline="-25000" dirty="0"/>
              <a:t>I</a:t>
            </a:r>
            <a:r>
              <a:rPr lang="en-US" sz="2400" dirty="0"/>
              <a:t> activates </a:t>
            </a:r>
            <a:r>
              <a:rPr lang="en-US" sz="2400" b="1" dirty="0">
                <a:solidFill>
                  <a:srgbClr val="0070C0"/>
                </a:solidFill>
              </a:rPr>
              <a:t>LCAT (</a:t>
            </a:r>
            <a:r>
              <a:rPr lang="en-US" sz="2400" dirty="0"/>
              <a:t>lecithin – cholesterol </a:t>
            </a:r>
            <a:r>
              <a:rPr lang="en-US" sz="2400" dirty="0" err="1"/>
              <a:t>acyl</a:t>
            </a:r>
            <a:r>
              <a:rPr lang="en-US" sz="2400" dirty="0"/>
              <a:t> </a:t>
            </a:r>
            <a:r>
              <a:rPr lang="en-US" sz="2400" dirty="0" err="1"/>
              <a:t>transferase</a:t>
            </a:r>
            <a:r>
              <a:rPr lang="en-US" sz="2400" dirty="0"/>
              <a:t>) which is present on the HDL surface. Free cholesterol, present on the HDL surface  is </a:t>
            </a:r>
            <a:r>
              <a:rPr lang="en-US" sz="2400" dirty="0" err="1"/>
              <a:t>esterified</a:t>
            </a:r>
            <a:r>
              <a:rPr lang="en-US" sz="2400" dirty="0"/>
              <a:t> by LCAT.</a:t>
            </a:r>
          </a:p>
          <a:p>
            <a:pPr>
              <a:buNone/>
            </a:pPr>
            <a:r>
              <a:rPr lang="en-US" altLang="zh-CN" sz="2400" b="1" dirty="0">
                <a:latin typeface="Times New Roman" pitchFamily="18" charset="0"/>
              </a:rPr>
              <a:t>            Formation of cholesterol esters in lipoproteins</a:t>
            </a:r>
          </a:p>
          <a:p>
            <a:pPr lvl="0">
              <a:buNone/>
            </a:pPr>
            <a:endParaRPr lang="en-US" sz="2400" dirty="0"/>
          </a:p>
          <a:p>
            <a:pPr lvl="0">
              <a:buNone/>
            </a:pPr>
            <a:endParaRPr lang="en-US" sz="2400" dirty="0"/>
          </a:p>
          <a:p>
            <a:pPr lvl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7100"/>
          </a:xfrm>
        </p:spPr>
        <p:txBody>
          <a:bodyPr/>
          <a:lstStyle/>
          <a:p>
            <a:r>
              <a:rPr lang="en-US" sz="3200" dirty="0"/>
              <a:t>HDL metabolism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468313" y="3429000"/>
            <a:ext cx="838996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 bwMode="auto">
          <a:xfrm>
            <a:off x="4000496" y="4929198"/>
            <a:ext cx="764094" cy="957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857620" y="5072074"/>
            <a:ext cx="782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Apo-A1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05634" name="Picture 2" descr="https://image.slidesharecdn.com/cmvldlldlhdl-160710140841/95/lipoprotein-metabolism-26-638.jpg?cb=14681597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14366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1" name="Left-Right Arrow 10"/>
          <p:cNvSpPr/>
          <p:nvPr/>
        </p:nvSpPr>
        <p:spPr bwMode="auto">
          <a:xfrm rot="5400000">
            <a:off x="3606734" y="5608712"/>
            <a:ext cx="1216152" cy="142876"/>
          </a:xfrm>
          <a:prstGeom prst="left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4714884"/>
            <a:ext cx="8002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CETP</a:t>
            </a:r>
            <a:endParaRPr lang="ar-JO" b="1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en-US" sz="2200" b="1" dirty="0">
                <a:solidFill>
                  <a:srgbClr val="0070C0"/>
                </a:solidFill>
              </a:rPr>
              <a:t>In liver and in </a:t>
            </a:r>
            <a:r>
              <a:rPr lang="en-US" sz="2200" b="1" dirty="0" err="1">
                <a:solidFill>
                  <a:srgbClr val="0070C0"/>
                </a:solidFill>
              </a:rPr>
              <a:t>steroidogenic</a:t>
            </a:r>
            <a:r>
              <a:rPr lang="en-US" sz="2200" b="1" dirty="0">
                <a:solidFill>
                  <a:srgbClr val="0070C0"/>
                </a:solidFill>
              </a:rPr>
              <a:t> tissues: </a:t>
            </a:r>
            <a:r>
              <a:rPr lang="en-US" sz="2200" dirty="0"/>
              <a:t>it binds </a:t>
            </a:r>
            <a:r>
              <a:rPr lang="en-US" sz="2200" b="1" dirty="0"/>
              <a:t>HDL</a:t>
            </a:r>
            <a:r>
              <a:rPr lang="en-US" sz="2200" dirty="0"/>
              <a:t> via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apo-A1, then </a:t>
            </a:r>
            <a:r>
              <a:rPr lang="en-US" sz="2200" b="1" dirty="0">
                <a:solidFill>
                  <a:srgbClr val="C00000"/>
                </a:solidFill>
              </a:rPr>
              <a:t>CE</a:t>
            </a:r>
            <a:r>
              <a:rPr lang="en-US" sz="2200" dirty="0"/>
              <a:t> is selectively delivered to the cells (the particle itself, including apo-A1 is not taken up).</a:t>
            </a:r>
          </a:p>
          <a:p>
            <a:pPr>
              <a:buNone/>
            </a:pPr>
            <a:endParaRPr lang="en-US" sz="800" dirty="0"/>
          </a:p>
          <a:p>
            <a:r>
              <a:rPr lang="en-US" sz="2200" b="1" dirty="0">
                <a:solidFill>
                  <a:srgbClr val="0070C0"/>
                </a:solidFill>
              </a:rPr>
              <a:t>In the tissues on the other hand: </a:t>
            </a:r>
            <a:r>
              <a:rPr lang="en-US" sz="2200" dirty="0"/>
              <a:t>SR-B1 mediates the acceptance of </a:t>
            </a:r>
            <a:r>
              <a:rPr lang="en-US" sz="2200" b="1" dirty="0">
                <a:solidFill>
                  <a:srgbClr val="C00000"/>
                </a:solidFill>
              </a:rPr>
              <a:t>cholesterol</a:t>
            </a:r>
            <a:r>
              <a:rPr lang="en-US" sz="2200" dirty="0"/>
              <a:t> </a:t>
            </a:r>
            <a:r>
              <a:rPr lang="en-US" sz="2200" dirty="0" err="1"/>
              <a:t>effluxed</a:t>
            </a:r>
            <a:r>
              <a:rPr lang="en-US" sz="2200" dirty="0"/>
              <a:t> from the cells by </a:t>
            </a:r>
            <a:r>
              <a:rPr lang="en-US" sz="2200" b="1" dirty="0"/>
              <a:t>HDL</a:t>
            </a:r>
            <a:r>
              <a:rPr lang="en-US" sz="2200" dirty="0"/>
              <a:t>, which then transports it to the liver for excretion. 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/>
              <a:t>Class B scavenger receptor B1 (SR-B1)</a:t>
            </a:r>
          </a:p>
        </p:txBody>
      </p:sp>
      <p:pic>
        <p:nvPicPr>
          <p:cNvPr id="5" name="Picture 2" descr="Image result for HDL Path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3571876"/>
            <a:ext cx="5857917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mechanism for reverse C transport</a:t>
            </a:r>
            <a:br>
              <a:rPr lang="en-US" sz="2800" dirty="0"/>
            </a:br>
            <a:r>
              <a:rPr lang="en-US" sz="2800" dirty="0"/>
              <a:t> ATP-binding cassette transporters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It involves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ATP-binding cassette transporters</a:t>
            </a:r>
            <a:r>
              <a:rPr lang="en-US" sz="2400" dirty="0"/>
              <a:t> A1 &amp; G1 (</a:t>
            </a:r>
            <a:r>
              <a:rPr lang="en-US" sz="2400" b="1" dirty="0">
                <a:solidFill>
                  <a:srgbClr val="C00000"/>
                </a:solidFill>
              </a:rPr>
              <a:t>ABCA1</a:t>
            </a:r>
            <a:r>
              <a:rPr lang="en-US" sz="2400" dirty="0"/>
              <a:t> &amp; </a:t>
            </a:r>
            <a:r>
              <a:rPr lang="en-US" sz="2400" b="1" dirty="0">
                <a:solidFill>
                  <a:srgbClr val="C00000"/>
                </a:solidFill>
              </a:rPr>
              <a:t>ABCG1</a:t>
            </a:r>
            <a:r>
              <a:rPr lang="en-US" sz="2400" dirty="0"/>
              <a:t>).</a:t>
            </a:r>
          </a:p>
          <a:p>
            <a:r>
              <a:rPr lang="en-US" sz="2400" dirty="0"/>
              <a:t>They are transporter proteins that couple hydrolysis of ATP to the binding of a substrate, enabling it to be transported across the membrane.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ABCG1:</a:t>
            </a:r>
            <a:r>
              <a:rPr lang="en-US" sz="2400" dirty="0"/>
              <a:t> transports C from cells to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HDL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ABCA1:</a:t>
            </a:r>
            <a:r>
              <a:rPr lang="en-US" sz="2400" dirty="0"/>
              <a:t> preferentially promotes efflux to poorly </a:t>
            </a:r>
            <a:r>
              <a:rPr lang="en-US" sz="2400" dirty="0" err="1"/>
              <a:t>lipidated</a:t>
            </a:r>
            <a:r>
              <a:rPr lang="en-US" sz="2400" dirty="0"/>
              <a:t> particles such as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-HDL</a:t>
            </a:r>
            <a:r>
              <a:rPr lang="en-US" sz="2400" dirty="0"/>
              <a:t>, which are then converted to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discoidal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HDL </a:t>
            </a:r>
            <a:r>
              <a:rPr lang="en-US" sz="2400" dirty="0"/>
              <a:t>then to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HDL3 </a:t>
            </a:r>
            <a:r>
              <a:rPr lang="en-US" sz="2400" dirty="0"/>
              <a:t>and finally to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HDL2.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HDL cycle: </a:t>
            </a:r>
            <a:r>
              <a:rPr lang="en-US" sz="2800" dirty="0">
                <a:solidFill>
                  <a:schemeClr val="tx1"/>
                </a:solidFill>
              </a:rPr>
              <a:t>interchange of HDL2 &amp; HDL3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60491"/>
            <a:ext cx="8358246" cy="4668839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</a:rPr>
              <a:t>HDL3</a:t>
            </a:r>
            <a:r>
              <a:rPr lang="en-US" sz="2400" dirty="0"/>
              <a:t> generated from </a:t>
            </a:r>
            <a:r>
              <a:rPr lang="en-US" sz="2400" dirty="0" err="1"/>
              <a:t>discoidal</a:t>
            </a:r>
            <a:r>
              <a:rPr lang="en-US" sz="2400" dirty="0"/>
              <a:t> HDL by the action of LCAT, accepts cholesterol from the tissues via SR-B1 and C is then </a:t>
            </a:r>
            <a:r>
              <a:rPr lang="en-US" sz="2400" dirty="0" err="1"/>
              <a:t>esterified</a:t>
            </a:r>
            <a:r>
              <a:rPr lang="en-US" sz="2400" dirty="0"/>
              <a:t> by LCAT, increasing the size of particles to form the less dense </a:t>
            </a:r>
            <a:r>
              <a:rPr lang="en-US" sz="2400" b="1" dirty="0">
                <a:solidFill>
                  <a:srgbClr val="C00000"/>
                </a:solidFill>
              </a:rPr>
              <a:t>HDL2</a:t>
            </a:r>
            <a:r>
              <a:rPr lang="en-US" sz="2400" dirty="0"/>
              <a:t>.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</a:rPr>
              <a:t>HDL2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is formed  due to the action of  cholesterol ester transfer protein (CETP). Exchanges CE with CM &amp; VLDL remnants; gets TG in return. By transferring CE out of HDL, product inhibition of CE on LCAT is eliminated allowing more cholesterol removal from peripheral tissues. When C efflux followed by </a:t>
            </a:r>
            <a:r>
              <a:rPr lang="en-US" sz="2400" dirty="0" err="1"/>
              <a:t>esterification</a:t>
            </a:r>
            <a:r>
              <a:rPr lang="en-US" sz="2400" dirty="0"/>
              <a:t> by LCAT is effective, HDL2 will be high. </a:t>
            </a: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HDL cycle: </a:t>
            </a:r>
            <a:r>
              <a:rPr lang="en-US" sz="2800" dirty="0">
                <a:solidFill>
                  <a:schemeClr val="tx1"/>
                </a:solidFill>
              </a:rPr>
              <a:t>interchange of HDL2 &amp; HDL3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31929"/>
            <a:ext cx="8358246" cy="4883153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</a:rPr>
              <a:t>HDL3</a:t>
            </a:r>
            <a:r>
              <a:rPr lang="en-US" sz="2400" dirty="0"/>
              <a:t> is then reformed, either after selective delivery of CE to the liver via the SR-B1 or by hydrolysis of HDL2 PL &amp; TG by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lipase </a:t>
            </a:r>
            <a:r>
              <a:rPr lang="en-US" sz="2400" dirty="0"/>
              <a:t>(its activity is increased by androgens and decreased by estrogens → higher conc. of plasma HDL2 in women) 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endothelial lipase</a:t>
            </a:r>
            <a:r>
              <a:rPr lang="en-US" sz="2400" dirty="0"/>
              <a:t>.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The HDL remnant is </a:t>
            </a:r>
            <a:r>
              <a:rPr lang="en-US" sz="2400" dirty="0" err="1">
                <a:solidFill>
                  <a:srgbClr val="0070C0"/>
                </a:solidFill>
              </a:rPr>
              <a:t>endocytosed</a:t>
            </a:r>
            <a:r>
              <a:rPr lang="en-US" sz="2400" dirty="0">
                <a:solidFill>
                  <a:srgbClr val="0070C0"/>
                </a:solidFill>
              </a:rPr>
              <a:t> by the liver for degradation in the </a:t>
            </a:r>
            <a:r>
              <a:rPr lang="en-US" sz="2400" dirty="0" err="1">
                <a:solidFill>
                  <a:srgbClr val="0070C0"/>
                </a:solidFill>
              </a:rPr>
              <a:t>lysosomes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apo-A1 </a:t>
            </a:r>
            <a:r>
              <a:rPr lang="en-US" sz="2400" dirty="0"/>
              <a:t>is released by these processes and forms </a:t>
            </a:r>
            <a:r>
              <a:rPr lang="en-US" sz="2400" b="1" dirty="0">
                <a:solidFill>
                  <a:srgbClr val="C00000"/>
                </a:solidFill>
              </a:rPr>
              <a:t>Pre</a:t>
            </a:r>
            <a:r>
              <a:rPr lang="el-GR" sz="2400" b="1" dirty="0">
                <a:solidFill>
                  <a:srgbClr val="C00000"/>
                </a:solidFill>
              </a:rPr>
              <a:t>β</a:t>
            </a:r>
            <a:r>
              <a:rPr lang="en-US" sz="2400" b="1" dirty="0">
                <a:solidFill>
                  <a:srgbClr val="C00000"/>
                </a:solidFill>
              </a:rPr>
              <a:t>-HDL </a:t>
            </a:r>
            <a:r>
              <a:rPr lang="en-US" sz="2400" dirty="0"/>
              <a:t>after associating with a minimum amount of PL &amp; C. Surplus apo-A1 is destroyed by kidney.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HDL metabolism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16898" name="Picture 2" descr="Image result for HDL Path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43932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HDL: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115328" cy="5214974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200" b="1" dirty="0">
                <a:solidFill>
                  <a:srgbClr val="C00000"/>
                </a:solidFill>
              </a:rPr>
              <a:t>Pre-β-HDL (&lt;5nm): </a:t>
            </a:r>
            <a:r>
              <a:rPr lang="en-US" sz="2200" dirty="0"/>
              <a:t>Hydrolyzed CM &amp; VLDL donate PL &amp; apo-A1.  This induces cholesterol efflux leading to </a:t>
            </a:r>
            <a:r>
              <a:rPr lang="en-US" sz="2200" dirty="0" err="1"/>
              <a:t>discoidal</a:t>
            </a:r>
            <a:r>
              <a:rPr lang="en-US" sz="2200" dirty="0"/>
              <a:t> HDL.</a:t>
            </a:r>
          </a:p>
          <a:p>
            <a:r>
              <a:rPr lang="en-US" sz="2200" b="1" dirty="0" err="1">
                <a:solidFill>
                  <a:srgbClr val="C00000"/>
                </a:solidFill>
              </a:rPr>
              <a:t>Discoidal</a:t>
            </a:r>
            <a:r>
              <a:rPr lang="en-US" sz="2200" b="1" dirty="0">
                <a:solidFill>
                  <a:srgbClr val="C00000"/>
                </a:solidFill>
              </a:rPr>
              <a:t> HDL (nascent HDL): </a:t>
            </a:r>
            <a:r>
              <a:rPr lang="en-US" sz="2200" b="1" dirty="0">
                <a:solidFill>
                  <a:srgbClr val="0070C0"/>
                </a:solidFill>
              </a:rPr>
              <a:t>newly secreted HDL </a:t>
            </a:r>
            <a:r>
              <a:rPr lang="en-US" sz="2200" dirty="0"/>
              <a:t>from intestine with additional C &amp; PL. Contains Apo-A1. Does not contain </a:t>
            </a:r>
            <a:r>
              <a:rPr lang="en-US" sz="2200" dirty="0" err="1"/>
              <a:t>apo</a:t>
            </a:r>
            <a:r>
              <a:rPr lang="en-US" sz="2200" dirty="0"/>
              <a:t> C or E; synthesized in liver &amp; transferred to HDL. 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HDL3 (5-10nm):</a:t>
            </a:r>
            <a:r>
              <a:rPr lang="en-US" sz="2200" dirty="0"/>
              <a:t>formed due to the action of LCAT. </a:t>
            </a:r>
            <a:endParaRPr lang="en-US" sz="2200" dirty="0">
              <a:solidFill>
                <a:schemeClr val="bg2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HDL2 (10-20nm</a:t>
            </a:r>
            <a:r>
              <a:rPr lang="en-US" sz="2200" b="1" dirty="0"/>
              <a:t>):</a:t>
            </a:r>
            <a:r>
              <a:rPr lang="en-US" sz="2200" dirty="0"/>
              <a:t> formed  due to the action of  cholesterol ester transfer protein (CETP). </a:t>
            </a:r>
          </a:p>
          <a:p>
            <a:r>
              <a:rPr lang="en-US" sz="2200" dirty="0"/>
              <a:t>CE transferred to CM &amp; VLDL remnants is degraded to bile acids.</a:t>
            </a:r>
          </a:p>
          <a:p>
            <a:r>
              <a:rPr lang="en-US" sz="2200" b="1" dirty="0" err="1">
                <a:solidFill>
                  <a:srgbClr val="C00000"/>
                </a:solidFill>
              </a:rPr>
              <a:t>HDLc</a:t>
            </a:r>
            <a:r>
              <a:rPr lang="en-US" sz="2200" b="1" dirty="0">
                <a:solidFill>
                  <a:srgbClr val="C00000"/>
                </a:solidFill>
              </a:rPr>
              <a:t> (HDL1) (20-25nm): </a:t>
            </a:r>
            <a:r>
              <a:rPr lang="en-US" sz="2200" dirty="0"/>
              <a:t>is found in blood of diet-induced </a:t>
            </a:r>
            <a:r>
              <a:rPr lang="en-US" sz="2200" dirty="0" err="1"/>
              <a:t>hypercholesterolic</a:t>
            </a:r>
            <a:r>
              <a:rPr lang="en-US" sz="2200" dirty="0"/>
              <a:t> animals. It is rich in C, and its </a:t>
            </a:r>
            <a:r>
              <a:rPr lang="en-US" sz="2200" u="sng" dirty="0"/>
              <a:t>sole</a:t>
            </a:r>
            <a:r>
              <a:rPr lang="en-US" sz="2200" dirty="0"/>
              <a:t> </a:t>
            </a:r>
            <a:r>
              <a:rPr lang="en-US" sz="2200" dirty="0" err="1"/>
              <a:t>apolipoprotein</a:t>
            </a:r>
            <a:r>
              <a:rPr lang="en-US" sz="2200" dirty="0"/>
              <a:t> is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</a:t>
            </a:r>
            <a:r>
              <a:rPr lang="en-US" sz="2200" dirty="0"/>
              <a:t>.</a:t>
            </a:r>
          </a:p>
          <a:p>
            <a:endParaRPr lang="en-US" sz="22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14724" y="1142984"/>
            <a:ext cx="914400" cy="57150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Apo-A1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4250529" y="750075"/>
            <a:ext cx="357190" cy="285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rot="16200000" flipH="1">
            <a:off x="3500430" y="857232"/>
            <a:ext cx="428628" cy="1428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357158" y="642918"/>
            <a:ext cx="2214578" cy="1000132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Liver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214678" y="285728"/>
            <a:ext cx="914400" cy="428628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Intest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429124" y="285728"/>
            <a:ext cx="785818" cy="428628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CM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571736" y="857232"/>
            <a:ext cx="857256" cy="285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Down Arrow 22"/>
          <p:cNvSpPr/>
          <p:nvPr/>
        </p:nvSpPr>
        <p:spPr bwMode="auto">
          <a:xfrm>
            <a:off x="3857620" y="1714488"/>
            <a:ext cx="214314" cy="4286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500430" y="2214554"/>
            <a:ext cx="1071570" cy="57150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</a:t>
            </a:r>
            <a:r>
              <a:rPr kumimoji="0" 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β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HDL</a:t>
            </a:r>
          </a:p>
        </p:txBody>
      </p:sp>
      <p:sp>
        <p:nvSpPr>
          <p:cNvPr id="25" name="Down Arrow 24"/>
          <p:cNvSpPr/>
          <p:nvPr/>
        </p:nvSpPr>
        <p:spPr bwMode="auto">
          <a:xfrm>
            <a:off x="3857620" y="2786058"/>
            <a:ext cx="214314" cy="4286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286116" y="3286124"/>
            <a:ext cx="1500198" cy="57150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Discoid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HDL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571868" y="4286256"/>
            <a:ext cx="1071570" cy="57150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HDL3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571868" y="5500702"/>
            <a:ext cx="1071570" cy="107157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HDL2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(↑↑TG)</a:t>
            </a:r>
          </a:p>
        </p:txBody>
      </p:sp>
      <p:sp>
        <p:nvSpPr>
          <p:cNvPr id="29" name="Down Arrow 28"/>
          <p:cNvSpPr/>
          <p:nvPr/>
        </p:nvSpPr>
        <p:spPr bwMode="auto">
          <a:xfrm>
            <a:off x="3929058" y="3857628"/>
            <a:ext cx="214314" cy="4286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4000496" y="4929198"/>
            <a:ext cx="214314" cy="50006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643570" y="1885882"/>
            <a:ext cx="1071570" cy="4286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PL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&amp; </a:t>
            </a:r>
            <a:r>
              <a:rPr lang="en-US" dirty="0"/>
              <a:t>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786710" y="1142984"/>
            <a:ext cx="914400" cy="35719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7211547" y="2648012"/>
            <a:ext cx="237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Peripheral tissue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72396" y="2743138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72396" y="1743006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0800000">
            <a:off x="4786314" y="2957452"/>
            <a:ext cx="271464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6572264" y="258812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ABCA1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rot="10800000">
            <a:off x="4786314" y="1957320"/>
            <a:ext cx="271464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6631113" y="15879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ABCA1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72397" y="3886146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rot="10800000">
            <a:off x="4786315" y="4100460"/>
            <a:ext cx="271464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6676903" y="37311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ABCG1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86380" y="4059800"/>
            <a:ext cx="1285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LCAT + A1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86116" y="4929198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LCAT</a:t>
            </a:r>
          </a:p>
        </p:txBody>
      </p:sp>
      <p:grpSp>
        <p:nvGrpSpPr>
          <p:cNvPr id="2" name="Group 58"/>
          <p:cNvGrpSpPr/>
          <p:nvPr/>
        </p:nvGrpSpPr>
        <p:grpSpPr>
          <a:xfrm>
            <a:off x="6572264" y="4857760"/>
            <a:ext cx="1000132" cy="1071570"/>
            <a:chOff x="6715140" y="5072074"/>
            <a:chExt cx="1000132" cy="1071570"/>
          </a:xfrm>
        </p:grpSpPr>
        <p:sp>
          <p:nvSpPr>
            <p:cNvPr id="57" name="Oval 56"/>
            <p:cNvSpPr/>
            <p:nvPr/>
          </p:nvSpPr>
          <p:spPr bwMode="auto">
            <a:xfrm>
              <a:off x="6715140" y="5072074"/>
              <a:ext cx="1000132" cy="1071570"/>
            </a:xfrm>
            <a:prstGeom prst="ellipse">
              <a:avLst/>
            </a:prstGeom>
            <a:solidFill>
              <a:srgbClr val="66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58016" y="5143512"/>
              <a:ext cx="7617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VLDL</a:t>
              </a:r>
            </a:p>
            <a:p>
              <a:r>
                <a:rPr lang="en-US" dirty="0"/>
                <a:t>IDL</a:t>
              </a:r>
            </a:p>
            <a:p>
              <a:r>
                <a:rPr lang="en-US" dirty="0"/>
                <a:t>LDL</a:t>
              </a:r>
            </a:p>
          </p:txBody>
        </p:sp>
      </p:grpSp>
      <p:cxnSp>
        <p:nvCxnSpPr>
          <p:cNvPr id="60" name="Straight Arrow Connector 59"/>
          <p:cNvCxnSpPr/>
          <p:nvPr/>
        </p:nvCxnSpPr>
        <p:spPr bwMode="auto">
          <a:xfrm rot="10800000" flipV="1">
            <a:off x="4429124" y="5143511"/>
            <a:ext cx="214314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4643438" y="5500701"/>
            <a:ext cx="2081226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5286380" y="4786322"/>
            <a:ext cx="5405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TG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57818" y="5488560"/>
            <a:ext cx="5421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14942" y="51435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CETP</a:t>
            </a:r>
          </a:p>
        </p:txBody>
      </p:sp>
      <p:sp>
        <p:nvSpPr>
          <p:cNvPr id="66" name="Curved Down Arrow 65"/>
          <p:cNvSpPr/>
          <p:nvPr/>
        </p:nvSpPr>
        <p:spPr bwMode="auto">
          <a:xfrm rot="16200000">
            <a:off x="1833636" y="5033408"/>
            <a:ext cx="1776899" cy="8722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57422" y="5214950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HL</a:t>
            </a:r>
          </a:p>
          <a:p>
            <a:r>
              <a:rPr lang="en-US" dirty="0"/>
              <a:t>EL</a:t>
            </a:r>
          </a:p>
        </p:txBody>
      </p:sp>
      <p:cxnSp>
        <p:nvCxnSpPr>
          <p:cNvPr id="76" name="Elbow Connector 75"/>
          <p:cNvCxnSpPr/>
          <p:nvPr/>
        </p:nvCxnSpPr>
        <p:spPr bwMode="auto">
          <a:xfrm rot="16200000" flipV="1">
            <a:off x="-535816" y="3679033"/>
            <a:ext cx="4214842" cy="10001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Oval 80"/>
          <p:cNvSpPr/>
          <p:nvPr/>
        </p:nvSpPr>
        <p:spPr bwMode="auto">
          <a:xfrm>
            <a:off x="500034" y="1357298"/>
            <a:ext cx="1000132" cy="7143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SR-B1 </a:t>
            </a:r>
          </a:p>
        </p:txBody>
      </p:sp>
      <p:sp>
        <p:nvSpPr>
          <p:cNvPr id="82" name="Explosion 1 81"/>
          <p:cNvSpPr/>
          <p:nvPr/>
        </p:nvSpPr>
        <p:spPr bwMode="auto">
          <a:xfrm>
            <a:off x="2071670" y="1142984"/>
            <a:ext cx="428628" cy="785818"/>
          </a:xfrm>
          <a:prstGeom prst="irregularSeal1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44683" y="1785926"/>
            <a:ext cx="8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HDL R</a:t>
            </a: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2071670" y="6286520"/>
            <a:ext cx="1500198" cy="71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 rot="5400000" flipH="1" flipV="1">
            <a:off x="464315" y="2678901"/>
            <a:ext cx="2143140" cy="9286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6786578" y="407194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SR-B1</a:t>
            </a: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200" b="1" dirty="0">
                <a:solidFill>
                  <a:srgbClr val="C00000"/>
                </a:solidFill>
              </a:rPr>
              <a:t>Reverse Cholesterol Transport (RCT)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 cholesterol </a:t>
            </a:r>
            <a:r>
              <a:rPr lang="en-US" sz="2200" dirty="0"/>
              <a:t>in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cells</a:t>
            </a:r>
            <a:r>
              <a:rPr lang="en-US" sz="2200" dirty="0"/>
              <a:t>, especially </a:t>
            </a:r>
            <a:r>
              <a:rPr lang="en-US" sz="2200" b="1" u="sng" dirty="0">
                <a:solidFill>
                  <a:srgbClr val="0070C0"/>
                </a:solidFill>
              </a:rPr>
              <a:t>foam cells</a:t>
            </a:r>
            <a:r>
              <a:rPr lang="en-US" sz="2200" dirty="0"/>
              <a:t>, is </a:t>
            </a:r>
            <a:r>
              <a:rPr lang="en-US" sz="2200" b="1" dirty="0"/>
              <a:t>returned to </a:t>
            </a:r>
            <a:r>
              <a:rPr lang="en-US" sz="2200" dirty="0"/>
              <a:t>the </a:t>
            </a:r>
            <a:r>
              <a:rPr lang="en-US" sz="2200" b="1" dirty="0">
                <a:solidFill>
                  <a:srgbClr val="C00000"/>
                </a:solidFill>
              </a:rPr>
              <a:t>liver</a:t>
            </a:r>
            <a:r>
              <a:rPr lang="en-US" sz="2200" dirty="0"/>
              <a:t> for degradation and excretion.</a:t>
            </a:r>
          </a:p>
          <a:p>
            <a:r>
              <a:rPr lang="en-US" sz="2200" dirty="0"/>
              <a:t>In the </a:t>
            </a:r>
            <a:r>
              <a:rPr lang="en-US" sz="2200" dirty="0" err="1"/>
              <a:t>hepatocyte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0070C0"/>
                </a:solidFill>
              </a:rPr>
              <a:t>CE</a:t>
            </a:r>
            <a:r>
              <a:rPr lang="en-US" sz="2200" dirty="0"/>
              <a:t> </a:t>
            </a:r>
            <a:r>
              <a:rPr lang="en-US" sz="2200" dirty="0">
                <a:latin typeface="Calibri"/>
                <a:cs typeface="Calibri"/>
              </a:rPr>
              <a:t>→ </a:t>
            </a:r>
            <a:r>
              <a:rPr lang="en-US" sz="2200" b="1" dirty="0">
                <a:solidFill>
                  <a:srgbClr val="0070C0"/>
                </a:solidFill>
              </a:rPr>
              <a:t>free cholesterol</a:t>
            </a:r>
            <a:endParaRPr lang="en-US" sz="2200" dirty="0"/>
          </a:p>
          <a:p>
            <a:pPr>
              <a:buFont typeface="Wingdings" pitchFamily="2" charset="2"/>
              <a:buChar char="Ø"/>
            </a:pPr>
            <a:r>
              <a:rPr lang="en-US" sz="2200" u="sng" dirty="0"/>
              <a:t>excreted directly </a:t>
            </a:r>
            <a:r>
              <a:rPr lang="en-US" sz="2200" dirty="0"/>
              <a:t>into the bile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</a:p>
          <a:p>
            <a:pPr>
              <a:buFont typeface="Wingdings" pitchFamily="2" charset="2"/>
              <a:buChar char="Ø"/>
            </a:pPr>
            <a:r>
              <a:rPr lang="en-US" sz="2200" u="sng" dirty="0"/>
              <a:t>converted to bile acid</a:t>
            </a:r>
            <a:r>
              <a:rPr lang="en-US" sz="2200" dirty="0"/>
              <a:t> and excreted into the bile.</a:t>
            </a:r>
          </a:p>
          <a:p>
            <a:pPr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HDL </a:t>
            </a:r>
            <a:r>
              <a:rPr lang="en-US" sz="2200" dirty="0">
                <a:solidFill>
                  <a:srgbClr val="0070C0"/>
                </a:solidFill>
              </a:rPr>
              <a:t>concentrations vary 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reciprocally</a:t>
            </a:r>
            <a:r>
              <a:rPr lang="en-US" sz="2200" dirty="0">
                <a:solidFill>
                  <a:srgbClr val="0070C0"/>
                </a:solidFill>
              </a:rPr>
              <a:t> with plasma </a:t>
            </a:r>
            <a:r>
              <a:rPr lang="en-US" sz="2200" b="1" dirty="0">
                <a:solidFill>
                  <a:srgbClr val="C00000"/>
                </a:solidFill>
              </a:rPr>
              <a:t>TG</a:t>
            </a:r>
            <a:r>
              <a:rPr lang="en-US" sz="2200" dirty="0">
                <a:solidFill>
                  <a:srgbClr val="0070C0"/>
                </a:solidFill>
              </a:rPr>
              <a:t> concentrations &amp; 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directly</a:t>
            </a:r>
            <a:r>
              <a:rPr lang="en-US" sz="2200" dirty="0">
                <a:solidFill>
                  <a:srgbClr val="0070C0"/>
                </a:solidFill>
              </a:rPr>
              <a:t> with </a:t>
            </a:r>
            <a:r>
              <a:rPr lang="en-US" sz="2200" b="1" dirty="0">
                <a:solidFill>
                  <a:srgbClr val="C00000"/>
                </a:solidFill>
              </a:rPr>
              <a:t>LPL</a:t>
            </a:r>
            <a:r>
              <a:rPr lang="en-US" sz="2200" dirty="0">
                <a:solidFill>
                  <a:srgbClr val="0070C0"/>
                </a:solidFill>
              </a:rPr>
              <a:t> activity. 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200" b="1" dirty="0">
                <a:solidFill>
                  <a:srgbClr val="0070C0"/>
                </a:solidFill>
              </a:rPr>
              <a:t>All plasma lipoproteins are interrelated components </a:t>
            </a:r>
            <a:r>
              <a:rPr lang="en-US" sz="2200" dirty="0"/>
              <a:t>(complex process of plasma lipid transport)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</p:spPr>
        <p:txBody>
          <a:bodyPr/>
          <a:lstStyle/>
          <a:p>
            <a:r>
              <a:rPr lang="en-US" sz="3200" dirty="0"/>
              <a:t>CM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4525963"/>
          </a:xfrm>
        </p:spPr>
        <p:txBody>
          <a:bodyPr/>
          <a:lstStyle/>
          <a:p>
            <a:pPr lvl="0"/>
            <a:r>
              <a:rPr lang="en-US" sz="2400" dirty="0"/>
              <a:t>The dietary TGs are transferred to the nascent CM by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>
              <a:buNone/>
            </a:pP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LPL </a:t>
            </a:r>
            <a:r>
              <a:rPr lang="en-US" sz="2400" b="1" dirty="0" err="1">
                <a:solidFill>
                  <a:srgbClr val="0070C0"/>
                </a:solidFill>
              </a:rPr>
              <a:t>isoenzymes</a:t>
            </a:r>
            <a:r>
              <a:rPr lang="en-US" sz="2400" b="1" dirty="0">
                <a:solidFill>
                  <a:srgbClr val="0070C0"/>
                </a:solidFill>
              </a:rPr>
              <a:t> are tissue specific: 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i="1" u="sng" dirty="0"/>
              <a:t>1. adipose LPL</a:t>
            </a:r>
            <a:r>
              <a:rPr lang="en-US" sz="2400" b="1" i="1" dirty="0"/>
              <a:t>:</a:t>
            </a:r>
          </a:p>
          <a:p>
            <a:pPr lvl="0"/>
            <a:r>
              <a:rPr lang="en-US" sz="2400" dirty="0"/>
              <a:t>On a mixed meal → </a:t>
            </a:r>
            <a:r>
              <a:rPr lang="en-US" sz="2400" dirty="0" err="1">
                <a:latin typeface="Wingdings 3" pitchFamily="18" charset="2"/>
              </a:rPr>
              <a:t>hhh</a:t>
            </a:r>
            <a:r>
              <a:rPr lang="en-US" sz="2400" dirty="0"/>
              <a:t> in insulin → </a:t>
            </a:r>
            <a:r>
              <a:rPr lang="en-US" sz="2400" dirty="0" err="1">
                <a:latin typeface="Wingdings 3" pitchFamily="18" charset="2"/>
              </a:rPr>
              <a:t>hhh</a:t>
            </a:r>
            <a:r>
              <a:rPr lang="en-US" sz="2400" dirty="0">
                <a:latin typeface="Wingdings 3" pitchFamily="18" charset="2"/>
              </a:rPr>
              <a:t> </a:t>
            </a:r>
            <a:r>
              <a:rPr lang="en-US" sz="2400" dirty="0"/>
              <a:t>gene expression.</a:t>
            </a:r>
          </a:p>
          <a:p>
            <a:pPr>
              <a:buNone/>
            </a:pPr>
            <a:r>
              <a:rPr lang="en-US" sz="2400" b="1" i="1" u="sng" dirty="0"/>
              <a:t>2. skeletal and cardiac muscle LPL</a:t>
            </a:r>
            <a:r>
              <a:rPr lang="en-US" sz="2400" b="1" i="1" dirty="0"/>
              <a:t>:</a:t>
            </a:r>
          </a:p>
          <a:p>
            <a:pPr lvl="0"/>
            <a:r>
              <a:rPr lang="en-US" sz="2400" dirty="0"/>
              <a:t>Fasting (low insulin) → </a:t>
            </a:r>
            <a:r>
              <a:rPr lang="en-US" sz="2400" dirty="0">
                <a:latin typeface="Wingdings 3" pitchFamily="18" charset="2"/>
              </a:rPr>
              <a:t>,,,</a:t>
            </a:r>
            <a:r>
              <a:rPr lang="en-US" sz="2400" dirty="0"/>
              <a:t> in insulin → </a:t>
            </a:r>
            <a:r>
              <a:rPr lang="en-US" sz="2400" dirty="0" err="1">
                <a:latin typeface="Wingdings 3" pitchFamily="18" charset="2"/>
              </a:rPr>
              <a:t>hhh</a:t>
            </a:r>
            <a:r>
              <a:rPr lang="en-US" sz="2400" dirty="0">
                <a:latin typeface="Wingdings 3" pitchFamily="18" charset="2"/>
              </a:rPr>
              <a:t> </a:t>
            </a:r>
            <a:r>
              <a:rPr lang="en-US" sz="2400" dirty="0"/>
              <a:t>gene expression.</a:t>
            </a:r>
          </a:p>
          <a:p>
            <a:pPr>
              <a:buNone/>
            </a:pPr>
            <a:r>
              <a:rPr lang="en-US" sz="2400" dirty="0"/>
              <a:t> 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CM</a:t>
            </a:r>
            <a:r>
              <a:rPr lang="en-US" sz="2400" b="1" dirty="0"/>
              <a:t> is virtually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catabolized</a:t>
            </a:r>
            <a:r>
              <a:rPr lang="en-US" sz="2400" b="1" dirty="0"/>
              <a:t> after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hours of fast.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66" y="214290"/>
            <a:ext cx="8229600" cy="927100"/>
          </a:xfrm>
        </p:spPr>
        <p:txBody>
          <a:bodyPr/>
          <a:lstStyle/>
          <a:p>
            <a:r>
              <a:rPr lang="en-US" sz="3600" dirty="0"/>
              <a:t>Lipoprotein (a) [</a:t>
            </a:r>
            <a:r>
              <a:rPr lang="en-US" sz="3600" dirty="0" err="1"/>
              <a:t>Lp</a:t>
            </a:r>
            <a:r>
              <a:rPr lang="en-US" sz="3600" dirty="0"/>
              <a:t>(a)]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4786346" cy="5000660"/>
          </a:xfrm>
        </p:spPr>
        <p:txBody>
          <a:bodyPr/>
          <a:lstStyle/>
          <a:p>
            <a:r>
              <a:rPr lang="en-US" sz="2400" b="1" u="sng" dirty="0" err="1">
                <a:solidFill>
                  <a:srgbClr val="0070C0"/>
                </a:solidFill>
              </a:rPr>
              <a:t>Lp</a:t>
            </a:r>
            <a:r>
              <a:rPr lang="en-US" sz="2400" b="1" u="sng" dirty="0">
                <a:solidFill>
                  <a:srgbClr val="0070C0"/>
                </a:solidFill>
              </a:rPr>
              <a:t>(a)</a:t>
            </a:r>
            <a:r>
              <a:rPr lang="en-US" sz="2400" dirty="0"/>
              <a:t> When present, is attached to </a:t>
            </a:r>
            <a:r>
              <a:rPr lang="en-US" sz="2400" b="1" u="sng" dirty="0">
                <a:solidFill>
                  <a:srgbClr val="0070C0"/>
                </a:solidFill>
              </a:rPr>
              <a:t>apo-B100</a:t>
            </a:r>
            <a:r>
              <a:rPr lang="en-US" sz="2400" dirty="0"/>
              <a:t> by 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disulfide bond.</a:t>
            </a:r>
          </a:p>
          <a:p>
            <a:r>
              <a:rPr lang="en-US" sz="2400" dirty="0"/>
              <a:t>in some normal population, there is no detectable level of </a:t>
            </a:r>
            <a:r>
              <a:rPr lang="en-US" sz="2400" dirty="0" err="1"/>
              <a:t>Lp</a:t>
            </a:r>
            <a:r>
              <a:rPr lang="en-US" sz="2400" dirty="0"/>
              <a:t>(a) in serum. High blood level is linked to susceptibility for heart attack at a younger age.</a:t>
            </a:r>
          </a:p>
          <a:p>
            <a:r>
              <a:rPr lang="en-US" sz="2400" dirty="0" err="1"/>
              <a:t>Lp</a:t>
            </a:r>
            <a:r>
              <a:rPr lang="en-US" sz="2400" dirty="0"/>
              <a:t>(a) is similar in structure to </a:t>
            </a:r>
            <a:r>
              <a:rPr lang="en-US" sz="2400" dirty="0" err="1"/>
              <a:t>plasminogen</a:t>
            </a:r>
            <a:r>
              <a:rPr lang="en-US" sz="2400" dirty="0"/>
              <a:t>. So, it interferes with </a:t>
            </a:r>
            <a:r>
              <a:rPr lang="en-US" sz="2400" dirty="0" err="1"/>
              <a:t>plasminogen</a:t>
            </a:r>
            <a:r>
              <a:rPr lang="en-US" sz="2400" dirty="0"/>
              <a:t> activation and impairs </a:t>
            </a:r>
            <a:r>
              <a:rPr lang="en-US" sz="2400" dirty="0" err="1"/>
              <a:t>fibrinolysis</a:t>
            </a:r>
            <a:r>
              <a:rPr lang="en-US" sz="2400" dirty="0"/>
              <a:t>. This leads to thrombosis &amp; MI. </a:t>
            </a:r>
          </a:p>
          <a:p>
            <a:endParaRPr lang="en-US" sz="2400" dirty="0"/>
          </a:p>
        </p:txBody>
      </p:sp>
      <p:pic>
        <p:nvPicPr>
          <p:cNvPr id="4" name="Picture 1028" descr="new lp(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40005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>
          <a:xfrm>
            <a:off x="562004" y="223822"/>
            <a:ext cx="8153400" cy="990600"/>
          </a:xfrm>
          <a:solidFill>
            <a:schemeClr val="bg1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en-US" sz="3600" dirty="0" err="1"/>
              <a:t>Dyslipoproteinemia</a:t>
            </a:r>
            <a:endParaRPr lang="en-US" sz="3600" dirty="0">
              <a:cs typeface="Arial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2775" y="1290654"/>
            <a:ext cx="8153400" cy="44958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Causes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en-US" sz="2300" b="1" dirty="0">
                <a:solidFill>
                  <a:srgbClr val="C00000"/>
                </a:solidFill>
              </a:rPr>
              <a:t>I. </a:t>
            </a:r>
            <a:r>
              <a:rPr lang="en-US" sz="2300" b="1" u="sng" dirty="0">
                <a:solidFill>
                  <a:srgbClr val="C00000"/>
                </a:solidFill>
              </a:rPr>
              <a:t>Primary </a:t>
            </a:r>
            <a:r>
              <a:rPr lang="en-US" sz="2300" b="1" u="sng" dirty="0" err="1">
                <a:solidFill>
                  <a:srgbClr val="C00000"/>
                </a:solidFill>
              </a:rPr>
              <a:t>dyslipoproteinemia</a:t>
            </a:r>
            <a:r>
              <a:rPr lang="en-US" sz="2300" b="1" u="sng" dirty="0">
                <a:solidFill>
                  <a:srgbClr val="C00000"/>
                </a:solidFill>
              </a:rPr>
              <a:t> </a:t>
            </a:r>
            <a:r>
              <a:rPr lang="en-US" sz="2300" dirty="0"/>
              <a:t>are probably genetically based. Primary causes: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300" dirty="0"/>
              <a:t>Increase production.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300" dirty="0"/>
              <a:t>Defective processing.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300" dirty="0"/>
              <a:t>Defective cellular uptake.</a:t>
            </a:r>
          </a:p>
          <a:p>
            <a:pPr marL="320040" indent="-320040" fontAlgn="auto">
              <a:spcAft>
                <a:spcPts val="0"/>
              </a:spcAft>
              <a:buNone/>
              <a:defRPr/>
            </a:pPr>
            <a:r>
              <a:rPr lang="en-US" sz="2300" b="1" dirty="0">
                <a:solidFill>
                  <a:srgbClr val="C00000"/>
                </a:solidFill>
              </a:rPr>
              <a:t>II. </a:t>
            </a:r>
            <a:r>
              <a:rPr lang="en-US" sz="2300" b="1" u="sng" dirty="0">
                <a:solidFill>
                  <a:srgbClr val="C00000"/>
                </a:solidFill>
              </a:rPr>
              <a:t>Secondary </a:t>
            </a:r>
            <a:r>
              <a:rPr lang="en-US" sz="2300" b="1" u="sng" dirty="0" err="1">
                <a:solidFill>
                  <a:srgbClr val="C00000"/>
                </a:solidFill>
              </a:rPr>
              <a:t>hyperlipidemia</a:t>
            </a:r>
            <a:r>
              <a:rPr lang="en-US" sz="2300" b="1" u="sng" dirty="0">
                <a:solidFill>
                  <a:srgbClr val="C00000"/>
                </a:solidFill>
              </a:rPr>
              <a:t> </a:t>
            </a:r>
            <a:r>
              <a:rPr lang="en-US" sz="2300" dirty="0"/>
              <a:t>may result from:</a:t>
            </a:r>
          </a:p>
          <a:p>
            <a:pPr marL="320040" indent="-320040" fontAlgn="auto">
              <a:spcAft>
                <a:spcPts val="0"/>
              </a:spcAft>
              <a:buNone/>
              <a:defRPr/>
            </a:pPr>
            <a:r>
              <a:rPr lang="en-US" sz="2300" dirty="0"/>
              <a:t>1.  </a:t>
            </a:r>
            <a:r>
              <a:rPr lang="en-US" sz="2300" b="1" i="1" dirty="0"/>
              <a:t>Diseases</a:t>
            </a:r>
            <a:r>
              <a:rPr lang="en-US" sz="2300" dirty="0"/>
              <a:t> such as diabetes, thyroid disease, renal disorders, liver disorders, Cushing's syndrome, obesity, alcohol consumption.</a:t>
            </a:r>
          </a:p>
          <a:p>
            <a:pPr marL="320040" indent="-320040" fontAlgn="auto">
              <a:spcAft>
                <a:spcPts val="0"/>
              </a:spcAft>
              <a:buNone/>
              <a:defRPr/>
            </a:pPr>
            <a:r>
              <a:rPr lang="en-US" sz="2300" dirty="0"/>
              <a:t>2.  </a:t>
            </a:r>
            <a:r>
              <a:rPr lang="en-US" sz="2300" b="1" i="1" dirty="0"/>
              <a:t>Drug-</a:t>
            </a:r>
            <a:r>
              <a:rPr lang="en-US" sz="2300" dirty="0"/>
              <a:t>associated changes in lipid metabolism as </a:t>
            </a:r>
            <a:r>
              <a:rPr lang="fr-CA" sz="2300" dirty="0" err="1"/>
              <a:t>Diuretics</a:t>
            </a:r>
            <a:r>
              <a:rPr lang="fr-CA" sz="2300" dirty="0"/>
              <a:t>, beta </a:t>
            </a:r>
            <a:r>
              <a:rPr lang="fr-CA" sz="2300" dirty="0" err="1"/>
              <a:t>blockers</a:t>
            </a:r>
            <a:r>
              <a:rPr lang="fr-CA" sz="2300" dirty="0"/>
              <a:t>, </a:t>
            </a:r>
            <a:r>
              <a:rPr lang="fr-CA" sz="2300" dirty="0" err="1"/>
              <a:t>estrogen</a:t>
            </a:r>
            <a:r>
              <a:rPr lang="fr-CA" sz="2300" dirty="0"/>
              <a:t>, </a:t>
            </a:r>
            <a:r>
              <a:rPr lang="fr-CA" sz="2300" dirty="0" err="1"/>
              <a:t>corticosteroids</a:t>
            </a:r>
            <a:endParaRPr lang="fr-CA" sz="2300" dirty="0"/>
          </a:p>
          <a:p>
            <a:pPr>
              <a:buNone/>
              <a:defRPr/>
            </a:pPr>
            <a:endParaRPr lang="en-US" sz="2400" dirty="0">
              <a:solidFill>
                <a:srgbClr val="7030A0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42888"/>
            <a:ext cx="77724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Primary </a:t>
            </a:r>
            <a:r>
              <a:rPr lang="en-US" sz="2800" dirty="0" err="1"/>
              <a:t>Dyslipoproteinemia</a:t>
            </a:r>
            <a:endParaRPr lang="en-US" sz="2800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1071546"/>
            <a:ext cx="8572528" cy="51435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It can be subdivided into two major categories: </a:t>
            </a:r>
            <a:r>
              <a:rPr lang="en-US" sz="1800" dirty="0"/>
              <a:t>	</a:t>
            </a:r>
          </a:p>
          <a:p>
            <a:pPr marL="342900" lvl="1" indent="-342900">
              <a:buNone/>
              <a:defRPr/>
            </a:pPr>
            <a:r>
              <a:rPr lang="en-US" sz="2400" b="1" dirty="0">
                <a:ea typeface="+mn-ea"/>
                <a:cs typeface="+mn-cs"/>
              </a:rPr>
              <a:t>1. </a:t>
            </a:r>
            <a:r>
              <a:rPr lang="en-US" sz="2400" b="1" u="sng" dirty="0" err="1">
                <a:ea typeface="+mn-ea"/>
                <a:cs typeface="+mn-cs"/>
              </a:rPr>
              <a:t>Hypolipoproteinemia</a:t>
            </a:r>
            <a:r>
              <a:rPr lang="en-US" sz="2400" b="1" u="sng" dirty="0">
                <a:ea typeface="+mn-ea"/>
                <a:cs typeface="+mn-cs"/>
              </a:rPr>
              <a:t>.</a:t>
            </a:r>
          </a:p>
          <a:p>
            <a:pPr marL="342900" lvl="1" indent="-342900">
              <a:buFont typeface="Wingdings" pitchFamily="2" charset="2"/>
              <a:buChar char="Ø"/>
              <a:defRPr/>
            </a:pPr>
            <a:r>
              <a:rPr lang="en-US" sz="2000" dirty="0" err="1">
                <a:ea typeface="+mn-ea"/>
                <a:cs typeface="+mn-cs"/>
              </a:rPr>
              <a:t>Abeta-lipoproteinemia</a:t>
            </a:r>
            <a:r>
              <a:rPr lang="en-US" sz="2000" dirty="0">
                <a:ea typeface="+mn-ea"/>
                <a:cs typeface="+mn-cs"/>
              </a:rPr>
              <a:t>.</a:t>
            </a:r>
          </a:p>
          <a:p>
            <a:pPr marL="342900" lvl="1" indent="-342900">
              <a:buFont typeface="Wingdings" pitchFamily="2" charset="2"/>
              <a:buChar char="Ø"/>
              <a:defRPr/>
            </a:pPr>
            <a:r>
              <a:rPr lang="en-US" sz="2000" dirty="0">
                <a:ea typeface="+mn-ea"/>
                <a:cs typeface="+mn-cs"/>
              </a:rPr>
              <a:t>Familial alpha-lipoprotein deficiency (apo-A1 deficiency &amp;Tangier disease) </a:t>
            </a:r>
          </a:p>
          <a:p>
            <a:pPr>
              <a:buNone/>
              <a:defRPr/>
            </a:pPr>
            <a:r>
              <a:rPr lang="en-US" sz="2400" b="1" dirty="0"/>
              <a:t>2.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Hyperlipoproteinemia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Familial LPL deficiency (type I).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Familial  hypercholesterolemia (type </a:t>
            </a:r>
            <a:r>
              <a:rPr lang="en-US" sz="2000" dirty="0" err="1"/>
              <a:t>IIa</a:t>
            </a:r>
            <a:r>
              <a:rPr lang="en-US" sz="2000" dirty="0"/>
              <a:t>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Familial  </a:t>
            </a:r>
            <a:r>
              <a:rPr lang="en-US" sz="2000" dirty="0" err="1"/>
              <a:t>hyperlipoproteinemia</a:t>
            </a:r>
            <a:r>
              <a:rPr lang="en-US" sz="2000" dirty="0"/>
              <a:t> ; broad beta; remnant disease (type III).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Familial </a:t>
            </a:r>
            <a:r>
              <a:rPr lang="en-US" sz="2000" dirty="0" err="1"/>
              <a:t>hypertriglyceridemia</a:t>
            </a:r>
            <a:r>
              <a:rPr lang="en-US" sz="2000" dirty="0"/>
              <a:t> (type IV).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Familial </a:t>
            </a:r>
            <a:r>
              <a:rPr lang="en-US" sz="2000" dirty="0" err="1"/>
              <a:t>hyperalphalipoproteinemia</a:t>
            </a:r>
            <a:r>
              <a:rPr lang="en-US" sz="2000" dirty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Hepatic lipase deficiency.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Familial LCAT deficiency.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Familial lipoprotein (a) excess.</a:t>
            </a:r>
          </a:p>
          <a:p>
            <a:pPr marL="833438" lvl="1" indent="-514350">
              <a:lnSpc>
                <a:spcPct val="150000"/>
              </a:lnSpc>
              <a:buNone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60491"/>
            <a:ext cx="8429684" cy="5454657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rgbClr val="0070C0"/>
                </a:solidFill>
              </a:rPr>
              <a:t>Defect:</a:t>
            </a:r>
          </a:p>
          <a:p>
            <a:r>
              <a:rPr lang="en-US" sz="1800" b="1" u="sng" dirty="0" err="1"/>
              <a:t>Abeta</a:t>
            </a:r>
            <a:r>
              <a:rPr lang="en-US" sz="1800" b="1" u="sng" dirty="0"/>
              <a:t> </a:t>
            </a:r>
            <a:r>
              <a:rPr lang="en-US" sz="1800" b="1" u="sng" dirty="0" err="1"/>
              <a:t>lipoproteinemia</a:t>
            </a:r>
            <a:r>
              <a:rPr lang="en-US" sz="1800" b="1" u="sng" dirty="0"/>
              <a:t>: </a:t>
            </a:r>
            <a:r>
              <a:rPr lang="en-US" sz="1800" dirty="0"/>
              <a:t>due to mutations in the gene encoding </a:t>
            </a:r>
            <a:r>
              <a:rPr lang="en-US" sz="1800" b="1" dirty="0" err="1">
                <a:solidFill>
                  <a:srgbClr val="C00000"/>
                </a:solidFill>
              </a:rPr>
              <a:t>microsomal</a:t>
            </a:r>
            <a:r>
              <a:rPr lang="en-US" sz="1800" b="1" dirty="0">
                <a:solidFill>
                  <a:srgbClr val="C00000"/>
                </a:solidFill>
              </a:rPr>
              <a:t> transfer protein (MTP)</a:t>
            </a:r>
            <a:r>
              <a:rPr lang="en-US" sz="1800" dirty="0"/>
              <a:t>, a protein that transfers lipids to nascent </a:t>
            </a:r>
            <a:r>
              <a:rPr lang="en-US" sz="1800" dirty="0" err="1"/>
              <a:t>chylomicrons</a:t>
            </a:r>
            <a:r>
              <a:rPr lang="en-US" sz="1800" dirty="0"/>
              <a:t> and VLDL in the intestine and liver, respectively.</a:t>
            </a:r>
          </a:p>
          <a:p>
            <a:r>
              <a:rPr lang="en-US" sz="1800" b="1" u="sng" dirty="0"/>
              <a:t>Familial </a:t>
            </a:r>
            <a:r>
              <a:rPr lang="en-US" sz="1800" b="1" u="sng" dirty="0" err="1"/>
              <a:t>hypobetalipoproteinemia</a:t>
            </a:r>
            <a:r>
              <a:rPr lang="en-US" sz="1800" b="1" u="sng" dirty="0"/>
              <a:t>:</a:t>
            </a:r>
            <a:r>
              <a:rPr lang="en-US" sz="1800" b="1" dirty="0"/>
              <a:t> </a:t>
            </a:r>
            <a:r>
              <a:rPr lang="en-US" sz="1800" dirty="0"/>
              <a:t>due to </a:t>
            </a:r>
            <a:r>
              <a:rPr lang="en-US" sz="1800" b="1" dirty="0">
                <a:solidFill>
                  <a:srgbClr val="C00000"/>
                </a:solidFill>
              </a:rPr>
              <a:t>mutations in Apo B. </a:t>
            </a:r>
            <a:r>
              <a:rPr lang="en-US" sz="1800" dirty="0" err="1"/>
              <a:t>missense</a:t>
            </a:r>
            <a:r>
              <a:rPr lang="en-US" sz="1800" dirty="0"/>
              <a:t> mutations in Apo B causes </a:t>
            </a:r>
            <a:r>
              <a:rPr lang="en-US" sz="1800" b="1" dirty="0">
                <a:solidFill>
                  <a:srgbClr val="0070C0"/>
                </a:solidFill>
              </a:rPr>
              <a:t>reduce secretion and/or accelerate catabolism of LDL</a:t>
            </a:r>
            <a:r>
              <a:rPr lang="en-US" sz="1800" dirty="0"/>
              <a:t>. life-long low LDL-C levels are a reason for substantial reduction in coronary heart disease 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CM, VLDL, LDL formation.</a:t>
            </a:r>
          </a:p>
          <a:p>
            <a:pPr>
              <a:buNone/>
            </a:pPr>
            <a:r>
              <a:rPr lang="en-US" sz="1800" b="1" dirty="0">
                <a:solidFill>
                  <a:srgbClr val="0070C0"/>
                </a:solidFill>
              </a:rPr>
              <a:t>Remarks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  Rare </a:t>
            </a:r>
            <a:r>
              <a:rPr lang="en-US" sz="1800" dirty="0" err="1"/>
              <a:t>autosomal</a:t>
            </a:r>
            <a:r>
              <a:rPr lang="en-US" sz="1800" dirty="0"/>
              <a:t> recessive disease.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/>
              <a:t>  </a:t>
            </a:r>
            <a:r>
              <a:rPr lang="en-US" sz="1800" b="1" dirty="0">
                <a:latin typeface="Wingdings 3" pitchFamily="18" charset="2"/>
              </a:rPr>
              <a:t>,,, </a:t>
            </a:r>
            <a:r>
              <a:rPr lang="en-US" sz="1800" b="1" dirty="0"/>
              <a:t>blood TG.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  </a:t>
            </a:r>
            <a:r>
              <a:rPr lang="en-US" sz="1800" b="1" dirty="0" err="1">
                <a:latin typeface="Wingdings 3" pitchFamily="18" charset="2"/>
              </a:rPr>
              <a:t>hhh</a:t>
            </a:r>
            <a:r>
              <a:rPr lang="en-US" sz="1800" b="1" dirty="0"/>
              <a:t> TG in liver &amp; intestine.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1800" b="1" dirty="0" err="1"/>
              <a:t>Abetalipoproteinemia</a:t>
            </a:r>
            <a:r>
              <a:rPr lang="en-US" sz="1800" b="1" dirty="0"/>
              <a:t> (</a:t>
            </a:r>
            <a:r>
              <a:rPr lang="en-US" sz="1800" b="1" dirty="0" err="1"/>
              <a:t>Abeta</a:t>
            </a:r>
            <a:r>
              <a:rPr lang="en-US" sz="1800" b="1" dirty="0"/>
              <a:t>- mainly not hypo-)</a:t>
            </a:r>
            <a:r>
              <a:rPr lang="en-US" sz="1800" dirty="0"/>
              <a:t> usually presents in childhood with </a:t>
            </a:r>
            <a:r>
              <a:rPr lang="en-US" sz="1800" b="1" dirty="0">
                <a:solidFill>
                  <a:srgbClr val="0070C0"/>
                </a:solidFill>
              </a:rPr>
              <a:t>diarrhea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0070C0"/>
                </a:solidFill>
              </a:rPr>
              <a:t>failure to thrive </a:t>
            </a:r>
            <a:r>
              <a:rPr lang="en-US" sz="1800" dirty="0"/>
              <a:t>and is characterized clinically by </a:t>
            </a:r>
            <a:r>
              <a:rPr lang="en-US" sz="1800" b="1" dirty="0">
                <a:solidFill>
                  <a:srgbClr val="0070C0"/>
                </a:solidFill>
              </a:rPr>
              <a:t>fat </a:t>
            </a:r>
            <a:r>
              <a:rPr lang="en-US" sz="1800" b="1" dirty="0" err="1">
                <a:solidFill>
                  <a:srgbClr val="0070C0"/>
                </a:solidFill>
              </a:rPr>
              <a:t>malabsorption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&amp; </a:t>
            </a:r>
            <a:r>
              <a:rPr lang="en-US" sz="1800" b="1" dirty="0">
                <a:solidFill>
                  <a:srgbClr val="0070C0"/>
                </a:solidFill>
              </a:rPr>
              <a:t>nervous degeneration</a:t>
            </a:r>
            <a:r>
              <a:rPr lang="en-US" sz="1800" dirty="0"/>
              <a:t>. they result from defects in the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 and transport of fat-soluble vitamins</a:t>
            </a:r>
            <a:r>
              <a:rPr lang="en-US" sz="1800" dirty="0"/>
              <a:t>, primarily vitamin E → physical &amp; mental retardation.</a:t>
            </a:r>
          </a:p>
          <a:p>
            <a:pPr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dirty="0"/>
              <a:t>I</a:t>
            </a:r>
            <a:r>
              <a:rPr lang="en-US" sz="2400" dirty="0"/>
              <a:t>. Primary dyslipoproteinemia.</a:t>
            </a:r>
            <a:r>
              <a:rPr lang="en-US" sz="2400" dirty="0">
                <a:solidFill>
                  <a:srgbClr val="0070C0"/>
                </a:solidFill>
              </a:rPr>
              <a:t>1. </a:t>
            </a:r>
            <a:r>
              <a:rPr lang="en-US" sz="2400" dirty="0" err="1">
                <a:solidFill>
                  <a:srgbClr val="0070C0"/>
                </a:solidFill>
              </a:rPr>
              <a:t>hypolipoproteinemia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   </a:t>
            </a:r>
            <a:r>
              <a:rPr lang="en-US" sz="2800" dirty="0" err="1">
                <a:solidFill>
                  <a:srgbClr val="008000"/>
                </a:solidFill>
              </a:rPr>
              <a:t>Abeta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lipoproteinemia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Up Arrow 30"/>
          <p:cNvSpPr/>
          <p:nvPr/>
        </p:nvSpPr>
        <p:spPr bwMode="auto">
          <a:xfrm>
            <a:off x="1214414" y="5143512"/>
            <a:ext cx="214314" cy="692656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5000628" y="2093402"/>
            <a:ext cx="285752" cy="978408"/>
          </a:xfrm>
          <a:prstGeom prst="downArrow">
            <a:avLst/>
          </a:prstGeom>
          <a:solidFill>
            <a:srgbClr val="00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Down Arrow 34"/>
          <p:cNvSpPr/>
          <p:nvPr/>
        </p:nvSpPr>
        <p:spPr bwMode="auto">
          <a:xfrm>
            <a:off x="6429388" y="2093402"/>
            <a:ext cx="285752" cy="978408"/>
          </a:xfrm>
          <a:prstGeom prst="downArrow">
            <a:avLst/>
          </a:prstGeom>
          <a:solidFill>
            <a:srgbClr val="00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>
          <a:xfrm>
            <a:off x="357158" y="1714488"/>
            <a:ext cx="8838148" cy="3429024"/>
            <a:chOff x="357158" y="1357298"/>
            <a:chExt cx="8838148" cy="3429024"/>
          </a:xfrm>
        </p:grpSpPr>
        <p:grpSp>
          <p:nvGrpSpPr>
            <p:cNvPr id="18" name="Group 22"/>
            <p:cNvGrpSpPr/>
            <p:nvPr/>
          </p:nvGrpSpPr>
          <p:grpSpPr>
            <a:xfrm>
              <a:off x="357158" y="1357298"/>
              <a:ext cx="8838148" cy="3429024"/>
              <a:chOff x="357158" y="1357298"/>
              <a:chExt cx="8838148" cy="3429024"/>
            </a:xfrm>
          </p:grpSpPr>
          <p:sp>
            <p:nvSpPr>
              <p:cNvPr id="4" name="Isosceles Triangle 3"/>
              <p:cNvSpPr/>
              <p:nvPr/>
            </p:nvSpPr>
            <p:spPr bwMode="auto">
              <a:xfrm rot="10800000">
                <a:off x="357158" y="2143116"/>
                <a:ext cx="1357322" cy="2643206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Pie 4"/>
              <p:cNvSpPr/>
              <p:nvPr/>
            </p:nvSpPr>
            <p:spPr bwMode="auto">
              <a:xfrm rot="10800000">
                <a:off x="7595924" y="2071678"/>
                <a:ext cx="1548108" cy="2362098"/>
              </a:xfrm>
              <a:prstGeom prst="pie">
                <a:avLst>
                  <a:gd name="adj1" fmla="val 2592010"/>
                  <a:gd name="adj2" fmla="val 19211014"/>
                </a:avLst>
              </a:prstGeom>
              <a:solidFill>
                <a:srgbClr val="CCE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71670" y="3000372"/>
                <a:ext cx="12554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VLDL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27028" y="3000372"/>
                <a:ext cx="8451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IDL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15074" y="3000372"/>
                <a:ext cx="981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LDL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00430" y="2191400"/>
                <a:ext cx="862737" cy="52322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LPL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43122" y="2762904"/>
                <a:ext cx="643125" cy="52322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CII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 bwMode="auto">
              <a:xfrm>
                <a:off x="785786" y="3143248"/>
                <a:ext cx="1285884" cy="35719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3759" y="1500174"/>
                <a:ext cx="10278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liver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5140" y="1357298"/>
                <a:ext cx="24801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Peripheral tissue</a:t>
                </a:r>
              </a:p>
            </p:txBody>
          </p:sp>
          <p:sp>
            <p:nvSpPr>
              <p:cNvPr id="14" name="Right Arrow 13"/>
              <p:cNvSpPr/>
              <p:nvPr/>
            </p:nvSpPr>
            <p:spPr bwMode="auto">
              <a:xfrm>
                <a:off x="3428992" y="3224210"/>
                <a:ext cx="1285884" cy="27622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 bwMode="auto">
              <a:xfrm>
                <a:off x="5500694" y="3143248"/>
                <a:ext cx="714380" cy="35719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 bwMode="auto">
              <a:xfrm>
                <a:off x="7215206" y="3143248"/>
                <a:ext cx="857256" cy="285752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57224" y="3477284"/>
                <a:ext cx="1045479" cy="52322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B100</a:t>
                </a:r>
              </a:p>
            </p:txBody>
          </p:sp>
          <p:sp>
            <p:nvSpPr>
              <p:cNvPr id="20" name="Curved Down Arrow 19"/>
              <p:cNvSpPr/>
              <p:nvPr/>
            </p:nvSpPr>
            <p:spPr bwMode="auto">
              <a:xfrm>
                <a:off x="3357554" y="3429000"/>
                <a:ext cx="1357322" cy="857256"/>
              </a:xfrm>
              <a:prstGeom prst="curvedDown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03679" y="4286256"/>
                <a:ext cx="6110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TG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14810" y="4263102"/>
                <a:ext cx="199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FFA+glycerol</a:t>
                </a:r>
                <a:endParaRPr lang="en-US" sz="24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150415" y="3395963"/>
              <a:ext cx="736099" cy="369332"/>
            </a:xfrm>
            <a:prstGeom prst="rect">
              <a:avLst/>
            </a:prstGeom>
            <a:solidFill>
              <a:srgbClr val="FDF58D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B100</a:t>
              </a:r>
            </a:p>
          </p:txBody>
        </p:sp>
        <p:sp>
          <p:nvSpPr>
            <p:cNvPr id="36" name="Explosion 1 35"/>
            <p:cNvSpPr/>
            <p:nvPr/>
          </p:nvSpPr>
          <p:spPr bwMode="auto">
            <a:xfrm>
              <a:off x="8072462" y="3000372"/>
              <a:ext cx="642942" cy="571504"/>
            </a:xfrm>
            <a:prstGeom prst="irregularSeal1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05984" y="3643314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LDL</a:t>
              </a:r>
            </a:p>
            <a:p>
              <a:r>
                <a:rPr lang="en-US" dirty="0"/>
                <a:t> receptor</a:t>
              </a:r>
            </a:p>
          </p:txBody>
        </p:sp>
      </p:grpSp>
      <p:sp>
        <p:nvSpPr>
          <p:cNvPr id="24" name="Multiply 23"/>
          <p:cNvSpPr/>
          <p:nvPr/>
        </p:nvSpPr>
        <p:spPr bwMode="auto">
          <a:xfrm>
            <a:off x="1071538" y="2714620"/>
            <a:ext cx="357190" cy="1571636"/>
          </a:xfrm>
          <a:prstGeom prst="mathMultiply">
            <a:avLst/>
          </a:prstGeom>
          <a:solidFill>
            <a:srgbClr val="A50021"/>
          </a:solidFill>
          <a:ln w="2857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2500298" y="2236278"/>
            <a:ext cx="285752" cy="978408"/>
          </a:xfrm>
          <a:prstGeom prst="downArrow">
            <a:avLst/>
          </a:prstGeom>
          <a:solidFill>
            <a:srgbClr val="00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357290" y="5324789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TG in liver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715950"/>
            <a:ext cx="8229600" cy="927100"/>
          </a:xfrm>
        </p:spPr>
        <p:txBody>
          <a:bodyPr/>
          <a:lstStyle/>
          <a:p>
            <a:r>
              <a:rPr lang="en-US" sz="2000" dirty="0"/>
              <a:t>I</a:t>
            </a:r>
            <a:r>
              <a:rPr lang="en-US" sz="2400" dirty="0"/>
              <a:t>. Primary dyslipoproteinemia.</a:t>
            </a:r>
            <a:r>
              <a:rPr lang="en-US" sz="2400" dirty="0">
                <a:solidFill>
                  <a:srgbClr val="0070C0"/>
                </a:solidFill>
              </a:rPr>
              <a:t>1. </a:t>
            </a:r>
            <a:r>
              <a:rPr lang="en-US" sz="2400" dirty="0" err="1">
                <a:solidFill>
                  <a:srgbClr val="0070C0"/>
                </a:solidFill>
              </a:rPr>
              <a:t>hypolipoproteinemia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   </a:t>
            </a:r>
            <a:r>
              <a:rPr lang="en-US" sz="2800" dirty="0" err="1">
                <a:solidFill>
                  <a:srgbClr val="008000"/>
                </a:solidFill>
              </a:rPr>
              <a:t>Abeta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lipoproteinemia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br>
              <a:rPr lang="en-US" sz="3200" dirty="0"/>
            </a:b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24" grpId="0" animBg="1"/>
      <p:bldP spid="24" grpId="1" animBg="1"/>
      <p:bldP spid="38" grpId="0" animBg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22"/>
          <p:cNvGrpSpPr/>
          <p:nvPr/>
        </p:nvGrpSpPr>
        <p:grpSpPr>
          <a:xfrm>
            <a:off x="3207053" y="2143116"/>
            <a:ext cx="3579525" cy="2666360"/>
            <a:chOff x="2928926" y="2143116"/>
            <a:chExt cx="3579525" cy="2666360"/>
          </a:xfrm>
        </p:grpSpPr>
        <p:sp>
          <p:nvSpPr>
            <p:cNvPr id="9" name="TextBox 8"/>
            <p:cNvSpPr txBox="1"/>
            <p:nvPr/>
          </p:nvSpPr>
          <p:spPr>
            <a:xfrm>
              <a:off x="3500430" y="2143116"/>
              <a:ext cx="958917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LPL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3122" y="2714620"/>
              <a:ext cx="708848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CII</a:t>
              </a: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3357553" y="3224210"/>
              <a:ext cx="1722137" cy="27622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Curved Down Arrow 19"/>
            <p:cNvSpPr/>
            <p:nvPr/>
          </p:nvSpPr>
          <p:spPr bwMode="auto">
            <a:xfrm>
              <a:off x="3214678" y="3429000"/>
              <a:ext cx="1500198" cy="857256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8926" y="4286256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14810" y="4263102"/>
              <a:ext cx="22936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FFA+glycerol</a:t>
              </a:r>
              <a:endParaRPr lang="en-US" sz="2800" dirty="0"/>
            </a:p>
          </p:txBody>
        </p:sp>
      </p:grpSp>
      <p:sp>
        <p:nvSpPr>
          <p:cNvPr id="30" name="Flowchart: Punched Tape 29"/>
          <p:cNvSpPr/>
          <p:nvPr/>
        </p:nvSpPr>
        <p:spPr bwMode="auto">
          <a:xfrm rot="5571822">
            <a:off x="55975" y="3016495"/>
            <a:ext cx="1696767" cy="804672"/>
          </a:xfrm>
          <a:prstGeom prst="flowChartPunchedTap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intestine</a:t>
            </a:r>
          </a:p>
        </p:txBody>
      </p:sp>
      <p:sp>
        <p:nvSpPr>
          <p:cNvPr id="38" name="Right Arrow 37"/>
          <p:cNvSpPr/>
          <p:nvPr/>
        </p:nvSpPr>
        <p:spPr bwMode="auto">
          <a:xfrm>
            <a:off x="1134265" y="3286124"/>
            <a:ext cx="1357322" cy="389168"/>
          </a:xfrm>
          <a:prstGeom prst="rightArrow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48579" y="3571875"/>
            <a:ext cx="845104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B48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26181" y="3129977"/>
            <a:ext cx="90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40825" y="2857496"/>
            <a:ext cx="1331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CM </a:t>
            </a:r>
            <a:r>
              <a:rPr lang="en-US" sz="2400" dirty="0"/>
              <a:t>remnant</a:t>
            </a:r>
          </a:p>
        </p:txBody>
      </p:sp>
      <p:sp>
        <p:nvSpPr>
          <p:cNvPr id="48" name="Isosceles Triangle 47"/>
          <p:cNvSpPr/>
          <p:nvPr/>
        </p:nvSpPr>
        <p:spPr bwMode="auto">
          <a:xfrm>
            <a:off x="7358082" y="2143116"/>
            <a:ext cx="1357322" cy="2643206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4683" y="1500174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liver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6564639" y="3224210"/>
            <a:ext cx="1722137" cy="2762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Multiply 23"/>
          <p:cNvSpPr/>
          <p:nvPr/>
        </p:nvSpPr>
        <p:spPr bwMode="auto">
          <a:xfrm>
            <a:off x="1571604" y="2357430"/>
            <a:ext cx="285752" cy="1714512"/>
          </a:xfrm>
          <a:prstGeom prst="mathMultiply">
            <a:avLst/>
          </a:prstGeom>
          <a:solidFill>
            <a:srgbClr val="66006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2928926" y="2143116"/>
            <a:ext cx="285752" cy="978408"/>
          </a:xfrm>
          <a:prstGeom prst="downArrow">
            <a:avLst/>
          </a:prstGeom>
          <a:solidFill>
            <a:srgbClr val="00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Up Arrow 26"/>
          <p:cNvSpPr/>
          <p:nvPr/>
        </p:nvSpPr>
        <p:spPr bwMode="auto">
          <a:xfrm>
            <a:off x="1214414" y="4950922"/>
            <a:ext cx="214314" cy="692656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6186" y="5214950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TG in intestine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7100"/>
          </a:xfrm>
        </p:spPr>
        <p:txBody>
          <a:bodyPr/>
          <a:lstStyle/>
          <a:p>
            <a:r>
              <a:rPr lang="en-US" sz="2000" dirty="0"/>
              <a:t>I</a:t>
            </a:r>
            <a:r>
              <a:rPr lang="en-US" sz="2400" dirty="0"/>
              <a:t>. Primary dyslipoproteinemia.</a:t>
            </a:r>
            <a:r>
              <a:rPr lang="en-US" sz="2400" dirty="0">
                <a:solidFill>
                  <a:srgbClr val="0070C0"/>
                </a:solidFill>
              </a:rPr>
              <a:t>1. </a:t>
            </a:r>
            <a:r>
              <a:rPr lang="en-US" sz="2400" dirty="0" err="1">
                <a:solidFill>
                  <a:srgbClr val="0070C0"/>
                </a:solidFill>
              </a:rPr>
              <a:t>hypolipoproteinemia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   </a:t>
            </a:r>
            <a:r>
              <a:rPr lang="en-US" sz="2800" dirty="0" err="1">
                <a:solidFill>
                  <a:srgbClr val="008000"/>
                </a:solidFill>
              </a:rPr>
              <a:t>Abeta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lipoproteinemia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br>
              <a:rPr lang="en-US" sz="3200" dirty="0"/>
            </a:b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214446"/>
          </a:xfr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I. Primary </a:t>
            </a:r>
            <a:r>
              <a:rPr lang="en-US" sz="2400" dirty="0" err="1">
                <a:solidFill>
                  <a:schemeClr val="tx1"/>
                </a:solidFill>
              </a:rPr>
              <a:t>dyslipoproteinemia</a:t>
            </a:r>
            <a:r>
              <a:rPr lang="en-US" sz="2400" dirty="0">
                <a:solidFill>
                  <a:schemeClr val="tx1"/>
                </a:solidFill>
              </a:rPr>
              <a:t>.   1.hypolipoproteinemia:</a:t>
            </a:r>
            <a:br>
              <a:rPr lang="en-US" sz="2800" dirty="0"/>
            </a:br>
            <a:r>
              <a:rPr lang="en-US" sz="3200" dirty="0"/>
              <a:t>Familial Apo-A1 deficiency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28641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100" b="1" dirty="0">
                <a:solidFill>
                  <a:srgbClr val="0070C0"/>
                </a:solidFill>
              </a:rPr>
              <a:t>Defect: </a:t>
            </a:r>
            <a:r>
              <a:rPr lang="en-US" sz="2100" dirty="0"/>
              <a:t>due to mutations (as deletions) of the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Apo-A1 gene</a:t>
            </a:r>
            <a:r>
              <a:rPr lang="en-US" sz="2100" dirty="0"/>
              <a:t>. It leads to decrease apo-A1 production. Result in premature atherosclerosis. </a:t>
            </a:r>
          </a:p>
          <a:p>
            <a:pPr>
              <a:buNone/>
            </a:pPr>
            <a:r>
              <a:rPr lang="en-US" sz="2100" b="1" dirty="0">
                <a:solidFill>
                  <a:srgbClr val="0070C0"/>
                </a:solidFill>
              </a:rPr>
              <a:t>Clinically:</a:t>
            </a:r>
            <a:r>
              <a:rPr lang="en-US" sz="2100" dirty="0"/>
              <a:t> blurred vision due to </a:t>
            </a:r>
            <a:r>
              <a:rPr lang="en-US" sz="2100" dirty="0" err="1"/>
              <a:t>cornial</a:t>
            </a:r>
            <a:r>
              <a:rPr lang="en-US" sz="2100" dirty="0"/>
              <a:t> opacities. </a:t>
            </a:r>
            <a:r>
              <a:rPr lang="en-US" sz="2100" dirty="0" err="1"/>
              <a:t>Xanthoma</a:t>
            </a:r>
            <a:r>
              <a:rPr lang="en-US" sz="2100" dirty="0"/>
              <a:t>, premature CHD. Hearing loss secondary to </a:t>
            </a:r>
            <a:r>
              <a:rPr lang="en-US" sz="2100" dirty="0" err="1"/>
              <a:t>amyloidosis</a:t>
            </a:r>
            <a:r>
              <a:rPr lang="en-US" sz="2100" dirty="0"/>
              <a:t>.</a:t>
            </a:r>
          </a:p>
          <a:p>
            <a:pPr>
              <a:buNone/>
            </a:pPr>
            <a:r>
              <a:rPr lang="en-US" sz="2100" b="1" dirty="0">
                <a:solidFill>
                  <a:srgbClr val="0070C0"/>
                </a:solidFill>
              </a:rPr>
              <a:t>Diagnosis:</a:t>
            </a:r>
            <a:r>
              <a:rPr lang="en-US" sz="21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Low apo-A1. 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Low HDL. 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Normal VLDL &amp; LDL.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Normal TG. </a:t>
            </a:r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Genetic testing.</a:t>
            </a:r>
          </a:p>
          <a:p>
            <a:pPr>
              <a:buNone/>
            </a:pPr>
            <a:r>
              <a:rPr lang="en-US" sz="2100" b="1" dirty="0">
                <a:solidFill>
                  <a:srgbClr val="0070C0"/>
                </a:solidFill>
              </a:rPr>
              <a:t>Differential diagnosis: </a:t>
            </a:r>
            <a:r>
              <a:rPr lang="en-US" sz="2100" dirty="0"/>
              <a:t>Tangier dis., LCAT def., secondary causes.</a:t>
            </a:r>
          </a:p>
          <a:p>
            <a:pPr algn="ctr">
              <a:buNone/>
            </a:pPr>
            <a:r>
              <a:rPr lang="en-US" sz="2100" i="1" dirty="0"/>
              <a:t>[</a:t>
            </a:r>
            <a:r>
              <a:rPr lang="en-US" sz="2100" i="1" dirty="0" err="1"/>
              <a:t>apo</a:t>
            </a:r>
            <a:r>
              <a:rPr lang="en-US" sz="2100" i="1" dirty="0"/>
              <a:t>-B/apo-A1 ratio determines balance between </a:t>
            </a:r>
            <a:r>
              <a:rPr lang="en-US" sz="2100" i="1" dirty="0" err="1"/>
              <a:t>atherogenic</a:t>
            </a:r>
            <a:r>
              <a:rPr lang="en-US" sz="2100" i="1" dirty="0"/>
              <a:t> (LDL,…) and anti-</a:t>
            </a:r>
            <a:r>
              <a:rPr lang="en-US" sz="2100" i="1" dirty="0" err="1"/>
              <a:t>atherogenic</a:t>
            </a:r>
            <a:r>
              <a:rPr lang="en-US" sz="2100" i="1" dirty="0"/>
              <a:t> (HDL) particles] 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endParaRPr lang="en-US" sz="2100" dirty="0"/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198"/>
            <a:ext cx="8186766" cy="1252538"/>
          </a:xfr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600" dirty="0"/>
              <a:t>I.Primarydyslipoproteinemia.</a:t>
            </a:r>
            <a:r>
              <a:rPr lang="en-US" sz="2600" dirty="0">
                <a:solidFill>
                  <a:srgbClr val="0070C0"/>
                </a:solidFill>
              </a:rPr>
              <a:t>1.hypolipoproteinemia: </a:t>
            </a:r>
            <a:r>
              <a:rPr lang="en-US" sz="2600" dirty="0">
                <a:solidFill>
                  <a:srgbClr val="008000"/>
                </a:solidFill>
              </a:rPr>
              <a:t>Familial alpha-lipoprotein deficiency:</a:t>
            </a:r>
            <a:br>
              <a:rPr lang="en-US" sz="2600" dirty="0">
                <a:solidFill>
                  <a:srgbClr val="008000"/>
                </a:solidFill>
              </a:rPr>
            </a:b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3200" dirty="0"/>
              <a:t>Tangier disease: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500066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</a:rPr>
              <a:t>Defect: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i="1" dirty="0">
                <a:solidFill>
                  <a:srgbClr val="008000"/>
                </a:solidFill>
              </a:rPr>
              <a:t>It is an </a:t>
            </a:r>
            <a:r>
              <a:rPr lang="en-US" sz="2400" b="1" i="1" dirty="0" err="1">
                <a:solidFill>
                  <a:srgbClr val="008000"/>
                </a:solidFill>
              </a:rPr>
              <a:t>autosomal</a:t>
            </a:r>
            <a:r>
              <a:rPr lang="en-US" sz="2400" b="1" i="1" dirty="0">
                <a:solidFill>
                  <a:srgbClr val="008000"/>
                </a:solidFill>
              </a:rPr>
              <a:t> recessive disease. </a:t>
            </a:r>
            <a:endParaRPr lang="en-US" sz="2400" dirty="0"/>
          </a:p>
          <a:p>
            <a:r>
              <a:rPr lang="en-US" sz="2400" b="1" i="1" dirty="0">
                <a:solidFill>
                  <a:srgbClr val="008000"/>
                </a:solidFill>
              </a:rPr>
              <a:t>It is due to mutation in ABC-A1 (</a:t>
            </a:r>
            <a:r>
              <a:rPr lang="en-US" sz="2400" b="1" i="1" dirty="0" err="1">
                <a:solidFill>
                  <a:srgbClr val="008000"/>
                </a:solidFill>
              </a:rPr>
              <a:t>eg</a:t>
            </a:r>
            <a:r>
              <a:rPr lang="en-US" sz="2400" b="1" i="1" dirty="0">
                <a:solidFill>
                  <a:srgbClr val="008000"/>
                </a:solidFill>
              </a:rPr>
              <a:t>. Deletion). </a:t>
            </a:r>
          </a:p>
          <a:p>
            <a:pPr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1. Leads to cholesterol accumulation </a:t>
            </a:r>
            <a:r>
              <a:rPr lang="en-US" sz="2400" dirty="0"/>
              <a:t>within the cells </a:t>
            </a:r>
            <a:r>
              <a:rPr lang="en-US" sz="2400" dirty="0">
                <a:latin typeface="Calibri"/>
                <a:cs typeface="Calibri"/>
              </a:rPr>
              <a:t>→ </a:t>
            </a:r>
            <a:r>
              <a:rPr lang="en-US" sz="2400" dirty="0"/>
              <a:t>Results in premature atherosclerosis and increase risk for CHD.</a:t>
            </a:r>
          </a:p>
          <a:p>
            <a:pPr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2. It prevents the maturation of HDL </a:t>
            </a:r>
            <a:r>
              <a:rPr lang="en-US" sz="2400" dirty="0"/>
              <a:t>(from nascent HDL to HDL-3). The nascent HDL is rapidly degraded </a:t>
            </a:r>
            <a:r>
              <a:rPr lang="en-US" sz="2400" dirty="0">
                <a:latin typeface="Calibri"/>
                <a:cs typeface="Calibri"/>
              </a:rPr>
              <a:t>→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  <a:latin typeface="Wingdings 3" pitchFamily="18" charset="2"/>
              </a:rPr>
              <a:t>,,,</a:t>
            </a:r>
            <a:r>
              <a:rPr lang="en-US" sz="2400" b="1" dirty="0">
                <a:solidFill>
                  <a:srgbClr val="C00000"/>
                </a:solidFill>
              </a:rPr>
              <a:t> HDL.</a:t>
            </a:r>
            <a:endParaRPr lang="en-US" sz="2400" dirty="0"/>
          </a:p>
          <a:p>
            <a:pPr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3. Apo E and Apo C-II transfer from HDL to CM and VLDL are also prevented</a:t>
            </a:r>
            <a:r>
              <a:rPr lang="en-US" sz="2400" dirty="0"/>
              <a:t> </a:t>
            </a:r>
            <a:r>
              <a:rPr lang="en-US" sz="2400" dirty="0">
                <a:latin typeface="Calibri"/>
                <a:cs typeface="Calibri"/>
              </a:rPr>
              <a:t>→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latin typeface="Wingdings 3" pitchFamily="18" charset="2"/>
              </a:rPr>
              <a:t>hhh</a:t>
            </a:r>
            <a:r>
              <a:rPr lang="en-US" sz="2400" dirty="0"/>
              <a:t> CM and VLDL (</a:t>
            </a:r>
            <a:r>
              <a:rPr lang="en-US" sz="2400" dirty="0" err="1"/>
              <a:t>hypertriacylglycerolemia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198"/>
            <a:ext cx="8186766" cy="1252538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600" dirty="0"/>
              <a:t>I.Primarydyslipoproteinemia.</a:t>
            </a:r>
            <a:r>
              <a:rPr lang="en-US" sz="2600" dirty="0">
                <a:solidFill>
                  <a:srgbClr val="0070C0"/>
                </a:solidFill>
              </a:rPr>
              <a:t>1.hypolipoproteinemia: </a:t>
            </a:r>
            <a:r>
              <a:rPr lang="en-US" sz="2600" dirty="0">
                <a:solidFill>
                  <a:srgbClr val="008000"/>
                </a:solidFill>
              </a:rPr>
              <a:t>Familial alpha-lipoprotein deficiency:</a:t>
            </a:r>
            <a:br>
              <a:rPr lang="en-US" sz="2600" dirty="0">
                <a:solidFill>
                  <a:srgbClr val="008000"/>
                </a:solidFill>
              </a:rPr>
            </a:b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3200" dirty="0"/>
              <a:t>Tangier disease: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186766" cy="5214974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Manifestations: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Enlargements of </a:t>
            </a:r>
            <a:r>
              <a:rPr lang="en-US" sz="2000" b="1" i="1" dirty="0"/>
              <a:t>liver</a:t>
            </a:r>
            <a:r>
              <a:rPr lang="en-US" sz="2000" dirty="0"/>
              <a:t>, </a:t>
            </a:r>
            <a:r>
              <a:rPr lang="en-US" sz="2000" b="1" i="1" dirty="0"/>
              <a:t>spleen</a:t>
            </a:r>
            <a:r>
              <a:rPr lang="en-US" sz="2000" dirty="0"/>
              <a:t>, </a:t>
            </a:r>
            <a:r>
              <a:rPr lang="en-US" sz="2000" b="1" i="1" dirty="0"/>
              <a:t>lymph nodes </a:t>
            </a:r>
            <a:r>
              <a:rPr lang="en-US" sz="2000" dirty="0"/>
              <a:t>and </a:t>
            </a:r>
            <a:r>
              <a:rPr lang="en-US" sz="2000" b="1" i="1" dirty="0"/>
              <a:t>tonsils</a:t>
            </a:r>
            <a:r>
              <a:rPr lang="en-US" sz="2000" dirty="0"/>
              <a:t> (orange-colored) due to deposition of C and CE leading to toxic effects.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/>
              <a:t>Peripheral neuropathy</a:t>
            </a:r>
            <a:r>
              <a:rPr lang="en-US" sz="20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/>
              <a:t>Clouding of cornea.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Treatment: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by diet modification with low dietary lipids.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2" descr="C:\Users\emans\Desktop\Lipoprotein-Net 2021\GS L39_40 Lipoprotein Metabolism and Dyslipidemi_files\a54794b070ab39c57dbf89bd4aba64e3382351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429132"/>
            <a:ext cx="7429552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785926"/>
            <a:ext cx="430051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Defect </a:t>
            </a:r>
          </a:p>
          <a:p>
            <a:r>
              <a:rPr lang="en-US" sz="2400" dirty="0"/>
              <a:t>Abnormal or deficient LPL or</a:t>
            </a:r>
          </a:p>
          <a:p>
            <a:r>
              <a:rPr lang="en-US" sz="2400" dirty="0"/>
              <a:t>Apo CII deficiency.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Remarks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Wingdings 3" pitchFamily="18" charset="2"/>
              </a:rPr>
              <a:t>hhh</a:t>
            </a:r>
            <a:r>
              <a:rPr lang="en-US" sz="2400" dirty="0"/>
              <a:t> VLDL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Wingdings 3" pitchFamily="18" charset="2"/>
              </a:rPr>
              <a:t>hhh</a:t>
            </a:r>
            <a:r>
              <a:rPr lang="en-US" sz="2400" dirty="0">
                <a:latin typeface="Wingdings 3" pitchFamily="18" charset="2"/>
              </a:rPr>
              <a:t> </a:t>
            </a:r>
            <a:r>
              <a:rPr lang="en-US" sz="2400" dirty="0"/>
              <a:t>Fasting CM levels.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Wingdings 3" pitchFamily="18" charset="2"/>
              </a:rPr>
              <a:t>hhh</a:t>
            </a:r>
            <a:r>
              <a:rPr lang="en-US" sz="2400" dirty="0"/>
              <a:t> blood TG.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 </a:t>
            </a:r>
            <a:r>
              <a:rPr lang="en-US" sz="2400" dirty="0">
                <a:latin typeface="Wingdings 3" pitchFamily="18" charset="2"/>
              </a:rPr>
              <a:t>,,, </a:t>
            </a:r>
            <a:r>
              <a:rPr lang="en-US" sz="2400" dirty="0"/>
              <a:t>LDL.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 No  risk for CHD.</a:t>
            </a: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8760"/>
            <a:ext cx="8229600" cy="927100"/>
          </a:xfrm>
        </p:spPr>
        <p:txBody>
          <a:bodyPr/>
          <a:lstStyle/>
          <a:p>
            <a:r>
              <a:rPr lang="en-US" sz="2400" dirty="0"/>
              <a:t>I. Primary </a:t>
            </a:r>
            <a:r>
              <a:rPr lang="en-US" sz="2400" dirty="0" err="1"/>
              <a:t>dyslipoproteinemia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0070C0"/>
                </a:solidFill>
              </a:rPr>
              <a:t>2. </a:t>
            </a:r>
            <a:r>
              <a:rPr lang="en-US" sz="2400" dirty="0" err="1">
                <a:solidFill>
                  <a:srgbClr val="0070C0"/>
                </a:solidFill>
              </a:rPr>
              <a:t>Hyperlipoproteinemia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br>
              <a:rPr lang="en-US" sz="3600" dirty="0"/>
            </a:br>
            <a:r>
              <a:rPr lang="en-US" sz="2800" dirty="0">
                <a:solidFill>
                  <a:schemeClr val="tx1"/>
                </a:solidFill>
              </a:rPr>
              <a:t>Familial LPL deficiency (Type I)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4814918" y="1857364"/>
            <a:ext cx="40433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fr-CA" sz="2400" b="1" dirty="0" err="1">
                <a:solidFill>
                  <a:srgbClr val="0070C0"/>
                </a:solidFill>
                <a:latin typeface="+mn-lt"/>
              </a:rPr>
              <a:t>Clinical</a:t>
            </a:r>
            <a:r>
              <a:rPr lang="fr-CA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CA" sz="2400" b="1" dirty="0" err="1">
                <a:solidFill>
                  <a:srgbClr val="0070C0"/>
                </a:solidFill>
                <a:latin typeface="+mn-lt"/>
              </a:rPr>
              <a:t>findings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fr-CA" sz="2400" dirty="0" err="1">
                <a:latin typeface="+mn-lt"/>
              </a:rPr>
              <a:t>Recurrent</a:t>
            </a:r>
            <a:r>
              <a:rPr lang="fr-CA" sz="2400" dirty="0">
                <a:latin typeface="+mn-lt"/>
              </a:rPr>
              <a:t> acute </a:t>
            </a:r>
            <a:r>
              <a:rPr lang="fr-CA" sz="2400" dirty="0" err="1">
                <a:latin typeface="+mn-lt"/>
              </a:rPr>
              <a:t>pancreatitis</a:t>
            </a:r>
            <a:endParaRPr lang="fr-CA" sz="2400" dirty="0">
              <a:latin typeface="+mn-lt"/>
            </a:endParaRPr>
          </a:p>
          <a:p>
            <a:pPr marL="342900" marR="0" lvl="0" indent="-342900" algn="l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fr-CA" sz="2400" dirty="0">
                <a:latin typeface="+mn-lt"/>
              </a:rPr>
              <a:t> </a:t>
            </a:r>
            <a:r>
              <a:rPr lang="fr-CA" sz="2400" dirty="0" err="1">
                <a:latin typeface="+mn-lt"/>
              </a:rPr>
              <a:t>xanthomas</a:t>
            </a:r>
            <a:endParaRPr lang="fr-CA" sz="2400" dirty="0">
              <a:latin typeface="+mn-lt"/>
            </a:endParaRPr>
          </a:p>
          <a:p>
            <a:pPr marL="342900" marR="0" lvl="0" indent="-342900" algn="l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fr-CA" sz="2400" dirty="0" err="1">
                <a:latin typeface="+mn-lt"/>
              </a:rPr>
              <a:t>Hepatosplenomegaly</a:t>
            </a:r>
            <a:endParaRPr lang="fr-CA" sz="2400" dirty="0">
              <a:latin typeface="+mn-lt"/>
            </a:endParaRPr>
          </a:p>
          <a:p>
            <a:pPr marL="342900" marR="0" lvl="0" indent="-342900" algn="l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fr-CA" sz="2400" dirty="0" err="1">
                <a:latin typeface="+mn-lt"/>
              </a:rPr>
              <a:t>Autosomal</a:t>
            </a:r>
            <a:r>
              <a:rPr lang="fr-CA" sz="2400" dirty="0">
                <a:latin typeface="+mn-lt"/>
              </a:rPr>
              <a:t> </a:t>
            </a:r>
            <a:r>
              <a:rPr lang="fr-CA" sz="2400" dirty="0" err="1">
                <a:latin typeface="+mn-lt"/>
              </a:rPr>
              <a:t>recessive</a:t>
            </a:r>
            <a:r>
              <a:rPr lang="fr-CA" sz="2400" dirty="0">
                <a:latin typeface="+mn-lt"/>
              </a:rPr>
              <a:t> </a:t>
            </a:r>
            <a:r>
              <a:rPr lang="fr-CA" sz="2400" dirty="0" err="1">
                <a:latin typeface="+mn-lt"/>
              </a:rPr>
              <a:t>inheritance</a:t>
            </a:r>
            <a:endParaRPr lang="fr-CA" sz="2400" dirty="0">
              <a:latin typeface="+mn-lt"/>
            </a:endParaRPr>
          </a:p>
          <a:p>
            <a:pPr marL="342900" marR="0" lvl="0" indent="-342900" algn="l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fr-CA" sz="2400" dirty="0">
                <a:latin typeface="+mn-lt"/>
              </a:rPr>
              <a:t>(</a:t>
            </a:r>
            <a:r>
              <a:rPr lang="fr-CA" sz="2400" dirty="0" err="1">
                <a:latin typeface="+mn-lt"/>
              </a:rPr>
              <a:t>Consanguinity</a:t>
            </a:r>
            <a:r>
              <a:rPr lang="fr-CA" sz="2400" dirty="0">
                <a:latin typeface="+mn-lt"/>
              </a:rPr>
              <a:t> </a:t>
            </a:r>
            <a:r>
              <a:rPr lang="fr-CA" sz="2400" dirty="0" err="1">
                <a:latin typeface="+mn-lt"/>
              </a:rPr>
              <a:t>common</a:t>
            </a:r>
            <a:r>
              <a:rPr lang="fr-CA" sz="2400" dirty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Xanthoma, eruptive - close-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429264"/>
            <a:ext cx="31527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927100"/>
          </a:xfrm>
        </p:spPr>
        <p:txBody>
          <a:bodyPr/>
          <a:lstStyle/>
          <a:p>
            <a:r>
              <a:rPr lang="en-US" sz="2800" dirty="0"/>
              <a:t>Role of LDL in atherosclerosis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4739"/>
            <a:ext cx="8229600" cy="4525963"/>
          </a:xfrm>
        </p:spPr>
        <p:txBody>
          <a:bodyPr/>
          <a:lstStyle/>
          <a:p>
            <a:pPr lvl="0"/>
            <a:r>
              <a:rPr lang="en-US" sz="2400" dirty="0"/>
              <a:t>LDL has </a:t>
            </a:r>
            <a:r>
              <a:rPr lang="en-US" sz="2400" b="1" dirty="0">
                <a:solidFill>
                  <a:srgbClr val="0070C0"/>
                </a:solidFill>
              </a:rPr>
              <a:t>long lifetime in blood </a:t>
            </a:r>
            <a:r>
              <a:rPr lang="en-US" sz="2400" dirty="0"/>
              <a:t>(1.5 – 2 days).</a:t>
            </a:r>
          </a:p>
          <a:p>
            <a:pPr lvl="0"/>
            <a:r>
              <a:rPr lang="en-US" sz="2400" dirty="0"/>
              <a:t>LDL is </a:t>
            </a:r>
            <a:r>
              <a:rPr lang="en-US" sz="2400" b="1" dirty="0">
                <a:solidFill>
                  <a:srgbClr val="0070C0"/>
                </a:solidFill>
              </a:rPr>
              <a:t>small</a:t>
            </a:r>
            <a:r>
              <a:rPr lang="en-US" sz="2400" dirty="0">
                <a:solidFill>
                  <a:srgbClr val="0070C0"/>
                </a:solidFill>
              </a:rPr>
              <a:t> enough to </a:t>
            </a:r>
            <a:r>
              <a:rPr lang="en-US" sz="2400" b="1" dirty="0">
                <a:solidFill>
                  <a:srgbClr val="0070C0"/>
                </a:solidFill>
              </a:rPr>
              <a:t>penetrate</a:t>
            </a:r>
            <a:r>
              <a:rPr lang="en-US" sz="2400" dirty="0">
                <a:solidFill>
                  <a:srgbClr val="0070C0"/>
                </a:solidFill>
              </a:rPr>
              <a:t> from blood vessel lumen into the </a:t>
            </a:r>
            <a:r>
              <a:rPr lang="en-US" sz="2400" dirty="0" err="1">
                <a:solidFill>
                  <a:srgbClr val="0070C0"/>
                </a:solidFill>
              </a:rPr>
              <a:t>intima</a:t>
            </a:r>
            <a:r>
              <a:rPr lang="en-US" sz="2400" dirty="0"/>
              <a:t>. LDL is </a:t>
            </a:r>
            <a:r>
              <a:rPr lang="en-US" sz="2400" b="1" dirty="0">
                <a:solidFill>
                  <a:srgbClr val="0070C0"/>
                </a:solidFill>
              </a:rPr>
              <a:t>oxidized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oxLDL</a:t>
            </a:r>
            <a:r>
              <a:rPr lang="en-US" sz="2400" dirty="0"/>
              <a:t>).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Because VLDLs are eventually </a:t>
            </a:r>
            <a:r>
              <a:rPr lang="en-US" sz="2400" dirty="0" err="1">
                <a:solidFill>
                  <a:srgbClr val="0070C0"/>
                </a:solidFill>
              </a:rPr>
              <a:t>catabolized</a:t>
            </a:r>
            <a:r>
              <a:rPr lang="en-US" sz="2400" dirty="0">
                <a:solidFill>
                  <a:srgbClr val="0070C0"/>
                </a:solidFill>
              </a:rPr>
              <a:t> to LDL, LDL ends up with highest </a:t>
            </a:r>
            <a:r>
              <a:rPr lang="en-US" sz="2400" b="1" dirty="0">
                <a:solidFill>
                  <a:srgbClr val="0070C0"/>
                </a:solidFill>
              </a:rPr>
              <a:t>CE</a:t>
            </a:r>
            <a:r>
              <a:rPr lang="en-US" sz="2400" dirty="0">
                <a:solidFill>
                  <a:srgbClr val="0070C0"/>
                </a:solidFill>
              </a:rPr>
              <a:t> content among the lipoproteins.</a:t>
            </a:r>
          </a:p>
          <a:p>
            <a:pPr lvl="0"/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.">
            <a:hlinkClick r:id="rId2"/>
          </p:cNvPr>
          <p:cNvPicPr/>
          <p:nvPr/>
        </p:nvPicPr>
        <p:blipFill>
          <a:blip r:embed="rId3"/>
          <a:srcRect r="1036" b="51123"/>
          <a:stretch>
            <a:fillRect/>
          </a:stretch>
        </p:blipFill>
        <p:spPr bwMode="auto">
          <a:xfrm>
            <a:off x="642910" y="3214686"/>
            <a:ext cx="79296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Familial LPL deficiency (Type 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Up Arrow 28"/>
          <p:cNvSpPr/>
          <p:nvPr/>
        </p:nvSpPr>
        <p:spPr bwMode="auto">
          <a:xfrm>
            <a:off x="3071802" y="4929198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Up Arrow 30"/>
          <p:cNvSpPr/>
          <p:nvPr/>
        </p:nvSpPr>
        <p:spPr bwMode="auto">
          <a:xfrm>
            <a:off x="3357554" y="4929198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Up Arrow 31"/>
          <p:cNvSpPr/>
          <p:nvPr/>
        </p:nvSpPr>
        <p:spPr bwMode="auto">
          <a:xfrm>
            <a:off x="2357422" y="2000240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>
            <a:off x="2643174" y="2000240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5072066" y="2000240"/>
            <a:ext cx="357190" cy="978408"/>
          </a:xfrm>
          <a:prstGeom prst="downArrow">
            <a:avLst/>
          </a:prstGeom>
          <a:solidFill>
            <a:srgbClr val="00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Down Arrow 34"/>
          <p:cNvSpPr/>
          <p:nvPr/>
        </p:nvSpPr>
        <p:spPr bwMode="auto">
          <a:xfrm>
            <a:off x="6429388" y="2000240"/>
            <a:ext cx="357190" cy="978408"/>
          </a:xfrm>
          <a:prstGeom prst="downArrow">
            <a:avLst/>
          </a:prstGeom>
          <a:solidFill>
            <a:srgbClr val="00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37"/>
          <p:cNvGrpSpPr/>
          <p:nvPr/>
        </p:nvGrpSpPr>
        <p:grpSpPr>
          <a:xfrm>
            <a:off x="357158" y="1357298"/>
            <a:ext cx="8838148" cy="3452178"/>
            <a:chOff x="357158" y="1357298"/>
            <a:chExt cx="8838148" cy="3452178"/>
          </a:xfrm>
        </p:grpSpPr>
        <p:grpSp>
          <p:nvGrpSpPr>
            <p:cNvPr id="19" name="Group 22"/>
            <p:cNvGrpSpPr/>
            <p:nvPr/>
          </p:nvGrpSpPr>
          <p:grpSpPr>
            <a:xfrm>
              <a:off x="357158" y="1357298"/>
              <a:ext cx="8838148" cy="3452178"/>
              <a:chOff x="357158" y="1357298"/>
              <a:chExt cx="8838148" cy="3452178"/>
            </a:xfrm>
          </p:grpSpPr>
          <p:sp>
            <p:nvSpPr>
              <p:cNvPr id="4" name="Isosceles Triangle 3"/>
              <p:cNvSpPr/>
              <p:nvPr/>
            </p:nvSpPr>
            <p:spPr bwMode="auto">
              <a:xfrm rot="10800000">
                <a:off x="357158" y="2143116"/>
                <a:ext cx="1357322" cy="2643206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Pie 4"/>
              <p:cNvSpPr/>
              <p:nvPr/>
            </p:nvSpPr>
            <p:spPr bwMode="auto">
              <a:xfrm rot="10800000">
                <a:off x="7595924" y="2071678"/>
                <a:ext cx="1548108" cy="2362098"/>
              </a:xfrm>
              <a:prstGeom prst="pie">
                <a:avLst>
                  <a:gd name="adj1" fmla="val 2592010"/>
                  <a:gd name="adj2" fmla="val 19211014"/>
                </a:avLst>
              </a:prstGeom>
              <a:solidFill>
                <a:srgbClr val="CCE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71670" y="3000372"/>
                <a:ext cx="12554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VLDL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27028" y="3000372"/>
                <a:ext cx="8451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IDL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15074" y="3000372"/>
                <a:ext cx="981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LDL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00430" y="2143116"/>
                <a:ext cx="958917" cy="584775"/>
              </a:xfrm>
              <a:prstGeom prst="rect">
                <a:avLst/>
              </a:prstGeom>
              <a:solidFill>
                <a:srgbClr val="FDF58D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LPL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43122" y="2714620"/>
                <a:ext cx="708848" cy="584775"/>
              </a:xfrm>
              <a:prstGeom prst="rect">
                <a:avLst/>
              </a:prstGeom>
              <a:solidFill>
                <a:srgbClr val="FDF58D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CII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 bwMode="auto">
              <a:xfrm>
                <a:off x="785786" y="3143248"/>
                <a:ext cx="1285884" cy="35719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3759" y="1500174"/>
                <a:ext cx="10278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liver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5140" y="1357298"/>
                <a:ext cx="24801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Peripheral tissue</a:t>
                </a:r>
              </a:p>
            </p:txBody>
          </p:sp>
          <p:sp>
            <p:nvSpPr>
              <p:cNvPr id="14" name="Right Arrow 13"/>
              <p:cNvSpPr/>
              <p:nvPr/>
            </p:nvSpPr>
            <p:spPr bwMode="auto">
              <a:xfrm>
                <a:off x="3357554" y="3224210"/>
                <a:ext cx="1357322" cy="27622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 bwMode="auto">
              <a:xfrm>
                <a:off x="5500694" y="3143248"/>
                <a:ext cx="714380" cy="35719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 bwMode="auto">
              <a:xfrm>
                <a:off x="7215206" y="3143248"/>
                <a:ext cx="857256" cy="285752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28662" y="3386080"/>
                <a:ext cx="798616" cy="400110"/>
              </a:xfrm>
              <a:prstGeom prst="rect">
                <a:avLst/>
              </a:prstGeom>
              <a:solidFill>
                <a:srgbClr val="FDF58D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B100</a:t>
                </a:r>
              </a:p>
            </p:txBody>
          </p:sp>
          <p:sp>
            <p:nvSpPr>
              <p:cNvPr id="20" name="Curved Down Arrow 19"/>
              <p:cNvSpPr/>
              <p:nvPr/>
            </p:nvSpPr>
            <p:spPr bwMode="auto">
              <a:xfrm>
                <a:off x="3214678" y="3429000"/>
                <a:ext cx="1500198" cy="857256"/>
              </a:xfrm>
              <a:prstGeom prst="curvedDown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28926" y="4286256"/>
                <a:ext cx="683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TG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14810" y="4263102"/>
                <a:ext cx="22936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FFA+glycerol</a:t>
                </a:r>
                <a:endParaRPr lang="en-US" sz="28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150415" y="3395963"/>
              <a:ext cx="736099" cy="369332"/>
            </a:xfrm>
            <a:prstGeom prst="rect">
              <a:avLst/>
            </a:prstGeom>
            <a:solidFill>
              <a:srgbClr val="FDF58D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B100</a:t>
              </a:r>
            </a:p>
          </p:txBody>
        </p:sp>
        <p:sp>
          <p:nvSpPr>
            <p:cNvPr id="36" name="Explosion 1 35"/>
            <p:cNvSpPr/>
            <p:nvPr/>
          </p:nvSpPr>
          <p:spPr bwMode="auto">
            <a:xfrm>
              <a:off x="8072462" y="3000372"/>
              <a:ext cx="642942" cy="571504"/>
            </a:xfrm>
            <a:prstGeom prst="irregularSeal1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05984" y="3643314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LDL</a:t>
              </a:r>
            </a:p>
            <a:p>
              <a:r>
                <a:rPr lang="en-US" dirty="0"/>
                <a:t> receptor</a:t>
              </a:r>
            </a:p>
          </p:txBody>
        </p:sp>
      </p:grpSp>
      <p:sp>
        <p:nvSpPr>
          <p:cNvPr id="24" name="Multiply 23"/>
          <p:cNvSpPr/>
          <p:nvPr/>
        </p:nvSpPr>
        <p:spPr bwMode="auto">
          <a:xfrm>
            <a:off x="3643306" y="2643182"/>
            <a:ext cx="500066" cy="2143140"/>
          </a:xfrm>
          <a:prstGeom prst="mathMultiply">
            <a:avLst/>
          </a:prstGeom>
          <a:solidFill>
            <a:srgbClr val="66006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4" grpId="0" animBg="1"/>
      <p:bldP spid="2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Familial LPL deficiency (Type 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2"/>
          <p:cNvGrpSpPr/>
          <p:nvPr/>
        </p:nvGrpSpPr>
        <p:grpSpPr>
          <a:xfrm>
            <a:off x="3207053" y="2143116"/>
            <a:ext cx="3579525" cy="2666360"/>
            <a:chOff x="2928926" y="2143116"/>
            <a:chExt cx="3579525" cy="2666360"/>
          </a:xfrm>
        </p:grpSpPr>
        <p:sp>
          <p:nvSpPr>
            <p:cNvPr id="9" name="TextBox 8"/>
            <p:cNvSpPr txBox="1"/>
            <p:nvPr/>
          </p:nvSpPr>
          <p:spPr>
            <a:xfrm>
              <a:off x="3500430" y="2143116"/>
              <a:ext cx="958917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LPL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3122" y="2714620"/>
              <a:ext cx="708848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CII</a:t>
              </a: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3357553" y="3224210"/>
              <a:ext cx="1722137" cy="27622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Curved Down Arrow 19"/>
            <p:cNvSpPr/>
            <p:nvPr/>
          </p:nvSpPr>
          <p:spPr bwMode="auto">
            <a:xfrm>
              <a:off x="3214678" y="3429000"/>
              <a:ext cx="1500198" cy="857256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8926" y="4286256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14810" y="4263102"/>
              <a:ext cx="22936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FFA+glycerol</a:t>
              </a:r>
              <a:endParaRPr lang="en-US" sz="2800" dirty="0"/>
            </a:p>
          </p:txBody>
        </p:sp>
      </p:grpSp>
      <p:sp>
        <p:nvSpPr>
          <p:cNvPr id="24" name="Multiply 23"/>
          <p:cNvSpPr/>
          <p:nvPr/>
        </p:nvSpPr>
        <p:spPr bwMode="auto">
          <a:xfrm>
            <a:off x="3992871" y="2714620"/>
            <a:ext cx="507691" cy="1928826"/>
          </a:xfrm>
          <a:prstGeom prst="mathMultiply">
            <a:avLst/>
          </a:prstGeom>
          <a:solidFill>
            <a:srgbClr val="66006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>
            <a:off x="3349929" y="4786322"/>
            <a:ext cx="285752" cy="78581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Up Arrow 30"/>
          <p:cNvSpPr/>
          <p:nvPr/>
        </p:nvSpPr>
        <p:spPr bwMode="auto">
          <a:xfrm>
            <a:off x="3635681" y="4786322"/>
            <a:ext cx="285752" cy="78581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Up Arrow 31"/>
          <p:cNvSpPr/>
          <p:nvPr/>
        </p:nvSpPr>
        <p:spPr bwMode="auto">
          <a:xfrm>
            <a:off x="2563025" y="2000240"/>
            <a:ext cx="285752" cy="1066002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>
            <a:off x="2848777" y="2000240"/>
            <a:ext cx="285752" cy="1066002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lowchart: Punched Tape 29"/>
          <p:cNvSpPr/>
          <p:nvPr/>
        </p:nvSpPr>
        <p:spPr bwMode="auto">
          <a:xfrm rot="5571822">
            <a:off x="55975" y="3016495"/>
            <a:ext cx="1696767" cy="804672"/>
          </a:xfrm>
          <a:prstGeom prst="flowChartPunchedTap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intestine</a:t>
            </a:r>
          </a:p>
        </p:txBody>
      </p:sp>
      <p:sp>
        <p:nvSpPr>
          <p:cNvPr id="38" name="Right Arrow 37"/>
          <p:cNvSpPr/>
          <p:nvPr/>
        </p:nvSpPr>
        <p:spPr bwMode="auto">
          <a:xfrm>
            <a:off x="1134265" y="3286124"/>
            <a:ext cx="1357322" cy="389168"/>
          </a:xfrm>
          <a:prstGeom prst="rightArrow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48579" y="3571875"/>
            <a:ext cx="845104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B48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26181" y="3129977"/>
            <a:ext cx="90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40825" y="2857496"/>
            <a:ext cx="1331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CM </a:t>
            </a:r>
            <a:r>
              <a:rPr lang="en-US" sz="2400" dirty="0"/>
              <a:t>remnant</a:t>
            </a:r>
          </a:p>
        </p:txBody>
      </p:sp>
      <p:sp>
        <p:nvSpPr>
          <p:cNvPr id="48" name="Isosceles Triangle 47"/>
          <p:cNvSpPr/>
          <p:nvPr/>
        </p:nvSpPr>
        <p:spPr bwMode="auto">
          <a:xfrm>
            <a:off x="7358082" y="2143116"/>
            <a:ext cx="1357322" cy="2643206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544683" y="1500174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liver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6564639" y="3224210"/>
            <a:ext cx="1722137" cy="2762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 animBg="1"/>
      <p:bldP spid="31" grpId="0" animBg="1"/>
      <p:bldP spid="32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</a:t>
            </a:r>
            <a:r>
              <a:rPr lang="en-US" sz="2400" dirty="0"/>
              <a:t>I. Primary dyslipoproteinemia.</a:t>
            </a:r>
            <a:r>
              <a:rPr lang="en-US" sz="2400" dirty="0">
                <a:solidFill>
                  <a:srgbClr val="0070C0"/>
                </a:solidFill>
              </a:rPr>
              <a:t>2. </a:t>
            </a:r>
            <a:r>
              <a:rPr lang="en-US" sz="2400" dirty="0" err="1">
                <a:solidFill>
                  <a:srgbClr val="0070C0"/>
                </a:solidFill>
              </a:rPr>
              <a:t>Hyperlipoproteinemia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br>
              <a:rPr lang="en-US" sz="4000" dirty="0"/>
            </a:br>
            <a:r>
              <a:rPr lang="en-US" sz="2800" dirty="0">
                <a:solidFill>
                  <a:schemeClr val="tx1"/>
                </a:solidFill>
              </a:rPr>
              <a:t>Familial hypercholesterolemia (Type </a:t>
            </a:r>
            <a:r>
              <a:rPr lang="en-US" sz="2800" dirty="0" err="1">
                <a:solidFill>
                  <a:schemeClr val="tx1"/>
                </a:solidFill>
              </a:rPr>
              <a:t>IIa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Defect </a:t>
            </a:r>
          </a:p>
          <a:p>
            <a:r>
              <a:rPr lang="en-US" sz="2400" dirty="0"/>
              <a:t>Defective LDL receptors.</a:t>
            </a:r>
          </a:p>
          <a:p>
            <a:r>
              <a:rPr lang="en-US" sz="2400" dirty="0"/>
              <a:t>Mutation in </a:t>
            </a:r>
            <a:r>
              <a:rPr lang="en-US" sz="2400" dirty="0" err="1"/>
              <a:t>ligand</a:t>
            </a:r>
            <a:r>
              <a:rPr lang="en-US" sz="2400" dirty="0"/>
              <a:t> region of </a:t>
            </a:r>
            <a:r>
              <a:rPr lang="en-US" sz="2400" dirty="0" err="1"/>
              <a:t>apo</a:t>
            </a:r>
            <a:r>
              <a:rPr lang="en-US" sz="2400" dirty="0"/>
              <a:t> -B100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Remarks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Wingdings 3" pitchFamily="18" charset="2"/>
              </a:rPr>
              <a:t> </a:t>
            </a:r>
            <a:r>
              <a:rPr lang="en-US" sz="2400" dirty="0" err="1">
                <a:latin typeface="Wingdings 3" pitchFamily="18" charset="2"/>
              </a:rPr>
              <a:t>hhh</a:t>
            </a:r>
            <a:r>
              <a:rPr lang="en-US" sz="2400" dirty="0"/>
              <a:t> LDL levels.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 </a:t>
            </a:r>
            <a:r>
              <a:rPr lang="en-US" sz="2400" dirty="0" err="1">
                <a:latin typeface="Wingdings 3" pitchFamily="18" charset="2"/>
              </a:rPr>
              <a:t>hhh</a:t>
            </a:r>
            <a:r>
              <a:rPr lang="en-US" sz="2400" dirty="0">
                <a:latin typeface="Wingdings 3" pitchFamily="18" charset="2"/>
              </a:rPr>
              <a:t> </a:t>
            </a:r>
            <a:r>
              <a:rPr lang="en-US" sz="2400" dirty="0"/>
              <a:t>cholesterol.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 Resulting in atherosclerosis and CHD.</a:t>
            </a:r>
          </a:p>
          <a:p>
            <a:pPr>
              <a:buNone/>
              <a:defRPr/>
            </a:pPr>
            <a:r>
              <a:rPr lang="en-US" sz="2400" b="1" dirty="0" err="1">
                <a:solidFill>
                  <a:srgbClr val="0070C0"/>
                </a:solidFill>
              </a:rPr>
              <a:t>Homozygotes</a:t>
            </a:r>
            <a:r>
              <a:rPr lang="en-US" sz="2400" b="1" dirty="0">
                <a:solidFill>
                  <a:srgbClr val="0070C0"/>
                </a:solidFill>
              </a:rPr>
              <a:t>: --</a:t>
            </a:r>
            <a:r>
              <a:rPr lang="en-US" sz="2400" dirty="0"/>
              <a:t>Total cholesterol 800-1000 mg/dl.</a:t>
            </a:r>
          </a:p>
          <a:p>
            <a:pPr>
              <a:buNone/>
              <a:defRPr/>
            </a:pPr>
            <a:r>
              <a:rPr lang="en-US" sz="2400" dirty="0"/>
              <a:t>                          --Heart attack as early as teenage years.</a:t>
            </a:r>
          </a:p>
          <a:p>
            <a:pPr>
              <a:buNone/>
              <a:defRPr/>
            </a:pPr>
            <a:r>
              <a:rPr lang="en-US" sz="2400" b="1" dirty="0" err="1">
                <a:solidFill>
                  <a:srgbClr val="0070C0"/>
                </a:solidFill>
              </a:rPr>
              <a:t>Heterozygotes</a:t>
            </a:r>
            <a:r>
              <a:rPr lang="en-US" sz="2400" b="1" dirty="0">
                <a:solidFill>
                  <a:srgbClr val="0070C0"/>
                </a:solidFill>
              </a:rPr>
              <a:t>:  -- </a:t>
            </a:r>
            <a:r>
              <a:rPr lang="en-US" sz="2400" dirty="0"/>
              <a:t>cholesterols 300-600 mg/dl.</a:t>
            </a:r>
          </a:p>
          <a:p>
            <a:pPr>
              <a:buNone/>
              <a:defRPr/>
            </a:pPr>
            <a:r>
              <a:rPr lang="en-US" sz="2400" dirty="0"/>
              <a:t>                            --Heart attacks 20-50 years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Familial hypercholesterolemia (Type </a:t>
            </a:r>
            <a:r>
              <a:rPr lang="en-US" sz="3200" dirty="0" err="1"/>
              <a:t>IIa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22"/>
          <p:cNvGrpSpPr/>
          <p:nvPr/>
        </p:nvGrpSpPr>
        <p:grpSpPr>
          <a:xfrm>
            <a:off x="285720" y="1467137"/>
            <a:ext cx="8766710" cy="3319185"/>
            <a:chOff x="357158" y="1467137"/>
            <a:chExt cx="8766710" cy="3319185"/>
          </a:xfrm>
        </p:grpSpPr>
        <p:sp>
          <p:nvSpPr>
            <p:cNvPr id="4" name="Isosceles Triangle 3"/>
            <p:cNvSpPr/>
            <p:nvPr/>
          </p:nvSpPr>
          <p:spPr bwMode="auto">
            <a:xfrm rot="10800000">
              <a:off x="357158" y="2143116"/>
              <a:ext cx="1357322" cy="264320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Pie 4"/>
            <p:cNvSpPr/>
            <p:nvPr/>
          </p:nvSpPr>
          <p:spPr bwMode="auto">
            <a:xfrm rot="10800000">
              <a:off x="7429520" y="2067034"/>
              <a:ext cx="1548108" cy="2362098"/>
            </a:xfrm>
            <a:prstGeom prst="pie">
              <a:avLst>
                <a:gd name="adj1" fmla="val 2592010"/>
                <a:gd name="adj2" fmla="val 19211014"/>
              </a:avLst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71670" y="3000372"/>
              <a:ext cx="1122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VLDL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7686" y="3048656"/>
              <a:ext cx="7633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IDL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57884" y="3000372"/>
              <a:ext cx="10823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LDL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7554" y="2395831"/>
              <a:ext cx="764953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LPL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0430" y="2824459"/>
              <a:ext cx="577402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CII</a:t>
              </a: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785786" y="3143248"/>
              <a:ext cx="1285884" cy="35719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759" y="1500174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liver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3702" y="1467137"/>
              <a:ext cx="2480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Peripheral tissue</a:t>
              </a: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3214678" y="3224210"/>
              <a:ext cx="1071570" cy="27622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5143504" y="3214686"/>
              <a:ext cx="714380" cy="28575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6929454" y="3143248"/>
              <a:ext cx="1000132" cy="28575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3315" y="3429000"/>
              <a:ext cx="922047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B100</a:t>
              </a:r>
            </a:p>
          </p:txBody>
        </p:sp>
        <p:sp>
          <p:nvSpPr>
            <p:cNvPr id="20" name="Curved Down Arrow 19"/>
            <p:cNvSpPr/>
            <p:nvPr/>
          </p:nvSpPr>
          <p:spPr bwMode="auto">
            <a:xfrm>
              <a:off x="3143240" y="3429000"/>
              <a:ext cx="1357322" cy="857256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17927" y="4286256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43306" y="4263102"/>
              <a:ext cx="1990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FFA+glycerol</a:t>
              </a:r>
              <a:endParaRPr lang="en-US" sz="2400" dirty="0"/>
            </a:p>
          </p:txBody>
        </p:sp>
      </p:grpSp>
      <p:sp>
        <p:nvSpPr>
          <p:cNvPr id="32" name="Up Arrow 31"/>
          <p:cNvSpPr/>
          <p:nvPr/>
        </p:nvSpPr>
        <p:spPr bwMode="auto">
          <a:xfrm>
            <a:off x="6072198" y="2000240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>
            <a:off x="6357950" y="2000240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7143768" y="4429132"/>
            <a:ext cx="1500198" cy="185738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5272" y="5773183"/>
            <a:ext cx="1027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liver</a:t>
            </a:r>
          </a:p>
        </p:txBody>
      </p:sp>
      <p:sp>
        <p:nvSpPr>
          <p:cNvPr id="37" name="Right Arrow 36"/>
          <p:cNvSpPr/>
          <p:nvPr/>
        </p:nvSpPr>
        <p:spPr bwMode="auto">
          <a:xfrm rot="2972971" flipV="1">
            <a:off x="5989588" y="4204180"/>
            <a:ext cx="1951169" cy="3078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xplosion 1 28"/>
          <p:cNvSpPr/>
          <p:nvPr/>
        </p:nvSpPr>
        <p:spPr bwMode="auto">
          <a:xfrm>
            <a:off x="8001024" y="2928934"/>
            <a:ext cx="642942" cy="571504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63108" y="350043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LDL</a:t>
            </a:r>
          </a:p>
          <a:p>
            <a:r>
              <a:rPr lang="en-US" dirty="0"/>
              <a:t> receptor</a:t>
            </a:r>
          </a:p>
        </p:txBody>
      </p:sp>
      <p:sp>
        <p:nvSpPr>
          <p:cNvPr id="38" name="Multiply 37"/>
          <p:cNvSpPr/>
          <p:nvPr/>
        </p:nvSpPr>
        <p:spPr bwMode="auto">
          <a:xfrm>
            <a:off x="8001024" y="2143116"/>
            <a:ext cx="571504" cy="1785950"/>
          </a:xfrm>
          <a:prstGeom prst="mathMultiply">
            <a:avLst/>
          </a:prstGeom>
          <a:solidFill>
            <a:srgbClr val="660066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4663" y="3357562"/>
            <a:ext cx="798616" cy="400110"/>
          </a:xfrm>
          <a:prstGeom prst="rect">
            <a:avLst/>
          </a:prstGeom>
          <a:solidFill>
            <a:srgbClr val="FDF58D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b="1" dirty="0"/>
              <a:t>B100</a:t>
            </a:r>
          </a:p>
        </p:txBody>
      </p:sp>
      <p:sp>
        <p:nvSpPr>
          <p:cNvPr id="35" name="Explosion 1 34"/>
          <p:cNvSpPr/>
          <p:nvPr/>
        </p:nvSpPr>
        <p:spPr bwMode="auto">
          <a:xfrm>
            <a:off x="7643834" y="4929198"/>
            <a:ext cx="857256" cy="785818"/>
          </a:xfrm>
          <a:prstGeom prst="irregularSeal1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Multiply 38"/>
          <p:cNvSpPr/>
          <p:nvPr/>
        </p:nvSpPr>
        <p:spPr bwMode="auto">
          <a:xfrm rot="1565242">
            <a:off x="7613022" y="4523934"/>
            <a:ext cx="785818" cy="1530842"/>
          </a:xfrm>
          <a:prstGeom prst="mathMultiply">
            <a:avLst/>
          </a:prstGeom>
          <a:solidFill>
            <a:srgbClr val="660066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Defect:</a:t>
            </a:r>
          </a:p>
          <a:p>
            <a:r>
              <a:rPr lang="en-US" sz="2800" dirty="0"/>
              <a:t>Abnormal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</a:t>
            </a:r>
            <a:r>
              <a:rPr lang="en-US" sz="2800" dirty="0"/>
              <a:t> (lack E3 &amp; E4 </a:t>
            </a:r>
            <a:r>
              <a:rPr lang="en-US" sz="2800" dirty="0" err="1"/>
              <a:t>isoforms</a:t>
            </a:r>
            <a:r>
              <a:rPr lang="en-US" sz="2800" dirty="0"/>
              <a:t>).</a:t>
            </a:r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Remarks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Wingdings 3" pitchFamily="18" charset="2"/>
              </a:rPr>
              <a:t> </a:t>
            </a:r>
            <a:r>
              <a:rPr lang="en-US" sz="2800" b="1" dirty="0" err="1">
                <a:latin typeface="Wingdings 3" pitchFamily="18" charset="2"/>
              </a:rPr>
              <a:t>hhh</a:t>
            </a:r>
            <a:r>
              <a:rPr lang="en-US" sz="2800" dirty="0"/>
              <a:t>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VLDL remnants (</a:t>
            </a:r>
            <a:r>
              <a:rPr lang="en-US" sz="2800" b="1" dirty="0" err="1">
                <a:latin typeface="Wingdings 3" pitchFamily="18" charset="2"/>
              </a:rPr>
              <a:t>hhh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IDL)</a:t>
            </a:r>
            <a:r>
              <a:rPr lang="en-US" sz="28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  </a:t>
            </a:r>
            <a:r>
              <a:rPr lang="en-US" sz="2800" b="1" dirty="0" err="1">
                <a:latin typeface="Wingdings 3" pitchFamily="18" charset="2"/>
              </a:rPr>
              <a:t>hhh</a:t>
            </a:r>
            <a:r>
              <a:rPr lang="en-US" sz="2800" dirty="0">
                <a:latin typeface="Wingdings 3" pitchFamily="18" charset="2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 remnants.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  Resulting in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hhh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blood cholesterol</a:t>
            </a:r>
            <a:r>
              <a:rPr lang="en-US" sz="2800" dirty="0"/>
              <a:t>, </a:t>
            </a:r>
            <a:r>
              <a:rPr lang="en-US" sz="2800" dirty="0" err="1"/>
              <a:t>xanthoma</a:t>
            </a:r>
            <a:r>
              <a:rPr lang="en-US" sz="2800" dirty="0"/>
              <a:t>, and atherosclerosis.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01636"/>
            <a:ext cx="8229600" cy="927100"/>
          </a:xfrm>
        </p:spPr>
        <p:txBody>
          <a:bodyPr/>
          <a:lstStyle/>
          <a:p>
            <a:r>
              <a:rPr lang="en-US" sz="2400" dirty="0"/>
              <a:t>I. Primary dyslipoproteinemia.</a:t>
            </a:r>
            <a:r>
              <a:rPr lang="en-US" sz="2400" dirty="0">
                <a:solidFill>
                  <a:srgbClr val="0070C0"/>
                </a:solidFill>
              </a:rPr>
              <a:t>2. </a:t>
            </a:r>
            <a:r>
              <a:rPr lang="en-US" sz="2400" dirty="0" err="1">
                <a:solidFill>
                  <a:srgbClr val="0070C0"/>
                </a:solidFill>
              </a:rPr>
              <a:t>Hyperlipoproteinemia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br>
              <a:rPr lang="en-US" sz="3200" b="0" dirty="0"/>
            </a:br>
            <a:r>
              <a:rPr lang="en-US" sz="2800" b="0" dirty="0">
                <a:solidFill>
                  <a:schemeClr val="tx1"/>
                </a:solidFill>
              </a:rPr>
              <a:t>Familial </a:t>
            </a:r>
            <a:r>
              <a:rPr lang="en-US" sz="2800" b="0" dirty="0" err="1">
                <a:solidFill>
                  <a:schemeClr val="tx1"/>
                </a:solidFill>
              </a:rPr>
              <a:t>hyperlipoproteinemia</a:t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(broad beta; remnant removal (Type III)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22"/>
          <p:cNvGrpSpPr/>
          <p:nvPr/>
        </p:nvGrpSpPr>
        <p:grpSpPr>
          <a:xfrm>
            <a:off x="2928926" y="2395831"/>
            <a:ext cx="2847544" cy="2423528"/>
            <a:chOff x="2793675" y="2324393"/>
            <a:chExt cx="2847544" cy="2423528"/>
          </a:xfrm>
        </p:grpSpPr>
        <p:sp>
          <p:nvSpPr>
            <p:cNvPr id="9" name="TextBox 8"/>
            <p:cNvSpPr txBox="1"/>
            <p:nvPr/>
          </p:nvSpPr>
          <p:spPr>
            <a:xfrm>
              <a:off x="3500430" y="2324393"/>
              <a:ext cx="764953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LPL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3122" y="2824459"/>
              <a:ext cx="577402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CII</a:t>
              </a: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3357554" y="3224210"/>
              <a:ext cx="1507824" cy="34766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Curved Down Arrow 19"/>
            <p:cNvSpPr/>
            <p:nvPr/>
          </p:nvSpPr>
          <p:spPr bwMode="auto">
            <a:xfrm>
              <a:off x="3214678" y="3500438"/>
              <a:ext cx="1500198" cy="857256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93675" y="4286256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50931" y="4263102"/>
              <a:ext cx="1990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FFA+glycerol</a:t>
              </a:r>
              <a:endParaRPr lang="en-US" sz="2400" dirty="0"/>
            </a:p>
          </p:txBody>
        </p:sp>
      </p:grpSp>
      <p:sp>
        <p:nvSpPr>
          <p:cNvPr id="32" name="Up Arrow 31"/>
          <p:cNvSpPr/>
          <p:nvPr/>
        </p:nvSpPr>
        <p:spPr bwMode="auto">
          <a:xfrm>
            <a:off x="5500694" y="1857364"/>
            <a:ext cx="285752" cy="1066002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>
            <a:off x="5786446" y="1857364"/>
            <a:ext cx="285752" cy="1066002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lowchart: Punched Tape 29"/>
          <p:cNvSpPr/>
          <p:nvPr/>
        </p:nvSpPr>
        <p:spPr bwMode="auto">
          <a:xfrm rot="5571822">
            <a:off x="55975" y="3016495"/>
            <a:ext cx="1696767" cy="804672"/>
          </a:xfrm>
          <a:prstGeom prst="flowChartPunchedTap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intestine</a:t>
            </a:r>
          </a:p>
        </p:txBody>
      </p:sp>
      <p:sp>
        <p:nvSpPr>
          <p:cNvPr id="38" name="Right Arrow 37"/>
          <p:cNvSpPr/>
          <p:nvPr/>
        </p:nvSpPr>
        <p:spPr bwMode="auto">
          <a:xfrm>
            <a:off x="1134265" y="3286124"/>
            <a:ext cx="1357322" cy="389168"/>
          </a:xfrm>
          <a:prstGeom prst="rightArrow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48579" y="3571875"/>
            <a:ext cx="845104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B48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26181" y="3129977"/>
            <a:ext cx="90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43504" y="2913403"/>
            <a:ext cx="1331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CM </a:t>
            </a:r>
            <a:r>
              <a:rPr lang="en-US" sz="2400" dirty="0"/>
              <a:t>remnant</a:t>
            </a:r>
          </a:p>
        </p:txBody>
      </p:sp>
      <p:sp>
        <p:nvSpPr>
          <p:cNvPr id="48" name="Isosceles Triangle 47"/>
          <p:cNvSpPr/>
          <p:nvPr/>
        </p:nvSpPr>
        <p:spPr bwMode="auto">
          <a:xfrm>
            <a:off x="7358082" y="2143116"/>
            <a:ext cx="1357322" cy="2643206"/>
          </a:xfrm>
          <a:prstGeom prst="triangle">
            <a:avLst>
              <a:gd name="adj" fmla="val 10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4683" y="1500174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liver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6429389" y="3295648"/>
            <a:ext cx="1357322" cy="3476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Familial </a:t>
            </a:r>
            <a:r>
              <a:rPr lang="en-US" sz="3200" b="0" dirty="0" err="1"/>
              <a:t>hyperlipoproteinemia</a:t>
            </a:r>
            <a:br>
              <a:rPr lang="en-US" sz="3200" b="0" dirty="0"/>
            </a:br>
            <a:r>
              <a:rPr lang="en-US" sz="3200" b="0" dirty="0"/>
              <a:t>(broad beta; remnant removal (Type III)</a:t>
            </a:r>
          </a:p>
        </p:txBody>
      </p:sp>
      <p:sp>
        <p:nvSpPr>
          <p:cNvPr id="34" name="5-Point Star 33"/>
          <p:cNvSpPr/>
          <p:nvPr/>
        </p:nvSpPr>
        <p:spPr bwMode="auto">
          <a:xfrm>
            <a:off x="7786710" y="3143248"/>
            <a:ext cx="642942" cy="500066"/>
          </a:xfrm>
          <a:prstGeom prst="star5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55791" y="3782801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Apo-E</a:t>
            </a:r>
          </a:p>
          <a:p>
            <a:pPr algn="l"/>
            <a:r>
              <a:rPr lang="en-US" dirty="0"/>
              <a:t>receptor</a:t>
            </a:r>
          </a:p>
        </p:txBody>
      </p:sp>
      <p:sp>
        <p:nvSpPr>
          <p:cNvPr id="36" name="Multiply 35"/>
          <p:cNvSpPr/>
          <p:nvPr/>
        </p:nvSpPr>
        <p:spPr bwMode="auto">
          <a:xfrm>
            <a:off x="6858016" y="2428868"/>
            <a:ext cx="785818" cy="2071702"/>
          </a:xfrm>
          <a:prstGeom prst="mathMultiply">
            <a:avLst/>
          </a:prstGeom>
          <a:solidFill>
            <a:srgbClr val="660066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1785918" y="5308112"/>
            <a:ext cx="285752" cy="764094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783" y="5487431"/>
            <a:ext cx="164339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Blood</a:t>
            </a:r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C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  <p:bldP spid="36" grpId="1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37"/>
          <p:cNvGrpSpPr/>
          <p:nvPr/>
        </p:nvGrpSpPr>
        <p:grpSpPr>
          <a:xfrm>
            <a:off x="377322" y="1500174"/>
            <a:ext cx="8715819" cy="3286148"/>
            <a:chOff x="357158" y="1500174"/>
            <a:chExt cx="8786874" cy="3286148"/>
          </a:xfrm>
        </p:grpSpPr>
        <p:grpSp>
          <p:nvGrpSpPr>
            <p:cNvPr id="13" name="Group 22"/>
            <p:cNvGrpSpPr/>
            <p:nvPr/>
          </p:nvGrpSpPr>
          <p:grpSpPr>
            <a:xfrm>
              <a:off x="357158" y="1500174"/>
              <a:ext cx="8786874" cy="3286148"/>
              <a:chOff x="357158" y="1500174"/>
              <a:chExt cx="8786874" cy="3286148"/>
            </a:xfrm>
          </p:grpSpPr>
          <p:sp>
            <p:nvSpPr>
              <p:cNvPr id="4" name="Isosceles Triangle 3"/>
              <p:cNvSpPr/>
              <p:nvPr/>
            </p:nvSpPr>
            <p:spPr bwMode="auto">
              <a:xfrm rot="10800000">
                <a:off x="357158" y="2143116"/>
                <a:ext cx="1357322" cy="2643206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Pie 4"/>
              <p:cNvSpPr/>
              <p:nvPr/>
            </p:nvSpPr>
            <p:spPr bwMode="auto">
              <a:xfrm rot="10800000">
                <a:off x="7595924" y="2281348"/>
                <a:ext cx="1548108" cy="2362098"/>
              </a:xfrm>
              <a:prstGeom prst="pie">
                <a:avLst>
                  <a:gd name="adj1" fmla="val 2592010"/>
                  <a:gd name="adj2" fmla="val 19211014"/>
                </a:avLst>
              </a:prstGeom>
              <a:solidFill>
                <a:srgbClr val="CCE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71670" y="3000372"/>
                <a:ext cx="12554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VLDL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643438" y="3110211"/>
                <a:ext cx="851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IDL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00760" y="2285992"/>
                <a:ext cx="981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LDL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00430" y="2324393"/>
                <a:ext cx="764953" cy="461665"/>
              </a:xfrm>
              <a:prstGeom prst="rect">
                <a:avLst/>
              </a:prstGeom>
              <a:solidFill>
                <a:srgbClr val="FDF58D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LPL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43122" y="2824459"/>
                <a:ext cx="577402" cy="461665"/>
              </a:xfrm>
              <a:prstGeom prst="rect">
                <a:avLst/>
              </a:prstGeom>
              <a:solidFill>
                <a:srgbClr val="FDF58D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CII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 bwMode="auto">
              <a:xfrm>
                <a:off x="785786" y="3143248"/>
                <a:ext cx="1285884" cy="35719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3759" y="1500174"/>
                <a:ext cx="10278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liver</a:t>
                </a:r>
              </a:p>
            </p:txBody>
          </p:sp>
          <p:sp>
            <p:nvSpPr>
              <p:cNvPr id="14" name="Right Arrow 13"/>
              <p:cNvSpPr/>
              <p:nvPr/>
            </p:nvSpPr>
            <p:spPr bwMode="auto">
              <a:xfrm>
                <a:off x="3357554" y="3224210"/>
                <a:ext cx="1285884" cy="27622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 bwMode="auto">
              <a:xfrm rot="19943679">
                <a:off x="5264683" y="2846363"/>
                <a:ext cx="962884" cy="318089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 bwMode="auto">
              <a:xfrm>
                <a:off x="6890686" y="3143248"/>
                <a:ext cx="1000132" cy="285752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28662" y="3386080"/>
                <a:ext cx="798616" cy="400110"/>
              </a:xfrm>
              <a:prstGeom prst="rect">
                <a:avLst/>
              </a:prstGeom>
              <a:solidFill>
                <a:srgbClr val="FDF58D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B100</a:t>
                </a:r>
              </a:p>
            </p:txBody>
          </p:sp>
          <p:sp>
            <p:nvSpPr>
              <p:cNvPr id="20" name="Curved Down Arrow 19"/>
              <p:cNvSpPr/>
              <p:nvPr/>
            </p:nvSpPr>
            <p:spPr bwMode="auto">
              <a:xfrm>
                <a:off x="3214678" y="3429000"/>
                <a:ext cx="1500198" cy="857256"/>
              </a:xfrm>
              <a:prstGeom prst="curvedDown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89365" y="4286256"/>
                <a:ext cx="6110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TG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57620" y="4263102"/>
                <a:ext cx="199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FFA+glycerol</a:t>
                </a:r>
                <a:endParaRPr lang="en-US" sz="24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145124" y="3416858"/>
              <a:ext cx="825867" cy="369332"/>
            </a:xfrm>
            <a:prstGeom prst="rect">
              <a:avLst/>
            </a:prstGeom>
            <a:solidFill>
              <a:srgbClr val="FDF58D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apo</a:t>
              </a:r>
              <a:r>
                <a:rPr lang="en-US" b="1" dirty="0"/>
                <a:t>-E</a:t>
              </a: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Familial </a:t>
            </a:r>
            <a:r>
              <a:rPr lang="en-US" sz="3200" b="0" dirty="0" err="1"/>
              <a:t>hyperlipoproteinemia</a:t>
            </a:r>
            <a:br>
              <a:rPr lang="en-US" sz="3200" b="0" dirty="0"/>
            </a:br>
            <a:r>
              <a:rPr lang="en-US" sz="3200" b="0" dirty="0"/>
              <a:t>(broad beta; remnant removal (Type III)</a:t>
            </a:r>
          </a:p>
        </p:txBody>
      </p:sp>
      <p:sp>
        <p:nvSpPr>
          <p:cNvPr id="41" name="Up Arrow 40"/>
          <p:cNvSpPr/>
          <p:nvPr/>
        </p:nvSpPr>
        <p:spPr bwMode="auto">
          <a:xfrm>
            <a:off x="5000628" y="2000240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Up Arrow 41"/>
          <p:cNvSpPr/>
          <p:nvPr/>
        </p:nvSpPr>
        <p:spPr bwMode="auto">
          <a:xfrm>
            <a:off x="6072198" y="1428736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5-Point Star 43"/>
          <p:cNvSpPr/>
          <p:nvPr/>
        </p:nvSpPr>
        <p:spPr bwMode="auto">
          <a:xfrm>
            <a:off x="7929586" y="3071810"/>
            <a:ext cx="642942" cy="500066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15272" y="392567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Apo-E</a:t>
            </a:r>
          </a:p>
          <a:p>
            <a:pPr algn="l"/>
            <a:r>
              <a:rPr lang="en-US" b="1" dirty="0"/>
              <a:t>receptor</a:t>
            </a:r>
          </a:p>
        </p:txBody>
      </p:sp>
      <p:sp>
        <p:nvSpPr>
          <p:cNvPr id="47" name="Multiply 46"/>
          <p:cNvSpPr/>
          <p:nvPr/>
        </p:nvSpPr>
        <p:spPr bwMode="auto">
          <a:xfrm>
            <a:off x="6715140" y="2357430"/>
            <a:ext cx="642942" cy="2071702"/>
          </a:xfrm>
          <a:prstGeom prst="mathMultiply">
            <a:avLst/>
          </a:prstGeom>
          <a:solidFill>
            <a:srgbClr val="660066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4998" y="5548986"/>
            <a:ext cx="1463862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800" dirty="0"/>
              <a:t>Blood</a:t>
            </a:r>
            <a:r>
              <a:rPr lang="en-US" sz="2800" b="1" dirty="0"/>
              <a:t> C</a:t>
            </a:r>
          </a:p>
        </p:txBody>
      </p:sp>
      <p:sp>
        <p:nvSpPr>
          <p:cNvPr id="36" name="Up Arrow 35"/>
          <p:cNvSpPr/>
          <p:nvPr/>
        </p:nvSpPr>
        <p:spPr bwMode="auto">
          <a:xfrm>
            <a:off x="4214810" y="5389074"/>
            <a:ext cx="285752" cy="764094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9124" y="5496955"/>
            <a:ext cx="2979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VLDL remnant</a:t>
            </a:r>
          </a:p>
        </p:txBody>
      </p:sp>
      <p:cxnSp>
        <p:nvCxnSpPr>
          <p:cNvPr id="59" name="Shape 58"/>
          <p:cNvCxnSpPr/>
          <p:nvPr/>
        </p:nvCxnSpPr>
        <p:spPr bwMode="auto">
          <a:xfrm flipV="1">
            <a:off x="6000760" y="4143380"/>
            <a:ext cx="1571636" cy="14964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hape 61"/>
          <p:cNvCxnSpPr>
            <a:stCxn id="6" idx="2"/>
          </p:cNvCxnSpPr>
          <p:nvPr/>
        </p:nvCxnSpPr>
        <p:spPr bwMode="auto">
          <a:xfrm rot="16200000" flipH="1">
            <a:off x="2285629" y="4000148"/>
            <a:ext cx="2272745" cy="1442742"/>
          </a:xfrm>
          <a:prstGeom prst="bentConnector3">
            <a:avLst>
              <a:gd name="adj1" fmla="val 84366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Multiply 65"/>
          <p:cNvSpPr/>
          <p:nvPr/>
        </p:nvSpPr>
        <p:spPr bwMode="auto">
          <a:xfrm>
            <a:off x="6786578" y="3500438"/>
            <a:ext cx="642942" cy="1857388"/>
          </a:xfrm>
          <a:prstGeom prst="mathMultiply">
            <a:avLst/>
          </a:prstGeom>
          <a:solidFill>
            <a:srgbClr val="660066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5617166" y="3286124"/>
            <a:ext cx="955098" cy="31808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Up Arrow 51"/>
          <p:cNvSpPr/>
          <p:nvPr/>
        </p:nvSpPr>
        <p:spPr bwMode="auto">
          <a:xfrm>
            <a:off x="428596" y="5143512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>
            <a:off x="714348" y="5143512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7" grpId="0" animBg="1"/>
      <p:bldP spid="47" grpId="1" animBg="1"/>
      <p:bldP spid="35" grpId="0" animBg="1"/>
      <p:bldP spid="35" grpId="1" animBg="1"/>
      <p:bldP spid="36" grpId="0" animBg="1"/>
      <p:bldP spid="66" grpId="0" animBg="1"/>
      <p:bldP spid="66" grpId="1" animBg="1"/>
      <p:bldP spid="52" grpId="0" animBg="1"/>
      <p:bldP spid="5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Defect: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Wingdings 3" pitchFamily="18" charset="2"/>
              </a:rPr>
              <a:t> </a:t>
            </a:r>
            <a:r>
              <a:rPr lang="en-US" sz="2800" dirty="0" err="1">
                <a:latin typeface="Wingdings 3" pitchFamily="18" charset="2"/>
              </a:rPr>
              <a:t>hhh</a:t>
            </a:r>
            <a:r>
              <a:rPr lang="en-US" sz="2800" dirty="0"/>
              <a:t>  VLDL  associated with glucose intolerance and </a:t>
            </a:r>
            <a:r>
              <a:rPr lang="en-US" sz="2800" dirty="0" err="1"/>
              <a:t>hyperinsulinemia</a:t>
            </a:r>
            <a:r>
              <a:rPr lang="en-US" sz="2800" dirty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The most common </a:t>
            </a:r>
            <a:r>
              <a:rPr lang="en-US" sz="2800" dirty="0" err="1"/>
              <a:t>hyperlipidemia</a:t>
            </a:r>
            <a:r>
              <a:rPr lang="en-US" sz="2800" dirty="0"/>
              <a:t> 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Remarks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Wingdings 3" pitchFamily="18" charset="2"/>
              </a:rPr>
              <a:t> </a:t>
            </a:r>
            <a:r>
              <a:rPr lang="en-US" sz="2800" dirty="0" err="1">
                <a:latin typeface="Wingdings 3" pitchFamily="18" charset="2"/>
              </a:rPr>
              <a:t>hhh</a:t>
            </a:r>
            <a:r>
              <a:rPr lang="en-US" sz="2800" dirty="0"/>
              <a:t>  VLDL. </a:t>
            </a:r>
            <a:r>
              <a:rPr lang="en-US" sz="2800" dirty="0" err="1">
                <a:latin typeface="Wingdings 3" pitchFamily="18" charset="2"/>
              </a:rPr>
              <a:t>hhh</a:t>
            </a:r>
            <a:r>
              <a:rPr lang="en-US" sz="2800" dirty="0"/>
              <a:t>  TG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  </a:t>
            </a:r>
            <a:r>
              <a:rPr lang="en-US" sz="2800" dirty="0" err="1">
                <a:latin typeface="Wingdings 3" pitchFamily="18" charset="2"/>
              </a:rPr>
              <a:t>hhh</a:t>
            </a:r>
            <a:r>
              <a:rPr lang="en-US" sz="2800" dirty="0">
                <a:latin typeface="Wingdings 3" pitchFamily="18" charset="2"/>
              </a:rPr>
              <a:t> </a:t>
            </a:r>
            <a:r>
              <a:rPr lang="en-US" sz="2800" dirty="0"/>
              <a:t>LDL. </a:t>
            </a:r>
            <a:r>
              <a:rPr lang="en-US" sz="2800" dirty="0" err="1">
                <a:latin typeface="Wingdings 3" pitchFamily="18" charset="2"/>
              </a:rPr>
              <a:t>hhh</a:t>
            </a:r>
            <a:r>
              <a:rPr lang="en-US" sz="2800" dirty="0">
                <a:latin typeface="Wingdings 3" pitchFamily="18" charset="2"/>
              </a:rPr>
              <a:t> </a:t>
            </a:r>
            <a:r>
              <a:rPr lang="en-US" sz="2800" dirty="0" err="1"/>
              <a:t>cholerterol</a:t>
            </a:r>
            <a:r>
              <a:rPr lang="en-US" sz="28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  commonly associated with CHD, type II DM, obesity.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I. Primary dyslipoproteinemia.</a:t>
            </a:r>
            <a:r>
              <a:rPr lang="en-US" sz="2400" dirty="0">
                <a:solidFill>
                  <a:srgbClr val="0070C0"/>
                </a:solidFill>
              </a:rPr>
              <a:t>2. </a:t>
            </a:r>
            <a:r>
              <a:rPr lang="en-US" sz="2400" dirty="0" err="1">
                <a:solidFill>
                  <a:srgbClr val="0070C0"/>
                </a:solidFill>
              </a:rPr>
              <a:t>Hyperlipoproteinemia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br>
              <a:rPr lang="en-US" sz="3200" dirty="0"/>
            </a:br>
            <a:r>
              <a:rPr lang="en-US" sz="3200" dirty="0">
                <a:solidFill>
                  <a:schemeClr val="tx1"/>
                </a:solidFill>
              </a:rPr>
              <a:t>Familial </a:t>
            </a:r>
            <a:r>
              <a:rPr lang="en-US" sz="3200" dirty="0" err="1">
                <a:solidFill>
                  <a:schemeClr val="tx1"/>
                </a:solidFill>
              </a:rPr>
              <a:t>hypertriglyceridemia</a:t>
            </a:r>
            <a:r>
              <a:rPr lang="en-US" sz="3200" dirty="0">
                <a:solidFill>
                  <a:schemeClr val="tx1"/>
                </a:solidFill>
              </a:rPr>
              <a:t> (Type IV)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7"/>
          <p:cNvGrpSpPr/>
          <p:nvPr/>
        </p:nvGrpSpPr>
        <p:grpSpPr>
          <a:xfrm>
            <a:off x="377323" y="1357298"/>
            <a:ext cx="8766677" cy="3429024"/>
            <a:chOff x="357158" y="1357298"/>
            <a:chExt cx="8838148" cy="3429024"/>
          </a:xfrm>
        </p:grpSpPr>
        <p:grpSp>
          <p:nvGrpSpPr>
            <p:cNvPr id="18" name="Group 22"/>
            <p:cNvGrpSpPr/>
            <p:nvPr/>
          </p:nvGrpSpPr>
          <p:grpSpPr>
            <a:xfrm>
              <a:off x="357158" y="1357298"/>
              <a:ext cx="8838148" cy="3429024"/>
              <a:chOff x="357158" y="1357298"/>
              <a:chExt cx="8838148" cy="3429024"/>
            </a:xfrm>
          </p:grpSpPr>
          <p:sp>
            <p:nvSpPr>
              <p:cNvPr id="4" name="Isosceles Triangle 3"/>
              <p:cNvSpPr/>
              <p:nvPr/>
            </p:nvSpPr>
            <p:spPr bwMode="auto">
              <a:xfrm rot="10800000">
                <a:off x="357158" y="2143116"/>
                <a:ext cx="1357322" cy="2643206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Pie 4"/>
              <p:cNvSpPr/>
              <p:nvPr/>
            </p:nvSpPr>
            <p:spPr bwMode="auto">
              <a:xfrm rot="10800000">
                <a:off x="7595924" y="2281348"/>
                <a:ext cx="1548108" cy="2362098"/>
              </a:xfrm>
              <a:prstGeom prst="pie">
                <a:avLst>
                  <a:gd name="adj1" fmla="val 2592010"/>
                  <a:gd name="adj2" fmla="val 19211014"/>
                </a:avLst>
              </a:prstGeom>
              <a:solidFill>
                <a:srgbClr val="CCE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71670" y="3000372"/>
                <a:ext cx="12554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VLDL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643438" y="3110211"/>
                <a:ext cx="6799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IDL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00760" y="3000372"/>
                <a:ext cx="981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LDL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00430" y="2324393"/>
                <a:ext cx="764953" cy="46166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LPL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43122" y="2824459"/>
                <a:ext cx="577402" cy="46166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CII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 bwMode="auto">
              <a:xfrm>
                <a:off x="785785" y="3000372"/>
                <a:ext cx="1285884" cy="714380"/>
              </a:xfrm>
              <a:prstGeom prst="rightArrow">
                <a:avLst/>
              </a:prstGeom>
              <a:solidFill>
                <a:srgbClr val="7030A0"/>
              </a:solidFill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65142" y="4000504"/>
                <a:ext cx="851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liver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5140" y="1357298"/>
                <a:ext cx="24801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Peripheral tissue</a:t>
                </a:r>
              </a:p>
            </p:txBody>
          </p:sp>
          <p:sp>
            <p:nvSpPr>
              <p:cNvPr id="14" name="Right Arrow 13"/>
              <p:cNvSpPr/>
              <p:nvPr/>
            </p:nvSpPr>
            <p:spPr bwMode="auto">
              <a:xfrm>
                <a:off x="3357554" y="3224210"/>
                <a:ext cx="1285884" cy="27622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 bwMode="auto">
              <a:xfrm>
                <a:off x="5286380" y="3214686"/>
                <a:ext cx="714380" cy="285752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 bwMode="auto">
              <a:xfrm>
                <a:off x="6890686" y="3143248"/>
                <a:ext cx="1000132" cy="285752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28662" y="3559734"/>
                <a:ext cx="742100" cy="36933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B100</a:t>
                </a:r>
              </a:p>
            </p:txBody>
          </p:sp>
          <p:sp>
            <p:nvSpPr>
              <p:cNvPr id="20" name="Curved Down Arrow 19"/>
              <p:cNvSpPr/>
              <p:nvPr/>
            </p:nvSpPr>
            <p:spPr bwMode="auto">
              <a:xfrm>
                <a:off x="3214678" y="3429000"/>
                <a:ext cx="1500198" cy="857256"/>
              </a:xfrm>
              <a:prstGeom prst="curvedDown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89365" y="4286256"/>
                <a:ext cx="6110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TG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57620" y="4263102"/>
                <a:ext cx="199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FFA+glycerol</a:t>
                </a:r>
                <a:endParaRPr lang="en-US" sz="2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80869" y="2252955"/>
                <a:ext cx="9942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latin typeface="Wingdings 3" pitchFamily="18" charset="2"/>
                  </a:rPr>
                  <a:t>hh</a:t>
                </a:r>
                <a:r>
                  <a:rPr lang="en-US" sz="2400" b="1" dirty="0" err="1"/>
                  <a:t>TG</a:t>
                </a:r>
                <a:endParaRPr lang="en-US" sz="2400" b="1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962706" y="3416858"/>
              <a:ext cx="825867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apo</a:t>
              </a:r>
              <a:r>
                <a:rPr lang="en-US" b="1" dirty="0"/>
                <a:t>-E</a:t>
              </a:r>
            </a:p>
          </p:txBody>
        </p:sp>
      </p:grpSp>
      <p:sp>
        <p:nvSpPr>
          <p:cNvPr id="44" name="5-Point Star 43"/>
          <p:cNvSpPr/>
          <p:nvPr/>
        </p:nvSpPr>
        <p:spPr bwMode="auto">
          <a:xfrm>
            <a:off x="7929586" y="3071810"/>
            <a:ext cx="642942" cy="500066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15272" y="392567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Apo-E</a:t>
            </a:r>
          </a:p>
          <a:p>
            <a:pPr algn="l"/>
            <a:r>
              <a:rPr lang="en-US" b="1" dirty="0"/>
              <a:t>receptor</a:t>
            </a:r>
          </a:p>
        </p:txBody>
      </p:sp>
      <p:sp>
        <p:nvSpPr>
          <p:cNvPr id="48" name="Up Arrow 47"/>
          <p:cNvSpPr/>
          <p:nvPr/>
        </p:nvSpPr>
        <p:spPr bwMode="auto">
          <a:xfrm>
            <a:off x="2357422" y="2000240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Up Arrow 48"/>
          <p:cNvSpPr/>
          <p:nvPr/>
        </p:nvSpPr>
        <p:spPr bwMode="auto">
          <a:xfrm>
            <a:off x="2643174" y="2000240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>
            <a:off x="1857356" y="4808046"/>
            <a:ext cx="357190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27462" y="5058803"/>
            <a:ext cx="2736648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dirty="0"/>
              <a:t>Blood </a:t>
            </a:r>
            <a:r>
              <a:rPr lang="en-US" sz="3200" b="1" dirty="0"/>
              <a:t>TG &amp; 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1670" y="1000108"/>
            <a:ext cx="2928958" cy="83099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en-US" sz="2400" b="1" dirty="0"/>
              <a:t>DM, </a:t>
            </a:r>
            <a:r>
              <a:rPr lang="en-US" sz="2400" b="1" dirty="0" err="1"/>
              <a:t>Hyperinsulinemia</a:t>
            </a:r>
            <a:r>
              <a:rPr lang="en-US" sz="2400" b="1" dirty="0"/>
              <a:t> </a:t>
            </a:r>
            <a:endParaRPr lang="ar-JO" sz="2400" b="1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rot="10800000" flipV="1">
            <a:off x="1142977" y="1357298"/>
            <a:ext cx="928693" cy="7858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r>
              <a:rPr lang="en-US" sz="3200" dirty="0"/>
              <a:t>Familial </a:t>
            </a:r>
            <a:r>
              <a:rPr lang="en-US" sz="3200" dirty="0" err="1"/>
              <a:t>hypertriglyceridemia</a:t>
            </a:r>
            <a:r>
              <a:rPr lang="en-US" sz="3200" dirty="0"/>
              <a:t> (Type IV)</a:t>
            </a:r>
          </a:p>
        </p:txBody>
      </p:sp>
      <p:sp>
        <p:nvSpPr>
          <p:cNvPr id="34" name="Up Arrow 33"/>
          <p:cNvSpPr/>
          <p:nvPr/>
        </p:nvSpPr>
        <p:spPr bwMode="auto">
          <a:xfrm>
            <a:off x="6286512" y="2000240"/>
            <a:ext cx="285752" cy="978408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33" grpId="0" animBg="1"/>
      <p:bldP spid="35" grpId="0" animBg="1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42" y="218918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Defect:</a:t>
            </a:r>
          </a:p>
          <a:p>
            <a:r>
              <a:rPr lang="en-US" sz="2400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Absent LCAT </a:t>
            </a:r>
            <a:r>
              <a:rPr lang="en-US" sz="2400" dirty="0"/>
              <a:t>leads to block in reverse </a:t>
            </a:r>
            <a:r>
              <a:rPr lang="en-US" sz="2400" dirty="0" err="1"/>
              <a:t>cholersterol</a:t>
            </a:r>
            <a:r>
              <a:rPr lang="en-US" sz="2400" dirty="0"/>
              <a:t> transport.</a:t>
            </a:r>
          </a:p>
          <a:p>
            <a:r>
              <a:rPr lang="en-US" sz="2400" dirty="0"/>
              <a:t>HDL remains as nascent disks…… can not take up cholesterol or </a:t>
            </a:r>
            <a:r>
              <a:rPr lang="en-US" sz="2400" dirty="0" err="1"/>
              <a:t>esterifying</a:t>
            </a:r>
            <a:r>
              <a:rPr lang="en-US" sz="2400" dirty="0"/>
              <a:t> it.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Remarks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Wingdings 3" pitchFamily="18" charset="2"/>
              </a:rPr>
              <a:t> ,,,</a:t>
            </a:r>
            <a:r>
              <a:rPr lang="en-US" sz="2400" dirty="0"/>
              <a:t>  cholesterol ester &amp; </a:t>
            </a:r>
            <a:r>
              <a:rPr lang="en-US" sz="2400" dirty="0" err="1"/>
              <a:t>lysolecithin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Abnormal LDL (lipoprotein X)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Abnormal VLDL.</a:t>
            </a: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01636"/>
            <a:ext cx="8229600" cy="927100"/>
          </a:xfrm>
        </p:spPr>
        <p:txBody>
          <a:bodyPr/>
          <a:lstStyle/>
          <a:p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/>
              <a:t>I. Primary dyslipoproteinemia.</a:t>
            </a:r>
            <a:r>
              <a:rPr lang="en-US" sz="2400" dirty="0">
                <a:solidFill>
                  <a:srgbClr val="0070C0"/>
                </a:solidFill>
              </a:rPr>
              <a:t>2. </a:t>
            </a:r>
            <a:r>
              <a:rPr lang="en-US" sz="2400" dirty="0" err="1">
                <a:solidFill>
                  <a:srgbClr val="0070C0"/>
                </a:solidFill>
              </a:rPr>
              <a:t>Hyperlipoproteinemia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Familial lecithin: </a:t>
            </a:r>
            <a:r>
              <a:rPr lang="en-US" sz="2800" dirty="0" err="1">
                <a:solidFill>
                  <a:schemeClr val="tx1"/>
                </a:solidFill>
              </a:rPr>
              <a:t>cholerterol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acyltransferase</a:t>
            </a:r>
            <a:r>
              <a:rPr lang="en-US" sz="2800" dirty="0">
                <a:solidFill>
                  <a:schemeClr val="tx1"/>
                </a:solidFill>
              </a:rPr>
              <a:t> (LCAT) deficiency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density lipoprotein (HDL)</a:t>
            </a:r>
          </a:p>
        </p:txBody>
      </p:sp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 bwMode="auto">
          <a:xfrm rot="10800000">
            <a:off x="357158" y="1643050"/>
            <a:ext cx="2286016" cy="4714908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lowchart: Direct Access Storage 5"/>
          <p:cNvSpPr/>
          <p:nvPr/>
        </p:nvSpPr>
        <p:spPr bwMode="auto">
          <a:xfrm>
            <a:off x="3428992" y="1814506"/>
            <a:ext cx="1500198" cy="685800"/>
          </a:xfrm>
          <a:prstGeom prst="flowChartMagneticDrum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43352" y="1571612"/>
            <a:ext cx="914400" cy="342896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Apo-C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714744" y="2371724"/>
            <a:ext cx="914400" cy="700086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LCAT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5000628" y="1214422"/>
            <a:ext cx="1071570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6286512" y="942964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CM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786314" y="1071547"/>
            <a:ext cx="1071570" cy="4286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al 22"/>
          <p:cNvSpPr/>
          <p:nvPr/>
        </p:nvSpPr>
        <p:spPr bwMode="auto">
          <a:xfrm>
            <a:off x="6015054" y="800088"/>
            <a:ext cx="914400" cy="485772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Apo-A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3214678" y="3871922"/>
            <a:ext cx="2000264" cy="1628780"/>
          </a:xfrm>
          <a:prstGeom prst="ellips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500430" y="3600464"/>
            <a:ext cx="1508760" cy="542916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Apo-A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500430" y="5214950"/>
            <a:ext cx="1508760" cy="642942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LCAT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8143900" y="2643182"/>
            <a:ext cx="914400" cy="2500330"/>
          </a:xfrm>
          <a:prstGeom prst="roundRect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929" y="1191268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Liver </a:t>
            </a:r>
          </a:p>
        </p:txBody>
      </p:sp>
      <p:cxnSp>
        <p:nvCxnSpPr>
          <p:cNvPr id="34" name="Curved Connector 33"/>
          <p:cNvCxnSpPr>
            <a:endCxn id="60" idx="1"/>
          </p:cNvCxnSpPr>
          <p:nvPr/>
        </p:nvCxnSpPr>
        <p:spPr bwMode="auto">
          <a:xfrm flipV="1">
            <a:off x="5214942" y="2914316"/>
            <a:ext cx="2857520" cy="148624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8072462" y="265270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93606" y="361027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72462" y="442913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cxnSp>
        <p:nvCxnSpPr>
          <p:cNvPr id="67" name="Curved Connector 66"/>
          <p:cNvCxnSpPr>
            <a:stCxn id="61" idx="1"/>
          </p:cNvCxnSpPr>
          <p:nvPr/>
        </p:nvCxnSpPr>
        <p:spPr bwMode="auto">
          <a:xfrm rot="10800000" flipV="1">
            <a:off x="5214942" y="3871886"/>
            <a:ext cx="2878664" cy="52867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Curved Connector 68"/>
          <p:cNvCxnSpPr/>
          <p:nvPr/>
        </p:nvCxnSpPr>
        <p:spPr bwMode="auto">
          <a:xfrm>
            <a:off x="5214942" y="4400560"/>
            <a:ext cx="3000396" cy="3143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3929058" y="4429132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CE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 rot="10800000" flipV="1">
            <a:off x="1214414" y="4930786"/>
            <a:ext cx="1928826" cy="2841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531214" y="4000504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CE</a:t>
            </a:r>
          </a:p>
        </p:txBody>
      </p:sp>
      <p:sp>
        <p:nvSpPr>
          <p:cNvPr id="85" name="Explosion 1 84"/>
          <p:cNvSpPr/>
          <p:nvPr/>
        </p:nvSpPr>
        <p:spPr bwMode="auto">
          <a:xfrm>
            <a:off x="571472" y="4643446"/>
            <a:ext cx="571504" cy="1071570"/>
          </a:xfrm>
          <a:prstGeom prst="irregularSeal1">
            <a:avLst/>
          </a:prstGeom>
          <a:solidFill>
            <a:srgbClr val="00206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rot="5400000" flipH="1" flipV="1">
            <a:off x="607985" y="3679033"/>
            <a:ext cx="499272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Box 89"/>
          <p:cNvSpPr txBox="1"/>
          <p:nvPr/>
        </p:nvSpPr>
        <p:spPr>
          <a:xfrm>
            <a:off x="616191" y="2905780"/>
            <a:ext cx="1312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 + FA</a:t>
            </a:r>
          </a:p>
        </p:txBody>
      </p: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678629" y="2678901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Box 94"/>
          <p:cNvSpPr txBox="1"/>
          <p:nvPr/>
        </p:nvSpPr>
        <p:spPr>
          <a:xfrm>
            <a:off x="357158" y="1928802"/>
            <a:ext cx="150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Bile acids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171265" y="2071678"/>
            <a:ext cx="2186817" cy="461665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/>
              <a:t>Nascent  HDL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643042" y="3857628"/>
            <a:ext cx="1912704" cy="461665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/>
              <a:t>Mature HDL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 rot="10800000">
            <a:off x="5143505" y="4427543"/>
            <a:ext cx="35719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 flipV="1">
            <a:off x="2285984" y="2071678"/>
            <a:ext cx="1000132" cy="3571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TextBox 112"/>
          <p:cNvSpPr txBox="1"/>
          <p:nvPr/>
        </p:nvSpPr>
        <p:spPr>
          <a:xfrm>
            <a:off x="608154" y="5715016"/>
            <a:ext cx="180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HDL receptor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829048" cy="927100"/>
          </a:xfrm>
        </p:spPr>
        <p:txBody>
          <a:bodyPr/>
          <a:lstStyle/>
          <a:p>
            <a:r>
              <a:rPr lang="en-US" sz="2400" dirty="0"/>
              <a:t>Familial LCAT deficiency</a:t>
            </a:r>
          </a:p>
        </p:txBody>
      </p:sp>
      <p:sp>
        <p:nvSpPr>
          <p:cNvPr id="42" name="Multiply 41"/>
          <p:cNvSpPr/>
          <p:nvPr/>
        </p:nvSpPr>
        <p:spPr bwMode="auto">
          <a:xfrm>
            <a:off x="3929058" y="3786190"/>
            <a:ext cx="642942" cy="2000264"/>
          </a:xfrm>
          <a:prstGeom prst="mathMultiply">
            <a:avLst/>
          </a:prstGeom>
          <a:solidFill>
            <a:srgbClr val="660066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Multiply 42"/>
          <p:cNvSpPr/>
          <p:nvPr/>
        </p:nvSpPr>
        <p:spPr bwMode="auto">
          <a:xfrm>
            <a:off x="3786182" y="1857364"/>
            <a:ext cx="785818" cy="1714512"/>
          </a:xfrm>
          <a:prstGeom prst="mathMultiply">
            <a:avLst/>
          </a:prstGeom>
          <a:solidFill>
            <a:srgbClr val="660066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Multiply 43"/>
          <p:cNvSpPr/>
          <p:nvPr/>
        </p:nvSpPr>
        <p:spPr bwMode="auto">
          <a:xfrm>
            <a:off x="6357950" y="2786058"/>
            <a:ext cx="642942" cy="2571768"/>
          </a:xfrm>
          <a:prstGeom prst="mathMultiply">
            <a:avLst/>
          </a:prstGeom>
          <a:solidFill>
            <a:srgbClr val="660066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Up Arrow 44"/>
          <p:cNvSpPr/>
          <p:nvPr/>
        </p:nvSpPr>
        <p:spPr bwMode="auto">
          <a:xfrm>
            <a:off x="7358082" y="1857364"/>
            <a:ext cx="285752" cy="764094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29256" y="5143512"/>
            <a:ext cx="3276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err="1">
                <a:latin typeface="Wingdings 3" pitchFamily="18" charset="2"/>
              </a:rPr>
              <a:t>hhh</a:t>
            </a:r>
            <a:r>
              <a:rPr lang="en-US" sz="2400" dirty="0"/>
              <a:t> </a:t>
            </a:r>
            <a:r>
              <a:rPr lang="en-US" sz="2400" b="1" dirty="0"/>
              <a:t>Blood C</a:t>
            </a:r>
          </a:p>
          <a:p>
            <a:pPr algn="l"/>
            <a:r>
              <a:rPr lang="en-US" sz="2400" b="1" dirty="0">
                <a:latin typeface="Wingdings 3" pitchFamily="18" charset="2"/>
              </a:rPr>
              <a:t>,,, </a:t>
            </a:r>
            <a:r>
              <a:rPr lang="en-US" sz="2400" b="1" dirty="0"/>
              <a:t>CE</a:t>
            </a:r>
          </a:p>
          <a:p>
            <a:pPr algn="l"/>
            <a:r>
              <a:rPr lang="en-US" sz="2400" b="1" dirty="0"/>
              <a:t>Abnormal VLDL, LDL</a:t>
            </a:r>
          </a:p>
        </p:txBody>
      </p:sp>
      <p:sp>
        <p:nvSpPr>
          <p:cNvPr id="47" name="Up Arrow 46"/>
          <p:cNvSpPr/>
          <p:nvPr/>
        </p:nvSpPr>
        <p:spPr bwMode="auto">
          <a:xfrm>
            <a:off x="7643834" y="1857364"/>
            <a:ext cx="285752" cy="764094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357686" y="2000240"/>
            <a:ext cx="914400" cy="34289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Apo-E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/>
      <p:bldP spid="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EG" b="1" dirty="0"/>
              <a:t> </a:t>
            </a:r>
            <a:r>
              <a:rPr lang="en-US" b="1" dirty="0"/>
              <a:t>    </a:t>
            </a:r>
            <a:r>
              <a:rPr lang="ar-EG" b="1" dirty="0"/>
              <a:t>     </a:t>
            </a:r>
            <a:r>
              <a:rPr lang="en-US" b="1" dirty="0"/>
              <a:t>Lecithin + Cholesterol			       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       Cholesterol ester (CE) + </a:t>
            </a:r>
            <a:r>
              <a:rPr lang="en-US" b="1" dirty="0" err="1"/>
              <a:t>lysolecithin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230112" y="2214554"/>
            <a:ext cx="484632" cy="21431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529" y="2905780"/>
            <a:ext cx="1215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LCAT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LCAT</a:t>
            </a:r>
            <a:endParaRPr lang="ar-JO" dirty="0"/>
          </a:p>
        </p:txBody>
      </p:sp>
      <p:sp>
        <p:nvSpPr>
          <p:cNvPr id="9" name="Multiply 8"/>
          <p:cNvSpPr/>
          <p:nvPr/>
        </p:nvSpPr>
        <p:spPr bwMode="auto">
          <a:xfrm>
            <a:off x="3000364" y="2071678"/>
            <a:ext cx="1000132" cy="2286016"/>
          </a:xfrm>
          <a:prstGeom prst="mathMultiply">
            <a:avLst/>
          </a:prstGeom>
          <a:solidFill>
            <a:srgbClr val="660066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6000760" y="1214422"/>
            <a:ext cx="428628" cy="1049846"/>
          </a:xfrm>
          <a:prstGeom prst="upArrow">
            <a:avLst/>
          </a:prstGeom>
          <a:solidFill>
            <a:srgbClr val="6600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785786" y="4357694"/>
            <a:ext cx="428628" cy="978408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30198"/>
            <a:ext cx="8229600" cy="927100"/>
          </a:xfrm>
        </p:spPr>
        <p:txBody>
          <a:bodyPr/>
          <a:lstStyle/>
          <a:p>
            <a:r>
              <a:rPr lang="en-US" sz="2400" dirty="0"/>
              <a:t>I. Primary dyslipoproteinemia.</a:t>
            </a:r>
            <a:r>
              <a:rPr lang="en-US" sz="2400" dirty="0">
                <a:solidFill>
                  <a:srgbClr val="0070C0"/>
                </a:solidFill>
              </a:rPr>
              <a:t>2. </a:t>
            </a:r>
            <a:r>
              <a:rPr lang="en-US" sz="2400" dirty="0" err="1">
                <a:solidFill>
                  <a:srgbClr val="0070C0"/>
                </a:solidFill>
              </a:rPr>
              <a:t>Hyperlipoproteinemia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Familial lipoprotein (a) excess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42" y="176055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Structure: </a:t>
            </a:r>
          </a:p>
          <a:p>
            <a:r>
              <a:rPr lang="en-US" sz="2800" dirty="0"/>
              <a:t>It consist of 1mol LDL attached to 1mol </a:t>
            </a:r>
            <a:r>
              <a:rPr lang="en-US" sz="2800" dirty="0" err="1"/>
              <a:t>apo</a:t>
            </a:r>
            <a:r>
              <a:rPr lang="en-US" sz="2800" dirty="0"/>
              <a:t>(a).</a:t>
            </a:r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Defect:</a:t>
            </a:r>
          </a:p>
          <a:p>
            <a:r>
              <a:rPr lang="en-US" sz="2800" dirty="0"/>
              <a:t>Excess </a:t>
            </a:r>
            <a:r>
              <a:rPr lang="en-US" sz="2800" dirty="0" err="1"/>
              <a:t>apo</a:t>
            </a:r>
            <a:r>
              <a:rPr lang="en-US" sz="2800" dirty="0"/>
              <a:t>(a).</a:t>
            </a:r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Remarks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patients have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premature CHD </a:t>
            </a:r>
            <a:r>
              <a:rPr lang="en-US" sz="2800" dirty="0"/>
              <a:t>and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thrombosis</a:t>
            </a:r>
            <a:r>
              <a:rPr lang="en-US" sz="2800" dirty="0"/>
              <a:t> due to inhibition of </a:t>
            </a:r>
            <a:r>
              <a:rPr lang="en-US" sz="2800" dirty="0" err="1"/>
              <a:t>fibrinolysis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+mn-lt"/>
                <a:ea typeface="Times New Roman" pitchFamily="18" charset="0"/>
                <a:cs typeface="Arial" charset="0"/>
              </a:rPr>
              <a:t>Adult reference ranges for lipids </a:t>
            </a:r>
            <a:endParaRPr lang="en-US" sz="2800" dirty="0">
              <a:latin typeface="+mn-lt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5786" y="1142984"/>
          <a:ext cx="6715172" cy="2422742"/>
        </p:xfrm>
        <a:graphic>
          <a:graphicData uri="http://schemas.openxmlformats.org/drawingml/2006/table">
            <a:tbl>
              <a:tblPr/>
              <a:tblGrid>
                <a:gridCol w="291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ANALYTE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Arial"/>
                        </a:rPr>
                        <a:t>REFERENCE RANGE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Total cholesterol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0" marB="3873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140-200 mg/dL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0" marB="3873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HDL cholesterol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0" marB="3873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40-75 mg/dL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0" marB="3873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LDL cholesterol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0" marB="3873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50-130 mg/dL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0" marB="3873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Triglyceride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0" marB="3873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60-150 mg/dL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0" marB="3873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457200" y="3357562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Ideal Lipid Profile</a:t>
            </a:r>
          </a:p>
        </p:txBody>
      </p:sp>
      <p:graphicFrame>
        <p:nvGraphicFramePr>
          <p:cNvPr id="8" name="Group 3"/>
          <p:cNvGraphicFramePr>
            <a:graphicFrameLocks/>
          </p:cNvGraphicFramePr>
          <p:nvPr/>
        </p:nvGraphicFramePr>
        <p:xfrm>
          <a:off x="571472" y="4071004"/>
          <a:ext cx="5715040" cy="2072640"/>
        </p:xfrm>
        <a:graphic>
          <a:graphicData uri="http://schemas.openxmlformats.org/drawingml/2006/table">
            <a:tbl>
              <a:tblPr/>
              <a:tblGrid>
                <a:gridCol w="285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Cholesterol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200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LDL-Cholesterol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HDL-Cholesterol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≥ 60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Triglycerides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150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927100"/>
          </a:xfr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Separation of Lipoproteins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85902"/>
            <a:ext cx="5214974" cy="475774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fr-FR" altLang="zh-CN" sz="2400" b="1" u="sng" dirty="0">
                <a:solidFill>
                  <a:srgbClr val="0070C0"/>
                </a:solidFill>
                <a:ea typeface="SimSun" pitchFamily="2" charset="-122"/>
              </a:rPr>
              <a:t>1- Ultracentrifugation: </a:t>
            </a:r>
            <a:r>
              <a:rPr lang="en-US" altLang="zh-CN" sz="2400" dirty="0">
                <a:ea typeface="SimSun" pitchFamily="2" charset="-122"/>
              </a:rPr>
              <a:t>Lipoproteins are separated according to their </a:t>
            </a:r>
            <a:r>
              <a:rPr lang="en-US" altLang="zh-CN" sz="2400" b="1" u="sng" dirty="0">
                <a:solidFill>
                  <a:schemeClr val="tx2"/>
                </a:solidFill>
                <a:ea typeface="SimSun" pitchFamily="2" charset="-122"/>
              </a:rPr>
              <a:t>density</a:t>
            </a:r>
            <a:r>
              <a:rPr lang="en-US" altLang="zh-CN" sz="2400" b="1" dirty="0">
                <a:solidFill>
                  <a:schemeClr val="tx2"/>
                </a:solidFill>
                <a:ea typeface="SimSun" pitchFamily="2" charset="-122"/>
              </a:rPr>
              <a:t>.</a:t>
            </a:r>
            <a:r>
              <a:rPr lang="en-US" altLang="zh-CN" sz="2400" dirty="0">
                <a:ea typeface="SimSun" pitchFamily="2" charset="-122"/>
              </a:rPr>
              <a:t>  (The higher the protein content the higher the density of the particles).</a:t>
            </a:r>
          </a:p>
          <a:p>
            <a:pPr>
              <a:buNone/>
            </a:pPr>
            <a:endParaRPr lang="en-US" altLang="zh-CN" sz="2400" dirty="0">
              <a:ea typeface="SimSun" pitchFamily="2" charset="-122"/>
            </a:endParaRPr>
          </a:p>
          <a:p>
            <a:pPr marL="609600" indent="-609600">
              <a:buNone/>
            </a:pPr>
            <a:r>
              <a:rPr lang="en-US" altLang="zh-CN" sz="2400" b="1" u="sng" dirty="0">
                <a:solidFill>
                  <a:srgbClr val="0070C0"/>
                </a:solidFill>
                <a:ea typeface="SimSun" pitchFamily="2" charset="-122"/>
              </a:rPr>
              <a:t>2- Electrophoresis: </a:t>
            </a:r>
            <a:r>
              <a:rPr lang="en-US" altLang="zh-CN" sz="2400" dirty="0">
                <a:ea typeface="SimSun" pitchFamily="2" charset="-122"/>
              </a:rPr>
              <a:t>It depends on the </a:t>
            </a:r>
            <a:r>
              <a:rPr lang="en-US" altLang="zh-CN" sz="2400" b="1" i="1" dirty="0">
                <a:solidFill>
                  <a:schemeClr val="tx2"/>
                </a:solidFill>
                <a:ea typeface="SimSun" pitchFamily="2" charset="-122"/>
              </a:rPr>
              <a:t>charge</a:t>
            </a:r>
            <a:r>
              <a:rPr lang="en-US" altLang="zh-CN" sz="2400" dirty="0">
                <a:ea typeface="SimSun" pitchFamily="2" charset="-122"/>
              </a:rPr>
              <a:t> and </a:t>
            </a:r>
            <a:r>
              <a:rPr lang="en-US" altLang="zh-CN" sz="2400" b="1" i="1" dirty="0">
                <a:solidFill>
                  <a:schemeClr val="tx2"/>
                </a:solidFill>
                <a:ea typeface="SimSun" pitchFamily="2" charset="-122"/>
              </a:rPr>
              <a:t>molecular weights </a:t>
            </a:r>
            <a:r>
              <a:rPr lang="en-US" altLang="zh-CN" sz="2400" dirty="0">
                <a:ea typeface="SimSun" pitchFamily="2" charset="-122"/>
              </a:rPr>
              <a:t>of various particles.</a:t>
            </a:r>
          </a:p>
          <a:p>
            <a:pPr marL="609600" indent="-609600">
              <a:buNone/>
            </a:pPr>
            <a:r>
              <a:rPr lang="en-US" altLang="zh-CN" sz="2400" dirty="0">
                <a:ea typeface="SimSun" pitchFamily="2" charset="-122"/>
              </a:rPr>
              <a:t> [Free fatty acids-albumin complex is not considered typical lipoprotein fraction]</a:t>
            </a:r>
          </a:p>
          <a:p>
            <a:pPr>
              <a:buNone/>
            </a:pPr>
            <a:endParaRPr lang="en-US" altLang="zh-CN" sz="2400" dirty="0">
              <a:ea typeface="SimSun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44</a:t>
            </a:fld>
            <a:endParaRPr lang="en-US" altLang="en-US"/>
          </a:p>
        </p:txBody>
      </p:sp>
      <p:graphicFrame>
        <p:nvGraphicFramePr>
          <p:cNvPr id="1534978" name="Object 2"/>
          <p:cNvGraphicFramePr>
            <a:graphicFrameLocks noChangeAspect="1"/>
          </p:cNvGraphicFramePr>
          <p:nvPr/>
        </p:nvGraphicFramePr>
        <p:xfrm>
          <a:off x="5946775" y="1522413"/>
          <a:ext cx="2982913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Slide" r:id="rId3" imgW="4572180" imgH="3429039" progId="PowerPoint.Slide.8">
                  <p:embed/>
                </p:oleObj>
              </mc:Choice>
              <mc:Fallback>
                <p:oleObj name="Slide" r:id="rId3" imgW="4572180" imgH="3429039" progId="PowerPoint.Slide.8">
                  <p:embed/>
                  <p:pic>
                    <p:nvPicPr>
                      <p:cNvPr id="15349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189" b="7846"/>
                      <a:stretch>
                        <a:fillRect/>
                      </a:stretch>
                    </p:blipFill>
                    <p:spPr bwMode="auto">
                      <a:xfrm>
                        <a:off x="5946775" y="1522413"/>
                        <a:ext cx="2982913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6324600" y="4824426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4400" b="1" baseline="-25000" dirty="0"/>
              <a:t>+</a:t>
            </a:r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60960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en-US" sz="4400" b="1"/>
              <a:t> -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0" y="381001"/>
            <a:ext cx="9144000" cy="4619635"/>
            <a:chOff x="0" y="381000"/>
            <a:chExt cx="9144000" cy="6234113"/>
          </a:xfrm>
        </p:grpSpPr>
        <p:sp>
          <p:nvSpPr>
            <p:cNvPr id="36866" name="Rectangle 4"/>
            <p:cNvSpPr>
              <a:spLocks noChangeArrowheads="1"/>
            </p:cNvSpPr>
            <p:nvPr/>
          </p:nvSpPr>
          <p:spPr bwMode="auto">
            <a:xfrm>
              <a:off x="5562600" y="381000"/>
              <a:ext cx="1828800" cy="579120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67" name="AutoShape 5"/>
            <p:cNvSpPr>
              <a:spLocks noChangeArrowheads="1"/>
            </p:cNvSpPr>
            <p:nvPr/>
          </p:nvSpPr>
          <p:spPr bwMode="auto">
            <a:xfrm rot="5400000">
              <a:off x="152400" y="2514600"/>
              <a:ext cx="5791200" cy="1676400"/>
            </a:xfrm>
            <a:prstGeom prst="flowChartDelay">
              <a:avLst/>
            </a:prstGeom>
            <a:gradFill rotWithShape="1">
              <a:gsLst>
                <a:gs pos="0">
                  <a:srgbClr val="005E76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68" name="Oval 6"/>
            <p:cNvSpPr>
              <a:spLocks noChangeArrowheads="1"/>
            </p:cNvSpPr>
            <p:nvPr/>
          </p:nvSpPr>
          <p:spPr bwMode="auto">
            <a:xfrm>
              <a:off x="5943600" y="10668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69" name="Oval 7"/>
            <p:cNvSpPr>
              <a:spLocks noChangeArrowheads="1"/>
            </p:cNvSpPr>
            <p:nvPr/>
          </p:nvSpPr>
          <p:spPr bwMode="auto">
            <a:xfrm>
              <a:off x="5943600" y="19812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70" name="Oval 8"/>
            <p:cNvSpPr>
              <a:spLocks noChangeArrowheads="1"/>
            </p:cNvSpPr>
            <p:nvPr/>
          </p:nvSpPr>
          <p:spPr bwMode="auto">
            <a:xfrm>
              <a:off x="5943600" y="28194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71" name="Oval 9"/>
            <p:cNvSpPr>
              <a:spLocks noChangeArrowheads="1"/>
            </p:cNvSpPr>
            <p:nvPr/>
          </p:nvSpPr>
          <p:spPr bwMode="auto">
            <a:xfrm>
              <a:off x="5943600" y="37338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72" name="Oval 10"/>
            <p:cNvSpPr>
              <a:spLocks noChangeArrowheads="1"/>
            </p:cNvSpPr>
            <p:nvPr/>
          </p:nvSpPr>
          <p:spPr bwMode="auto">
            <a:xfrm>
              <a:off x="5943600" y="46482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75" name="Rectangle 13"/>
            <p:cNvSpPr>
              <a:spLocks noChangeArrowheads="1"/>
            </p:cNvSpPr>
            <p:nvPr/>
          </p:nvSpPr>
          <p:spPr bwMode="auto">
            <a:xfrm>
              <a:off x="2438400" y="990600"/>
              <a:ext cx="1219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76" name="Rectangle 15"/>
            <p:cNvSpPr>
              <a:spLocks noChangeArrowheads="1"/>
            </p:cNvSpPr>
            <p:nvPr/>
          </p:nvSpPr>
          <p:spPr bwMode="auto">
            <a:xfrm>
              <a:off x="2438400" y="1905000"/>
              <a:ext cx="1219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77" name="Rectangle 16"/>
            <p:cNvSpPr>
              <a:spLocks noChangeArrowheads="1"/>
            </p:cNvSpPr>
            <p:nvPr/>
          </p:nvSpPr>
          <p:spPr bwMode="auto">
            <a:xfrm>
              <a:off x="2438400" y="2743200"/>
              <a:ext cx="1219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78" name="Rectangle 17"/>
            <p:cNvSpPr>
              <a:spLocks noChangeArrowheads="1"/>
            </p:cNvSpPr>
            <p:nvPr/>
          </p:nvSpPr>
          <p:spPr bwMode="auto">
            <a:xfrm>
              <a:off x="2438400" y="3505200"/>
              <a:ext cx="1219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79" name="Rectangle 18"/>
            <p:cNvSpPr>
              <a:spLocks noChangeArrowheads="1"/>
            </p:cNvSpPr>
            <p:nvPr/>
          </p:nvSpPr>
          <p:spPr bwMode="auto">
            <a:xfrm>
              <a:off x="2438400" y="4495800"/>
              <a:ext cx="1219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/>
            </a:p>
          </p:txBody>
        </p:sp>
        <p:sp>
          <p:nvSpPr>
            <p:cNvPr id="36880" name="Text Box 19"/>
            <p:cNvSpPr txBox="1">
              <a:spLocks noChangeArrowheads="1"/>
            </p:cNvSpPr>
            <p:nvPr/>
          </p:nvSpPr>
          <p:spPr bwMode="auto">
            <a:xfrm>
              <a:off x="0" y="990600"/>
              <a:ext cx="1981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b="1"/>
                <a:t>Chlomicrons</a:t>
              </a:r>
            </a:p>
          </p:txBody>
        </p:sp>
        <p:sp>
          <p:nvSpPr>
            <p:cNvPr id="36881" name="Text Box 20"/>
            <p:cNvSpPr txBox="1">
              <a:spLocks noChangeArrowheads="1"/>
            </p:cNvSpPr>
            <p:nvPr/>
          </p:nvSpPr>
          <p:spPr bwMode="auto">
            <a:xfrm>
              <a:off x="0" y="1905000"/>
              <a:ext cx="1752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b="1"/>
                <a:t>VLDL</a:t>
              </a:r>
            </a:p>
          </p:txBody>
        </p:sp>
        <p:sp>
          <p:nvSpPr>
            <p:cNvPr id="36882" name="Text Box 21"/>
            <p:cNvSpPr txBox="1">
              <a:spLocks noChangeArrowheads="1"/>
            </p:cNvSpPr>
            <p:nvPr/>
          </p:nvSpPr>
          <p:spPr bwMode="auto">
            <a:xfrm>
              <a:off x="0" y="2743200"/>
              <a:ext cx="1752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b="1"/>
                <a:t>LDL</a:t>
              </a:r>
            </a:p>
          </p:txBody>
        </p:sp>
        <p:sp>
          <p:nvSpPr>
            <p:cNvPr id="36883" name="Text Box 22"/>
            <p:cNvSpPr txBox="1">
              <a:spLocks noChangeArrowheads="1"/>
            </p:cNvSpPr>
            <p:nvPr/>
          </p:nvSpPr>
          <p:spPr bwMode="auto">
            <a:xfrm>
              <a:off x="0" y="3581400"/>
              <a:ext cx="2057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b="1"/>
                <a:t>HDL</a:t>
              </a:r>
            </a:p>
          </p:txBody>
        </p:sp>
        <p:sp>
          <p:nvSpPr>
            <p:cNvPr id="36884" name="Text Box 23"/>
            <p:cNvSpPr txBox="1">
              <a:spLocks noChangeArrowheads="1"/>
            </p:cNvSpPr>
            <p:nvPr/>
          </p:nvSpPr>
          <p:spPr bwMode="auto">
            <a:xfrm>
              <a:off x="304800" y="4648200"/>
              <a:ext cx="1676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</a:pPr>
              <a:r>
                <a:rPr lang="en-US" b="1"/>
                <a:t>Albumin+FFA</a:t>
              </a:r>
            </a:p>
          </p:txBody>
        </p:sp>
        <p:sp>
          <p:nvSpPr>
            <p:cNvPr id="36885" name="Text Box 24"/>
            <p:cNvSpPr txBox="1">
              <a:spLocks noChangeArrowheads="1"/>
            </p:cNvSpPr>
            <p:nvPr/>
          </p:nvSpPr>
          <p:spPr bwMode="auto">
            <a:xfrm>
              <a:off x="838200" y="6216650"/>
              <a:ext cx="3505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</a:pPr>
              <a:r>
                <a:rPr lang="en-US" b="1"/>
                <a:t>Ultracentrifugation fractions</a:t>
              </a:r>
            </a:p>
          </p:txBody>
        </p:sp>
        <p:sp>
          <p:nvSpPr>
            <p:cNvPr id="36886" name="Text Box 25"/>
            <p:cNvSpPr txBox="1">
              <a:spLocks noChangeArrowheads="1"/>
            </p:cNvSpPr>
            <p:nvPr/>
          </p:nvSpPr>
          <p:spPr bwMode="auto">
            <a:xfrm>
              <a:off x="5105400" y="6248400"/>
              <a:ext cx="3581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</a:pPr>
              <a:r>
                <a:rPr lang="en-US" b="1"/>
                <a:t>Electrophoresis fractions</a:t>
              </a:r>
            </a:p>
          </p:txBody>
        </p:sp>
        <p:sp>
          <p:nvSpPr>
            <p:cNvPr id="36887" name="Text Box 26"/>
            <p:cNvSpPr txBox="1">
              <a:spLocks noChangeArrowheads="1"/>
            </p:cNvSpPr>
            <p:nvPr/>
          </p:nvSpPr>
          <p:spPr bwMode="auto">
            <a:xfrm>
              <a:off x="7500958" y="1066800"/>
              <a:ext cx="1524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1" eaLnBrk="1" hangingPunct="1">
                <a:spcBef>
                  <a:spcPct val="50000"/>
                </a:spcBef>
              </a:pPr>
              <a:r>
                <a:rPr lang="en-US" b="1" dirty="0"/>
                <a:t>Non-mobile lipoproteins</a:t>
              </a:r>
            </a:p>
          </p:txBody>
        </p:sp>
        <p:sp>
          <p:nvSpPr>
            <p:cNvPr id="36888" name="Text Box 27"/>
            <p:cNvSpPr txBox="1">
              <a:spLocks noChangeArrowheads="1"/>
            </p:cNvSpPr>
            <p:nvPr/>
          </p:nvSpPr>
          <p:spPr bwMode="auto">
            <a:xfrm>
              <a:off x="7391400" y="2133600"/>
              <a:ext cx="1752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1" eaLnBrk="1" hangingPunct="1">
                <a:spcBef>
                  <a:spcPct val="50000"/>
                </a:spcBef>
              </a:pPr>
              <a:r>
                <a:rPr lang="en-US" b="1"/>
                <a:t>B-Lipoproteins</a:t>
              </a:r>
            </a:p>
          </p:txBody>
        </p:sp>
        <p:sp>
          <p:nvSpPr>
            <p:cNvPr id="36889" name="Text Box 28"/>
            <p:cNvSpPr txBox="1">
              <a:spLocks noChangeArrowheads="1"/>
            </p:cNvSpPr>
            <p:nvPr/>
          </p:nvSpPr>
          <p:spPr bwMode="auto">
            <a:xfrm>
              <a:off x="7543800" y="2895600"/>
              <a:ext cx="1600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1" eaLnBrk="1" hangingPunct="1">
                <a:spcBef>
                  <a:spcPct val="50000"/>
                </a:spcBef>
              </a:pPr>
              <a:r>
                <a:rPr lang="en-US" b="1" dirty="0"/>
                <a:t>Pre-B Lipoproteins</a:t>
              </a:r>
            </a:p>
          </p:txBody>
        </p:sp>
        <p:sp>
          <p:nvSpPr>
            <p:cNvPr id="36890" name="Text Box 29"/>
            <p:cNvSpPr txBox="1">
              <a:spLocks noChangeArrowheads="1"/>
            </p:cNvSpPr>
            <p:nvPr/>
          </p:nvSpPr>
          <p:spPr bwMode="auto">
            <a:xfrm>
              <a:off x="7543800" y="3886200"/>
              <a:ext cx="1600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1" eaLnBrk="1" hangingPunct="1">
                <a:spcBef>
                  <a:spcPct val="50000"/>
                </a:spcBef>
              </a:pPr>
              <a:r>
                <a:rPr lang="el-GR" b="1"/>
                <a:t>α</a:t>
              </a:r>
              <a:r>
                <a:rPr lang="en-US" b="1"/>
                <a:t>-Lipoproteins</a:t>
              </a:r>
              <a:endParaRPr lang="el-GR" b="1"/>
            </a:p>
          </p:txBody>
        </p:sp>
        <p:sp>
          <p:nvSpPr>
            <p:cNvPr id="36891" name="Text Box 30"/>
            <p:cNvSpPr txBox="1">
              <a:spLocks noChangeArrowheads="1"/>
            </p:cNvSpPr>
            <p:nvPr/>
          </p:nvSpPr>
          <p:spPr bwMode="auto">
            <a:xfrm>
              <a:off x="7467600" y="4800600"/>
              <a:ext cx="1676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1" eaLnBrk="1" hangingPunct="1">
                <a:spcBef>
                  <a:spcPct val="50000"/>
                </a:spcBef>
              </a:pPr>
              <a:r>
                <a:rPr lang="en-US" b="1"/>
                <a:t>Albumin+FFA</a:t>
              </a:r>
            </a:p>
          </p:txBody>
        </p:sp>
        <p:sp>
          <p:nvSpPr>
            <p:cNvPr id="36892" name="Line 31"/>
            <p:cNvSpPr>
              <a:spLocks noChangeShapeType="1"/>
            </p:cNvSpPr>
            <p:nvPr/>
          </p:nvSpPr>
          <p:spPr bwMode="auto">
            <a:xfrm flipH="1">
              <a:off x="4114800" y="1371600"/>
              <a:ext cx="1219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6893" name="Line 32"/>
            <p:cNvSpPr>
              <a:spLocks noChangeShapeType="1"/>
            </p:cNvSpPr>
            <p:nvPr/>
          </p:nvSpPr>
          <p:spPr bwMode="auto">
            <a:xfrm flipH="1">
              <a:off x="4114800" y="2438400"/>
              <a:ext cx="1371600" cy="533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6894" name="Line 33"/>
            <p:cNvSpPr>
              <a:spLocks noChangeShapeType="1"/>
            </p:cNvSpPr>
            <p:nvPr/>
          </p:nvSpPr>
          <p:spPr bwMode="auto">
            <a:xfrm flipH="1" flipV="1">
              <a:off x="4038600" y="2209800"/>
              <a:ext cx="1371600" cy="838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6895" name="Line 34"/>
            <p:cNvSpPr>
              <a:spLocks noChangeShapeType="1"/>
            </p:cNvSpPr>
            <p:nvPr/>
          </p:nvSpPr>
          <p:spPr bwMode="auto">
            <a:xfrm flipH="1" flipV="1">
              <a:off x="4038600" y="4038600"/>
              <a:ext cx="137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6896" name="Line 35"/>
            <p:cNvSpPr>
              <a:spLocks noChangeShapeType="1"/>
            </p:cNvSpPr>
            <p:nvPr/>
          </p:nvSpPr>
          <p:spPr bwMode="auto">
            <a:xfrm flipH="1">
              <a:off x="3962400" y="4876800"/>
              <a:ext cx="152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43042" y="5429264"/>
            <a:ext cx="5690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Brush Script MT" pitchFamily="66" charset="0"/>
              </a:rPr>
              <a:t>Thank you &amp; Best wishes</a:t>
            </a:r>
          </a:p>
          <a:p>
            <a:r>
              <a:rPr lang="en-US" sz="4000" dirty="0">
                <a:solidFill>
                  <a:srgbClr val="C00000"/>
                </a:solidFill>
                <a:latin typeface="Brush Script MT" pitchFamily="66" charset="0"/>
              </a:rPr>
              <a:t>Dr. </a:t>
            </a:r>
            <a:r>
              <a:rPr lang="en-US" sz="4000" dirty="0" err="1">
                <a:solidFill>
                  <a:srgbClr val="C00000"/>
                </a:solidFill>
                <a:latin typeface="Brush Script MT" pitchFamily="66" charset="0"/>
              </a:rPr>
              <a:t>Eman</a:t>
            </a:r>
            <a:r>
              <a:rPr lang="en-US" sz="4000" dirty="0">
                <a:solidFill>
                  <a:srgbClr val="C00000"/>
                </a:solidFill>
                <a:latin typeface="Brush Script MT" pitchFamily="66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Brush Script MT" pitchFamily="66" charset="0"/>
              </a:rPr>
              <a:t>Shaat</a:t>
            </a:r>
            <a:endParaRPr lang="en-US" sz="4000" dirty="0">
              <a:solidFill>
                <a:srgbClr val="C00000"/>
              </a:solidFill>
              <a:latin typeface="Brush Script MT" pitchFamily="66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Functions of HDL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i="1" dirty="0">
                <a:solidFill>
                  <a:srgbClr val="0070C0"/>
                </a:solidFill>
              </a:rPr>
              <a:t>Transfers proteins 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8000"/>
                </a:solidFill>
              </a:rPr>
              <a:t>other lipoproteins</a:t>
            </a:r>
          </a:p>
          <a:p>
            <a:pPr eaLnBrk="1" hangingPunct="1"/>
            <a:r>
              <a:rPr lang="en-US" sz="2400" b="1" i="1" dirty="0">
                <a:solidFill>
                  <a:srgbClr val="0070C0"/>
                </a:solidFill>
              </a:rPr>
              <a:t>Picks up lipids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8000"/>
                </a:solidFill>
              </a:rPr>
              <a:t>other lipoproteins</a:t>
            </a:r>
          </a:p>
          <a:p>
            <a:pPr eaLnBrk="1" hangingPunct="1"/>
            <a:r>
              <a:rPr lang="en-US" sz="2400" b="1" i="1" dirty="0">
                <a:solidFill>
                  <a:srgbClr val="0070C0"/>
                </a:solidFill>
              </a:rPr>
              <a:t>Picks up cholesterol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8000"/>
                </a:solidFill>
              </a:rPr>
              <a:t>cell membranes</a:t>
            </a:r>
          </a:p>
          <a:p>
            <a:pPr eaLnBrk="1" hangingPunct="1"/>
            <a:r>
              <a:rPr lang="en-US" sz="2400" b="1" i="1" dirty="0">
                <a:solidFill>
                  <a:srgbClr val="0070C0"/>
                </a:solidFill>
              </a:rPr>
              <a:t>Converts cholesterol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8000"/>
                </a:solidFill>
              </a:rPr>
              <a:t>cholesterol esters </a:t>
            </a:r>
            <a:r>
              <a:rPr lang="en-US" sz="2400" dirty="0"/>
              <a:t>via the LCAT reaction</a:t>
            </a:r>
          </a:p>
          <a:p>
            <a:r>
              <a:rPr lang="fr-CA" sz="2400" b="1" dirty="0"/>
              <a:t>HDL</a:t>
            </a:r>
            <a:r>
              <a:rPr lang="fr-CA" sz="2400" dirty="0"/>
              <a:t> </a:t>
            </a:r>
            <a:r>
              <a:rPr lang="fr-CA" sz="2400" dirty="0" err="1"/>
              <a:t>can</a:t>
            </a:r>
            <a:r>
              <a:rPr lang="fr-CA" sz="2400" dirty="0"/>
              <a:t> </a:t>
            </a:r>
            <a:r>
              <a:rPr lang="fr-CA" sz="2400" dirty="0" err="1"/>
              <a:t>transfer</a:t>
            </a:r>
            <a:r>
              <a:rPr lang="fr-CA" sz="2400" dirty="0"/>
              <a:t> </a:t>
            </a:r>
            <a:r>
              <a:rPr lang="fr-CA" sz="2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</a:t>
            </a:r>
            <a:r>
              <a:rPr lang="fr-CA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ester </a:t>
            </a:r>
            <a:r>
              <a:rPr lang="fr-CA" sz="2400" dirty="0" err="1"/>
              <a:t>into</a:t>
            </a:r>
            <a:r>
              <a:rPr lang="fr-CA" sz="2400" dirty="0"/>
              <a:t> the </a:t>
            </a:r>
            <a:r>
              <a:rPr lang="fr-CA" sz="2400" dirty="0" err="1"/>
              <a:t>liver</a:t>
            </a:r>
            <a:r>
              <a:rPr lang="fr-CA" sz="24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CA" sz="2400" dirty="0"/>
              <a:t> </a:t>
            </a:r>
            <a:r>
              <a:rPr lang="fr-CA" sz="2400" b="1" i="1" dirty="0" err="1">
                <a:solidFill>
                  <a:srgbClr val="0070C0"/>
                </a:solidFill>
              </a:rPr>
              <a:t>directly</a:t>
            </a:r>
            <a:r>
              <a:rPr lang="fr-CA" sz="2400" b="1" i="1" dirty="0">
                <a:solidFill>
                  <a:srgbClr val="0070C0"/>
                </a:solidFill>
              </a:rPr>
              <a:t> </a:t>
            </a:r>
            <a:r>
              <a:rPr lang="fr-CA" sz="2400" dirty="0"/>
              <a:t>or</a:t>
            </a:r>
          </a:p>
          <a:p>
            <a:pPr>
              <a:buFont typeface="Wingdings" pitchFamily="2" charset="2"/>
              <a:buChar char="Ø"/>
            </a:pPr>
            <a:r>
              <a:rPr lang="fr-CA" sz="2400" dirty="0"/>
              <a:t> </a:t>
            </a:r>
            <a:r>
              <a:rPr lang="fr-CA" sz="2400" b="1" i="1" dirty="0" err="1">
                <a:solidFill>
                  <a:srgbClr val="0070C0"/>
                </a:solidFill>
              </a:rPr>
              <a:t>through</a:t>
            </a:r>
            <a:r>
              <a:rPr lang="fr-CA" sz="2400" b="1" i="1" dirty="0">
                <a:solidFill>
                  <a:srgbClr val="0070C0"/>
                </a:solidFill>
              </a:rPr>
              <a:t> </a:t>
            </a:r>
            <a:r>
              <a:rPr lang="fr-CA" sz="2400" b="1" i="1" dirty="0" err="1">
                <a:solidFill>
                  <a:srgbClr val="0070C0"/>
                </a:solidFill>
              </a:rPr>
              <a:t>other</a:t>
            </a:r>
            <a:r>
              <a:rPr lang="fr-CA" sz="2400" b="1" i="1" dirty="0">
                <a:solidFill>
                  <a:srgbClr val="0070C0"/>
                </a:solidFill>
              </a:rPr>
              <a:t> </a:t>
            </a:r>
            <a:r>
              <a:rPr lang="fr-CA" sz="2400" b="1" i="1" dirty="0" err="1">
                <a:solidFill>
                  <a:srgbClr val="0070C0"/>
                </a:solidFill>
              </a:rPr>
              <a:t>lipoproteins</a:t>
            </a:r>
            <a:r>
              <a:rPr lang="fr-CA" sz="2400" b="1" i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fr-CA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(Reverse cholesterol transport)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99"/>
                </a:solidFill>
                <a:cs typeface="Times New Roman" pitchFamily="18" charset="0"/>
              </a:rPr>
              <a:t>High</a:t>
            </a:r>
            <a:r>
              <a:rPr lang="en-US" sz="2400" dirty="0">
                <a:cs typeface="Times New Roman" pitchFamily="18" charset="0"/>
              </a:rPr>
              <a:t> blood levels of </a:t>
            </a:r>
            <a:r>
              <a:rPr lang="en-US" sz="2400" b="1" dirty="0">
                <a:solidFill>
                  <a:srgbClr val="000099"/>
                </a:solidFill>
                <a:cs typeface="Times New Roman" pitchFamily="18" charset="0"/>
              </a:rPr>
              <a:t>HDL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("good" cholesterol) </a:t>
            </a:r>
            <a:r>
              <a:rPr lang="en-US" sz="2400" dirty="0">
                <a:cs typeface="Times New Roman" pitchFamily="18" charset="0"/>
              </a:rPr>
              <a:t>correlate with </a:t>
            </a:r>
            <a:r>
              <a:rPr lang="en-US" sz="2400" b="1" dirty="0">
                <a:solidFill>
                  <a:srgbClr val="000099"/>
                </a:solidFill>
                <a:cs typeface="Times New Roman" pitchFamily="18" charset="0"/>
              </a:rPr>
              <a:t>low incidence of atherosclerosis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Function: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Transports C from peripheral tissues to liver </a:t>
            </a:r>
            <a:r>
              <a:rPr lang="en-US" sz="2400" b="1" dirty="0">
                <a:solidFill>
                  <a:srgbClr val="0070C0"/>
                </a:solidFill>
              </a:rPr>
              <a:t>(reverse C transport).</a:t>
            </a:r>
          </a:p>
          <a:p>
            <a:pPr>
              <a:buFont typeface="Wingdings" pitchFamily="2" charset="2"/>
              <a:buChar char="Ø"/>
            </a:pPr>
            <a:r>
              <a:rPr lang="fr-C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HDL </a:t>
            </a:r>
            <a:r>
              <a:rPr lang="fr-CA" sz="2400" dirty="0" err="1"/>
              <a:t>can</a:t>
            </a:r>
            <a:r>
              <a:rPr lang="fr-CA" sz="2400" dirty="0"/>
              <a:t> </a:t>
            </a:r>
            <a:r>
              <a:rPr lang="fr-CA" sz="2400" dirty="0" err="1"/>
              <a:t>pick</a:t>
            </a:r>
            <a:r>
              <a:rPr lang="fr-CA" sz="2400" dirty="0"/>
              <a:t> up </a:t>
            </a:r>
            <a:r>
              <a:rPr lang="fr-CA" sz="2400" dirty="0" err="1"/>
              <a:t>cholesterol</a:t>
            </a:r>
            <a:r>
              <a:rPr lang="fr-CA" sz="2400" dirty="0"/>
              <a:t> </a:t>
            </a:r>
            <a:r>
              <a:rPr lang="fr-CA" sz="2400" dirty="0" err="1"/>
              <a:t>from</a:t>
            </a:r>
            <a:r>
              <a:rPr lang="fr-CA" sz="2400" dirty="0"/>
              <a:t> </a:t>
            </a:r>
            <a:r>
              <a:rPr lang="fr-CA" sz="2400" dirty="0" err="1"/>
              <a:t>peripheral</a:t>
            </a:r>
            <a:r>
              <a:rPr lang="fr-CA" sz="2400" dirty="0"/>
              <a:t> tissues</a:t>
            </a:r>
          </a:p>
          <a:p>
            <a:pPr>
              <a:buFont typeface="Wingdings" pitchFamily="2" charset="2"/>
              <a:buChar char="Ø"/>
            </a:pPr>
            <a:r>
              <a:rPr lang="fr-CA" sz="2400" dirty="0"/>
              <a:t> </a:t>
            </a:r>
            <a:r>
              <a:rPr lang="fr-C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C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400" dirty="0" err="1"/>
              <a:t>can</a:t>
            </a:r>
            <a:r>
              <a:rPr lang="fr-CA" sz="2400" dirty="0"/>
              <a:t> </a:t>
            </a:r>
            <a:r>
              <a:rPr lang="fr-CA" sz="2400" dirty="0" err="1"/>
              <a:t>degrade</a:t>
            </a:r>
            <a:r>
              <a:rPr lang="fr-CA" sz="2400" dirty="0"/>
              <a:t> </a:t>
            </a:r>
            <a:r>
              <a:rPr lang="fr-CA" sz="2400" dirty="0" err="1"/>
              <a:t>cholesterol</a:t>
            </a:r>
            <a:endParaRPr lang="fr-CA" sz="2400" dirty="0"/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HDL acts as a </a:t>
            </a:r>
            <a:r>
              <a:rPr lang="en-US" sz="2400" b="1" dirty="0">
                <a:solidFill>
                  <a:srgbClr val="0070C0"/>
                </a:solidFill>
              </a:rPr>
              <a:t>circulating store </a:t>
            </a:r>
            <a:r>
              <a:rPr lang="en-US" sz="2400" dirty="0">
                <a:solidFill>
                  <a:srgbClr val="0070C0"/>
                </a:solidFill>
              </a:rPr>
              <a:t>for </a:t>
            </a:r>
            <a:r>
              <a:rPr lang="en-US" sz="2400" b="1" dirty="0" err="1">
                <a:solidFill>
                  <a:srgbClr val="C00000"/>
                </a:solidFill>
              </a:rPr>
              <a:t>apo</a:t>
            </a:r>
            <a:r>
              <a:rPr lang="en-US" sz="2400" b="1" dirty="0">
                <a:solidFill>
                  <a:srgbClr val="C00000"/>
                </a:solidFill>
              </a:rPr>
              <a:t>-C</a:t>
            </a:r>
            <a:r>
              <a:rPr lang="en-US" sz="2400" dirty="0">
                <a:solidFill>
                  <a:srgbClr val="0070C0"/>
                </a:solidFill>
              </a:rPr>
              <a:t> &amp; </a:t>
            </a:r>
            <a:r>
              <a:rPr lang="en-US" sz="2400" b="1" dirty="0">
                <a:solidFill>
                  <a:srgbClr val="C00000"/>
                </a:solidFill>
              </a:rPr>
              <a:t>E</a:t>
            </a:r>
            <a:r>
              <a:rPr lang="en-US" sz="2400" dirty="0">
                <a:solidFill>
                  <a:srgbClr val="0070C0"/>
                </a:solidFill>
              </a:rPr>
              <a:t> required in the metabolism of CM &amp; VLDL.</a:t>
            </a:r>
          </a:p>
          <a:p>
            <a:endParaRPr lang="en-US" sz="2400" dirty="0"/>
          </a:p>
          <a:p>
            <a:endParaRPr lang="fr-CA" sz="2400" dirty="0"/>
          </a:p>
          <a:p>
            <a:pPr>
              <a:buNone/>
            </a:pPr>
            <a:endParaRPr lang="fr-CA" sz="2400" b="1" i="1" strike="sngStrike" dirty="0">
              <a:solidFill>
                <a:srgbClr val="0070C0"/>
              </a:solidFill>
            </a:endParaRPr>
          </a:p>
          <a:p>
            <a:pPr>
              <a:buNone/>
            </a:pPr>
            <a:endParaRPr lang="fr-CA" sz="2400" dirty="0"/>
          </a:p>
          <a:p>
            <a:endParaRPr lang="en-US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Functions of HDL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HDL: structure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pPr marL="514350" indent="-514350"/>
            <a:r>
              <a:rPr lang="en-US" sz="2200" dirty="0"/>
              <a:t>These are the </a:t>
            </a:r>
            <a:r>
              <a:rPr lang="en-US" sz="2200" b="1" i="1" dirty="0">
                <a:solidFill>
                  <a:srgbClr val="0070C0"/>
                </a:solidFill>
              </a:rPr>
              <a:t>smallest</a:t>
            </a:r>
            <a:r>
              <a:rPr lang="en-US" sz="2200" dirty="0"/>
              <a:t> and the </a:t>
            </a:r>
            <a:r>
              <a:rPr lang="en-US" sz="2200" b="1" i="1" dirty="0">
                <a:solidFill>
                  <a:srgbClr val="0070C0"/>
                </a:solidFill>
              </a:rPr>
              <a:t>most dense</a:t>
            </a:r>
            <a:r>
              <a:rPr lang="en-US" sz="2200" dirty="0"/>
              <a:t> lipoprotein particles.</a:t>
            </a:r>
          </a:p>
          <a:p>
            <a:pPr marL="514350" indent="-514350"/>
            <a:r>
              <a:rPr lang="en-US" sz="2200" dirty="0"/>
              <a:t>They contain </a:t>
            </a:r>
            <a:r>
              <a:rPr lang="en-US" sz="2200" b="1" dirty="0">
                <a:solidFill>
                  <a:srgbClr val="0070C0"/>
                </a:solidFill>
              </a:rPr>
              <a:t>large amount of proteins </a:t>
            </a:r>
            <a:r>
              <a:rPr lang="en-US" sz="2200" dirty="0"/>
              <a:t>(50-60%) and very </a:t>
            </a:r>
            <a:r>
              <a:rPr lang="en-US" sz="2200" b="1" dirty="0">
                <a:solidFill>
                  <a:srgbClr val="C00000"/>
                </a:solidFill>
              </a:rPr>
              <a:t>little TG</a:t>
            </a:r>
            <a:r>
              <a:rPr lang="en-US" sz="2200" dirty="0"/>
              <a:t>, while the predominant lipid is </a:t>
            </a:r>
            <a:r>
              <a:rPr lang="en-US" sz="2200" b="1" dirty="0" err="1">
                <a:solidFill>
                  <a:srgbClr val="C00000"/>
                </a:solidFill>
              </a:rPr>
              <a:t>phospholipid</a:t>
            </a:r>
            <a:r>
              <a:rPr lang="en-US" sz="2200" dirty="0"/>
              <a:t>.</a:t>
            </a:r>
          </a:p>
          <a:p>
            <a:pPr marL="514350" indent="-514350"/>
            <a:r>
              <a:rPr lang="en-US" sz="2200" dirty="0"/>
              <a:t>Synthesized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novo </a:t>
            </a:r>
            <a:r>
              <a:rPr lang="en-US" sz="2200" dirty="0"/>
              <a:t>in the </a:t>
            </a:r>
            <a:r>
              <a:rPr lang="en-US" sz="2200" b="1" dirty="0">
                <a:solidFill>
                  <a:srgbClr val="C00000"/>
                </a:solidFill>
              </a:rPr>
              <a:t>liver</a:t>
            </a:r>
            <a:r>
              <a:rPr lang="en-US" sz="2200" dirty="0"/>
              <a:t> and small </a:t>
            </a:r>
            <a:r>
              <a:rPr lang="en-US" sz="2200" b="1" dirty="0">
                <a:solidFill>
                  <a:srgbClr val="C00000"/>
                </a:solidFill>
              </a:rPr>
              <a:t>intestine</a:t>
            </a:r>
            <a:r>
              <a:rPr lang="en-US" sz="2200" dirty="0"/>
              <a:t>, primarily as protein-rich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disc-shaped</a:t>
            </a:r>
            <a:r>
              <a:rPr lang="en-US" sz="2200" dirty="0"/>
              <a:t> particles.</a:t>
            </a:r>
          </a:p>
          <a:p>
            <a:pPr marL="514350" indent="-514350"/>
            <a:r>
              <a:rPr lang="en-US" sz="2200" dirty="0"/>
              <a:t>Newly formed HDL are </a:t>
            </a:r>
            <a:r>
              <a:rPr lang="en-US" sz="2200" u="sng" dirty="0"/>
              <a:t>nearly</a:t>
            </a:r>
            <a:r>
              <a:rPr lang="en-US" sz="2200" dirty="0"/>
              <a:t> </a:t>
            </a:r>
            <a:r>
              <a:rPr lang="en-US" sz="2200" u="sng" dirty="0"/>
              <a:t>devoid</a:t>
            </a:r>
            <a:r>
              <a:rPr lang="en-US" sz="2200" dirty="0"/>
              <a:t> of </a:t>
            </a:r>
            <a:r>
              <a:rPr lang="en-US" sz="2200" b="1" dirty="0">
                <a:solidFill>
                  <a:srgbClr val="C00000"/>
                </a:solidFill>
              </a:rPr>
              <a:t>C</a:t>
            </a:r>
            <a:r>
              <a:rPr lang="en-US" sz="2200" dirty="0"/>
              <a:t> &amp; </a:t>
            </a:r>
            <a:r>
              <a:rPr lang="en-US" sz="2200" b="1" dirty="0">
                <a:solidFill>
                  <a:srgbClr val="C00000"/>
                </a:solidFill>
              </a:rPr>
              <a:t>CE</a:t>
            </a:r>
            <a:r>
              <a:rPr lang="en-US" sz="2200" dirty="0"/>
              <a:t>.</a:t>
            </a:r>
          </a:p>
          <a:p>
            <a:pPr marL="514350" indent="-514350"/>
            <a:r>
              <a:rPr lang="en-US" sz="2200" b="1" dirty="0" err="1"/>
              <a:t>Apoproteins</a:t>
            </a:r>
            <a:r>
              <a:rPr lang="en-US" sz="2200" b="1" dirty="0"/>
              <a:t> :</a:t>
            </a:r>
            <a:r>
              <a:rPr lang="en-US" sz="2200" dirty="0"/>
              <a:t> </a:t>
            </a:r>
            <a:r>
              <a:rPr lang="en-US" sz="2200" dirty="0" err="1"/>
              <a:t>apoA</a:t>
            </a:r>
            <a:r>
              <a:rPr lang="en-US" sz="2200" dirty="0"/>
              <a:t>, </a:t>
            </a:r>
            <a:r>
              <a:rPr lang="en-US" sz="2200" dirty="0" err="1"/>
              <a:t>apoC</a:t>
            </a:r>
            <a:r>
              <a:rPr lang="en-US" sz="2200" dirty="0"/>
              <a:t>, </a:t>
            </a:r>
            <a:r>
              <a:rPr lang="en-US" sz="2200" dirty="0" err="1"/>
              <a:t>apoD</a:t>
            </a:r>
            <a:r>
              <a:rPr lang="en-US" sz="2200" dirty="0"/>
              <a:t> and </a:t>
            </a:r>
            <a:r>
              <a:rPr lang="en-US" sz="2200" dirty="0" err="1"/>
              <a:t>apoE</a:t>
            </a:r>
            <a:r>
              <a:rPr lang="en-US" sz="2200" dirty="0"/>
              <a:t>.</a:t>
            </a:r>
            <a:endParaRPr lang="en-US" sz="2200" b="1" strike="sngStrike" dirty="0">
              <a:solidFill>
                <a:srgbClr val="0070C0"/>
              </a:solidFill>
            </a:endParaRPr>
          </a:p>
          <a:p>
            <a:pPr marL="514350" indent="-514350"/>
            <a:r>
              <a:rPr lang="en-US" sz="2200" b="1" dirty="0">
                <a:solidFill>
                  <a:srgbClr val="0070C0"/>
                </a:solidFill>
              </a:rPr>
              <a:t>Apo C- &amp; E- </a:t>
            </a:r>
            <a:r>
              <a:rPr lang="en-US" sz="2200" dirty="0"/>
              <a:t>are synthesized in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2200" dirty="0"/>
              <a:t> and transferred from liver HDL to intestinal HDL when the latter enter the plasma. </a:t>
            </a:r>
          </a:p>
          <a:p>
            <a:pPr marL="514350" indent="-514350"/>
            <a:r>
              <a:rPr lang="en-US" sz="2200" b="1" dirty="0" err="1">
                <a:solidFill>
                  <a:srgbClr val="0070C0"/>
                </a:solidFill>
              </a:rPr>
              <a:t>apoA</a:t>
            </a:r>
            <a:r>
              <a:rPr lang="en-US" sz="2200" b="1" dirty="0">
                <a:solidFill>
                  <a:srgbClr val="0070C0"/>
                </a:solidFill>
              </a:rPr>
              <a:t>-I </a:t>
            </a:r>
            <a:r>
              <a:rPr lang="en-US" sz="2200" dirty="0"/>
              <a:t>is synthesized by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2200" dirty="0"/>
              <a:t> &amp;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</a:t>
            </a:r>
            <a:r>
              <a:rPr lang="en-US" sz="2200" dirty="0"/>
              <a:t>, which is secreted in a lipid-poor form and then immediately recruits additional PLs and free cholesterol (C) via the ABCA1 pathway, forming </a:t>
            </a:r>
            <a:r>
              <a:rPr lang="en-US" sz="2200" b="1" dirty="0">
                <a:solidFill>
                  <a:srgbClr val="C00000"/>
                </a:solidFill>
              </a:rPr>
              <a:t>nascent HDL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HDL: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60491"/>
            <a:ext cx="8186766" cy="4954591"/>
          </a:xfrm>
        </p:spPr>
        <p:txBody>
          <a:bodyPr/>
          <a:lstStyle/>
          <a:p>
            <a:r>
              <a:rPr lang="en-US" sz="2200" b="1" dirty="0">
                <a:solidFill>
                  <a:srgbClr val="C00000"/>
                </a:solidFill>
              </a:rPr>
              <a:t>Nascent HDL </a:t>
            </a:r>
            <a:r>
              <a:rPr lang="en-US" sz="2200" dirty="0"/>
              <a:t>consists of discoid PL </a:t>
            </a:r>
            <a:r>
              <a:rPr lang="en-US" sz="2200" dirty="0" err="1"/>
              <a:t>bilayers</a:t>
            </a:r>
            <a:r>
              <a:rPr lang="en-US" sz="2200" dirty="0"/>
              <a:t> containing </a:t>
            </a:r>
            <a:r>
              <a:rPr lang="en-US" sz="2200" dirty="0" err="1"/>
              <a:t>apo</a:t>
            </a:r>
            <a:r>
              <a:rPr lang="en-US" sz="2200" dirty="0"/>
              <a:t> E &amp; free cholesterol (C). </a:t>
            </a:r>
          </a:p>
          <a:p>
            <a:pPr>
              <a:buNone/>
            </a:pPr>
            <a:endParaRPr lang="en-US" sz="1600" dirty="0"/>
          </a:p>
          <a:p>
            <a:r>
              <a:rPr lang="en-US" sz="2200" dirty="0"/>
              <a:t>On entering the circulation:</a:t>
            </a:r>
          </a:p>
          <a:p>
            <a:pPr lvl="0"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C00000"/>
                </a:solidFill>
              </a:rPr>
              <a:t>apo</a:t>
            </a:r>
            <a:r>
              <a:rPr lang="en-US" sz="2200" b="1" dirty="0">
                <a:solidFill>
                  <a:srgbClr val="C00000"/>
                </a:solidFill>
              </a:rPr>
              <a:t>-A</a:t>
            </a:r>
            <a:r>
              <a:rPr lang="en-US" sz="2200" dirty="0"/>
              <a:t>, the major HDL </a:t>
            </a:r>
            <a:r>
              <a:rPr lang="en-US" sz="2200" dirty="0" err="1"/>
              <a:t>apoprotein</a:t>
            </a:r>
            <a:r>
              <a:rPr lang="en-US" sz="2200" dirty="0"/>
              <a:t> is acquired from 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en-US" sz="2200" dirty="0"/>
          </a:p>
          <a:p>
            <a:pPr lvl="0"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C00000"/>
                </a:solidFill>
              </a:rPr>
              <a:t>apo</a:t>
            </a:r>
            <a:r>
              <a:rPr lang="en-US" sz="2200" b="1" dirty="0">
                <a:solidFill>
                  <a:srgbClr val="C00000"/>
                </a:solidFill>
              </a:rPr>
              <a:t>-C</a:t>
            </a:r>
            <a:r>
              <a:rPr lang="en-US" sz="2200" dirty="0"/>
              <a:t> is transferred to 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VLDL.</a:t>
            </a:r>
          </a:p>
          <a:p>
            <a:pPr>
              <a:buNone/>
            </a:pPr>
            <a:endParaRPr lang="en-US" sz="1600" dirty="0"/>
          </a:p>
          <a:p>
            <a:r>
              <a:rPr lang="en-US" sz="2200" dirty="0"/>
              <a:t> </a:t>
            </a:r>
            <a:r>
              <a:rPr lang="en-US" sz="2200" b="1" dirty="0">
                <a:solidFill>
                  <a:srgbClr val="0070C0"/>
                </a:solidFill>
              </a:rPr>
              <a:t>LCAT</a:t>
            </a:r>
            <a:r>
              <a:rPr lang="en-US" sz="2200" dirty="0"/>
              <a:t> and its activator </a:t>
            </a:r>
            <a:r>
              <a:rPr lang="en-US" sz="2200" b="1" dirty="0">
                <a:solidFill>
                  <a:srgbClr val="0070C0"/>
                </a:solidFill>
              </a:rPr>
              <a:t>apo-A1</a:t>
            </a:r>
            <a:r>
              <a:rPr lang="en-US" sz="2200" dirty="0"/>
              <a:t>, bind to the </a:t>
            </a:r>
            <a:r>
              <a:rPr lang="en-US" sz="2200" dirty="0" err="1"/>
              <a:t>discoidal</a:t>
            </a:r>
            <a:r>
              <a:rPr lang="en-US" sz="2200" dirty="0"/>
              <a:t> particles, and the surface </a:t>
            </a:r>
            <a:r>
              <a:rPr lang="en-US" sz="2200" b="1" dirty="0">
                <a:solidFill>
                  <a:srgbClr val="C00000"/>
                </a:solidFill>
              </a:rPr>
              <a:t>PL</a:t>
            </a:r>
            <a:r>
              <a:rPr lang="en-US" sz="2200" dirty="0"/>
              <a:t> &amp; </a:t>
            </a:r>
            <a:r>
              <a:rPr lang="en-US" sz="2200" b="1" dirty="0">
                <a:solidFill>
                  <a:srgbClr val="C00000"/>
                </a:solidFill>
              </a:rPr>
              <a:t>free C</a:t>
            </a:r>
            <a:r>
              <a:rPr lang="en-US" sz="2200" dirty="0"/>
              <a:t> are converted to </a:t>
            </a:r>
            <a:r>
              <a:rPr lang="en-US" sz="2200" b="1" dirty="0">
                <a:solidFill>
                  <a:srgbClr val="C00000"/>
                </a:solidFill>
              </a:rPr>
              <a:t>CE</a:t>
            </a:r>
            <a:r>
              <a:rPr lang="en-US" sz="2200" dirty="0"/>
              <a:t> &amp; </a:t>
            </a:r>
            <a:r>
              <a:rPr lang="en-US" sz="2200" b="1" dirty="0" err="1">
                <a:solidFill>
                  <a:srgbClr val="C00000"/>
                </a:solidFill>
              </a:rPr>
              <a:t>lysolecithin</a:t>
            </a:r>
            <a:r>
              <a:rPr lang="en-US" sz="2200" dirty="0"/>
              <a:t>. </a:t>
            </a:r>
          </a:p>
          <a:p>
            <a:pPr>
              <a:buNone/>
            </a:pPr>
            <a:endParaRPr lang="en-US" sz="1600" dirty="0"/>
          </a:p>
          <a:p>
            <a:r>
              <a:rPr lang="en-US" sz="2200" dirty="0"/>
              <a:t>The non-polar </a:t>
            </a:r>
            <a:r>
              <a:rPr lang="en-US" sz="2200" b="1" dirty="0">
                <a:solidFill>
                  <a:srgbClr val="0070C0"/>
                </a:solidFill>
              </a:rPr>
              <a:t>CE</a:t>
            </a:r>
            <a:r>
              <a:rPr lang="en-US" sz="2200" dirty="0"/>
              <a:t> move into the hydrophobic interior of the </a:t>
            </a:r>
            <a:r>
              <a:rPr lang="en-US" sz="2200" dirty="0" err="1"/>
              <a:t>bilayer</a:t>
            </a:r>
            <a:r>
              <a:rPr lang="en-US" sz="2200" dirty="0"/>
              <a:t>, whereas </a:t>
            </a:r>
            <a:r>
              <a:rPr lang="en-US" sz="2200" dirty="0" err="1"/>
              <a:t>lysolecithin</a:t>
            </a:r>
            <a:r>
              <a:rPr lang="en-US" sz="2200" dirty="0"/>
              <a:t> is transferred to plasma albumin. Thus, a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spherical HDL </a:t>
            </a:r>
            <a:r>
              <a:rPr lang="en-US" sz="2200" dirty="0"/>
              <a:t>is formed.</a:t>
            </a:r>
            <a:r>
              <a:rPr lang="en-US" sz="2200" dirty="0">
                <a:solidFill>
                  <a:schemeClr val="bg2"/>
                </a:solidFill>
              </a:rPr>
              <a:t> </a:t>
            </a:r>
            <a:endParaRPr lang="en-US" sz="2200" dirty="0"/>
          </a:p>
          <a:p>
            <a:endParaRPr lang="en-US" sz="2200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44446"/>
            <a:ext cx="8229600" cy="927100"/>
          </a:xfrm>
        </p:spPr>
        <p:txBody>
          <a:bodyPr/>
          <a:lstStyle/>
          <a:p>
            <a:r>
              <a:rPr lang="en-US" dirty="0"/>
              <a:t>HDL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 bwMode="auto">
          <a:xfrm rot="10800000">
            <a:off x="357158" y="1643050"/>
            <a:ext cx="2286016" cy="471490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lowchart: Direct Access Storage 5"/>
          <p:cNvSpPr/>
          <p:nvPr/>
        </p:nvSpPr>
        <p:spPr bwMode="auto">
          <a:xfrm>
            <a:off x="3428992" y="1671630"/>
            <a:ext cx="1500198" cy="685800"/>
          </a:xfrm>
          <a:prstGeom prst="flowChartMagneticDrum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43352" y="1428736"/>
            <a:ext cx="914400" cy="342896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Apo-C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714744" y="2228848"/>
            <a:ext cx="914400" cy="700086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LCAT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5000628" y="1071546"/>
            <a:ext cx="1071570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6572264" y="728650"/>
            <a:ext cx="107157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VLDL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786314" y="928671"/>
            <a:ext cx="1071570" cy="4286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al 22"/>
          <p:cNvSpPr/>
          <p:nvPr/>
        </p:nvSpPr>
        <p:spPr bwMode="auto">
          <a:xfrm>
            <a:off x="6000760" y="585774"/>
            <a:ext cx="914400" cy="485772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Apo-A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3214678" y="3871922"/>
            <a:ext cx="2000264" cy="162878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500430" y="3600464"/>
            <a:ext cx="1508760" cy="542916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Apo-A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500430" y="5214950"/>
            <a:ext cx="1508760" cy="642942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LCAT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8143900" y="2714620"/>
            <a:ext cx="914400" cy="307183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7735120" y="398156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Peripheral tissue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6929" y="1142984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Liver </a:t>
            </a:r>
          </a:p>
        </p:txBody>
      </p:sp>
      <p:cxnSp>
        <p:nvCxnSpPr>
          <p:cNvPr id="34" name="Curved Connector 33"/>
          <p:cNvCxnSpPr>
            <a:stCxn id="27" idx="6"/>
            <a:endCxn id="60" idx="1"/>
          </p:cNvCxnSpPr>
          <p:nvPr/>
        </p:nvCxnSpPr>
        <p:spPr bwMode="auto">
          <a:xfrm flipV="1">
            <a:off x="5214942" y="3200068"/>
            <a:ext cx="2857520" cy="148624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8072462" y="29384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93606" y="389602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72462" y="471488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cxnSp>
        <p:nvCxnSpPr>
          <p:cNvPr id="67" name="Curved Connector 66"/>
          <p:cNvCxnSpPr>
            <a:stCxn id="61" idx="1"/>
            <a:endCxn id="27" idx="6"/>
          </p:cNvCxnSpPr>
          <p:nvPr/>
        </p:nvCxnSpPr>
        <p:spPr bwMode="auto">
          <a:xfrm rot="10800000" flipV="1">
            <a:off x="5214942" y="4157638"/>
            <a:ext cx="2878664" cy="52867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Curved Connector 68"/>
          <p:cNvCxnSpPr>
            <a:stCxn id="27" idx="6"/>
          </p:cNvCxnSpPr>
          <p:nvPr/>
        </p:nvCxnSpPr>
        <p:spPr bwMode="auto">
          <a:xfrm>
            <a:off x="5214942" y="4686312"/>
            <a:ext cx="3000396" cy="3143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3929058" y="4429132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CE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 rot="10800000" flipV="1">
            <a:off x="1214414" y="4930786"/>
            <a:ext cx="1928826" cy="2841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531214" y="4000504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CE</a:t>
            </a:r>
          </a:p>
        </p:txBody>
      </p:sp>
      <p:sp>
        <p:nvSpPr>
          <p:cNvPr id="85" name="Explosion 1 84"/>
          <p:cNvSpPr/>
          <p:nvPr/>
        </p:nvSpPr>
        <p:spPr bwMode="auto">
          <a:xfrm>
            <a:off x="571472" y="4643446"/>
            <a:ext cx="571504" cy="1071570"/>
          </a:xfrm>
          <a:prstGeom prst="irregularSeal1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rot="5400000" flipH="1" flipV="1">
            <a:off x="607985" y="3679033"/>
            <a:ext cx="499272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Box 89"/>
          <p:cNvSpPr txBox="1"/>
          <p:nvPr/>
        </p:nvSpPr>
        <p:spPr>
          <a:xfrm>
            <a:off x="616191" y="2905780"/>
            <a:ext cx="1312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 + FA</a:t>
            </a:r>
          </a:p>
        </p:txBody>
      </p: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678629" y="2678901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Box 94"/>
          <p:cNvSpPr txBox="1"/>
          <p:nvPr/>
        </p:nvSpPr>
        <p:spPr>
          <a:xfrm>
            <a:off x="357158" y="1928802"/>
            <a:ext cx="150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Bile acids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000628" y="2324393"/>
            <a:ext cx="2186817" cy="461665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Nascent  HDL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00430" y="6072206"/>
            <a:ext cx="1912704" cy="461665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Mature HDL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 rot="10800000">
            <a:off x="5357818" y="4643446"/>
            <a:ext cx="35719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 flipV="1">
            <a:off x="2285984" y="2071678"/>
            <a:ext cx="1000132" cy="3571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TextBox 112"/>
          <p:cNvSpPr txBox="1"/>
          <p:nvPr/>
        </p:nvSpPr>
        <p:spPr>
          <a:xfrm>
            <a:off x="608154" y="5715016"/>
            <a:ext cx="180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HDL receptor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6000760" y="5643578"/>
            <a:ext cx="17145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Other lipoproteins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43702" y="5357826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cxnSp>
        <p:nvCxnSpPr>
          <p:cNvPr id="42" name="Straight Arrow Connector 41"/>
          <p:cNvCxnSpPr>
            <a:stCxn id="38" idx="1"/>
          </p:cNvCxnSpPr>
          <p:nvPr/>
        </p:nvCxnSpPr>
        <p:spPr bwMode="auto">
          <a:xfrm rot="10800000">
            <a:off x="5072066" y="4857760"/>
            <a:ext cx="1571636" cy="7616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rot="10800000">
            <a:off x="214282" y="2786058"/>
            <a:ext cx="500066" cy="4286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Oval 46"/>
          <p:cNvSpPr/>
          <p:nvPr/>
        </p:nvSpPr>
        <p:spPr bwMode="auto">
          <a:xfrm>
            <a:off x="4357686" y="1857364"/>
            <a:ext cx="914400" cy="34289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Apo-E</a:t>
            </a: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2" ma:contentTypeDescription="Create a new document." ma:contentTypeScope="" ma:versionID="699de09a4b84e051d229801daa2a9fcb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74f9352eb11accf93f06fb32ed5b0a7c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E34308-B58B-4BFA-8AAA-CA11D93C4247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E01D5656-8E70-4AE5-9AC2-F128EB1665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DE0BF-32A0-41A2-BB01-A1C63ACD9B3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982555-10ae-48fc-bacb-d01f372ff3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6815</TotalTime>
  <Words>2418</Words>
  <Application>Microsoft Office PowerPoint</Application>
  <PresentationFormat>عرض على الشاشة (4:3)</PresentationFormat>
  <Paragraphs>485</Paragraphs>
  <Slides>45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580TGp_general_light_ani</vt:lpstr>
      <vt:lpstr>Dr. Eman Shaat Professor  of Medical Biochemistry and Molecular Biology</vt:lpstr>
      <vt:lpstr>CM metabolism</vt:lpstr>
      <vt:lpstr>Role of LDL in atherosclerosis</vt:lpstr>
      <vt:lpstr>High density lipoprotein (HDL)</vt:lpstr>
      <vt:lpstr>Functions of HDL</vt:lpstr>
      <vt:lpstr>Functions of HDL</vt:lpstr>
      <vt:lpstr>HDL: structure </vt:lpstr>
      <vt:lpstr>HDL: synthesis</vt:lpstr>
      <vt:lpstr>HDL metabolism</vt:lpstr>
      <vt:lpstr>HDL metabolism</vt:lpstr>
      <vt:lpstr>عرض تقديمي في PowerPoint</vt:lpstr>
      <vt:lpstr>Class B scavenger receptor B1 (SR-B1)</vt:lpstr>
      <vt:lpstr>2nd mechanism for reverse C transport  ATP-binding cassette transporters </vt:lpstr>
      <vt:lpstr>HDL cycle: interchange of HDL2 &amp; HDL3</vt:lpstr>
      <vt:lpstr>HDL cycle: interchange of HDL2 &amp; HDL3</vt:lpstr>
      <vt:lpstr>HDL metabolism </vt:lpstr>
      <vt:lpstr>HDL: types</vt:lpstr>
      <vt:lpstr>عرض تقديمي في PowerPoint</vt:lpstr>
      <vt:lpstr>عرض تقديمي في PowerPoint</vt:lpstr>
      <vt:lpstr>Lipoprotein (a) [Lp(a)]</vt:lpstr>
      <vt:lpstr>Dyslipoproteinemia</vt:lpstr>
      <vt:lpstr>Primary Dyslipoproteinemia</vt:lpstr>
      <vt:lpstr>I. Primary dyslipoproteinemia.1. hypolipoproteinemia.    Abeta lipoproteinemia </vt:lpstr>
      <vt:lpstr>I. Primary dyslipoproteinemia.1. hypolipoproteinemia.    Abeta lipoproteinemia  </vt:lpstr>
      <vt:lpstr>I. Primary dyslipoproteinemia.1. hypolipoproteinemia.    Abeta lipoproteinemia  </vt:lpstr>
      <vt:lpstr>I. Primary dyslipoproteinemia.   1.hypolipoproteinemia: Familial Apo-A1 deficiency </vt:lpstr>
      <vt:lpstr>I.Primarydyslipoproteinemia.1.hypolipoproteinemia: Familial alpha-lipoprotein deficiency:  Tangier disease:</vt:lpstr>
      <vt:lpstr>I.Primarydyslipoproteinemia.1.hypolipoproteinemia: Familial alpha-lipoprotein deficiency:  Tangier disease:</vt:lpstr>
      <vt:lpstr>I. Primary dyslipoproteinemia. 2. Hyperlipoproteinemia.  Familial LPL deficiency (Type I)</vt:lpstr>
      <vt:lpstr>Familial LPL deficiency (Type I)</vt:lpstr>
      <vt:lpstr>Familial LPL deficiency (Type I)</vt:lpstr>
      <vt:lpstr> I. Primary dyslipoproteinemia.2. Hyperlipoproteinemia.  Familial hypercholesterolemia (Type IIa)</vt:lpstr>
      <vt:lpstr>Familial hypercholesterolemia (Type IIa)</vt:lpstr>
      <vt:lpstr>I. Primary dyslipoproteinemia.2. Hyperlipoproteinemia.  Familial hyperlipoproteinemia (broad beta; remnant removal (Type III)</vt:lpstr>
      <vt:lpstr>Familial hyperlipoproteinemia (broad beta; remnant removal (Type III)</vt:lpstr>
      <vt:lpstr>Familial hyperlipoproteinemia (broad beta; remnant removal (Type III)</vt:lpstr>
      <vt:lpstr>I. Primary dyslipoproteinemia.2. Hyperlipoproteinemia.  Familial hypertriglyceridemia (Type IV)</vt:lpstr>
      <vt:lpstr>Familial hypertriglyceridemia (Type IV)</vt:lpstr>
      <vt:lpstr> I. Primary dyslipoproteinemia.2. Hyperlipoproteinemia.  Familial lecithin: cholerterol acyltransferase (LCAT) deficiency</vt:lpstr>
      <vt:lpstr>Familial LCAT deficiency</vt:lpstr>
      <vt:lpstr>LCAT</vt:lpstr>
      <vt:lpstr>I. Primary dyslipoproteinemia.2. Hyperlipoproteinemia.  Familial lipoprotein (a) excess</vt:lpstr>
      <vt:lpstr>Adult reference ranges for lipids </vt:lpstr>
      <vt:lpstr>Separation of Lipoproteins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othman ali</cp:lastModifiedBy>
  <cp:revision>1315</cp:revision>
  <dcterms:created xsi:type="dcterms:W3CDTF">2013-11-26T13:19:47Z</dcterms:created>
  <dcterms:modified xsi:type="dcterms:W3CDTF">2020-11-15T15:10:02Z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