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8"/>
  </p:notesMasterIdLst>
  <p:sldIdLst>
    <p:sldId id="256" r:id="rId5"/>
    <p:sldId id="257" r:id="rId6"/>
    <p:sldId id="298" r:id="rId7"/>
    <p:sldId id="299" r:id="rId8"/>
    <p:sldId id="300" r:id="rId9"/>
    <p:sldId id="301" r:id="rId10"/>
    <p:sldId id="302" r:id="rId11"/>
    <p:sldId id="303" r:id="rId12"/>
    <p:sldId id="304" r:id="rId13"/>
    <p:sldId id="305" r:id="rId14"/>
    <p:sldId id="306" r:id="rId15"/>
    <p:sldId id="307" r:id="rId16"/>
    <p:sldId id="296" r:id="rId17"/>
  </p:sldIdLst>
  <p:sldSz cx="9144000" cy="5143500" type="screen16x9"/>
  <p:notesSz cx="6858000" cy="9144000"/>
  <p:embeddedFontLst>
    <p:embeddedFont>
      <p:font typeface="Arial Unicode MS" panose="020B0604020202020204" pitchFamily="34" charset="-128"/>
      <p:regular r:id="rId19"/>
    </p:embeddedFont>
    <p:embeddedFont>
      <p:font typeface="Lexend Deca" pitchFamily="2"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3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notesMaster" Target="notesMasters/notesMaster1.xml" /><Relationship Id="rId3" Type="http://schemas.openxmlformats.org/officeDocument/2006/relationships/customXml" Target="../customXml/item3.xml" /><Relationship Id="rId21"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font" Target="fonts/font2.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font" Target="fonts/font1.fntdata"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49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6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451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 /><Relationship Id="rId7" Type="http://schemas.microsoft.com/office/2007/relationships/hdphoto" Target="../media/hdphoto2.wdp" /><Relationship Id="rId2" Type="http://schemas.openxmlformats.org/officeDocument/2006/relationships/slideLayout" Target="../slideLayouts/slideLayout2.xml" /><Relationship Id="rId1" Type="http://schemas.openxmlformats.org/officeDocument/2006/relationships/vmlDrawing" Target="../drawings/vmlDrawing1.vml" /><Relationship Id="rId6" Type="http://schemas.openxmlformats.org/officeDocument/2006/relationships/image" Target="../media/image13.png" /><Relationship Id="rId5" Type="http://schemas.openxmlformats.org/officeDocument/2006/relationships/image" Target="../media/image12.emf" /><Relationship Id="rId4" Type="http://schemas.openxmlformats.org/officeDocument/2006/relationships/package" Target="../embeddings/Microsoft_Word_Document1.docx"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1- ECG part -I</a:t>
            </a:r>
            <a:br>
              <a:rPr lang="en-US" sz="2800" dirty="0">
                <a:solidFill>
                  <a:schemeClr val="tx1">
                    <a:lumMod val="90000"/>
                    <a:lumOff val="10000"/>
                  </a:schemeClr>
                </a:solidFill>
              </a:rPr>
            </a:b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7BA719-7EB6-45A2-9E1D-E8F760ECBB6E}"/>
              </a:ext>
            </a:extLst>
          </p:cNvPr>
          <p:cNvSpPr txBox="1"/>
          <p:nvPr/>
        </p:nvSpPr>
        <p:spPr>
          <a:xfrm>
            <a:off x="287524" y="279111"/>
            <a:ext cx="8568952" cy="2585323"/>
          </a:xfrm>
          <a:prstGeom prst="rect">
            <a:avLst/>
          </a:prstGeom>
          <a:noFill/>
        </p:spPr>
        <p:txBody>
          <a:bodyPr wrap="square">
            <a:spAutoFit/>
          </a:bodyPr>
          <a:lstStyle/>
          <a:p>
            <a:pPr marL="342900" lvl="0" indent="-342900" algn="justLow" rtl="0">
              <a:spcBef>
                <a:spcPts val="600"/>
              </a:spcBef>
              <a:spcAft>
                <a:spcPts val="0"/>
              </a:spcAft>
              <a:buFont typeface="Symbol" panose="05050102010706020507" pitchFamily="18" charset="2"/>
              <a:buChar char=""/>
            </a:pP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Applications on the standard limb leads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endPar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1. Vector cardiography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Vector</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is an arrow which represents the sum of the electrical activity of the heart at any moment (it has magnitude and direction).</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Vector cardiogram</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is a line connecting the tops of all cardiac vectors during the cardiac cycle. The line forms a series of 3 loops for P, QRS complex and T waves.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endPar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2. Electric axis of the heart (mean QRS vector)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A953CE7E-C72D-4FC8-B100-490D738F8700}"/>
              </a:ext>
            </a:extLst>
          </p:cNvPr>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5577" y="2864434"/>
            <a:ext cx="7632848" cy="2133600"/>
          </a:xfrm>
          <a:prstGeom prst="rect">
            <a:avLst/>
          </a:prstGeom>
          <a:noFill/>
          <a:ln>
            <a:noFill/>
          </a:ln>
        </p:spPr>
      </p:pic>
    </p:spTree>
    <p:extLst>
      <p:ext uri="{BB962C8B-B14F-4D97-AF65-F5344CB8AC3E}">
        <p14:creationId xmlns:p14="http://schemas.microsoft.com/office/powerpoint/2010/main" val="337584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7BA719-7EB6-45A2-9E1D-E8F760ECBB6E}"/>
              </a:ext>
            </a:extLst>
          </p:cNvPr>
          <p:cNvSpPr txBox="1"/>
          <p:nvPr/>
        </p:nvSpPr>
        <p:spPr>
          <a:xfrm>
            <a:off x="287524" y="279111"/>
            <a:ext cx="8568952" cy="2862322"/>
          </a:xfrm>
          <a:prstGeom prst="rect">
            <a:avLst/>
          </a:prstGeom>
          <a:noFill/>
        </p:spPr>
        <p:txBody>
          <a:bodyPr wrap="square">
            <a:spAutoFit/>
          </a:bodyPr>
          <a:lstStyle/>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It is the resultant vector of the heart.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An equilateral triangle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einthoven's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triangle) is represented.</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Perpendiculars are dropped from the mid point of the sides of the triangle to meet in the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centre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(point A).</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The average QRS complex deflections are measured in the standard limb leads and represented on the Einthoven's triangle</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Perpendiculars are dropped from the distances measured on each limb (representing the mean QRS complex) to meet at point B.</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An arrow drown between A &amp; B represents the vector (normal</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1143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direction is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30°  to + 110°</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with an average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60°</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downward and to the left slightly anterior</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A953CE7E-C72D-4FC8-B100-490D738F8700}"/>
              </a:ext>
            </a:extLst>
          </p:cNvPr>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5576" y="3286899"/>
            <a:ext cx="7632848" cy="1856601"/>
          </a:xfrm>
          <a:prstGeom prst="rect">
            <a:avLst/>
          </a:prstGeom>
          <a:noFill/>
          <a:ln>
            <a:noFill/>
          </a:ln>
        </p:spPr>
      </p:pic>
    </p:spTree>
    <p:extLst>
      <p:ext uri="{BB962C8B-B14F-4D97-AF65-F5344CB8AC3E}">
        <p14:creationId xmlns:p14="http://schemas.microsoft.com/office/powerpoint/2010/main" val="147933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198108"/>
            <a:ext cx="4392488" cy="530728"/>
          </a:xfrm>
          <a:prstGeom prst="rect">
            <a:avLst/>
          </a:prstGeom>
        </p:spPr>
        <p:txBody>
          <a:bodyPr spcFirstLastPara="1" wrap="square" lIns="0" tIns="0" rIns="0" bIns="0" anchor="b" anchorCtr="0">
            <a:noAutofit/>
          </a:bodyPr>
          <a:lstStyle/>
          <a:p>
            <a:pPr algn="ctr" rtl="0"/>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Cardiac Axis deviation</a:t>
            </a:r>
            <a:br>
              <a:rPr lang="en-GB" sz="1600" dirty="0">
                <a:effectLst/>
                <a:latin typeface="Times New Roman" panose="02020603050405020304" pitchFamily="18" charset="0"/>
                <a:ea typeface="Times New Roman" panose="02020603050405020304" pitchFamily="18" charset="0"/>
              </a:rPr>
            </a:br>
            <a:endParaRPr sz="2000" dirty="0">
              <a:solidFill>
                <a:schemeClr val="tx1"/>
              </a:solidFill>
            </a:endParaRPr>
          </a:p>
        </p:txBody>
      </p:sp>
      <p:sp>
        <p:nvSpPr>
          <p:cNvPr id="73" name="Google Shape;73;p14"/>
          <p:cNvSpPr txBox="1">
            <a:spLocks noGrp="1"/>
          </p:cNvSpPr>
          <p:nvPr>
            <p:ph type="body" idx="1"/>
          </p:nvPr>
        </p:nvSpPr>
        <p:spPr>
          <a:xfrm>
            <a:off x="179512" y="463472"/>
            <a:ext cx="8208912" cy="530728"/>
          </a:xfrm>
          <a:prstGeom prst="rect">
            <a:avLst/>
          </a:prstGeom>
        </p:spPr>
        <p:txBody>
          <a:bodyPr spcFirstLastPara="1" wrap="square" lIns="0" tIns="0" rIns="0" bIns="0" anchor="t" anchorCtr="0">
            <a:noAutofit/>
          </a:bodyPr>
          <a:lstStyle/>
          <a:p>
            <a:pPr marL="0" indent="0" algn="justLow" rtl="0">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Is due to a change in position of the heart either to the left or to the right.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3" name="Object 2">
            <a:extLst>
              <a:ext uri="{FF2B5EF4-FFF2-40B4-BE49-F238E27FC236}">
                <a16:creationId xmlns:a16="http://schemas.microsoft.com/office/drawing/2014/main" id="{A8C4CE5F-2759-435F-804E-69034FD431B7}"/>
              </a:ext>
            </a:extLst>
          </p:cNvPr>
          <p:cNvGraphicFramePr>
            <a:graphicFrameLocks noChangeAspect="1"/>
          </p:cNvGraphicFramePr>
          <p:nvPr/>
        </p:nvGraphicFramePr>
        <p:xfrm>
          <a:off x="539552" y="983883"/>
          <a:ext cx="7941032" cy="1887538"/>
        </p:xfrm>
        <a:graphic>
          <a:graphicData uri="http://schemas.openxmlformats.org/presentationml/2006/ole">
            <mc:AlternateContent xmlns:mc="http://schemas.openxmlformats.org/markup-compatibility/2006">
              <mc:Choice xmlns:v="urn:schemas-microsoft-com:vml" Requires="v">
                <p:oleObj spid="_x0000_s1025" name="Document" r:id="rId4" imgW="6128193" imgH="2847454" progId="Word.Document.12">
                  <p:embed/>
                </p:oleObj>
              </mc:Choice>
              <mc:Fallback>
                <p:oleObj name="Document" r:id="rId4" imgW="6128193" imgH="2847454" progId="Word.Document.12">
                  <p:embed/>
                  <p:pic>
                    <p:nvPicPr>
                      <p:cNvPr id="3" name="Object 2">
                        <a:extLst>
                          <a:ext uri="{FF2B5EF4-FFF2-40B4-BE49-F238E27FC236}">
                            <a16:creationId xmlns:a16="http://schemas.microsoft.com/office/drawing/2014/main" id="{A8C4CE5F-2759-435F-804E-69034FD431B7}"/>
                          </a:ext>
                        </a:extLst>
                      </p:cNvPr>
                      <p:cNvPicPr/>
                      <p:nvPr/>
                    </p:nvPicPr>
                    <p:blipFill>
                      <a:blip r:embed="rId5"/>
                      <a:stretch>
                        <a:fillRect/>
                      </a:stretch>
                    </p:blipFill>
                    <p:spPr>
                      <a:xfrm>
                        <a:off x="539552" y="983883"/>
                        <a:ext cx="7941032" cy="188753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8E9DD48D-B5FB-46C3-A0CE-7C748BE00690}"/>
              </a:ext>
            </a:extLst>
          </p:cNvPr>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3416" y="2871421"/>
            <a:ext cx="7941032" cy="2272030"/>
          </a:xfrm>
          <a:prstGeom prst="rect">
            <a:avLst/>
          </a:prstGeom>
          <a:noFill/>
          <a:ln>
            <a:noFill/>
          </a:ln>
        </p:spPr>
      </p:pic>
    </p:spTree>
    <p:extLst>
      <p:ext uri="{BB962C8B-B14F-4D97-AF65-F5344CB8AC3E}">
        <p14:creationId xmlns:p14="http://schemas.microsoft.com/office/powerpoint/2010/main" val="405226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396197"/>
            <a:ext cx="4392488" cy="530728"/>
          </a:xfrm>
          <a:prstGeom prst="rect">
            <a:avLst/>
          </a:prstGeom>
        </p:spPr>
        <p:txBody>
          <a:bodyPr spcFirstLastPara="1" wrap="square" lIns="0" tIns="0" rIns="0" bIns="0" anchor="b" anchorCtr="0">
            <a:noAutofit/>
          </a:bodyPr>
          <a:lstStyle/>
          <a:p>
            <a:pPr marL="228600" algn="ctr" rtl="0"/>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br>
              <a:rPr lang="en-US" sz="1800" dirty="0">
                <a:solidFill>
                  <a:schemeClr val="tx1">
                    <a:lumMod val="90000"/>
                    <a:lumOff val="10000"/>
                  </a:schemeClr>
                </a:solidFill>
              </a:rPr>
            </a:br>
            <a:r>
              <a:rPr lang="en-US" sz="2000" b="1" u="sng" dirty="0">
                <a:solidFill>
                  <a:schemeClr val="tx1"/>
                </a:solidFill>
                <a:effectLst/>
                <a:latin typeface="Times New Roman" panose="02020603050405020304" pitchFamily="18" charset="0"/>
                <a:ea typeface="Times New Roman" panose="02020603050405020304" pitchFamily="18" charset="0"/>
              </a:rPr>
              <a:t>ELECTROCARDIOGRAM (ECG)</a:t>
            </a:r>
            <a:br>
              <a:rPr lang="en-GB" sz="2000" dirty="0">
                <a:solidFill>
                  <a:schemeClr val="tx1"/>
                </a:solidFill>
                <a:effectLst/>
                <a:latin typeface="Times New Roman" panose="02020603050405020304" pitchFamily="18" charset="0"/>
                <a:ea typeface="Times New Roman" panose="02020603050405020304" pitchFamily="18" charset="0"/>
              </a:rPr>
            </a:br>
            <a:endParaRPr sz="2000" dirty="0">
              <a:solidFill>
                <a:schemeClr val="tx1"/>
              </a:solidFill>
            </a:endParaRPr>
          </a:p>
        </p:txBody>
      </p:sp>
      <p:sp>
        <p:nvSpPr>
          <p:cNvPr id="73" name="Google Shape;73;p14"/>
          <p:cNvSpPr txBox="1">
            <a:spLocks noGrp="1"/>
          </p:cNvSpPr>
          <p:nvPr>
            <p:ph type="body" idx="1"/>
          </p:nvPr>
        </p:nvSpPr>
        <p:spPr>
          <a:xfrm>
            <a:off x="179512" y="994200"/>
            <a:ext cx="4392488" cy="3155100"/>
          </a:xfrm>
          <a:prstGeom prst="rect">
            <a:avLst/>
          </a:prstGeom>
        </p:spPr>
        <p:txBody>
          <a:bodyPr spcFirstLastPara="1" wrap="square" lIns="0" tIns="0" rIns="0" bIns="0" anchor="t" anchorCtr="0">
            <a:noAutofit/>
          </a:bodyPr>
          <a:lstStyle/>
          <a:p>
            <a:pPr indent="0" algn="justLow" rtl="0">
              <a:spcBef>
                <a:spcPts val="600"/>
              </a:spcBef>
              <a:buNone/>
            </a:pPr>
            <a:r>
              <a:rPr lang="en-US" sz="1600" dirty="0">
                <a:solidFill>
                  <a:schemeClr val="tx1"/>
                </a:solidFill>
                <a:effectLst/>
                <a:latin typeface="Times New Roman" panose="02020603050405020304" pitchFamily="18" charset="0"/>
                <a:ea typeface="Times New Roman" panose="02020603050405020304" pitchFamily="18" charset="0"/>
              </a:rPr>
              <a:t>The potential changes (fluctuations) that represent the algebraic sum of the action potential of myocardial fibers which occurs regularly with each cardiac cycle are conducted along the body fluids to the body surface and can be recorded extra-cellularly because the body fluid is a good conductor to potential fluctuations.</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lvl="0" indent="0" algn="justLow" rtl="0">
              <a:spcBef>
                <a:spcPts val="600"/>
              </a:spcBef>
              <a:spcAft>
                <a:spcPts val="0"/>
              </a:spcAft>
              <a:buNone/>
            </a:pPr>
            <a:r>
              <a:rPr lang="en-US" sz="1600" b="1" dirty="0">
                <a:solidFill>
                  <a:schemeClr val="tx1"/>
                </a:solidFill>
                <a:effectLst/>
                <a:latin typeface="Times New Roman" panose="02020603050405020304" pitchFamily="18" charset="0"/>
                <a:ea typeface="Times New Roman" panose="02020603050405020304" pitchFamily="18" charset="0"/>
              </a:rPr>
              <a:t>        </a:t>
            </a:r>
            <a:r>
              <a:rPr lang="en-US" sz="1600" b="1" u="sng" dirty="0">
                <a:solidFill>
                  <a:schemeClr val="tx1"/>
                </a:solidFill>
                <a:effectLst/>
                <a:latin typeface="Times New Roman" panose="02020603050405020304" pitchFamily="18" charset="0"/>
                <a:ea typeface="Times New Roman" panose="02020603050405020304" pitchFamily="18" charset="0"/>
              </a:rPr>
              <a:t> Recording of ECG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    ECG is recorded by electrocardiography machine        (sensitive galvanometer), which record these potential changes (during the cardiac cycle) on a moving strip of paper (electrocardiogram film).</a:t>
            </a: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a:extLst>
              <a:ext uri="{FF2B5EF4-FFF2-40B4-BE49-F238E27FC236}">
                <a16:creationId xmlns:a16="http://schemas.microsoft.com/office/drawing/2014/main" id="{4609F18A-352F-4030-A58C-E0502FE6051E}"/>
              </a:ext>
            </a:extLst>
          </p:cNvPr>
          <p:cNvPicPr/>
          <p:nvPr/>
        </p:nvPicPr>
        <p:blipFill rotWithShape="1">
          <a:blip r:embed="rId3">
            <a:extLst>
              <a:ext uri="{28A0092B-C50C-407E-A947-70E740481C1C}">
                <a14:useLocalDpi xmlns:a14="http://schemas.microsoft.com/office/drawing/2010/main" val="0"/>
              </a:ext>
            </a:extLst>
          </a:blip>
          <a:srcRect l="13835" t="18472" r="14805" b="19746"/>
          <a:stretch/>
        </p:blipFill>
        <p:spPr bwMode="auto">
          <a:xfrm>
            <a:off x="5076056" y="1203598"/>
            <a:ext cx="3819525" cy="3240359"/>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627534"/>
            <a:ext cx="3960440" cy="3880116"/>
          </a:xfrm>
        </p:spPr>
        <p:txBody>
          <a:bodyPr/>
          <a:lstStyle/>
          <a:p>
            <a:pPr marL="101600" indent="0" algn="ctr" rtl="0">
              <a:buNone/>
            </a:pPr>
            <a:r>
              <a:rPr lang="en-US" sz="2000" b="1" u="sng" dirty="0">
                <a:solidFill>
                  <a:schemeClr val="tx1"/>
                </a:solidFill>
                <a:effectLst/>
                <a:latin typeface="Times New Roman" panose="02020603050405020304" pitchFamily="18" charset="0"/>
                <a:ea typeface="Times New Roman" panose="02020603050405020304" pitchFamily="18" charset="0"/>
              </a:rPr>
              <a:t>Normal ECG waves</a:t>
            </a: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2000" b="1" dirty="0">
                <a:solidFill>
                  <a:schemeClr val="tx1"/>
                </a:solidFill>
                <a:effectLst/>
                <a:latin typeface="Times New Roman" panose="02020603050405020304" pitchFamily="18" charset="0"/>
                <a:ea typeface="Times New Roman" panose="02020603050405020304" pitchFamily="18" charset="0"/>
              </a:rPr>
              <a:t>1) </a:t>
            </a:r>
            <a:r>
              <a:rPr lang="en-US" sz="2000" b="1" u="sng" dirty="0">
                <a:solidFill>
                  <a:schemeClr val="tx1"/>
                </a:solidFill>
                <a:effectLst/>
                <a:latin typeface="Times New Roman" panose="02020603050405020304" pitchFamily="18" charset="0"/>
                <a:ea typeface="Times New Roman" panose="02020603050405020304" pitchFamily="18" charset="0"/>
              </a:rPr>
              <a:t>P-wave</a:t>
            </a:r>
            <a:r>
              <a:rPr lang="en-US" sz="2000" dirty="0">
                <a:solidFill>
                  <a:schemeClr val="tx1"/>
                </a:solidFill>
                <a:effectLst/>
                <a:latin typeface="Times New Roman" panose="02020603050405020304" pitchFamily="18" charset="0"/>
                <a:ea typeface="Times New Roman" panose="02020603050405020304" pitchFamily="18" charset="0"/>
              </a:rPr>
              <a:t> : </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It is</a:t>
            </a:r>
            <a:r>
              <a:rPr lang="en-US" sz="2000" dirty="0">
                <a:solidFill>
                  <a:schemeClr val="tx1"/>
                </a:solidFill>
                <a:effectLst/>
                <a:latin typeface="Times New Roman" panose="02020603050405020304" pitchFamily="18" charset="0"/>
                <a:ea typeface="Times New Roman" panose="02020603050405020304" pitchFamily="18" charset="0"/>
              </a:rPr>
              <a:t> the primary wave of ECG (hence it is called "P").</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Cause</a:t>
            </a:r>
            <a:r>
              <a:rPr lang="en-US" sz="2000" dirty="0">
                <a:solidFill>
                  <a:schemeClr val="tx1"/>
                </a:solidFill>
                <a:effectLst/>
                <a:latin typeface="Times New Roman" panose="02020603050405020304" pitchFamily="18" charset="0"/>
                <a:ea typeface="Times New Roman" panose="02020603050405020304" pitchFamily="18" charset="0"/>
              </a:rPr>
              <a:t> : due to depolarization of the atria.</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Duration</a:t>
            </a:r>
            <a:r>
              <a:rPr lang="en-US" sz="2000" dirty="0">
                <a:solidFill>
                  <a:schemeClr val="tx1"/>
                </a:solidFill>
                <a:effectLst/>
                <a:latin typeface="Times New Roman" panose="02020603050405020304" pitchFamily="18" charset="0"/>
                <a:ea typeface="Times New Roman" panose="02020603050405020304" pitchFamily="18" charset="0"/>
              </a:rPr>
              <a:t> : 0.08 - 0.1 second (sec).</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Amplitude</a:t>
            </a:r>
            <a:r>
              <a:rPr lang="en-US" sz="2000" dirty="0">
                <a:solidFill>
                  <a:schemeClr val="tx1"/>
                </a:solidFill>
                <a:effectLst/>
                <a:latin typeface="Times New Roman" panose="02020603050405020304" pitchFamily="18" charset="0"/>
                <a:ea typeface="Times New Roman" panose="02020603050405020304" pitchFamily="18" charset="0"/>
              </a:rPr>
              <a:t> : 0.2 mv (positive wave)</a:t>
            </a:r>
            <a:endParaRPr lang="en-GB" sz="1600" dirty="0">
              <a:solidFill>
                <a:schemeClr val="tx1"/>
              </a:solidFill>
              <a:effectLst/>
              <a:latin typeface="Times New Roman" panose="02020603050405020304" pitchFamily="18" charset="0"/>
              <a:ea typeface="Times New Roman" panose="02020603050405020304" pitchFamily="18" charset="0"/>
            </a:endParaRPr>
          </a:p>
          <a:p>
            <a:pPr marL="4445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(starts 0.02 second before atrial contraction).</a:t>
            </a:r>
            <a:endParaRPr lang="en-GB" sz="1600" dirty="0">
              <a:solidFill>
                <a:schemeClr val="tx1"/>
              </a:solidFill>
              <a:effectLst/>
              <a:latin typeface="Times New Roman" panose="02020603050405020304" pitchFamily="18" charset="0"/>
              <a:ea typeface="Times New Roman" panose="02020603050405020304" pitchFamily="18" charset="0"/>
            </a:endParaRPr>
          </a:p>
          <a:p>
            <a:pPr marL="101600" indent="0">
              <a:buNone/>
            </a:pPr>
            <a:endParaRPr lang="en-US"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4" name="Picture 3">
            <a:extLst>
              <a:ext uri="{FF2B5EF4-FFF2-40B4-BE49-F238E27FC236}">
                <a16:creationId xmlns:a16="http://schemas.microsoft.com/office/drawing/2014/main" id="{8A7A6EF9-FA09-4256-8AE9-8971269FD670}"/>
              </a:ext>
            </a:extLst>
          </p:cNvPr>
          <p:cNvPicPr/>
          <p:nvPr/>
        </p:nvPicPr>
        <p:blipFill rotWithShape="1">
          <a:blip r:embed="rId2">
            <a:extLst>
              <a:ext uri="{28A0092B-C50C-407E-A947-70E740481C1C}">
                <a14:useLocalDpi xmlns:a14="http://schemas.microsoft.com/office/drawing/2010/main" val="0"/>
              </a:ext>
            </a:extLst>
          </a:blip>
          <a:srcRect l="32842" t="15955" r="32740" b="15669"/>
          <a:stretch/>
        </p:blipFill>
        <p:spPr bwMode="auto">
          <a:xfrm>
            <a:off x="4492780" y="1131590"/>
            <a:ext cx="4536504" cy="3312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888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921780" cy="3880116"/>
          </a:xfrm>
        </p:spPr>
        <p:txBody>
          <a:bodyPr/>
          <a:lstStyle/>
          <a:p>
            <a:pPr marL="0" indent="0" algn="justLow" rtl="0">
              <a:spcBef>
                <a:spcPts val="600"/>
              </a:spcBef>
              <a:spcAft>
                <a:spcPts val="0"/>
              </a:spcAft>
              <a:buNone/>
            </a:pPr>
            <a:r>
              <a:rPr lang="en-US" sz="1400" b="1" u="sng" dirty="0">
                <a:solidFill>
                  <a:schemeClr val="tx1"/>
                </a:solidFill>
                <a:effectLst/>
                <a:latin typeface="Times New Roman" panose="02020603050405020304" pitchFamily="18" charset="0"/>
                <a:ea typeface="Times New Roman" panose="02020603050405020304" pitchFamily="18" charset="0"/>
              </a:rPr>
              <a:t>2) QRS complex :</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it is due to depolarization of the whole ventricles.</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0.04 - 0.08 sec.</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1 mv    , (starts 0.02 second before ventricular contraction).</a:t>
            </a: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justLow" rtl="0">
              <a:spcBef>
                <a:spcPts val="600"/>
              </a:spcBef>
              <a:spcAft>
                <a:spcPts val="0"/>
              </a:spcAft>
              <a:buNone/>
            </a:pPr>
            <a:r>
              <a:rPr lang="en-US" sz="1400" b="1" dirty="0">
                <a:solidFill>
                  <a:schemeClr val="tx1"/>
                </a:solidFill>
                <a:effectLst/>
                <a:latin typeface="Times New Roman" panose="02020603050405020304" pitchFamily="18" charset="0"/>
                <a:ea typeface="Times New Roman" panose="02020603050405020304" pitchFamily="18" charset="0"/>
              </a:rPr>
              <a:t> - Q-wave :     </a:t>
            </a:r>
            <a:r>
              <a:rPr lang="en-US" sz="1400" dirty="0">
                <a:solidFill>
                  <a:schemeClr val="tx1"/>
                </a:solidFill>
                <a:effectLst/>
                <a:latin typeface="Times New Roman" panose="02020603050405020304" pitchFamily="18" charset="0"/>
                <a:ea typeface="Times New Roman" panose="02020603050405020304" pitchFamily="18" charset="0"/>
              </a:rPr>
              <a:t> -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 depolarization of inter-ventricular septum (from left to right).</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0.02 sec</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small (negative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spcBef>
                <a:spcPts val="600"/>
              </a:spcBef>
              <a:spcAft>
                <a:spcPts val="0"/>
              </a:spcAft>
              <a:buNone/>
            </a:pPr>
            <a:r>
              <a:rPr lang="en-US" sz="1400" b="1" dirty="0">
                <a:solidFill>
                  <a:schemeClr val="tx1"/>
                </a:solidFill>
                <a:effectLst/>
                <a:latin typeface="Times New Roman" panose="02020603050405020304" pitchFamily="18" charset="0"/>
                <a:ea typeface="Times New Roman" panose="02020603050405020304" pitchFamily="18" charset="0"/>
              </a:rPr>
              <a:t>- R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 depolarization of both ventricles.</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0.04 second</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1 mv (positive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justLow" rtl="0">
              <a:spcBef>
                <a:spcPts val="600"/>
              </a:spcBef>
              <a:spcAft>
                <a:spcPts val="0"/>
              </a:spcAft>
              <a:buNone/>
            </a:pPr>
            <a:r>
              <a:rPr lang="en-US" sz="1400" b="1" dirty="0">
                <a:solidFill>
                  <a:schemeClr val="tx1"/>
                </a:solidFill>
                <a:effectLst/>
                <a:latin typeface="Times New Roman" panose="02020603050405020304" pitchFamily="18" charset="0"/>
                <a:ea typeface="Times New Roman" panose="02020603050405020304" pitchFamily="18" charset="0"/>
              </a:rPr>
              <a:t>- S-wave :</a:t>
            </a:r>
            <a:endParaRPr lang="en-GB" sz="1400" dirty="0">
              <a:solidFill>
                <a:schemeClr val="tx1"/>
              </a:solidFill>
              <a:effectLst/>
              <a:latin typeface="Times New Roman" panose="02020603050405020304" pitchFamily="18" charset="0"/>
              <a:ea typeface="Times New Roman" panose="02020603050405020304" pitchFamily="18" charset="0"/>
            </a:endParaRPr>
          </a:p>
          <a:p>
            <a:pPr marL="5715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 depolarization of the remaining parts (</a:t>
            </a:r>
            <a:r>
              <a:rPr lang="en-US" sz="1400" dirty="0" err="1">
                <a:solidFill>
                  <a:schemeClr val="tx1"/>
                </a:solidFill>
                <a:effectLst/>
                <a:latin typeface="Times New Roman" panose="02020603050405020304" pitchFamily="18" charset="0"/>
                <a:ea typeface="Times New Roman" panose="02020603050405020304" pitchFamily="18" charset="0"/>
              </a:rPr>
              <a:t>postero</a:t>
            </a:r>
            <a:r>
              <a:rPr lang="en-US" sz="1400" dirty="0">
                <a:solidFill>
                  <a:schemeClr val="tx1"/>
                </a:solidFill>
                <a:effectLst/>
                <a:latin typeface="Times New Roman" panose="02020603050405020304" pitchFamily="18" charset="0"/>
                <a:ea typeface="Times New Roman" panose="02020603050405020304" pitchFamily="18" charset="0"/>
              </a:rPr>
              <a:t>-basal of the ventricle and pulmonary conus).</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0.02 sec.</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small (negative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77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699542"/>
            <a:ext cx="8921780" cy="3376060"/>
          </a:xfrm>
        </p:spPr>
        <p:txBody>
          <a:bodyPr/>
          <a:lstStyle/>
          <a:p>
            <a:pPr marL="101600" indent="0">
              <a:buNone/>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600" smtClean="0">
                <a:latin typeface="Times New Roman" panose="02020603050405020304" pitchFamily="18" charset="0"/>
                <a:cs typeface="Times New Roman" panose="02020603050405020304" pitchFamily="18" charset="0"/>
              </a:rPr>
              <a:t>5</a:t>
            </a:fld>
            <a:endParaRPr lang="en" sz="16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36F2AEE-C07F-4448-A2A3-519826D3F6E4}"/>
              </a:ext>
            </a:extLst>
          </p:cNvPr>
          <p:cNvSpPr>
            <a:spLocks noChangeArrowheads="1"/>
          </p:cNvSpPr>
          <p:nvPr/>
        </p:nvSpPr>
        <p:spPr bwMode="auto">
          <a:xfrm>
            <a:off x="0" y="-2279774"/>
            <a:ext cx="410080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T-wave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Cause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due to repolarization of the ventricles.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Duration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0.25 sec.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Amplitude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0.4 mv (positive wave)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U-wave :</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1569EB21-D3A8-4020-A60B-179B64A03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003" y="412229"/>
            <a:ext cx="4295775" cy="2343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C2A3CAC-17FD-416A-8627-EED3A96416FF}"/>
              </a:ext>
            </a:extLst>
          </p:cNvPr>
          <p:cNvSpPr>
            <a:spLocks noChangeArrowheads="1"/>
          </p:cNvSpPr>
          <p:nvPr/>
        </p:nvSpPr>
        <p:spPr bwMode="auto">
          <a:xfrm>
            <a:off x="228600" y="2566541"/>
            <a:ext cx="7943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This wave is usually absent.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Cause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it may be due to slow repolarization of papillary muscles (that is attached to A.V. valve) or it may be due to supernormal phase of excitability (i.e. if excitability of cardiac muscle is more than normal).</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13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7BA719-7EB6-45A2-9E1D-E8F760ECBB6E}"/>
              </a:ext>
            </a:extLst>
          </p:cNvPr>
          <p:cNvSpPr txBox="1"/>
          <p:nvPr/>
        </p:nvSpPr>
        <p:spPr>
          <a:xfrm>
            <a:off x="179512" y="-1081767"/>
            <a:ext cx="8856984" cy="5155257"/>
          </a:xfrm>
          <a:prstGeom prst="rect">
            <a:avLst/>
          </a:prstGeom>
          <a:noFill/>
        </p:spPr>
        <p:txBody>
          <a:bodyPr wrap="square">
            <a:spAutoFit/>
          </a:bodyPr>
          <a:lstStyle/>
          <a:p>
            <a:pPr marL="228600" algn="justLow" rtl="0">
              <a:spcBef>
                <a:spcPts val="600"/>
              </a:spcBef>
              <a:spcAft>
                <a:spcPts val="0"/>
              </a:spcAft>
            </a:pPr>
            <a:endParaRPr lang="en-US" sz="1600" b="1" u="sng" dirty="0">
              <a:solidFill>
                <a:schemeClr val="accent1"/>
              </a:solidFill>
              <a:effectLst/>
              <a:latin typeface="Times New Roman" panose="02020603050405020304" pitchFamily="18" charset="0"/>
              <a:ea typeface="Times New Roman" panose="02020603050405020304" pitchFamily="18" charset="0"/>
            </a:endParaRPr>
          </a:p>
          <a:p>
            <a:pPr marL="228600" algn="justLow" rtl="0">
              <a:spcBef>
                <a:spcPts val="600"/>
              </a:spcBef>
              <a:spcAft>
                <a:spcPts val="0"/>
              </a:spcAft>
            </a:pPr>
            <a:endParaRPr lang="en-US" sz="1600" b="1" u="sng" dirty="0">
              <a:solidFill>
                <a:schemeClr val="accent1"/>
              </a:solidFill>
              <a:latin typeface="Times New Roman" panose="02020603050405020304" pitchFamily="18" charset="0"/>
              <a:ea typeface="Times New Roman" panose="02020603050405020304" pitchFamily="18" charset="0"/>
            </a:endParaRPr>
          </a:p>
          <a:p>
            <a:pPr marL="228600" algn="justLow" rtl="0">
              <a:spcBef>
                <a:spcPts val="600"/>
              </a:spcBef>
              <a:spcAft>
                <a:spcPts val="0"/>
              </a:spcAft>
            </a:pPr>
            <a:endParaRPr lang="en-US" sz="1600" b="1" u="sng" dirty="0">
              <a:solidFill>
                <a:schemeClr val="accent1"/>
              </a:solidFill>
              <a:effectLst/>
              <a:latin typeface="Times New Roman" panose="02020603050405020304" pitchFamily="18" charset="0"/>
              <a:ea typeface="Times New Roman" panose="02020603050405020304" pitchFamily="18" charset="0"/>
            </a:endParaRPr>
          </a:p>
          <a:p>
            <a:pPr marL="228600" algn="justLow" rtl="0">
              <a:spcBef>
                <a:spcPts val="600"/>
              </a:spcBef>
              <a:spcAft>
                <a:spcPts val="0"/>
              </a:spcAft>
            </a:pPr>
            <a:endParaRPr lang="en-US" sz="1600" b="1" u="sng" dirty="0">
              <a:solidFill>
                <a:schemeClr val="accent1"/>
              </a:solidFill>
              <a:latin typeface="Times New Roman" panose="02020603050405020304" pitchFamily="18" charset="0"/>
              <a:ea typeface="Times New Roman" panose="02020603050405020304" pitchFamily="18" charset="0"/>
            </a:endParaRPr>
          </a:p>
          <a:p>
            <a:pPr marL="228600" algn="justLow" rtl="0">
              <a:spcBef>
                <a:spcPts val="600"/>
              </a:spcBef>
              <a:spcAft>
                <a:spcPts val="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5) P-R interval:</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It is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measured from the beginning of P to the beginning of R., -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Its duration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 0.12 - 0.2 sec.</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It represents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11430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-atrial depolarization.     , -conduction from atrium to ventricle (AVN &amp; AVB).</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algn="justLow" rtl="0"/>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 Prolonged in: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-Increased parasympathetic (vagal) tone with bradycardia.</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-AVN block (delayed conduction)         - Atrial enlargement</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marR="457200" algn="justLow">
              <a:spcAft>
                <a:spcPts val="0"/>
              </a:spcAft>
            </a:pPr>
            <a:r>
              <a:rPr lang="en-US" sz="1600" b="1" dirty="0">
                <a:solidFill>
                  <a:schemeClr val="tx1">
                    <a:lumMod val="90000"/>
                    <a:lumOff val="10000"/>
                  </a:schemeClr>
                </a:solidFill>
                <a:effectLst/>
                <a:latin typeface="Times New Roman" panose="02020603050405020304" pitchFamily="18" charset="0"/>
                <a:ea typeface="Arial Unicode MS" panose="020B0604020202020204" pitchFamily="34" charset="-128"/>
              </a:rPr>
              <a:t>- Shorten in:</a:t>
            </a:r>
            <a:endParaRPr lang="en-GB" sz="1400" b="1" dirty="0">
              <a:solidFill>
                <a:schemeClr val="tx1">
                  <a:lumMod val="90000"/>
                  <a:lumOff val="10000"/>
                </a:schemeClr>
              </a:solidFill>
              <a:effectLst/>
              <a:latin typeface="Times New Roman" panose="02020603050405020304" pitchFamily="18" charset="0"/>
              <a:ea typeface="Arial Unicode MS" panose="020B0604020202020204" pitchFamily="34" charset="-128"/>
            </a:endParaRPr>
          </a:p>
          <a:p>
            <a:pPr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Increased sympathetic tone with tachycardia.                  - AV nodal rhythm</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-Wolff-</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rPr>
              <a:t>parkinson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-white syndrome (accessory bundle conduct impulses from left atrium directly to the left ventricle), so, no AV nodal delay.</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228600" algn="justLow" rtl="0">
              <a:spcBef>
                <a:spcPts val="600"/>
              </a:spcBef>
              <a:spcAft>
                <a:spcPts val="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6) Q.T. interval:        </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From the beginning of Q to the end of T wave.,  - Normal duration = 0.44-0.48</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800100" indent="-2286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represents the electrical activity of the ventricle (depolarization and repolarization)</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is called electrical ventricular systole.</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N.B</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Increase Ca</a:t>
            </a:r>
            <a:r>
              <a:rPr lang="en-US" sz="1600" baseline="30000" dirty="0">
                <a:solidFill>
                  <a:schemeClr val="tx1">
                    <a:lumMod val="90000"/>
                    <a:lumOff val="10000"/>
                  </a:schemeClr>
                </a:solidFill>
                <a:effectLst/>
                <a:latin typeface="Times New Roman" panose="02020603050405020304" pitchFamily="18" charset="0"/>
                <a:ea typeface="Times New Roman" panose="02020603050405020304" pitchFamily="18" charset="0"/>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 decrease electrical ventricular systole  → decrease Q-T interval</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846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7BA719-7EB6-45A2-9E1D-E8F760ECBB6E}"/>
              </a:ext>
            </a:extLst>
          </p:cNvPr>
          <p:cNvSpPr txBox="1"/>
          <p:nvPr/>
        </p:nvSpPr>
        <p:spPr>
          <a:xfrm>
            <a:off x="287524" y="411510"/>
            <a:ext cx="8568952" cy="4108817"/>
          </a:xfrm>
          <a:prstGeom prst="rect">
            <a:avLst/>
          </a:prstGeom>
          <a:noFill/>
        </p:spPr>
        <p:txBody>
          <a:bodyPr wrap="square">
            <a:spAutoFit/>
          </a:bodyPr>
          <a:lstStyle/>
          <a:p>
            <a:pPr marL="228600" algn="justLow" rtl="0">
              <a:spcBef>
                <a:spcPts val="600"/>
              </a:spcBef>
              <a:spcAft>
                <a:spcPts val="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7) S-T segment:</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is measured from the end of S to the beginning of T.</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Duration : 0.1 sec .</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685800" indent="-1143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should be isoelectric (i.e. at the end of S all the ventricles are depolarized and repolarization starts with T wave, so during S-T segment the ventricles are completely depolarized without potential differences between any points on surface of the heart) So, S-T segment should be in isoelectric line).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685800" indent="-4572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 If it is displaced upward or downward (i.e. elevated or depressed) from isoelectric line this means myocardial </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rPr>
              <a:t>ischaemia</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228600" algn="justLow" rtl="0"/>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N.B. :</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342900" lvl="0" indent="-342900" algn="justLow" rtl="0">
              <a:buFont typeface="Symbol" panose="05050102010706020507" pitchFamily="18" charset="2"/>
              <a:buChar char=""/>
            </a:pP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rPr>
              <a:t>Atrial repolarization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is not recorded because: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8001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a. It is of very low voltage.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8001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b. Masked by QRS complex (because it occurs at the same time with ventricular depolarization).</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342900" lvl="0" indent="-342900" algn="justLow" rtl="0">
              <a:spcBef>
                <a:spcPts val="600"/>
              </a:spcBef>
              <a:spcAft>
                <a:spcPts val="0"/>
              </a:spcAft>
              <a:buFont typeface="Symbol" panose="05050102010706020507" pitchFamily="18" charset="2"/>
              <a:buChar char=""/>
            </a:pP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rPr>
              <a:t>Electrical activity of pace-maker cells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and specialized conducting cells (SAN, AVN, AVB) are not recorded because of their relatively small size.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471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7BA719-7EB6-45A2-9E1D-E8F760ECBB6E}"/>
              </a:ext>
            </a:extLst>
          </p:cNvPr>
          <p:cNvSpPr txBox="1"/>
          <p:nvPr/>
        </p:nvSpPr>
        <p:spPr>
          <a:xfrm>
            <a:off x="287524" y="188297"/>
            <a:ext cx="8568952" cy="4955203"/>
          </a:xfrm>
          <a:prstGeom prst="rect">
            <a:avLst/>
          </a:prstGeom>
          <a:noFill/>
        </p:spPr>
        <p:txBody>
          <a:bodyPr wrap="square">
            <a:spAutoFit/>
          </a:bodyPr>
          <a:lstStyle/>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-Relationship of (ECG) and action potential of a single ventricular </a:t>
            </a:r>
            <a:r>
              <a:rPr lang="en-US" sz="1800" u="sng" dirty="0" err="1">
                <a:solidFill>
                  <a:schemeClr val="tx1">
                    <a:lumMod val="90000"/>
                    <a:lumOff val="10000"/>
                  </a:schemeClr>
                </a:solidFill>
                <a:effectLst/>
                <a:latin typeface="Times New Roman" panose="02020603050405020304" pitchFamily="18" charset="0"/>
                <a:ea typeface="Times New Roman" panose="02020603050405020304" pitchFamily="18" charset="0"/>
              </a:rPr>
              <a:t>fibre</a:t>
            </a: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1.</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QRS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complex coincides with ventricular depolarization (occurs at the beginning of the action potential).</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2.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ST segment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coincides with the Plateau.</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3.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T wave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coincides with rapid repolarization (occurs at the end of the action potential).</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-The direction of the wave forms depend on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1. The site of the recording electrodes on the body surface.</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2. The direction of electrical activity (whether it is directed toward or away from the exploring electrode).</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a) If a wave of depolarization is moving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toward</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the exploring electrode a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b="1"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wave is recorded (upward deflection).</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b) If a wave of depolarization is moving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away</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from the exploring electrode a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a:t>
            </a:r>
            <a:r>
              <a:rPr lang="en-US" sz="1800" b="1"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wave is recorded (downward deflection).</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-The direction of depolarization</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in the septum is from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left to right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and in ventricular wall from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endocardium to epicardium</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The direction of depolarization in both ventricles is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algebric</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summation of both opposite directions (with direction of left ventricle which is  the most thicker).</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536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7BA719-7EB6-45A2-9E1D-E8F760ECBB6E}"/>
              </a:ext>
            </a:extLst>
          </p:cNvPr>
          <p:cNvSpPr txBox="1"/>
          <p:nvPr/>
        </p:nvSpPr>
        <p:spPr>
          <a:xfrm>
            <a:off x="287524" y="448091"/>
            <a:ext cx="8568952" cy="4247317"/>
          </a:xfrm>
          <a:prstGeom prst="rect">
            <a:avLst/>
          </a:prstGeom>
          <a:noFill/>
        </p:spPr>
        <p:txBody>
          <a:bodyPr wrap="square">
            <a:spAutoFit/>
          </a:bodyPr>
          <a:lstStyle/>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a:t>
            </a: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Why the repolarization wave (T) is in the same direction (+</a:t>
            </a:r>
            <a:r>
              <a:rPr lang="en-US" sz="1800" b="1" u="sng"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 as the depolarization wave (R)?</a:t>
            </a:r>
            <a:endParaRPr lang="en-GB" sz="1800" b="1"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-During depolarization the direction of dipole is from endocardium to epicardium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wave (R).</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-The last point of depolarization is the first point of repolarization (as epicardium has more blood supply with rapid repolarization but endocardium suffers from ischemia).</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So the direction of dipole during repolarization is the same as in depolarization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wave (T).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180340" indent="-180340" algn="justLow" rtl="0"/>
            <a:endParaRPr lang="en-US" sz="1800" b="1" i="1"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180340" indent="-180340" algn="justLow" rtl="0"/>
            <a:r>
              <a:rPr lang="en-US" sz="1800" b="1" i="1" dirty="0">
                <a:solidFill>
                  <a:schemeClr val="tx1">
                    <a:lumMod val="90000"/>
                    <a:lumOff val="10000"/>
                  </a:schemeClr>
                </a:solidFill>
                <a:effectLst/>
                <a:latin typeface="Times New Roman" panose="02020603050405020304" pitchFamily="18" charset="0"/>
                <a:ea typeface="Times New Roman" panose="02020603050405020304" pitchFamily="18" charset="0"/>
              </a:rPr>
              <a:t>N.B.:</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in skeletal muscle the first part depolarized is the first repolarized </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opposite direction of waves. Also in atria, SAN is the 1</a:t>
            </a:r>
            <a:r>
              <a:rPr lang="en-US" sz="1800" i="1" baseline="30000" dirty="0">
                <a:solidFill>
                  <a:schemeClr val="tx1">
                    <a:lumMod val="90000"/>
                    <a:lumOff val="10000"/>
                  </a:schemeClr>
                </a:solidFill>
                <a:effectLst/>
                <a:latin typeface="Times New Roman" panose="02020603050405020304" pitchFamily="18" charset="0"/>
                <a:ea typeface="Times New Roman" panose="02020603050405020304" pitchFamily="18" charset="0"/>
              </a:rPr>
              <a:t>st</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depolarized  &amp; repolarized. So repolarization wave in atria is –</a:t>
            </a:r>
            <a:r>
              <a:rPr lang="en-US" sz="1800" i="1"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and called Ta wave).</a:t>
            </a:r>
          </a:p>
          <a:p>
            <a:pPr marL="180340" indent="-180340" algn="justLow" rtl="0"/>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There is no potential</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all) recorded in the ECG when the ventricles are either polarized (during T-P segment) or completely depolarized (during S-T segment).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418304"/>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0" ma:contentTypeDescription="Create a new document." ma:contentTypeScope="" ma:versionID="465aa9d5ba3889cad1ce4411c0ae9a24">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8BA7F1-1E8D-4D0C-A7B5-7027CE03B9AE}">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DB12F998-F9B9-4173-88F1-BF2AF5651F80}">
  <ds:schemaRefs>
    <ds:schemaRef ds:uri="http://schemas.microsoft.com/sharepoint/v3/contenttype/forms"/>
  </ds:schemaRefs>
</ds:datastoreItem>
</file>

<file path=customXml/itemProps3.xml><?xml version="1.0" encoding="utf-8"?>
<ds:datastoreItem xmlns:ds="http://schemas.openxmlformats.org/officeDocument/2006/customXml" ds:itemID="{0BBD50DC-F901-46D4-919A-5ADA30C89166}">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147</TotalTime>
  <Words>1312</Words>
  <Application>Microsoft Office PowerPoint</Application>
  <PresentationFormat>On-screen Show (16:9)</PresentationFormat>
  <Paragraphs>116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Aliena template</vt:lpstr>
      <vt:lpstr>1- ECG part -I  By Prof. Sherif W. Mansour  Physiology dpt., Mutah school of Medicine .</vt:lpstr>
      <vt:lpstr>    ELECTROCARDIOGRAM (ECG)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Cardiac Axis deviation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Sanabil Hassanat</cp:lastModifiedBy>
  <cp:revision>27</cp:revision>
  <dcterms:modified xsi:type="dcterms:W3CDTF">2021-11-08T09:37:21Z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