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5" r:id="rId2"/>
    <p:sldId id="286" r:id="rId3"/>
    <p:sldId id="291" r:id="rId4"/>
    <p:sldId id="292" r:id="rId5"/>
    <p:sldId id="293" r:id="rId6"/>
    <p:sldId id="294" r:id="rId7"/>
    <p:sldId id="296" r:id="rId8"/>
    <p:sldId id="297" r:id="rId9"/>
    <p:sldId id="289" r:id="rId10"/>
    <p:sldId id="288" r:id="rId11"/>
    <p:sldId id="262" r:id="rId12"/>
    <p:sldId id="265" r:id="rId13"/>
    <p:sldId id="266" r:id="rId14"/>
    <p:sldId id="267" r:id="rId15"/>
    <p:sldId id="270" r:id="rId16"/>
    <p:sldId id="272" r:id="rId17"/>
    <p:sldId id="273" r:id="rId18"/>
    <p:sldId id="274" r:id="rId19"/>
    <p:sldId id="275" r:id="rId20"/>
    <p:sldId id="276" r:id="rId21"/>
    <p:sldId id="290" r:id="rId22"/>
    <p:sldId id="277" r:id="rId23"/>
    <p:sldId id="279" r:id="rId24"/>
    <p:sldId id="280" r:id="rId25"/>
    <p:sldId id="281" r:id="rId26"/>
    <p:sldId id="298"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851025-A05B-43D8-82F7-8203B0724206}" type="datetimeFigureOut">
              <a:rPr lang="en-MY" smtClean="0"/>
              <a:t>26/7/2022</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00C96-F293-449F-B0F9-E2A4D15A1F73}" type="slidenum">
              <a:rPr lang="en-MY" smtClean="0"/>
              <a:t>‹#›</a:t>
            </a:fld>
            <a:endParaRPr lang="en-MY"/>
          </a:p>
        </p:txBody>
      </p:sp>
    </p:spTree>
    <p:extLst>
      <p:ext uri="{BB962C8B-B14F-4D97-AF65-F5344CB8AC3E}">
        <p14:creationId xmlns:p14="http://schemas.microsoft.com/office/powerpoint/2010/main" val="315885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2539E0E9-5A3A-42DF-A72C-B10F587DF12C}" type="slidenum">
              <a:rPr lang="ar-SA" sz="1200">
                <a:solidFill>
                  <a:schemeClr val="tx1"/>
                </a:solidFill>
              </a:rPr>
              <a:pPr algn="r" rtl="0" eaLnBrk="1" hangingPunct="1"/>
              <a:t>2</a:t>
            </a:fld>
            <a:endParaRPr lang="en-US" sz="1200" dirty="0">
              <a:solidFill>
                <a:schemeClr val="tx1"/>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26/7/2022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87679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26/7/2022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862963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26/7/2022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14349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EBEE50-12C5-48BB-AC7F-B0257A974BD6}" type="datetimeFigureOut">
              <a:rPr lang="en-MY" smtClean="0"/>
              <a:t>26/7/2022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710812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EBEE50-12C5-48BB-AC7F-B0257A974BD6}" type="datetimeFigureOut">
              <a:rPr lang="en-MY" smtClean="0"/>
              <a:t>26/7/2022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6258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98EBEE50-12C5-48BB-AC7F-B0257A974BD6}" type="datetimeFigureOut">
              <a:rPr lang="en-MY" smtClean="0"/>
              <a:t>26/7/2022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80821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8EBEE50-12C5-48BB-AC7F-B0257A974BD6}" type="datetimeFigureOut">
              <a:rPr lang="en-MY" smtClean="0"/>
              <a:t>26/7/2022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97160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98EBEE50-12C5-48BB-AC7F-B0257A974BD6}" type="datetimeFigureOut">
              <a:rPr lang="en-MY" smtClean="0"/>
              <a:t>26/7/2022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129311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BEE50-12C5-48BB-AC7F-B0257A974BD6}" type="datetimeFigureOut">
              <a:rPr lang="en-MY" smtClean="0"/>
              <a:t>26/7/2022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617727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BEE50-12C5-48BB-AC7F-B0257A974BD6}" type="datetimeFigureOut">
              <a:rPr lang="en-MY" smtClean="0"/>
              <a:t>26/7/2022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263943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BEE50-12C5-48BB-AC7F-B0257A974BD6}" type="datetimeFigureOut">
              <a:rPr lang="en-MY" smtClean="0"/>
              <a:t>26/7/2022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4965345-E2A0-4D67-867F-2A6B67F19B17}" type="slidenum">
              <a:rPr lang="en-MY" smtClean="0"/>
              <a:t>‹#›</a:t>
            </a:fld>
            <a:endParaRPr lang="en-MY"/>
          </a:p>
        </p:txBody>
      </p:sp>
    </p:spTree>
    <p:extLst>
      <p:ext uri="{BB962C8B-B14F-4D97-AF65-F5344CB8AC3E}">
        <p14:creationId xmlns:p14="http://schemas.microsoft.com/office/powerpoint/2010/main" val="331992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BEE50-12C5-48BB-AC7F-B0257A974BD6}" type="datetimeFigureOut">
              <a:rPr lang="en-MY" smtClean="0"/>
              <a:t>26/7/2022</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65345-E2A0-4D67-867F-2A6B67F19B17}" type="slidenum">
              <a:rPr lang="en-MY" smtClean="0"/>
              <a:t>‹#›</a:t>
            </a:fld>
            <a:endParaRPr lang="en-MY"/>
          </a:p>
        </p:txBody>
      </p:sp>
    </p:spTree>
    <p:extLst>
      <p:ext uri="{BB962C8B-B14F-4D97-AF65-F5344CB8AC3E}">
        <p14:creationId xmlns:p14="http://schemas.microsoft.com/office/powerpoint/2010/main" val="30706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77C78CD3-164B-427B-9865-4C31B6D67346}" type="datetime1">
              <a:rPr lang="en-US" sz="1400" smtClean="0">
                <a:solidFill>
                  <a:srgbClr val="000000"/>
                </a:solidFill>
              </a:rPr>
              <a:pPr eaLnBrk="1" hangingPunct="1"/>
              <a:t>7/26/2022</a:t>
            </a:fld>
            <a:endParaRPr lang="en-US" sz="1400" dirty="0" smtClean="0">
              <a:solidFill>
                <a:srgbClr val="000000"/>
              </a:solidFill>
            </a:endParaRPr>
          </a:p>
        </p:txBody>
      </p:sp>
      <p:sp>
        <p:nvSpPr>
          <p:cNvPr id="194563" name="Text Box 2"/>
          <p:cNvSpPr txBox="1">
            <a:spLocks noChangeArrowheads="1"/>
          </p:cNvSpPr>
          <p:nvPr/>
        </p:nvSpPr>
        <p:spPr bwMode="auto">
          <a:xfrm>
            <a:off x="1143000" y="685800"/>
            <a:ext cx="7162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ar-SA" sz="2400">
              <a:solidFill>
                <a:srgbClr val="000000"/>
              </a:solidFill>
              <a:latin typeface="Times New Roman" pitchFamily="18" charset="0"/>
            </a:endParaRPr>
          </a:p>
          <a:p>
            <a:pPr algn="ctr" eaLnBrk="1" hangingPunct="1">
              <a:spcBef>
                <a:spcPct val="50000"/>
              </a:spcBef>
            </a:pPr>
            <a:endParaRPr lang="en-US" sz="2400" dirty="0">
              <a:solidFill>
                <a:srgbClr val="000000"/>
              </a:solidFill>
              <a:latin typeface="Times New Roman" pitchFamily="18" charset="0"/>
            </a:endParaRPr>
          </a:p>
        </p:txBody>
      </p:sp>
      <p:sp>
        <p:nvSpPr>
          <p:cNvPr id="194564" name="WordArt 3"/>
          <p:cNvSpPr>
            <a:spLocks noChangeArrowheads="1" noChangeShapeType="1" noTextEdit="1"/>
          </p:cNvSpPr>
          <p:nvPr/>
        </p:nvSpPr>
        <p:spPr bwMode="auto">
          <a:xfrm>
            <a:off x="914400" y="381000"/>
            <a:ext cx="7924800" cy="2743200"/>
          </a:xfrm>
          <a:prstGeom prst="rect">
            <a:avLst/>
          </a:prstGeom>
        </p:spPr>
        <p:txBody>
          <a:bodyPr wrap="none" fromWordArt="1">
            <a:prstTxWarp prst="textPlain">
              <a:avLst>
                <a:gd name="adj" fmla="val 50000"/>
              </a:avLst>
            </a:prstTxWarp>
          </a:bodyPr>
          <a:lstStyle/>
          <a:p>
            <a:pPr algn="ctr"/>
            <a:r>
              <a:rPr lang="ar-AE"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rPr>
              <a:t>بسم الله الرحمن الرحيم</a:t>
            </a:r>
            <a:endParaRPr lang="en-MY"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a:cs typeface="Arial"/>
            </a:endParaRPr>
          </a:p>
        </p:txBody>
      </p:sp>
      <p:sp>
        <p:nvSpPr>
          <p:cNvPr id="194565" name="Rectangle 4"/>
          <p:cNvSpPr>
            <a:spLocks noChangeArrowheads="1"/>
          </p:cNvSpPr>
          <p:nvPr/>
        </p:nvSpPr>
        <p:spPr bwMode="auto">
          <a:xfrm>
            <a:off x="838200" y="5641975"/>
            <a:ext cx="55197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nl-NL" sz="3600" b="1" i="1">
                <a:solidFill>
                  <a:srgbClr val="FFFFFF"/>
                </a:solidFill>
              </a:rPr>
              <a:t>DR. Waqar Al – Kubaisy</a:t>
            </a:r>
            <a:r>
              <a:rPr lang="nl-NL" sz="3600">
                <a:solidFill>
                  <a:srgbClr val="E8E818"/>
                </a:solidFill>
              </a:rPr>
              <a:t> </a:t>
            </a:r>
          </a:p>
          <a:p>
            <a:endParaRPr lang="nl-NL" sz="1800">
              <a:solidFill>
                <a:srgbClr val="E8E818"/>
              </a:solidFill>
            </a:endParaRPr>
          </a:p>
        </p:txBody>
      </p:sp>
      <p:pic>
        <p:nvPicPr>
          <p:cNvPr id="194566" name="Picture 5" descr="http://i47.servimg.com/u/f47/11/37/34/39/1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895600"/>
            <a:ext cx="3581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7"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3CDD4B29-7C22-44B9-8459-2FF55867C3E2}" type="slidenum">
              <a:rPr lang="ar-SA" sz="1400" smtClean="0">
                <a:solidFill>
                  <a:srgbClr val="000000"/>
                </a:solidFill>
              </a:rPr>
              <a:pPr eaLnBrk="1" hangingPunct="1"/>
              <a:t>1</a:t>
            </a:fld>
            <a:endParaRPr lang="en-US" sz="1400" dirty="0" smtClean="0">
              <a:solidFill>
                <a:srgbClr val="000000"/>
              </a:solidFill>
            </a:endParaRPr>
          </a:p>
        </p:txBody>
      </p:sp>
    </p:spTree>
    <p:extLst>
      <p:ext uri="{BB962C8B-B14F-4D97-AF65-F5344CB8AC3E}">
        <p14:creationId xmlns:p14="http://schemas.microsoft.com/office/powerpoint/2010/main" val="268778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143656"/>
              </p:ext>
            </p:extLst>
          </p:nvPr>
        </p:nvGraphicFramePr>
        <p:xfrm>
          <a:off x="323528" y="1196752"/>
          <a:ext cx="8229600" cy="4176472"/>
        </p:xfrm>
        <a:graphic>
          <a:graphicData uri="http://schemas.openxmlformats.org/drawingml/2006/table">
            <a:tbl>
              <a:tblPr firstRow="1" firstCol="1" bandRow="1">
                <a:tableStyleId>{5C22544A-7EE6-4342-B048-85BDC9FD1C3A}</a:tableStyleId>
              </a:tblPr>
              <a:tblGrid>
                <a:gridCol w="3369198">
                  <a:extLst>
                    <a:ext uri="{9D8B030D-6E8A-4147-A177-3AD203B41FA5}">
                      <a16:colId xmlns:a16="http://schemas.microsoft.com/office/drawing/2014/main" val="20000"/>
                    </a:ext>
                  </a:extLst>
                </a:gridCol>
                <a:gridCol w="2068921">
                  <a:extLst>
                    <a:ext uri="{9D8B030D-6E8A-4147-A177-3AD203B41FA5}">
                      <a16:colId xmlns:a16="http://schemas.microsoft.com/office/drawing/2014/main" val="20001"/>
                    </a:ext>
                  </a:extLst>
                </a:gridCol>
                <a:gridCol w="1596543">
                  <a:extLst>
                    <a:ext uri="{9D8B030D-6E8A-4147-A177-3AD203B41FA5}">
                      <a16:colId xmlns:a16="http://schemas.microsoft.com/office/drawing/2014/main" val="20002"/>
                    </a:ext>
                  </a:extLst>
                </a:gridCol>
                <a:gridCol w="1194938">
                  <a:extLst>
                    <a:ext uri="{9D8B030D-6E8A-4147-A177-3AD203B41FA5}">
                      <a16:colId xmlns:a16="http://schemas.microsoft.com/office/drawing/2014/main" val="20003"/>
                    </a:ext>
                  </a:extLst>
                </a:gridCol>
              </a:tblGrid>
              <a:tr h="928507">
                <a:tc>
                  <a:txBody>
                    <a:bodyPr/>
                    <a:lstStyle/>
                    <a:p>
                      <a:pPr algn="l" rtl="1">
                        <a:lnSpc>
                          <a:spcPct val="115000"/>
                        </a:lnSpc>
                        <a:spcAft>
                          <a:spcPts val="0"/>
                        </a:spcAft>
                      </a:pPr>
                      <a:r>
                        <a:rPr lang="en-US" sz="1400" dirty="0">
                          <a:effectLst/>
                        </a:rPr>
                        <a:t> </a:t>
                      </a:r>
                      <a:endParaRPr lang="en-MY" sz="11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Number of DM patients/year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Percentage</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Sample</a:t>
                      </a:r>
                      <a:endParaRPr lang="en-MY" sz="2400">
                        <a:effectLst/>
                        <a:latin typeface="Calibri"/>
                        <a:ea typeface="Calibri"/>
                        <a:cs typeface="Arial"/>
                      </a:endParaRPr>
                    </a:p>
                  </a:txBody>
                  <a:tcPr marL="66583" marR="66583" marT="0" marB="0"/>
                </a:tc>
                <a:extLst>
                  <a:ext uri="{0D108BD9-81ED-4DB2-BD59-A6C34878D82A}">
                    <a16:rowId xmlns:a16="http://schemas.microsoft.com/office/drawing/2014/main" val="10000"/>
                  </a:ext>
                </a:extLst>
              </a:tr>
              <a:tr h="463995">
                <a:tc>
                  <a:txBody>
                    <a:bodyPr/>
                    <a:lstStyle/>
                    <a:p>
                      <a:pPr algn="l" rtl="1">
                        <a:lnSpc>
                          <a:spcPct val="115000"/>
                        </a:lnSpc>
                        <a:spcAft>
                          <a:spcPts val="0"/>
                        </a:spcAft>
                      </a:pPr>
                      <a:r>
                        <a:rPr lang="en-US" sz="2400" dirty="0">
                          <a:effectLst/>
                        </a:rPr>
                        <a:t>Tafilah (</a:t>
                      </a:r>
                      <a:r>
                        <a:rPr lang="en-US" sz="2400" dirty="0" err="1">
                          <a:effectLst/>
                        </a:rPr>
                        <a:t>ALqasaba</a:t>
                      </a:r>
                      <a:r>
                        <a:rPr lang="en-US" sz="2400" dirty="0">
                          <a:effectLst/>
                        </a:rPr>
                        <a:t>)Center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3840</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34%</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97</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1"/>
                  </a:ext>
                </a:extLst>
              </a:tr>
              <a:tr h="463995">
                <a:tc>
                  <a:txBody>
                    <a:bodyPr/>
                    <a:lstStyle/>
                    <a:p>
                      <a:pPr algn="l" rtl="1">
                        <a:lnSpc>
                          <a:spcPct val="115000"/>
                        </a:lnSpc>
                        <a:spcAft>
                          <a:spcPts val="0"/>
                        </a:spcAft>
                      </a:pPr>
                      <a:r>
                        <a:rPr lang="en-US" sz="2400" dirty="0" err="1">
                          <a:effectLst/>
                        </a:rPr>
                        <a:t>Basira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2196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19%</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54</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2"/>
                  </a:ext>
                </a:extLst>
              </a:tr>
              <a:tr h="463995">
                <a:tc>
                  <a:txBody>
                    <a:bodyPr/>
                    <a:lstStyle/>
                    <a:p>
                      <a:pPr algn="l" rtl="1">
                        <a:lnSpc>
                          <a:spcPct val="115000"/>
                        </a:lnSpc>
                        <a:spcAft>
                          <a:spcPts val="0"/>
                        </a:spcAft>
                      </a:pPr>
                      <a:r>
                        <a:rPr lang="en-US" sz="2400" dirty="0" err="1">
                          <a:effectLst/>
                        </a:rPr>
                        <a:t>ALQadisiyah</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1032</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9%</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26</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3"/>
                  </a:ext>
                </a:extLst>
              </a:tr>
              <a:tr h="463995">
                <a:tc>
                  <a:txBody>
                    <a:bodyPr/>
                    <a:lstStyle/>
                    <a:p>
                      <a:pPr algn="l" rtl="1">
                        <a:lnSpc>
                          <a:spcPct val="115000"/>
                        </a:lnSpc>
                        <a:spcAft>
                          <a:spcPts val="0"/>
                        </a:spcAft>
                      </a:pPr>
                      <a:r>
                        <a:rPr lang="en-US" sz="2400" dirty="0" err="1">
                          <a:effectLst/>
                        </a:rPr>
                        <a:t>ALHassa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2280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20%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57</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4"/>
                  </a:ext>
                </a:extLst>
              </a:tr>
              <a:tr h="463995">
                <a:tc>
                  <a:txBody>
                    <a:bodyPr/>
                    <a:lstStyle/>
                    <a:p>
                      <a:pPr algn="l" rtl="1">
                        <a:lnSpc>
                          <a:spcPct val="115000"/>
                        </a:lnSpc>
                        <a:spcAft>
                          <a:spcPts val="0"/>
                        </a:spcAft>
                      </a:pPr>
                      <a:r>
                        <a:rPr lang="en-US" sz="2400" dirty="0" err="1">
                          <a:effectLst/>
                        </a:rPr>
                        <a:t>ALAyes</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1176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29</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5"/>
                  </a:ext>
                </a:extLst>
              </a:tr>
              <a:tr h="463995">
                <a:tc>
                  <a:txBody>
                    <a:bodyPr/>
                    <a:lstStyle/>
                    <a:p>
                      <a:pPr algn="l" rtl="1">
                        <a:lnSpc>
                          <a:spcPct val="115000"/>
                        </a:lnSpc>
                        <a:spcAft>
                          <a:spcPts val="0"/>
                        </a:spcAft>
                      </a:pPr>
                      <a:r>
                        <a:rPr lang="en-US" sz="2400" dirty="0" err="1">
                          <a:effectLst/>
                        </a:rPr>
                        <a:t>Ain</a:t>
                      </a:r>
                      <a:r>
                        <a:rPr lang="en-US" sz="2400" dirty="0">
                          <a:effectLst/>
                        </a:rPr>
                        <a:t> Al </a:t>
                      </a:r>
                      <a:r>
                        <a:rPr lang="en-US" sz="2400" dirty="0" err="1">
                          <a:effectLst/>
                        </a:rPr>
                        <a:t>Bayda</a:t>
                      </a:r>
                      <a:r>
                        <a:rPr lang="en-US" sz="2400" dirty="0">
                          <a:effectLst/>
                        </a:rPr>
                        <a:t> Center</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936</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8%</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23</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6"/>
                  </a:ext>
                </a:extLst>
              </a:tr>
              <a:tr h="463995">
                <a:tc>
                  <a:txBody>
                    <a:bodyPr/>
                    <a:lstStyle/>
                    <a:p>
                      <a:pPr algn="l" rtl="1">
                        <a:lnSpc>
                          <a:spcPct val="115000"/>
                        </a:lnSpc>
                        <a:spcAft>
                          <a:spcPts val="0"/>
                        </a:spcAft>
                      </a:pPr>
                      <a:r>
                        <a:rPr lang="en-US" sz="2400" dirty="0">
                          <a:effectLst/>
                        </a:rPr>
                        <a:t>Total</a:t>
                      </a:r>
                      <a:endParaRPr lang="en-MY" sz="2400" dirty="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11460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a:effectLst/>
                        </a:rPr>
                        <a:t>100%</a:t>
                      </a:r>
                      <a:endParaRPr lang="en-MY" sz="2400">
                        <a:effectLst/>
                        <a:latin typeface="Calibri"/>
                        <a:ea typeface="Calibri"/>
                        <a:cs typeface="Arial"/>
                      </a:endParaRPr>
                    </a:p>
                  </a:txBody>
                  <a:tcPr marL="66583" marR="66583" marT="0" marB="0"/>
                </a:tc>
                <a:tc>
                  <a:txBody>
                    <a:bodyPr/>
                    <a:lstStyle/>
                    <a:p>
                      <a:pPr algn="ctr" rtl="1">
                        <a:lnSpc>
                          <a:spcPct val="115000"/>
                        </a:lnSpc>
                        <a:spcAft>
                          <a:spcPts val="0"/>
                        </a:spcAft>
                      </a:pPr>
                      <a:r>
                        <a:rPr lang="en-US" sz="2400" dirty="0">
                          <a:effectLst/>
                        </a:rPr>
                        <a:t>286</a:t>
                      </a:r>
                      <a:endParaRPr lang="en-MY" sz="2400" dirty="0">
                        <a:effectLst/>
                        <a:latin typeface="Calibri"/>
                        <a:ea typeface="Calibri"/>
                        <a:cs typeface="Arial"/>
                      </a:endParaRPr>
                    </a:p>
                  </a:txBody>
                  <a:tcPr marL="66583" marR="66583" marT="0" marB="0"/>
                </a:tc>
                <a:extLst>
                  <a:ext uri="{0D108BD9-81ED-4DB2-BD59-A6C34878D82A}">
                    <a16:rowId xmlns:a16="http://schemas.microsoft.com/office/drawing/2014/main" val="10007"/>
                  </a:ext>
                </a:extLst>
              </a:tr>
            </a:tbl>
          </a:graphicData>
        </a:graphic>
      </p:graphicFrame>
      <p:sp>
        <p:nvSpPr>
          <p:cNvPr id="4" name="Rectangle 3"/>
          <p:cNvSpPr/>
          <p:nvPr/>
        </p:nvSpPr>
        <p:spPr>
          <a:xfrm>
            <a:off x="323528" y="262389"/>
            <a:ext cx="8280920" cy="707886"/>
          </a:xfrm>
          <a:prstGeom prst="rect">
            <a:avLst/>
          </a:prstGeom>
        </p:spPr>
        <p:txBody>
          <a:bodyPr wrap="square">
            <a:spAutoFit/>
          </a:bodyPr>
          <a:lstStyle/>
          <a:p>
            <a:r>
              <a:rPr lang="en-US" b="1" dirty="0"/>
              <a:t>Table </a:t>
            </a:r>
            <a:r>
              <a:rPr lang="en-US" b="1" dirty="0" smtClean="0"/>
              <a:t>No1  </a:t>
            </a:r>
            <a:r>
              <a:rPr lang="en-US" sz="2000" b="1" dirty="0" smtClean="0"/>
              <a:t>distribution </a:t>
            </a:r>
            <a:r>
              <a:rPr lang="en-US" sz="2000" b="1" dirty="0"/>
              <a:t>of the total sample size (286) T2DM patients on six CHC centers according to the original CHC centers attendance</a:t>
            </a:r>
            <a:r>
              <a:rPr lang="en-US" b="1" dirty="0" smtClean="0"/>
              <a:t>. </a:t>
            </a:r>
            <a:endParaRPr lang="en-MY" dirty="0">
              <a:effectLst/>
            </a:endParaRPr>
          </a:p>
        </p:txBody>
      </p:sp>
      <p:sp>
        <p:nvSpPr>
          <p:cNvPr id="5" name="Rectangle 4"/>
          <p:cNvSpPr/>
          <p:nvPr/>
        </p:nvSpPr>
        <p:spPr>
          <a:xfrm>
            <a:off x="2771800" y="5580585"/>
            <a:ext cx="4572000" cy="954107"/>
          </a:xfrm>
          <a:prstGeom prst="rect">
            <a:avLst/>
          </a:prstGeom>
        </p:spPr>
        <p:txBody>
          <a:bodyPr>
            <a:spAutoFit/>
          </a:bodyPr>
          <a:lstStyle/>
          <a:p>
            <a:r>
              <a:rPr lang="en-US" sz="2800" b="1" dirty="0">
                <a:solidFill>
                  <a:schemeClr val="tx2"/>
                </a:solidFill>
              </a:rPr>
              <a:t>3840/11460= 0.34</a:t>
            </a:r>
          </a:p>
          <a:p>
            <a:r>
              <a:rPr lang="en-US" sz="2800" b="1" dirty="0">
                <a:solidFill>
                  <a:schemeClr val="tx2"/>
                </a:solidFill>
              </a:rPr>
              <a:t>0.34X286=97</a:t>
            </a:r>
            <a:endParaRPr lang="en-MY" sz="2800" dirty="0">
              <a:solidFill>
                <a:schemeClr val="tx2"/>
              </a:solidFill>
            </a:endParaRPr>
          </a:p>
        </p:txBody>
      </p:sp>
    </p:spTree>
    <p:extLst>
      <p:ext uri="{BB962C8B-B14F-4D97-AF65-F5344CB8AC3E}">
        <p14:creationId xmlns:p14="http://schemas.microsoft.com/office/powerpoint/2010/main" val="2342135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868" y="476672"/>
            <a:ext cx="8784976" cy="6124754"/>
          </a:xfrm>
          <a:prstGeom prst="rect">
            <a:avLst/>
          </a:prstGeom>
        </p:spPr>
        <p:txBody>
          <a:bodyPr wrap="square">
            <a:spAutoFit/>
          </a:bodyPr>
          <a:lstStyle/>
          <a:p>
            <a:pPr lvl="0"/>
            <a:r>
              <a:rPr lang="en-MY" sz="2800" dirty="0">
                <a:solidFill>
                  <a:prstClr val="black"/>
                </a:solidFill>
              </a:rPr>
              <a:t>Stratified R.S.</a:t>
            </a:r>
          </a:p>
          <a:p>
            <a:pPr lvl="0"/>
            <a:r>
              <a:rPr lang="en-MY" sz="2800" dirty="0">
                <a:solidFill>
                  <a:prstClr val="black"/>
                </a:solidFill>
              </a:rPr>
              <a:t>	</a:t>
            </a:r>
            <a:r>
              <a:rPr lang="en-MY" sz="2800" b="1" dirty="0">
                <a:solidFill>
                  <a:srgbClr val="0070C0"/>
                </a:solidFill>
              </a:rPr>
              <a:t>By using well define stratum :</a:t>
            </a:r>
          </a:p>
          <a:p>
            <a:pPr marL="457200" lvl="0" indent="-457200">
              <a:buFont typeface="Wingdings" pitchFamily="2" charset="2"/>
              <a:buChar char="v"/>
            </a:pPr>
            <a:r>
              <a:rPr lang="en-MY" sz="2800" b="1" dirty="0">
                <a:solidFill>
                  <a:srgbClr val="4F81BD"/>
                </a:solidFill>
              </a:rPr>
              <a:t>Identify the</a:t>
            </a:r>
            <a:r>
              <a:rPr lang="en-MY" sz="2800" b="1" dirty="0">
                <a:solidFill>
                  <a:srgbClr val="7030A0"/>
                </a:solidFill>
              </a:rPr>
              <a:t> variable </a:t>
            </a:r>
            <a:r>
              <a:rPr lang="en-MY" sz="2800" b="1" dirty="0">
                <a:solidFill>
                  <a:srgbClr val="4F81BD"/>
                </a:solidFill>
              </a:rPr>
              <a:t>that we need .</a:t>
            </a:r>
          </a:p>
          <a:p>
            <a:pPr marL="457200" lvl="0" indent="-457200">
              <a:buFont typeface="Wingdings" pitchFamily="2" charset="2"/>
              <a:buChar char="v"/>
            </a:pPr>
            <a:r>
              <a:rPr lang="en-MY" sz="2800" b="1" dirty="0">
                <a:solidFill>
                  <a:srgbClr val="4F81BD"/>
                </a:solidFill>
              </a:rPr>
              <a:t>Identify the </a:t>
            </a:r>
            <a:r>
              <a:rPr lang="en-MY" sz="2800" b="1" dirty="0">
                <a:solidFill>
                  <a:srgbClr val="7030A0"/>
                </a:solidFill>
              </a:rPr>
              <a:t>population size </a:t>
            </a:r>
            <a:r>
              <a:rPr lang="en-MY" sz="2800" dirty="0">
                <a:solidFill>
                  <a:srgbClr val="4F81BD"/>
                </a:solidFill>
              </a:rPr>
              <a:t>.</a:t>
            </a:r>
          </a:p>
          <a:p>
            <a:pPr marL="457200" lvl="0" indent="-457200">
              <a:buFont typeface="Wingdings" pitchFamily="2" charset="2"/>
              <a:buChar char="v"/>
            </a:pPr>
            <a:r>
              <a:rPr lang="en-MY" sz="2800" b="1" dirty="0">
                <a:solidFill>
                  <a:srgbClr val="4F81BD"/>
                </a:solidFill>
              </a:rPr>
              <a:t>Identify the </a:t>
            </a:r>
            <a:r>
              <a:rPr lang="en-MY" sz="2800" b="1" dirty="0">
                <a:solidFill>
                  <a:srgbClr val="7030A0"/>
                </a:solidFill>
              </a:rPr>
              <a:t>sample size </a:t>
            </a:r>
            <a:r>
              <a:rPr lang="en-MY" sz="2800" b="1" dirty="0" smtClean="0">
                <a:solidFill>
                  <a:srgbClr val="4F81BD"/>
                </a:solidFill>
              </a:rPr>
              <a:t>.</a:t>
            </a:r>
          </a:p>
          <a:p>
            <a:pPr lvl="0"/>
            <a:endParaRPr lang="en-MY" sz="2800" b="1" dirty="0">
              <a:solidFill>
                <a:srgbClr val="4F81BD"/>
              </a:solidFill>
            </a:endParaRPr>
          </a:p>
          <a:p>
            <a:pPr marL="457200" lvl="0" indent="-457200">
              <a:buFont typeface="Wingdings" pitchFamily="2" charset="2"/>
              <a:buChar char="v"/>
            </a:pPr>
            <a:r>
              <a:rPr lang="en-MY" sz="2800" dirty="0">
                <a:solidFill>
                  <a:srgbClr val="FF0000"/>
                </a:solidFill>
              </a:rPr>
              <a:t>Dived population </a:t>
            </a:r>
            <a:r>
              <a:rPr lang="en-MY" sz="2800" b="1" dirty="0">
                <a:solidFill>
                  <a:prstClr val="black"/>
                </a:solidFill>
              </a:rPr>
              <a:t>into well define non overlapping group or subgroup </a:t>
            </a:r>
            <a:r>
              <a:rPr lang="en-MY" sz="2800" dirty="0">
                <a:solidFill>
                  <a:prstClr val="black"/>
                </a:solidFill>
              </a:rPr>
              <a:t>(stratum) </a:t>
            </a:r>
            <a:r>
              <a:rPr lang="en-MY" sz="2800" dirty="0" smtClean="0">
                <a:solidFill>
                  <a:prstClr val="black"/>
                </a:solidFill>
              </a:rPr>
              <a:t>.</a:t>
            </a:r>
          </a:p>
          <a:p>
            <a:pPr lvl="0"/>
            <a:endParaRPr lang="en-MY" sz="2800" dirty="0">
              <a:solidFill>
                <a:prstClr val="black"/>
              </a:solidFill>
            </a:endParaRPr>
          </a:p>
          <a:p>
            <a:pPr marL="457200" lvl="0" indent="-457200">
              <a:buFont typeface="Wingdings" pitchFamily="2" charset="2"/>
              <a:buChar char="v"/>
            </a:pPr>
            <a:r>
              <a:rPr lang="en-MY" sz="2800" dirty="0">
                <a:solidFill>
                  <a:srgbClr val="FF0000"/>
                </a:solidFill>
              </a:rPr>
              <a:t>Chose from each </a:t>
            </a:r>
            <a:r>
              <a:rPr lang="en-MY" sz="2800" dirty="0">
                <a:solidFill>
                  <a:prstClr val="black"/>
                </a:solidFill>
              </a:rPr>
              <a:t>stratum No. of observation </a:t>
            </a:r>
            <a:r>
              <a:rPr lang="en-MY" sz="2800" b="1" dirty="0">
                <a:solidFill>
                  <a:srgbClr val="7030A0"/>
                </a:solidFill>
              </a:rPr>
              <a:t>randomly </a:t>
            </a:r>
            <a:r>
              <a:rPr lang="en-MY" sz="2800" dirty="0">
                <a:solidFill>
                  <a:prstClr val="black"/>
                </a:solidFill>
              </a:rPr>
              <a:t>(or sample size) </a:t>
            </a:r>
            <a:r>
              <a:rPr lang="en-MY" sz="2800" b="1" dirty="0">
                <a:solidFill>
                  <a:srgbClr val="FF0000"/>
                </a:solidFill>
              </a:rPr>
              <a:t>that is proportional t</a:t>
            </a:r>
            <a:r>
              <a:rPr lang="en-MY" sz="2800" dirty="0">
                <a:solidFill>
                  <a:prstClr val="black"/>
                </a:solidFill>
              </a:rPr>
              <a:t>o its original size .</a:t>
            </a:r>
          </a:p>
          <a:p>
            <a:pPr marL="457200" lvl="0" indent="-457200">
              <a:buFont typeface="Wingdings" pitchFamily="2" charset="2"/>
              <a:buChar char="v"/>
            </a:pPr>
            <a:r>
              <a:rPr lang="en-MY" sz="2800" b="1" dirty="0">
                <a:solidFill>
                  <a:srgbClr val="FF0000"/>
                </a:solidFill>
              </a:rPr>
              <a:t>Collect t</a:t>
            </a:r>
            <a:r>
              <a:rPr lang="en-MY" sz="2800" dirty="0">
                <a:solidFill>
                  <a:prstClr val="black"/>
                </a:solidFill>
              </a:rPr>
              <a:t>he total sample size, this will include the right proportion .</a:t>
            </a:r>
          </a:p>
          <a:p>
            <a:pPr lvl="0"/>
            <a:endParaRPr lang="en-MY" sz="2800" dirty="0">
              <a:solidFill>
                <a:prstClr val="black"/>
              </a:solidFill>
            </a:endParaRPr>
          </a:p>
        </p:txBody>
      </p:sp>
      <p:sp>
        <p:nvSpPr>
          <p:cNvPr id="3" name="Date Placeholder 2"/>
          <p:cNvSpPr>
            <a:spLocks noGrp="1"/>
          </p:cNvSpPr>
          <p:nvPr>
            <p:ph type="dt" sz="half" idx="10"/>
          </p:nvPr>
        </p:nvSpPr>
        <p:spPr/>
        <p:txBody>
          <a:bodyPr/>
          <a:lstStyle/>
          <a:p>
            <a:fld id="{30B356F8-67FA-44C2-B265-F0F69E0444BA}"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11</a:t>
            </a:fld>
            <a:endParaRPr lang="en-MY"/>
          </a:p>
        </p:txBody>
      </p:sp>
    </p:spTree>
    <p:extLst>
      <p:ext uri="{BB962C8B-B14F-4D97-AF65-F5344CB8AC3E}">
        <p14:creationId xmlns:p14="http://schemas.microsoft.com/office/powerpoint/2010/main" val="447546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08720"/>
            <a:ext cx="7992888"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48C89480-5E8D-4EA6-A2FC-F4E8FF711B6D}" type="datetime1">
              <a:rPr lang="en-MY" smtClean="0"/>
              <a:t>26/7/2022</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12</a:t>
            </a:fld>
            <a:endParaRPr lang="en-MY"/>
          </a:p>
        </p:txBody>
      </p:sp>
    </p:spTree>
    <p:extLst>
      <p:ext uri="{BB962C8B-B14F-4D97-AF65-F5344CB8AC3E}">
        <p14:creationId xmlns:p14="http://schemas.microsoft.com/office/powerpoint/2010/main" val="46574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712968" cy="5478423"/>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CLUSTER SAMPLING </a:t>
            </a:r>
          </a:p>
          <a:p>
            <a:r>
              <a:rPr lang="en-MY" sz="2800" b="0" i="0" u="none" strike="noStrike" baseline="0" dirty="0" smtClean="0"/>
              <a:t>•</a:t>
            </a:r>
            <a:r>
              <a:rPr lang="en-MY" sz="2800" b="1" dirty="0">
                <a:solidFill>
                  <a:schemeClr val="tx2"/>
                </a:solidFill>
              </a:rPr>
              <a:t>Cluster sampling is an example of 'two-stage sampling' </a:t>
            </a:r>
            <a:r>
              <a:rPr lang="en-MY" sz="2800" dirty="0"/>
              <a:t>. </a:t>
            </a:r>
          </a:p>
          <a:p>
            <a:r>
              <a:rPr lang="en-MY" sz="2800" b="0" i="0" u="none" strike="noStrike" baseline="0" dirty="0" smtClean="0"/>
              <a:t>• </a:t>
            </a:r>
            <a:r>
              <a:rPr lang="en-MY" sz="2800" b="1" i="0" u="none" strike="noStrike" baseline="0" dirty="0" smtClean="0">
                <a:solidFill>
                  <a:srgbClr val="FF0000"/>
                </a:solidFill>
              </a:rPr>
              <a:t>First stage </a:t>
            </a:r>
            <a:r>
              <a:rPr lang="en-MY" sz="2800" b="0" i="0" u="none" strike="noStrike" baseline="0" dirty="0" smtClean="0"/>
              <a:t>a sample </a:t>
            </a:r>
            <a:r>
              <a:rPr lang="en-MY" sz="2800" b="1" i="0" u="none" strike="noStrike" baseline="0" dirty="0" smtClean="0">
                <a:solidFill>
                  <a:srgbClr val="FF0000"/>
                </a:solidFill>
              </a:rPr>
              <a:t>of areas </a:t>
            </a:r>
            <a:r>
              <a:rPr lang="en-MY" sz="2800" b="0" i="0" u="none" strike="noStrike" baseline="0" dirty="0" smtClean="0"/>
              <a:t>is chosen; </a:t>
            </a:r>
          </a:p>
          <a:p>
            <a:r>
              <a:rPr lang="en-MY" sz="2800" b="1" i="0" u="none" strike="noStrike" baseline="0" dirty="0" smtClean="0">
                <a:solidFill>
                  <a:srgbClr val="FF0000"/>
                </a:solidFill>
              </a:rPr>
              <a:t>• </a:t>
            </a:r>
            <a:r>
              <a:rPr lang="en-MY" sz="2800" b="1" dirty="0">
                <a:solidFill>
                  <a:srgbClr val="FF0000"/>
                </a:solidFill>
              </a:rPr>
              <a:t>Second stage </a:t>
            </a:r>
            <a:r>
              <a:rPr lang="en-MY" sz="2800" dirty="0"/>
              <a:t>a sample of </a:t>
            </a:r>
            <a:r>
              <a:rPr lang="en-MY" sz="2800" b="1" dirty="0">
                <a:solidFill>
                  <a:srgbClr val="FF0000"/>
                </a:solidFill>
              </a:rPr>
              <a:t>respondents </a:t>
            </a:r>
            <a:r>
              <a:rPr lang="en-MY" sz="2800" b="1" dirty="0">
                <a:solidFill>
                  <a:schemeClr val="tx2"/>
                </a:solidFill>
              </a:rPr>
              <a:t>within those areas is selected. </a:t>
            </a:r>
            <a:endParaRPr lang="en-MY" sz="2800" b="1" dirty="0" smtClean="0">
              <a:solidFill>
                <a:schemeClr val="tx2"/>
              </a:solidFill>
            </a:endParaRPr>
          </a:p>
          <a:p>
            <a:endParaRPr lang="en-MY" sz="2800" b="1" dirty="0">
              <a:solidFill>
                <a:schemeClr val="tx2"/>
              </a:solidFill>
            </a:endParaRPr>
          </a:p>
          <a:p>
            <a:r>
              <a:rPr lang="en-MY" sz="2800" b="0" i="0" u="none" strike="noStrike" baseline="0" dirty="0" smtClean="0"/>
              <a:t>• A </a:t>
            </a:r>
            <a:r>
              <a:rPr lang="en-MY" sz="2800" b="1" dirty="0" smtClean="0"/>
              <a:t>Population  is divided </a:t>
            </a:r>
            <a:r>
              <a:rPr lang="en-MY" sz="2800" b="1" dirty="0">
                <a:solidFill>
                  <a:srgbClr val="FF0000"/>
                </a:solidFill>
              </a:rPr>
              <a:t>into clusters </a:t>
            </a:r>
            <a:r>
              <a:rPr lang="en-MY" sz="2800" dirty="0"/>
              <a:t>of </a:t>
            </a:r>
            <a:r>
              <a:rPr lang="en-MY" sz="2800" b="1" dirty="0"/>
              <a:t>homogeneous units</a:t>
            </a:r>
            <a:r>
              <a:rPr lang="en-MY" sz="2800" dirty="0"/>
              <a:t>, usually </a:t>
            </a:r>
            <a:r>
              <a:rPr lang="en-MY" sz="2800" b="1" dirty="0"/>
              <a:t>based on geographical </a:t>
            </a:r>
            <a:r>
              <a:rPr lang="en-MY" sz="2800" dirty="0"/>
              <a:t>contiguity. </a:t>
            </a:r>
            <a:endParaRPr lang="en-MY" sz="2800" dirty="0" smtClean="0"/>
          </a:p>
          <a:p>
            <a:endParaRPr lang="en-MY" sz="2800" dirty="0"/>
          </a:p>
          <a:p>
            <a:r>
              <a:rPr lang="en-MY" sz="2800" b="0" i="0" u="none" strike="noStrike" baseline="0" dirty="0" smtClean="0"/>
              <a:t>•</a:t>
            </a:r>
            <a:r>
              <a:rPr lang="en-MY" sz="2800" b="1" i="0" u="none" strike="noStrike" baseline="0" dirty="0" smtClean="0">
                <a:solidFill>
                  <a:schemeClr val="tx2"/>
                </a:solidFill>
              </a:rPr>
              <a:t>Sampling units </a:t>
            </a:r>
            <a:r>
              <a:rPr lang="en-MY" sz="2800" b="1" i="0" u="none" strike="noStrike" baseline="0" dirty="0" smtClean="0">
                <a:solidFill>
                  <a:srgbClr val="FF0000"/>
                </a:solidFill>
              </a:rPr>
              <a:t>are groups </a:t>
            </a:r>
            <a:r>
              <a:rPr lang="en-MY" sz="2800" b="1" i="0" u="none" strike="noStrike" baseline="0" dirty="0" smtClean="0"/>
              <a:t>rather than individuals. </a:t>
            </a:r>
          </a:p>
          <a:p>
            <a:r>
              <a:rPr lang="en-MY" sz="2800" b="0" i="0" u="none" strike="noStrike" baseline="0" dirty="0" smtClean="0"/>
              <a:t>•A </a:t>
            </a:r>
            <a:r>
              <a:rPr lang="en-MY" sz="2800" b="1" i="0" u="none" strike="noStrike" baseline="0" dirty="0" smtClean="0"/>
              <a:t>sample of such clusters is then selected. </a:t>
            </a:r>
          </a:p>
          <a:p>
            <a:r>
              <a:rPr lang="en-MY" sz="2800" b="0" i="0" u="none" strike="noStrike" baseline="0" dirty="0" smtClean="0"/>
              <a:t>•All units from the selected clusters are studied. </a:t>
            </a:r>
          </a:p>
        </p:txBody>
      </p:sp>
      <p:sp>
        <p:nvSpPr>
          <p:cNvPr id="3" name="Date Placeholder 2"/>
          <p:cNvSpPr>
            <a:spLocks noGrp="1"/>
          </p:cNvSpPr>
          <p:nvPr>
            <p:ph type="dt" sz="half" idx="10"/>
          </p:nvPr>
        </p:nvSpPr>
        <p:spPr/>
        <p:txBody>
          <a:bodyPr/>
          <a:lstStyle/>
          <a:p>
            <a:fld id="{2D0A23D3-EFCF-4894-B430-0FE7804F45BB}"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13</a:t>
            </a:fld>
            <a:endParaRPr lang="en-MY"/>
          </a:p>
        </p:txBody>
      </p:sp>
    </p:spTree>
    <p:extLst>
      <p:ext uri="{BB962C8B-B14F-4D97-AF65-F5344CB8AC3E}">
        <p14:creationId xmlns:p14="http://schemas.microsoft.com/office/powerpoint/2010/main" val="941719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847" y="980728"/>
            <a:ext cx="8856984" cy="3647152"/>
          </a:xfrm>
          <a:prstGeom prst="rect">
            <a:avLst/>
          </a:prstGeom>
        </p:spPr>
        <p:txBody>
          <a:bodyPr wrap="square">
            <a:spAutoFit/>
          </a:bodyPr>
          <a:lstStyle/>
          <a:p>
            <a:endParaRPr lang="en-MY" sz="700" dirty="0"/>
          </a:p>
          <a:p>
            <a:r>
              <a:rPr lang="en-MY" sz="2800" b="0" i="0" u="none" strike="noStrike" baseline="0" dirty="0" smtClean="0"/>
              <a:t>•</a:t>
            </a:r>
            <a:r>
              <a:rPr lang="en-MY" sz="2800" b="1" i="0" u="none" strike="noStrike" baseline="0" dirty="0" smtClean="0">
                <a:solidFill>
                  <a:srgbClr val="FF0000"/>
                </a:solidFill>
              </a:rPr>
              <a:t>Two types of cluster sampling methods</a:t>
            </a:r>
            <a:r>
              <a:rPr lang="en-MY" sz="2800" b="1" i="0" u="none" strike="noStrike" baseline="0" dirty="0" smtClean="0"/>
              <a:t>. </a:t>
            </a:r>
          </a:p>
          <a:p>
            <a:r>
              <a:rPr lang="en-MY" sz="2800" b="1" i="0" u="none" strike="noStrike" baseline="0" dirty="0" smtClean="0">
                <a:solidFill>
                  <a:srgbClr val="0070C0"/>
                </a:solidFill>
              </a:rPr>
              <a:t>–</a:t>
            </a:r>
            <a:r>
              <a:rPr lang="en-MY" sz="2800" b="1" dirty="0">
                <a:solidFill>
                  <a:srgbClr val="0070C0"/>
                </a:solidFill>
              </a:rPr>
              <a:t>One-stage sampling</a:t>
            </a:r>
            <a:r>
              <a:rPr lang="en-MY" sz="2800" dirty="0">
                <a:solidFill>
                  <a:srgbClr val="0070C0"/>
                </a:solidFill>
              </a:rPr>
              <a:t>. </a:t>
            </a:r>
            <a:endParaRPr lang="en-MY" sz="2800" dirty="0" smtClean="0">
              <a:solidFill>
                <a:srgbClr val="0070C0"/>
              </a:solidFill>
            </a:endParaRPr>
          </a:p>
          <a:p>
            <a:r>
              <a:rPr lang="en-MY" sz="2800" dirty="0"/>
              <a:t> </a:t>
            </a:r>
            <a:r>
              <a:rPr lang="en-MY" sz="2800" dirty="0" smtClean="0"/>
              <a:t> All </a:t>
            </a:r>
            <a:r>
              <a:rPr lang="en-MY" sz="2800" dirty="0"/>
              <a:t>of the elements within selected clusters are included in the sample. </a:t>
            </a:r>
          </a:p>
          <a:p>
            <a:endParaRPr lang="en-MY" sz="2800" b="0" i="0" u="none" strike="noStrike" baseline="0" dirty="0" smtClean="0"/>
          </a:p>
          <a:p>
            <a:r>
              <a:rPr lang="en-MY" sz="2800" b="0" i="0" u="none" strike="noStrike" baseline="0" dirty="0" smtClean="0"/>
              <a:t>–</a:t>
            </a:r>
            <a:r>
              <a:rPr lang="en-MY" sz="2800" b="1" dirty="0">
                <a:solidFill>
                  <a:srgbClr val="0070C0"/>
                </a:solidFill>
              </a:rPr>
              <a:t>Two-stage sampling. </a:t>
            </a:r>
            <a:endParaRPr lang="en-MY" sz="2800" b="1" dirty="0" smtClean="0">
              <a:solidFill>
                <a:srgbClr val="0070C0"/>
              </a:solidFill>
            </a:endParaRPr>
          </a:p>
          <a:p>
            <a:r>
              <a:rPr lang="en-MY" sz="2800" dirty="0" smtClean="0"/>
              <a:t>A </a:t>
            </a:r>
            <a:r>
              <a:rPr lang="en-MY" sz="2800" dirty="0"/>
              <a:t>subset of elements within selected clusters are </a:t>
            </a:r>
            <a:r>
              <a:rPr lang="en-MY" sz="2800" b="1" dirty="0"/>
              <a:t>randomly </a:t>
            </a:r>
            <a:r>
              <a:rPr lang="en-MY" sz="2800" b="1" dirty="0" smtClean="0"/>
              <a:t>select  </a:t>
            </a:r>
            <a:r>
              <a:rPr lang="en-MY" sz="2800" b="1" i="0" u="none" strike="noStrike" baseline="0" dirty="0" smtClean="0"/>
              <a:t>selected for</a:t>
            </a:r>
            <a:r>
              <a:rPr lang="en-MY" sz="2800" b="0" i="0" u="none" strike="noStrike" baseline="0" dirty="0" smtClean="0"/>
              <a:t> </a:t>
            </a:r>
            <a:r>
              <a:rPr lang="en-MY" sz="2800" dirty="0">
                <a:solidFill>
                  <a:srgbClr val="000000"/>
                </a:solidFill>
              </a:rPr>
              <a:t>i</a:t>
            </a:r>
            <a:r>
              <a:rPr lang="en-MY" sz="2800" b="0" i="0" u="none" strike="noStrike" baseline="0" dirty="0" smtClean="0"/>
              <a:t>nclusion in the sample </a:t>
            </a:r>
          </a:p>
        </p:txBody>
      </p:sp>
      <p:sp>
        <p:nvSpPr>
          <p:cNvPr id="3" name="Rectangle 2"/>
          <p:cNvSpPr/>
          <p:nvPr/>
        </p:nvSpPr>
        <p:spPr>
          <a:xfrm>
            <a:off x="683568" y="476672"/>
            <a:ext cx="3034613" cy="369332"/>
          </a:xfrm>
          <a:prstGeom prst="rect">
            <a:avLst/>
          </a:prstGeom>
        </p:spPr>
        <p:txBody>
          <a:bodyPr wrap="none">
            <a:spAutoFit/>
          </a:bodyPr>
          <a:lstStyle/>
          <a:p>
            <a:r>
              <a:rPr lang="en-MY" dirty="0" smtClean="0"/>
              <a:t>  Cont.  ….CLUSTER SAMPLING </a:t>
            </a:r>
            <a:endParaRPr lang="en-MY" dirty="0"/>
          </a:p>
        </p:txBody>
      </p:sp>
      <p:sp>
        <p:nvSpPr>
          <p:cNvPr id="4" name="Date Placeholder 3"/>
          <p:cNvSpPr>
            <a:spLocks noGrp="1"/>
          </p:cNvSpPr>
          <p:nvPr>
            <p:ph type="dt" sz="half" idx="10"/>
          </p:nvPr>
        </p:nvSpPr>
        <p:spPr/>
        <p:txBody>
          <a:bodyPr/>
          <a:lstStyle/>
          <a:p>
            <a:fld id="{AB15DCE1-7073-447D-B90A-561863095440}" type="datetime1">
              <a:rPr lang="en-MY" smtClean="0"/>
              <a:t>26/7/2022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14</a:t>
            </a:fld>
            <a:endParaRPr lang="en-MY"/>
          </a:p>
        </p:txBody>
      </p:sp>
    </p:spTree>
    <p:extLst>
      <p:ext uri="{BB962C8B-B14F-4D97-AF65-F5344CB8AC3E}">
        <p14:creationId xmlns:p14="http://schemas.microsoft.com/office/powerpoint/2010/main" val="1078643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640960" cy="4278094"/>
          </a:xfrm>
          <a:prstGeom prst="rect">
            <a:avLst/>
          </a:prstGeom>
        </p:spPr>
        <p:txBody>
          <a:bodyPr wrap="square">
            <a:spAutoFit/>
          </a:bodyPr>
          <a:lstStyle/>
          <a:p>
            <a:endParaRPr lang="en-MY" sz="2000" dirty="0">
              <a:solidFill>
                <a:srgbClr val="000000"/>
              </a:solidFill>
            </a:endParaRPr>
          </a:p>
          <a:p>
            <a:r>
              <a:rPr lang="en-MY" sz="2800" b="1" dirty="0">
                <a:solidFill>
                  <a:srgbClr val="FF0000"/>
                </a:solidFill>
              </a:rPr>
              <a:t>MULTISTAGE SAMPLING </a:t>
            </a:r>
          </a:p>
          <a:p>
            <a:r>
              <a:rPr lang="en-MY" sz="2800" b="0" i="0" u="none" strike="noStrike" baseline="0" dirty="0" smtClean="0"/>
              <a:t>•The </a:t>
            </a:r>
            <a:r>
              <a:rPr lang="en-MY" sz="2800" dirty="0" smtClean="0"/>
              <a:t>Complex </a:t>
            </a:r>
            <a:r>
              <a:rPr lang="en-MY" sz="2800" dirty="0"/>
              <a:t>form of cluster sampling in which two or more levels of units are embedded one in the other. </a:t>
            </a:r>
            <a:endParaRPr lang="en-MY" sz="2800" dirty="0" smtClean="0"/>
          </a:p>
          <a:p>
            <a:endParaRPr lang="en-MY" sz="2800" dirty="0"/>
          </a:p>
          <a:p>
            <a:r>
              <a:rPr lang="en-MY" sz="2800" b="0" i="0" u="none" strike="noStrike" baseline="0" dirty="0" smtClean="0"/>
              <a:t>–</a:t>
            </a:r>
            <a:r>
              <a:rPr lang="en-MY" sz="2800" b="1" i="0" u="none" strike="noStrike" baseline="0" dirty="0" smtClean="0">
                <a:solidFill>
                  <a:schemeClr val="tx2"/>
                </a:solidFill>
              </a:rPr>
              <a:t>First stage</a:t>
            </a:r>
            <a:r>
              <a:rPr lang="en-MY" sz="2800" b="0" i="0" u="none" strike="noStrike" baseline="0" dirty="0" smtClean="0"/>
              <a:t>, </a:t>
            </a:r>
            <a:r>
              <a:rPr lang="en-MY" sz="2800" b="1" i="0" u="none" strike="noStrike" baseline="0" dirty="0" smtClean="0">
                <a:solidFill>
                  <a:srgbClr val="FF0000"/>
                </a:solidFill>
              </a:rPr>
              <a:t>a random number of districts </a:t>
            </a:r>
            <a:r>
              <a:rPr lang="en-MY" sz="2800" b="1" i="0" u="none" strike="noStrike" baseline="0" dirty="0" smtClean="0"/>
              <a:t>chosen in all states. </a:t>
            </a:r>
          </a:p>
          <a:p>
            <a:r>
              <a:rPr lang="en-MY" sz="2800" b="0" i="0" u="none" strike="noStrike" baseline="0" dirty="0" smtClean="0"/>
              <a:t>–Followed by a  </a:t>
            </a:r>
            <a:r>
              <a:rPr lang="en-MY" sz="2800" b="1" i="0" u="none" strike="noStrike" baseline="0" dirty="0" smtClean="0">
                <a:solidFill>
                  <a:srgbClr val="FF0000"/>
                </a:solidFill>
              </a:rPr>
              <a:t>random number of villages</a:t>
            </a:r>
            <a:r>
              <a:rPr lang="en-MY" sz="2800" b="0" i="0" u="none" strike="noStrike" baseline="0" dirty="0" smtClean="0"/>
              <a:t>. </a:t>
            </a:r>
          </a:p>
          <a:p>
            <a:endParaRPr lang="en-MY" sz="2800" b="0" i="0" u="none" strike="noStrike" baseline="0" dirty="0" smtClean="0"/>
          </a:p>
          <a:p>
            <a:r>
              <a:rPr lang="en-MY" sz="2800" b="0" i="0" u="none" strike="noStrike" baseline="0" dirty="0" smtClean="0"/>
              <a:t>–</a:t>
            </a:r>
            <a:r>
              <a:rPr lang="en-MY" sz="2800" b="1" i="0" u="none" strike="noStrike" baseline="0" dirty="0" smtClean="0">
                <a:solidFill>
                  <a:schemeClr val="tx2"/>
                </a:solidFill>
              </a:rPr>
              <a:t>Then third </a:t>
            </a:r>
            <a:r>
              <a:rPr lang="en-MY" sz="2800" b="0" i="0" u="none" strike="noStrike" baseline="0" dirty="0" smtClean="0"/>
              <a:t>stage </a:t>
            </a:r>
            <a:r>
              <a:rPr lang="en-MY" sz="2800" b="1" i="0" u="none" strike="noStrike" baseline="0" dirty="0" smtClean="0">
                <a:solidFill>
                  <a:srgbClr val="FF0000"/>
                </a:solidFill>
              </a:rPr>
              <a:t>units will be houses </a:t>
            </a:r>
          </a:p>
        </p:txBody>
      </p:sp>
      <p:sp>
        <p:nvSpPr>
          <p:cNvPr id="3" name="Date Placeholder 2"/>
          <p:cNvSpPr>
            <a:spLocks noGrp="1"/>
          </p:cNvSpPr>
          <p:nvPr>
            <p:ph type="dt" sz="half" idx="10"/>
          </p:nvPr>
        </p:nvSpPr>
        <p:spPr/>
        <p:txBody>
          <a:bodyPr/>
          <a:lstStyle/>
          <a:p>
            <a:fld id="{C6163D1B-079B-4E18-BC8A-9F3552BFBC94}"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15</a:t>
            </a:fld>
            <a:endParaRPr lang="en-MY"/>
          </a:p>
        </p:txBody>
      </p:sp>
    </p:spTree>
    <p:extLst>
      <p:ext uri="{BB962C8B-B14F-4D97-AF65-F5344CB8AC3E}">
        <p14:creationId xmlns:p14="http://schemas.microsoft.com/office/powerpoint/2010/main" val="3254310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729825"/>
            <a:ext cx="5400600" cy="746358"/>
          </a:xfrm>
          <a:prstGeom prst="rect">
            <a:avLst/>
          </a:prstGeom>
        </p:spPr>
        <p:txBody>
          <a:bodyPr wrap="square">
            <a:spAutoFit/>
          </a:bodyPr>
          <a:lstStyle/>
          <a:p>
            <a:endParaRPr lang="en-MY" sz="1050" dirty="0">
              <a:solidFill>
                <a:srgbClr val="000000"/>
              </a:solidFill>
            </a:endParaRPr>
          </a:p>
          <a:p>
            <a:r>
              <a:rPr lang="en-MY" sz="3200" b="1" dirty="0">
                <a:solidFill>
                  <a:srgbClr val="C00000"/>
                </a:solidFill>
              </a:rPr>
              <a:t>NON-PROBABILITY SAMPLING </a:t>
            </a:r>
          </a:p>
        </p:txBody>
      </p:sp>
      <p:sp>
        <p:nvSpPr>
          <p:cNvPr id="3" name="Date Placeholder 2"/>
          <p:cNvSpPr>
            <a:spLocks noGrp="1"/>
          </p:cNvSpPr>
          <p:nvPr>
            <p:ph type="dt" sz="half" idx="10"/>
          </p:nvPr>
        </p:nvSpPr>
        <p:spPr/>
        <p:txBody>
          <a:bodyPr/>
          <a:lstStyle/>
          <a:p>
            <a:fld id="{235AFDC4-7B61-4445-8CA7-D2A7589D4150}"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16</a:t>
            </a:fld>
            <a:endParaRPr lang="en-MY"/>
          </a:p>
        </p:txBody>
      </p:sp>
    </p:spTree>
    <p:extLst>
      <p:ext uri="{BB962C8B-B14F-4D97-AF65-F5344CB8AC3E}">
        <p14:creationId xmlns:p14="http://schemas.microsoft.com/office/powerpoint/2010/main" val="1859988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588" y="764704"/>
            <a:ext cx="8892480" cy="3754874"/>
          </a:xfrm>
          <a:prstGeom prst="rect">
            <a:avLst/>
          </a:prstGeom>
        </p:spPr>
        <p:txBody>
          <a:bodyPr wrap="square">
            <a:spAutoFit/>
          </a:bodyPr>
          <a:lstStyle/>
          <a:p>
            <a:endParaRPr lang="en-MY" sz="1400" dirty="0">
              <a:solidFill>
                <a:srgbClr val="FF0000"/>
              </a:solidFill>
            </a:endParaRPr>
          </a:p>
          <a:p>
            <a:r>
              <a:rPr lang="en-MY" sz="2800" b="1" dirty="0">
                <a:solidFill>
                  <a:srgbClr val="FF0000"/>
                </a:solidFill>
              </a:rPr>
              <a:t>NON PROBABILITY SAMPLING </a:t>
            </a:r>
          </a:p>
          <a:p>
            <a:r>
              <a:rPr lang="en-MY" sz="2800" b="0" i="0" u="none" strike="noStrike" baseline="0" dirty="0" smtClean="0"/>
              <a:t>•</a:t>
            </a:r>
            <a:r>
              <a:rPr lang="en-MY" sz="2800" dirty="0"/>
              <a:t>Any sampling method where some elements of population have no chance of selection </a:t>
            </a:r>
            <a:endParaRPr lang="en-MY" sz="2800" dirty="0" smtClean="0"/>
          </a:p>
          <a:p>
            <a:r>
              <a:rPr lang="en-MY" sz="2800" b="0" i="0" u="none" strike="noStrike" baseline="0" dirty="0" smtClean="0"/>
              <a:t>•</a:t>
            </a:r>
            <a:r>
              <a:rPr lang="en-MY" sz="2800" dirty="0"/>
              <a:t>or where </a:t>
            </a:r>
            <a:r>
              <a:rPr lang="en-MY" sz="2800" b="1" dirty="0">
                <a:solidFill>
                  <a:schemeClr val="tx2"/>
                </a:solidFill>
              </a:rPr>
              <a:t>the probability of selection can't be accurately determined. </a:t>
            </a:r>
            <a:endParaRPr lang="en-MY" sz="2800" b="1" dirty="0" smtClean="0">
              <a:solidFill>
                <a:schemeClr val="tx2"/>
              </a:solidFill>
            </a:endParaRPr>
          </a:p>
          <a:p>
            <a:r>
              <a:rPr lang="en-MY" sz="2800" b="1" dirty="0" smtClean="0"/>
              <a:t>It </a:t>
            </a:r>
            <a:r>
              <a:rPr lang="en-MY" sz="2800" b="1" dirty="0"/>
              <a:t>involves the selection of elements based on assumptions </a:t>
            </a:r>
            <a:r>
              <a:rPr lang="en-MY" sz="2800" dirty="0"/>
              <a:t>regarding the population of interest, which forms the criteria for selection. </a:t>
            </a:r>
          </a:p>
        </p:txBody>
      </p:sp>
      <p:sp>
        <p:nvSpPr>
          <p:cNvPr id="3" name="Date Placeholder 2"/>
          <p:cNvSpPr>
            <a:spLocks noGrp="1"/>
          </p:cNvSpPr>
          <p:nvPr>
            <p:ph type="dt" sz="half" idx="10"/>
          </p:nvPr>
        </p:nvSpPr>
        <p:spPr/>
        <p:txBody>
          <a:bodyPr/>
          <a:lstStyle/>
          <a:p>
            <a:fld id="{E90B19C6-9B3B-4F82-9577-02C5B81D9CCF}"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17</a:t>
            </a:fld>
            <a:endParaRPr lang="en-MY"/>
          </a:p>
        </p:txBody>
      </p:sp>
    </p:spTree>
    <p:extLst>
      <p:ext uri="{BB962C8B-B14F-4D97-AF65-F5344CB8AC3E}">
        <p14:creationId xmlns:p14="http://schemas.microsoft.com/office/powerpoint/2010/main" val="1257852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640960" cy="5632311"/>
          </a:xfrm>
          <a:prstGeom prst="rect">
            <a:avLst/>
          </a:prstGeom>
        </p:spPr>
        <p:txBody>
          <a:bodyPr wrap="square">
            <a:spAutoFit/>
          </a:bodyPr>
          <a:lstStyle/>
          <a:p>
            <a:endParaRPr lang="en-MY" sz="2000" dirty="0">
              <a:solidFill>
                <a:srgbClr val="000000"/>
              </a:solidFill>
            </a:endParaRPr>
          </a:p>
          <a:p>
            <a:r>
              <a:rPr lang="en-MY" sz="3200" b="1" dirty="0">
                <a:solidFill>
                  <a:srgbClr val="FF0000"/>
                </a:solidFill>
              </a:rPr>
              <a:t>QUOTA SAMPLING </a:t>
            </a:r>
          </a:p>
          <a:p>
            <a:r>
              <a:rPr lang="en-MY" b="0" i="0" u="none" strike="noStrike" baseline="0" dirty="0" smtClean="0">
                <a:latin typeface="Arial"/>
              </a:rPr>
              <a:t>•</a:t>
            </a:r>
            <a:r>
              <a:rPr lang="en-MY" sz="2800" dirty="0"/>
              <a:t>The population is first </a:t>
            </a:r>
            <a:r>
              <a:rPr lang="en-MY" sz="2800" b="1" dirty="0">
                <a:solidFill>
                  <a:srgbClr val="FF0000"/>
                </a:solidFill>
              </a:rPr>
              <a:t>segmented i</a:t>
            </a:r>
            <a:r>
              <a:rPr lang="en-MY" sz="2800" dirty="0"/>
              <a:t>nto </a:t>
            </a:r>
            <a:r>
              <a:rPr lang="en-MY" sz="2800" b="1" dirty="0">
                <a:solidFill>
                  <a:schemeClr val="tx2"/>
                </a:solidFill>
              </a:rPr>
              <a:t>mutually exclusive sub-groups</a:t>
            </a:r>
            <a:r>
              <a:rPr lang="en-MY" sz="2800" dirty="0"/>
              <a:t>, just as in stratified sampling. </a:t>
            </a:r>
            <a:endParaRPr lang="en-MY" sz="2800" dirty="0" smtClean="0"/>
          </a:p>
          <a:p>
            <a:endParaRPr lang="en-MY" sz="2800" dirty="0"/>
          </a:p>
          <a:p>
            <a:r>
              <a:rPr lang="en-MY" sz="2800" b="0" i="0" u="none" strike="noStrike" baseline="0" dirty="0" smtClean="0"/>
              <a:t>•</a:t>
            </a:r>
            <a:r>
              <a:rPr lang="en-MY" sz="2800" b="1" dirty="0"/>
              <a:t>Then judgment used to </a:t>
            </a:r>
            <a:r>
              <a:rPr lang="en-MY" sz="2800" b="1" dirty="0">
                <a:solidFill>
                  <a:srgbClr val="FF0000"/>
                </a:solidFill>
              </a:rPr>
              <a:t>select subjects </a:t>
            </a:r>
            <a:r>
              <a:rPr lang="en-MY" sz="2800" b="1" dirty="0"/>
              <a:t>or units from each segment based </a:t>
            </a:r>
            <a:r>
              <a:rPr lang="en-MY" sz="2800" b="1" dirty="0">
                <a:solidFill>
                  <a:srgbClr val="FF0000"/>
                </a:solidFill>
              </a:rPr>
              <a:t>on a specified proportion</a:t>
            </a:r>
            <a:r>
              <a:rPr lang="en-MY" sz="2800" b="1" dirty="0"/>
              <a:t>. </a:t>
            </a:r>
            <a:endParaRPr lang="en-MY" sz="2800" b="1" dirty="0" smtClean="0"/>
          </a:p>
          <a:p>
            <a:endParaRPr lang="en-MY" sz="2800" b="1" dirty="0"/>
          </a:p>
          <a:p>
            <a:r>
              <a:rPr lang="en-MY" sz="2800" b="1" i="0" u="none" strike="noStrike" baseline="0" dirty="0" smtClean="0"/>
              <a:t>•</a:t>
            </a:r>
            <a:r>
              <a:rPr lang="en-MY" sz="2800" b="1" dirty="0"/>
              <a:t>For example</a:t>
            </a:r>
            <a:r>
              <a:rPr lang="en-MY" sz="2800" dirty="0"/>
              <a:t>, an interviewer may be told to </a:t>
            </a:r>
            <a:r>
              <a:rPr lang="en-MY" sz="2800" b="1" dirty="0">
                <a:solidFill>
                  <a:schemeClr val="tx2"/>
                </a:solidFill>
              </a:rPr>
              <a:t>sample 200 females </a:t>
            </a:r>
            <a:r>
              <a:rPr lang="en-MY" sz="2800" dirty="0"/>
              <a:t>and </a:t>
            </a:r>
            <a:r>
              <a:rPr lang="en-MY" sz="2800" b="1" dirty="0">
                <a:solidFill>
                  <a:schemeClr val="tx2"/>
                </a:solidFill>
              </a:rPr>
              <a:t>300 males </a:t>
            </a:r>
            <a:r>
              <a:rPr lang="en-MY" sz="2800" dirty="0"/>
              <a:t>between the age of 45 and 60. </a:t>
            </a:r>
            <a:endParaRPr lang="en-MY" sz="2800" dirty="0" smtClean="0"/>
          </a:p>
          <a:p>
            <a:endParaRPr lang="en-MY" sz="2800" dirty="0"/>
          </a:p>
          <a:p>
            <a:r>
              <a:rPr lang="en-MY" sz="2800" b="0" i="0" u="none" strike="noStrike" baseline="0" dirty="0" smtClean="0"/>
              <a:t>•</a:t>
            </a:r>
            <a:r>
              <a:rPr lang="en-MY" sz="2800" b="1" dirty="0"/>
              <a:t>It is </a:t>
            </a:r>
            <a:r>
              <a:rPr lang="en-MY" sz="2800" b="1" dirty="0">
                <a:solidFill>
                  <a:schemeClr val="tx2"/>
                </a:solidFill>
              </a:rPr>
              <a:t>this second step which makes </a:t>
            </a:r>
            <a:r>
              <a:rPr lang="en-MY" sz="2800" b="1" dirty="0"/>
              <a:t>the technique one of </a:t>
            </a:r>
            <a:r>
              <a:rPr lang="en-MY" sz="2800" b="1" dirty="0">
                <a:solidFill>
                  <a:schemeClr val="tx2"/>
                </a:solidFill>
              </a:rPr>
              <a:t>non-probability</a:t>
            </a:r>
            <a:r>
              <a:rPr lang="en-MY" sz="2800" b="1" dirty="0"/>
              <a:t> sampling. </a:t>
            </a:r>
          </a:p>
        </p:txBody>
      </p:sp>
      <p:sp>
        <p:nvSpPr>
          <p:cNvPr id="3" name="Date Placeholder 2"/>
          <p:cNvSpPr>
            <a:spLocks noGrp="1"/>
          </p:cNvSpPr>
          <p:nvPr>
            <p:ph type="dt" sz="half" idx="10"/>
          </p:nvPr>
        </p:nvSpPr>
        <p:spPr/>
        <p:txBody>
          <a:bodyPr/>
          <a:lstStyle/>
          <a:p>
            <a:fld id="{5D5A6F31-5514-4CF4-81BA-7734391B719B}"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18</a:t>
            </a:fld>
            <a:endParaRPr lang="en-MY"/>
          </a:p>
        </p:txBody>
      </p:sp>
    </p:spTree>
    <p:extLst>
      <p:ext uri="{BB962C8B-B14F-4D97-AF65-F5344CB8AC3E}">
        <p14:creationId xmlns:p14="http://schemas.microsoft.com/office/powerpoint/2010/main" val="1323989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D58EB-6994-470F-BCBE-FE333450A975}" type="datetime1">
              <a:rPr lang="en-MY" smtClean="0"/>
              <a:t>26/7/2022</a:t>
            </a:fld>
            <a:endParaRPr lang="en-MY"/>
          </a:p>
        </p:txBody>
      </p:sp>
      <p:sp>
        <p:nvSpPr>
          <p:cNvPr id="3" name="Slide Number Placeholder 2"/>
          <p:cNvSpPr>
            <a:spLocks noGrp="1"/>
          </p:cNvSpPr>
          <p:nvPr>
            <p:ph type="sldNum" sz="quarter" idx="12"/>
          </p:nvPr>
        </p:nvSpPr>
        <p:spPr/>
        <p:txBody>
          <a:bodyPr/>
          <a:lstStyle/>
          <a:p>
            <a:fld id="{926C5204-FD55-41CB-9776-AC2F0D0C1978}" type="slidenum">
              <a:rPr lang="en-MY" smtClean="0"/>
              <a:t>19</a:t>
            </a:fld>
            <a:endParaRPr lang="en-MY"/>
          </a:p>
        </p:txBody>
      </p:sp>
      <p:sp>
        <p:nvSpPr>
          <p:cNvPr id="4" name="Rectangle 3"/>
          <p:cNvSpPr/>
          <p:nvPr/>
        </p:nvSpPr>
        <p:spPr>
          <a:xfrm>
            <a:off x="323528" y="980728"/>
            <a:ext cx="8640960" cy="3970318"/>
          </a:xfrm>
          <a:prstGeom prst="rect">
            <a:avLst/>
          </a:prstGeom>
        </p:spPr>
        <p:txBody>
          <a:bodyPr wrap="square">
            <a:spAutoFit/>
          </a:bodyPr>
          <a:lstStyle/>
          <a:p>
            <a:r>
              <a:rPr lang="en-MY" sz="2800" dirty="0"/>
              <a:t>• </a:t>
            </a:r>
            <a:r>
              <a:rPr lang="en-MY" sz="2800" b="1" dirty="0"/>
              <a:t>In quota sampling </a:t>
            </a:r>
            <a:r>
              <a:rPr lang="en-MY" sz="2800" dirty="0"/>
              <a:t>the selection of the sample </a:t>
            </a:r>
            <a:r>
              <a:rPr lang="en-MY" sz="2800" b="1" dirty="0">
                <a:solidFill>
                  <a:srgbClr val="FF0000"/>
                </a:solidFill>
              </a:rPr>
              <a:t>is non-random</a:t>
            </a:r>
            <a:r>
              <a:rPr lang="en-MY" sz="2800" dirty="0"/>
              <a:t>. </a:t>
            </a:r>
          </a:p>
          <a:p>
            <a:r>
              <a:rPr lang="en-MY" sz="2800" dirty="0"/>
              <a:t>•For example interviewers might be tempted to interview those who look most helpful.</a:t>
            </a:r>
          </a:p>
          <a:p>
            <a:r>
              <a:rPr lang="en-MY" sz="2800" dirty="0"/>
              <a:t> </a:t>
            </a:r>
            <a:r>
              <a:rPr lang="en-MY" sz="2800" b="1" dirty="0"/>
              <a:t>The problem is that these samples may be biased </a:t>
            </a:r>
            <a:r>
              <a:rPr lang="en-MY" sz="2800" b="1" dirty="0">
                <a:solidFill>
                  <a:srgbClr val="FF0000"/>
                </a:solidFill>
              </a:rPr>
              <a:t>because not everyone gets a chance </a:t>
            </a:r>
            <a:r>
              <a:rPr lang="en-MY" sz="2800" b="1" dirty="0"/>
              <a:t>of selection. </a:t>
            </a:r>
          </a:p>
          <a:p>
            <a:r>
              <a:rPr lang="en-MY" sz="2800" b="1" dirty="0"/>
              <a:t>This random element is its greatest weakness and quota versus probability has been a matter of controversy for many years </a:t>
            </a:r>
          </a:p>
        </p:txBody>
      </p:sp>
      <p:sp>
        <p:nvSpPr>
          <p:cNvPr id="5" name="Rectangle 4"/>
          <p:cNvSpPr/>
          <p:nvPr/>
        </p:nvSpPr>
        <p:spPr>
          <a:xfrm>
            <a:off x="1538870" y="395372"/>
            <a:ext cx="2817106" cy="369332"/>
          </a:xfrm>
          <a:prstGeom prst="rect">
            <a:avLst/>
          </a:prstGeom>
        </p:spPr>
        <p:txBody>
          <a:bodyPr wrap="square">
            <a:spAutoFit/>
          </a:bodyPr>
          <a:lstStyle/>
          <a:p>
            <a:r>
              <a:rPr lang="en-MY" b="1" dirty="0" smtClean="0"/>
              <a:t>Cont.  ..Quota Sampling </a:t>
            </a:r>
            <a:endParaRPr lang="en-MY" b="1" dirty="0"/>
          </a:p>
        </p:txBody>
      </p:sp>
    </p:spTree>
    <p:extLst>
      <p:ext uri="{BB962C8B-B14F-4D97-AF65-F5344CB8AC3E}">
        <p14:creationId xmlns:p14="http://schemas.microsoft.com/office/powerpoint/2010/main" val="1634627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83E5E149-BD70-444C-9E51-6DBE3B5C4085}" type="datetime1">
              <a:rPr lang="en-US" sz="1400" smtClean="0">
                <a:solidFill>
                  <a:schemeClr val="tx1"/>
                </a:solidFill>
              </a:rPr>
              <a:pPr eaLnBrk="1" hangingPunct="1"/>
              <a:t>7/26/2022</a:t>
            </a:fld>
            <a:endParaRPr lang="en-US" sz="1400" dirty="0" smtClean="0">
              <a:solidFill>
                <a:schemeClr val="tx1"/>
              </a:solidFill>
            </a:endParaRPr>
          </a:p>
        </p:txBody>
      </p:sp>
      <p:sp>
        <p:nvSpPr>
          <p:cNvPr id="195587" name="Slide Number Placeholder 3"/>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algn="r" rtl="0" eaLnBrk="1" hangingPunct="1"/>
            <a:fld id="{B25AFF63-FFAC-41C7-A8A2-DD8F234FC56F}" type="slidenum">
              <a:rPr lang="ar-SA" sz="1400">
                <a:solidFill>
                  <a:schemeClr val="tx1"/>
                </a:solidFill>
              </a:rPr>
              <a:pPr algn="r" rtl="0" eaLnBrk="1" hangingPunct="1"/>
              <a:t>2</a:t>
            </a:fld>
            <a:endParaRPr lang="en-US" sz="1400" dirty="0">
              <a:solidFill>
                <a:schemeClr val="tx1"/>
              </a:solidFill>
            </a:endParaRPr>
          </a:p>
        </p:txBody>
      </p:sp>
      <p:sp>
        <p:nvSpPr>
          <p:cNvPr id="195591"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pitchFamily="34" charset="0"/>
                <a:cs typeface="Arial" pitchFamily="34" charset="0"/>
              </a:defRPr>
            </a:lvl1pPr>
            <a:lvl2pPr marL="742950" indent="-285750" eaLnBrk="0" hangingPunct="0">
              <a:defRPr sz="2800">
                <a:solidFill>
                  <a:schemeClr val="bg1"/>
                </a:solidFill>
                <a:latin typeface="Arial" pitchFamily="34" charset="0"/>
                <a:cs typeface="Arial" pitchFamily="34" charset="0"/>
              </a:defRPr>
            </a:lvl2pPr>
            <a:lvl3pPr marL="1143000" indent="-228600" eaLnBrk="0" hangingPunct="0">
              <a:defRPr sz="2800">
                <a:solidFill>
                  <a:schemeClr val="bg1"/>
                </a:solidFill>
                <a:latin typeface="Arial" pitchFamily="34" charset="0"/>
                <a:cs typeface="Arial" pitchFamily="34" charset="0"/>
              </a:defRPr>
            </a:lvl3pPr>
            <a:lvl4pPr marL="1600200" indent="-228600" eaLnBrk="0" hangingPunct="0">
              <a:defRPr sz="2800">
                <a:solidFill>
                  <a:schemeClr val="bg1"/>
                </a:solidFill>
                <a:latin typeface="Arial" pitchFamily="34" charset="0"/>
                <a:cs typeface="Arial" pitchFamily="34" charset="0"/>
              </a:defRPr>
            </a:lvl4pPr>
            <a:lvl5pPr marL="2057400" indent="-228600" eaLnBrk="0" hangingPunct="0">
              <a:defRPr sz="2800">
                <a:solidFill>
                  <a:schemeClr val="bg1"/>
                </a:solidFill>
                <a:latin typeface="Arial" pitchFamily="34" charset="0"/>
                <a:cs typeface="Arial" pitchFamily="34" charset="0"/>
              </a:defRPr>
            </a:lvl5pPr>
            <a:lvl6pPr marL="2514600" indent="-228600" rtl="1" eaLnBrk="0" fontAlgn="base" hangingPunct="0">
              <a:spcBef>
                <a:spcPct val="0"/>
              </a:spcBef>
              <a:spcAft>
                <a:spcPct val="0"/>
              </a:spcAft>
              <a:defRPr sz="2800">
                <a:solidFill>
                  <a:schemeClr val="bg1"/>
                </a:solidFill>
                <a:latin typeface="Arial" pitchFamily="34" charset="0"/>
                <a:cs typeface="Arial" pitchFamily="34" charset="0"/>
              </a:defRPr>
            </a:lvl6pPr>
            <a:lvl7pPr marL="2971800" indent="-228600" rtl="1" eaLnBrk="0" fontAlgn="base" hangingPunct="0">
              <a:spcBef>
                <a:spcPct val="0"/>
              </a:spcBef>
              <a:spcAft>
                <a:spcPct val="0"/>
              </a:spcAft>
              <a:defRPr sz="2800">
                <a:solidFill>
                  <a:schemeClr val="bg1"/>
                </a:solidFill>
                <a:latin typeface="Arial" pitchFamily="34" charset="0"/>
                <a:cs typeface="Arial" pitchFamily="34" charset="0"/>
              </a:defRPr>
            </a:lvl7pPr>
            <a:lvl8pPr marL="3429000" indent="-228600" rtl="1" eaLnBrk="0" fontAlgn="base" hangingPunct="0">
              <a:spcBef>
                <a:spcPct val="0"/>
              </a:spcBef>
              <a:spcAft>
                <a:spcPct val="0"/>
              </a:spcAft>
              <a:defRPr sz="2800">
                <a:solidFill>
                  <a:schemeClr val="bg1"/>
                </a:solidFill>
                <a:latin typeface="Arial" pitchFamily="34" charset="0"/>
                <a:cs typeface="Arial" pitchFamily="34" charset="0"/>
              </a:defRPr>
            </a:lvl8pPr>
            <a:lvl9pPr marL="3886200" indent="-228600" rtl="1" eaLnBrk="0" fontAlgn="base" hangingPunct="0">
              <a:spcBef>
                <a:spcPct val="0"/>
              </a:spcBef>
              <a:spcAft>
                <a:spcPct val="0"/>
              </a:spcAft>
              <a:defRPr sz="2800">
                <a:solidFill>
                  <a:schemeClr val="bg1"/>
                </a:solidFill>
                <a:latin typeface="Arial" pitchFamily="34" charset="0"/>
                <a:cs typeface="Arial" pitchFamily="34" charset="0"/>
              </a:defRPr>
            </a:lvl9pPr>
          </a:lstStyle>
          <a:p>
            <a:pPr eaLnBrk="1" hangingPunct="1"/>
            <a:fld id="{256C89B5-F6A8-4C93-9896-35EF05F260D9}" type="slidenum">
              <a:rPr lang="ar-SA" sz="1400" smtClean="0">
                <a:solidFill>
                  <a:schemeClr val="tx1"/>
                </a:solidFill>
              </a:rPr>
              <a:pPr eaLnBrk="1" hangingPunct="1"/>
              <a:t>2</a:t>
            </a:fld>
            <a:endParaRPr lang="en-US" sz="1400" dirty="0" smtClean="0">
              <a:solidFill>
                <a:schemeClr val="tx1"/>
              </a:solidFill>
            </a:endParaRPr>
          </a:p>
        </p:txBody>
      </p:sp>
      <p:sp>
        <p:nvSpPr>
          <p:cNvPr id="3" name="Rectangle 2"/>
          <p:cNvSpPr/>
          <p:nvPr/>
        </p:nvSpPr>
        <p:spPr>
          <a:xfrm>
            <a:off x="2769166" y="980728"/>
            <a:ext cx="360566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Biostatistics</a:t>
            </a:r>
            <a:endParaRPr lang="en-MY"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4" name="Rectangle 3"/>
          <p:cNvSpPr/>
          <p:nvPr/>
        </p:nvSpPr>
        <p:spPr>
          <a:xfrm>
            <a:off x="1971086" y="2086542"/>
            <a:ext cx="5150539"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 </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VIII</a:t>
            </a:r>
            <a:endParaRPr lang="en-MY" sz="4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971600" y="5481777"/>
            <a:ext cx="7541873"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   Dr. WAQAR    AL-KUBAISY  </a:t>
            </a:r>
            <a:endParaRPr lang="en-MY" sz="4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Rectangle 7"/>
          <p:cNvSpPr/>
          <p:nvPr/>
        </p:nvSpPr>
        <p:spPr>
          <a:xfrm>
            <a:off x="448994" y="3537938"/>
            <a:ext cx="7092585"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SAMPLING </a:t>
            </a:r>
            <a:r>
              <a:rPr lang="en-MY"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METHODS</a:t>
            </a:r>
            <a:endParaRPr lang="en-MY"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en-MY"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Part 2 </a:t>
            </a:r>
            <a:endParaRPr lang="en-MY"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43962424"/>
      </p:ext>
    </p:extLst>
  </p:cSld>
  <p:clrMapOvr>
    <a:masterClrMapping/>
  </p:clrMapOvr>
  <p:transition>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20688"/>
            <a:ext cx="8640960" cy="4832092"/>
          </a:xfrm>
          <a:prstGeom prst="rect">
            <a:avLst/>
          </a:prstGeom>
        </p:spPr>
        <p:txBody>
          <a:bodyPr wrap="square">
            <a:spAutoFit/>
          </a:bodyPr>
          <a:lstStyle/>
          <a:p>
            <a:r>
              <a:rPr lang="en-MY" sz="2800" b="1" dirty="0" smtClean="0">
                <a:solidFill>
                  <a:srgbClr val="FF0000"/>
                </a:solidFill>
              </a:rPr>
              <a:t>CONVENIENCE </a:t>
            </a:r>
            <a:r>
              <a:rPr lang="en-MY" sz="2800" b="1" dirty="0">
                <a:solidFill>
                  <a:srgbClr val="FF0000"/>
                </a:solidFill>
              </a:rPr>
              <a:t>SAMPLING </a:t>
            </a:r>
          </a:p>
          <a:p>
            <a:r>
              <a:rPr lang="en-MY" sz="2000" b="0" i="0" u="none" strike="noStrike" baseline="0" dirty="0" smtClean="0">
                <a:latin typeface="Arial"/>
              </a:rPr>
              <a:t>•</a:t>
            </a:r>
            <a:r>
              <a:rPr lang="en-MY" sz="2800" dirty="0"/>
              <a:t>Also known as grab or opportunity sampling or accidental or haphazard sampling. </a:t>
            </a:r>
          </a:p>
          <a:p>
            <a:r>
              <a:rPr lang="en-MY" sz="2000" b="0" i="0" u="none" strike="noStrike" baseline="0" dirty="0" smtClean="0">
                <a:latin typeface="Arial"/>
              </a:rPr>
              <a:t>•</a:t>
            </a:r>
            <a:r>
              <a:rPr lang="en-MY" sz="2800" b="1" dirty="0"/>
              <a:t>Involves the sample being drawn from that part of the population which is close to hand</a:t>
            </a:r>
            <a:r>
              <a:rPr lang="en-MY" sz="2000" dirty="0"/>
              <a:t>. </a:t>
            </a:r>
            <a:endParaRPr lang="en-MY" sz="2000" dirty="0" smtClean="0"/>
          </a:p>
          <a:p>
            <a:r>
              <a:rPr lang="en-MY" sz="2800" dirty="0" smtClean="0"/>
              <a:t>That </a:t>
            </a:r>
            <a:r>
              <a:rPr lang="en-MY" sz="2800" dirty="0"/>
              <a:t>is, readily </a:t>
            </a:r>
            <a:r>
              <a:rPr lang="en-MY" sz="2800" dirty="0" smtClean="0"/>
              <a:t>available</a:t>
            </a:r>
          </a:p>
          <a:p>
            <a:r>
              <a:rPr lang="en-MY" sz="2800" dirty="0" smtClean="0"/>
              <a:t> </a:t>
            </a:r>
            <a:r>
              <a:rPr lang="en-MY" sz="2800" dirty="0"/>
              <a:t>and convenient. </a:t>
            </a:r>
          </a:p>
          <a:p>
            <a:r>
              <a:rPr lang="en-MY" sz="2800" b="0" i="0" u="none" strike="noStrike" baseline="0" dirty="0" smtClean="0"/>
              <a:t>•</a:t>
            </a:r>
            <a:r>
              <a:rPr lang="en-MY" sz="2800" b="1" dirty="0"/>
              <a:t>The researcher using such a sample </a:t>
            </a:r>
            <a:endParaRPr lang="en-MY" sz="2800" b="1" dirty="0" smtClean="0"/>
          </a:p>
          <a:p>
            <a:r>
              <a:rPr lang="en-MY" sz="2800" b="1" dirty="0" smtClean="0">
                <a:solidFill>
                  <a:srgbClr val="FF0000"/>
                </a:solidFill>
              </a:rPr>
              <a:t>cannot </a:t>
            </a:r>
            <a:r>
              <a:rPr lang="en-MY" sz="2800" b="1" dirty="0">
                <a:solidFill>
                  <a:srgbClr val="FF0000"/>
                </a:solidFill>
              </a:rPr>
              <a:t>scientifically </a:t>
            </a:r>
            <a:r>
              <a:rPr lang="en-MY" sz="2800" b="1" dirty="0">
                <a:solidFill>
                  <a:schemeClr val="tx2"/>
                </a:solidFill>
              </a:rPr>
              <a:t>make generalizations </a:t>
            </a:r>
            <a:r>
              <a:rPr lang="en-MY" sz="2800" b="1" dirty="0"/>
              <a:t>about the total </a:t>
            </a:r>
            <a:r>
              <a:rPr lang="en-MY" sz="2800" b="1" dirty="0">
                <a:solidFill>
                  <a:schemeClr val="tx2"/>
                </a:solidFill>
              </a:rPr>
              <a:t>population</a:t>
            </a:r>
            <a:r>
              <a:rPr lang="en-MY" sz="2800" b="1" dirty="0"/>
              <a:t> from this sample because it would </a:t>
            </a:r>
            <a:endParaRPr lang="en-MY" sz="2800" b="1" dirty="0" smtClean="0"/>
          </a:p>
          <a:p>
            <a:r>
              <a:rPr lang="en-MY" sz="2800" b="1" dirty="0" smtClean="0">
                <a:solidFill>
                  <a:srgbClr val="FF0000"/>
                </a:solidFill>
              </a:rPr>
              <a:t>not </a:t>
            </a:r>
            <a:r>
              <a:rPr lang="en-MY" sz="2800" b="1" dirty="0">
                <a:solidFill>
                  <a:srgbClr val="FF0000"/>
                </a:solidFill>
              </a:rPr>
              <a:t>be representative </a:t>
            </a:r>
            <a:r>
              <a:rPr lang="en-MY" sz="2800" b="1" dirty="0"/>
              <a:t>enough. </a:t>
            </a:r>
          </a:p>
        </p:txBody>
      </p:sp>
      <p:sp>
        <p:nvSpPr>
          <p:cNvPr id="3" name="Date Placeholder 2"/>
          <p:cNvSpPr>
            <a:spLocks noGrp="1"/>
          </p:cNvSpPr>
          <p:nvPr>
            <p:ph type="dt" sz="half" idx="10"/>
          </p:nvPr>
        </p:nvSpPr>
        <p:spPr/>
        <p:txBody>
          <a:bodyPr/>
          <a:lstStyle/>
          <a:p>
            <a:fld id="{22BC02EB-E930-452E-9BAD-D3D7564D81A3}"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20</a:t>
            </a:fld>
            <a:endParaRPr lang="en-MY"/>
          </a:p>
        </p:txBody>
      </p:sp>
    </p:spTree>
    <p:extLst>
      <p:ext uri="{BB962C8B-B14F-4D97-AF65-F5344CB8AC3E}">
        <p14:creationId xmlns:p14="http://schemas.microsoft.com/office/powerpoint/2010/main" val="3113030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424936" cy="6001643"/>
          </a:xfrm>
          <a:prstGeom prst="rect">
            <a:avLst/>
          </a:prstGeom>
        </p:spPr>
        <p:txBody>
          <a:bodyPr wrap="square">
            <a:spAutoFit/>
          </a:bodyPr>
          <a:lstStyle/>
          <a:p>
            <a:r>
              <a:rPr lang="en-MY" sz="2000" dirty="0">
                <a:latin typeface="Arial"/>
              </a:rPr>
              <a:t>Examples, </a:t>
            </a:r>
          </a:p>
          <a:p>
            <a:r>
              <a:rPr lang="en-MY" sz="2400" dirty="0"/>
              <a:t>–</a:t>
            </a:r>
            <a:r>
              <a:rPr lang="en-MY" sz="2600" dirty="0"/>
              <a:t>if the interviewer was to conduct a survey at a shopping </a:t>
            </a:r>
            <a:r>
              <a:rPr lang="en-MY" sz="2600" dirty="0" err="1"/>
              <a:t>center</a:t>
            </a:r>
            <a:r>
              <a:rPr lang="en-MY" sz="2600" dirty="0"/>
              <a:t> early in the morning on a given day, </a:t>
            </a:r>
            <a:endParaRPr lang="en-MY" sz="2600" dirty="0" smtClean="0"/>
          </a:p>
          <a:p>
            <a:r>
              <a:rPr lang="en-MY" sz="2600" dirty="0" smtClean="0"/>
              <a:t>the </a:t>
            </a:r>
            <a:r>
              <a:rPr lang="en-MY" sz="2600" dirty="0"/>
              <a:t>people that he/she could interview would be limited to those given there at that given time, which would not represent the views of other members of society in such an area</a:t>
            </a:r>
            <a:r>
              <a:rPr lang="en-MY" sz="2600" dirty="0" smtClean="0"/>
              <a:t>,</a:t>
            </a:r>
          </a:p>
          <a:p>
            <a:r>
              <a:rPr lang="en-MY" sz="2600" dirty="0" smtClean="0"/>
              <a:t> </a:t>
            </a:r>
            <a:r>
              <a:rPr lang="en-MY" sz="2600" dirty="0"/>
              <a:t>if the survey was to be conducted at different times of day and several times per week. </a:t>
            </a:r>
          </a:p>
          <a:p>
            <a:r>
              <a:rPr lang="en-MY" sz="2600" dirty="0"/>
              <a:t>– a student working on a project ask an entire class to fill out a survey. </a:t>
            </a:r>
          </a:p>
          <a:p>
            <a:r>
              <a:rPr lang="en-MY" sz="2600" dirty="0"/>
              <a:t>– A researcher standing outside a bank asking customers what they think about bank’s service. </a:t>
            </a:r>
            <a:endParaRPr lang="en-MY" sz="2600" dirty="0" smtClean="0"/>
          </a:p>
          <a:p>
            <a:r>
              <a:rPr lang="en-MY" sz="2600" dirty="0" smtClean="0"/>
              <a:t>Those </a:t>
            </a:r>
            <a:r>
              <a:rPr lang="en-MY" sz="2600" dirty="0"/>
              <a:t>who thinks the bank service is poor would be doing business elsewhere. </a:t>
            </a:r>
          </a:p>
        </p:txBody>
      </p:sp>
    </p:spTree>
    <p:extLst>
      <p:ext uri="{BB962C8B-B14F-4D97-AF65-F5344CB8AC3E}">
        <p14:creationId xmlns:p14="http://schemas.microsoft.com/office/powerpoint/2010/main" val="2954333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332656"/>
            <a:ext cx="6480720" cy="807913"/>
          </a:xfrm>
          <a:prstGeom prst="rect">
            <a:avLst/>
          </a:prstGeom>
        </p:spPr>
        <p:txBody>
          <a:bodyPr wrap="square">
            <a:spAutoFit/>
          </a:bodyPr>
          <a:lstStyle/>
          <a:p>
            <a:endParaRPr lang="en-MY" sz="1050" dirty="0">
              <a:solidFill>
                <a:srgbClr val="000000"/>
              </a:solidFill>
            </a:endParaRPr>
          </a:p>
          <a:p>
            <a:r>
              <a:rPr lang="en-MY" sz="3600" dirty="0">
                <a:solidFill>
                  <a:srgbClr val="FF0000"/>
                </a:solidFill>
              </a:rPr>
              <a:t>CONVENIENCE SAMPLING </a:t>
            </a:r>
          </a:p>
        </p:txBody>
      </p:sp>
      <p:sp>
        <p:nvSpPr>
          <p:cNvPr id="3" name="Rectangle 2"/>
          <p:cNvSpPr/>
          <p:nvPr/>
        </p:nvSpPr>
        <p:spPr>
          <a:xfrm>
            <a:off x="1403648" y="1268760"/>
            <a:ext cx="4572000" cy="369332"/>
          </a:xfrm>
          <a:prstGeom prst="rect">
            <a:avLst/>
          </a:prstGeom>
        </p:spPr>
        <p:txBody>
          <a:bodyPr>
            <a:spAutoFit/>
          </a:bodyPr>
          <a:lstStyle/>
          <a:p>
            <a:r>
              <a:rPr lang="en-MY" b="0" i="0" u="none" strike="noStrike" baseline="0" dirty="0" smtClean="0">
                <a:latin typeface="Arial"/>
              </a:rPr>
              <a:t>•Use results that are easy to get </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3" y="1733550"/>
            <a:ext cx="6962775"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fld id="{15098DDE-4884-4069-A2AE-3AA6CC1E66D3}" type="datetime1">
              <a:rPr lang="en-MY" smtClean="0"/>
              <a:t>26/7/2022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22</a:t>
            </a:fld>
            <a:endParaRPr lang="en-MY"/>
          </a:p>
        </p:txBody>
      </p:sp>
    </p:spTree>
    <p:extLst>
      <p:ext uri="{BB962C8B-B14F-4D97-AF65-F5344CB8AC3E}">
        <p14:creationId xmlns:p14="http://schemas.microsoft.com/office/powerpoint/2010/main" val="1869036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980728"/>
            <a:ext cx="4572000" cy="684803"/>
          </a:xfrm>
          <a:prstGeom prst="rect">
            <a:avLst/>
          </a:prstGeom>
        </p:spPr>
        <p:txBody>
          <a:bodyPr>
            <a:spAutoFit/>
          </a:bodyPr>
          <a:lstStyle/>
          <a:p>
            <a:endParaRPr lang="en-MY" sz="1050" dirty="0">
              <a:solidFill>
                <a:srgbClr val="000000"/>
              </a:solidFill>
            </a:endParaRPr>
          </a:p>
          <a:p>
            <a:r>
              <a:rPr lang="en-MY" sz="2800" b="1" dirty="0">
                <a:solidFill>
                  <a:srgbClr val="FF0000"/>
                </a:solidFill>
              </a:rPr>
              <a:t>SNOWBALL SAMPLING </a:t>
            </a:r>
          </a:p>
        </p:txBody>
      </p:sp>
      <p:sp>
        <p:nvSpPr>
          <p:cNvPr id="3" name="Rectangle 2"/>
          <p:cNvSpPr/>
          <p:nvPr/>
        </p:nvSpPr>
        <p:spPr>
          <a:xfrm>
            <a:off x="1398712" y="2197288"/>
            <a:ext cx="6917704" cy="830997"/>
          </a:xfrm>
          <a:prstGeom prst="rect">
            <a:avLst/>
          </a:prstGeom>
        </p:spPr>
        <p:txBody>
          <a:bodyPr wrap="square">
            <a:spAutoFit/>
          </a:bodyPr>
          <a:lstStyle/>
          <a:p>
            <a:r>
              <a:rPr lang="en-MY" sz="2400" dirty="0" smtClean="0"/>
              <a:t>Existing </a:t>
            </a:r>
            <a:r>
              <a:rPr lang="en-MY" sz="2400" dirty="0"/>
              <a:t>study subjects are used to recruit more subjects into the sample </a:t>
            </a:r>
          </a:p>
        </p:txBody>
      </p:sp>
      <p:sp>
        <p:nvSpPr>
          <p:cNvPr id="4" name="Date Placeholder 3"/>
          <p:cNvSpPr>
            <a:spLocks noGrp="1"/>
          </p:cNvSpPr>
          <p:nvPr>
            <p:ph type="dt" sz="half" idx="10"/>
          </p:nvPr>
        </p:nvSpPr>
        <p:spPr/>
        <p:txBody>
          <a:bodyPr/>
          <a:lstStyle/>
          <a:p>
            <a:fld id="{25BD5086-AB8B-44A3-BCC6-3E6735B20214}" type="datetime1">
              <a:rPr lang="en-MY" smtClean="0"/>
              <a:t>26/7/2022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23</a:t>
            </a:fld>
            <a:endParaRPr lang="en-MY"/>
          </a:p>
        </p:txBody>
      </p:sp>
    </p:spTree>
    <p:extLst>
      <p:ext uri="{BB962C8B-B14F-4D97-AF65-F5344CB8AC3E}">
        <p14:creationId xmlns:p14="http://schemas.microsoft.com/office/powerpoint/2010/main" val="1683619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848" y="836712"/>
            <a:ext cx="8568952" cy="3323987"/>
          </a:xfrm>
          <a:prstGeom prst="rect">
            <a:avLst/>
          </a:prstGeom>
        </p:spPr>
        <p:txBody>
          <a:bodyPr wrap="square">
            <a:spAutoFit/>
          </a:bodyPr>
          <a:lstStyle/>
          <a:p>
            <a:endParaRPr lang="en-MY" sz="1400" dirty="0">
              <a:solidFill>
                <a:srgbClr val="000000"/>
              </a:solidFill>
            </a:endParaRPr>
          </a:p>
          <a:p>
            <a:r>
              <a:rPr lang="en-MY" sz="2800" b="1" dirty="0">
                <a:solidFill>
                  <a:srgbClr val="FF0000"/>
                </a:solidFill>
              </a:rPr>
              <a:t>JUDGMENTAL OR PURPOSIVE SAMPLING </a:t>
            </a:r>
          </a:p>
          <a:p>
            <a:endParaRPr lang="en-MY" sz="2800" dirty="0" smtClean="0"/>
          </a:p>
          <a:p>
            <a:r>
              <a:rPr lang="en-MY" sz="2800" dirty="0" smtClean="0"/>
              <a:t>The </a:t>
            </a:r>
            <a:r>
              <a:rPr lang="en-MY" sz="2800" dirty="0"/>
              <a:t>researcher chooses the sample based on who they think would be appropriate for the study. </a:t>
            </a:r>
            <a:endParaRPr lang="en-MY" sz="2800" dirty="0" smtClean="0"/>
          </a:p>
          <a:p>
            <a:endParaRPr lang="en-MY" sz="2800" dirty="0" smtClean="0"/>
          </a:p>
          <a:p>
            <a:r>
              <a:rPr lang="en-MY" sz="2800" dirty="0" smtClean="0"/>
              <a:t>This </a:t>
            </a:r>
            <a:r>
              <a:rPr lang="en-MY" sz="2800" dirty="0"/>
              <a:t>is used primarily when there is a limited number of people that have expertise in the area being researched </a:t>
            </a:r>
          </a:p>
        </p:txBody>
      </p:sp>
      <p:sp>
        <p:nvSpPr>
          <p:cNvPr id="3" name="Date Placeholder 2"/>
          <p:cNvSpPr>
            <a:spLocks noGrp="1"/>
          </p:cNvSpPr>
          <p:nvPr>
            <p:ph type="dt" sz="half" idx="10"/>
          </p:nvPr>
        </p:nvSpPr>
        <p:spPr/>
        <p:txBody>
          <a:bodyPr/>
          <a:lstStyle/>
          <a:p>
            <a:fld id="{C09B747F-F29A-4507-8021-3CB0DA84A6A4}"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24</a:t>
            </a:fld>
            <a:endParaRPr lang="en-MY"/>
          </a:p>
        </p:txBody>
      </p:sp>
    </p:spTree>
    <p:extLst>
      <p:ext uri="{BB962C8B-B14F-4D97-AF65-F5344CB8AC3E}">
        <p14:creationId xmlns:p14="http://schemas.microsoft.com/office/powerpoint/2010/main" val="3587541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8"/>
            <a:ext cx="8712968" cy="5139869"/>
          </a:xfrm>
          <a:prstGeom prst="rect">
            <a:avLst/>
          </a:prstGeom>
        </p:spPr>
        <p:txBody>
          <a:bodyPr wrap="square">
            <a:spAutoFit/>
          </a:bodyPr>
          <a:lstStyle/>
          <a:p>
            <a:endParaRPr lang="en-MY" sz="1600" dirty="0">
              <a:solidFill>
                <a:srgbClr val="000000"/>
              </a:solidFill>
            </a:endParaRPr>
          </a:p>
          <a:p>
            <a:r>
              <a:rPr lang="en-MY" sz="3200" dirty="0">
                <a:solidFill>
                  <a:srgbClr val="FF0000"/>
                </a:solidFill>
              </a:rPr>
              <a:t>SAMPLING PROCESS </a:t>
            </a:r>
          </a:p>
          <a:p>
            <a:r>
              <a:rPr lang="en-MY" b="0" i="0" u="none" strike="noStrike" baseline="0" dirty="0" smtClean="0">
                <a:latin typeface="Arial"/>
              </a:rPr>
              <a:t>•</a:t>
            </a:r>
            <a:r>
              <a:rPr lang="en-MY" sz="2800" b="0" i="0" u="none" strike="noStrike" baseline="0" dirty="0" smtClean="0">
                <a:latin typeface="Arial"/>
              </a:rPr>
              <a:t>The sampling process comprises several stages: </a:t>
            </a:r>
          </a:p>
          <a:p>
            <a:r>
              <a:rPr lang="en-MY" sz="2800" b="0" i="0" u="none" strike="noStrike" baseline="0" dirty="0" smtClean="0">
                <a:latin typeface="Arial"/>
              </a:rPr>
              <a:t>–Defining the population of concern </a:t>
            </a:r>
          </a:p>
          <a:p>
            <a:r>
              <a:rPr lang="en-MY" sz="2800" b="0" i="0" u="none" strike="noStrike" baseline="0" dirty="0" smtClean="0">
                <a:latin typeface="Arial"/>
              </a:rPr>
              <a:t>–Specifying a </a:t>
            </a:r>
            <a:r>
              <a:rPr lang="en-MY" sz="2800" dirty="0">
                <a:solidFill>
                  <a:srgbClr val="FF0000"/>
                </a:solidFill>
              </a:rPr>
              <a:t>sampling frame</a:t>
            </a:r>
            <a:r>
              <a:rPr lang="en-MY" sz="2800" dirty="0"/>
              <a:t>, a set of items or events possible to measure </a:t>
            </a:r>
          </a:p>
          <a:p>
            <a:r>
              <a:rPr lang="en-MY" sz="2800" b="0" i="0" u="none" strike="noStrike" baseline="0" dirty="0" smtClean="0">
                <a:latin typeface="Arial"/>
              </a:rPr>
              <a:t>–Specifying a </a:t>
            </a:r>
            <a:r>
              <a:rPr lang="en-MY" sz="2800" dirty="0">
                <a:solidFill>
                  <a:srgbClr val="FF0000"/>
                </a:solidFill>
              </a:rPr>
              <a:t>sampling method for </a:t>
            </a:r>
            <a:r>
              <a:rPr lang="en-MY" sz="2800" dirty="0"/>
              <a:t>selecting items or events from the frame </a:t>
            </a:r>
          </a:p>
          <a:p>
            <a:r>
              <a:rPr lang="en-MY" sz="2800" b="0" i="0" u="none" strike="noStrike" baseline="0" dirty="0" smtClean="0">
                <a:latin typeface="Arial"/>
              </a:rPr>
              <a:t>–Determining the </a:t>
            </a:r>
            <a:r>
              <a:rPr lang="en-MY" sz="2800" b="0" i="0" u="none" strike="noStrike" baseline="0" dirty="0" smtClean="0">
                <a:solidFill>
                  <a:srgbClr val="FF0000"/>
                </a:solidFill>
                <a:latin typeface="Arial"/>
              </a:rPr>
              <a:t>sample size </a:t>
            </a:r>
          </a:p>
          <a:p>
            <a:r>
              <a:rPr lang="en-MY" sz="2800" b="0" i="0" u="none" strike="noStrike" baseline="0" dirty="0" smtClean="0">
                <a:latin typeface="Arial"/>
              </a:rPr>
              <a:t>–Implementing the </a:t>
            </a:r>
            <a:r>
              <a:rPr lang="en-MY" sz="2800" b="0" i="0" u="none" strike="noStrike" baseline="0" dirty="0" smtClean="0">
                <a:solidFill>
                  <a:srgbClr val="FF0000"/>
                </a:solidFill>
                <a:latin typeface="Arial"/>
              </a:rPr>
              <a:t>sampling plan </a:t>
            </a:r>
          </a:p>
          <a:p>
            <a:r>
              <a:rPr lang="en-MY" sz="2800" b="0" i="0" u="none" strike="noStrike" baseline="0" dirty="0" smtClean="0">
                <a:latin typeface="Arial"/>
              </a:rPr>
              <a:t>–Sampling and </a:t>
            </a:r>
            <a:r>
              <a:rPr lang="en-MY" sz="2800" b="0" i="0" u="none" strike="noStrike" baseline="0" dirty="0" smtClean="0">
                <a:solidFill>
                  <a:srgbClr val="FF0000"/>
                </a:solidFill>
                <a:latin typeface="Arial"/>
              </a:rPr>
              <a:t>data collecting </a:t>
            </a:r>
          </a:p>
          <a:p>
            <a:r>
              <a:rPr lang="en-MY" sz="2800" b="0" i="0" u="none" strike="noStrike" baseline="0" dirty="0" smtClean="0">
                <a:latin typeface="Arial"/>
              </a:rPr>
              <a:t>–Reviewing the </a:t>
            </a:r>
            <a:r>
              <a:rPr lang="en-MY" sz="2800" b="0" i="0" u="none" strike="noStrike" baseline="0" dirty="0" smtClean="0">
                <a:solidFill>
                  <a:srgbClr val="FF0000"/>
                </a:solidFill>
                <a:latin typeface="Arial"/>
              </a:rPr>
              <a:t>sampling process </a:t>
            </a:r>
          </a:p>
        </p:txBody>
      </p:sp>
      <p:sp>
        <p:nvSpPr>
          <p:cNvPr id="3" name="Date Placeholder 2"/>
          <p:cNvSpPr>
            <a:spLocks noGrp="1"/>
          </p:cNvSpPr>
          <p:nvPr>
            <p:ph type="dt" sz="half" idx="10"/>
          </p:nvPr>
        </p:nvSpPr>
        <p:spPr/>
        <p:txBody>
          <a:bodyPr/>
          <a:lstStyle/>
          <a:p>
            <a:fld id="{18969951-FF68-4EE6-9A58-7857E12E4660}"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25</a:t>
            </a:fld>
            <a:endParaRPr lang="en-MY"/>
          </a:p>
        </p:txBody>
      </p:sp>
    </p:spTree>
    <p:extLst>
      <p:ext uri="{BB962C8B-B14F-4D97-AF65-F5344CB8AC3E}">
        <p14:creationId xmlns:p14="http://schemas.microsoft.com/office/powerpoint/2010/main" val="1385943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268760"/>
            <a:ext cx="8640960" cy="4401205"/>
          </a:xfrm>
          <a:prstGeom prst="rect">
            <a:avLst/>
          </a:prstGeom>
        </p:spPr>
        <p:txBody>
          <a:bodyPr wrap="square">
            <a:spAutoFit/>
          </a:bodyPr>
          <a:lstStyle/>
          <a:p>
            <a:pPr lvl="0"/>
            <a:r>
              <a:rPr lang="en-MY" sz="2800" dirty="0">
                <a:solidFill>
                  <a:prstClr val="black"/>
                </a:solidFill>
              </a:rPr>
              <a:t>•</a:t>
            </a:r>
            <a:r>
              <a:rPr lang="en-MY" sz="2800" b="1" dirty="0">
                <a:solidFill>
                  <a:schemeClr val="tx2"/>
                </a:solidFill>
              </a:rPr>
              <a:t>Using same sampling fraction </a:t>
            </a:r>
            <a:r>
              <a:rPr lang="en-MY" sz="2800" b="1" dirty="0">
                <a:solidFill>
                  <a:prstClr val="black"/>
                </a:solidFill>
              </a:rPr>
              <a:t>for all strata </a:t>
            </a:r>
            <a:r>
              <a:rPr lang="en-MY" sz="2800" b="1" dirty="0">
                <a:solidFill>
                  <a:srgbClr val="FF0000"/>
                </a:solidFill>
              </a:rPr>
              <a:t>ensures proportionate </a:t>
            </a:r>
            <a:r>
              <a:rPr lang="en-MY" sz="2800" b="1" dirty="0">
                <a:solidFill>
                  <a:prstClr val="black"/>
                </a:solidFill>
              </a:rPr>
              <a:t>representation in the sample. </a:t>
            </a:r>
            <a:endParaRPr lang="en-MY" sz="2800" b="1" dirty="0" smtClean="0">
              <a:solidFill>
                <a:prstClr val="black"/>
              </a:solidFill>
            </a:endParaRPr>
          </a:p>
          <a:p>
            <a:pPr lvl="0"/>
            <a:endParaRPr lang="en-MY" sz="2800" b="1" dirty="0">
              <a:solidFill>
                <a:prstClr val="black"/>
              </a:solidFill>
            </a:endParaRPr>
          </a:p>
          <a:p>
            <a:pPr lvl="0"/>
            <a:r>
              <a:rPr lang="en-MY" sz="2800" b="1" dirty="0">
                <a:solidFill>
                  <a:prstClr val="black"/>
                </a:solidFill>
              </a:rPr>
              <a:t>•</a:t>
            </a:r>
            <a:r>
              <a:rPr lang="en-MY" sz="2800" b="1" dirty="0">
                <a:solidFill>
                  <a:srgbClr val="FF0000"/>
                </a:solidFill>
              </a:rPr>
              <a:t>Adequate representation </a:t>
            </a:r>
            <a:r>
              <a:rPr lang="en-MY" sz="2800" b="1" dirty="0">
                <a:solidFill>
                  <a:prstClr val="black"/>
                </a:solidFill>
              </a:rPr>
              <a:t>of </a:t>
            </a:r>
            <a:r>
              <a:rPr lang="en-MY" sz="2800" b="1" dirty="0">
                <a:solidFill>
                  <a:schemeClr val="tx2"/>
                </a:solidFill>
              </a:rPr>
              <a:t>minority subgroups </a:t>
            </a:r>
            <a:r>
              <a:rPr lang="en-MY" sz="2800" b="1" dirty="0">
                <a:solidFill>
                  <a:prstClr val="black"/>
                </a:solidFill>
              </a:rPr>
              <a:t>of interest can be </a:t>
            </a:r>
            <a:r>
              <a:rPr lang="en-MY" sz="2800" b="1" dirty="0">
                <a:solidFill>
                  <a:srgbClr val="FF0000"/>
                </a:solidFill>
              </a:rPr>
              <a:t>ensured by </a:t>
            </a:r>
            <a:r>
              <a:rPr lang="en-MY" sz="2800" b="1" dirty="0">
                <a:solidFill>
                  <a:prstClr val="black"/>
                </a:solidFill>
              </a:rPr>
              <a:t>stratification &amp; </a:t>
            </a:r>
            <a:r>
              <a:rPr lang="en-MY" sz="2800" b="1" dirty="0">
                <a:solidFill>
                  <a:srgbClr val="FF0000"/>
                </a:solidFill>
              </a:rPr>
              <a:t>varying sampling fraction </a:t>
            </a:r>
            <a:r>
              <a:rPr lang="en-MY" sz="2800" b="1" dirty="0">
                <a:solidFill>
                  <a:prstClr val="black"/>
                </a:solidFill>
              </a:rPr>
              <a:t>between strata as required. </a:t>
            </a:r>
            <a:endParaRPr lang="en-MY" sz="2800" b="1" dirty="0" smtClean="0">
              <a:solidFill>
                <a:prstClr val="black"/>
              </a:solidFill>
            </a:endParaRPr>
          </a:p>
          <a:p>
            <a:pPr lvl="0"/>
            <a:endParaRPr lang="en-MY" sz="2800" b="1" dirty="0">
              <a:solidFill>
                <a:prstClr val="black"/>
              </a:solidFill>
            </a:endParaRPr>
          </a:p>
          <a:p>
            <a:pPr lvl="0"/>
            <a:r>
              <a:rPr lang="en-MY" sz="2800" b="1" dirty="0">
                <a:solidFill>
                  <a:prstClr val="black"/>
                </a:solidFill>
              </a:rPr>
              <a:t>•Finally, since each </a:t>
            </a:r>
            <a:r>
              <a:rPr lang="en-MY" sz="2800" b="1" dirty="0">
                <a:solidFill>
                  <a:srgbClr val="002060"/>
                </a:solidFill>
              </a:rPr>
              <a:t>stratum is treated as an independent </a:t>
            </a:r>
            <a:r>
              <a:rPr lang="en-MY" sz="2800" b="1" dirty="0">
                <a:solidFill>
                  <a:prstClr val="black"/>
                </a:solidFill>
              </a:rPr>
              <a:t>population, different sampling approaches can be applied to different strata. </a:t>
            </a:r>
          </a:p>
        </p:txBody>
      </p:sp>
      <p:sp>
        <p:nvSpPr>
          <p:cNvPr id="3" name="Rectangle 2"/>
          <p:cNvSpPr/>
          <p:nvPr/>
        </p:nvSpPr>
        <p:spPr>
          <a:xfrm>
            <a:off x="1475656" y="476672"/>
            <a:ext cx="4104456" cy="369332"/>
          </a:xfrm>
          <a:prstGeom prst="rect">
            <a:avLst/>
          </a:prstGeom>
        </p:spPr>
        <p:txBody>
          <a:bodyPr wrap="square">
            <a:spAutoFit/>
          </a:bodyPr>
          <a:lstStyle/>
          <a:p>
            <a:r>
              <a:rPr lang="en-MY" b="1" dirty="0" smtClean="0">
                <a:solidFill>
                  <a:schemeClr val="tx2"/>
                </a:solidFill>
              </a:rPr>
              <a:t> Cont.  ..STRATIFIED </a:t>
            </a:r>
            <a:r>
              <a:rPr lang="en-MY" b="1" dirty="0">
                <a:solidFill>
                  <a:schemeClr val="tx2"/>
                </a:solidFill>
              </a:rPr>
              <a:t>SAMPLING </a:t>
            </a:r>
          </a:p>
        </p:txBody>
      </p:sp>
    </p:spTree>
    <p:extLst>
      <p:ext uri="{BB962C8B-B14F-4D97-AF65-F5344CB8AC3E}">
        <p14:creationId xmlns:p14="http://schemas.microsoft.com/office/powerpoint/2010/main" val="3445163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4837BD6-ED13-4AC4-BD34-EBF4C140A68D}" type="slidenum">
              <a:rPr lang="en-US" altLang="en-US" smtClean="0">
                <a:solidFill>
                  <a:prstClr val="black">
                    <a:tint val="75000"/>
                  </a:prstClr>
                </a:solidFill>
              </a:rPr>
              <a:pPr>
                <a:defRPr/>
              </a:pPr>
              <a:t>27</a:t>
            </a:fld>
            <a:endParaRPr lang="en-US" altLang="en-US">
              <a:solidFill>
                <a:prstClr val="black">
                  <a:tint val="75000"/>
                </a:prstClr>
              </a:solidFill>
            </a:endParaRPr>
          </a:p>
        </p:txBody>
      </p:sp>
      <p:sp>
        <p:nvSpPr>
          <p:cNvPr id="3" name="AutoShape 2" descr="Image result for Thank You , picture, photos, images"/>
          <p:cNvSpPr>
            <a:spLocks noChangeAspect="1" noChangeArrowheads="1"/>
          </p:cNvSpPr>
          <p:nvPr/>
        </p:nvSpPr>
        <p:spPr bwMode="auto">
          <a:xfrm>
            <a:off x="116681" y="-144463"/>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4" name="Picture 3"/>
          <p:cNvPicPr>
            <a:picLocks noChangeAspect="1"/>
          </p:cNvPicPr>
          <p:nvPr/>
        </p:nvPicPr>
        <p:blipFill>
          <a:blip r:embed="rId2"/>
          <a:stretch>
            <a:fillRect/>
          </a:stretch>
        </p:blipFill>
        <p:spPr>
          <a:xfrm>
            <a:off x="467544" y="1268760"/>
            <a:ext cx="7315200" cy="4310062"/>
          </a:xfrm>
          <a:prstGeom prst="rect">
            <a:avLst/>
          </a:prstGeom>
        </p:spPr>
      </p:pic>
      <p:sp>
        <p:nvSpPr>
          <p:cNvPr id="5" name="Date Placeholder 4"/>
          <p:cNvSpPr>
            <a:spLocks noGrp="1"/>
          </p:cNvSpPr>
          <p:nvPr>
            <p:ph type="dt" sz="half" idx="10"/>
          </p:nvPr>
        </p:nvSpPr>
        <p:spPr/>
        <p:txBody>
          <a:bodyPr/>
          <a:lstStyle/>
          <a:p>
            <a:fld id="{2644B35C-A2FD-4586-B4AD-E1E800C579CA}" type="datetime1">
              <a:rPr lang="en-US" smtClean="0"/>
              <a:t>7/26/2022</a:t>
            </a:fld>
            <a:endParaRPr lang="en-MY"/>
          </a:p>
        </p:txBody>
      </p:sp>
    </p:spTree>
    <p:extLst>
      <p:ext uri="{BB962C8B-B14F-4D97-AF65-F5344CB8AC3E}">
        <p14:creationId xmlns:p14="http://schemas.microsoft.com/office/powerpoint/2010/main" val="2654611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332656"/>
            <a:ext cx="9145016" cy="6170920"/>
          </a:xfrm>
          <a:prstGeom prst="rect">
            <a:avLst/>
          </a:prstGeom>
        </p:spPr>
        <p:txBody>
          <a:bodyPr wrap="square">
            <a:spAutoFit/>
          </a:bodyPr>
          <a:lstStyle/>
          <a:p>
            <a:r>
              <a:rPr lang="en-MY" sz="3200" b="1" dirty="0" smtClean="0">
                <a:solidFill>
                  <a:srgbClr val="FF0000"/>
                </a:solidFill>
              </a:rPr>
              <a:t>SYSTEMATIC </a:t>
            </a:r>
            <a:r>
              <a:rPr lang="en-MY" sz="3200" b="1" dirty="0">
                <a:solidFill>
                  <a:srgbClr val="FF0000"/>
                </a:solidFill>
              </a:rPr>
              <a:t>SAMPLING </a:t>
            </a:r>
          </a:p>
          <a:p>
            <a:pPr marL="457200" indent="-457200">
              <a:buFont typeface="Wingdings" pitchFamily="2" charset="2"/>
              <a:buChar char="q"/>
            </a:pPr>
            <a:r>
              <a:rPr lang="en-MY" sz="2600" b="0" i="0" u="none" strike="noStrike" baseline="0" dirty="0" smtClean="0"/>
              <a:t>•</a:t>
            </a:r>
            <a:r>
              <a:rPr lang="en-MY" sz="2600" b="1" i="0" u="none" strike="noStrike" baseline="0" dirty="0" smtClean="0">
                <a:solidFill>
                  <a:schemeClr val="tx2"/>
                </a:solidFill>
              </a:rPr>
              <a:t>Sampling with system.</a:t>
            </a:r>
          </a:p>
          <a:p>
            <a:pPr marL="457200" lvl="0" indent="-457200">
              <a:buFont typeface="Wingdings" pitchFamily="2" charset="2"/>
              <a:buChar char="q"/>
            </a:pPr>
            <a:r>
              <a:rPr lang="en-MY" sz="2600" b="0" i="0" u="none" strike="noStrike" baseline="0" dirty="0" smtClean="0">
                <a:solidFill>
                  <a:schemeClr val="accent1"/>
                </a:solidFill>
              </a:rPr>
              <a:t> </a:t>
            </a:r>
            <a:r>
              <a:rPr lang="en-MY" sz="2600" b="1" dirty="0">
                <a:solidFill>
                  <a:srgbClr val="0070C0"/>
                </a:solidFill>
              </a:rPr>
              <a:t>By using predefine system :</a:t>
            </a:r>
          </a:p>
          <a:p>
            <a:pPr marL="457200" indent="-457200">
              <a:buFont typeface="Wingdings" pitchFamily="2" charset="2"/>
              <a:buChar char="v"/>
            </a:pPr>
            <a:r>
              <a:rPr lang="en-MY" sz="2600" b="1" dirty="0" smtClean="0">
                <a:solidFill>
                  <a:schemeClr val="accent1"/>
                </a:solidFill>
              </a:rPr>
              <a:t>Identify population size .</a:t>
            </a:r>
          </a:p>
          <a:p>
            <a:pPr marL="457200" indent="-457200">
              <a:buFont typeface="Wingdings" pitchFamily="2" charset="2"/>
              <a:buChar char="v"/>
            </a:pPr>
            <a:r>
              <a:rPr lang="en-MY" sz="2600" b="1" dirty="0" smtClean="0">
                <a:solidFill>
                  <a:schemeClr val="accent1"/>
                </a:solidFill>
              </a:rPr>
              <a:t>Identify sample size .</a:t>
            </a:r>
          </a:p>
          <a:p>
            <a:pPr marL="457200" indent="-457200">
              <a:buFont typeface="Wingdings" pitchFamily="2" charset="2"/>
              <a:buChar char="v"/>
            </a:pPr>
            <a:r>
              <a:rPr lang="en-MY" sz="2500" b="1" dirty="0" smtClean="0">
                <a:solidFill>
                  <a:schemeClr val="accent1"/>
                </a:solidFill>
              </a:rPr>
              <a:t>Identify predefine system we need 10th 8th </a:t>
            </a:r>
            <a:r>
              <a:rPr lang="en-MY" sz="2500" dirty="0" smtClean="0">
                <a:solidFill>
                  <a:schemeClr val="accent1"/>
                </a:solidFill>
              </a:rPr>
              <a:t>. every </a:t>
            </a:r>
            <a:r>
              <a:rPr lang="en-MY" sz="2500" b="1" dirty="0" err="1" smtClean="0">
                <a:solidFill>
                  <a:srgbClr val="FF0000"/>
                </a:solidFill>
              </a:rPr>
              <a:t>kth</a:t>
            </a:r>
            <a:r>
              <a:rPr lang="en-MY" sz="2500" b="1" dirty="0" smtClean="0">
                <a:solidFill>
                  <a:srgbClr val="FF0000"/>
                </a:solidFill>
              </a:rPr>
              <a:t> element </a:t>
            </a:r>
          </a:p>
          <a:p>
            <a:pPr marL="457200" indent="-457200">
              <a:buFont typeface="Courier New" pitchFamily="49" charset="0"/>
              <a:buChar char="o"/>
            </a:pPr>
            <a:r>
              <a:rPr lang="en-MY" sz="2600" b="1" dirty="0"/>
              <a:t>In this case</a:t>
            </a:r>
            <a:r>
              <a:rPr lang="en-MY" sz="2600" b="1" dirty="0">
                <a:solidFill>
                  <a:schemeClr val="accent1"/>
                </a:solidFill>
              </a:rPr>
              <a:t>, </a:t>
            </a:r>
            <a:r>
              <a:rPr lang="en-MY" sz="2600" b="1" dirty="0">
                <a:solidFill>
                  <a:srgbClr val="FF0000"/>
                </a:solidFill>
              </a:rPr>
              <a:t>k=</a:t>
            </a:r>
            <a:r>
              <a:rPr lang="en-MY" sz="2600" b="1" dirty="0">
                <a:solidFill>
                  <a:schemeClr val="accent1"/>
                </a:solidFill>
              </a:rPr>
              <a:t>(population size/sample size).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Chose </a:t>
            </a:r>
            <a:r>
              <a:rPr lang="en-MY" sz="2600" b="1" dirty="0">
                <a:solidFill>
                  <a:srgbClr val="FF0000"/>
                </a:solidFill>
              </a:rPr>
              <a:t>first No</a:t>
            </a:r>
            <a:r>
              <a:rPr lang="en-MY" sz="2600" dirty="0">
                <a:solidFill>
                  <a:schemeClr val="accent1"/>
                </a:solidFill>
              </a:rPr>
              <a:t>. </a:t>
            </a:r>
            <a:r>
              <a:rPr lang="en-MY" sz="2600" b="1" dirty="0">
                <a:solidFill>
                  <a:schemeClr val="accent1"/>
                </a:solidFill>
              </a:rPr>
              <a:t>By using </a:t>
            </a:r>
            <a:r>
              <a:rPr lang="en-MY" sz="2600" b="1" dirty="0">
                <a:solidFill>
                  <a:srgbClr val="FF0000"/>
                </a:solidFill>
              </a:rPr>
              <a:t>random digit </a:t>
            </a:r>
            <a:r>
              <a:rPr lang="en-MY" sz="2600" dirty="0">
                <a:solidFill>
                  <a:srgbClr val="FF0000"/>
                </a:solidFill>
              </a:rPr>
              <a:t>. </a:t>
            </a:r>
            <a:endParaRPr lang="en-MY" sz="2600" dirty="0" smtClean="0">
              <a:solidFill>
                <a:srgbClr val="FF0000"/>
              </a:solidFill>
            </a:endParaRPr>
          </a:p>
          <a:p>
            <a:pPr marL="457200" indent="-457200">
              <a:buFont typeface="Wingdings" pitchFamily="2" charset="2"/>
              <a:buChar char="q"/>
            </a:pPr>
            <a:r>
              <a:rPr lang="en-MY" sz="2600" b="1" dirty="0" smtClean="0">
                <a:solidFill>
                  <a:srgbClr val="FF0000"/>
                </a:solidFill>
              </a:rPr>
              <a:t>It </a:t>
            </a:r>
            <a:r>
              <a:rPr lang="en-MY" sz="2600" b="1" dirty="0">
                <a:solidFill>
                  <a:srgbClr val="FF0000"/>
                </a:solidFill>
              </a:rPr>
              <a:t>is important</a:t>
            </a:r>
            <a:r>
              <a:rPr lang="en-MY" sz="2600" dirty="0">
                <a:solidFill>
                  <a:schemeClr val="accent1"/>
                </a:solidFill>
              </a:rPr>
              <a:t> </a:t>
            </a:r>
            <a:r>
              <a:rPr lang="en-MY" sz="2600" b="1" dirty="0"/>
              <a:t>that the starting point is not automatically the first in the list</a:t>
            </a:r>
            <a:r>
              <a:rPr lang="en-MY" sz="2600" dirty="0">
                <a:solidFill>
                  <a:schemeClr val="accent1"/>
                </a:solidFill>
              </a:rPr>
              <a:t>, </a:t>
            </a:r>
            <a:r>
              <a:rPr lang="en-MY" sz="2600" b="1" dirty="0">
                <a:solidFill>
                  <a:schemeClr val="accent1"/>
                </a:solidFill>
              </a:rPr>
              <a:t>but is instead randomly chosen from </a:t>
            </a:r>
            <a:endParaRPr lang="en-MY" sz="2600" b="1" dirty="0" smtClean="0">
              <a:solidFill>
                <a:schemeClr val="accent1"/>
              </a:solidFill>
            </a:endParaRPr>
          </a:p>
          <a:p>
            <a:pPr marL="457200" indent="-457200">
              <a:buFont typeface="Wingdings" pitchFamily="2" charset="2"/>
              <a:buChar char="v"/>
            </a:pPr>
            <a:r>
              <a:rPr lang="en-MY" sz="2600" b="1" dirty="0" smtClean="0">
                <a:solidFill>
                  <a:srgbClr val="FF0000"/>
                </a:solidFill>
              </a:rPr>
              <a:t>within </a:t>
            </a:r>
            <a:r>
              <a:rPr lang="en-MY" sz="2600" dirty="0">
                <a:solidFill>
                  <a:srgbClr val="FF0000"/>
                </a:solidFill>
              </a:rPr>
              <a:t>the first to the </a:t>
            </a:r>
            <a:r>
              <a:rPr lang="en-MY" sz="2600" dirty="0" err="1">
                <a:solidFill>
                  <a:srgbClr val="FF0000"/>
                </a:solidFill>
              </a:rPr>
              <a:t>kth</a:t>
            </a:r>
            <a:r>
              <a:rPr lang="en-MY" sz="2600" dirty="0">
                <a:solidFill>
                  <a:srgbClr val="FF0000"/>
                </a:solidFill>
              </a:rPr>
              <a:t> </a:t>
            </a:r>
            <a:r>
              <a:rPr lang="en-MY" sz="2600" dirty="0">
                <a:solidFill>
                  <a:schemeClr val="accent1"/>
                </a:solidFill>
              </a:rPr>
              <a:t>element in the list. </a:t>
            </a:r>
            <a:endParaRPr lang="en-MY" sz="2600" dirty="0" smtClean="0">
              <a:solidFill>
                <a:schemeClr val="accent1"/>
              </a:solidFill>
            </a:endParaRPr>
          </a:p>
          <a:p>
            <a:pPr marL="457200" indent="-457200">
              <a:buFont typeface="Wingdings" pitchFamily="2" charset="2"/>
              <a:buChar char="v"/>
            </a:pPr>
            <a:r>
              <a:rPr lang="en-MY" sz="2600" b="1" dirty="0" smtClean="0">
                <a:solidFill>
                  <a:schemeClr val="tx2"/>
                </a:solidFill>
              </a:rPr>
              <a:t>Use </a:t>
            </a:r>
            <a:r>
              <a:rPr lang="en-MY" sz="2600" b="1" dirty="0">
                <a:solidFill>
                  <a:schemeClr val="tx2"/>
                </a:solidFill>
              </a:rPr>
              <a:t>predefine </a:t>
            </a:r>
            <a:r>
              <a:rPr lang="en-MY" sz="2600" b="1" dirty="0">
                <a:solidFill>
                  <a:schemeClr val="accent1"/>
                </a:solidFill>
              </a:rPr>
              <a:t>system to collect 2nd 3rd …. K No</a:t>
            </a:r>
            <a:r>
              <a:rPr lang="en-MY" sz="2600" b="1" dirty="0" smtClean="0">
                <a:solidFill>
                  <a:schemeClr val="accent1"/>
                </a:solidFill>
              </a:rPr>
              <a:t>.</a:t>
            </a:r>
          </a:p>
          <a:p>
            <a:pPr marL="457200" indent="-457200">
              <a:buFont typeface="Wingdings" pitchFamily="2" charset="2"/>
              <a:buChar char="v"/>
            </a:pPr>
            <a:r>
              <a:rPr lang="en-MY" sz="2600" b="1" i="0" u="none" strike="noStrike" baseline="0" dirty="0" smtClean="0">
                <a:solidFill>
                  <a:schemeClr val="accent1"/>
                </a:solidFill>
              </a:rPr>
              <a:t>then selecting elements at </a:t>
            </a:r>
            <a:r>
              <a:rPr lang="en-MY" sz="2600" b="1" i="0" u="none" strike="noStrike" baseline="0" dirty="0" smtClean="0">
                <a:solidFill>
                  <a:srgbClr val="FF0000"/>
                </a:solidFill>
              </a:rPr>
              <a:t>regular intervals </a:t>
            </a:r>
            <a:r>
              <a:rPr lang="en-MY" sz="2600" b="1" i="0" u="none" strike="noStrike" baseline="0" dirty="0" smtClean="0">
                <a:solidFill>
                  <a:schemeClr val="accent1"/>
                </a:solidFill>
              </a:rPr>
              <a:t>through that ordered list. </a:t>
            </a:r>
          </a:p>
          <a:p>
            <a:pPr marL="457200" indent="-457200">
              <a:buFont typeface="Wingdings" pitchFamily="2" charset="2"/>
              <a:buChar char="v"/>
            </a:pPr>
            <a:r>
              <a:rPr lang="en-MY" sz="2600" b="1" i="0" u="none" strike="noStrike" baseline="0" dirty="0" smtClean="0">
                <a:solidFill>
                  <a:schemeClr val="accent1"/>
                </a:solidFill>
              </a:rPr>
              <a:t>Collect the sample size </a:t>
            </a:r>
          </a:p>
        </p:txBody>
      </p:sp>
      <p:sp>
        <p:nvSpPr>
          <p:cNvPr id="3" name="Date Placeholder 2"/>
          <p:cNvSpPr>
            <a:spLocks noGrp="1"/>
          </p:cNvSpPr>
          <p:nvPr>
            <p:ph type="dt" sz="half" idx="10"/>
          </p:nvPr>
        </p:nvSpPr>
        <p:spPr/>
        <p:txBody>
          <a:bodyPr/>
          <a:lstStyle/>
          <a:p>
            <a:fld id="{AA8072E3-8F0B-40FB-A780-DCF355A5D016}"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3</a:t>
            </a:fld>
            <a:endParaRPr lang="en-MY"/>
          </a:p>
        </p:txBody>
      </p:sp>
    </p:spTree>
    <p:extLst>
      <p:ext uri="{BB962C8B-B14F-4D97-AF65-F5344CB8AC3E}">
        <p14:creationId xmlns:p14="http://schemas.microsoft.com/office/powerpoint/2010/main" val="3123831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84976" cy="3139321"/>
          </a:xfrm>
          <a:prstGeom prst="rect">
            <a:avLst/>
          </a:prstGeom>
        </p:spPr>
        <p:txBody>
          <a:bodyPr wrap="square">
            <a:spAutoFit/>
          </a:bodyPr>
          <a:lstStyle/>
          <a:p>
            <a:endParaRPr lang="en-MY" dirty="0">
              <a:solidFill>
                <a:srgbClr val="000000"/>
              </a:solidFill>
            </a:endParaRPr>
          </a:p>
          <a:p>
            <a:r>
              <a:rPr lang="en-MY" sz="3600" dirty="0"/>
              <a:t>SYSTEMATIC SAMPLING </a:t>
            </a:r>
          </a:p>
          <a:p>
            <a:r>
              <a:rPr lang="en-MY" b="0" i="0" u="none" strike="noStrike" baseline="0" dirty="0" smtClean="0">
                <a:latin typeface="Arial"/>
              </a:rPr>
              <a:t>•</a:t>
            </a:r>
            <a:r>
              <a:rPr lang="en-MY" dirty="0"/>
              <a:t>All </a:t>
            </a:r>
            <a:r>
              <a:rPr lang="en-MY" sz="2400" dirty="0"/>
              <a:t>elements have the same probability of selection (in the example given, one in ten). It is not 'simple random sampling' because different subsets of the same size have different selection probabilities - e.g. the set {4,14,24,...,994} has a one-in-ten probability of selection, but</a:t>
            </a:r>
            <a:r>
              <a:rPr lang="en-MY" sz="2400" dirty="0">
                <a:solidFill>
                  <a:srgbClr val="FFC000"/>
                </a:solidFill>
              </a:rPr>
              <a:t> </a:t>
            </a:r>
            <a:r>
              <a:rPr lang="en-MY" sz="2400" dirty="0"/>
              <a:t>the set {4,13,24,34,...} has zero probability of selection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645024"/>
            <a:ext cx="7992888"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89D609A5-4A3B-48FC-BBEB-D6E206E26E39}"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4</a:t>
            </a:fld>
            <a:endParaRPr lang="en-MY"/>
          </a:p>
        </p:txBody>
      </p:sp>
    </p:spTree>
    <p:extLst>
      <p:ext uri="{BB962C8B-B14F-4D97-AF65-F5344CB8AC3E}">
        <p14:creationId xmlns:p14="http://schemas.microsoft.com/office/powerpoint/2010/main" val="2456080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5423" y="366520"/>
            <a:ext cx="5760640" cy="746358"/>
          </a:xfrm>
          <a:prstGeom prst="rect">
            <a:avLst/>
          </a:prstGeom>
        </p:spPr>
        <p:txBody>
          <a:bodyPr wrap="square">
            <a:spAutoFit/>
          </a:bodyPr>
          <a:lstStyle/>
          <a:p>
            <a:endParaRPr lang="en-MY" sz="1050" dirty="0">
              <a:solidFill>
                <a:srgbClr val="000000"/>
              </a:solidFill>
            </a:endParaRPr>
          </a:p>
          <a:p>
            <a:r>
              <a:rPr lang="en-MY" sz="3200" dirty="0"/>
              <a:t>SYSTEMATIC SAMPLING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fld id="{62B0EFF5-749D-4A38-B019-1E61608D4EF9}"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5</a:t>
            </a:fld>
            <a:endParaRPr lang="en-MY"/>
          </a:p>
        </p:txBody>
      </p:sp>
    </p:spTree>
    <p:extLst>
      <p:ext uri="{BB962C8B-B14F-4D97-AF65-F5344CB8AC3E}">
        <p14:creationId xmlns:p14="http://schemas.microsoft.com/office/powerpoint/2010/main" val="616402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896" y="548680"/>
            <a:ext cx="8640960" cy="4216539"/>
          </a:xfrm>
          <a:prstGeom prst="rect">
            <a:avLst/>
          </a:prstGeom>
        </p:spPr>
        <p:txBody>
          <a:bodyPr wrap="square">
            <a:spAutoFit/>
          </a:bodyPr>
          <a:lstStyle/>
          <a:p>
            <a:endParaRPr lang="en-MY" sz="1600" dirty="0">
              <a:solidFill>
                <a:srgbClr val="000000"/>
              </a:solidFill>
            </a:endParaRPr>
          </a:p>
          <a:p>
            <a:r>
              <a:rPr lang="en-MY" sz="2800" dirty="0"/>
              <a:t>SYSTEMATIC SAMPLING </a:t>
            </a:r>
          </a:p>
          <a:p>
            <a:r>
              <a:rPr lang="en-MY" sz="2800" b="1" i="0" u="none" strike="noStrike" baseline="0" dirty="0" smtClean="0">
                <a:solidFill>
                  <a:srgbClr val="00B050"/>
                </a:solidFill>
              </a:rPr>
              <a:t>•ADVANTAGES</a:t>
            </a:r>
            <a:r>
              <a:rPr lang="en-MY" sz="2800" b="0" i="0" u="none" strike="noStrike" baseline="0" dirty="0" smtClean="0"/>
              <a:t>: </a:t>
            </a:r>
          </a:p>
          <a:p>
            <a:r>
              <a:rPr lang="en-MY" sz="2800" b="0" i="0" u="none" strike="noStrike" baseline="0" dirty="0" smtClean="0"/>
              <a:t>–Sample easy to select </a:t>
            </a:r>
          </a:p>
          <a:p>
            <a:r>
              <a:rPr lang="en-MY" sz="2800" b="0" i="0" u="none" strike="noStrike" baseline="0" dirty="0" smtClean="0"/>
              <a:t>–Suitable sampling frame can be identified easily </a:t>
            </a:r>
          </a:p>
          <a:p>
            <a:r>
              <a:rPr lang="en-MY" sz="2800" b="0" i="0" u="none" strike="noStrike" baseline="0" dirty="0" smtClean="0"/>
              <a:t>–</a:t>
            </a:r>
            <a:r>
              <a:rPr lang="en-MY" sz="2800" dirty="0"/>
              <a:t>Sample evenly spread over entire reference population </a:t>
            </a:r>
          </a:p>
          <a:p>
            <a:r>
              <a:rPr lang="en-MY" sz="2800" b="0" i="0" u="none" strike="noStrike" baseline="0" dirty="0" smtClean="0"/>
              <a:t>•</a:t>
            </a:r>
            <a:r>
              <a:rPr lang="en-MY" sz="2800" b="1" i="0" u="none" strike="noStrike" baseline="0" dirty="0" smtClean="0">
                <a:solidFill>
                  <a:srgbClr val="FF0000"/>
                </a:solidFill>
              </a:rPr>
              <a:t>DISADVANTAGES: </a:t>
            </a:r>
          </a:p>
          <a:p>
            <a:r>
              <a:rPr lang="en-MY" sz="2800" b="0" i="0" u="none" strike="noStrike" baseline="0" dirty="0" smtClean="0"/>
              <a:t>–</a:t>
            </a:r>
            <a:r>
              <a:rPr lang="en-MY" sz="2800" dirty="0"/>
              <a:t>Sample may be biased if hidden periodicity in population coincides with that of selection. </a:t>
            </a:r>
          </a:p>
          <a:p>
            <a:r>
              <a:rPr lang="en-MY" sz="2800" b="0" i="0" u="none" strike="noStrike" baseline="0" dirty="0" smtClean="0"/>
              <a:t>–</a:t>
            </a:r>
            <a:r>
              <a:rPr lang="en-MY" sz="2800" dirty="0"/>
              <a:t>Difficult to assess precision of estimate from one survey. </a:t>
            </a:r>
          </a:p>
        </p:txBody>
      </p:sp>
      <p:sp>
        <p:nvSpPr>
          <p:cNvPr id="3" name="Date Placeholder 2"/>
          <p:cNvSpPr>
            <a:spLocks noGrp="1"/>
          </p:cNvSpPr>
          <p:nvPr>
            <p:ph type="dt" sz="half" idx="10"/>
          </p:nvPr>
        </p:nvSpPr>
        <p:spPr/>
        <p:txBody>
          <a:bodyPr/>
          <a:lstStyle/>
          <a:p>
            <a:fld id="{C645081F-5946-43EF-805D-EA9CB598732A}"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6</a:t>
            </a:fld>
            <a:endParaRPr lang="en-MY"/>
          </a:p>
        </p:txBody>
      </p:sp>
    </p:spTree>
    <p:extLst>
      <p:ext uri="{BB962C8B-B14F-4D97-AF65-F5344CB8AC3E}">
        <p14:creationId xmlns:p14="http://schemas.microsoft.com/office/powerpoint/2010/main" val="2572181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024" y="31752"/>
            <a:ext cx="8784976" cy="6247864"/>
          </a:xfrm>
          <a:prstGeom prst="rect">
            <a:avLst/>
          </a:prstGeom>
        </p:spPr>
        <p:txBody>
          <a:bodyPr wrap="square">
            <a:spAutoFit/>
          </a:bodyPr>
          <a:lstStyle/>
          <a:p>
            <a:r>
              <a:rPr lang="en-MY" sz="3600" b="1" dirty="0" smtClean="0">
                <a:solidFill>
                  <a:srgbClr val="FF0000"/>
                </a:solidFill>
              </a:rPr>
              <a:t>STRATIFIED </a:t>
            </a:r>
            <a:r>
              <a:rPr lang="en-MY" sz="3600" b="1" dirty="0">
                <a:solidFill>
                  <a:srgbClr val="FF0000"/>
                </a:solidFill>
              </a:rPr>
              <a:t>SAMPLING </a:t>
            </a:r>
            <a:endParaRPr lang="en-MY" sz="3600" b="1" dirty="0" smtClean="0">
              <a:solidFill>
                <a:srgbClr val="FF0000"/>
              </a:solidFill>
            </a:endParaRPr>
          </a:p>
          <a:p>
            <a:r>
              <a:rPr lang="en-MY" sz="2800" dirty="0">
                <a:solidFill>
                  <a:srgbClr val="4F81BD"/>
                </a:solidFill>
              </a:rPr>
              <a:t>By using well define </a:t>
            </a:r>
            <a:r>
              <a:rPr lang="en-MY" sz="2800" dirty="0" smtClean="0">
                <a:solidFill>
                  <a:srgbClr val="4F81BD"/>
                </a:solidFill>
              </a:rPr>
              <a:t>stratum</a:t>
            </a:r>
          </a:p>
          <a:p>
            <a:endParaRPr lang="en-MY" sz="2800" b="1" dirty="0">
              <a:solidFill>
                <a:srgbClr val="FF0000"/>
              </a:solidFill>
            </a:endParaRPr>
          </a:p>
          <a:p>
            <a:r>
              <a:rPr lang="en-MY" sz="2800" b="0" i="0" u="none" strike="noStrike" baseline="0" dirty="0" smtClean="0"/>
              <a:t>•</a:t>
            </a:r>
            <a:r>
              <a:rPr lang="en-MY" sz="2800" dirty="0"/>
              <a:t>Where population </a:t>
            </a:r>
            <a:r>
              <a:rPr lang="en-MY" sz="2800" dirty="0" smtClean="0"/>
              <a:t>enclose, a  </a:t>
            </a:r>
            <a:r>
              <a:rPr lang="en-MY" sz="2800" dirty="0"/>
              <a:t>number of distinct categories, </a:t>
            </a:r>
            <a:endParaRPr lang="en-MY" sz="2800" dirty="0" smtClean="0"/>
          </a:p>
          <a:p>
            <a:r>
              <a:rPr lang="en-MY" sz="2800" dirty="0" smtClean="0"/>
              <a:t>the </a:t>
            </a:r>
            <a:r>
              <a:rPr lang="en-MY" sz="2800" dirty="0"/>
              <a:t>frame can be organized into separate "strata</a:t>
            </a:r>
            <a:r>
              <a:rPr lang="en-MY" sz="2800" dirty="0" smtClean="0"/>
              <a:t>.</a:t>
            </a:r>
          </a:p>
          <a:p>
            <a:r>
              <a:rPr lang="en-MY" sz="2800" dirty="0" smtClean="0"/>
              <a:t>" </a:t>
            </a:r>
            <a:r>
              <a:rPr lang="en-MY" sz="2800" dirty="0">
                <a:solidFill>
                  <a:srgbClr val="FF0000"/>
                </a:solidFill>
              </a:rPr>
              <a:t>Each stratum </a:t>
            </a:r>
            <a:r>
              <a:rPr lang="en-MY" sz="2800" dirty="0"/>
              <a:t>is then sampled as an independent sub-population, </a:t>
            </a:r>
            <a:r>
              <a:rPr lang="en-MY" sz="2800" dirty="0">
                <a:solidFill>
                  <a:srgbClr val="FF0000"/>
                </a:solidFill>
              </a:rPr>
              <a:t>out of which </a:t>
            </a:r>
            <a:r>
              <a:rPr lang="en-MY" sz="2800" dirty="0"/>
              <a:t>individual elements can be randomly selected. </a:t>
            </a:r>
          </a:p>
          <a:p>
            <a:endParaRPr lang="en-MY" sz="2800" b="0" i="0" u="none" strike="noStrike" baseline="0" dirty="0" smtClean="0"/>
          </a:p>
          <a:p>
            <a:r>
              <a:rPr lang="en-MY" sz="2800" b="0" i="0" u="none" strike="noStrike" baseline="0" dirty="0" smtClean="0"/>
              <a:t>•Every unit in a stratum has same chance of being selected. </a:t>
            </a:r>
          </a:p>
          <a:p>
            <a:endParaRPr lang="en-MY" sz="2800" b="0" i="0" u="none" strike="noStrike" baseline="0" dirty="0" smtClean="0"/>
          </a:p>
          <a:p>
            <a:r>
              <a:rPr lang="en-MY" sz="2800" b="0" i="0" u="none" strike="noStrike" baseline="0" dirty="0" smtClean="0"/>
              <a:t>•</a:t>
            </a:r>
            <a:r>
              <a:rPr lang="en-MY" sz="2800" dirty="0"/>
              <a:t>Using same sampling fraction for all strata ensures proportionate representation in the sample. </a:t>
            </a:r>
          </a:p>
        </p:txBody>
      </p:sp>
      <p:sp>
        <p:nvSpPr>
          <p:cNvPr id="3" name="Date Placeholder 2"/>
          <p:cNvSpPr>
            <a:spLocks noGrp="1"/>
          </p:cNvSpPr>
          <p:nvPr>
            <p:ph type="dt" sz="half" idx="10"/>
          </p:nvPr>
        </p:nvSpPr>
        <p:spPr/>
        <p:txBody>
          <a:bodyPr/>
          <a:lstStyle/>
          <a:p>
            <a:fld id="{7413001E-71C3-4CFC-BFE4-2ADEC1C8806F}" type="datetime1">
              <a:rPr lang="en-MY" smtClean="0"/>
              <a:t>26/7/2022</a:t>
            </a:fld>
            <a:endParaRPr lang="en-MY"/>
          </a:p>
        </p:txBody>
      </p:sp>
      <p:sp>
        <p:nvSpPr>
          <p:cNvPr id="4" name="Slide Number Placeholder 3"/>
          <p:cNvSpPr>
            <a:spLocks noGrp="1"/>
          </p:cNvSpPr>
          <p:nvPr>
            <p:ph type="sldNum" sz="quarter" idx="12"/>
          </p:nvPr>
        </p:nvSpPr>
        <p:spPr/>
        <p:txBody>
          <a:bodyPr/>
          <a:lstStyle/>
          <a:p>
            <a:fld id="{926C5204-FD55-41CB-9776-AC2F0D0C1978}" type="slidenum">
              <a:rPr lang="en-MY" smtClean="0"/>
              <a:t>7</a:t>
            </a:fld>
            <a:endParaRPr lang="en-MY"/>
          </a:p>
        </p:txBody>
      </p:sp>
      <p:sp>
        <p:nvSpPr>
          <p:cNvPr id="5" name="Right Arrow 4"/>
          <p:cNvSpPr/>
          <p:nvPr/>
        </p:nvSpPr>
        <p:spPr>
          <a:xfrm flipV="1">
            <a:off x="7236297" y="6165303"/>
            <a:ext cx="108012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228166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501" y="1412776"/>
            <a:ext cx="8568952" cy="3108543"/>
          </a:xfrm>
          <a:prstGeom prst="rect">
            <a:avLst/>
          </a:prstGeom>
        </p:spPr>
        <p:txBody>
          <a:bodyPr wrap="square">
            <a:spAutoFit/>
          </a:bodyPr>
          <a:lstStyle/>
          <a:p>
            <a:pPr lvl="0"/>
            <a:r>
              <a:rPr lang="en-MY" sz="2800" dirty="0">
                <a:solidFill>
                  <a:prstClr val="black"/>
                </a:solidFill>
              </a:rPr>
              <a:t>•</a:t>
            </a:r>
            <a:r>
              <a:rPr lang="en-MY" sz="2800" dirty="0">
                <a:solidFill>
                  <a:srgbClr val="FF0000"/>
                </a:solidFill>
              </a:rPr>
              <a:t>Adequate representation </a:t>
            </a:r>
            <a:r>
              <a:rPr lang="en-MY" sz="2800" dirty="0">
                <a:solidFill>
                  <a:prstClr val="black"/>
                </a:solidFill>
              </a:rPr>
              <a:t>of </a:t>
            </a:r>
            <a:r>
              <a:rPr lang="en-MY" sz="2800" dirty="0">
                <a:solidFill>
                  <a:srgbClr val="FF0000"/>
                </a:solidFill>
              </a:rPr>
              <a:t>minority subgroups </a:t>
            </a:r>
            <a:r>
              <a:rPr lang="en-MY" sz="2800" dirty="0">
                <a:solidFill>
                  <a:prstClr val="black"/>
                </a:solidFill>
              </a:rPr>
              <a:t>of interest can be ensured by stratification &amp; varying sampling fraction between strata as required. </a:t>
            </a:r>
            <a:endParaRPr lang="en-MY" sz="2800" dirty="0" smtClean="0">
              <a:solidFill>
                <a:prstClr val="black"/>
              </a:solidFill>
            </a:endParaRPr>
          </a:p>
          <a:p>
            <a:pPr lvl="0"/>
            <a:endParaRPr lang="en-MY" sz="2800" dirty="0">
              <a:solidFill>
                <a:prstClr val="black"/>
              </a:solidFill>
            </a:endParaRPr>
          </a:p>
          <a:p>
            <a:pPr lvl="0"/>
            <a:r>
              <a:rPr lang="en-MY" sz="2800" dirty="0">
                <a:solidFill>
                  <a:prstClr val="black"/>
                </a:solidFill>
              </a:rPr>
              <a:t>•Finally, since each stratum is treated as an independent population, different sampling approaches can be applied to different strata. </a:t>
            </a:r>
          </a:p>
        </p:txBody>
      </p:sp>
      <p:sp>
        <p:nvSpPr>
          <p:cNvPr id="3" name="Rectangle 2"/>
          <p:cNvSpPr/>
          <p:nvPr/>
        </p:nvSpPr>
        <p:spPr>
          <a:xfrm>
            <a:off x="1331640" y="332656"/>
            <a:ext cx="3293337" cy="369332"/>
          </a:xfrm>
          <a:prstGeom prst="rect">
            <a:avLst/>
          </a:prstGeom>
        </p:spPr>
        <p:txBody>
          <a:bodyPr wrap="none">
            <a:spAutoFit/>
          </a:bodyPr>
          <a:lstStyle/>
          <a:p>
            <a:r>
              <a:rPr lang="en-MY" b="1" dirty="0" smtClean="0">
                <a:solidFill>
                  <a:srgbClr val="FF0000"/>
                </a:solidFill>
              </a:rPr>
              <a:t>  Cont.  …STRATIFIED </a:t>
            </a:r>
            <a:r>
              <a:rPr lang="en-MY" b="1" dirty="0">
                <a:solidFill>
                  <a:srgbClr val="FF0000"/>
                </a:solidFill>
              </a:rPr>
              <a:t>SAMPLING </a:t>
            </a:r>
          </a:p>
        </p:txBody>
      </p:sp>
    </p:spTree>
    <p:extLst>
      <p:ext uri="{BB962C8B-B14F-4D97-AF65-F5344CB8AC3E}">
        <p14:creationId xmlns:p14="http://schemas.microsoft.com/office/powerpoint/2010/main" val="3803073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576895"/>
            <a:ext cx="6624736" cy="746358"/>
          </a:xfrm>
          <a:prstGeom prst="rect">
            <a:avLst/>
          </a:prstGeom>
        </p:spPr>
        <p:txBody>
          <a:bodyPr wrap="square">
            <a:spAutoFit/>
          </a:bodyPr>
          <a:lstStyle/>
          <a:p>
            <a:endParaRPr lang="en-MY" sz="1050" dirty="0">
              <a:solidFill>
                <a:srgbClr val="000000"/>
              </a:solidFill>
            </a:endParaRPr>
          </a:p>
          <a:p>
            <a:r>
              <a:rPr lang="en-MY" sz="3200" b="1" dirty="0"/>
              <a:t>STRATIFIED SAMPLING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063" y="2708920"/>
            <a:ext cx="7381875"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115616" y="1556792"/>
            <a:ext cx="5436096" cy="800219"/>
          </a:xfrm>
          <a:prstGeom prst="rect">
            <a:avLst/>
          </a:prstGeom>
        </p:spPr>
        <p:txBody>
          <a:bodyPr wrap="square">
            <a:spAutoFit/>
          </a:bodyPr>
          <a:lstStyle/>
          <a:p>
            <a:endParaRPr lang="en-MY" dirty="0"/>
          </a:p>
          <a:p>
            <a:r>
              <a:rPr lang="en-MY" sz="2800" dirty="0"/>
              <a:t>Draw a sample from each stratum </a:t>
            </a:r>
          </a:p>
        </p:txBody>
      </p:sp>
      <p:sp>
        <p:nvSpPr>
          <p:cNvPr id="4" name="Date Placeholder 3"/>
          <p:cNvSpPr>
            <a:spLocks noGrp="1"/>
          </p:cNvSpPr>
          <p:nvPr>
            <p:ph type="dt" sz="half" idx="10"/>
          </p:nvPr>
        </p:nvSpPr>
        <p:spPr/>
        <p:txBody>
          <a:bodyPr/>
          <a:lstStyle/>
          <a:p>
            <a:fld id="{59D13E73-6C6E-4A91-975E-AC0E43CBF8E0}" type="datetime1">
              <a:rPr lang="en-MY" smtClean="0"/>
              <a:t>26/7/2022</a:t>
            </a:fld>
            <a:endParaRPr lang="en-MY"/>
          </a:p>
        </p:txBody>
      </p:sp>
      <p:sp>
        <p:nvSpPr>
          <p:cNvPr id="5" name="Slide Number Placeholder 4"/>
          <p:cNvSpPr>
            <a:spLocks noGrp="1"/>
          </p:cNvSpPr>
          <p:nvPr>
            <p:ph type="sldNum" sz="quarter" idx="12"/>
          </p:nvPr>
        </p:nvSpPr>
        <p:spPr/>
        <p:txBody>
          <a:bodyPr/>
          <a:lstStyle/>
          <a:p>
            <a:fld id="{926C5204-FD55-41CB-9776-AC2F0D0C1978}" type="slidenum">
              <a:rPr lang="en-MY" smtClean="0"/>
              <a:t>9</a:t>
            </a:fld>
            <a:endParaRPr lang="en-MY"/>
          </a:p>
        </p:txBody>
      </p:sp>
    </p:spTree>
    <p:extLst>
      <p:ext uri="{BB962C8B-B14F-4D97-AF65-F5344CB8AC3E}">
        <p14:creationId xmlns:p14="http://schemas.microsoft.com/office/powerpoint/2010/main" val="3465437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1301</Words>
  <Application>Microsoft Office PowerPoint</Application>
  <PresentationFormat>On-screen Show (4:3)</PresentationFormat>
  <Paragraphs>238</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33</cp:revision>
  <dcterms:created xsi:type="dcterms:W3CDTF">2021-07-31T15:25:19Z</dcterms:created>
  <dcterms:modified xsi:type="dcterms:W3CDTF">2022-07-26T08:02:04Z</dcterms:modified>
</cp:coreProperties>
</file>