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7" r:id="rId2"/>
    <p:sldId id="270" r:id="rId3"/>
    <p:sldId id="268" r:id="rId4"/>
    <p:sldId id="269" r:id="rId5"/>
    <p:sldId id="262" r:id="rId6"/>
    <p:sldId id="265" r:id="rId7"/>
    <p:sldId id="263" r:id="rId8"/>
    <p:sldId id="264" r:id="rId9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58" autoAdjust="0"/>
  </p:normalViewPr>
  <p:slideViewPr>
    <p:cSldViewPr showGuides="1">
      <p:cViewPr varScale="1">
        <p:scale>
          <a:sx n="70" d="100"/>
          <a:sy n="70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2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BFD6B3-1DE4-464D-8D74-6A966720452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7D1B7B-F1EE-43C8-8536-AB7C7A410632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A0F568-E0B9-4010-8DDC-1BA7F0868A3B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6D285-8953-4C60-A8B8-B6AFE94B9B0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78E5F-C850-45F7-9FCF-A0A9AA1C1B10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9A2001-49C3-47BD-A3C7-31DCBB7748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B9FD59-97C9-4EE2-8110-F2EA22227A65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22F8F9-16FC-4998-B8D5-96E0C0625B26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FB65B-B363-4C3E-911B-1E644282196D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4DBD77-ECE9-4EAF-9548-0A97CAE3CEE3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7393D-C6BF-40E8-8F35-3BC6E183AD98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fld id="{9013B477-6EF5-4792-8929-94BD0EB12DEC}" type="slidenum">
              <a:rPr lang="ar-SA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1"/>
          <p:cNvSpPr txBox="1">
            <a:spLocks noChangeArrowheads="1"/>
          </p:cNvSpPr>
          <p:nvPr/>
        </p:nvSpPr>
        <p:spPr bwMode="auto">
          <a:xfrm>
            <a:off x="388938" y="228600"/>
            <a:ext cx="18208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>
                <a:solidFill>
                  <a:srgbClr val="FF0000"/>
                </a:solidFill>
              </a:rPr>
              <a:t>Solutions</a:t>
            </a:r>
          </a:p>
        </p:txBody>
      </p:sp>
      <p:sp>
        <p:nvSpPr>
          <p:cNvPr id="2051" name="TextBox 2"/>
          <p:cNvSpPr txBox="1">
            <a:spLocks noChangeArrowheads="1"/>
          </p:cNvSpPr>
          <p:nvPr/>
        </p:nvSpPr>
        <p:spPr bwMode="auto">
          <a:xfrm>
            <a:off x="381000" y="914400"/>
            <a:ext cx="802481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GB" sz="2000" b="1"/>
              <a:t>A solution is a homogeneous mixture of more than two substances (solute(s) and solvent(s))</a:t>
            </a:r>
          </a:p>
        </p:txBody>
      </p:sp>
      <p:sp>
        <p:nvSpPr>
          <p:cNvPr id="2052" name="TextBox 3"/>
          <p:cNvSpPr txBox="1">
            <a:spLocks noChangeArrowheads="1"/>
          </p:cNvSpPr>
          <p:nvPr/>
        </p:nvSpPr>
        <p:spPr bwMode="auto">
          <a:xfrm>
            <a:off x="214313" y="1916113"/>
            <a:ext cx="6643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Molarity = number of moles / Volume in Liter</a:t>
            </a:r>
          </a:p>
        </p:txBody>
      </p:sp>
      <p:sp>
        <p:nvSpPr>
          <p:cNvPr id="2053" name="TextBox 4"/>
          <p:cNvSpPr txBox="1">
            <a:spLocks noChangeArrowheads="1"/>
          </p:cNvSpPr>
          <p:nvPr/>
        </p:nvSpPr>
        <p:spPr bwMode="auto">
          <a:xfrm>
            <a:off x="228600" y="2438400"/>
            <a:ext cx="6470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>
                <a:solidFill>
                  <a:srgbClr val="FF0000"/>
                </a:solidFill>
              </a:rPr>
              <a:t>Number of moles = mass (gm)/ molar mass</a:t>
            </a:r>
          </a:p>
        </p:txBody>
      </p:sp>
      <p:sp>
        <p:nvSpPr>
          <p:cNvPr id="2054" name="TextBox 5"/>
          <p:cNvSpPr txBox="1">
            <a:spLocks noChangeArrowheads="1"/>
          </p:cNvSpPr>
          <p:nvPr/>
        </p:nvSpPr>
        <p:spPr bwMode="auto">
          <a:xfrm>
            <a:off x="288925" y="5475288"/>
            <a:ext cx="8047038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en-GB" sz="2400" b="1">
                <a:solidFill>
                  <a:srgbClr val="FF0000"/>
                </a:solidFill>
              </a:rPr>
              <a:t>C1 V1 = C2 V2</a:t>
            </a:r>
          </a:p>
          <a:p>
            <a:pPr algn="just" rtl="0"/>
            <a:r>
              <a:rPr lang="en-GB" sz="2000" b="1"/>
              <a:t>C1 is the initial concentration            C2 is the final concentration</a:t>
            </a:r>
          </a:p>
          <a:p>
            <a:pPr algn="just" rtl="0"/>
            <a:r>
              <a:rPr lang="en-GB" sz="2000" b="1"/>
              <a:t>V1 is the initial volume                        V2 is the final volume</a:t>
            </a:r>
          </a:p>
        </p:txBody>
      </p:sp>
      <p:pic>
        <p:nvPicPr>
          <p:cNvPr id="2055" name="Picture 8" descr="https://encrypted-tbn0.gstatic.com/images?q=tbn:ANd9GcT6WicofUbbgI3zd0A6neFlKl1OCx4S0csqneJbG-iht1vW-tJO8t93inU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1590675"/>
            <a:ext cx="2143125" cy="214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381000" y="2971800"/>
            <a:ext cx="845185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400" b="1">
                <a:solidFill>
                  <a:srgbClr val="FF0000"/>
                </a:solidFill>
              </a:rPr>
              <a:t>Normality = Molarity * n</a:t>
            </a:r>
          </a:p>
          <a:p>
            <a:pPr algn="l" rtl="0"/>
            <a:r>
              <a:rPr lang="en-US" sz="2400" b="1">
                <a:solidFill>
                  <a:srgbClr val="FF0000"/>
                </a:solidFill>
              </a:rPr>
              <a:t>n is number of H+ or OH-</a:t>
            </a:r>
          </a:p>
          <a:p>
            <a:pPr algn="l" rtl="0"/>
            <a:endParaRPr lang="en-US" sz="2400" b="1">
              <a:solidFill>
                <a:srgbClr val="FF0000"/>
              </a:solidFill>
            </a:endParaRPr>
          </a:p>
          <a:p>
            <a:pPr algn="l" rtl="0"/>
            <a:r>
              <a:rPr lang="en-US" sz="2000" b="1"/>
              <a:t>eg: for 1M HCl solution the normality of this solution is equal to 1</a:t>
            </a:r>
          </a:p>
          <a:p>
            <a:pPr algn="l" rtl="0"/>
            <a:r>
              <a:rPr lang="en-US" sz="2000" b="1"/>
              <a:t>For 1M solution of H2SO4 the normality of this solution is equal to 2</a:t>
            </a:r>
          </a:p>
        </p:txBody>
      </p:sp>
      <p:sp>
        <p:nvSpPr>
          <p:cNvPr id="2057" name="TextBox 8"/>
          <p:cNvSpPr txBox="1">
            <a:spLocks noChangeArrowheads="1"/>
          </p:cNvSpPr>
          <p:nvPr/>
        </p:nvSpPr>
        <p:spPr bwMode="auto">
          <a:xfrm>
            <a:off x="152400" y="5024438"/>
            <a:ext cx="2625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u="sng">
                <a:solidFill>
                  <a:srgbClr val="FF0000"/>
                </a:solidFill>
              </a:rPr>
              <a:t>Dilution Formula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304800" y="685800"/>
            <a:ext cx="8610600" cy="224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GB" sz="2000" b="1"/>
              <a:t>For  3N solution of H2SO4, the Molarity of this solution is equal to ?</a:t>
            </a:r>
          </a:p>
          <a:p>
            <a:pPr algn="l" rtl="0"/>
            <a:endParaRPr lang="en-GB" sz="2000" b="1"/>
          </a:p>
          <a:p>
            <a:pPr algn="l" rtl="0"/>
            <a:r>
              <a:rPr lang="en-US" sz="2000" b="1">
                <a:solidFill>
                  <a:srgbClr val="FF0000"/>
                </a:solidFill>
              </a:rPr>
              <a:t>Normality = Molarity  *  n</a:t>
            </a:r>
          </a:p>
          <a:p>
            <a:pPr algn="l" rtl="0"/>
            <a:r>
              <a:rPr lang="en-US" sz="2000" b="1">
                <a:solidFill>
                  <a:srgbClr val="FF0000"/>
                </a:solidFill>
              </a:rPr>
              <a:t> in this case n is equal to 2</a:t>
            </a:r>
          </a:p>
          <a:p>
            <a:pPr algn="l" rtl="0"/>
            <a:endParaRPr lang="en-US" sz="2000" b="1">
              <a:solidFill>
                <a:srgbClr val="FF0000"/>
              </a:solidFill>
            </a:endParaRPr>
          </a:p>
          <a:p>
            <a:pPr algn="l" rtl="0"/>
            <a:r>
              <a:rPr lang="en-GB" sz="2000" b="1"/>
              <a:t>3 = M * 2                  M= 3/2 =  1.5</a:t>
            </a:r>
          </a:p>
          <a:p>
            <a:pPr algn="l" rtl="0"/>
            <a:endParaRPr lang="en-US" sz="2000" b="1"/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304800" y="3462338"/>
            <a:ext cx="8610600" cy="2862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000" b="1"/>
              <a:t>For 6M solution of Al(OH)3, the Normality of this solution is equal to ?</a:t>
            </a:r>
          </a:p>
          <a:p>
            <a:pPr algn="l" rtl="0"/>
            <a:endParaRPr lang="en-US" sz="2000" b="1"/>
          </a:p>
          <a:p>
            <a:pPr algn="l" rtl="0"/>
            <a:r>
              <a:rPr lang="en-US" sz="2000" b="1">
                <a:solidFill>
                  <a:srgbClr val="FF0000"/>
                </a:solidFill>
              </a:rPr>
              <a:t>Normality = Molarity  *  n</a:t>
            </a:r>
          </a:p>
          <a:p>
            <a:pPr algn="l" rtl="0"/>
            <a:r>
              <a:rPr lang="en-US" sz="2000" b="1">
                <a:solidFill>
                  <a:srgbClr val="FF0000"/>
                </a:solidFill>
              </a:rPr>
              <a:t> in this case n is equal to 3</a:t>
            </a:r>
          </a:p>
          <a:p>
            <a:pPr algn="l" rtl="0"/>
            <a:endParaRPr lang="en-US" sz="2000" b="1">
              <a:solidFill>
                <a:srgbClr val="FF0000"/>
              </a:solidFill>
            </a:endParaRPr>
          </a:p>
          <a:p>
            <a:pPr algn="l" rtl="0"/>
            <a:r>
              <a:rPr lang="en-US" sz="2000" b="1"/>
              <a:t>N = 6 * 3 = 18</a:t>
            </a:r>
          </a:p>
          <a:p>
            <a:pPr algn="l" rtl="0"/>
            <a:endParaRPr lang="en-US" sz="2000" b="1"/>
          </a:p>
          <a:p>
            <a:pPr algn="l" rtl="0"/>
            <a:endParaRPr lang="en-US" sz="2000" b="1"/>
          </a:p>
          <a:p>
            <a:pPr algn="l" rtl="0"/>
            <a:endParaRPr lang="en-US" sz="20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381000" y="474663"/>
            <a:ext cx="8153400" cy="618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/>
              <a:t>Example:</a:t>
            </a:r>
          </a:p>
          <a:p>
            <a:pPr algn="l"/>
            <a:r>
              <a:rPr lang="en-US" sz="2000" b="1"/>
              <a:t>Prepare 1 liter of 1.00 M NaCl solution</a:t>
            </a:r>
            <a:r>
              <a:rPr lang="en-US" sz="2000"/>
              <a:t>.</a:t>
            </a:r>
          </a:p>
          <a:p>
            <a:pPr algn="l"/>
            <a:endParaRPr lang="en-US"/>
          </a:p>
          <a:p>
            <a:pPr algn="l"/>
            <a:r>
              <a:rPr lang="en-US" sz="2000"/>
              <a:t>First calculate the molar mass of NaCl which is the mass of a mole of Na plus the mass of a mole of Cl  or  22.99 + 35.45 = 58.44 g/mol</a:t>
            </a:r>
          </a:p>
          <a:p>
            <a:pPr algn="l"/>
            <a:endParaRPr lang="en-US" sz="2000"/>
          </a:p>
          <a:p>
            <a:pPr algn="l"/>
            <a:r>
              <a:rPr lang="en-US" sz="2000">
                <a:solidFill>
                  <a:srgbClr val="FF0000"/>
                </a:solidFill>
              </a:rPr>
              <a:t>Molarity = number of moles/ volume (L)</a:t>
            </a:r>
          </a:p>
          <a:p>
            <a:pPr algn="l"/>
            <a:r>
              <a:rPr lang="en-US" sz="2000"/>
              <a:t> Number of moles = molarity X Volume = 1X1 =1</a:t>
            </a:r>
          </a:p>
          <a:p>
            <a:pPr algn="l"/>
            <a:r>
              <a:rPr lang="en-US" sz="2000">
                <a:solidFill>
                  <a:srgbClr val="FF0000"/>
                </a:solidFill>
              </a:rPr>
              <a:t>Number of moles= mass/ molar mass</a:t>
            </a:r>
          </a:p>
          <a:p>
            <a:pPr algn="l"/>
            <a:endParaRPr lang="en-US" sz="2000">
              <a:solidFill>
                <a:srgbClr val="FF0000"/>
              </a:solidFill>
            </a:endParaRPr>
          </a:p>
          <a:p>
            <a:pPr algn="l"/>
            <a:r>
              <a:rPr lang="en-US" sz="2000">
                <a:solidFill>
                  <a:srgbClr val="FF0000"/>
                </a:solidFill>
              </a:rPr>
              <a:t>Mass = molar mass X number of moles</a:t>
            </a:r>
          </a:p>
          <a:p>
            <a:pPr algn="l"/>
            <a:r>
              <a:rPr lang="en-US" sz="2000"/>
              <a:t>Mass = 58.44 X 1 = 58.44 gm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Weigh out  58.44 g NaCl.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Place the NaCl in a 1 liter volumetric flask</a:t>
            </a:r>
          </a:p>
          <a:p>
            <a:pPr algn="l"/>
            <a:endParaRPr lang="en-US" sz="2000"/>
          </a:p>
          <a:p>
            <a:pPr algn="l"/>
            <a:endParaRPr lang="en-US" sz="2000"/>
          </a:p>
          <a:p>
            <a:pPr algn="l"/>
            <a:r>
              <a:rPr lang="en-US" sz="2000"/>
              <a:t>Add a small volume of distilled, deionized water to dissolve the salt.</a:t>
            </a:r>
          </a:p>
          <a:p>
            <a:pPr algn="l"/>
            <a:r>
              <a:rPr lang="en-US" b="1"/>
              <a:t>Fill the flask upto the 1 L line.</a:t>
            </a:r>
          </a:p>
        </p:txBody>
      </p:sp>
      <p:pic>
        <p:nvPicPr>
          <p:cNvPr id="4099" name="Picture 2" descr="http://www.wpiinc.com/clientuploads/directory/products/assets/images/CG-013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0" y="2211388"/>
            <a:ext cx="2514600" cy="3275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228600" y="890588"/>
            <a:ext cx="8458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2000" b="1"/>
              <a:t>Example:</a:t>
            </a:r>
          </a:p>
          <a:p>
            <a:pPr algn="l"/>
            <a:r>
              <a:rPr lang="en-US" sz="2000" b="1"/>
              <a:t>A laboratory procedure calls for 250 mL of an approximately 0.10 M solution of NH</a:t>
            </a:r>
            <a:r>
              <a:rPr lang="en-US" sz="2000" b="1" baseline="-25000"/>
              <a:t>3</a:t>
            </a:r>
            <a:r>
              <a:rPr lang="en-US" sz="2000" b="1"/>
              <a:t>. Describe how you would prepare this solution using a stock solution of concentrated NH</a:t>
            </a:r>
            <a:r>
              <a:rPr lang="en-US" sz="2000" b="1" baseline="-25000"/>
              <a:t>3</a:t>
            </a:r>
            <a:r>
              <a:rPr lang="en-US" sz="2000" b="1"/>
              <a:t> (14.8 M).</a:t>
            </a:r>
          </a:p>
          <a:p>
            <a:pPr algn="l"/>
            <a:r>
              <a:rPr lang="en-US" sz="2000"/>
              <a:t> </a:t>
            </a:r>
          </a:p>
          <a:p>
            <a:pPr algn="l"/>
            <a:r>
              <a:rPr lang="en-US" sz="2000"/>
              <a:t>Substituting known volumes in equation</a:t>
            </a:r>
          </a:p>
          <a:p>
            <a:pPr algn="l"/>
            <a:r>
              <a:rPr lang="en-GB" sz="2000" b="1">
                <a:solidFill>
                  <a:srgbClr val="FF0000"/>
                </a:solidFill>
              </a:rPr>
              <a:t>C1 V1 = C2 V2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 14.8 M × </a:t>
            </a:r>
            <a:r>
              <a:rPr lang="en-US" sz="2000" i="1"/>
              <a:t>V</a:t>
            </a:r>
            <a:r>
              <a:rPr lang="en-US" sz="2000" i="1" baseline="-25000"/>
              <a:t>1</a:t>
            </a:r>
            <a:r>
              <a:rPr lang="en-US" sz="2000" i="1"/>
              <a:t> </a:t>
            </a:r>
            <a:r>
              <a:rPr lang="en-US" sz="2000"/>
              <a:t>= 0.10 M × 0.25 L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and solving for </a:t>
            </a:r>
            <a:r>
              <a:rPr lang="en-US" sz="2000" i="1"/>
              <a:t>V</a:t>
            </a:r>
            <a:r>
              <a:rPr lang="en-US" sz="2000" i="1" baseline="-25000"/>
              <a:t>1</a:t>
            </a:r>
            <a:r>
              <a:rPr lang="en-US" sz="2000"/>
              <a:t> gives 1.69 × 10</a:t>
            </a:r>
            <a:r>
              <a:rPr lang="en-US" sz="2000" baseline="30000"/>
              <a:t>-3</a:t>
            </a:r>
            <a:r>
              <a:rPr lang="en-US" sz="2000"/>
              <a:t> liters, or 1.7 mL. </a:t>
            </a:r>
          </a:p>
          <a:p>
            <a:pPr algn="l"/>
            <a:endParaRPr lang="en-US" sz="2000"/>
          </a:p>
          <a:p>
            <a:pPr algn="l"/>
            <a:r>
              <a:rPr lang="en-US" sz="2000"/>
              <a:t>Since we are making a solution that is approximately 0.10 M NH</a:t>
            </a:r>
            <a:r>
              <a:rPr lang="en-US" sz="2000" baseline="-25000"/>
              <a:t>3</a:t>
            </a:r>
            <a:r>
              <a:rPr lang="en-US" sz="2000"/>
              <a:t> we can use a micropippette to measure the 1.7 mL of concentrated NH</a:t>
            </a:r>
            <a:r>
              <a:rPr lang="en-US" sz="2000" baseline="-25000"/>
              <a:t>3</a:t>
            </a:r>
            <a:r>
              <a:rPr lang="en-US" sz="2000"/>
              <a:t>, transfer the NH</a:t>
            </a:r>
            <a:r>
              <a:rPr lang="en-US" sz="2000" baseline="-25000"/>
              <a:t>3</a:t>
            </a:r>
            <a:r>
              <a:rPr lang="en-US" sz="2000"/>
              <a:t> to a volumetric flask (250 ml), and add sufficient water to give a total volume of approximately 250 mL.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81000" y="762000"/>
            <a:ext cx="8458200" cy="569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000" b="1"/>
              <a:t>A buffer is a solution that resist the change in pH, a buffer can be a weak acid and its conjugate base (or a weak base with its conjugate acid). The weak acid is able to donate H</a:t>
            </a:r>
            <a:r>
              <a:rPr lang="en-US" sz="2000" b="1" baseline="30000"/>
              <a:t>+</a:t>
            </a:r>
            <a:r>
              <a:rPr lang="en-US" sz="2000" b="1"/>
              <a:t> ions to neutralize incoming basic ions while the conjugate base is able to accept  H</a:t>
            </a:r>
            <a:r>
              <a:rPr lang="en-US" sz="2000" b="1" baseline="30000"/>
              <a:t>+</a:t>
            </a:r>
            <a:r>
              <a:rPr lang="en-US" sz="2000" b="1"/>
              <a:t>.</a:t>
            </a:r>
          </a:p>
          <a:p>
            <a:pPr algn="just" rtl="0"/>
            <a:endParaRPr lang="en-US" sz="2000" b="1"/>
          </a:p>
          <a:p>
            <a:pPr algn="l" rtl="0"/>
            <a:r>
              <a:rPr lang="en-US" sz="2400" b="1">
                <a:solidFill>
                  <a:srgbClr val="FF0000"/>
                </a:solidFill>
              </a:rPr>
              <a:t>Practically a buffer is prepared from mixing weak acid and its strong salt, example:</a:t>
            </a:r>
          </a:p>
          <a:p>
            <a:pPr algn="l" rtl="0"/>
            <a:endParaRPr lang="en-US" sz="2400" b="1">
              <a:solidFill>
                <a:srgbClr val="FF0000"/>
              </a:solidFill>
            </a:endParaRPr>
          </a:p>
          <a:p>
            <a:pPr algn="l" rtl="0"/>
            <a:r>
              <a:rPr lang="en-US" sz="2400"/>
              <a:t>CH</a:t>
            </a:r>
            <a:r>
              <a:rPr lang="en-US" sz="2400" baseline="-25000"/>
              <a:t>3</a:t>
            </a:r>
            <a:r>
              <a:rPr lang="en-US" sz="2400"/>
              <a:t>COOH    ←         CH</a:t>
            </a:r>
            <a:r>
              <a:rPr lang="en-US" sz="2400" baseline="-25000"/>
              <a:t>3</a:t>
            </a:r>
            <a:r>
              <a:rPr lang="en-US" sz="2400"/>
              <a:t>COO </a:t>
            </a:r>
            <a:r>
              <a:rPr lang="en-US" sz="2400" baseline="30000"/>
              <a:t>-</a:t>
            </a:r>
            <a:r>
              <a:rPr lang="en-US" sz="2400"/>
              <a:t>        +            H </a:t>
            </a:r>
            <a:r>
              <a:rPr lang="en-US" sz="2400" baseline="30000"/>
              <a:t>+</a:t>
            </a:r>
          </a:p>
          <a:p>
            <a:pPr algn="l" rtl="0"/>
            <a:r>
              <a:rPr lang="en-US" sz="2400"/>
              <a:t>                       →</a:t>
            </a:r>
          </a:p>
          <a:p>
            <a:pPr algn="l" rtl="0"/>
            <a:r>
              <a:rPr lang="en-US" sz="2400"/>
              <a:t>Acetic acid               Acetate ion                  Hydrogen ion</a:t>
            </a:r>
          </a:p>
          <a:p>
            <a:pPr algn="l" rtl="0"/>
            <a:r>
              <a:rPr lang="en-US" sz="2400"/>
              <a:t>(weak acid)</a:t>
            </a:r>
          </a:p>
          <a:p>
            <a:pPr algn="l" rtl="0"/>
            <a:endParaRPr lang="en-US" sz="2400"/>
          </a:p>
          <a:p>
            <a:pPr algn="l" rtl="0"/>
            <a:r>
              <a:rPr lang="en-US" sz="2400"/>
              <a:t>   CH</a:t>
            </a:r>
            <a:r>
              <a:rPr lang="en-US" sz="2400" baseline="-25000"/>
              <a:t>3</a:t>
            </a:r>
            <a:r>
              <a:rPr lang="en-US" sz="2400"/>
              <a:t>COONa         →    CH</a:t>
            </a:r>
            <a:r>
              <a:rPr lang="en-US" sz="2400" baseline="-25000"/>
              <a:t>3</a:t>
            </a:r>
            <a:r>
              <a:rPr lang="en-US" sz="2400"/>
              <a:t>COO </a:t>
            </a:r>
            <a:r>
              <a:rPr lang="en-US" sz="2400" baseline="30000"/>
              <a:t>-</a:t>
            </a:r>
            <a:r>
              <a:rPr lang="en-US" sz="2400"/>
              <a:t>         +           Na</a:t>
            </a:r>
            <a:r>
              <a:rPr lang="en-US" sz="2400" baseline="30000"/>
              <a:t>+</a:t>
            </a:r>
            <a:r>
              <a:rPr lang="en-US" sz="2400"/>
              <a:t> </a:t>
            </a:r>
          </a:p>
          <a:p>
            <a:pPr algn="l" rtl="0"/>
            <a:r>
              <a:rPr lang="en-US" sz="2400"/>
              <a:t> </a:t>
            </a:r>
            <a:r>
              <a:rPr lang="sv-SE" sz="2400"/>
              <a:t>Sodium acetate            Acetate ion              Sodium ion</a:t>
            </a:r>
          </a:p>
          <a:p>
            <a:pPr algn="l" rtl="0"/>
            <a:r>
              <a:rPr lang="sv-SE" sz="2400"/>
              <a:t>         </a:t>
            </a:r>
            <a:r>
              <a:rPr lang="en-US" sz="2400"/>
              <a:t>(salt)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4813" y="228600"/>
            <a:ext cx="18811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GB" sz="2800" b="1" dirty="0">
                <a:solidFill>
                  <a:srgbClr val="FF0000"/>
                </a:solidFill>
                <a:latin typeface="+mn-lt"/>
              </a:rPr>
              <a:t>BUFFERS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86106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400" b="1">
                <a:solidFill>
                  <a:srgbClr val="FF0000"/>
                </a:solidFill>
              </a:rPr>
              <a:t>The pH scale is a logarithmic scale representing the concentration of H</a:t>
            </a:r>
            <a:r>
              <a:rPr lang="en-US" sz="2400" b="1" baseline="30000">
                <a:solidFill>
                  <a:srgbClr val="FF0000"/>
                </a:solidFill>
              </a:rPr>
              <a:t>+</a:t>
            </a:r>
            <a:r>
              <a:rPr lang="en-US" sz="2400" b="1">
                <a:solidFill>
                  <a:srgbClr val="FF0000"/>
                </a:solidFill>
              </a:rPr>
              <a:t> ions in a solution which equal the negative log of the H</a:t>
            </a:r>
            <a:r>
              <a:rPr lang="en-US" sz="2400" b="1" baseline="30000">
                <a:solidFill>
                  <a:srgbClr val="FF0000"/>
                </a:solidFill>
              </a:rPr>
              <a:t>+</a:t>
            </a:r>
            <a:r>
              <a:rPr lang="en-US" sz="2400" b="1">
                <a:solidFill>
                  <a:srgbClr val="FF0000"/>
                </a:solidFill>
              </a:rPr>
              <a:t> ions concentration</a:t>
            </a:r>
            <a:r>
              <a:rPr lang="en-US" sz="2400"/>
              <a:t>.</a:t>
            </a:r>
          </a:p>
          <a:p>
            <a:pPr algn="l" rtl="0"/>
            <a:endParaRPr lang="sv-SE" sz="2400" b="1"/>
          </a:p>
          <a:p>
            <a:pPr algn="l" rtl="0"/>
            <a:r>
              <a:rPr lang="sv-SE" sz="2400" b="1"/>
              <a:t>pH = -log [H</a:t>
            </a:r>
            <a:r>
              <a:rPr lang="sv-SE" sz="2400" b="1" baseline="30000"/>
              <a:t>+</a:t>
            </a:r>
            <a:r>
              <a:rPr lang="sv-SE" sz="2400" b="1"/>
              <a:t>]</a:t>
            </a:r>
          </a:p>
          <a:p>
            <a:pPr algn="l" rtl="0"/>
            <a:endParaRPr lang="sv-SE" sz="2400"/>
          </a:p>
          <a:p>
            <a:pPr algn="l" rtl="0"/>
            <a:r>
              <a:rPr lang="sv-SE" sz="2400"/>
              <a:t>[H</a:t>
            </a:r>
            <a:r>
              <a:rPr lang="sv-SE" sz="2400" baseline="30000"/>
              <a:t>+</a:t>
            </a:r>
            <a:r>
              <a:rPr lang="sv-SE" sz="2400"/>
              <a:t>] = 10</a:t>
            </a:r>
            <a:r>
              <a:rPr lang="sv-SE" sz="2400" baseline="30000"/>
              <a:t>-</a:t>
            </a:r>
            <a:r>
              <a:rPr lang="sv-SE" sz="2400"/>
              <a:t>7 mol/L  neutral solution   pH = 7</a:t>
            </a:r>
            <a:endParaRPr lang="en-US" sz="2400"/>
          </a:p>
          <a:p>
            <a:pPr algn="l" rtl="0"/>
            <a:r>
              <a:rPr lang="en-US" sz="2400"/>
              <a:t>[H</a:t>
            </a:r>
            <a:r>
              <a:rPr lang="en-US" sz="2400" baseline="30000"/>
              <a:t>+</a:t>
            </a:r>
            <a:r>
              <a:rPr lang="en-US" sz="2400"/>
              <a:t>] &gt; 10</a:t>
            </a:r>
            <a:r>
              <a:rPr lang="en-US" sz="2400" baseline="30000"/>
              <a:t>-</a:t>
            </a:r>
            <a:r>
              <a:rPr lang="en-US" sz="2400"/>
              <a:t>7 mol/L  acidic solution     pH &lt; 7</a:t>
            </a:r>
          </a:p>
          <a:p>
            <a:pPr algn="l" rtl="0"/>
            <a:r>
              <a:rPr lang="en-US" sz="2400"/>
              <a:t>[H</a:t>
            </a:r>
            <a:r>
              <a:rPr lang="en-US" sz="2400" baseline="30000"/>
              <a:t>+</a:t>
            </a:r>
            <a:r>
              <a:rPr lang="en-US" sz="2400"/>
              <a:t>] &lt; 10</a:t>
            </a:r>
            <a:r>
              <a:rPr lang="en-US" sz="2400" baseline="30000"/>
              <a:t>-</a:t>
            </a:r>
            <a:r>
              <a:rPr lang="en-US" sz="2400"/>
              <a:t>7 mol/L  basic solution      pH &gt; 7</a:t>
            </a:r>
          </a:p>
        </p:txBody>
      </p:sp>
      <p:pic>
        <p:nvPicPr>
          <p:cNvPr id="7171" name="Picture 4" descr="https://encrypted-tbn1.gstatic.com/images?q=tbn:ANd9GcQHH__ZwofncJWcOVuku04lbTHNeMV3PdUCEigo_TEgx31JLz8SC4nx3T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4038600"/>
            <a:ext cx="709295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4"/>
          <p:cNvSpPr txBox="1">
            <a:spLocks noChangeArrowheads="1"/>
          </p:cNvSpPr>
          <p:nvPr/>
        </p:nvSpPr>
        <p:spPr bwMode="auto">
          <a:xfrm>
            <a:off x="457200" y="469900"/>
            <a:ext cx="84582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rtl="0"/>
            <a:r>
              <a:rPr lang="en-US" sz="2800" b="1">
                <a:solidFill>
                  <a:srgbClr val="FF0000"/>
                </a:solidFill>
              </a:rPr>
              <a:t>The pH of buffer  solution can be determined using the Henderson-Hasselbalch equation. </a:t>
            </a:r>
          </a:p>
          <a:p>
            <a:pPr algn="l" rtl="0"/>
            <a:r>
              <a:rPr lang="en-US" sz="2400"/>
              <a:t> </a:t>
            </a:r>
            <a:endParaRPr lang="sv-SE" sz="2400" b="1"/>
          </a:p>
          <a:p>
            <a:pPr algn="l" rtl="0"/>
            <a:r>
              <a:rPr lang="sv-SE" sz="2400" b="1"/>
              <a:t>pH = p</a:t>
            </a:r>
            <a:r>
              <a:rPr lang="sv-SE" sz="2400" b="1" i="1"/>
              <a:t>Ka </a:t>
            </a:r>
            <a:r>
              <a:rPr lang="sv-SE" sz="2400" b="1"/>
              <a:t>+ log [A-]/[HA]</a:t>
            </a:r>
            <a:endParaRPr lang="en-US" sz="2400"/>
          </a:p>
          <a:p>
            <a:pPr algn="l" rtl="0"/>
            <a:r>
              <a:rPr lang="en-US" sz="2400"/>
              <a:t> Ka : dissociation constant for the weak acid </a:t>
            </a:r>
          </a:p>
          <a:p>
            <a:pPr algn="l" rtl="0"/>
            <a:r>
              <a:rPr lang="en-US" sz="2400"/>
              <a:t>pKa (- log Ka) for weak acid.</a:t>
            </a:r>
          </a:p>
          <a:p>
            <a:pPr algn="l" rtl="0"/>
            <a:r>
              <a:rPr lang="en-US" sz="2400"/>
              <a:t> [HA] = concentration of the buffer weak acid</a:t>
            </a:r>
          </a:p>
          <a:p>
            <a:pPr algn="l" rtl="0"/>
            <a:r>
              <a:rPr lang="en-US" sz="2400"/>
              <a:t> [A-]   = concentration of conjugate  base for the buffer weak acid.</a:t>
            </a:r>
          </a:p>
        </p:txBody>
      </p:sp>
      <p:pic>
        <p:nvPicPr>
          <p:cNvPr id="8195" name="Picture 4" descr="https://encrypted-tbn0.gstatic.com/images?q=tbn:ANd9GcQaLmgPqx5xkUpvFpMk8TSX5IaxvPmUkuTuayhxqdo7f9cP6Nk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6475" y="3733800"/>
            <a:ext cx="267652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TextBox 3"/>
          <p:cNvSpPr txBox="1">
            <a:spLocks noChangeArrowheads="1"/>
          </p:cNvSpPr>
          <p:nvPr/>
        </p:nvSpPr>
        <p:spPr bwMode="auto">
          <a:xfrm>
            <a:off x="6481763" y="6324600"/>
            <a:ext cx="1519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meter</a:t>
            </a:r>
          </a:p>
        </p:txBody>
      </p:sp>
      <p:pic>
        <p:nvPicPr>
          <p:cNvPr id="8197" name="Picture 6" descr="https://encrypted-tbn2.gstatic.com/images?q=tbn:ANd9GcSMC3PBJeTeUDHIuxhNLRa8ywPX1q8jKcePqcQ3hugGfFXzl-x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159250"/>
            <a:ext cx="2362200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8" name="TextBox 5"/>
          <p:cNvSpPr txBox="1">
            <a:spLocks noChangeArrowheads="1"/>
          </p:cNvSpPr>
          <p:nvPr/>
        </p:nvSpPr>
        <p:spPr bwMode="auto">
          <a:xfrm>
            <a:off x="744538" y="6396038"/>
            <a:ext cx="2151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pH test strips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304800" y="152400"/>
            <a:ext cx="8534400" cy="683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b="1" u="sng">
                <a:solidFill>
                  <a:srgbClr val="FF0000"/>
                </a:solidFill>
              </a:rPr>
              <a:t>Type of buffers</a:t>
            </a:r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1-Synthetic: </a:t>
            </a:r>
            <a:r>
              <a:rPr lang="en-US" sz="2000" b="1"/>
              <a:t>Can be prepared in the lab.</a:t>
            </a:r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2.Physiological buffers (natural) :</a:t>
            </a:r>
            <a:endParaRPr lang="en-US" sz="2000" b="1" i="1" u="sng">
              <a:solidFill>
                <a:srgbClr val="FF0000"/>
              </a:solidFill>
            </a:endParaRPr>
          </a:p>
          <a:p>
            <a:pPr algn="just" rtl="0"/>
            <a:r>
              <a:rPr lang="en-US" sz="2000" b="1"/>
              <a:t>The main physiological buffers are the bicarbonate, proteins (example haemoglobin), and the phosphate buffers .</a:t>
            </a:r>
          </a:p>
          <a:p>
            <a:pPr algn="just" rtl="0"/>
            <a:endParaRPr lang="en-US" sz="2000" b="1"/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Bicarbonate buffer</a:t>
            </a:r>
          </a:p>
          <a:p>
            <a:pPr algn="just" rtl="0"/>
            <a:r>
              <a:rPr lang="en-US" sz="2000" b="1"/>
              <a:t>This is the most important buffer in blood . It is made from equilibrium between carbonic acid and its conjugate base bicarbonate.</a:t>
            </a:r>
          </a:p>
          <a:p>
            <a:pPr algn="l" rtl="0"/>
            <a:r>
              <a:rPr lang="en-US" sz="2000" b="1"/>
              <a:t>    H</a:t>
            </a:r>
            <a:r>
              <a:rPr lang="en-US" sz="2000" b="1" baseline="-25000"/>
              <a:t>2</a:t>
            </a:r>
            <a:r>
              <a:rPr lang="en-US" sz="2000" b="1"/>
              <a:t>CO</a:t>
            </a:r>
            <a:r>
              <a:rPr lang="en-US" sz="2000" b="1" baseline="-25000"/>
              <a:t>3</a:t>
            </a:r>
            <a:r>
              <a:rPr lang="en-US" sz="2000" b="1"/>
              <a:t>               ↔            HCO</a:t>
            </a:r>
            <a:r>
              <a:rPr lang="en-US" sz="2000" b="1" baseline="-25000"/>
              <a:t>3</a:t>
            </a:r>
            <a:r>
              <a:rPr lang="en-US" sz="2000" b="1" baseline="30000"/>
              <a:t>- </a:t>
            </a:r>
            <a:r>
              <a:rPr lang="en-US" sz="2000" b="1"/>
              <a:t>            +   H+</a:t>
            </a:r>
          </a:p>
          <a:p>
            <a:pPr algn="l" rtl="0"/>
            <a:r>
              <a:rPr lang="en-US" sz="2000" b="1"/>
              <a:t> Carbonic acid              bicarbonate ion     </a:t>
            </a:r>
          </a:p>
          <a:p>
            <a:pPr algn="l" rtl="0"/>
            <a:endParaRPr lang="en-US" sz="2000" b="1"/>
          </a:p>
          <a:p>
            <a:pPr algn="l" rtl="0"/>
            <a:r>
              <a:rPr lang="en-US" sz="2000" b="1" u="sng">
                <a:solidFill>
                  <a:srgbClr val="FF0000"/>
                </a:solidFill>
              </a:rPr>
              <a:t>Phosphate buffer</a:t>
            </a:r>
          </a:p>
          <a:p>
            <a:pPr algn="just" rtl="0"/>
            <a:r>
              <a:rPr lang="en-US" sz="2000" b="1"/>
              <a:t>The phosphate buffer consists of dihydrogen phosphate ion (H2PO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) in equilibrium with monohydrogen phosphate ion (HPO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  <a:r>
              <a:rPr lang="en-US" sz="2000" b="1"/>
              <a:t>)  and   H+ </a:t>
            </a:r>
          </a:p>
          <a:p>
            <a:pPr algn="l" rtl="0"/>
            <a:r>
              <a:rPr lang="en-US" sz="2000" b="1"/>
              <a:t>H</a:t>
            </a:r>
            <a:r>
              <a:rPr lang="en-US" sz="2000" b="1" baseline="-25000"/>
              <a:t>2</a:t>
            </a:r>
            <a:r>
              <a:rPr lang="en-US" sz="2000" b="1"/>
              <a:t>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                ↔      H+      +    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</a:p>
          <a:p>
            <a:pPr algn="l" rtl="0"/>
            <a:r>
              <a:rPr lang="en-US" sz="2000" b="1"/>
              <a:t>(weak acid)			(conjugate base)</a:t>
            </a:r>
          </a:p>
          <a:p>
            <a:pPr algn="just" rtl="0"/>
            <a:r>
              <a:rPr lang="en-US" sz="2000" b="1"/>
              <a:t>The weak acid, H2PO</a:t>
            </a:r>
            <a:r>
              <a:rPr lang="en-US" sz="2000" b="1" baseline="-25000"/>
              <a:t>4</a:t>
            </a:r>
            <a:r>
              <a:rPr lang="en-US" sz="2000" b="1" baseline="30000"/>
              <a:t>-</a:t>
            </a:r>
            <a:r>
              <a:rPr lang="en-US" sz="2000" b="1"/>
              <a:t>, and its conjugate base, HPO</a:t>
            </a:r>
            <a:r>
              <a:rPr lang="en-US" sz="2000" b="1" baseline="-25000"/>
              <a:t>4</a:t>
            </a:r>
            <a:r>
              <a:rPr lang="en-US" sz="2000" b="1" baseline="30000"/>
              <a:t>2-</a:t>
            </a:r>
            <a:r>
              <a:rPr lang="en-US" sz="2000" b="1"/>
              <a:t> , are in equilibrium</a:t>
            </a:r>
          </a:p>
          <a:p>
            <a:pPr algn="l" rtl="0">
              <a:spcBef>
                <a:spcPct val="50000"/>
              </a:spcBef>
            </a:pPr>
            <a:endParaRPr lang="en-US" sz="2000" b="1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55137255CF12B40AFE9182DAD111418" ma:contentTypeVersion="4" ma:contentTypeDescription="Create a new document." ma:contentTypeScope="" ma:versionID="f6790f214176b1cc2d769261a4703ba9">
  <xsd:schema xmlns:xsd="http://www.w3.org/2001/XMLSchema" xmlns:xs="http://www.w3.org/2001/XMLSchema" xmlns:p="http://schemas.microsoft.com/office/2006/metadata/properties" xmlns:ns2="8b60fbbb-3572-4d3b-af98-bfcd3b92d939" targetNamespace="http://schemas.microsoft.com/office/2006/metadata/properties" ma:root="true" ma:fieldsID="9ce1065c104358c4e23e4bfcc5466da7" ns2:_="">
    <xsd:import namespace="8b60fbbb-3572-4d3b-af98-bfcd3b92d93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60fbbb-3572-4d3b-af98-bfcd3b92d9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616409B-5D1E-4F60-AFBB-AB8247CB15DB}"/>
</file>

<file path=customXml/itemProps2.xml><?xml version="1.0" encoding="utf-8"?>
<ds:datastoreItem xmlns:ds="http://schemas.openxmlformats.org/officeDocument/2006/customXml" ds:itemID="{9BA3C8D2-E0EA-4DA5-83EF-FB8C2FC684FE}"/>
</file>

<file path=customXml/itemProps3.xml><?xml version="1.0" encoding="utf-8"?>
<ds:datastoreItem xmlns:ds="http://schemas.openxmlformats.org/officeDocument/2006/customXml" ds:itemID="{15AD3067-7350-43FD-BF58-DE518E597D53}"/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590</Words>
  <Application>Microsoft Office PowerPoint</Application>
  <PresentationFormat>On-screen Show (4:3)</PresentationFormat>
  <Paragraphs>100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mutah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Solutions and Buffers</dc:title>
  <dc:creator>Al-Sarayreh Sameeh</dc:creator>
  <cp:lastModifiedBy>-</cp:lastModifiedBy>
  <cp:revision>56</cp:revision>
  <dcterms:created xsi:type="dcterms:W3CDTF">2009-09-27T19:23:20Z</dcterms:created>
  <dcterms:modified xsi:type="dcterms:W3CDTF">2021-10-26T09:14:35Z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0x010100955137255CF12B40AFE9182DAD111418</vt:lpwstr>
  </property>
</Properties>
</file>