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2" r:id="rId5"/>
    <p:sldId id="259" r:id="rId6"/>
    <p:sldId id="260" r:id="rId7"/>
    <p:sldId id="273" r:id="rId8"/>
    <p:sldId id="261" r:id="rId9"/>
    <p:sldId id="274"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F725"/>
    <a:srgbClr val="0000FF"/>
    <a:srgbClr val="0C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096ED-6525-405A-8869-5FFF904913F9}"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45CDD-C821-4909-B52A-299C4704B202}" type="slidenum">
              <a:rPr lang="en-US" smtClean="0"/>
              <a:t>‹#›</a:t>
            </a:fld>
            <a:endParaRPr lang="en-US"/>
          </a:p>
        </p:txBody>
      </p:sp>
    </p:spTree>
    <p:extLst>
      <p:ext uri="{BB962C8B-B14F-4D97-AF65-F5344CB8AC3E}">
        <p14:creationId xmlns:p14="http://schemas.microsoft.com/office/powerpoint/2010/main" val="160642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15 March 2023</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46553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15 March 2023</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14857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15 March 2023</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183844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15 March 2023</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395625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15 March 2023</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3000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15 March 2023</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309803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15 March 2023</a:t>
            </a:r>
            <a:endParaRPr lang="en-US"/>
          </a:p>
        </p:txBody>
      </p:sp>
      <p:sp>
        <p:nvSpPr>
          <p:cNvPr id="8" name="Footer Placeholder 7"/>
          <p:cNvSpPr>
            <a:spLocks noGrp="1"/>
          </p:cNvSpPr>
          <p:nvPr>
            <p:ph type="ftr" sz="quarter" idx="11"/>
          </p:nvPr>
        </p:nvSpPr>
        <p:spPr/>
        <p:txBody>
          <a:bodyPr/>
          <a:lstStyle/>
          <a:p>
            <a:r>
              <a:rPr lang="en-US" smtClean="0"/>
              <a:t>Dr. Aiman Qais Afar</a:t>
            </a:r>
            <a:endParaRPr lang="en-US"/>
          </a:p>
        </p:txBody>
      </p:sp>
      <p:sp>
        <p:nvSpPr>
          <p:cNvPr id="9" name="Slide Number Placeholder 8"/>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423066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15 March 2023</a:t>
            </a:r>
            <a:endParaRPr lang="en-US"/>
          </a:p>
        </p:txBody>
      </p:sp>
      <p:sp>
        <p:nvSpPr>
          <p:cNvPr id="4" name="Footer Placeholder 3"/>
          <p:cNvSpPr>
            <a:spLocks noGrp="1"/>
          </p:cNvSpPr>
          <p:nvPr>
            <p:ph type="ftr" sz="quarter" idx="11"/>
          </p:nvPr>
        </p:nvSpPr>
        <p:spPr/>
        <p:txBody>
          <a:bodyPr/>
          <a:lstStyle/>
          <a:p>
            <a:r>
              <a:rPr lang="en-US" smtClean="0"/>
              <a:t>Dr. Aiman Qais Afar</a:t>
            </a:r>
            <a:endParaRPr lang="en-US"/>
          </a:p>
        </p:txBody>
      </p:sp>
      <p:sp>
        <p:nvSpPr>
          <p:cNvPr id="5" name="Slide Number Placeholder 4"/>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264671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15 March 2023</a:t>
            </a:r>
            <a:endParaRPr lang="en-US"/>
          </a:p>
        </p:txBody>
      </p:sp>
      <p:sp>
        <p:nvSpPr>
          <p:cNvPr id="3" name="Footer Placeholder 2"/>
          <p:cNvSpPr>
            <a:spLocks noGrp="1"/>
          </p:cNvSpPr>
          <p:nvPr>
            <p:ph type="ftr" sz="quarter" idx="11"/>
          </p:nvPr>
        </p:nvSpPr>
        <p:spPr/>
        <p:txBody>
          <a:bodyPr/>
          <a:lstStyle/>
          <a:p>
            <a:r>
              <a:rPr lang="en-US" smtClean="0"/>
              <a:t>Dr. Aiman Qais Afar</a:t>
            </a:r>
            <a:endParaRPr lang="en-US"/>
          </a:p>
        </p:txBody>
      </p:sp>
      <p:sp>
        <p:nvSpPr>
          <p:cNvPr id="4" name="Slide Number Placeholder 3"/>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205164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15 March 2023</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369784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15 March 2023</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914D00FE-1219-4777-A07D-25718EFC503F}" type="slidenum">
              <a:rPr lang="en-US" smtClean="0"/>
              <a:t>‹#›</a:t>
            </a:fld>
            <a:endParaRPr lang="en-US"/>
          </a:p>
        </p:txBody>
      </p:sp>
    </p:spTree>
    <p:extLst>
      <p:ext uri="{BB962C8B-B14F-4D97-AF65-F5344CB8AC3E}">
        <p14:creationId xmlns:p14="http://schemas.microsoft.com/office/powerpoint/2010/main" val="198750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 March 2023</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Aiman Qais Afar</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D00FE-1219-4777-A07D-25718EFC503F}" type="slidenum">
              <a:rPr lang="en-US" smtClean="0"/>
              <a:t>‹#›</a:t>
            </a:fld>
            <a:endParaRPr lang="en-US"/>
          </a:p>
        </p:txBody>
      </p:sp>
    </p:spTree>
    <p:extLst>
      <p:ext uri="{BB962C8B-B14F-4D97-AF65-F5344CB8AC3E}">
        <p14:creationId xmlns:p14="http://schemas.microsoft.com/office/powerpoint/2010/main" val="22675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kenhub.com/en/library/anatomy/sympathetic-nervous-system"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165" y="611909"/>
            <a:ext cx="9448800" cy="5016758"/>
          </a:xfrm>
          <a:prstGeom prst="rect">
            <a:avLst/>
          </a:prstGeom>
          <a:noFill/>
        </p:spPr>
        <p:txBody>
          <a:bodyPr wrap="square" rtlCol="1">
            <a:spAutoFit/>
          </a:bodyPr>
          <a:lstStyle/>
          <a:p>
            <a:pPr algn="ctr"/>
            <a:r>
              <a:rPr lang="en-US" sz="3200" b="1" dirty="0" smtClean="0">
                <a:solidFill>
                  <a:srgbClr val="FF0000"/>
                </a:solidFill>
                <a:latin typeface="Candara" panose="020E0502030303020204" pitchFamily="34" charset="0"/>
              </a:rPr>
              <a:t>PERIPHERAL NERVOUS  SYSTEM </a:t>
            </a:r>
          </a:p>
          <a:p>
            <a:pPr algn="ctr"/>
            <a:endParaRPr lang="en-US" sz="3200" b="1" dirty="0" smtClean="0">
              <a:solidFill>
                <a:srgbClr val="FF0000"/>
              </a:solidFill>
              <a:latin typeface="Candara" panose="020E0502030303020204" pitchFamily="34" charset="0"/>
            </a:endParaRPr>
          </a:p>
          <a:p>
            <a:pPr algn="ctr"/>
            <a:r>
              <a:rPr lang="en-US" sz="3200" b="1" dirty="0" smtClean="0">
                <a:solidFill>
                  <a:srgbClr val="0033CC"/>
                </a:solidFill>
                <a:latin typeface="Candara" panose="020E0502030303020204" pitchFamily="34" charset="0"/>
              </a:rPr>
              <a:t>CERVICAL PLEXUS</a:t>
            </a:r>
          </a:p>
          <a:p>
            <a:pPr algn="ctr"/>
            <a:endParaRPr lang="en-US" sz="3200" b="1" dirty="0" smtClean="0">
              <a:solidFill>
                <a:schemeClr val="tx2">
                  <a:lumMod val="60000"/>
                  <a:lumOff val="40000"/>
                </a:schemeClr>
              </a:solidFill>
              <a:latin typeface="Candara" panose="020E0502030303020204" pitchFamily="34" charset="0"/>
            </a:endParaRPr>
          </a:p>
          <a:p>
            <a:pPr algn="ctr"/>
            <a:r>
              <a:rPr lang="en-US" sz="3200" b="1" dirty="0" smtClean="0">
                <a:solidFill>
                  <a:srgbClr val="FF0000"/>
                </a:solidFill>
                <a:latin typeface="Candara" panose="020E0502030303020204" pitchFamily="34" charset="0"/>
              </a:rPr>
              <a:t>Dr. Aiman Qais Afar</a:t>
            </a:r>
          </a:p>
          <a:p>
            <a:pPr algn="ctr"/>
            <a:r>
              <a:rPr lang="en-US" sz="3200" b="1" dirty="0" smtClean="0">
                <a:solidFill>
                  <a:srgbClr val="0CB414"/>
                </a:solidFill>
                <a:latin typeface="Candara" panose="020E0502030303020204" pitchFamily="34" charset="0"/>
              </a:rPr>
              <a:t>surgical anatomist</a:t>
            </a:r>
          </a:p>
          <a:p>
            <a:pPr algn="ctr"/>
            <a:endParaRPr lang="en-US" sz="3200" b="1" dirty="0" smtClean="0">
              <a:solidFill>
                <a:srgbClr val="FF0000"/>
              </a:solidFill>
              <a:latin typeface="Candara" panose="020E0502030303020204" pitchFamily="34" charset="0"/>
            </a:endParaRPr>
          </a:p>
          <a:p>
            <a:pPr algn="ctr"/>
            <a:r>
              <a:rPr lang="en-US" sz="3200" b="1" dirty="0" smtClean="0">
                <a:solidFill>
                  <a:srgbClr val="0033CC"/>
                </a:solidFill>
                <a:latin typeface="Candara" panose="020E0502030303020204" pitchFamily="34" charset="0"/>
              </a:rPr>
              <a:t>College of Medicine / University of Mutah</a:t>
            </a:r>
          </a:p>
          <a:p>
            <a:pPr algn="ctr"/>
            <a:endParaRPr lang="en-US" sz="3200" b="1" dirty="0" smtClean="0">
              <a:solidFill>
                <a:srgbClr val="0033CC"/>
              </a:solidFill>
              <a:latin typeface="Candara" panose="020E0502030303020204" pitchFamily="34" charset="0"/>
            </a:endParaRPr>
          </a:p>
          <a:p>
            <a:pPr algn="ctr"/>
            <a:r>
              <a:rPr lang="en-US" sz="3200" b="1" dirty="0" smtClean="0">
                <a:solidFill>
                  <a:srgbClr val="FF0000"/>
                </a:solidFill>
                <a:latin typeface="Candara" panose="020E0502030303020204" pitchFamily="34" charset="0"/>
              </a:rPr>
              <a:t>2022-2023</a:t>
            </a:r>
            <a:endParaRPr lang="ar-IQ" sz="3200" b="1" dirty="0">
              <a:solidFill>
                <a:srgbClr val="FF0000"/>
              </a:solidFill>
              <a:latin typeface="Candara" panose="020E0502030303020204" pitchFamily="34" charset="0"/>
            </a:endParaRPr>
          </a:p>
        </p:txBody>
      </p:sp>
      <p:sp>
        <p:nvSpPr>
          <p:cNvPr id="3" name="Date Placeholder 2"/>
          <p:cNvSpPr>
            <a:spLocks noGrp="1"/>
          </p:cNvSpPr>
          <p:nvPr>
            <p:ph type="dt" sz="half" idx="10"/>
          </p:nvPr>
        </p:nvSpPr>
        <p:spPr>
          <a:xfrm>
            <a:off x="4346863" y="5809946"/>
            <a:ext cx="3498273" cy="365125"/>
          </a:xfrm>
        </p:spPr>
        <p:txBody>
          <a:bodyPr/>
          <a:lstStyle/>
          <a:p>
            <a:r>
              <a:rPr lang="en-US" sz="3200" b="1" smtClean="0">
                <a:solidFill>
                  <a:srgbClr val="0CB414"/>
                </a:solidFill>
                <a:latin typeface="Candara" panose="020E0502030303020204" pitchFamily="34" charset="0"/>
              </a:rPr>
              <a:t>15 March 2023</a:t>
            </a:r>
            <a:endParaRPr lang="en-US" sz="3200" b="1">
              <a:solidFill>
                <a:srgbClr val="0CB414"/>
              </a:solidFill>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914D00FE-1219-4777-A07D-25718EFC503F}" type="slidenum">
              <a:rPr lang="en-US" smtClean="0"/>
              <a:t>1</a:t>
            </a:fld>
            <a:endParaRPr lang="en-US"/>
          </a:p>
        </p:txBody>
      </p:sp>
    </p:spTree>
    <p:extLst>
      <p:ext uri="{BB962C8B-B14F-4D97-AF65-F5344CB8AC3E}">
        <p14:creationId xmlns:p14="http://schemas.microsoft.com/office/powerpoint/2010/main" val="3059979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342418" y="163335"/>
            <a:ext cx="2743200" cy="365125"/>
          </a:xfrm>
        </p:spPr>
        <p:txBody>
          <a:bodyPr/>
          <a:lstStyle/>
          <a:p>
            <a:r>
              <a:rPr lang="en-US" b="1" smtClean="0">
                <a:solidFill>
                  <a:srgbClr val="C00000"/>
                </a:solidFill>
              </a:rPr>
              <a:t>15 March 2023</a:t>
            </a:r>
            <a:endParaRPr lang="en-US" b="1">
              <a:solidFill>
                <a:srgbClr val="C00000"/>
              </a:solidFill>
            </a:endParaRPr>
          </a:p>
        </p:txBody>
      </p:sp>
      <p:sp>
        <p:nvSpPr>
          <p:cNvPr id="3" name="Footer Placeholder 2"/>
          <p:cNvSpPr>
            <a:spLocks noGrp="1"/>
          </p:cNvSpPr>
          <p:nvPr>
            <p:ph type="ftr" sz="quarter" idx="11"/>
          </p:nvPr>
        </p:nvSpPr>
        <p:spPr>
          <a:xfrm>
            <a:off x="8839200" y="-26253"/>
            <a:ext cx="4114800" cy="365125"/>
          </a:xfrm>
        </p:spPr>
        <p:txBody>
          <a:bodyPr/>
          <a:lstStyle/>
          <a:p>
            <a:r>
              <a:rPr lang="en-US" b="1" dirty="0" smtClean="0">
                <a:solidFill>
                  <a:srgbClr val="C00000"/>
                </a:solidFill>
              </a:rPr>
              <a:t>Dr. Aiman Qais Afar</a:t>
            </a:r>
            <a:endParaRPr lang="en-US" b="1" dirty="0">
              <a:solidFill>
                <a:srgbClr val="C00000"/>
              </a:solidFill>
            </a:endParaRPr>
          </a:p>
        </p:txBody>
      </p:sp>
      <p:sp>
        <p:nvSpPr>
          <p:cNvPr id="4" name="Slide Number Placeholder 3"/>
          <p:cNvSpPr>
            <a:spLocks noGrp="1"/>
          </p:cNvSpPr>
          <p:nvPr>
            <p:ph type="sldNum" sz="quarter" idx="12"/>
          </p:nvPr>
        </p:nvSpPr>
        <p:spPr>
          <a:xfrm>
            <a:off x="9294091" y="28287"/>
            <a:ext cx="2743200" cy="365125"/>
          </a:xfrm>
        </p:spPr>
        <p:txBody>
          <a:bodyPr/>
          <a:lstStyle/>
          <a:p>
            <a:fld id="{914D00FE-1219-4777-A07D-25718EFC503F}" type="slidenum">
              <a:rPr lang="en-US" b="1" smtClean="0">
                <a:solidFill>
                  <a:srgbClr val="C00000"/>
                </a:solidFill>
              </a:rPr>
              <a:t>10</a:t>
            </a:fld>
            <a:endParaRPr lang="en-US" b="1">
              <a:solidFill>
                <a:srgbClr val="C00000"/>
              </a:solidFill>
            </a:endParaRPr>
          </a:p>
        </p:txBody>
      </p:sp>
      <p:sp>
        <p:nvSpPr>
          <p:cNvPr id="5" name="Rectangle 4"/>
          <p:cNvSpPr/>
          <p:nvPr/>
        </p:nvSpPr>
        <p:spPr>
          <a:xfrm>
            <a:off x="124688" y="101025"/>
            <a:ext cx="2801088" cy="584775"/>
          </a:xfrm>
          <a:prstGeom prst="rect">
            <a:avLst/>
          </a:prstGeom>
          <a:ln w="57150">
            <a:solidFill>
              <a:srgbClr val="1B10FC"/>
            </a:solidFill>
          </a:ln>
        </p:spPr>
        <p:txBody>
          <a:bodyPr wrap="none">
            <a:spAutoFit/>
          </a:bodyPr>
          <a:lstStyle/>
          <a:p>
            <a:r>
              <a:rPr lang="en-GB" sz="3200" b="1" dirty="0" smtClean="0">
                <a:solidFill>
                  <a:srgbClr val="FF0000"/>
                </a:solidFill>
              </a:rPr>
              <a:t>Cervical plexus </a:t>
            </a:r>
            <a:endParaRPr lang="en-GB" sz="3200" b="1" dirty="0">
              <a:solidFill>
                <a:srgbClr val="FF0000"/>
              </a:solidFill>
            </a:endParaRPr>
          </a:p>
        </p:txBody>
      </p:sp>
      <p:sp>
        <p:nvSpPr>
          <p:cNvPr id="6" name="Rectangle 5"/>
          <p:cNvSpPr/>
          <p:nvPr/>
        </p:nvSpPr>
        <p:spPr>
          <a:xfrm>
            <a:off x="191653" y="1944568"/>
            <a:ext cx="7977910" cy="954107"/>
          </a:xfrm>
          <a:prstGeom prst="rect">
            <a:avLst/>
          </a:prstGeom>
        </p:spPr>
        <p:txBody>
          <a:bodyPr wrap="square">
            <a:spAutoFit/>
          </a:bodyPr>
          <a:lstStyle/>
          <a:p>
            <a:pPr>
              <a:buFont typeface="Wingdings" pitchFamily="2" charset="2"/>
              <a:buChar char="ü"/>
            </a:pPr>
            <a:r>
              <a:rPr lang="en-GB" sz="2800" b="1" dirty="0" smtClean="0">
                <a:solidFill>
                  <a:srgbClr val="C00000"/>
                </a:solidFill>
                <a:latin typeface="Candara" panose="020E0502030303020204" pitchFamily="34" charset="0"/>
              </a:rPr>
              <a:t>Lesser occipital nerve (C2): </a:t>
            </a:r>
            <a:r>
              <a:rPr lang="en-GB" sz="2800" b="1" dirty="0" smtClean="0">
                <a:latin typeface="Candara" panose="020E0502030303020204" pitchFamily="34" charset="0"/>
              </a:rPr>
              <a:t>supplies the skin of the neck and scalp posterosuperior to the auricle.</a:t>
            </a:r>
          </a:p>
        </p:txBody>
      </p:sp>
      <p:sp>
        <p:nvSpPr>
          <p:cNvPr id="7" name="Rectangle 6"/>
          <p:cNvSpPr/>
          <p:nvPr/>
        </p:nvSpPr>
        <p:spPr>
          <a:xfrm>
            <a:off x="76199" y="762000"/>
            <a:ext cx="11961091" cy="954107"/>
          </a:xfrm>
          <a:prstGeom prst="rect">
            <a:avLst/>
          </a:prstGeom>
          <a:ln w="38100">
            <a:solidFill>
              <a:srgbClr val="3DFC10"/>
            </a:solidFill>
          </a:ln>
        </p:spPr>
        <p:txBody>
          <a:bodyPr wrap="square">
            <a:spAutoFit/>
          </a:bodyPr>
          <a:lstStyle/>
          <a:p>
            <a:r>
              <a:rPr lang="en-GB" sz="2800" b="1" dirty="0" smtClean="0">
                <a:solidFill>
                  <a:srgbClr val="1B10FC"/>
                </a:solidFill>
                <a:latin typeface="Candara" panose="020E0502030303020204" pitchFamily="34" charset="0"/>
              </a:rPr>
              <a:t>Branches of cervical plexus arising from the nerve loop between the anterior rami of C2 and C3 are the:</a:t>
            </a:r>
          </a:p>
        </p:txBody>
      </p:sp>
      <p:sp>
        <p:nvSpPr>
          <p:cNvPr id="8" name="Rectangle 7"/>
          <p:cNvSpPr/>
          <p:nvPr/>
        </p:nvSpPr>
        <p:spPr>
          <a:xfrm>
            <a:off x="240142" y="3127136"/>
            <a:ext cx="7929421" cy="3539430"/>
          </a:xfrm>
          <a:prstGeom prst="rect">
            <a:avLst/>
          </a:prstGeom>
        </p:spPr>
        <p:txBody>
          <a:bodyPr wrap="square">
            <a:spAutoFit/>
          </a:bodyPr>
          <a:lstStyle/>
          <a:p>
            <a:pPr>
              <a:buFont typeface="Wingdings" pitchFamily="2" charset="2"/>
              <a:buChar char="ü"/>
            </a:pPr>
            <a:r>
              <a:rPr lang="en-GB" sz="2800" b="1" dirty="0" smtClean="0">
                <a:solidFill>
                  <a:srgbClr val="C00000"/>
                </a:solidFill>
                <a:latin typeface="Candara" panose="020E0502030303020204" pitchFamily="34" charset="0"/>
              </a:rPr>
              <a:t>Great auricular nerve (C2 and C3): </a:t>
            </a:r>
            <a:r>
              <a:rPr lang="en-GB" sz="2800" b="1" dirty="0" smtClean="0">
                <a:latin typeface="Candara" panose="020E0502030303020204" pitchFamily="34" charset="0"/>
              </a:rPr>
              <a:t>ascends vertically across the </a:t>
            </a:r>
            <a:r>
              <a:rPr lang="en-GB" sz="2800" b="1" dirty="0" smtClean="0">
                <a:solidFill>
                  <a:srgbClr val="00B050"/>
                </a:solidFill>
                <a:latin typeface="Candara" panose="020E0502030303020204" pitchFamily="34" charset="0"/>
              </a:rPr>
              <a:t>oblique SCM </a:t>
            </a:r>
            <a:r>
              <a:rPr lang="en-GB" sz="2800" b="1" dirty="0" smtClean="0">
                <a:latin typeface="Candara" panose="020E0502030303020204" pitchFamily="34" charset="0"/>
              </a:rPr>
              <a:t>to the </a:t>
            </a:r>
            <a:r>
              <a:rPr lang="en-GB" sz="2800" b="1" dirty="0" smtClean="0">
                <a:solidFill>
                  <a:srgbClr val="00B050"/>
                </a:solidFill>
                <a:latin typeface="Candara" panose="020E0502030303020204" pitchFamily="34" charset="0"/>
              </a:rPr>
              <a:t>inferior pole of the parotid gland</a:t>
            </a:r>
            <a:r>
              <a:rPr lang="en-GB" sz="2800" b="1" dirty="0" smtClean="0">
                <a:latin typeface="Candara" panose="020E0502030303020204" pitchFamily="34" charset="0"/>
              </a:rPr>
              <a:t>, </a:t>
            </a:r>
            <a:r>
              <a:rPr lang="en-GB" sz="2800" b="1" dirty="0" smtClean="0">
                <a:solidFill>
                  <a:srgbClr val="1B10FC"/>
                </a:solidFill>
                <a:latin typeface="Candara" pitchFamily="34" charset="0"/>
              </a:rPr>
              <a:t>where it divides to supply the skin over—and the sheath surrounding—the gland, the mastoid process, and both surfaces of the auricle and an area of skin extending from the angle of the mandible to the mastoid process.</a:t>
            </a:r>
            <a:endParaRPr lang="en-GB" sz="2800" b="1" dirty="0">
              <a:solidFill>
                <a:srgbClr val="1B10FC"/>
              </a:solidFill>
              <a:latin typeface="Candara" pitchFamily="34" charset="0"/>
            </a:endParaRPr>
          </a:p>
        </p:txBody>
      </p:sp>
      <p:pic>
        <p:nvPicPr>
          <p:cNvPr id="9" name="Picture 1"/>
          <p:cNvPicPr>
            <a:picLocks noChangeAspect="1" noChangeArrowheads="1"/>
          </p:cNvPicPr>
          <p:nvPr/>
        </p:nvPicPr>
        <p:blipFill>
          <a:blip r:embed="rId2" cstate="print"/>
          <a:srcRect l="53294" t="29167" r="29722" b="31250"/>
          <a:stretch>
            <a:fillRect/>
          </a:stretch>
        </p:blipFill>
        <p:spPr bwMode="auto">
          <a:xfrm>
            <a:off x="8285018" y="1824565"/>
            <a:ext cx="3695211" cy="4842001"/>
          </a:xfrm>
          <a:prstGeom prst="rect">
            <a:avLst/>
          </a:prstGeom>
          <a:noFill/>
          <a:ln w="57150">
            <a:solidFill>
              <a:srgbClr val="3DFC10"/>
            </a:solidFill>
            <a:miter lim="800000"/>
            <a:headEnd/>
            <a:tailEnd/>
          </a:ln>
          <a:effectLst/>
        </p:spPr>
      </p:pic>
    </p:spTree>
    <p:extLst>
      <p:ext uri="{BB962C8B-B14F-4D97-AF65-F5344CB8AC3E}">
        <p14:creationId xmlns:p14="http://schemas.microsoft.com/office/powerpoint/2010/main" val="3204653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C00000"/>
                </a:solidFill>
              </a:rPr>
              <a:t>15 March 2023</a:t>
            </a:r>
            <a:endParaRPr lang="en-US" b="1">
              <a:solidFill>
                <a:srgbClr val="C00000"/>
              </a:solidFill>
            </a:endParaRPr>
          </a:p>
        </p:txBody>
      </p:sp>
      <p:sp>
        <p:nvSpPr>
          <p:cNvPr id="3" name="Footer Placeholder 2"/>
          <p:cNvSpPr>
            <a:spLocks noGrp="1"/>
          </p:cNvSpPr>
          <p:nvPr>
            <p:ph type="ftr" sz="quarter" idx="11"/>
          </p:nvPr>
        </p:nvSpPr>
        <p:spPr/>
        <p:txBody>
          <a:bodyPr/>
          <a:lstStyle/>
          <a:p>
            <a:r>
              <a:rPr lang="en-US" b="1" smtClean="0">
                <a:solidFill>
                  <a:srgbClr val="C00000"/>
                </a:solidFill>
              </a:rPr>
              <a:t>Dr. Aiman Qais Afar</a:t>
            </a:r>
            <a:endParaRPr lang="en-US" b="1">
              <a:solidFill>
                <a:srgbClr val="C00000"/>
              </a:solidFill>
            </a:endParaRPr>
          </a:p>
        </p:txBody>
      </p:sp>
      <p:sp>
        <p:nvSpPr>
          <p:cNvPr id="4" name="Slide Number Placeholder 3"/>
          <p:cNvSpPr>
            <a:spLocks noGrp="1"/>
          </p:cNvSpPr>
          <p:nvPr>
            <p:ph type="sldNum" sz="quarter" idx="12"/>
          </p:nvPr>
        </p:nvSpPr>
        <p:spPr/>
        <p:txBody>
          <a:bodyPr/>
          <a:lstStyle/>
          <a:p>
            <a:fld id="{914D00FE-1219-4777-A07D-25718EFC503F}" type="slidenum">
              <a:rPr lang="en-US" b="1" smtClean="0">
                <a:solidFill>
                  <a:srgbClr val="C00000"/>
                </a:solidFill>
              </a:rPr>
              <a:t>11</a:t>
            </a:fld>
            <a:endParaRPr lang="en-US" b="1">
              <a:solidFill>
                <a:srgbClr val="C00000"/>
              </a:solidFill>
            </a:endParaRPr>
          </a:p>
        </p:txBody>
      </p:sp>
      <p:sp>
        <p:nvSpPr>
          <p:cNvPr id="5" name="Rectangle 4"/>
          <p:cNvSpPr/>
          <p:nvPr/>
        </p:nvSpPr>
        <p:spPr>
          <a:xfrm>
            <a:off x="76199" y="159603"/>
            <a:ext cx="11949545" cy="954107"/>
          </a:xfrm>
          <a:prstGeom prst="rect">
            <a:avLst/>
          </a:prstGeom>
          <a:ln w="38100">
            <a:solidFill>
              <a:srgbClr val="3DFC10"/>
            </a:solidFill>
          </a:ln>
        </p:spPr>
        <p:txBody>
          <a:bodyPr wrap="square">
            <a:spAutoFit/>
          </a:bodyPr>
          <a:lstStyle/>
          <a:p>
            <a:r>
              <a:rPr lang="en-GB" sz="2800" b="1" dirty="0" smtClean="0">
                <a:solidFill>
                  <a:srgbClr val="1B10FC"/>
                </a:solidFill>
                <a:latin typeface="Candara" panose="020E0502030303020204" pitchFamily="34" charset="0"/>
              </a:rPr>
              <a:t>Branches of cervical plexus arising from the nerve loop between the anterior rami of C2 and C3 are the:</a:t>
            </a:r>
          </a:p>
        </p:txBody>
      </p:sp>
      <p:sp>
        <p:nvSpPr>
          <p:cNvPr id="6" name="Rectangle 5"/>
          <p:cNvSpPr/>
          <p:nvPr/>
        </p:nvSpPr>
        <p:spPr>
          <a:xfrm>
            <a:off x="170873" y="1534427"/>
            <a:ext cx="7017328" cy="4401205"/>
          </a:xfrm>
          <a:prstGeom prst="rect">
            <a:avLst/>
          </a:prstGeom>
        </p:spPr>
        <p:txBody>
          <a:bodyPr wrap="square">
            <a:spAutoFit/>
          </a:bodyPr>
          <a:lstStyle/>
          <a:p>
            <a:pPr>
              <a:buFont typeface="Wingdings" pitchFamily="2" charset="2"/>
              <a:buChar char="ü"/>
            </a:pPr>
            <a:r>
              <a:rPr lang="en-GB" sz="2800" b="1" dirty="0" smtClean="0">
                <a:solidFill>
                  <a:srgbClr val="C00000"/>
                </a:solidFill>
                <a:latin typeface="Candara" panose="020E0502030303020204" pitchFamily="34" charset="0"/>
              </a:rPr>
              <a:t>Transverse cervical nerve (C2 and C3): </a:t>
            </a:r>
            <a:r>
              <a:rPr lang="en-GB" sz="2800" b="1" dirty="0" smtClean="0">
                <a:latin typeface="Candara" panose="020E0502030303020204" pitchFamily="34" charset="0"/>
              </a:rPr>
              <a:t>supplies the skin covering the anterior cervical region.</a:t>
            </a:r>
          </a:p>
          <a:p>
            <a:pPr>
              <a:buFont typeface="Wingdings" pitchFamily="2" charset="2"/>
              <a:buChar char="ü"/>
            </a:pPr>
            <a:endParaRPr lang="en-GB" sz="2800" b="1" dirty="0" smtClean="0">
              <a:latin typeface="Candara" panose="020E0502030303020204" pitchFamily="34" charset="0"/>
            </a:endParaRPr>
          </a:p>
          <a:p>
            <a:r>
              <a:rPr lang="en-GB" sz="2800" b="1" dirty="0" smtClean="0">
                <a:latin typeface="Candara" panose="020E0502030303020204" pitchFamily="34" charset="0"/>
              </a:rPr>
              <a:t> It curves around the middle of the posterior border of </a:t>
            </a:r>
            <a:r>
              <a:rPr lang="en-GB" sz="2800" b="1" dirty="0" smtClean="0">
                <a:solidFill>
                  <a:srgbClr val="FF0000"/>
                </a:solidFill>
                <a:latin typeface="Candara" panose="020E0502030303020204" pitchFamily="34" charset="0"/>
              </a:rPr>
              <a:t>the SCM </a:t>
            </a:r>
            <a:r>
              <a:rPr lang="en-GB" sz="2800" b="1" dirty="0" smtClean="0">
                <a:latin typeface="Candara" panose="020E0502030303020204" pitchFamily="34" charset="0"/>
              </a:rPr>
              <a:t>inferior to </a:t>
            </a:r>
            <a:r>
              <a:rPr lang="en-GB" sz="2800" b="1" dirty="0" smtClean="0">
                <a:solidFill>
                  <a:srgbClr val="C00000"/>
                </a:solidFill>
                <a:latin typeface="Candara" panose="020E0502030303020204" pitchFamily="34" charset="0"/>
              </a:rPr>
              <a:t>the great auricular nerve </a:t>
            </a:r>
            <a:r>
              <a:rPr lang="en-GB" sz="2800" b="1" dirty="0" smtClean="0">
                <a:latin typeface="Candara" panose="020E0502030303020204" pitchFamily="34" charset="0"/>
              </a:rPr>
              <a:t>and passes anteriorly and horizontally across it deep </a:t>
            </a:r>
            <a:r>
              <a:rPr lang="en-GB" sz="2800" b="1" dirty="0" smtClean="0">
                <a:solidFill>
                  <a:srgbClr val="1B10FC"/>
                </a:solidFill>
                <a:latin typeface="Candara" panose="020E0502030303020204" pitchFamily="34" charset="0"/>
              </a:rPr>
              <a:t>to the EJV and platysma</a:t>
            </a:r>
            <a:r>
              <a:rPr lang="en-GB" sz="2800" b="1" dirty="0" smtClean="0">
                <a:latin typeface="Candara" panose="020E0502030303020204" pitchFamily="34" charset="0"/>
              </a:rPr>
              <a:t>, dividing into superior and inferior branches.</a:t>
            </a:r>
            <a:endParaRPr lang="en-GB" sz="2800" b="1" dirty="0">
              <a:latin typeface="Candara" panose="020E0502030303020204" pitchFamily="34" charset="0"/>
            </a:endParaRPr>
          </a:p>
        </p:txBody>
      </p:sp>
      <p:pic>
        <p:nvPicPr>
          <p:cNvPr id="7" name="Picture 3" descr="https://classconnection.s3.amazonaws.com/918/flashcards/1749918/png/transverse_cervical_nerve1355676134542.png"/>
          <p:cNvPicPr>
            <a:picLocks noChangeAspect="1" noChangeArrowheads="1"/>
          </p:cNvPicPr>
          <p:nvPr/>
        </p:nvPicPr>
        <p:blipFill>
          <a:blip r:embed="rId2" cstate="print"/>
          <a:srcRect/>
          <a:stretch>
            <a:fillRect/>
          </a:stretch>
        </p:blipFill>
        <p:spPr bwMode="auto">
          <a:xfrm>
            <a:off x="7626928" y="2025072"/>
            <a:ext cx="4162967" cy="4191000"/>
          </a:xfrm>
          <a:prstGeom prst="rect">
            <a:avLst/>
          </a:prstGeom>
          <a:noFill/>
          <a:ln w="76200">
            <a:solidFill>
              <a:srgbClr val="3DFC10"/>
            </a:solidFill>
          </a:ln>
        </p:spPr>
      </p:pic>
    </p:spTree>
    <p:extLst>
      <p:ext uri="{BB962C8B-B14F-4D97-AF65-F5344CB8AC3E}">
        <p14:creationId xmlns:p14="http://schemas.microsoft.com/office/powerpoint/2010/main" val="1591026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26945" y="2145632"/>
            <a:ext cx="2743200" cy="365125"/>
          </a:xfrm>
        </p:spPr>
        <p:txBody>
          <a:bodyPr/>
          <a:lstStyle/>
          <a:p>
            <a:r>
              <a:rPr lang="en-US" b="1" dirty="0" smtClean="0">
                <a:solidFill>
                  <a:srgbClr val="C00000"/>
                </a:solidFill>
              </a:rPr>
              <a:t>15 March 2023</a:t>
            </a:r>
            <a:endParaRPr lang="en-US" b="1" dirty="0">
              <a:solidFill>
                <a:srgbClr val="C00000"/>
              </a:solidFill>
            </a:endParaRPr>
          </a:p>
        </p:txBody>
      </p:sp>
      <p:sp>
        <p:nvSpPr>
          <p:cNvPr id="3" name="Footer Placeholder 2"/>
          <p:cNvSpPr>
            <a:spLocks noGrp="1"/>
          </p:cNvSpPr>
          <p:nvPr>
            <p:ph type="ftr" sz="quarter" idx="11"/>
          </p:nvPr>
        </p:nvSpPr>
        <p:spPr>
          <a:xfrm>
            <a:off x="8610600" y="1963069"/>
            <a:ext cx="4114800" cy="365125"/>
          </a:xfrm>
        </p:spPr>
        <p:txBody>
          <a:bodyPr/>
          <a:lstStyle/>
          <a:p>
            <a:r>
              <a:rPr lang="en-US" b="1" smtClean="0">
                <a:solidFill>
                  <a:srgbClr val="C00000"/>
                </a:solidFill>
              </a:rPr>
              <a:t>Dr. Aiman Qais Afar</a:t>
            </a:r>
            <a:endParaRPr lang="en-US" b="1">
              <a:solidFill>
                <a:srgbClr val="C00000"/>
              </a:solidFill>
            </a:endParaRPr>
          </a:p>
        </p:txBody>
      </p:sp>
      <p:sp>
        <p:nvSpPr>
          <p:cNvPr id="4" name="Slide Number Placeholder 3"/>
          <p:cNvSpPr>
            <a:spLocks noGrp="1"/>
          </p:cNvSpPr>
          <p:nvPr>
            <p:ph type="sldNum" sz="quarter" idx="12"/>
          </p:nvPr>
        </p:nvSpPr>
        <p:spPr>
          <a:xfrm>
            <a:off x="9137071" y="2025920"/>
            <a:ext cx="2743200" cy="365125"/>
          </a:xfrm>
        </p:spPr>
        <p:txBody>
          <a:bodyPr/>
          <a:lstStyle/>
          <a:p>
            <a:fld id="{914D00FE-1219-4777-A07D-25718EFC503F}" type="slidenum">
              <a:rPr lang="en-US" b="1" smtClean="0">
                <a:solidFill>
                  <a:srgbClr val="C00000"/>
                </a:solidFill>
              </a:rPr>
              <a:t>12</a:t>
            </a:fld>
            <a:endParaRPr lang="en-US" b="1">
              <a:solidFill>
                <a:srgbClr val="C00000"/>
              </a:solidFill>
            </a:endParaRPr>
          </a:p>
        </p:txBody>
      </p:sp>
      <p:sp>
        <p:nvSpPr>
          <p:cNvPr id="5" name="Rectangle 4"/>
          <p:cNvSpPr/>
          <p:nvPr/>
        </p:nvSpPr>
        <p:spPr>
          <a:xfrm>
            <a:off x="76198" y="112693"/>
            <a:ext cx="11783291" cy="954107"/>
          </a:xfrm>
          <a:prstGeom prst="rect">
            <a:avLst/>
          </a:prstGeom>
          <a:ln w="38100">
            <a:solidFill>
              <a:srgbClr val="3DFC10"/>
            </a:solidFill>
          </a:ln>
        </p:spPr>
        <p:txBody>
          <a:bodyPr wrap="square">
            <a:spAutoFit/>
          </a:bodyPr>
          <a:lstStyle/>
          <a:p>
            <a:r>
              <a:rPr lang="en-GB" sz="2800" b="1" dirty="0" smtClean="0">
                <a:solidFill>
                  <a:srgbClr val="1B10FC"/>
                </a:solidFill>
                <a:latin typeface="Candara" panose="020E0502030303020204" pitchFamily="34" charset="0"/>
              </a:rPr>
              <a:t>The branches of the cervical plexus arising from the nerve loop formed between the anterior rami of C3-C4 are the:</a:t>
            </a:r>
            <a:endParaRPr lang="en-GB" sz="2800" b="1" dirty="0">
              <a:solidFill>
                <a:srgbClr val="1B10FC"/>
              </a:solidFill>
              <a:latin typeface="Candara" panose="020E0502030303020204" pitchFamily="34" charset="0"/>
            </a:endParaRPr>
          </a:p>
        </p:txBody>
      </p:sp>
      <p:sp>
        <p:nvSpPr>
          <p:cNvPr id="6" name="Rectangle 5"/>
          <p:cNvSpPr/>
          <p:nvPr/>
        </p:nvSpPr>
        <p:spPr>
          <a:xfrm>
            <a:off x="76199" y="1066800"/>
            <a:ext cx="11898745" cy="1569660"/>
          </a:xfrm>
          <a:prstGeom prst="rect">
            <a:avLst/>
          </a:prstGeom>
        </p:spPr>
        <p:txBody>
          <a:bodyPr wrap="square">
            <a:spAutoFit/>
          </a:bodyPr>
          <a:lstStyle/>
          <a:p>
            <a:pPr lvl="0" eaLnBrk="0" fontAlgn="base" hangingPunct="0">
              <a:spcBef>
                <a:spcPct val="0"/>
              </a:spcBef>
              <a:spcAft>
                <a:spcPct val="0"/>
              </a:spcAft>
              <a:tabLst>
                <a:tab pos="457200" algn="l"/>
              </a:tabLst>
            </a:pPr>
            <a:r>
              <a:rPr lang="en-GB" sz="2400" b="1" dirty="0" smtClean="0">
                <a:solidFill>
                  <a:srgbClr val="C00000"/>
                </a:solidFill>
                <a:latin typeface="Candara" panose="020E0502030303020204" pitchFamily="34" charset="0"/>
              </a:rPr>
              <a:t>Supraclavicular nerves (C3 and C4): </a:t>
            </a:r>
            <a:r>
              <a:rPr lang="en-GB" sz="2400" b="1" dirty="0" smtClean="0">
                <a:latin typeface="Candara" panose="020E0502030303020204" pitchFamily="34" charset="0"/>
              </a:rPr>
              <a:t>emerge as a common trunk </a:t>
            </a:r>
            <a:r>
              <a:rPr lang="en-GB" sz="2400" b="1" dirty="0" smtClean="0">
                <a:solidFill>
                  <a:srgbClr val="00B050"/>
                </a:solidFill>
                <a:latin typeface="Candara" panose="020E0502030303020204" pitchFamily="34" charset="0"/>
              </a:rPr>
              <a:t>under cover of the SCM</a:t>
            </a:r>
            <a:r>
              <a:rPr lang="en-GB" sz="2400" b="1" dirty="0" smtClean="0">
                <a:latin typeface="Candara" panose="020E0502030303020204" pitchFamily="34" charset="0"/>
              </a:rPr>
              <a:t>, sending small branches to the skin of the neck that cross the clavicle </a:t>
            </a:r>
            <a:r>
              <a:rPr lang="en-US" altLang="en-US" sz="2400" b="1" dirty="0" smtClean="0">
                <a:latin typeface="Candara" panose="020E0502030303020204" pitchFamily="34" charset="0"/>
                <a:ea typeface="Times New Roman" panose="02020603050405020304" pitchFamily="18" charset="0"/>
                <a:cs typeface="Arial" panose="020B0604020202020204" pitchFamily="34" charset="0"/>
              </a:rPr>
              <a:t>supplying</a:t>
            </a:r>
            <a:r>
              <a:rPr lang="en-US" altLang="en-US" sz="2400" b="1" dirty="0">
                <a:latin typeface="Candara" panose="020E0502030303020204" pitchFamily="34" charset="0"/>
                <a:ea typeface="Times New Roman" panose="02020603050405020304" pitchFamily="18" charset="0"/>
                <a:cs typeface="Arial" panose="020B0604020202020204" pitchFamily="34" charset="0"/>
              </a:rPr>
              <a:t>,</a:t>
            </a:r>
            <a:endParaRPr lang="en-US" altLang="en-US" sz="2400" b="1" dirty="0">
              <a:latin typeface="Candara" panose="020E0502030303020204" pitchFamily="34" charset="0"/>
            </a:endParaRPr>
          </a:p>
          <a:p>
            <a:pPr lvl="0" eaLnBrk="0" fontAlgn="base" hangingPunct="0">
              <a:spcBef>
                <a:spcPct val="0"/>
              </a:spcBef>
              <a:spcAft>
                <a:spcPct val="0"/>
              </a:spcAft>
              <a:tabLst>
                <a:tab pos="457200" algn="l"/>
              </a:tabLst>
            </a:pPr>
            <a:r>
              <a:rPr lang="en-US" altLang="en-US" sz="2400" b="1" dirty="0">
                <a:latin typeface="Candara" panose="020E0502030303020204" pitchFamily="34" charset="0"/>
                <a:ea typeface="Times New Roman" panose="02020603050405020304" pitchFamily="18" charset="0"/>
                <a:cs typeface="Arial" panose="020B0604020202020204" pitchFamily="34" charset="0"/>
              </a:rPr>
              <a:t>1) Skin over the upper </a:t>
            </a:r>
            <a:r>
              <a:rPr lang="en-US" altLang="en-US" sz="2400" b="1" dirty="0" smtClean="0">
                <a:latin typeface="Candara" panose="020E0502030303020204" pitchFamily="34" charset="0"/>
                <a:ea typeface="Times New Roman" panose="02020603050405020304" pitchFamily="18" charset="0"/>
                <a:cs typeface="Arial" panose="020B0604020202020204" pitchFamily="34" charset="0"/>
              </a:rPr>
              <a:t>half </a:t>
            </a:r>
            <a:r>
              <a:rPr lang="en-US" altLang="en-US" sz="2400" b="1" dirty="0">
                <a:latin typeface="Candara" panose="020E0502030303020204" pitchFamily="34" charset="0"/>
                <a:ea typeface="Times New Roman" panose="02020603050405020304" pitchFamily="18" charset="0"/>
                <a:cs typeface="Arial" panose="020B0604020202020204" pitchFamily="34" charset="0"/>
              </a:rPr>
              <a:t>of the deltoid muscle. </a:t>
            </a:r>
            <a:endParaRPr lang="en-US" altLang="en-US" sz="2400" b="1" dirty="0">
              <a:latin typeface="Candara" panose="020E0502030303020204" pitchFamily="34" charset="0"/>
            </a:endParaRPr>
          </a:p>
          <a:p>
            <a:pPr lvl="0" eaLnBrk="0" fontAlgn="base" hangingPunct="0">
              <a:spcBef>
                <a:spcPct val="0"/>
              </a:spcBef>
              <a:spcAft>
                <a:spcPct val="0"/>
              </a:spcAft>
              <a:tabLst>
                <a:tab pos="457200" algn="l"/>
              </a:tabLst>
            </a:pPr>
            <a:r>
              <a:rPr lang="en-US" altLang="en-US" sz="2400" b="1" dirty="0">
                <a:latin typeface="Candara" panose="020E0502030303020204" pitchFamily="34" charset="0"/>
                <a:ea typeface="Times New Roman" panose="02020603050405020304" pitchFamily="18" charset="0"/>
                <a:cs typeface="Arial" panose="020B0604020202020204" pitchFamily="34" charset="0"/>
              </a:rPr>
              <a:t>2) Skin of the pectoral region above the level of sternal angle.</a:t>
            </a:r>
            <a:endParaRPr lang="en-GB" sz="2400" b="1" dirty="0">
              <a:latin typeface="Candara" panose="020E0502030303020204" pitchFamily="34" charset="0"/>
            </a:endParaRPr>
          </a:p>
        </p:txBody>
      </p:sp>
      <p:pic>
        <p:nvPicPr>
          <p:cNvPr id="7" name="Picture 2" descr="https://o.quizlet.com/AJ3neuMv4n6xaVU63UmFgw_m.jpg"/>
          <p:cNvPicPr>
            <a:picLocks noChangeAspect="1" noChangeArrowheads="1"/>
          </p:cNvPicPr>
          <p:nvPr/>
        </p:nvPicPr>
        <p:blipFill>
          <a:blip r:embed="rId2" cstate="print"/>
          <a:srcRect/>
          <a:stretch>
            <a:fillRect/>
          </a:stretch>
        </p:blipFill>
        <p:spPr bwMode="auto">
          <a:xfrm>
            <a:off x="7893886" y="2756172"/>
            <a:ext cx="4149030" cy="3958868"/>
          </a:xfrm>
          <a:prstGeom prst="rect">
            <a:avLst/>
          </a:prstGeom>
          <a:noFill/>
          <a:ln w="76200">
            <a:solidFill>
              <a:srgbClr val="3DFC10"/>
            </a:solidFill>
          </a:ln>
        </p:spPr>
      </p:pic>
      <p:pic>
        <p:nvPicPr>
          <p:cNvPr id="8" name="Picture 4" descr="https://s3.amazonaws.com/classconnection/498/flashcards/7542498/jpg/supraclavicular_nerve_nn-14C4EA2B0BD569EAF6F.jpg"/>
          <p:cNvPicPr>
            <a:picLocks noChangeAspect="1" noChangeArrowheads="1"/>
          </p:cNvPicPr>
          <p:nvPr/>
        </p:nvPicPr>
        <p:blipFill>
          <a:blip r:embed="rId3" cstate="print"/>
          <a:srcRect/>
          <a:stretch>
            <a:fillRect/>
          </a:stretch>
        </p:blipFill>
        <p:spPr bwMode="auto">
          <a:xfrm>
            <a:off x="76198" y="2649024"/>
            <a:ext cx="3895438" cy="4056141"/>
          </a:xfrm>
          <a:prstGeom prst="rect">
            <a:avLst/>
          </a:prstGeom>
          <a:noFill/>
        </p:spPr>
      </p:pic>
    </p:spTree>
    <p:extLst>
      <p:ext uri="{BB962C8B-B14F-4D97-AF65-F5344CB8AC3E}">
        <p14:creationId xmlns:p14="http://schemas.microsoft.com/office/powerpoint/2010/main" val="526145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568786"/>
            <a:ext cx="2743200" cy="365125"/>
          </a:xfrm>
        </p:spPr>
        <p:txBody>
          <a:bodyPr/>
          <a:lstStyle/>
          <a:p>
            <a:r>
              <a:rPr lang="en-US" b="1" smtClean="0">
                <a:solidFill>
                  <a:srgbClr val="C00000"/>
                </a:solidFill>
              </a:rPr>
              <a:t>15 March 2023</a:t>
            </a:r>
            <a:endParaRPr lang="en-US" b="1">
              <a:solidFill>
                <a:srgbClr val="C00000"/>
              </a:solidFill>
            </a:endParaRPr>
          </a:p>
        </p:txBody>
      </p:sp>
      <p:sp>
        <p:nvSpPr>
          <p:cNvPr id="3" name="Footer Placeholder 2"/>
          <p:cNvSpPr>
            <a:spLocks noGrp="1"/>
          </p:cNvSpPr>
          <p:nvPr>
            <p:ph type="ftr" sz="quarter" idx="11"/>
          </p:nvPr>
        </p:nvSpPr>
        <p:spPr>
          <a:xfrm>
            <a:off x="4038600" y="6568786"/>
            <a:ext cx="4114800" cy="365125"/>
          </a:xfrm>
        </p:spPr>
        <p:txBody>
          <a:bodyPr/>
          <a:lstStyle/>
          <a:p>
            <a:r>
              <a:rPr lang="en-US" b="1" smtClean="0">
                <a:solidFill>
                  <a:srgbClr val="C00000"/>
                </a:solidFill>
              </a:rPr>
              <a:t>Dr. Aiman Qais Afar</a:t>
            </a:r>
            <a:endParaRPr lang="en-US" b="1">
              <a:solidFill>
                <a:srgbClr val="C00000"/>
              </a:solidFill>
            </a:endParaRPr>
          </a:p>
        </p:txBody>
      </p:sp>
      <p:sp>
        <p:nvSpPr>
          <p:cNvPr id="4" name="Slide Number Placeholder 3"/>
          <p:cNvSpPr>
            <a:spLocks noGrp="1"/>
          </p:cNvSpPr>
          <p:nvPr>
            <p:ph type="sldNum" sz="quarter" idx="12"/>
          </p:nvPr>
        </p:nvSpPr>
        <p:spPr>
          <a:xfrm>
            <a:off x="8610600" y="6568786"/>
            <a:ext cx="2743200" cy="365125"/>
          </a:xfrm>
        </p:spPr>
        <p:txBody>
          <a:bodyPr/>
          <a:lstStyle/>
          <a:p>
            <a:fld id="{914D00FE-1219-4777-A07D-25718EFC503F}" type="slidenum">
              <a:rPr lang="en-US" b="1" smtClean="0">
                <a:solidFill>
                  <a:srgbClr val="C00000"/>
                </a:solidFill>
              </a:rPr>
              <a:t>13</a:t>
            </a:fld>
            <a:endParaRPr lang="en-US" b="1">
              <a:solidFill>
                <a:srgbClr val="C00000"/>
              </a:solidFill>
            </a:endParaRPr>
          </a:p>
        </p:txBody>
      </p:sp>
      <p:sp>
        <p:nvSpPr>
          <p:cNvPr id="5" name="Rectangle 4"/>
          <p:cNvSpPr/>
          <p:nvPr/>
        </p:nvSpPr>
        <p:spPr>
          <a:xfrm>
            <a:off x="124688" y="685800"/>
            <a:ext cx="11838709" cy="1569660"/>
          </a:xfrm>
          <a:prstGeom prst="rect">
            <a:avLst/>
          </a:prstGeom>
        </p:spPr>
        <p:txBody>
          <a:bodyPr wrap="square">
            <a:spAutoFit/>
          </a:bodyPr>
          <a:lstStyle/>
          <a:p>
            <a:r>
              <a:rPr lang="en-GB" sz="2400" b="1" dirty="0" smtClean="0">
                <a:latin typeface="Candara" panose="020E0502030303020204" pitchFamily="34" charset="0"/>
              </a:rPr>
              <a:t>In addition to </a:t>
            </a:r>
            <a:r>
              <a:rPr lang="en-GB" sz="2400" b="1" dirty="0" smtClean="0">
                <a:solidFill>
                  <a:srgbClr val="C00000"/>
                </a:solidFill>
                <a:latin typeface="Candara" panose="020E0502030303020204" pitchFamily="34" charset="0"/>
              </a:rPr>
              <a:t>the ansa cervicalis </a:t>
            </a:r>
            <a:r>
              <a:rPr lang="en-GB" sz="2400" b="1" dirty="0" smtClean="0">
                <a:latin typeface="Candara" panose="020E0502030303020204" pitchFamily="34" charset="0"/>
              </a:rPr>
              <a:t>and </a:t>
            </a:r>
            <a:r>
              <a:rPr lang="en-GB" sz="2400" b="1" dirty="0" smtClean="0">
                <a:solidFill>
                  <a:srgbClr val="C00000"/>
                </a:solidFill>
                <a:latin typeface="Candara" panose="020E0502030303020204" pitchFamily="34" charset="0"/>
              </a:rPr>
              <a:t>phrenic nerves </a:t>
            </a:r>
            <a:r>
              <a:rPr lang="en-GB" sz="2400" b="1" dirty="0" smtClean="0">
                <a:latin typeface="Candara" panose="020E0502030303020204" pitchFamily="34" charset="0"/>
              </a:rPr>
              <a:t>arising from the loops of the plexus, </a:t>
            </a:r>
            <a:r>
              <a:rPr lang="en-GB" sz="2400" b="1" dirty="0" smtClean="0">
                <a:solidFill>
                  <a:schemeClr val="accent6">
                    <a:lumMod val="50000"/>
                  </a:schemeClr>
                </a:solidFill>
                <a:latin typeface="Candara" panose="020E0502030303020204" pitchFamily="34" charset="0"/>
              </a:rPr>
              <a:t>deep motor branches of the cervical plexus </a:t>
            </a:r>
            <a:r>
              <a:rPr lang="en-GB" sz="2400" b="1" dirty="0" smtClean="0">
                <a:latin typeface="Candara" panose="020E0502030303020204" pitchFamily="34" charset="0"/>
              </a:rPr>
              <a:t>include branches arising from the roots that supply </a:t>
            </a:r>
            <a:r>
              <a:rPr lang="en-GB" sz="2400" b="1" dirty="0" smtClean="0">
                <a:solidFill>
                  <a:srgbClr val="00B050"/>
                </a:solidFill>
                <a:latin typeface="Candara" panose="020E0502030303020204" pitchFamily="34" charset="0"/>
              </a:rPr>
              <a:t>the rhomboids </a:t>
            </a:r>
            <a:r>
              <a:rPr lang="en-GB" sz="2400" b="1" dirty="0" smtClean="0">
                <a:solidFill>
                  <a:srgbClr val="1B10FC"/>
                </a:solidFill>
                <a:latin typeface="Candara" panose="020E0502030303020204" pitchFamily="34" charset="0"/>
              </a:rPr>
              <a:t>(dorsal scapular nerve; C4 and C5), </a:t>
            </a:r>
            <a:r>
              <a:rPr lang="en-GB" sz="2400" b="1" dirty="0" smtClean="0">
                <a:solidFill>
                  <a:srgbClr val="00B050"/>
                </a:solidFill>
                <a:latin typeface="Candara" panose="020E0502030303020204" pitchFamily="34" charset="0"/>
              </a:rPr>
              <a:t>serratus anterior </a:t>
            </a:r>
            <a:r>
              <a:rPr lang="en-GB" sz="2400" b="1" dirty="0" smtClean="0">
                <a:solidFill>
                  <a:srgbClr val="1B10FC"/>
                </a:solidFill>
                <a:latin typeface="Candara" panose="020E0502030303020204" pitchFamily="34" charset="0"/>
              </a:rPr>
              <a:t>(long thoracic nerve; C5-C7), </a:t>
            </a:r>
            <a:r>
              <a:rPr lang="en-GB" sz="2400" b="1" dirty="0" smtClean="0">
                <a:latin typeface="Candara" panose="020E0502030303020204" pitchFamily="34" charset="0"/>
              </a:rPr>
              <a:t>and nearby prevertebral muscles</a:t>
            </a:r>
            <a:endParaRPr lang="en-GB" sz="2400" b="1" dirty="0">
              <a:latin typeface="Candara" panose="020E0502030303020204" pitchFamily="34" charset="0"/>
            </a:endParaRPr>
          </a:p>
        </p:txBody>
      </p:sp>
      <p:sp>
        <p:nvSpPr>
          <p:cNvPr id="6" name="Rectangle 5"/>
          <p:cNvSpPr/>
          <p:nvPr/>
        </p:nvSpPr>
        <p:spPr>
          <a:xfrm>
            <a:off x="124688" y="101025"/>
            <a:ext cx="2801088" cy="584775"/>
          </a:xfrm>
          <a:prstGeom prst="rect">
            <a:avLst/>
          </a:prstGeom>
          <a:ln w="57150">
            <a:solidFill>
              <a:srgbClr val="1B10FC"/>
            </a:solidFill>
          </a:ln>
        </p:spPr>
        <p:txBody>
          <a:bodyPr wrap="none">
            <a:spAutoFit/>
          </a:bodyPr>
          <a:lstStyle/>
          <a:p>
            <a:r>
              <a:rPr lang="en-GB" sz="3200" b="1" dirty="0" smtClean="0">
                <a:solidFill>
                  <a:srgbClr val="FF0000"/>
                </a:solidFill>
              </a:rPr>
              <a:t>Cervical plexus </a:t>
            </a:r>
            <a:endParaRPr lang="en-GB" sz="3200" b="1" dirty="0">
              <a:solidFill>
                <a:srgbClr val="FF0000"/>
              </a:solidFill>
            </a:endParaRPr>
          </a:p>
        </p:txBody>
      </p:sp>
      <p:pic>
        <p:nvPicPr>
          <p:cNvPr id="7" name="Picture 2" descr="http://www.chiropractic-help.com/images/Dorsal-scapular-nerve-C5-anterior-ramus.jpg"/>
          <p:cNvPicPr>
            <a:picLocks noChangeAspect="1" noChangeArrowheads="1"/>
          </p:cNvPicPr>
          <p:nvPr/>
        </p:nvPicPr>
        <p:blipFill>
          <a:blip r:embed="rId2" cstate="print"/>
          <a:srcRect/>
          <a:stretch>
            <a:fillRect/>
          </a:stretch>
        </p:blipFill>
        <p:spPr bwMode="auto">
          <a:xfrm>
            <a:off x="7389092" y="2144209"/>
            <a:ext cx="4472706" cy="4433813"/>
          </a:xfrm>
          <a:prstGeom prst="rect">
            <a:avLst/>
          </a:prstGeom>
          <a:noFill/>
          <a:ln w="57150">
            <a:solidFill>
              <a:srgbClr val="3DFC10"/>
            </a:solidFill>
          </a:ln>
        </p:spPr>
      </p:pic>
      <p:pic>
        <p:nvPicPr>
          <p:cNvPr id="8" name="Picture 4" descr="http://scapulothoracicdysfunction.weebly.com/uploads/3/1/3/5/31353651/4496403.png"/>
          <p:cNvPicPr>
            <a:picLocks noChangeAspect="1" noChangeArrowheads="1"/>
          </p:cNvPicPr>
          <p:nvPr/>
        </p:nvPicPr>
        <p:blipFill>
          <a:blip r:embed="rId3" cstate="print"/>
          <a:srcRect/>
          <a:stretch>
            <a:fillRect/>
          </a:stretch>
        </p:blipFill>
        <p:spPr bwMode="auto">
          <a:xfrm>
            <a:off x="496454" y="2343176"/>
            <a:ext cx="3615689" cy="3962401"/>
          </a:xfrm>
          <a:prstGeom prst="rect">
            <a:avLst/>
          </a:prstGeom>
          <a:noFill/>
          <a:ln w="57150">
            <a:solidFill>
              <a:srgbClr val="3DFC10"/>
            </a:solidFill>
          </a:ln>
        </p:spPr>
      </p:pic>
    </p:spTree>
    <p:extLst>
      <p:ext uri="{BB962C8B-B14F-4D97-AF65-F5344CB8AC3E}">
        <p14:creationId xmlns:p14="http://schemas.microsoft.com/office/powerpoint/2010/main" val="91915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504126"/>
            <a:ext cx="2743200" cy="365125"/>
          </a:xfrm>
        </p:spPr>
        <p:txBody>
          <a:bodyPr/>
          <a:lstStyle/>
          <a:p>
            <a:r>
              <a:rPr lang="en-US" b="1" smtClean="0">
                <a:solidFill>
                  <a:srgbClr val="C00000"/>
                </a:solidFill>
              </a:rPr>
              <a:t>15 March 2023</a:t>
            </a:r>
            <a:endParaRPr lang="en-US" b="1">
              <a:solidFill>
                <a:srgbClr val="C00000"/>
              </a:solidFill>
            </a:endParaRPr>
          </a:p>
        </p:txBody>
      </p:sp>
      <p:sp>
        <p:nvSpPr>
          <p:cNvPr id="3" name="Footer Placeholder 2"/>
          <p:cNvSpPr>
            <a:spLocks noGrp="1"/>
          </p:cNvSpPr>
          <p:nvPr>
            <p:ph type="ftr" sz="quarter" idx="11"/>
          </p:nvPr>
        </p:nvSpPr>
        <p:spPr>
          <a:xfrm>
            <a:off x="4038600" y="6504126"/>
            <a:ext cx="4114800" cy="365125"/>
          </a:xfrm>
        </p:spPr>
        <p:txBody>
          <a:bodyPr/>
          <a:lstStyle/>
          <a:p>
            <a:r>
              <a:rPr lang="en-US" b="1" smtClean="0">
                <a:solidFill>
                  <a:srgbClr val="C00000"/>
                </a:solidFill>
              </a:rPr>
              <a:t>Dr. Aiman Qais Afar</a:t>
            </a:r>
            <a:endParaRPr lang="en-US" b="1">
              <a:solidFill>
                <a:srgbClr val="C00000"/>
              </a:solidFill>
            </a:endParaRPr>
          </a:p>
        </p:txBody>
      </p:sp>
      <p:sp>
        <p:nvSpPr>
          <p:cNvPr id="4" name="Slide Number Placeholder 3"/>
          <p:cNvSpPr>
            <a:spLocks noGrp="1"/>
          </p:cNvSpPr>
          <p:nvPr>
            <p:ph type="sldNum" sz="quarter" idx="12"/>
          </p:nvPr>
        </p:nvSpPr>
        <p:spPr>
          <a:xfrm>
            <a:off x="8610600" y="6504126"/>
            <a:ext cx="2743200" cy="365125"/>
          </a:xfrm>
        </p:spPr>
        <p:txBody>
          <a:bodyPr/>
          <a:lstStyle/>
          <a:p>
            <a:fld id="{914D00FE-1219-4777-A07D-25718EFC503F}" type="slidenum">
              <a:rPr lang="en-US" b="1" smtClean="0">
                <a:solidFill>
                  <a:srgbClr val="C00000"/>
                </a:solidFill>
              </a:rPr>
              <a:t>14</a:t>
            </a:fld>
            <a:endParaRPr lang="en-US" b="1">
              <a:solidFill>
                <a:srgbClr val="C00000"/>
              </a:solidFill>
            </a:endParaRPr>
          </a:p>
        </p:txBody>
      </p:sp>
      <p:sp>
        <p:nvSpPr>
          <p:cNvPr id="5" name="Rectangle 4"/>
          <p:cNvSpPr/>
          <p:nvPr/>
        </p:nvSpPr>
        <p:spPr>
          <a:xfrm>
            <a:off x="76200" y="101025"/>
            <a:ext cx="3618298" cy="584775"/>
          </a:xfrm>
          <a:prstGeom prst="rect">
            <a:avLst/>
          </a:prstGeom>
          <a:ln w="57150">
            <a:solidFill>
              <a:srgbClr val="3DFC10"/>
            </a:solidFill>
          </a:ln>
        </p:spPr>
        <p:txBody>
          <a:bodyPr wrap="none">
            <a:spAutoFit/>
          </a:bodyPr>
          <a:lstStyle/>
          <a:p>
            <a:r>
              <a:rPr lang="en-GB" sz="3200" b="1" dirty="0" smtClean="0">
                <a:solidFill>
                  <a:srgbClr val="FF0000"/>
                </a:solidFill>
                <a:latin typeface="Candara" panose="020E0502030303020204" pitchFamily="34" charset="0"/>
              </a:rPr>
              <a:t>The phrenic nerves </a:t>
            </a:r>
            <a:endParaRPr lang="en-GB" sz="3200" b="1" dirty="0">
              <a:solidFill>
                <a:srgbClr val="FF0000"/>
              </a:solidFill>
              <a:latin typeface="Candara" panose="020E0502030303020204" pitchFamily="34" charset="0"/>
            </a:endParaRPr>
          </a:p>
        </p:txBody>
      </p:sp>
      <p:sp>
        <p:nvSpPr>
          <p:cNvPr id="6" name="Rectangle 5"/>
          <p:cNvSpPr/>
          <p:nvPr/>
        </p:nvSpPr>
        <p:spPr>
          <a:xfrm>
            <a:off x="136237" y="845046"/>
            <a:ext cx="7206673" cy="5693866"/>
          </a:xfrm>
          <a:prstGeom prst="rect">
            <a:avLst/>
          </a:prstGeom>
        </p:spPr>
        <p:txBody>
          <a:bodyPr wrap="square">
            <a:spAutoFit/>
          </a:bodyPr>
          <a:lstStyle/>
          <a:p>
            <a:pPr>
              <a:buFont typeface="Wingdings" pitchFamily="2" charset="2"/>
              <a:buChar char="ü"/>
            </a:pPr>
            <a:r>
              <a:rPr lang="en-GB" sz="2800" b="1" dirty="0">
                <a:latin typeface="Candara" panose="020E0502030303020204" pitchFamily="34" charset="0"/>
              </a:rPr>
              <a:t>O</a:t>
            </a:r>
            <a:r>
              <a:rPr lang="en-GB" sz="2800" b="1" dirty="0" smtClean="0">
                <a:latin typeface="Candara" panose="020E0502030303020204" pitchFamily="34" charset="0"/>
              </a:rPr>
              <a:t>riginate chiefly from </a:t>
            </a:r>
            <a:r>
              <a:rPr lang="en-GB" sz="2800" b="1" dirty="0" smtClean="0">
                <a:solidFill>
                  <a:srgbClr val="FF0000"/>
                </a:solidFill>
                <a:latin typeface="Candara" panose="020E0502030303020204" pitchFamily="34" charset="0"/>
              </a:rPr>
              <a:t>the C4 </a:t>
            </a:r>
            <a:r>
              <a:rPr lang="en-GB" sz="2800" b="1" dirty="0" smtClean="0">
                <a:latin typeface="Candara" panose="020E0502030303020204" pitchFamily="34" charset="0"/>
              </a:rPr>
              <a:t>nerve but receive contributions from </a:t>
            </a:r>
            <a:r>
              <a:rPr lang="en-GB" sz="2800" b="1" dirty="0" smtClean="0">
                <a:solidFill>
                  <a:srgbClr val="FF0000"/>
                </a:solidFill>
                <a:latin typeface="Candara" panose="020E0502030303020204" pitchFamily="34" charset="0"/>
              </a:rPr>
              <a:t>the C3 and C5 </a:t>
            </a:r>
            <a:r>
              <a:rPr lang="en-GB" sz="2800" b="1" dirty="0" smtClean="0">
                <a:latin typeface="Candara" panose="020E0502030303020204" pitchFamily="34" charset="0"/>
              </a:rPr>
              <a:t>nerves </a:t>
            </a:r>
          </a:p>
          <a:p>
            <a:pPr>
              <a:buFont typeface="Wingdings" pitchFamily="2" charset="2"/>
              <a:buChar char="ü"/>
            </a:pPr>
            <a:endParaRPr lang="en-GB" sz="2800" b="1" dirty="0" smtClean="0">
              <a:latin typeface="Candara" panose="020E0502030303020204" pitchFamily="34" charset="0"/>
            </a:endParaRPr>
          </a:p>
          <a:p>
            <a:pPr>
              <a:buFont typeface="Wingdings" pitchFamily="2" charset="2"/>
              <a:buChar char="ü"/>
            </a:pPr>
            <a:r>
              <a:rPr lang="en-GB" sz="2800" b="1" dirty="0" smtClean="0">
                <a:latin typeface="Candara" panose="020E0502030303020204" pitchFamily="34" charset="0"/>
              </a:rPr>
              <a:t>The phrenic nerves contain </a:t>
            </a:r>
            <a:r>
              <a:rPr lang="en-GB" sz="2800" b="1" dirty="0" smtClean="0">
                <a:solidFill>
                  <a:srgbClr val="1B10FC"/>
                </a:solidFill>
                <a:latin typeface="Candara" panose="020E0502030303020204" pitchFamily="34" charset="0"/>
              </a:rPr>
              <a:t>motor,</a:t>
            </a:r>
            <a:r>
              <a:rPr lang="en-GB" sz="2800" b="1" dirty="0" smtClean="0">
                <a:latin typeface="Candara" panose="020E0502030303020204" pitchFamily="34" charset="0"/>
              </a:rPr>
              <a:t> </a:t>
            </a:r>
            <a:r>
              <a:rPr lang="en-GB" sz="2800" b="1" dirty="0" smtClean="0">
                <a:solidFill>
                  <a:srgbClr val="1B10FC"/>
                </a:solidFill>
                <a:latin typeface="Candara" panose="020E0502030303020204" pitchFamily="34" charset="0"/>
              </a:rPr>
              <a:t>sensory</a:t>
            </a:r>
            <a:r>
              <a:rPr lang="en-GB" sz="2800" b="1" dirty="0" smtClean="0">
                <a:latin typeface="Candara" panose="020E0502030303020204" pitchFamily="34" charset="0"/>
              </a:rPr>
              <a:t>, and </a:t>
            </a:r>
            <a:r>
              <a:rPr lang="en-GB" sz="2800" b="1" dirty="0" smtClean="0">
                <a:solidFill>
                  <a:srgbClr val="1B10FC"/>
                </a:solidFill>
                <a:latin typeface="Candara" panose="020E0502030303020204" pitchFamily="34" charset="0"/>
              </a:rPr>
              <a:t>sympathetic nerve fibers</a:t>
            </a:r>
            <a:r>
              <a:rPr lang="en-GB" sz="2800" b="1" dirty="0" smtClean="0">
                <a:latin typeface="Candara" panose="020E0502030303020204" pitchFamily="34" charset="0"/>
              </a:rPr>
              <a:t>. </a:t>
            </a:r>
          </a:p>
          <a:p>
            <a:endParaRPr lang="en-GB" sz="2800" b="1" dirty="0" smtClean="0">
              <a:latin typeface="Candara" panose="020E0502030303020204" pitchFamily="34" charset="0"/>
            </a:endParaRPr>
          </a:p>
          <a:p>
            <a:pPr>
              <a:buFont typeface="Wingdings" pitchFamily="2" charset="2"/>
              <a:buChar char="ü"/>
            </a:pPr>
            <a:r>
              <a:rPr lang="en-GB" sz="2800" b="1" dirty="0" smtClean="0">
                <a:solidFill>
                  <a:srgbClr val="7030A0"/>
                </a:solidFill>
                <a:latin typeface="Candara" pitchFamily="34" charset="0"/>
              </a:rPr>
              <a:t>These nerves provide the sole motor supply to the diaphragm as well as sensation to its central part. </a:t>
            </a:r>
          </a:p>
          <a:p>
            <a:pPr>
              <a:buFont typeface="Wingdings" pitchFamily="2" charset="2"/>
              <a:buChar char="ü"/>
            </a:pPr>
            <a:endParaRPr lang="en-GB" sz="2800" b="1" dirty="0" smtClean="0">
              <a:latin typeface="Candara" panose="020E0502030303020204" pitchFamily="34" charset="0"/>
            </a:endParaRPr>
          </a:p>
          <a:p>
            <a:pPr>
              <a:buFont typeface="Wingdings" pitchFamily="2" charset="2"/>
              <a:buChar char="ü"/>
            </a:pPr>
            <a:r>
              <a:rPr lang="en-GB" sz="2800" b="1" dirty="0" smtClean="0">
                <a:latin typeface="Candara" panose="020E0502030303020204" pitchFamily="34" charset="0"/>
              </a:rPr>
              <a:t>In the thorax, each phrenic nerve supplies the mediastinal pleura and pericardium</a:t>
            </a:r>
            <a:endParaRPr lang="en-GB" sz="2800" b="1" dirty="0">
              <a:latin typeface="Candara" panose="020E0502030303020204" pitchFamily="34" charset="0"/>
            </a:endParaRPr>
          </a:p>
        </p:txBody>
      </p:sp>
      <p:pic>
        <p:nvPicPr>
          <p:cNvPr id="7" name="Picture 2" descr="http://teachmeanatomy.info/wp-content/uploads/Major-Branches-of-the-Cervical-Plexus.jpg"/>
          <p:cNvPicPr>
            <a:picLocks noChangeAspect="1" noChangeArrowheads="1"/>
          </p:cNvPicPr>
          <p:nvPr/>
        </p:nvPicPr>
        <p:blipFill>
          <a:blip r:embed="rId2" cstate="print"/>
          <a:srcRect/>
          <a:stretch>
            <a:fillRect/>
          </a:stretch>
        </p:blipFill>
        <p:spPr bwMode="auto">
          <a:xfrm>
            <a:off x="7583056" y="685800"/>
            <a:ext cx="4476750" cy="5461328"/>
          </a:xfrm>
          <a:prstGeom prst="rect">
            <a:avLst/>
          </a:prstGeom>
          <a:noFill/>
          <a:ln w="76200">
            <a:solidFill>
              <a:srgbClr val="3DFC10"/>
            </a:solidFill>
          </a:ln>
        </p:spPr>
      </p:pic>
    </p:spTree>
    <p:extLst>
      <p:ext uri="{BB962C8B-B14F-4D97-AF65-F5344CB8AC3E}">
        <p14:creationId xmlns:p14="http://schemas.microsoft.com/office/powerpoint/2010/main" val="2530706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476418"/>
            <a:ext cx="2743200" cy="365125"/>
          </a:xfrm>
        </p:spPr>
        <p:txBody>
          <a:bodyPr/>
          <a:lstStyle/>
          <a:p>
            <a:r>
              <a:rPr lang="en-US" b="1" dirty="0" smtClean="0">
                <a:solidFill>
                  <a:srgbClr val="C00000"/>
                </a:solidFill>
              </a:rPr>
              <a:t>15 March 2023</a:t>
            </a:r>
            <a:endParaRPr lang="en-US" b="1" dirty="0">
              <a:solidFill>
                <a:srgbClr val="C00000"/>
              </a:solidFill>
            </a:endParaRPr>
          </a:p>
        </p:txBody>
      </p:sp>
      <p:sp>
        <p:nvSpPr>
          <p:cNvPr id="3" name="Footer Placeholder 2"/>
          <p:cNvSpPr>
            <a:spLocks noGrp="1"/>
          </p:cNvSpPr>
          <p:nvPr>
            <p:ph type="ftr" sz="quarter" idx="11"/>
          </p:nvPr>
        </p:nvSpPr>
        <p:spPr>
          <a:xfrm>
            <a:off x="4038600" y="6476418"/>
            <a:ext cx="4114800" cy="365125"/>
          </a:xfrm>
        </p:spPr>
        <p:txBody>
          <a:bodyPr/>
          <a:lstStyle/>
          <a:p>
            <a:r>
              <a:rPr lang="en-US" b="1" smtClean="0">
                <a:solidFill>
                  <a:srgbClr val="C00000"/>
                </a:solidFill>
              </a:rPr>
              <a:t>Dr. Aiman Qais Afar</a:t>
            </a:r>
            <a:endParaRPr lang="en-US" b="1">
              <a:solidFill>
                <a:srgbClr val="C00000"/>
              </a:solidFill>
            </a:endParaRPr>
          </a:p>
        </p:txBody>
      </p:sp>
      <p:sp>
        <p:nvSpPr>
          <p:cNvPr id="4" name="Slide Number Placeholder 3"/>
          <p:cNvSpPr>
            <a:spLocks noGrp="1"/>
          </p:cNvSpPr>
          <p:nvPr>
            <p:ph type="sldNum" sz="quarter" idx="12"/>
          </p:nvPr>
        </p:nvSpPr>
        <p:spPr>
          <a:xfrm>
            <a:off x="8610600" y="6476418"/>
            <a:ext cx="2743200" cy="365125"/>
          </a:xfrm>
        </p:spPr>
        <p:txBody>
          <a:bodyPr/>
          <a:lstStyle/>
          <a:p>
            <a:fld id="{914D00FE-1219-4777-A07D-25718EFC503F}" type="slidenum">
              <a:rPr lang="en-US" b="1" smtClean="0">
                <a:solidFill>
                  <a:srgbClr val="C00000"/>
                </a:solidFill>
              </a:rPr>
              <a:t>15</a:t>
            </a:fld>
            <a:endParaRPr lang="en-US" b="1">
              <a:solidFill>
                <a:srgbClr val="C00000"/>
              </a:solidFill>
            </a:endParaRPr>
          </a:p>
        </p:txBody>
      </p:sp>
      <p:sp>
        <p:nvSpPr>
          <p:cNvPr id="5" name="Rectangle 4"/>
          <p:cNvSpPr/>
          <p:nvPr/>
        </p:nvSpPr>
        <p:spPr>
          <a:xfrm>
            <a:off x="76200" y="101025"/>
            <a:ext cx="3618298" cy="584775"/>
          </a:xfrm>
          <a:prstGeom prst="rect">
            <a:avLst/>
          </a:prstGeom>
          <a:ln w="57150">
            <a:solidFill>
              <a:srgbClr val="3DFC10"/>
            </a:solidFill>
          </a:ln>
        </p:spPr>
        <p:txBody>
          <a:bodyPr wrap="none">
            <a:spAutoFit/>
          </a:bodyPr>
          <a:lstStyle/>
          <a:p>
            <a:r>
              <a:rPr lang="en-GB" sz="3200" b="1" dirty="0" smtClean="0">
                <a:solidFill>
                  <a:srgbClr val="FF0000"/>
                </a:solidFill>
                <a:latin typeface="Candara" panose="020E0502030303020204" pitchFamily="34" charset="0"/>
              </a:rPr>
              <a:t>The phrenic nerves </a:t>
            </a:r>
            <a:endParaRPr lang="en-GB" sz="3200" b="1" dirty="0">
              <a:solidFill>
                <a:srgbClr val="FF0000"/>
              </a:solidFill>
              <a:latin typeface="Candara" panose="020E0502030303020204" pitchFamily="34" charset="0"/>
            </a:endParaRPr>
          </a:p>
        </p:txBody>
      </p:sp>
      <p:sp>
        <p:nvSpPr>
          <p:cNvPr id="6" name="Rectangle 5"/>
          <p:cNvSpPr/>
          <p:nvPr/>
        </p:nvSpPr>
        <p:spPr>
          <a:xfrm>
            <a:off x="76200" y="685800"/>
            <a:ext cx="7245928" cy="5693866"/>
          </a:xfrm>
          <a:prstGeom prst="rect">
            <a:avLst/>
          </a:prstGeom>
        </p:spPr>
        <p:txBody>
          <a:bodyPr wrap="square">
            <a:spAutoFit/>
          </a:bodyPr>
          <a:lstStyle/>
          <a:p>
            <a:r>
              <a:rPr lang="en-GB" sz="2800" b="1" dirty="0" smtClean="0">
                <a:latin typeface="Candara" panose="020E0502030303020204" pitchFamily="34" charset="0"/>
              </a:rPr>
              <a:t>Receiving variable communicating fibers in the neck from </a:t>
            </a:r>
            <a:r>
              <a:rPr lang="en-GB" sz="2800" b="1" dirty="0" smtClean="0">
                <a:solidFill>
                  <a:srgbClr val="1B10FC"/>
                </a:solidFill>
                <a:latin typeface="Candara" panose="020E0502030303020204" pitchFamily="34" charset="0"/>
              </a:rPr>
              <a:t>the cervical sympathetic ganglia </a:t>
            </a:r>
            <a:r>
              <a:rPr lang="en-GB" sz="2800" b="1" dirty="0" smtClean="0">
                <a:latin typeface="Candara" panose="020E0502030303020204" pitchFamily="34" charset="0"/>
              </a:rPr>
              <a:t>or their branches, each phrenic nerve </a:t>
            </a:r>
            <a:r>
              <a:rPr lang="en-GB" sz="2800" b="1" dirty="0" smtClean="0">
                <a:solidFill>
                  <a:srgbClr val="C00000"/>
                </a:solidFill>
                <a:latin typeface="Candara" panose="020E0502030303020204" pitchFamily="34" charset="0"/>
              </a:rPr>
              <a:t>forms at the superior part of the lateral border of the anterior scalene </a:t>
            </a:r>
            <a:r>
              <a:rPr lang="en-GB" sz="2800" b="1" dirty="0" smtClean="0">
                <a:latin typeface="Candara" panose="020E0502030303020204" pitchFamily="34" charset="0"/>
              </a:rPr>
              <a:t>muscle at the level of </a:t>
            </a:r>
            <a:r>
              <a:rPr lang="en-GB" sz="2800" b="1" dirty="0" smtClean="0">
                <a:solidFill>
                  <a:srgbClr val="7030A0"/>
                </a:solidFill>
                <a:latin typeface="Candara" panose="020E0502030303020204" pitchFamily="34" charset="0"/>
              </a:rPr>
              <a:t>the superior border of the thyroid cartilage</a:t>
            </a:r>
            <a:r>
              <a:rPr lang="en-GB" sz="2800" b="1" dirty="0" smtClean="0">
                <a:latin typeface="Candara" panose="020E0502030303020204" pitchFamily="34" charset="0"/>
              </a:rPr>
              <a:t>. </a:t>
            </a:r>
          </a:p>
          <a:p>
            <a:endParaRPr lang="en-GB" sz="2800" b="1" dirty="0" smtClean="0">
              <a:latin typeface="Candara" panose="020E0502030303020204" pitchFamily="34" charset="0"/>
            </a:endParaRPr>
          </a:p>
          <a:p>
            <a:r>
              <a:rPr lang="en-GB" sz="2800" b="1" dirty="0" smtClean="0">
                <a:latin typeface="Candara" panose="020E0502030303020204" pitchFamily="34" charset="0"/>
              </a:rPr>
              <a:t>The phrenic nerve descends obliquely with </a:t>
            </a:r>
            <a:r>
              <a:rPr lang="en-GB" sz="2800" b="1" dirty="0" smtClean="0">
                <a:solidFill>
                  <a:srgbClr val="1B10FC"/>
                </a:solidFill>
                <a:latin typeface="Candara" panose="020E0502030303020204" pitchFamily="34" charset="0"/>
              </a:rPr>
              <a:t>the IJV </a:t>
            </a:r>
            <a:r>
              <a:rPr lang="en-GB" sz="2800" b="1" dirty="0" smtClean="0">
                <a:latin typeface="Candara" panose="020E0502030303020204" pitchFamily="34" charset="0"/>
              </a:rPr>
              <a:t>across </a:t>
            </a:r>
            <a:r>
              <a:rPr lang="en-GB" sz="2800" b="1" dirty="0" smtClean="0">
                <a:solidFill>
                  <a:srgbClr val="00B050"/>
                </a:solidFill>
                <a:latin typeface="Candara" panose="020E0502030303020204" pitchFamily="34" charset="0"/>
              </a:rPr>
              <a:t>the anterior scalene</a:t>
            </a:r>
            <a:r>
              <a:rPr lang="en-GB" sz="2800" b="1" dirty="0" smtClean="0">
                <a:latin typeface="Candara" panose="020E0502030303020204" pitchFamily="34" charset="0"/>
              </a:rPr>
              <a:t>, deep to the prevertebral layer of deep cervical fascia and </a:t>
            </a:r>
            <a:r>
              <a:rPr lang="en-GB" sz="2800" b="1" dirty="0" smtClean="0">
                <a:solidFill>
                  <a:srgbClr val="FF0000"/>
                </a:solidFill>
                <a:latin typeface="Candara" panose="020E0502030303020204" pitchFamily="34" charset="0"/>
              </a:rPr>
              <a:t>the transverse cervical and suprascapular arteries.</a:t>
            </a:r>
            <a:endParaRPr lang="en-GB" sz="2800" b="1" dirty="0">
              <a:solidFill>
                <a:srgbClr val="FF0000"/>
              </a:solidFill>
              <a:latin typeface="Candara" panose="020E0502030303020204" pitchFamily="34" charset="0"/>
            </a:endParaRPr>
          </a:p>
        </p:txBody>
      </p:sp>
      <p:pic>
        <p:nvPicPr>
          <p:cNvPr id="7" name="Picture 2" descr="http://3.bp.blogspot.com/-yhtvC1-ZDac/UJB7tQDsjKI/AAAAAAAAAE0/6bBaQjX7W6Y/s1600/diaphragm-phrenic-nerve.jpg"/>
          <p:cNvPicPr>
            <a:picLocks noChangeAspect="1" noChangeArrowheads="1"/>
          </p:cNvPicPr>
          <p:nvPr/>
        </p:nvPicPr>
        <p:blipFill>
          <a:blip r:embed="rId2" cstate="print"/>
          <a:srcRect/>
          <a:stretch>
            <a:fillRect/>
          </a:stretch>
        </p:blipFill>
        <p:spPr bwMode="auto">
          <a:xfrm>
            <a:off x="7511472" y="685800"/>
            <a:ext cx="4572000" cy="4868334"/>
          </a:xfrm>
          <a:prstGeom prst="rect">
            <a:avLst/>
          </a:prstGeom>
          <a:noFill/>
        </p:spPr>
      </p:pic>
    </p:spTree>
    <p:extLst>
      <p:ext uri="{BB962C8B-B14F-4D97-AF65-F5344CB8AC3E}">
        <p14:creationId xmlns:p14="http://schemas.microsoft.com/office/powerpoint/2010/main" val="2047924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5891" y="6356350"/>
            <a:ext cx="1242291" cy="365125"/>
          </a:xfrm>
        </p:spPr>
        <p:txBody>
          <a:bodyPr/>
          <a:lstStyle/>
          <a:p>
            <a:r>
              <a:rPr lang="en-US" b="1" smtClean="0">
                <a:solidFill>
                  <a:srgbClr val="C00000"/>
                </a:solidFill>
              </a:rPr>
              <a:t>15 March 2023</a:t>
            </a:r>
            <a:endParaRPr lang="en-US" b="1">
              <a:solidFill>
                <a:srgbClr val="C00000"/>
              </a:solidFill>
            </a:endParaRPr>
          </a:p>
        </p:txBody>
      </p:sp>
      <p:sp>
        <p:nvSpPr>
          <p:cNvPr id="3" name="Footer Placeholder 2"/>
          <p:cNvSpPr>
            <a:spLocks noGrp="1"/>
          </p:cNvSpPr>
          <p:nvPr>
            <p:ph type="ftr" sz="quarter" idx="11"/>
          </p:nvPr>
        </p:nvSpPr>
        <p:spPr/>
        <p:txBody>
          <a:bodyPr/>
          <a:lstStyle/>
          <a:p>
            <a:r>
              <a:rPr lang="en-US" b="1" smtClean="0">
                <a:solidFill>
                  <a:srgbClr val="C00000"/>
                </a:solidFill>
              </a:rPr>
              <a:t>Dr. Aiman Qais Afar</a:t>
            </a:r>
            <a:endParaRPr lang="en-US" b="1">
              <a:solidFill>
                <a:srgbClr val="C00000"/>
              </a:solidFill>
            </a:endParaRPr>
          </a:p>
        </p:txBody>
      </p:sp>
      <p:sp>
        <p:nvSpPr>
          <p:cNvPr id="4" name="Slide Number Placeholder 3"/>
          <p:cNvSpPr>
            <a:spLocks noGrp="1"/>
          </p:cNvSpPr>
          <p:nvPr>
            <p:ph type="sldNum" sz="quarter" idx="12"/>
          </p:nvPr>
        </p:nvSpPr>
        <p:spPr/>
        <p:txBody>
          <a:bodyPr/>
          <a:lstStyle/>
          <a:p>
            <a:fld id="{914D00FE-1219-4777-A07D-25718EFC503F}" type="slidenum">
              <a:rPr lang="en-US" b="1" smtClean="0">
                <a:solidFill>
                  <a:srgbClr val="C00000"/>
                </a:solidFill>
              </a:rPr>
              <a:t>16</a:t>
            </a:fld>
            <a:endParaRPr lang="en-US" b="1">
              <a:solidFill>
                <a:srgbClr val="C00000"/>
              </a:solidFill>
            </a:endParaRPr>
          </a:p>
        </p:txBody>
      </p:sp>
      <p:sp>
        <p:nvSpPr>
          <p:cNvPr id="5" name="Rectangle 4"/>
          <p:cNvSpPr/>
          <p:nvPr/>
        </p:nvSpPr>
        <p:spPr>
          <a:xfrm>
            <a:off x="76200" y="101025"/>
            <a:ext cx="3509294" cy="584775"/>
          </a:xfrm>
          <a:prstGeom prst="rect">
            <a:avLst/>
          </a:prstGeom>
          <a:ln w="57150">
            <a:solidFill>
              <a:srgbClr val="3DFC10"/>
            </a:solidFill>
          </a:ln>
        </p:spPr>
        <p:txBody>
          <a:bodyPr wrap="none">
            <a:spAutoFit/>
          </a:bodyPr>
          <a:lstStyle/>
          <a:p>
            <a:r>
              <a:rPr lang="en-GB" sz="3200" b="1" dirty="0" smtClean="0">
                <a:solidFill>
                  <a:srgbClr val="FF0000"/>
                </a:solidFill>
              </a:rPr>
              <a:t>The phrenic nerves </a:t>
            </a:r>
            <a:endParaRPr lang="en-GB" sz="3200" b="1" dirty="0">
              <a:solidFill>
                <a:srgbClr val="FF0000"/>
              </a:solidFill>
            </a:endParaRPr>
          </a:p>
        </p:txBody>
      </p:sp>
      <p:sp>
        <p:nvSpPr>
          <p:cNvPr id="6" name="Rectangle 5"/>
          <p:cNvSpPr/>
          <p:nvPr/>
        </p:nvSpPr>
        <p:spPr>
          <a:xfrm>
            <a:off x="76199" y="762000"/>
            <a:ext cx="6523183" cy="5262979"/>
          </a:xfrm>
          <a:prstGeom prst="rect">
            <a:avLst/>
          </a:prstGeom>
        </p:spPr>
        <p:txBody>
          <a:bodyPr wrap="square">
            <a:spAutoFit/>
          </a:bodyPr>
          <a:lstStyle/>
          <a:p>
            <a:pPr>
              <a:buFont typeface="Wingdings" pitchFamily="2" charset="2"/>
              <a:buChar char="q"/>
            </a:pPr>
            <a:r>
              <a:rPr lang="en-GB" sz="2800" b="1" dirty="0" smtClean="0">
                <a:latin typeface="Candara" panose="020E0502030303020204" pitchFamily="34" charset="0"/>
              </a:rPr>
              <a:t>On the left, the phrenic nerve crosses </a:t>
            </a:r>
            <a:r>
              <a:rPr lang="en-GB" sz="2800" b="1" dirty="0" smtClean="0">
                <a:solidFill>
                  <a:srgbClr val="1B10FC"/>
                </a:solidFill>
                <a:latin typeface="Candara" panose="020E0502030303020204" pitchFamily="34" charset="0"/>
              </a:rPr>
              <a:t>anterior to the first part of the subclavian artery</a:t>
            </a:r>
            <a:r>
              <a:rPr lang="en-GB" sz="2800" b="1" dirty="0" smtClean="0">
                <a:latin typeface="Candara" panose="020E0502030303020204" pitchFamily="34" charset="0"/>
              </a:rPr>
              <a:t>;</a:t>
            </a:r>
          </a:p>
          <a:p>
            <a:endParaRPr lang="en-GB" sz="2800" b="1" dirty="0" smtClean="0">
              <a:latin typeface="Candara" panose="020E0502030303020204" pitchFamily="34" charset="0"/>
            </a:endParaRPr>
          </a:p>
          <a:p>
            <a:pPr>
              <a:buFont typeface="Wingdings" pitchFamily="2" charset="2"/>
              <a:buChar char="q"/>
            </a:pPr>
            <a:r>
              <a:rPr lang="en-GB" sz="2800" b="1" dirty="0" smtClean="0">
                <a:latin typeface="Candara" panose="020E0502030303020204" pitchFamily="34" charset="0"/>
              </a:rPr>
              <a:t> On the right, it lies on </a:t>
            </a:r>
            <a:r>
              <a:rPr lang="en-GB" sz="2800" b="1" dirty="0" smtClean="0">
                <a:solidFill>
                  <a:srgbClr val="7030A0"/>
                </a:solidFill>
                <a:latin typeface="Candara" panose="020E0502030303020204" pitchFamily="34" charset="0"/>
              </a:rPr>
              <a:t>the anterior scalene muscle</a:t>
            </a:r>
            <a:r>
              <a:rPr lang="en-GB" sz="2800" b="1" dirty="0" smtClean="0">
                <a:latin typeface="Candara" panose="020E0502030303020204" pitchFamily="34" charset="0"/>
              </a:rPr>
              <a:t> and crosses </a:t>
            </a:r>
            <a:r>
              <a:rPr lang="en-GB" sz="2800" b="1" dirty="0" smtClean="0">
                <a:solidFill>
                  <a:srgbClr val="1B10FC"/>
                </a:solidFill>
                <a:latin typeface="Candara" panose="020E0502030303020204" pitchFamily="34" charset="0"/>
              </a:rPr>
              <a:t>anterior to the second part of the subclavian artery. </a:t>
            </a:r>
          </a:p>
          <a:p>
            <a:endParaRPr lang="en-GB" sz="2800" b="1" dirty="0" smtClean="0">
              <a:latin typeface="Candara" panose="020E0502030303020204" pitchFamily="34" charset="0"/>
            </a:endParaRPr>
          </a:p>
          <a:p>
            <a:pPr>
              <a:buFont typeface="Wingdings" pitchFamily="2" charset="2"/>
              <a:buChar char="q"/>
            </a:pPr>
            <a:r>
              <a:rPr lang="en-GB" sz="2800" b="1" dirty="0" smtClean="0">
                <a:latin typeface="Candara" panose="020E0502030303020204" pitchFamily="34" charset="0"/>
              </a:rPr>
              <a:t>On both sides, </a:t>
            </a:r>
            <a:r>
              <a:rPr lang="en-GB" sz="2800" b="1" dirty="0" smtClean="0">
                <a:solidFill>
                  <a:srgbClr val="C00000"/>
                </a:solidFill>
                <a:latin typeface="Candara" panose="020E0502030303020204" pitchFamily="34" charset="0"/>
              </a:rPr>
              <a:t>the phrenic nerve </a:t>
            </a:r>
            <a:r>
              <a:rPr lang="en-GB" sz="2800" b="1" dirty="0" smtClean="0">
                <a:latin typeface="Candara" panose="020E0502030303020204" pitchFamily="34" charset="0"/>
              </a:rPr>
              <a:t>runs posterior to the </a:t>
            </a:r>
            <a:r>
              <a:rPr lang="en-GB" sz="2800" b="1" dirty="0" smtClean="0">
                <a:solidFill>
                  <a:srgbClr val="1B10FC"/>
                </a:solidFill>
                <a:latin typeface="Candara" panose="020E0502030303020204" pitchFamily="34" charset="0"/>
              </a:rPr>
              <a:t>subclavian vein</a:t>
            </a:r>
            <a:r>
              <a:rPr lang="en-GB" sz="2800" b="1" dirty="0" smtClean="0">
                <a:latin typeface="Candara" panose="020E0502030303020204" pitchFamily="34" charset="0"/>
              </a:rPr>
              <a:t> and anterior to </a:t>
            </a:r>
            <a:r>
              <a:rPr lang="en-GB" sz="2800" b="1" dirty="0" smtClean="0">
                <a:solidFill>
                  <a:srgbClr val="FF0000"/>
                </a:solidFill>
                <a:latin typeface="Candara" panose="020E0502030303020204" pitchFamily="34" charset="0"/>
              </a:rPr>
              <a:t>the internal thoracic artery</a:t>
            </a:r>
            <a:r>
              <a:rPr lang="en-GB" sz="2800" b="1" dirty="0" smtClean="0">
                <a:latin typeface="Candara" panose="020E0502030303020204" pitchFamily="34" charset="0"/>
              </a:rPr>
              <a:t> as it enters the thorax.</a:t>
            </a:r>
            <a:endParaRPr lang="en-GB" sz="2800" b="1" dirty="0">
              <a:latin typeface="Candara" panose="020E0502030303020204" pitchFamily="34" charset="0"/>
            </a:endParaRPr>
          </a:p>
        </p:txBody>
      </p:sp>
      <p:pic>
        <p:nvPicPr>
          <p:cNvPr id="7" name="Picture 1"/>
          <p:cNvPicPr>
            <a:picLocks noChangeAspect="1" noChangeArrowheads="1"/>
          </p:cNvPicPr>
          <p:nvPr/>
        </p:nvPicPr>
        <p:blipFill>
          <a:blip r:embed="rId2" cstate="print"/>
          <a:srcRect l="25183" t="15625" r="27379" b="6250"/>
          <a:stretch>
            <a:fillRect/>
          </a:stretch>
        </p:blipFill>
        <p:spPr bwMode="auto">
          <a:xfrm>
            <a:off x="12679218" y="4405745"/>
            <a:ext cx="749695" cy="694162"/>
          </a:xfrm>
          <a:prstGeom prst="rect">
            <a:avLst/>
          </a:prstGeom>
          <a:noFill/>
          <a:ln w="57150">
            <a:solidFill>
              <a:srgbClr val="3DFC10"/>
            </a:solidFill>
            <a:miter lim="800000"/>
            <a:headEnd/>
            <a:tailEnd/>
          </a:ln>
          <a:effectLst/>
        </p:spPr>
      </p:pic>
      <p:pic>
        <p:nvPicPr>
          <p:cNvPr id="8" name="Picture 2" descr="The Phrenic Nerve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841" y="685800"/>
            <a:ext cx="5145485" cy="4970888"/>
          </a:xfrm>
          <a:prstGeom prst="rect">
            <a:avLst/>
          </a:prstGeom>
          <a:noFill/>
          <a:ln w="76200">
            <a:solidFill>
              <a:srgbClr val="1BF72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44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C00000"/>
                </a:solidFill>
              </a:rPr>
              <a:t>15 March 2023</a:t>
            </a:r>
            <a:endParaRPr lang="en-US" b="1">
              <a:solidFill>
                <a:srgbClr val="C00000"/>
              </a:solidFill>
            </a:endParaRPr>
          </a:p>
        </p:txBody>
      </p:sp>
      <p:sp>
        <p:nvSpPr>
          <p:cNvPr id="3" name="Footer Placeholder 2"/>
          <p:cNvSpPr>
            <a:spLocks noGrp="1"/>
          </p:cNvSpPr>
          <p:nvPr>
            <p:ph type="ftr" sz="quarter" idx="11"/>
          </p:nvPr>
        </p:nvSpPr>
        <p:spPr/>
        <p:txBody>
          <a:bodyPr/>
          <a:lstStyle/>
          <a:p>
            <a:r>
              <a:rPr lang="en-US" b="1" dirty="0" smtClean="0">
                <a:solidFill>
                  <a:srgbClr val="C00000"/>
                </a:solidFill>
              </a:rPr>
              <a:t>Dr. Aiman Qais Afar</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914D00FE-1219-4777-A07D-25718EFC503F}" type="slidenum">
              <a:rPr lang="en-US" b="1" smtClean="0">
                <a:solidFill>
                  <a:srgbClr val="C00000"/>
                </a:solidFill>
              </a:rPr>
              <a:t>17</a:t>
            </a:fld>
            <a:endParaRPr lang="en-US" b="1">
              <a:solidFill>
                <a:srgbClr val="C00000"/>
              </a:solidFill>
            </a:endParaRPr>
          </a:p>
        </p:txBody>
      </p:sp>
      <p:sp>
        <p:nvSpPr>
          <p:cNvPr id="5" name="Rectangle 4"/>
          <p:cNvSpPr/>
          <p:nvPr/>
        </p:nvSpPr>
        <p:spPr>
          <a:xfrm>
            <a:off x="76200" y="101025"/>
            <a:ext cx="3618298" cy="584775"/>
          </a:xfrm>
          <a:prstGeom prst="rect">
            <a:avLst/>
          </a:prstGeom>
          <a:ln w="57150">
            <a:solidFill>
              <a:srgbClr val="3DFC10"/>
            </a:solidFill>
          </a:ln>
        </p:spPr>
        <p:txBody>
          <a:bodyPr wrap="none">
            <a:spAutoFit/>
          </a:bodyPr>
          <a:lstStyle/>
          <a:p>
            <a:r>
              <a:rPr lang="en-GB" sz="3200" b="1" dirty="0" smtClean="0">
                <a:solidFill>
                  <a:srgbClr val="FF0000"/>
                </a:solidFill>
                <a:latin typeface="Candara" panose="020E0502030303020204" pitchFamily="34" charset="0"/>
              </a:rPr>
              <a:t>The phrenic nerves </a:t>
            </a:r>
            <a:endParaRPr lang="en-GB" sz="3200" b="1" dirty="0">
              <a:solidFill>
                <a:srgbClr val="FF0000"/>
              </a:solidFill>
              <a:latin typeface="Candara" panose="020E0502030303020204" pitchFamily="34" charset="0"/>
            </a:endParaRPr>
          </a:p>
        </p:txBody>
      </p:sp>
      <p:sp>
        <p:nvSpPr>
          <p:cNvPr id="6" name="Rectangle 5"/>
          <p:cNvSpPr/>
          <p:nvPr/>
        </p:nvSpPr>
        <p:spPr>
          <a:xfrm>
            <a:off x="152400" y="838200"/>
            <a:ext cx="7070436" cy="4893647"/>
          </a:xfrm>
          <a:prstGeom prst="rect">
            <a:avLst/>
          </a:prstGeom>
        </p:spPr>
        <p:txBody>
          <a:bodyPr wrap="square">
            <a:spAutoFit/>
          </a:bodyPr>
          <a:lstStyle/>
          <a:p>
            <a:pPr>
              <a:buFont typeface="Wingdings" pitchFamily="2" charset="2"/>
              <a:buChar char="ü"/>
            </a:pPr>
            <a:r>
              <a:rPr lang="en-GB" sz="2400" b="1" dirty="0" smtClean="0">
                <a:latin typeface="Candara" panose="020E0502030303020204" pitchFamily="34" charset="0"/>
              </a:rPr>
              <a:t>The contribution of </a:t>
            </a:r>
            <a:r>
              <a:rPr lang="en-GB" sz="2400" b="1" dirty="0" smtClean="0">
                <a:solidFill>
                  <a:srgbClr val="1B10FC"/>
                </a:solidFill>
                <a:latin typeface="Candara" panose="020E0502030303020204" pitchFamily="34" charset="0"/>
              </a:rPr>
              <a:t>the C5 </a:t>
            </a:r>
            <a:r>
              <a:rPr lang="en-GB" sz="2400" b="1" dirty="0" smtClean="0">
                <a:latin typeface="Candara" panose="020E0502030303020204" pitchFamily="34" charset="0"/>
              </a:rPr>
              <a:t>nerve to the phrenic nerve may be derived from an </a:t>
            </a:r>
            <a:r>
              <a:rPr lang="en-GB" sz="2400" b="1" dirty="0" smtClean="0">
                <a:solidFill>
                  <a:srgbClr val="1B10FC"/>
                </a:solidFill>
                <a:latin typeface="Candara" panose="020E0502030303020204" pitchFamily="34" charset="0"/>
              </a:rPr>
              <a:t>accessory phrenic nerve</a:t>
            </a:r>
          </a:p>
          <a:p>
            <a:pPr>
              <a:buFont typeface="Wingdings" pitchFamily="2" charset="2"/>
              <a:buChar char="ü"/>
            </a:pPr>
            <a:endParaRPr lang="en-GB" sz="2400" b="1" dirty="0" smtClean="0">
              <a:latin typeface="Candara" panose="020E0502030303020204" pitchFamily="34" charset="0"/>
            </a:endParaRPr>
          </a:p>
          <a:p>
            <a:pPr>
              <a:buFont typeface="Wingdings" pitchFamily="2" charset="2"/>
              <a:buChar char="ü"/>
            </a:pPr>
            <a:r>
              <a:rPr lang="en-GB" sz="2400" b="1" dirty="0" smtClean="0">
                <a:latin typeface="Candara" panose="020E0502030303020204" pitchFamily="34" charset="0"/>
              </a:rPr>
              <a:t> Frequently, it is a branch </a:t>
            </a:r>
            <a:r>
              <a:rPr lang="en-GB" sz="2400" b="1" dirty="0" smtClean="0">
                <a:solidFill>
                  <a:schemeClr val="accent6">
                    <a:lumMod val="50000"/>
                  </a:schemeClr>
                </a:solidFill>
                <a:latin typeface="Candara" panose="020E0502030303020204" pitchFamily="34" charset="0"/>
              </a:rPr>
              <a:t>of the </a:t>
            </a:r>
            <a:r>
              <a:rPr lang="en-GB" sz="2400" b="1" dirty="0" smtClean="0">
                <a:solidFill>
                  <a:srgbClr val="C00000"/>
                </a:solidFill>
                <a:latin typeface="Candara" panose="020E0502030303020204" pitchFamily="34" charset="0"/>
              </a:rPr>
              <a:t>nerve to the subclavius. </a:t>
            </a:r>
          </a:p>
          <a:p>
            <a:pPr>
              <a:buFont typeface="Wingdings" pitchFamily="2" charset="2"/>
              <a:buChar char="ü"/>
            </a:pPr>
            <a:endParaRPr lang="en-GB" sz="2400" b="1" dirty="0" smtClean="0">
              <a:latin typeface="Candara" panose="020E0502030303020204" pitchFamily="34" charset="0"/>
            </a:endParaRPr>
          </a:p>
          <a:p>
            <a:pPr>
              <a:buFont typeface="Wingdings" pitchFamily="2" charset="2"/>
              <a:buChar char="ü"/>
            </a:pPr>
            <a:r>
              <a:rPr lang="en-GB" sz="2400" b="1" dirty="0" smtClean="0">
                <a:latin typeface="Candara" panose="020E0502030303020204" pitchFamily="34" charset="0"/>
              </a:rPr>
              <a:t>If present, </a:t>
            </a:r>
            <a:r>
              <a:rPr lang="en-GB" sz="2400" b="1" dirty="0" smtClean="0">
                <a:solidFill>
                  <a:srgbClr val="C00000"/>
                </a:solidFill>
                <a:latin typeface="Candara" panose="020E0502030303020204" pitchFamily="34" charset="0"/>
              </a:rPr>
              <a:t>the accessory phrenic nerve </a:t>
            </a:r>
            <a:r>
              <a:rPr lang="en-GB" sz="2400" b="1" dirty="0" smtClean="0">
                <a:latin typeface="Candara" panose="020E0502030303020204" pitchFamily="34" charset="0"/>
              </a:rPr>
              <a:t>lies lateral to </a:t>
            </a:r>
            <a:r>
              <a:rPr lang="en-GB" sz="2400" b="1" dirty="0" smtClean="0">
                <a:solidFill>
                  <a:schemeClr val="accent6">
                    <a:lumMod val="75000"/>
                  </a:schemeClr>
                </a:solidFill>
                <a:latin typeface="Candara" panose="020E0502030303020204" pitchFamily="34" charset="0"/>
              </a:rPr>
              <a:t>the</a:t>
            </a:r>
            <a:r>
              <a:rPr lang="en-GB" sz="2400" b="1" dirty="0" smtClean="0">
                <a:latin typeface="Candara" panose="020E0502030303020204" pitchFamily="34" charset="0"/>
              </a:rPr>
              <a:t> </a:t>
            </a:r>
            <a:r>
              <a:rPr lang="en-GB" sz="2400" b="1" dirty="0" smtClean="0">
                <a:solidFill>
                  <a:schemeClr val="accent6">
                    <a:lumMod val="75000"/>
                  </a:schemeClr>
                </a:solidFill>
                <a:latin typeface="Candara" panose="020E0502030303020204" pitchFamily="34" charset="0"/>
              </a:rPr>
              <a:t>main nerve </a:t>
            </a:r>
            <a:r>
              <a:rPr lang="en-GB" sz="2400" b="1" dirty="0" smtClean="0">
                <a:latin typeface="Candara" panose="020E0502030303020204" pitchFamily="34" charset="0"/>
              </a:rPr>
              <a:t>and descends posterior and sometimes anterior to </a:t>
            </a:r>
            <a:r>
              <a:rPr lang="en-GB" sz="2400" b="1" dirty="0" smtClean="0">
                <a:solidFill>
                  <a:srgbClr val="1B10FC"/>
                </a:solidFill>
                <a:latin typeface="Candara" panose="020E0502030303020204" pitchFamily="34" charset="0"/>
              </a:rPr>
              <a:t>the subclavian vein. </a:t>
            </a:r>
          </a:p>
          <a:p>
            <a:endParaRPr lang="en-GB" sz="2400" b="1" dirty="0" smtClean="0">
              <a:latin typeface="Candara" panose="020E0502030303020204" pitchFamily="34" charset="0"/>
            </a:endParaRPr>
          </a:p>
          <a:p>
            <a:pPr>
              <a:buFont typeface="Wingdings" pitchFamily="2" charset="2"/>
              <a:buChar char="ü"/>
            </a:pPr>
            <a:r>
              <a:rPr lang="en-GB" sz="2400" b="1" dirty="0" smtClean="0">
                <a:solidFill>
                  <a:srgbClr val="1B10FC"/>
                </a:solidFill>
                <a:latin typeface="Candara" pitchFamily="34" charset="0"/>
              </a:rPr>
              <a:t>The accessory phrenic nerve joins the phrenic nerve either in the root of the neck or in the thorax</a:t>
            </a:r>
            <a:r>
              <a:rPr lang="en-GB" sz="2400" b="1" dirty="0" smtClean="0">
                <a:latin typeface="Candara" pitchFamily="34" charset="0"/>
              </a:rPr>
              <a:t>.</a:t>
            </a:r>
            <a:endParaRPr lang="en-GB" sz="2400" b="1" dirty="0">
              <a:latin typeface="Candara" pitchFamily="34" charset="0"/>
            </a:endParaRPr>
          </a:p>
        </p:txBody>
      </p:sp>
      <p:pic>
        <p:nvPicPr>
          <p:cNvPr id="7172" name="Picture 4" descr="JaypeeDigital | eBook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836" y="100890"/>
            <a:ext cx="4738255" cy="603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6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Dr. Aiman Qais Afar</a:t>
            </a:r>
            <a:endParaRPr lang="en-US"/>
          </a:p>
        </p:txBody>
      </p:sp>
      <p:sp>
        <p:nvSpPr>
          <p:cNvPr id="4" name="Slide Number Placeholder 3"/>
          <p:cNvSpPr>
            <a:spLocks noGrp="1"/>
          </p:cNvSpPr>
          <p:nvPr>
            <p:ph type="sldNum" sz="quarter" idx="12"/>
          </p:nvPr>
        </p:nvSpPr>
        <p:spPr/>
        <p:txBody>
          <a:bodyPr/>
          <a:lstStyle/>
          <a:p>
            <a:fld id="{914D00FE-1219-4777-A07D-25718EFC503F}" type="slidenum">
              <a:rPr lang="en-US" smtClean="0"/>
              <a:t>18</a:t>
            </a:fld>
            <a:endParaRPr lang="en-US"/>
          </a:p>
        </p:txBody>
      </p:sp>
      <p:pic>
        <p:nvPicPr>
          <p:cNvPr id="5" name="Picture 2" descr="D:\Aiman Camera\LONDON  UK 19.10.2010\DSC0264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Footer Placeholder 2"/>
          <p:cNvSpPr txBox="1">
            <a:spLocks/>
          </p:cNvSpPr>
          <p:nvPr/>
        </p:nvSpPr>
        <p:spPr>
          <a:xfrm>
            <a:off x="579581" y="30436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rgbClr val="C00000"/>
                </a:solidFill>
                <a:latin typeface="Candara" panose="020E0502030303020204" pitchFamily="34" charset="0"/>
              </a:rPr>
              <a:t>Dr. Aiman Qais Afar</a:t>
            </a:r>
            <a:endParaRPr lang="en-US" sz="3600" b="1" dirty="0">
              <a:solidFill>
                <a:srgbClr val="C00000"/>
              </a:solidFill>
              <a:latin typeface="Candara" panose="020E0502030303020204" pitchFamily="34" charset="0"/>
            </a:endParaRPr>
          </a:p>
        </p:txBody>
      </p:sp>
      <p:sp>
        <p:nvSpPr>
          <p:cNvPr id="7" name="Date Placeholder 1"/>
          <p:cNvSpPr>
            <a:spLocks noGrp="1"/>
          </p:cNvSpPr>
          <p:nvPr>
            <p:ph type="dt" sz="half" idx="10"/>
          </p:nvPr>
        </p:nvSpPr>
        <p:spPr>
          <a:xfrm>
            <a:off x="205508" y="791294"/>
            <a:ext cx="5493327" cy="365125"/>
          </a:xfrm>
        </p:spPr>
        <p:txBody>
          <a:bodyPr/>
          <a:lstStyle/>
          <a:p>
            <a:r>
              <a:rPr lang="en-US" sz="3600" b="1" dirty="0" smtClean="0">
                <a:solidFill>
                  <a:srgbClr val="C00000"/>
                </a:solidFill>
                <a:latin typeface="Candara" panose="020E0502030303020204" pitchFamily="34" charset="0"/>
              </a:rPr>
              <a:t>Wednesday 15 March 2023</a:t>
            </a:r>
            <a:endParaRPr lang="en-US" sz="3600" b="1" dirty="0">
              <a:solidFill>
                <a:srgbClr val="C00000"/>
              </a:solidFill>
              <a:latin typeface="Candara" panose="020E0502030303020204" pitchFamily="34" charset="0"/>
            </a:endParaRPr>
          </a:p>
        </p:txBody>
      </p:sp>
    </p:spTree>
    <p:extLst>
      <p:ext uri="{BB962C8B-B14F-4D97-AF65-F5344CB8AC3E}">
        <p14:creationId xmlns:p14="http://schemas.microsoft.com/office/powerpoint/2010/main" val="744180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9402" y="6335694"/>
            <a:ext cx="1286164" cy="365125"/>
          </a:xfrm>
        </p:spPr>
        <p:txBody>
          <a:bodyPr/>
          <a:lstStyle/>
          <a:p>
            <a:r>
              <a:rPr lang="en-US" b="1" smtClean="0">
                <a:solidFill>
                  <a:srgbClr val="C00000"/>
                </a:solidFill>
              </a:rPr>
              <a:t>15 March 2023</a:t>
            </a:r>
            <a:endParaRPr lang="en-US" b="1">
              <a:solidFill>
                <a:srgbClr val="C00000"/>
              </a:solidFill>
            </a:endParaRPr>
          </a:p>
        </p:txBody>
      </p:sp>
      <p:sp>
        <p:nvSpPr>
          <p:cNvPr id="3" name="Footer Placeholder 2"/>
          <p:cNvSpPr>
            <a:spLocks noGrp="1"/>
          </p:cNvSpPr>
          <p:nvPr>
            <p:ph type="ftr" sz="quarter" idx="11"/>
          </p:nvPr>
        </p:nvSpPr>
        <p:spPr>
          <a:xfrm>
            <a:off x="-1192645" y="6151419"/>
            <a:ext cx="4114800" cy="387494"/>
          </a:xfrm>
        </p:spPr>
        <p:txBody>
          <a:bodyPr/>
          <a:lstStyle/>
          <a:p>
            <a:r>
              <a:rPr lang="en-US" b="1" dirty="0" smtClean="0">
                <a:solidFill>
                  <a:srgbClr val="FF0000"/>
                </a:solidFill>
              </a:rPr>
              <a:t>Dr. Aiman Qais Afar</a:t>
            </a:r>
            <a:endParaRPr lang="en-US" b="1" dirty="0">
              <a:solidFill>
                <a:srgbClr val="FF0000"/>
              </a:solidFill>
            </a:endParaRPr>
          </a:p>
        </p:txBody>
      </p:sp>
      <p:sp>
        <p:nvSpPr>
          <p:cNvPr id="4" name="Slide Number Placeholder 3"/>
          <p:cNvSpPr>
            <a:spLocks noGrp="1"/>
          </p:cNvSpPr>
          <p:nvPr>
            <p:ph type="sldNum" sz="quarter" idx="12"/>
          </p:nvPr>
        </p:nvSpPr>
        <p:spPr>
          <a:xfrm>
            <a:off x="8832273" y="101025"/>
            <a:ext cx="2743200" cy="365125"/>
          </a:xfrm>
        </p:spPr>
        <p:txBody>
          <a:bodyPr/>
          <a:lstStyle/>
          <a:p>
            <a:fld id="{914D00FE-1219-4777-A07D-25718EFC503F}" type="slidenum">
              <a:rPr lang="en-US" b="1" smtClean="0">
                <a:solidFill>
                  <a:srgbClr val="FF0000"/>
                </a:solidFill>
              </a:rPr>
              <a:t>2</a:t>
            </a:fld>
            <a:endParaRPr lang="en-US" b="1" dirty="0">
              <a:solidFill>
                <a:srgbClr val="FF0000"/>
              </a:solidFill>
            </a:endParaRPr>
          </a:p>
        </p:txBody>
      </p:sp>
      <p:sp>
        <p:nvSpPr>
          <p:cNvPr id="5" name="Rectangle 4"/>
          <p:cNvSpPr/>
          <p:nvPr/>
        </p:nvSpPr>
        <p:spPr>
          <a:xfrm>
            <a:off x="76199" y="762000"/>
            <a:ext cx="11995727" cy="1938992"/>
          </a:xfrm>
          <a:prstGeom prst="rect">
            <a:avLst/>
          </a:prstGeom>
        </p:spPr>
        <p:txBody>
          <a:bodyPr wrap="square">
            <a:spAutoFit/>
          </a:bodyPr>
          <a:lstStyle/>
          <a:p>
            <a:pPr>
              <a:buFont typeface="Wingdings" pitchFamily="2" charset="2"/>
              <a:buChar char="v"/>
            </a:pPr>
            <a:r>
              <a:rPr lang="en-GB" sz="2400" b="1" dirty="0" smtClean="0">
                <a:latin typeface="Candara" pitchFamily="34" charset="0"/>
              </a:rPr>
              <a:t>The </a:t>
            </a:r>
            <a:r>
              <a:rPr lang="en-GB" sz="2400" b="1" dirty="0" smtClean="0">
                <a:solidFill>
                  <a:srgbClr val="1B10FC"/>
                </a:solidFill>
                <a:latin typeface="Candara" pitchFamily="34" charset="0"/>
              </a:rPr>
              <a:t>anterior rami of C1-C4 </a:t>
            </a:r>
            <a:r>
              <a:rPr lang="en-GB" sz="2400" b="1" dirty="0" smtClean="0">
                <a:latin typeface="Candara" pitchFamily="34" charset="0"/>
              </a:rPr>
              <a:t>make up </a:t>
            </a:r>
            <a:r>
              <a:rPr lang="en-GB" sz="2400" b="1" dirty="0" smtClean="0">
                <a:solidFill>
                  <a:srgbClr val="FF0000"/>
                </a:solidFill>
                <a:latin typeface="Candara" pitchFamily="34" charset="0"/>
              </a:rPr>
              <a:t>the roots of the cervical plexus </a:t>
            </a:r>
            <a:endParaRPr lang="en-GB" sz="2400" b="1" dirty="0" smtClean="0">
              <a:latin typeface="Candara" pitchFamily="34" charset="0"/>
            </a:endParaRPr>
          </a:p>
          <a:p>
            <a:pPr>
              <a:buFont typeface="Wingdings" pitchFamily="2" charset="2"/>
              <a:buChar char="v"/>
            </a:pPr>
            <a:r>
              <a:rPr lang="en-GB" sz="2400" b="1" dirty="0" smtClean="0">
                <a:solidFill>
                  <a:srgbClr val="FF0000"/>
                </a:solidFill>
                <a:latin typeface="Candara" pitchFamily="34" charset="0"/>
              </a:rPr>
              <a:t>The cervical plexus</a:t>
            </a:r>
            <a:r>
              <a:rPr lang="en-GB" sz="2400" b="1" dirty="0" smtClean="0">
                <a:latin typeface="Candara" pitchFamily="34" charset="0"/>
              </a:rPr>
              <a:t> consists of an </a:t>
            </a:r>
            <a:r>
              <a:rPr lang="en-GB" sz="2400" b="1" dirty="0" smtClean="0">
                <a:solidFill>
                  <a:srgbClr val="0000FF"/>
                </a:solidFill>
                <a:latin typeface="Candara" pitchFamily="34" charset="0"/>
              </a:rPr>
              <a:t>irregular series of </a:t>
            </a:r>
            <a:r>
              <a:rPr lang="en-GB" sz="2400" b="1" dirty="0" smtClean="0">
                <a:solidFill>
                  <a:srgbClr val="1B10FC"/>
                </a:solidFill>
                <a:latin typeface="Candara" pitchFamily="34" charset="0"/>
              </a:rPr>
              <a:t>(primary) nerve loops </a:t>
            </a:r>
            <a:r>
              <a:rPr lang="en-GB" sz="2400" b="1" dirty="0" smtClean="0">
                <a:latin typeface="Candara" pitchFamily="34" charset="0"/>
              </a:rPr>
              <a:t>and the </a:t>
            </a:r>
            <a:r>
              <a:rPr lang="en-GB" sz="2400" b="1" dirty="0" smtClean="0">
                <a:solidFill>
                  <a:srgbClr val="1B10FC"/>
                </a:solidFill>
                <a:latin typeface="Candara" pitchFamily="34" charset="0"/>
              </a:rPr>
              <a:t>branches that arise from the loops.</a:t>
            </a:r>
            <a:endParaRPr lang="en-GB" sz="2400" b="1" dirty="0" smtClean="0">
              <a:latin typeface="Candara" pitchFamily="34" charset="0"/>
            </a:endParaRPr>
          </a:p>
          <a:p>
            <a:pPr>
              <a:buFont typeface="Wingdings" pitchFamily="2" charset="2"/>
              <a:buChar char="v"/>
            </a:pPr>
            <a:r>
              <a:rPr lang="en-GB" sz="2400" b="1" dirty="0" smtClean="0">
                <a:latin typeface="Candara" pitchFamily="34" charset="0"/>
              </a:rPr>
              <a:t> Each participating ramus, </a:t>
            </a:r>
            <a:r>
              <a:rPr lang="en-GB" sz="2400" b="1" dirty="0" smtClean="0">
                <a:solidFill>
                  <a:srgbClr val="FF0000"/>
                </a:solidFill>
                <a:latin typeface="Candara" pitchFamily="34" charset="0"/>
              </a:rPr>
              <a:t>except the first</a:t>
            </a:r>
            <a:r>
              <a:rPr lang="en-GB" sz="2400" b="1" dirty="0" smtClean="0">
                <a:latin typeface="Candara" pitchFamily="34" charset="0"/>
              </a:rPr>
              <a:t>, divides into </a:t>
            </a:r>
            <a:r>
              <a:rPr lang="en-GB" sz="2400" b="1" dirty="0" smtClean="0">
                <a:solidFill>
                  <a:srgbClr val="0000FF"/>
                </a:solidFill>
                <a:latin typeface="Candara" pitchFamily="34" charset="0"/>
              </a:rPr>
              <a:t>ascending</a:t>
            </a:r>
            <a:r>
              <a:rPr lang="en-GB" sz="2400" b="1" dirty="0" smtClean="0">
                <a:latin typeface="Candara" pitchFamily="34" charset="0"/>
              </a:rPr>
              <a:t> and </a:t>
            </a:r>
            <a:r>
              <a:rPr lang="en-GB" sz="2400" b="1" dirty="0" smtClean="0">
                <a:solidFill>
                  <a:srgbClr val="0000FF"/>
                </a:solidFill>
                <a:latin typeface="Candara" pitchFamily="34" charset="0"/>
              </a:rPr>
              <a:t>descending</a:t>
            </a:r>
            <a:r>
              <a:rPr lang="en-GB" sz="2400" b="1" dirty="0" smtClean="0">
                <a:latin typeface="Candara" pitchFamily="34" charset="0"/>
              </a:rPr>
              <a:t> branches that unite with the branches of the adjacent spinal nerve to form </a:t>
            </a:r>
            <a:r>
              <a:rPr lang="en-GB" sz="2400" b="1" dirty="0" smtClean="0">
                <a:solidFill>
                  <a:srgbClr val="7030A0"/>
                </a:solidFill>
                <a:latin typeface="Candara" pitchFamily="34" charset="0"/>
              </a:rPr>
              <a:t>the loops. </a:t>
            </a:r>
            <a:endParaRPr lang="en-GB" sz="2400" b="1" dirty="0">
              <a:solidFill>
                <a:srgbClr val="7030A0"/>
              </a:solidFill>
              <a:latin typeface="Candara" pitchFamily="34" charset="0"/>
            </a:endParaRPr>
          </a:p>
        </p:txBody>
      </p:sp>
      <p:sp>
        <p:nvSpPr>
          <p:cNvPr id="6" name="Rectangle 5"/>
          <p:cNvSpPr/>
          <p:nvPr/>
        </p:nvSpPr>
        <p:spPr>
          <a:xfrm>
            <a:off x="124688" y="101025"/>
            <a:ext cx="2901756" cy="584775"/>
          </a:xfrm>
          <a:prstGeom prst="rect">
            <a:avLst/>
          </a:prstGeom>
          <a:ln w="57150">
            <a:solidFill>
              <a:srgbClr val="1B10FC"/>
            </a:solidFill>
          </a:ln>
        </p:spPr>
        <p:txBody>
          <a:bodyPr wrap="none">
            <a:spAutoFit/>
          </a:bodyPr>
          <a:lstStyle/>
          <a:p>
            <a:r>
              <a:rPr lang="en-GB" sz="3200" b="1" dirty="0">
                <a:solidFill>
                  <a:srgbClr val="FF0000"/>
                </a:solidFill>
                <a:latin typeface="Candara" panose="020E0502030303020204" pitchFamily="34" charset="0"/>
              </a:rPr>
              <a:t>C</a:t>
            </a:r>
            <a:r>
              <a:rPr lang="en-GB" sz="3200" b="1" dirty="0" smtClean="0">
                <a:solidFill>
                  <a:srgbClr val="FF0000"/>
                </a:solidFill>
                <a:latin typeface="Candara" panose="020E0502030303020204" pitchFamily="34" charset="0"/>
              </a:rPr>
              <a:t>ervical plexus </a:t>
            </a:r>
            <a:endParaRPr lang="en-GB" sz="3200" b="1" dirty="0">
              <a:solidFill>
                <a:srgbClr val="FF0000"/>
              </a:solidFill>
              <a:latin typeface="Candara" panose="020E0502030303020204" pitchFamily="34" charset="0"/>
            </a:endParaRPr>
          </a:p>
        </p:txBody>
      </p:sp>
      <p:pic>
        <p:nvPicPr>
          <p:cNvPr id="7" name="Picture 2"/>
          <p:cNvPicPr>
            <a:picLocks noChangeAspect="1" noChangeArrowheads="1"/>
          </p:cNvPicPr>
          <p:nvPr/>
        </p:nvPicPr>
        <p:blipFill>
          <a:blip r:embed="rId2" cstate="print"/>
          <a:srcRect l="27526" t="22917" r="29722" b="32292"/>
          <a:stretch>
            <a:fillRect/>
          </a:stretch>
        </p:blipFill>
        <p:spPr bwMode="auto">
          <a:xfrm>
            <a:off x="5573661" y="2882545"/>
            <a:ext cx="6498265" cy="3827746"/>
          </a:xfrm>
          <a:prstGeom prst="rect">
            <a:avLst/>
          </a:prstGeom>
          <a:noFill/>
          <a:ln w="76200">
            <a:solidFill>
              <a:srgbClr val="3DFC10"/>
            </a:solidFill>
            <a:miter lim="800000"/>
            <a:headEnd/>
            <a:tailEnd/>
          </a:ln>
          <a:effectLst/>
        </p:spPr>
      </p:pic>
      <p:pic>
        <p:nvPicPr>
          <p:cNvPr id="8" name="Picture 2" descr="http://teachmeanatomy.info/wp-content/uploads/Major-Branches-of-the-Cervical-Plexus.jpg"/>
          <p:cNvPicPr>
            <a:picLocks noChangeAspect="1" noChangeArrowheads="1"/>
          </p:cNvPicPr>
          <p:nvPr/>
        </p:nvPicPr>
        <p:blipFill>
          <a:blip r:embed="rId3" cstate="print"/>
          <a:srcRect/>
          <a:stretch>
            <a:fillRect/>
          </a:stretch>
        </p:blipFill>
        <p:spPr bwMode="auto">
          <a:xfrm>
            <a:off x="2006600" y="2872606"/>
            <a:ext cx="3138055" cy="3828213"/>
          </a:xfrm>
          <a:prstGeom prst="rect">
            <a:avLst/>
          </a:prstGeom>
          <a:noFill/>
          <a:ln w="76200">
            <a:solidFill>
              <a:srgbClr val="3DFC10"/>
            </a:solidFill>
          </a:ln>
        </p:spPr>
      </p:pic>
    </p:spTree>
    <p:extLst>
      <p:ext uri="{BB962C8B-B14F-4D97-AF65-F5344CB8AC3E}">
        <p14:creationId xmlns:p14="http://schemas.microsoft.com/office/powerpoint/2010/main" val="1152386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10200" y="6127752"/>
            <a:ext cx="2743200" cy="365125"/>
          </a:xfrm>
        </p:spPr>
        <p:txBody>
          <a:bodyPr/>
          <a:lstStyle/>
          <a:p>
            <a:r>
              <a:rPr lang="en-US" b="1" smtClean="0">
                <a:solidFill>
                  <a:srgbClr val="C00000"/>
                </a:solidFill>
              </a:rPr>
              <a:t>15 March 2023</a:t>
            </a:r>
            <a:endParaRPr lang="en-US" b="1">
              <a:solidFill>
                <a:srgbClr val="C00000"/>
              </a:solidFill>
            </a:endParaRPr>
          </a:p>
        </p:txBody>
      </p:sp>
      <p:sp>
        <p:nvSpPr>
          <p:cNvPr id="3" name="Footer Placeholder 2"/>
          <p:cNvSpPr>
            <a:spLocks noGrp="1"/>
          </p:cNvSpPr>
          <p:nvPr>
            <p:ph type="ftr" sz="quarter" idx="11"/>
          </p:nvPr>
        </p:nvSpPr>
        <p:spPr/>
        <p:txBody>
          <a:bodyPr/>
          <a:lstStyle/>
          <a:p>
            <a:r>
              <a:rPr lang="en-US" b="1" smtClean="0">
                <a:solidFill>
                  <a:srgbClr val="C00000"/>
                </a:solidFill>
              </a:rPr>
              <a:t>Dr. Aiman Qais Afar</a:t>
            </a:r>
            <a:endParaRPr lang="en-US" b="1">
              <a:solidFill>
                <a:srgbClr val="C00000"/>
              </a:solidFill>
            </a:endParaRPr>
          </a:p>
        </p:txBody>
      </p:sp>
      <p:sp>
        <p:nvSpPr>
          <p:cNvPr id="4" name="Slide Number Placeholder 3"/>
          <p:cNvSpPr>
            <a:spLocks noGrp="1"/>
          </p:cNvSpPr>
          <p:nvPr>
            <p:ph type="sldNum" sz="quarter" idx="12"/>
          </p:nvPr>
        </p:nvSpPr>
        <p:spPr>
          <a:xfrm>
            <a:off x="3352800" y="5876926"/>
            <a:ext cx="2743200" cy="365125"/>
          </a:xfrm>
        </p:spPr>
        <p:txBody>
          <a:bodyPr/>
          <a:lstStyle/>
          <a:p>
            <a:fld id="{914D00FE-1219-4777-A07D-25718EFC503F}" type="slidenum">
              <a:rPr lang="en-US" b="1" smtClean="0">
                <a:solidFill>
                  <a:srgbClr val="C00000"/>
                </a:solidFill>
              </a:rPr>
              <a:t>3</a:t>
            </a:fld>
            <a:endParaRPr lang="en-US" b="1">
              <a:solidFill>
                <a:srgbClr val="C00000"/>
              </a:solidFill>
            </a:endParaRPr>
          </a:p>
        </p:txBody>
      </p:sp>
      <p:sp>
        <p:nvSpPr>
          <p:cNvPr id="5" name="Rectangle 4"/>
          <p:cNvSpPr/>
          <p:nvPr/>
        </p:nvSpPr>
        <p:spPr>
          <a:xfrm>
            <a:off x="124688" y="101025"/>
            <a:ext cx="2801088" cy="584775"/>
          </a:xfrm>
          <a:prstGeom prst="rect">
            <a:avLst/>
          </a:prstGeom>
          <a:ln w="57150">
            <a:solidFill>
              <a:srgbClr val="1B10FC"/>
            </a:solidFill>
          </a:ln>
        </p:spPr>
        <p:txBody>
          <a:bodyPr wrap="none">
            <a:spAutoFit/>
          </a:bodyPr>
          <a:lstStyle/>
          <a:p>
            <a:r>
              <a:rPr lang="en-GB" sz="3200" b="1" dirty="0">
                <a:solidFill>
                  <a:srgbClr val="FF0000"/>
                </a:solidFill>
              </a:rPr>
              <a:t>C</a:t>
            </a:r>
            <a:r>
              <a:rPr lang="en-GB" sz="3200" b="1" dirty="0" smtClean="0">
                <a:solidFill>
                  <a:srgbClr val="FF0000"/>
                </a:solidFill>
              </a:rPr>
              <a:t>ervical plexus </a:t>
            </a:r>
            <a:endParaRPr lang="en-GB" sz="3200" b="1" dirty="0">
              <a:solidFill>
                <a:srgbClr val="FF0000"/>
              </a:solidFill>
            </a:endParaRPr>
          </a:p>
        </p:txBody>
      </p:sp>
      <p:sp>
        <p:nvSpPr>
          <p:cNvPr id="6" name="Rectangle 5"/>
          <p:cNvSpPr/>
          <p:nvPr/>
        </p:nvSpPr>
        <p:spPr>
          <a:xfrm>
            <a:off x="124688" y="685800"/>
            <a:ext cx="12067312" cy="1815882"/>
          </a:xfrm>
          <a:prstGeom prst="rect">
            <a:avLst/>
          </a:prstGeom>
        </p:spPr>
        <p:txBody>
          <a:bodyPr wrap="square">
            <a:spAutoFit/>
          </a:bodyPr>
          <a:lstStyle/>
          <a:p>
            <a:pPr>
              <a:buFont typeface="Wingdings" pitchFamily="2" charset="2"/>
              <a:buChar char="v"/>
            </a:pPr>
            <a:r>
              <a:rPr lang="en-GB" sz="2800" b="1" dirty="0" smtClean="0">
                <a:latin typeface="Candara" pitchFamily="34" charset="0"/>
              </a:rPr>
              <a:t>The cervical plexus lies Anteromedial to </a:t>
            </a:r>
            <a:r>
              <a:rPr lang="en-GB" sz="2800" b="1" dirty="0" smtClean="0">
                <a:solidFill>
                  <a:srgbClr val="C00000"/>
                </a:solidFill>
                <a:latin typeface="Candara" pitchFamily="34" charset="0"/>
              </a:rPr>
              <a:t>the levator scapulae</a:t>
            </a:r>
            <a:r>
              <a:rPr lang="en-GB" sz="2800" b="1" dirty="0" smtClean="0">
                <a:solidFill>
                  <a:srgbClr val="00B050"/>
                </a:solidFill>
                <a:latin typeface="Candara" pitchFamily="34" charset="0"/>
              </a:rPr>
              <a:t> </a:t>
            </a:r>
            <a:r>
              <a:rPr lang="en-GB" sz="2800" b="1" dirty="0" smtClean="0">
                <a:latin typeface="Candara" pitchFamily="34" charset="0"/>
              </a:rPr>
              <a:t>and </a:t>
            </a:r>
            <a:r>
              <a:rPr lang="en-GB" sz="2800" b="1" dirty="0" smtClean="0">
                <a:solidFill>
                  <a:srgbClr val="C00000"/>
                </a:solidFill>
                <a:latin typeface="Candara" pitchFamily="34" charset="0"/>
              </a:rPr>
              <a:t>middle scalene muscles </a:t>
            </a:r>
            <a:r>
              <a:rPr lang="en-GB" sz="2800" b="1" dirty="0" smtClean="0">
                <a:latin typeface="Candara" pitchFamily="34" charset="0"/>
              </a:rPr>
              <a:t>and deep to </a:t>
            </a:r>
            <a:r>
              <a:rPr lang="en-GB" sz="2800" b="1" dirty="0" smtClean="0">
                <a:solidFill>
                  <a:srgbClr val="C00000"/>
                </a:solidFill>
                <a:latin typeface="Candara" pitchFamily="34" charset="0"/>
              </a:rPr>
              <a:t>the SCM</a:t>
            </a:r>
            <a:r>
              <a:rPr lang="en-GB" sz="2800" b="1" dirty="0" smtClean="0">
                <a:solidFill>
                  <a:srgbClr val="00B050"/>
                </a:solidFill>
                <a:latin typeface="Candara" pitchFamily="34" charset="0"/>
              </a:rPr>
              <a:t>. </a:t>
            </a:r>
            <a:endParaRPr lang="en-GB" sz="2800" b="1" dirty="0" smtClean="0">
              <a:latin typeface="Candara" pitchFamily="34" charset="0"/>
            </a:endParaRPr>
          </a:p>
          <a:p>
            <a:pPr>
              <a:buFont typeface="Wingdings" pitchFamily="2" charset="2"/>
              <a:buChar char="v"/>
            </a:pPr>
            <a:r>
              <a:rPr lang="en-GB" sz="2800" b="1" dirty="0" smtClean="0">
                <a:solidFill>
                  <a:srgbClr val="1B10FC"/>
                </a:solidFill>
                <a:latin typeface="Candara" pitchFamily="34" charset="0"/>
              </a:rPr>
              <a:t>The superficial branches of the plexus </a:t>
            </a:r>
            <a:r>
              <a:rPr lang="en-GB" sz="2800" b="1" dirty="0" smtClean="0">
                <a:latin typeface="Candara" pitchFamily="34" charset="0"/>
              </a:rPr>
              <a:t>that initially pass posteriorly are </a:t>
            </a:r>
            <a:r>
              <a:rPr lang="en-GB" sz="2800" b="1" dirty="0" smtClean="0">
                <a:solidFill>
                  <a:schemeClr val="accent2"/>
                </a:solidFill>
                <a:latin typeface="Candara" pitchFamily="34" charset="0"/>
              </a:rPr>
              <a:t>cutaneous (sensory) branches </a:t>
            </a:r>
          </a:p>
        </p:txBody>
      </p:sp>
      <p:pic>
        <p:nvPicPr>
          <p:cNvPr id="7" name="Picture 2" descr="https://classconnection.s3.amazonaws.com/484/flashcards/1156484/jpg/cervical_plexus1342596044233.jpg"/>
          <p:cNvPicPr>
            <a:picLocks noChangeAspect="1" noChangeArrowheads="1"/>
          </p:cNvPicPr>
          <p:nvPr/>
        </p:nvPicPr>
        <p:blipFill>
          <a:blip r:embed="rId2" cstate="print"/>
          <a:srcRect/>
          <a:stretch>
            <a:fillRect/>
          </a:stretch>
        </p:blipFill>
        <p:spPr bwMode="auto">
          <a:xfrm>
            <a:off x="12432146" y="4586659"/>
            <a:ext cx="1510145" cy="1534454"/>
          </a:xfrm>
          <a:prstGeom prst="rect">
            <a:avLst/>
          </a:prstGeom>
          <a:noFill/>
          <a:ln w="76200">
            <a:solidFill>
              <a:srgbClr val="3DFC10"/>
            </a:solidFill>
          </a:ln>
        </p:spPr>
      </p:pic>
      <p:pic>
        <p:nvPicPr>
          <p:cNvPr id="2050" name="Picture 2" descr="Cervical Plexus Blocks | Anesthesia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00" y="2550257"/>
            <a:ext cx="4007580" cy="4072803"/>
          </a:xfrm>
          <a:prstGeom prst="rect">
            <a:avLst/>
          </a:prstGeom>
          <a:noFill/>
          <a:ln w="57150">
            <a:solidFill>
              <a:srgbClr val="1BF725"/>
            </a:solidFill>
          </a:ln>
          <a:extLst>
            <a:ext uri="{909E8E84-426E-40DD-AFC4-6F175D3DCCD1}">
              <a14:hiddenFill xmlns:a14="http://schemas.microsoft.com/office/drawing/2010/main">
                <a:solidFill>
                  <a:srgbClr val="FFFFFF"/>
                </a:solidFill>
              </a14:hiddenFill>
            </a:ext>
          </a:extLst>
        </p:spPr>
      </p:pic>
      <p:pic>
        <p:nvPicPr>
          <p:cNvPr id="2052" name="Picture 4" descr="Plexuses | Neupsy 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811" y="2154352"/>
            <a:ext cx="3722177" cy="4549328"/>
          </a:xfrm>
          <a:prstGeom prst="rect">
            <a:avLst/>
          </a:prstGeom>
          <a:noFill/>
          <a:ln w="57150">
            <a:solidFill>
              <a:srgbClr val="1BF72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729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82881" y="196417"/>
            <a:ext cx="2743200" cy="365125"/>
          </a:xfrm>
        </p:spPr>
        <p:txBody>
          <a:bodyPr/>
          <a:lstStyle/>
          <a:p>
            <a:r>
              <a:rPr lang="en-US" b="1" smtClean="0">
                <a:solidFill>
                  <a:schemeClr val="accent2"/>
                </a:solidFill>
              </a:rPr>
              <a:t>15 March 2023</a:t>
            </a:r>
            <a:endParaRPr lang="en-US" b="1">
              <a:solidFill>
                <a:schemeClr val="accent2"/>
              </a:solidFill>
            </a:endParaRPr>
          </a:p>
        </p:txBody>
      </p:sp>
      <p:sp>
        <p:nvSpPr>
          <p:cNvPr id="3" name="Footer Placeholder 2"/>
          <p:cNvSpPr>
            <a:spLocks noGrp="1"/>
          </p:cNvSpPr>
          <p:nvPr>
            <p:ph type="ftr" sz="quarter" idx="11"/>
          </p:nvPr>
        </p:nvSpPr>
        <p:spPr>
          <a:xfrm>
            <a:off x="8663867" y="28287"/>
            <a:ext cx="4114800" cy="365125"/>
          </a:xfrm>
        </p:spPr>
        <p:txBody>
          <a:bodyPr/>
          <a:lstStyle/>
          <a:p>
            <a:r>
              <a:rPr lang="en-US" b="1" smtClean="0">
                <a:solidFill>
                  <a:schemeClr val="accent2"/>
                </a:solidFill>
              </a:rPr>
              <a:t>Dr. Aiman Qais Afar</a:t>
            </a:r>
            <a:endParaRPr lang="en-US" b="1">
              <a:solidFill>
                <a:schemeClr val="accent2"/>
              </a:solidFill>
            </a:endParaRPr>
          </a:p>
        </p:txBody>
      </p:sp>
      <p:sp>
        <p:nvSpPr>
          <p:cNvPr id="4" name="Slide Number Placeholder 3"/>
          <p:cNvSpPr>
            <a:spLocks noGrp="1"/>
          </p:cNvSpPr>
          <p:nvPr>
            <p:ph type="sldNum" sz="quarter" idx="12"/>
          </p:nvPr>
        </p:nvSpPr>
        <p:spPr/>
        <p:txBody>
          <a:bodyPr/>
          <a:lstStyle/>
          <a:p>
            <a:fld id="{914D00FE-1219-4777-A07D-25718EFC503F}" type="slidenum">
              <a:rPr lang="en-US" b="1" smtClean="0">
                <a:solidFill>
                  <a:schemeClr val="accent2"/>
                </a:solidFill>
              </a:rPr>
              <a:t>4</a:t>
            </a:fld>
            <a:endParaRPr lang="en-US" b="1">
              <a:solidFill>
                <a:schemeClr val="accent2"/>
              </a:solidFill>
            </a:endParaRPr>
          </a:p>
        </p:txBody>
      </p:sp>
      <p:sp>
        <p:nvSpPr>
          <p:cNvPr id="6" name="Rectangle 5"/>
          <p:cNvSpPr/>
          <p:nvPr/>
        </p:nvSpPr>
        <p:spPr>
          <a:xfrm>
            <a:off x="0" y="685800"/>
            <a:ext cx="11998037" cy="954107"/>
          </a:xfrm>
          <a:prstGeom prst="rect">
            <a:avLst/>
          </a:prstGeom>
        </p:spPr>
        <p:txBody>
          <a:bodyPr wrap="square">
            <a:spAutoFit/>
          </a:bodyPr>
          <a:lstStyle/>
          <a:p>
            <a:pPr>
              <a:buFont typeface="Wingdings" pitchFamily="2" charset="2"/>
              <a:buChar char="v"/>
            </a:pPr>
            <a:r>
              <a:rPr lang="en-GB" sz="2800" b="1" dirty="0" smtClean="0">
                <a:solidFill>
                  <a:srgbClr val="1B10FC"/>
                </a:solidFill>
                <a:latin typeface="Candara" pitchFamily="34" charset="0"/>
              </a:rPr>
              <a:t>The deep branches passing anteromedially</a:t>
            </a:r>
            <a:r>
              <a:rPr lang="en-GB" sz="2800" dirty="0" smtClean="0">
                <a:latin typeface="Candara" pitchFamily="34" charset="0"/>
              </a:rPr>
              <a:t> are </a:t>
            </a:r>
            <a:r>
              <a:rPr lang="en-GB" sz="2800" b="1" dirty="0" smtClean="0">
                <a:solidFill>
                  <a:schemeClr val="accent2"/>
                </a:solidFill>
                <a:latin typeface="Candara" pitchFamily="34" charset="0"/>
              </a:rPr>
              <a:t>motor branches</a:t>
            </a:r>
            <a:r>
              <a:rPr lang="en-GB" sz="2800" dirty="0" smtClean="0">
                <a:latin typeface="Candara" pitchFamily="34" charset="0"/>
              </a:rPr>
              <a:t>, including the roots of </a:t>
            </a:r>
            <a:r>
              <a:rPr lang="en-GB" sz="2800" b="1" dirty="0" smtClean="0">
                <a:solidFill>
                  <a:srgbClr val="FF0000"/>
                </a:solidFill>
                <a:latin typeface="Candara" pitchFamily="34" charset="0"/>
              </a:rPr>
              <a:t>the phrenic nerve</a:t>
            </a:r>
            <a:r>
              <a:rPr lang="en-GB" sz="2800" dirty="0" smtClean="0">
                <a:latin typeface="Candara" pitchFamily="34" charset="0"/>
              </a:rPr>
              <a:t> </a:t>
            </a:r>
            <a:r>
              <a:rPr lang="en-GB" sz="2800" b="1" dirty="0" smtClean="0">
                <a:latin typeface="Candara" pitchFamily="34" charset="0"/>
              </a:rPr>
              <a:t>(to the diaphragm) </a:t>
            </a:r>
            <a:r>
              <a:rPr lang="en-GB" sz="2800" dirty="0" smtClean="0">
                <a:latin typeface="Candara" pitchFamily="34" charset="0"/>
              </a:rPr>
              <a:t>and </a:t>
            </a:r>
            <a:r>
              <a:rPr lang="en-GB" sz="2800" b="1" dirty="0" smtClean="0">
                <a:solidFill>
                  <a:srgbClr val="FF0000"/>
                </a:solidFill>
                <a:latin typeface="Candara" pitchFamily="34" charset="0"/>
              </a:rPr>
              <a:t>the ansa cervicalis</a:t>
            </a:r>
            <a:endParaRPr lang="en-GB" sz="2800" b="1" dirty="0">
              <a:solidFill>
                <a:srgbClr val="FF0000"/>
              </a:solidFill>
              <a:latin typeface="Candara" pitchFamily="34" charset="0"/>
            </a:endParaRPr>
          </a:p>
        </p:txBody>
      </p:sp>
      <p:sp>
        <p:nvSpPr>
          <p:cNvPr id="7" name="Rectangle 6"/>
          <p:cNvSpPr/>
          <p:nvPr/>
        </p:nvSpPr>
        <p:spPr>
          <a:xfrm>
            <a:off x="124688" y="101025"/>
            <a:ext cx="2801088" cy="584775"/>
          </a:xfrm>
          <a:prstGeom prst="rect">
            <a:avLst/>
          </a:prstGeom>
          <a:ln w="57150">
            <a:solidFill>
              <a:srgbClr val="1B10FC"/>
            </a:solidFill>
          </a:ln>
        </p:spPr>
        <p:txBody>
          <a:bodyPr wrap="none">
            <a:spAutoFit/>
          </a:bodyPr>
          <a:lstStyle/>
          <a:p>
            <a:r>
              <a:rPr lang="en-GB" sz="3200" b="1" dirty="0">
                <a:solidFill>
                  <a:srgbClr val="FF0000"/>
                </a:solidFill>
              </a:rPr>
              <a:t>C</a:t>
            </a:r>
            <a:r>
              <a:rPr lang="en-GB" sz="3200" b="1" dirty="0" smtClean="0">
                <a:solidFill>
                  <a:srgbClr val="FF0000"/>
                </a:solidFill>
              </a:rPr>
              <a:t>ervical plexus </a:t>
            </a:r>
            <a:endParaRPr lang="en-GB" sz="3200" b="1" dirty="0">
              <a:solidFill>
                <a:srgbClr val="FF0000"/>
              </a:solidFill>
            </a:endParaRPr>
          </a:p>
        </p:txBody>
      </p:sp>
      <p:pic>
        <p:nvPicPr>
          <p:cNvPr id="3074" name="Picture 2" descr="The Phrenic Nerve - Anatomical Course - Functions - TeachMe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68" y="1769406"/>
            <a:ext cx="4057171" cy="4949471"/>
          </a:xfrm>
          <a:prstGeom prst="rect">
            <a:avLst/>
          </a:prstGeom>
          <a:noFill/>
          <a:ln w="76200">
            <a:solidFill>
              <a:srgbClr val="1BF725"/>
            </a:solidFill>
          </a:ln>
          <a:extLst>
            <a:ext uri="{909E8E84-426E-40DD-AFC4-6F175D3DCCD1}">
              <a14:hiddenFill xmlns:a14="http://schemas.microsoft.com/office/drawing/2010/main">
                <a:solidFill>
                  <a:srgbClr val="FFFFFF"/>
                </a:solidFill>
              </a14:hiddenFill>
            </a:ext>
          </a:extLst>
        </p:spPr>
      </p:pic>
      <p:pic>
        <p:nvPicPr>
          <p:cNvPr id="3076" name="Picture 4" descr="Plexuses | Neupsy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877" y="1639907"/>
            <a:ext cx="4173923" cy="5101462"/>
          </a:xfrm>
          <a:prstGeom prst="rect">
            <a:avLst/>
          </a:prstGeom>
          <a:noFill/>
          <a:ln w="57150">
            <a:solidFill>
              <a:srgbClr val="1BF72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8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chemeClr val="accent2"/>
                </a:solidFill>
              </a:rPr>
              <a:t>15 March 2023</a:t>
            </a:r>
            <a:endParaRPr lang="en-US" b="1">
              <a:solidFill>
                <a:schemeClr val="accent2"/>
              </a:solidFill>
            </a:endParaRPr>
          </a:p>
        </p:txBody>
      </p:sp>
      <p:sp>
        <p:nvSpPr>
          <p:cNvPr id="3" name="Footer Placeholder 2"/>
          <p:cNvSpPr>
            <a:spLocks noGrp="1"/>
          </p:cNvSpPr>
          <p:nvPr>
            <p:ph type="ftr" sz="quarter" idx="11"/>
          </p:nvPr>
        </p:nvSpPr>
        <p:spPr>
          <a:xfrm>
            <a:off x="-532168" y="6525966"/>
            <a:ext cx="4114800" cy="365125"/>
          </a:xfrm>
        </p:spPr>
        <p:txBody>
          <a:bodyPr/>
          <a:lstStyle/>
          <a:p>
            <a:r>
              <a:rPr lang="en-US" b="1" dirty="0" smtClean="0">
                <a:solidFill>
                  <a:schemeClr val="accent2"/>
                </a:solidFill>
              </a:rPr>
              <a:t>Dr. Aiman Qais Afar</a:t>
            </a:r>
            <a:endParaRPr lang="en-US" b="1" dirty="0">
              <a:solidFill>
                <a:schemeClr val="accent2"/>
              </a:solidFill>
            </a:endParaRPr>
          </a:p>
        </p:txBody>
      </p:sp>
      <p:sp>
        <p:nvSpPr>
          <p:cNvPr id="4" name="Slide Number Placeholder 3"/>
          <p:cNvSpPr>
            <a:spLocks noGrp="1"/>
          </p:cNvSpPr>
          <p:nvPr>
            <p:ph type="sldNum" sz="quarter" idx="12"/>
          </p:nvPr>
        </p:nvSpPr>
        <p:spPr>
          <a:xfrm>
            <a:off x="-106218" y="6356350"/>
            <a:ext cx="2743200" cy="365125"/>
          </a:xfrm>
        </p:spPr>
        <p:txBody>
          <a:bodyPr/>
          <a:lstStyle/>
          <a:p>
            <a:fld id="{914D00FE-1219-4777-A07D-25718EFC503F}" type="slidenum">
              <a:rPr lang="en-US" b="1" smtClean="0">
                <a:solidFill>
                  <a:schemeClr val="accent2"/>
                </a:solidFill>
              </a:rPr>
              <a:t>5</a:t>
            </a:fld>
            <a:endParaRPr lang="en-US" b="1">
              <a:solidFill>
                <a:schemeClr val="accent2"/>
              </a:solidFill>
            </a:endParaRPr>
          </a:p>
        </p:txBody>
      </p:sp>
      <p:sp>
        <p:nvSpPr>
          <p:cNvPr id="5" name="Rectangle 4"/>
          <p:cNvSpPr/>
          <p:nvPr/>
        </p:nvSpPr>
        <p:spPr>
          <a:xfrm>
            <a:off x="124688" y="101025"/>
            <a:ext cx="2801088" cy="584775"/>
          </a:xfrm>
          <a:prstGeom prst="rect">
            <a:avLst/>
          </a:prstGeom>
          <a:ln w="57150">
            <a:solidFill>
              <a:srgbClr val="1B10FC"/>
            </a:solidFill>
          </a:ln>
        </p:spPr>
        <p:txBody>
          <a:bodyPr wrap="none">
            <a:spAutoFit/>
          </a:bodyPr>
          <a:lstStyle/>
          <a:p>
            <a:r>
              <a:rPr lang="en-GB" sz="3200" b="1" dirty="0" smtClean="0">
                <a:solidFill>
                  <a:srgbClr val="FF0000"/>
                </a:solidFill>
              </a:rPr>
              <a:t>Cervical plexus </a:t>
            </a:r>
            <a:endParaRPr lang="en-GB" sz="3200" b="1" dirty="0">
              <a:solidFill>
                <a:srgbClr val="FF0000"/>
              </a:solidFill>
            </a:endParaRPr>
          </a:p>
        </p:txBody>
      </p:sp>
      <p:sp>
        <p:nvSpPr>
          <p:cNvPr id="6" name="Rectangle 5"/>
          <p:cNvSpPr/>
          <p:nvPr/>
        </p:nvSpPr>
        <p:spPr>
          <a:xfrm>
            <a:off x="152400" y="838200"/>
            <a:ext cx="6396182" cy="4832092"/>
          </a:xfrm>
          <a:prstGeom prst="rect">
            <a:avLst/>
          </a:prstGeom>
        </p:spPr>
        <p:txBody>
          <a:bodyPr wrap="square">
            <a:spAutoFit/>
          </a:bodyPr>
          <a:lstStyle/>
          <a:p>
            <a:pPr>
              <a:buFont typeface="Wingdings" pitchFamily="2" charset="2"/>
              <a:buChar char="v"/>
            </a:pPr>
            <a:r>
              <a:rPr lang="en-GB" sz="2800" b="1" dirty="0" smtClean="0">
                <a:solidFill>
                  <a:srgbClr val="FF0000"/>
                </a:solidFill>
                <a:latin typeface="Candara" pitchFamily="34" charset="0"/>
              </a:rPr>
              <a:t>The superior root of the ansa cervicalis,</a:t>
            </a:r>
            <a:r>
              <a:rPr lang="en-GB" sz="2800" b="1" dirty="0" smtClean="0">
                <a:latin typeface="Candara" pitchFamily="34" charset="0"/>
              </a:rPr>
              <a:t> conveying fibers from </a:t>
            </a:r>
            <a:r>
              <a:rPr lang="en-GB" sz="2800" b="1" dirty="0" smtClean="0">
                <a:solidFill>
                  <a:srgbClr val="1B10FC"/>
                </a:solidFill>
                <a:latin typeface="Candara" pitchFamily="34" charset="0"/>
              </a:rPr>
              <a:t>spinal nerves C1 and C2, </a:t>
            </a:r>
            <a:r>
              <a:rPr lang="en-GB" sz="2800" b="1" dirty="0" smtClean="0">
                <a:latin typeface="Candara" pitchFamily="34" charset="0"/>
              </a:rPr>
              <a:t>briefly joins and then descends from the </a:t>
            </a:r>
            <a:r>
              <a:rPr lang="en-GB" sz="2800" b="1" dirty="0" smtClean="0">
                <a:solidFill>
                  <a:srgbClr val="C00000"/>
                </a:solidFill>
                <a:latin typeface="Candara" pitchFamily="34" charset="0"/>
              </a:rPr>
              <a:t>hypoglossal nerve (CN XII) </a:t>
            </a:r>
            <a:r>
              <a:rPr lang="en-GB" sz="2800" b="1" dirty="0" smtClean="0">
                <a:latin typeface="Candara" pitchFamily="34" charset="0"/>
              </a:rPr>
              <a:t>as it traverses the lateral cervical region </a:t>
            </a:r>
          </a:p>
          <a:p>
            <a:pPr>
              <a:buFont typeface="Wingdings" pitchFamily="2" charset="2"/>
              <a:buChar char="v"/>
            </a:pPr>
            <a:endParaRPr lang="en-GB" sz="2800" b="1" dirty="0" smtClean="0">
              <a:latin typeface="Candara" pitchFamily="34" charset="0"/>
            </a:endParaRPr>
          </a:p>
          <a:p>
            <a:pPr>
              <a:buFont typeface="Wingdings" pitchFamily="2" charset="2"/>
              <a:buChar char="v"/>
            </a:pPr>
            <a:r>
              <a:rPr lang="en-GB" sz="2800" b="1" dirty="0" smtClean="0">
                <a:solidFill>
                  <a:srgbClr val="FF0000"/>
                </a:solidFill>
                <a:latin typeface="Candara" pitchFamily="34" charset="0"/>
              </a:rPr>
              <a:t>The inferior root of the ansa cervicalis arises</a:t>
            </a:r>
            <a:r>
              <a:rPr lang="en-GB" sz="2800" b="1" dirty="0" smtClean="0">
                <a:latin typeface="Candara" pitchFamily="34" charset="0"/>
              </a:rPr>
              <a:t> from a loop between </a:t>
            </a:r>
            <a:r>
              <a:rPr lang="en-GB" sz="2800" b="1" dirty="0" smtClean="0">
                <a:solidFill>
                  <a:srgbClr val="1B10FC"/>
                </a:solidFill>
                <a:latin typeface="Candara" pitchFamily="34" charset="0"/>
              </a:rPr>
              <a:t>spinal nerves C2 and C3. </a:t>
            </a:r>
          </a:p>
          <a:p>
            <a:pPr>
              <a:buFont typeface="Wingdings" pitchFamily="2" charset="2"/>
              <a:buChar char="v"/>
            </a:pPr>
            <a:endParaRPr lang="en-GB" sz="2800" b="1" dirty="0" smtClean="0">
              <a:latin typeface="Candara" pitchFamily="34" charset="0"/>
            </a:endParaRPr>
          </a:p>
        </p:txBody>
      </p:sp>
      <p:pic>
        <p:nvPicPr>
          <p:cNvPr id="7" name="Picture 1"/>
          <p:cNvPicPr>
            <a:picLocks noChangeAspect="1" noChangeArrowheads="1"/>
          </p:cNvPicPr>
          <p:nvPr/>
        </p:nvPicPr>
        <p:blipFill>
          <a:blip r:embed="rId2" cstate="print"/>
          <a:srcRect l="25769" t="36458" r="59004" b="29167"/>
          <a:stretch>
            <a:fillRect/>
          </a:stretch>
        </p:blipFill>
        <p:spPr bwMode="auto">
          <a:xfrm>
            <a:off x="6844145" y="193430"/>
            <a:ext cx="5133109" cy="6515099"/>
          </a:xfrm>
          <a:prstGeom prst="rect">
            <a:avLst/>
          </a:prstGeom>
          <a:noFill/>
          <a:ln w="76200">
            <a:solidFill>
              <a:srgbClr val="3DFC10"/>
            </a:solidFill>
            <a:miter lim="800000"/>
            <a:headEnd/>
            <a:tailEnd/>
          </a:ln>
          <a:effectLst/>
        </p:spPr>
      </p:pic>
    </p:spTree>
    <p:extLst>
      <p:ext uri="{BB962C8B-B14F-4D97-AF65-F5344CB8AC3E}">
        <p14:creationId xmlns:p14="http://schemas.microsoft.com/office/powerpoint/2010/main" val="2111581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chemeClr val="accent2"/>
                </a:solidFill>
              </a:rPr>
              <a:t>15 March 2023</a:t>
            </a:r>
            <a:endParaRPr lang="en-US" b="1">
              <a:solidFill>
                <a:schemeClr val="accent2"/>
              </a:solidFill>
            </a:endParaRPr>
          </a:p>
        </p:txBody>
      </p:sp>
      <p:sp>
        <p:nvSpPr>
          <p:cNvPr id="3" name="Footer Placeholder 2"/>
          <p:cNvSpPr>
            <a:spLocks noGrp="1"/>
          </p:cNvSpPr>
          <p:nvPr>
            <p:ph type="ftr" sz="quarter" idx="11"/>
          </p:nvPr>
        </p:nvSpPr>
        <p:spPr/>
        <p:txBody>
          <a:bodyPr/>
          <a:lstStyle/>
          <a:p>
            <a:r>
              <a:rPr lang="en-US" b="1" smtClean="0">
                <a:solidFill>
                  <a:schemeClr val="accent2"/>
                </a:solidFill>
              </a:rPr>
              <a:t>Dr. Aiman Qais Afar</a:t>
            </a:r>
            <a:endParaRPr lang="en-US" b="1">
              <a:solidFill>
                <a:schemeClr val="accent2"/>
              </a:solidFill>
            </a:endParaRPr>
          </a:p>
        </p:txBody>
      </p:sp>
      <p:sp>
        <p:nvSpPr>
          <p:cNvPr id="4" name="Slide Number Placeholder 3"/>
          <p:cNvSpPr>
            <a:spLocks noGrp="1"/>
          </p:cNvSpPr>
          <p:nvPr>
            <p:ph type="sldNum" sz="quarter" idx="12"/>
          </p:nvPr>
        </p:nvSpPr>
        <p:spPr/>
        <p:txBody>
          <a:bodyPr/>
          <a:lstStyle/>
          <a:p>
            <a:fld id="{914D00FE-1219-4777-A07D-25718EFC503F}" type="slidenum">
              <a:rPr lang="en-US" b="1" smtClean="0">
                <a:solidFill>
                  <a:schemeClr val="accent2"/>
                </a:solidFill>
              </a:rPr>
              <a:t>6</a:t>
            </a:fld>
            <a:endParaRPr lang="en-US" b="1">
              <a:solidFill>
                <a:schemeClr val="accent2"/>
              </a:solidFill>
            </a:endParaRPr>
          </a:p>
        </p:txBody>
      </p:sp>
      <p:sp>
        <p:nvSpPr>
          <p:cNvPr id="5" name="Rectangle 4"/>
          <p:cNvSpPr/>
          <p:nvPr/>
        </p:nvSpPr>
        <p:spPr>
          <a:xfrm>
            <a:off x="152400" y="762000"/>
            <a:ext cx="11790218" cy="1815882"/>
          </a:xfrm>
          <a:prstGeom prst="rect">
            <a:avLst/>
          </a:prstGeom>
        </p:spPr>
        <p:txBody>
          <a:bodyPr wrap="square">
            <a:spAutoFit/>
          </a:bodyPr>
          <a:lstStyle/>
          <a:p>
            <a:pPr>
              <a:buFont typeface="Wingdings" pitchFamily="2" charset="2"/>
              <a:buChar char="q"/>
            </a:pPr>
            <a:r>
              <a:rPr lang="en-GB" sz="2800" b="1" dirty="0" smtClean="0">
                <a:latin typeface="Candara" pitchFamily="34" charset="0"/>
              </a:rPr>
              <a:t>The superior and inferior roots of the ansa cervicalis unite, forming a secondary loop, </a:t>
            </a:r>
            <a:r>
              <a:rPr lang="en-GB" sz="2800" b="1" dirty="0" smtClean="0">
                <a:solidFill>
                  <a:schemeClr val="accent2">
                    <a:lumMod val="75000"/>
                  </a:schemeClr>
                </a:solidFill>
                <a:latin typeface="Candara" pitchFamily="34" charset="0"/>
              </a:rPr>
              <a:t>the ansa cervicalis</a:t>
            </a:r>
            <a:r>
              <a:rPr lang="en-GB" sz="2800" b="1" dirty="0" smtClean="0">
                <a:latin typeface="Candara" pitchFamily="34" charset="0"/>
              </a:rPr>
              <a:t>, consisting of fibers from the </a:t>
            </a:r>
            <a:r>
              <a:rPr lang="en-GB" sz="2800" b="1" dirty="0" smtClean="0">
                <a:solidFill>
                  <a:srgbClr val="FF0000"/>
                </a:solidFill>
                <a:latin typeface="Candara" pitchFamily="34" charset="0"/>
              </a:rPr>
              <a:t>C1-C3 spinal nerves</a:t>
            </a:r>
            <a:r>
              <a:rPr lang="en-GB" sz="2800" b="1" dirty="0" smtClean="0">
                <a:latin typeface="Candara" pitchFamily="34" charset="0"/>
              </a:rPr>
              <a:t>, which branch from the secondary loop to supply the infrahyoid muscles, including </a:t>
            </a:r>
            <a:r>
              <a:rPr lang="en-GB" sz="2800" b="1" dirty="0" smtClean="0">
                <a:solidFill>
                  <a:schemeClr val="accent2"/>
                </a:solidFill>
                <a:latin typeface="Candara" pitchFamily="34" charset="0"/>
              </a:rPr>
              <a:t>the omohyoid, sternothyroid</a:t>
            </a:r>
            <a:r>
              <a:rPr lang="en-GB" sz="2800" b="1" dirty="0" smtClean="0">
                <a:solidFill>
                  <a:srgbClr val="00B050"/>
                </a:solidFill>
                <a:latin typeface="Candara" pitchFamily="34" charset="0"/>
              </a:rPr>
              <a:t>,</a:t>
            </a:r>
            <a:r>
              <a:rPr lang="en-GB" sz="2800" b="1" dirty="0" smtClean="0">
                <a:latin typeface="Candara" pitchFamily="34" charset="0"/>
              </a:rPr>
              <a:t> and </a:t>
            </a:r>
            <a:r>
              <a:rPr lang="en-GB" sz="2800" b="1" dirty="0" smtClean="0">
                <a:solidFill>
                  <a:schemeClr val="accent2"/>
                </a:solidFill>
                <a:latin typeface="Candara" pitchFamily="34" charset="0"/>
              </a:rPr>
              <a:t>sternohyoid</a:t>
            </a:r>
            <a:endParaRPr lang="en-GB" sz="2800" b="1" dirty="0">
              <a:solidFill>
                <a:schemeClr val="accent2"/>
              </a:solidFill>
              <a:latin typeface="Candara" pitchFamily="34" charset="0"/>
            </a:endParaRPr>
          </a:p>
        </p:txBody>
      </p:sp>
      <p:sp>
        <p:nvSpPr>
          <p:cNvPr id="6" name="Rectangle 5"/>
          <p:cNvSpPr/>
          <p:nvPr/>
        </p:nvSpPr>
        <p:spPr>
          <a:xfrm>
            <a:off x="124688" y="101025"/>
            <a:ext cx="2801088" cy="584775"/>
          </a:xfrm>
          <a:prstGeom prst="rect">
            <a:avLst/>
          </a:prstGeom>
          <a:ln w="57150">
            <a:solidFill>
              <a:srgbClr val="1B10FC"/>
            </a:solidFill>
          </a:ln>
        </p:spPr>
        <p:txBody>
          <a:bodyPr wrap="none">
            <a:spAutoFit/>
          </a:bodyPr>
          <a:lstStyle/>
          <a:p>
            <a:r>
              <a:rPr lang="en-GB" sz="3200" b="1" dirty="0" smtClean="0">
                <a:solidFill>
                  <a:srgbClr val="FF0000"/>
                </a:solidFill>
              </a:rPr>
              <a:t>Cervical plexus </a:t>
            </a:r>
            <a:endParaRPr lang="en-GB" sz="3200" b="1" dirty="0">
              <a:solidFill>
                <a:srgbClr val="FF0000"/>
              </a:solidFill>
            </a:endParaRPr>
          </a:p>
        </p:txBody>
      </p:sp>
      <p:pic>
        <p:nvPicPr>
          <p:cNvPr id="4098" name="Picture 2" descr="The Infrahyoid Muscles - Attachments - TeachMe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67" y="3011055"/>
            <a:ext cx="6402821" cy="3345295"/>
          </a:xfrm>
          <a:prstGeom prst="rect">
            <a:avLst/>
          </a:prstGeom>
          <a:noFill/>
          <a:ln w="57150">
            <a:solidFill>
              <a:srgbClr val="1BF725"/>
            </a:solidFill>
          </a:ln>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3" cstate="print"/>
          <a:srcRect l="25769" t="36458" r="59004" b="29167"/>
          <a:stretch>
            <a:fillRect/>
          </a:stretch>
        </p:blipFill>
        <p:spPr bwMode="auto">
          <a:xfrm>
            <a:off x="8783782" y="2655277"/>
            <a:ext cx="3193472" cy="4053252"/>
          </a:xfrm>
          <a:prstGeom prst="rect">
            <a:avLst/>
          </a:prstGeom>
          <a:noFill/>
          <a:ln w="76200">
            <a:solidFill>
              <a:srgbClr val="3DFC10"/>
            </a:solidFill>
            <a:miter lim="800000"/>
            <a:headEnd/>
            <a:tailEnd/>
          </a:ln>
          <a:effectLst/>
        </p:spPr>
      </p:pic>
    </p:spTree>
    <p:extLst>
      <p:ext uri="{BB962C8B-B14F-4D97-AF65-F5344CB8AC3E}">
        <p14:creationId xmlns:p14="http://schemas.microsoft.com/office/powerpoint/2010/main" val="1473769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chemeClr val="accent2"/>
                </a:solidFill>
              </a:rPr>
              <a:t>15 March 2023</a:t>
            </a:r>
            <a:endParaRPr lang="en-US" b="1">
              <a:solidFill>
                <a:schemeClr val="accent2"/>
              </a:solidFill>
            </a:endParaRPr>
          </a:p>
        </p:txBody>
      </p:sp>
      <p:sp>
        <p:nvSpPr>
          <p:cNvPr id="3" name="Footer Placeholder 2"/>
          <p:cNvSpPr>
            <a:spLocks noGrp="1"/>
          </p:cNvSpPr>
          <p:nvPr>
            <p:ph type="ftr" sz="quarter" idx="11"/>
          </p:nvPr>
        </p:nvSpPr>
        <p:spPr>
          <a:xfrm>
            <a:off x="-736600" y="6055170"/>
            <a:ext cx="4114800" cy="365125"/>
          </a:xfrm>
        </p:spPr>
        <p:txBody>
          <a:bodyPr/>
          <a:lstStyle/>
          <a:p>
            <a:r>
              <a:rPr lang="en-US" b="1" smtClean="0">
                <a:solidFill>
                  <a:schemeClr val="accent2"/>
                </a:solidFill>
              </a:rPr>
              <a:t>Dr. Aiman Qais Afar</a:t>
            </a:r>
            <a:endParaRPr lang="en-US" b="1">
              <a:solidFill>
                <a:schemeClr val="accent2"/>
              </a:solidFill>
            </a:endParaRPr>
          </a:p>
        </p:txBody>
      </p:sp>
      <p:sp>
        <p:nvSpPr>
          <p:cNvPr id="4" name="Slide Number Placeholder 3"/>
          <p:cNvSpPr>
            <a:spLocks noGrp="1"/>
          </p:cNvSpPr>
          <p:nvPr>
            <p:ph type="sldNum" sz="quarter" idx="12"/>
          </p:nvPr>
        </p:nvSpPr>
        <p:spPr>
          <a:xfrm>
            <a:off x="-1217968" y="5888482"/>
            <a:ext cx="2743200" cy="365125"/>
          </a:xfrm>
        </p:spPr>
        <p:txBody>
          <a:bodyPr/>
          <a:lstStyle/>
          <a:p>
            <a:fld id="{914D00FE-1219-4777-A07D-25718EFC503F}" type="slidenum">
              <a:rPr lang="en-US" b="1" smtClean="0">
                <a:solidFill>
                  <a:schemeClr val="accent2"/>
                </a:solidFill>
              </a:rPr>
              <a:t>7</a:t>
            </a:fld>
            <a:endParaRPr lang="en-US" b="1">
              <a:solidFill>
                <a:schemeClr val="accent2"/>
              </a:solidFill>
            </a:endParaRPr>
          </a:p>
        </p:txBody>
      </p:sp>
      <p:sp>
        <p:nvSpPr>
          <p:cNvPr id="5" name="Rectangle 4"/>
          <p:cNvSpPr/>
          <p:nvPr/>
        </p:nvSpPr>
        <p:spPr>
          <a:xfrm>
            <a:off x="124688" y="765294"/>
            <a:ext cx="11986492" cy="1384995"/>
          </a:xfrm>
          <a:prstGeom prst="rect">
            <a:avLst/>
          </a:prstGeom>
        </p:spPr>
        <p:txBody>
          <a:bodyPr wrap="square">
            <a:spAutoFit/>
          </a:bodyPr>
          <a:lstStyle/>
          <a:p>
            <a:pPr>
              <a:buFont typeface="Wingdings" pitchFamily="2" charset="2"/>
              <a:buChar char="q"/>
            </a:pPr>
            <a:r>
              <a:rPr lang="en-GB" sz="2800" b="1" dirty="0" smtClean="0">
                <a:latin typeface="Candara" pitchFamily="34" charset="0"/>
              </a:rPr>
              <a:t>The fourth Infrahyoid muscle, </a:t>
            </a:r>
            <a:r>
              <a:rPr lang="en-GB" sz="2800" b="1" dirty="0" smtClean="0">
                <a:solidFill>
                  <a:schemeClr val="accent2"/>
                </a:solidFill>
                <a:latin typeface="Candara" pitchFamily="34" charset="0"/>
              </a:rPr>
              <a:t>the thyrohyoid</a:t>
            </a:r>
            <a:r>
              <a:rPr lang="en-GB" sz="2800" b="1" dirty="0" smtClean="0">
                <a:latin typeface="Candara" pitchFamily="34" charset="0"/>
              </a:rPr>
              <a:t>, receives </a:t>
            </a:r>
            <a:r>
              <a:rPr lang="en-GB" sz="2800" b="1" dirty="0" smtClean="0">
                <a:solidFill>
                  <a:srgbClr val="FF0000"/>
                </a:solidFill>
                <a:latin typeface="Candara" pitchFamily="34" charset="0"/>
              </a:rPr>
              <a:t>C1 fibers</a:t>
            </a:r>
            <a:r>
              <a:rPr lang="en-GB" sz="2800" b="1" dirty="0" smtClean="0">
                <a:latin typeface="Candara" pitchFamily="34" charset="0"/>
              </a:rPr>
              <a:t>, which descend independently from </a:t>
            </a:r>
            <a:r>
              <a:rPr lang="en-GB" sz="2800" b="1" dirty="0" smtClean="0">
                <a:solidFill>
                  <a:srgbClr val="C00000"/>
                </a:solidFill>
                <a:latin typeface="Candara" pitchFamily="34" charset="0"/>
              </a:rPr>
              <a:t>the hypoglossal nerve,</a:t>
            </a:r>
            <a:r>
              <a:rPr lang="en-GB" sz="2800" b="1" dirty="0" smtClean="0">
                <a:latin typeface="Candara" pitchFamily="34" charset="0"/>
              </a:rPr>
              <a:t> distal to the superior root of the ansa cervicalis </a:t>
            </a:r>
            <a:r>
              <a:rPr lang="en-GB" sz="2800" b="1" dirty="0" smtClean="0">
                <a:solidFill>
                  <a:srgbClr val="1B10FC"/>
                </a:solidFill>
                <a:latin typeface="Candara" pitchFamily="34" charset="0"/>
              </a:rPr>
              <a:t>(nerve to thyrohyoid) </a:t>
            </a:r>
            <a:endParaRPr lang="en-GB" sz="2800" b="1" dirty="0">
              <a:solidFill>
                <a:srgbClr val="1B10FC"/>
              </a:solidFill>
              <a:latin typeface="Candara" pitchFamily="34" charset="0"/>
            </a:endParaRPr>
          </a:p>
        </p:txBody>
      </p:sp>
      <p:sp>
        <p:nvSpPr>
          <p:cNvPr id="7" name="Rectangle 6"/>
          <p:cNvSpPr/>
          <p:nvPr/>
        </p:nvSpPr>
        <p:spPr>
          <a:xfrm>
            <a:off x="124688" y="101025"/>
            <a:ext cx="2801088" cy="584775"/>
          </a:xfrm>
          <a:prstGeom prst="rect">
            <a:avLst/>
          </a:prstGeom>
          <a:ln w="57150">
            <a:solidFill>
              <a:srgbClr val="1B10FC"/>
            </a:solidFill>
          </a:ln>
        </p:spPr>
        <p:txBody>
          <a:bodyPr wrap="none">
            <a:spAutoFit/>
          </a:bodyPr>
          <a:lstStyle/>
          <a:p>
            <a:r>
              <a:rPr lang="en-GB" sz="3200" b="1" dirty="0" smtClean="0">
                <a:solidFill>
                  <a:srgbClr val="FF0000"/>
                </a:solidFill>
              </a:rPr>
              <a:t>Cervical plexus </a:t>
            </a:r>
            <a:endParaRPr lang="en-GB" sz="3200" b="1" dirty="0">
              <a:solidFill>
                <a:srgbClr val="FF0000"/>
              </a:solidFill>
            </a:endParaRPr>
          </a:p>
        </p:txBody>
      </p:sp>
      <p:pic>
        <p:nvPicPr>
          <p:cNvPr id="1026" name="Picture 2" descr="Anatomy(Supra-hyoid muscles),(Infra-hyoid muscles),triangles and deep  cervical fascia Flashcards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563" y="2150289"/>
            <a:ext cx="5056621" cy="4571186"/>
          </a:xfrm>
          <a:prstGeom prst="rect">
            <a:avLst/>
          </a:prstGeom>
          <a:noFill/>
          <a:ln w="57150">
            <a:solidFill>
              <a:srgbClr val="1BF72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3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688" y="101025"/>
            <a:ext cx="2801088" cy="584775"/>
          </a:xfrm>
          <a:prstGeom prst="rect">
            <a:avLst/>
          </a:prstGeom>
          <a:ln w="57150">
            <a:solidFill>
              <a:srgbClr val="1B10FC"/>
            </a:solidFill>
          </a:ln>
        </p:spPr>
        <p:txBody>
          <a:bodyPr wrap="none">
            <a:spAutoFit/>
          </a:bodyPr>
          <a:lstStyle/>
          <a:p>
            <a:r>
              <a:rPr lang="en-GB" sz="3200" b="1" dirty="0" smtClean="0">
                <a:solidFill>
                  <a:srgbClr val="FF0000"/>
                </a:solidFill>
              </a:rPr>
              <a:t>Cervical plexus </a:t>
            </a:r>
            <a:endParaRPr lang="en-GB" sz="3200" b="1" dirty="0">
              <a:solidFill>
                <a:srgbClr val="FF0000"/>
              </a:solidFill>
            </a:endParaRPr>
          </a:p>
        </p:txBody>
      </p:sp>
      <p:sp>
        <p:nvSpPr>
          <p:cNvPr id="6" name="Rectangle 5"/>
          <p:cNvSpPr/>
          <p:nvPr/>
        </p:nvSpPr>
        <p:spPr>
          <a:xfrm>
            <a:off x="152400" y="685800"/>
            <a:ext cx="11928764" cy="1569660"/>
          </a:xfrm>
          <a:prstGeom prst="rect">
            <a:avLst/>
          </a:prstGeom>
        </p:spPr>
        <p:txBody>
          <a:bodyPr wrap="square">
            <a:spAutoFit/>
          </a:bodyPr>
          <a:lstStyle/>
          <a:p>
            <a:pPr>
              <a:buFont typeface="Wingdings" pitchFamily="2" charset="2"/>
              <a:buChar char="v"/>
            </a:pPr>
            <a:r>
              <a:rPr lang="en-GB" sz="2400" b="1" dirty="0" smtClean="0">
                <a:solidFill>
                  <a:srgbClr val="1B10FC"/>
                </a:solidFill>
                <a:latin typeface="Candara" pitchFamily="34" charset="0"/>
              </a:rPr>
              <a:t>Cutaneous branches of the cervical plexus </a:t>
            </a:r>
            <a:r>
              <a:rPr lang="en-GB" sz="2400" b="1" dirty="0" smtClean="0">
                <a:latin typeface="Candara" pitchFamily="34" charset="0"/>
              </a:rPr>
              <a:t>emerge around the middle of the posterior border of the SCM, often called </a:t>
            </a:r>
            <a:r>
              <a:rPr lang="en-GB" sz="2400" b="1" dirty="0" smtClean="0">
                <a:solidFill>
                  <a:srgbClr val="FF0000"/>
                </a:solidFill>
                <a:latin typeface="Candara" pitchFamily="34" charset="0"/>
              </a:rPr>
              <a:t>the nerve point of the neck </a:t>
            </a:r>
          </a:p>
          <a:p>
            <a:r>
              <a:rPr lang="en-GB" sz="2400" b="1" dirty="0" smtClean="0">
                <a:latin typeface="Candara" pitchFamily="34" charset="0"/>
              </a:rPr>
              <a:t>and supply the skin of the neck, superolateral thoracic wall, and scalp between the auricle and the external occipital protuberance </a:t>
            </a:r>
          </a:p>
        </p:txBody>
      </p:sp>
      <p:pic>
        <p:nvPicPr>
          <p:cNvPr id="8" name="Picture 5" descr="https://classconnection.s3.amazonaws.com/151/flashcards/172151/png/posterior_triangle-13FE2C2B0B06F2271B0.png"/>
          <p:cNvPicPr>
            <a:picLocks noChangeAspect="1" noChangeArrowheads="1"/>
          </p:cNvPicPr>
          <p:nvPr/>
        </p:nvPicPr>
        <p:blipFill>
          <a:blip r:embed="rId2" cstate="print"/>
          <a:srcRect/>
          <a:stretch>
            <a:fillRect/>
          </a:stretch>
        </p:blipFill>
        <p:spPr bwMode="auto">
          <a:xfrm>
            <a:off x="6096000" y="1962294"/>
            <a:ext cx="5781505" cy="4114800"/>
          </a:xfrm>
          <a:prstGeom prst="rect">
            <a:avLst/>
          </a:prstGeom>
          <a:noFill/>
          <a:ln w="76200">
            <a:solidFill>
              <a:srgbClr val="3DFC10"/>
            </a:solidFill>
          </a:ln>
        </p:spPr>
      </p:pic>
      <p:pic>
        <p:nvPicPr>
          <p:cNvPr id="5122" name="Picture 2" descr="Posterior Triangle of the Neck – Earth's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67" y="2255460"/>
            <a:ext cx="4928709" cy="4453652"/>
          </a:xfrm>
          <a:prstGeom prst="rect">
            <a:avLst/>
          </a:prstGeom>
          <a:noFill/>
          <a:ln w="57150">
            <a:solidFill>
              <a:srgbClr val="1BF72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15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0000FF"/>
                </a:solidFill>
              </a:rPr>
              <a:t>15 March 2023</a:t>
            </a:r>
            <a:endParaRPr lang="en-US" b="1">
              <a:solidFill>
                <a:srgbClr val="0000FF"/>
              </a:solidFill>
            </a:endParaRPr>
          </a:p>
        </p:txBody>
      </p:sp>
      <p:sp>
        <p:nvSpPr>
          <p:cNvPr id="3" name="Footer Placeholder 2"/>
          <p:cNvSpPr>
            <a:spLocks noGrp="1"/>
          </p:cNvSpPr>
          <p:nvPr>
            <p:ph type="ftr" sz="quarter" idx="11"/>
          </p:nvPr>
        </p:nvSpPr>
        <p:spPr/>
        <p:txBody>
          <a:bodyPr/>
          <a:lstStyle/>
          <a:p>
            <a:r>
              <a:rPr lang="en-US" b="1" smtClean="0">
                <a:solidFill>
                  <a:srgbClr val="0000FF"/>
                </a:solidFill>
              </a:rPr>
              <a:t>Dr. Aiman Qais Afar</a:t>
            </a:r>
            <a:endParaRPr lang="en-US" b="1">
              <a:solidFill>
                <a:srgbClr val="0000FF"/>
              </a:solidFill>
            </a:endParaRPr>
          </a:p>
        </p:txBody>
      </p:sp>
      <p:sp>
        <p:nvSpPr>
          <p:cNvPr id="4" name="Slide Number Placeholder 3"/>
          <p:cNvSpPr>
            <a:spLocks noGrp="1"/>
          </p:cNvSpPr>
          <p:nvPr>
            <p:ph type="sldNum" sz="quarter" idx="12"/>
          </p:nvPr>
        </p:nvSpPr>
        <p:spPr/>
        <p:txBody>
          <a:bodyPr/>
          <a:lstStyle/>
          <a:p>
            <a:fld id="{914D00FE-1219-4777-A07D-25718EFC503F}" type="slidenum">
              <a:rPr lang="en-US" smtClean="0"/>
              <a:t>9</a:t>
            </a:fld>
            <a:endParaRPr lang="en-US"/>
          </a:p>
        </p:txBody>
      </p:sp>
      <p:sp>
        <p:nvSpPr>
          <p:cNvPr id="5" name="Rectangle 4"/>
          <p:cNvSpPr/>
          <p:nvPr/>
        </p:nvSpPr>
        <p:spPr>
          <a:xfrm>
            <a:off x="124688" y="762491"/>
            <a:ext cx="11827164" cy="1384995"/>
          </a:xfrm>
          <a:prstGeom prst="rect">
            <a:avLst/>
          </a:prstGeom>
        </p:spPr>
        <p:txBody>
          <a:bodyPr wrap="square">
            <a:spAutoFit/>
          </a:bodyPr>
          <a:lstStyle/>
          <a:p>
            <a:r>
              <a:rPr lang="en-GB" sz="2800" b="1" dirty="0" smtClean="0">
                <a:latin typeface="Candara" pitchFamily="34" charset="0"/>
              </a:rPr>
              <a:t>Close to their origin, the roots of the cervical plexus receive </a:t>
            </a:r>
            <a:r>
              <a:rPr lang="en-GB" sz="2800" b="1" dirty="0" smtClean="0">
                <a:solidFill>
                  <a:srgbClr val="0000FF"/>
                </a:solidFill>
                <a:latin typeface="Candara" pitchFamily="34" charset="0"/>
              </a:rPr>
              <a:t>gray rami communicantes</a:t>
            </a:r>
            <a:r>
              <a:rPr lang="en-GB" sz="2800" b="1" dirty="0" smtClean="0">
                <a:latin typeface="Candara" pitchFamily="34" charset="0"/>
              </a:rPr>
              <a:t>, most of which descend from the </a:t>
            </a:r>
            <a:r>
              <a:rPr lang="en-GB" sz="2800" b="1" dirty="0" smtClean="0">
                <a:solidFill>
                  <a:srgbClr val="FF0000"/>
                </a:solidFill>
                <a:latin typeface="Candara" pitchFamily="34" charset="0"/>
              </a:rPr>
              <a:t>large superior cervical ganglion </a:t>
            </a:r>
            <a:r>
              <a:rPr lang="en-GB" sz="2800" b="1" dirty="0" smtClean="0">
                <a:latin typeface="Candara" pitchFamily="34" charset="0"/>
              </a:rPr>
              <a:t>in the superior part of the neck.</a:t>
            </a:r>
            <a:endParaRPr lang="en-GB" sz="2800" b="1" dirty="0">
              <a:latin typeface="Candara" pitchFamily="34" charset="0"/>
            </a:endParaRPr>
          </a:p>
        </p:txBody>
      </p:sp>
      <p:sp>
        <p:nvSpPr>
          <p:cNvPr id="6" name="Rectangle 5"/>
          <p:cNvSpPr/>
          <p:nvPr/>
        </p:nvSpPr>
        <p:spPr>
          <a:xfrm>
            <a:off x="124688" y="101025"/>
            <a:ext cx="2801088" cy="584775"/>
          </a:xfrm>
          <a:prstGeom prst="rect">
            <a:avLst/>
          </a:prstGeom>
          <a:ln w="57150">
            <a:solidFill>
              <a:srgbClr val="1B10FC"/>
            </a:solidFill>
          </a:ln>
        </p:spPr>
        <p:txBody>
          <a:bodyPr wrap="none">
            <a:spAutoFit/>
          </a:bodyPr>
          <a:lstStyle/>
          <a:p>
            <a:r>
              <a:rPr lang="en-GB" sz="3200" b="1" dirty="0" smtClean="0">
                <a:solidFill>
                  <a:srgbClr val="FF0000"/>
                </a:solidFill>
              </a:rPr>
              <a:t>Cervical plexus </a:t>
            </a:r>
            <a:endParaRPr lang="en-GB" sz="3200" b="1" dirty="0">
              <a:solidFill>
                <a:srgbClr val="FF0000"/>
              </a:solidFill>
            </a:endParaRPr>
          </a:p>
        </p:txBody>
      </p:sp>
      <p:pic>
        <p:nvPicPr>
          <p:cNvPr id="6146" name="Picture 2" descr="Cervical plexus: Anatomy, branches, course, innervation | Ken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864" y="2147486"/>
            <a:ext cx="4573988" cy="4573989"/>
          </a:xfrm>
          <a:prstGeom prst="rect">
            <a:avLst/>
          </a:prstGeom>
          <a:noFill/>
          <a:ln w="76200">
            <a:solidFill>
              <a:srgbClr val="1BF725"/>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44318" y="2855521"/>
            <a:ext cx="6874164" cy="1200329"/>
          </a:xfrm>
          <a:prstGeom prst="rect">
            <a:avLst/>
          </a:prstGeom>
          <a:ln w="57150">
            <a:solidFill>
              <a:schemeClr val="tx1"/>
            </a:solidFill>
          </a:ln>
        </p:spPr>
        <p:txBody>
          <a:bodyPr wrap="square">
            <a:spAutoFit/>
          </a:bodyPr>
          <a:lstStyle/>
          <a:p>
            <a:r>
              <a:rPr lang="en-US" sz="2400" b="1" i="0" dirty="0" smtClean="0">
                <a:effectLst/>
                <a:latin typeface="Candara" panose="020E0502030303020204" pitchFamily="34" charset="0"/>
              </a:rPr>
              <a:t>These communicating </a:t>
            </a:r>
            <a:r>
              <a:rPr lang="en-US" sz="2400" b="1" i="0" dirty="0" err="1" smtClean="0">
                <a:effectLst/>
                <a:latin typeface="Candara" panose="020E0502030303020204" pitchFamily="34" charset="0"/>
              </a:rPr>
              <a:t>fibres</a:t>
            </a:r>
            <a:r>
              <a:rPr lang="en-US" sz="2400" b="1" i="0" dirty="0" smtClean="0">
                <a:effectLst/>
                <a:latin typeface="Candara" panose="020E0502030303020204" pitchFamily="34" charset="0"/>
              </a:rPr>
              <a:t> are the contributions from the sympathetic trunk (</a:t>
            </a:r>
            <a:r>
              <a:rPr lang="en-US" sz="2400" b="1" i="0" u="sng" dirty="0" smtClean="0">
                <a:effectLst/>
                <a:latin typeface="Candara" panose="020E0502030303020204" pitchFamily="34" charset="0"/>
                <a:hlinkClick r:id="rId3"/>
              </a:rPr>
              <a:t>sympathetic nervous system</a:t>
            </a:r>
            <a:r>
              <a:rPr lang="en-US" sz="2400" b="1" i="0" dirty="0" smtClean="0">
                <a:effectLst/>
                <a:latin typeface="Candara" panose="020E0502030303020204" pitchFamily="34" charset="0"/>
              </a:rPr>
              <a:t>) to the cervical plexus </a:t>
            </a:r>
            <a:endParaRPr lang="en-US" sz="2400" b="1" dirty="0">
              <a:latin typeface="Candara" panose="020E0502030303020204" pitchFamily="34" charset="0"/>
            </a:endParaRPr>
          </a:p>
        </p:txBody>
      </p:sp>
    </p:spTree>
    <p:extLst>
      <p:ext uri="{BB962C8B-B14F-4D97-AF65-F5344CB8AC3E}">
        <p14:creationId xmlns:p14="http://schemas.microsoft.com/office/powerpoint/2010/main" val="2588402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1168</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17</cp:revision>
  <dcterms:created xsi:type="dcterms:W3CDTF">2023-03-14T19:57:21Z</dcterms:created>
  <dcterms:modified xsi:type="dcterms:W3CDTF">2023-03-15T05:19:41Z</dcterms:modified>
</cp:coreProperties>
</file>