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 /><Relationship Id="rId2" Type="http://schemas.openxmlformats.org/package/2006/relationships/metadata/thumbnail" Target="docProps/thumbnail.jpeg" /><Relationship Id="rId1" Type="http://schemas.openxmlformats.org/officeDocument/2006/relationships/officeDocument" Target="ppt/presentation.xml" /><Relationship Id="rId4" Type="http://schemas.openxmlformats.org/officeDocument/2006/relationships/extended-properties" Target="docProps/app.xml" 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3"/>
  </p:sldMasterIdLst>
  <p:notesMasterIdLst>
    <p:notesMasterId r:id="rId31"/>
  </p:notesMasterIdLst>
  <p:handoutMasterIdLst>
    <p:handoutMasterId r:id="rId32"/>
  </p:handoutMasterIdLst>
  <p:sldIdLst>
    <p:sldId id="26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7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  <p:sldId id="278" r:id="rId21"/>
    <p:sldId id="279" r:id="rId22"/>
    <p:sldId id="280" r:id="rId23"/>
    <p:sldId id="281" r:id="rId24"/>
    <p:sldId id="282" r:id="rId25"/>
    <p:sldId id="283" r:id="rId26"/>
    <p:sldId id="284" r:id="rId27"/>
    <p:sldId id="285" r:id="rId28"/>
    <p:sldId id="286" r:id="rId29"/>
    <p:sldId id="287" r:id="rId30"/>
  </p:sldIdLst>
  <p:sldSz cx="9144000" cy="6858000" type="screen4x3"/>
  <p:notesSz cx="6669088" cy="9926638"/>
  <p:defaultTextStyle>
    <a:defPPr>
      <a:defRPr lang="en-GB"/>
    </a:defPPr>
    <a:lvl1pPr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4224">
          <p15:clr>
            <a:srgbClr val="A4A3A4"/>
          </p15:clr>
        </p15:guide>
        <p15:guide id="2" pos="192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6">
          <p15:clr>
            <a:srgbClr val="A4A3A4"/>
          </p15:clr>
        </p15:guide>
        <p15:guide id="2" pos="210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14F11"/>
    <a:srgbClr val="871165"/>
    <a:srgbClr val="4278D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horzBarState="maximized">
    <p:restoredLeft sz="15620"/>
    <p:restoredTop sz="94660"/>
  </p:normalViewPr>
  <p:slideViewPr>
    <p:cSldViewPr>
      <p:cViewPr varScale="1">
        <p:scale>
          <a:sx n="89" d="100"/>
          <a:sy n="89" d="100"/>
        </p:scale>
        <p:origin x="1282" y="82"/>
      </p:cViewPr>
      <p:guideLst>
        <p:guide orient="horz" pos="4224"/>
        <p:guide pos="192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 varScale="1">
      <p:scale>
        <a:sx n="1" d="1"/>
        <a:sy n="1" d="1"/>
      </p:scale>
      <p:origin x="0" y="0"/>
    </p:cViewPr>
  </p:sorterViewPr>
  <p:notesViewPr>
    <p:cSldViewPr>
      <p:cViewPr varScale="1">
        <p:scale>
          <a:sx n="52" d="100"/>
          <a:sy n="52" d="100"/>
        </p:scale>
        <p:origin x="-1860" y="-90"/>
      </p:cViewPr>
      <p:guideLst>
        <p:guide orient="horz" pos="3126"/>
        <p:guide pos="210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 /><Relationship Id="rId13" Type="http://schemas.openxmlformats.org/officeDocument/2006/relationships/slide" Target="slides/slide10.xml" /><Relationship Id="rId18" Type="http://schemas.openxmlformats.org/officeDocument/2006/relationships/slide" Target="slides/slide15.xml" /><Relationship Id="rId26" Type="http://schemas.openxmlformats.org/officeDocument/2006/relationships/slide" Target="slides/slide23.xml" /><Relationship Id="rId3" Type="http://schemas.openxmlformats.org/officeDocument/2006/relationships/slideMaster" Target="slideMasters/slideMaster1.xml" /><Relationship Id="rId21" Type="http://schemas.openxmlformats.org/officeDocument/2006/relationships/slide" Target="slides/slide18.xml" /><Relationship Id="rId34" Type="http://schemas.openxmlformats.org/officeDocument/2006/relationships/viewProps" Target="viewProps.xml" /><Relationship Id="rId7" Type="http://schemas.openxmlformats.org/officeDocument/2006/relationships/slide" Target="slides/slide4.xml" /><Relationship Id="rId12" Type="http://schemas.openxmlformats.org/officeDocument/2006/relationships/slide" Target="slides/slide9.xml" /><Relationship Id="rId17" Type="http://schemas.openxmlformats.org/officeDocument/2006/relationships/slide" Target="slides/slide14.xml" /><Relationship Id="rId25" Type="http://schemas.openxmlformats.org/officeDocument/2006/relationships/slide" Target="slides/slide22.xml" /><Relationship Id="rId33" Type="http://schemas.openxmlformats.org/officeDocument/2006/relationships/presProps" Target="presProps.xml" /><Relationship Id="rId2" Type="http://schemas.openxmlformats.org/officeDocument/2006/relationships/customXml" Target="../customXml/item2.xml" /><Relationship Id="rId16" Type="http://schemas.openxmlformats.org/officeDocument/2006/relationships/slide" Target="slides/slide13.xml" /><Relationship Id="rId20" Type="http://schemas.openxmlformats.org/officeDocument/2006/relationships/slide" Target="slides/slide17.xml" /><Relationship Id="rId29" Type="http://schemas.openxmlformats.org/officeDocument/2006/relationships/slide" Target="slides/slide26.xml" /><Relationship Id="rId1" Type="http://schemas.openxmlformats.org/officeDocument/2006/relationships/customXml" Target="../customXml/item1.xml" /><Relationship Id="rId6" Type="http://schemas.openxmlformats.org/officeDocument/2006/relationships/slide" Target="slides/slide3.xml" /><Relationship Id="rId11" Type="http://schemas.openxmlformats.org/officeDocument/2006/relationships/slide" Target="slides/slide8.xml" /><Relationship Id="rId24" Type="http://schemas.openxmlformats.org/officeDocument/2006/relationships/slide" Target="slides/slide21.xml" /><Relationship Id="rId32" Type="http://schemas.openxmlformats.org/officeDocument/2006/relationships/handoutMaster" Target="handoutMasters/handoutMaster1.xml" /><Relationship Id="rId5" Type="http://schemas.openxmlformats.org/officeDocument/2006/relationships/slide" Target="slides/slide2.xml" /><Relationship Id="rId15" Type="http://schemas.openxmlformats.org/officeDocument/2006/relationships/slide" Target="slides/slide12.xml" /><Relationship Id="rId23" Type="http://schemas.openxmlformats.org/officeDocument/2006/relationships/slide" Target="slides/slide20.xml" /><Relationship Id="rId28" Type="http://schemas.openxmlformats.org/officeDocument/2006/relationships/slide" Target="slides/slide25.xml" /><Relationship Id="rId36" Type="http://schemas.openxmlformats.org/officeDocument/2006/relationships/tableStyles" Target="tableStyles.xml" /><Relationship Id="rId10" Type="http://schemas.openxmlformats.org/officeDocument/2006/relationships/slide" Target="slides/slide7.xml" /><Relationship Id="rId19" Type="http://schemas.openxmlformats.org/officeDocument/2006/relationships/slide" Target="slides/slide16.xml" /><Relationship Id="rId31" Type="http://schemas.openxmlformats.org/officeDocument/2006/relationships/notesMaster" Target="notesMasters/notesMaster1.xml" /><Relationship Id="rId4" Type="http://schemas.openxmlformats.org/officeDocument/2006/relationships/slide" Target="slides/slide1.xml" /><Relationship Id="rId9" Type="http://schemas.openxmlformats.org/officeDocument/2006/relationships/slide" Target="slides/slide6.xml" /><Relationship Id="rId14" Type="http://schemas.openxmlformats.org/officeDocument/2006/relationships/slide" Target="slides/slide11.xml" /><Relationship Id="rId22" Type="http://schemas.openxmlformats.org/officeDocument/2006/relationships/slide" Target="slides/slide19.xml" /><Relationship Id="rId27" Type="http://schemas.openxmlformats.org/officeDocument/2006/relationships/slide" Target="slides/slide24.xml" /><Relationship Id="rId30" Type="http://schemas.openxmlformats.org/officeDocument/2006/relationships/slide" Target="slides/slide27.xml" /><Relationship Id="rId35" Type="http://schemas.openxmlformats.org/officeDocument/2006/relationships/theme" Target="theme/theme1.xml" 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 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F4685335-9129-4F39-BA01-667D3833F16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2AF6D8E0-1714-4228-833B-53E61C1B5C36}"/>
              </a:ext>
            </a:extLst>
          </p:cNvPr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779838" y="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8" name="Rectangle 4">
            <a:extLst>
              <a:ext uri="{FF2B5EF4-FFF2-40B4-BE49-F238E27FC236}">
                <a16:creationId xmlns:a16="http://schemas.microsoft.com/office/drawing/2014/main" id="{6B0495A9-D68A-492C-BE49-36CCF3C73E17}"/>
              </a:ext>
            </a:extLst>
          </p:cNvPr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149" name="Rectangle 5">
            <a:extLst>
              <a:ext uri="{FF2B5EF4-FFF2-40B4-BE49-F238E27FC236}">
                <a16:creationId xmlns:a16="http://schemas.microsoft.com/office/drawing/2014/main" id="{5028C995-EE65-4EEC-9122-6B7A229280BC}"/>
              </a:ext>
            </a:extLst>
          </p:cNvPr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779838" y="9429750"/>
            <a:ext cx="2889250" cy="4968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/>
            </a:lvl1pPr>
          </a:lstStyle>
          <a:p>
            <a:fld id="{4B1AFB6A-1D43-41ED-B38E-61C95944ADD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 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>
            <a:extLst>
              <a:ext uri="{FF2B5EF4-FFF2-40B4-BE49-F238E27FC236}">
                <a16:creationId xmlns:a16="http://schemas.microsoft.com/office/drawing/2014/main" id="{5DF19A7A-3E66-4C95-A715-1B0A7480214E}"/>
              </a:ext>
            </a:extLst>
          </p:cNvPr>
          <p:cNvSpPr>
            <a:spLocks noGrp="1"/>
          </p:cNvSpPr>
          <p:nvPr>
            <p:ph type="hdr" sz="quarter"/>
          </p:nvPr>
        </p:nvSpPr>
        <p:spPr>
          <a:xfrm>
            <a:off x="377983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05745ACB-44AB-4F0C-8441-B6C3BADF3AB0}"/>
              </a:ext>
            </a:extLst>
          </p:cNvPr>
          <p:cNvSpPr>
            <a:spLocks noGrp="1"/>
          </p:cNvSpPr>
          <p:nvPr>
            <p:ph type="dt" idx="1"/>
          </p:nvPr>
        </p:nvSpPr>
        <p:spPr>
          <a:xfrm>
            <a:off x="1588" y="0"/>
            <a:ext cx="2889250" cy="496888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 eaLnBrk="1" hangingPunct="1">
              <a:defRPr sz="1200"/>
            </a:lvl1pPr>
          </a:lstStyle>
          <a:p>
            <a:pPr>
              <a:defRPr/>
            </a:pPr>
            <a:fld id="{4208D971-4B10-4623-A50C-AB6534F01A06}" type="datetimeFigureOut">
              <a:rPr lang="ar-JO"/>
              <a:pPr>
                <a:defRPr/>
              </a:pPr>
              <a:t>24/07/1442</a:t>
            </a:fld>
            <a:endParaRPr lang="ar-JO"/>
          </a:p>
        </p:txBody>
      </p:sp>
      <p:sp>
        <p:nvSpPr>
          <p:cNvPr id="4" name="Slide Image Placeholder 3">
            <a:extLst>
              <a:ext uri="{FF2B5EF4-FFF2-40B4-BE49-F238E27FC236}">
                <a16:creationId xmlns:a16="http://schemas.microsoft.com/office/drawing/2014/main" id="{562A53C7-C5D5-4E53-989A-60F94CEBB636}"/>
              </a:ext>
            </a:extLst>
          </p:cNvPr>
          <p:cNvSpPr>
            <a:spLocks noGrp="1" noRot="1" noChangeAspect="1"/>
          </p:cNvSpPr>
          <p:nvPr>
            <p:ph type="sldImg" idx="2"/>
          </p:nvPr>
        </p:nvSpPr>
        <p:spPr>
          <a:xfrm>
            <a:off x="854075" y="744538"/>
            <a:ext cx="4960938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pPr lvl="0"/>
            <a:endParaRPr lang="ar-JO" noProof="0"/>
          </a:p>
        </p:txBody>
      </p:sp>
      <p:sp>
        <p:nvSpPr>
          <p:cNvPr id="5" name="Notes Placeholder 4">
            <a:extLst>
              <a:ext uri="{FF2B5EF4-FFF2-40B4-BE49-F238E27FC236}">
                <a16:creationId xmlns:a16="http://schemas.microsoft.com/office/drawing/2014/main" id="{FA514512-F83D-4C3D-BF53-342E6473B33F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66750" y="4714875"/>
            <a:ext cx="5335588" cy="4467225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/>
              <a:t>Click to edit Master text styles</a:t>
            </a:r>
          </a:p>
          <a:p>
            <a:pPr lvl="1"/>
            <a:r>
              <a:rPr lang="en-US" noProof="0"/>
              <a:t>Second level</a:t>
            </a:r>
          </a:p>
          <a:p>
            <a:pPr lvl="2"/>
            <a:r>
              <a:rPr lang="en-US" noProof="0"/>
              <a:t>Third level</a:t>
            </a:r>
          </a:p>
          <a:p>
            <a:pPr lvl="3"/>
            <a:r>
              <a:rPr lang="en-US" noProof="0"/>
              <a:t>Fourth level</a:t>
            </a:r>
          </a:p>
          <a:p>
            <a:pPr lvl="4"/>
            <a:r>
              <a:rPr lang="en-US" noProof="0"/>
              <a:t>Fifth level</a:t>
            </a:r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8547E6B2-0F7A-4ED7-8ECE-28586C5B86BD}"/>
              </a:ext>
            </a:extLst>
          </p:cNvPr>
          <p:cNvSpPr>
            <a:spLocks noGrp="1"/>
          </p:cNvSpPr>
          <p:nvPr>
            <p:ph type="ftr" sz="quarter" idx="4"/>
          </p:nvPr>
        </p:nvSpPr>
        <p:spPr>
          <a:xfrm>
            <a:off x="3779838" y="9428163"/>
            <a:ext cx="2889250" cy="496887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 eaLnBrk="1" hangingPunct="1">
              <a:defRPr sz="1200"/>
            </a:lvl1pPr>
          </a:lstStyle>
          <a:p>
            <a:pPr>
              <a:defRPr/>
            </a:pPr>
            <a:endParaRPr lang="ar-JO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E9D48B2B-8296-4F8E-916B-BB01CBD9CC4D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>
          <a:xfrm>
            <a:off x="1588" y="9428163"/>
            <a:ext cx="2889250" cy="496887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/>
            </a:lvl1pPr>
          </a:lstStyle>
          <a:p>
            <a:fld id="{F74EC9B5-35FE-43E8-AB08-03E0C3B8D38B}" type="slidenum">
              <a:rPr lang="ar-JO" altLang="en-US"/>
              <a:pPr/>
              <a:t>‹#›</a:t>
            </a:fld>
            <a:endParaRPr lang="ar-JO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rtl="1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 /><Relationship Id="rId1" Type="http://schemas.openxmlformats.org/officeDocument/2006/relationships/notesMaster" Target="../notesMasters/notesMaster1.xml" 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Slide Image Placeholder 1">
            <a:extLst>
              <a:ext uri="{FF2B5EF4-FFF2-40B4-BE49-F238E27FC236}">
                <a16:creationId xmlns:a16="http://schemas.microsoft.com/office/drawing/2014/main" id="{46A512F0-9C01-46A0-9FD5-148DC509962A}"/>
              </a:ext>
            </a:extLst>
          </p:cNvPr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5123" name="Notes Placeholder 2">
            <a:extLst>
              <a:ext uri="{FF2B5EF4-FFF2-40B4-BE49-F238E27FC236}">
                <a16:creationId xmlns:a16="http://schemas.microsoft.com/office/drawing/2014/main" id="{4B436BE3-BFA0-4E4D-BDE1-694FDF1627C9}"/>
              </a:ext>
            </a:extLst>
          </p:cNvPr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ar-JO" altLang="en-US"/>
          </a:p>
        </p:txBody>
      </p:sp>
      <p:sp>
        <p:nvSpPr>
          <p:cNvPr id="5124" name="Slide Number Placeholder 3">
            <a:extLst>
              <a:ext uri="{FF2B5EF4-FFF2-40B4-BE49-F238E27FC236}">
                <a16:creationId xmlns:a16="http://schemas.microsoft.com/office/drawing/2014/main" id="{8C0E3814-A5A5-4464-9F13-F00E4D2F2896}"/>
              </a:ext>
            </a:extLst>
          </p:cNvPr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 algn="r" rtl="1">
              <a:spcBef>
                <a:spcPct val="30000"/>
              </a:spcBef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algn="r" rtl="1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l" rtl="0">
              <a:spcBef>
                <a:spcPct val="0"/>
              </a:spcBef>
            </a:pPr>
            <a:fld id="{8CA10AAC-65D8-4F23-BC89-BF465B99A575}" type="slidenum">
              <a:rPr lang="ar-JO" altLang="en-US">
                <a:latin typeface="Times New Roman" panose="02020603050405020304" pitchFamily="18" charset="0"/>
              </a:rPr>
              <a:pPr algn="l" rtl="0">
                <a:spcBef>
                  <a:spcPct val="0"/>
                </a:spcBef>
              </a:pPr>
              <a:t>1</a:t>
            </a:fld>
            <a:endParaRPr lang="ar-JO" altLang="en-US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 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/>
              <a:t>Click to edit Master subtitle style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A497CB96-574B-4112-BB40-5091A280ED9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79150AE4-76FD-47D2-9CBC-1FECC9DB61E9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C4CC5400-B179-4AD6-8A31-873A27DDBF5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BE1D8A-8F16-42DA-AC10-9003A2973317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97155934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D3339DD5-BDA4-4B9E-9EFD-42B409344C6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3A3192A0-347F-4768-82A7-4529A91639B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012D8A4C-AA45-4263-A49B-4EB4EA58DC27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33EC3C33-EA3E-4ADB-B16E-C5AAEBD1AFC5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8535883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419850" y="990600"/>
            <a:ext cx="2038350" cy="5105400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04800" y="990600"/>
            <a:ext cx="5962650" cy="5105400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E3A0E16B-7191-486D-AF6A-CBD394D210E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C632CC56-1270-4313-AEC7-E2D44B70C093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32F2631C-A4C2-4AD2-9CC6-4ECB0B9BC49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9DFAE40-993C-4342-95CD-E8C97E6BB8A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2610747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551AE876-50C4-4526-80EF-150A09812E08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FC587F9E-B749-4CA9-A05A-B9FA85B6A2F4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4E0A8339-ECBA-4B29-A9C5-E9462296F16F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E359D2D-DD6D-4B9F-8CA1-FCDDB01922D6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70529275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Rectangle 4">
            <a:extLst>
              <a:ext uri="{FF2B5EF4-FFF2-40B4-BE49-F238E27FC236}">
                <a16:creationId xmlns:a16="http://schemas.microsoft.com/office/drawing/2014/main" id="{C5F0B378-30F6-4507-986D-75C503376511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5">
            <a:extLst>
              <a:ext uri="{FF2B5EF4-FFF2-40B4-BE49-F238E27FC236}">
                <a16:creationId xmlns:a16="http://schemas.microsoft.com/office/drawing/2014/main" id="{2FEA91BE-1CEA-443F-B4FD-CBE644D7CA40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6">
            <a:extLst>
              <a:ext uri="{FF2B5EF4-FFF2-40B4-BE49-F238E27FC236}">
                <a16:creationId xmlns:a16="http://schemas.microsoft.com/office/drawing/2014/main" id="{AF80EFAB-6038-43F5-8243-01E1F941A4ED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45E74B44-FF67-4F73-9E0C-9F40FC60220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98362216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3F9AD0C-BCD9-469E-814D-8D93F0FEA3D6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29D959FB-42E9-4F46-A1B0-BF1889E94C5E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D658DDD0-DF87-44AD-A63C-7F196B9CF43C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67BD8B00-C3EC-4E85-80D0-E78FD351EFC0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100553617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7" name="Rectangle 4">
            <a:extLst>
              <a:ext uri="{FF2B5EF4-FFF2-40B4-BE49-F238E27FC236}">
                <a16:creationId xmlns:a16="http://schemas.microsoft.com/office/drawing/2014/main" id="{8906B9B8-6757-40F8-9723-188696CC7BF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8" name="Rectangle 5">
            <a:extLst>
              <a:ext uri="{FF2B5EF4-FFF2-40B4-BE49-F238E27FC236}">
                <a16:creationId xmlns:a16="http://schemas.microsoft.com/office/drawing/2014/main" id="{FC501E03-F5F3-4521-B6BB-C08F70D22565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9" name="Rectangle 6">
            <a:extLst>
              <a:ext uri="{FF2B5EF4-FFF2-40B4-BE49-F238E27FC236}">
                <a16:creationId xmlns:a16="http://schemas.microsoft.com/office/drawing/2014/main" id="{60DB0AA0-3E13-4BA2-AF33-64E07F24B6CB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7AFC8224-0C99-4F97-A755-2DB7956AD2FB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8479159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Rectangle 4">
            <a:extLst>
              <a:ext uri="{FF2B5EF4-FFF2-40B4-BE49-F238E27FC236}">
                <a16:creationId xmlns:a16="http://schemas.microsoft.com/office/drawing/2014/main" id="{79212116-AB6C-4158-BA2D-D6DB6D5507B3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5">
            <a:extLst>
              <a:ext uri="{FF2B5EF4-FFF2-40B4-BE49-F238E27FC236}">
                <a16:creationId xmlns:a16="http://schemas.microsoft.com/office/drawing/2014/main" id="{BBD9121C-C806-402B-B352-889EF7F49331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5" name="Rectangle 6">
            <a:extLst>
              <a:ext uri="{FF2B5EF4-FFF2-40B4-BE49-F238E27FC236}">
                <a16:creationId xmlns:a16="http://schemas.microsoft.com/office/drawing/2014/main" id="{DA5276AF-513D-403E-A3A3-35AD3BD68CC2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DBC9A6DC-DA9F-4F77-A13B-260DA0E0934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32922549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>
            <a:extLst>
              <a:ext uri="{FF2B5EF4-FFF2-40B4-BE49-F238E27FC236}">
                <a16:creationId xmlns:a16="http://schemas.microsoft.com/office/drawing/2014/main" id="{523E1E07-78F6-4F86-8612-317B92F14C5A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3" name="Rectangle 5">
            <a:extLst>
              <a:ext uri="{FF2B5EF4-FFF2-40B4-BE49-F238E27FC236}">
                <a16:creationId xmlns:a16="http://schemas.microsoft.com/office/drawing/2014/main" id="{3C42C73F-55CC-44A9-8EF7-4A8EB3DBE4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4" name="Rectangle 6">
            <a:extLst>
              <a:ext uri="{FF2B5EF4-FFF2-40B4-BE49-F238E27FC236}">
                <a16:creationId xmlns:a16="http://schemas.microsoft.com/office/drawing/2014/main" id="{198C882A-213D-4E84-A0DB-39620DA77C7A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10A6B87C-89C1-48DC-8757-46B921E63CE1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18511284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ar-JO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C5B3D4D1-6B73-4A4B-BD95-04860E426BDF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7E9D3CCA-64E1-4158-8222-11D96137262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A8EC02A-2CAC-464C-B9DD-D5BF72EBB470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53DF1BCA-4BB0-45BC-8B20-A96758169FAE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405795223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en-US"/>
              <a:t>Click to edit Master title style</a:t>
            </a:r>
            <a:endParaRPr lang="ar-JO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ar-JO" noProof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60EF82DC-BE75-4A8E-81C4-F4EF6D52AC02}"/>
              </a:ext>
            </a:extLst>
          </p:cNvPr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98D197C5-0E30-4998-9F98-E8D4117F97EB}"/>
              </a:ext>
            </a:extLst>
          </p:cNvPr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4E935868-F416-40A9-BF81-15E0BE3EFC16}"/>
              </a:ext>
            </a:extLst>
          </p:cNvPr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FE0CBD86-47FE-445A-B69D-958CF06AA22D}" type="slidenum">
              <a:rPr lang="en-GB" altLang="en-US"/>
              <a:pPr/>
              <a:t>‹#›</a:t>
            </a:fld>
            <a:endParaRPr lang="en-GB" altLang="en-US"/>
          </a:p>
        </p:txBody>
      </p:sp>
    </p:spTree>
    <p:extLst>
      <p:ext uri="{BB962C8B-B14F-4D97-AF65-F5344CB8AC3E}">
        <p14:creationId xmlns:p14="http://schemas.microsoft.com/office/powerpoint/2010/main" val="240931257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 /><Relationship Id="rId13" Type="http://schemas.openxmlformats.org/officeDocument/2006/relationships/image" Target="../media/image1.jpeg" /><Relationship Id="rId3" Type="http://schemas.openxmlformats.org/officeDocument/2006/relationships/slideLayout" Target="../slideLayouts/slideLayout3.xml" /><Relationship Id="rId7" Type="http://schemas.openxmlformats.org/officeDocument/2006/relationships/slideLayout" Target="../slideLayouts/slideLayout7.xml" /><Relationship Id="rId12" Type="http://schemas.openxmlformats.org/officeDocument/2006/relationships/theme" Target="../theme/theme1.xml" /><Relationship Id="rId17" Type="http://schemas.openxmlformats.org/officeDocument/2006/relationships/image" Target="../media/image5.jpeg" /><Relationship Id="rId2" Type="http://schemas.openxmlformats.org/officeDocument/2006/relationships/slideLayout" Target="../slideLayouts/slideLayout2.xml" /><Relationship Id="rId16" Type="http://schemas.openxmlformats.org/officeDocument/2006/relationships/image" Target="../media/image4.jpeg" /><Relationship Id="rId1" Type="http://schemas.openxmlformats.org/officeDocument/2006/relationships/slideLayout" Target="../slideLayouts/slideLayout1.xml" /><Relationship Id="rId6" Type="http://schemas.openxmlformats.org/officeDocument/2006/relationships/slideLayout" Target="../slideLayouts/slideLayout6.xml" /><Relationship Id="rId11" Type="http://schemas.openxmlformats.org/officeDocument/2006/relationships/slideLayout" Target="../slideLayouts/slideLayout11.xml" /><Relationship Id="rId5" Type="http://schemas.openxmlformats.org/officeDocument/2006/relationships/slideLayout" Target="../slideLayouts/slideLayout5.xml" /><Relationship Id="rId15" Type="http://schemas.openxmlformats.org/officeDocument/2006/relationships/image" Target="../media/image3.jpeg" /><Relationship Id="rId10" Type="http://schemas.openxmlformats.org/officeDocument/2006/relationships/slideLayout" Target="../slideLayouts/slideLayout10.xml" /><Relationship Id="rId4" Type="http://schemas.openxmlformats.org/officeDocument/2006/relationships/slideLayout" Target="../slideLayouts/slideLayout4.xml" /><Relationship Id="rId9" Type="http://schemas.openxmlformats.org/officeDocument/2006/relationships/slideLayout" Target="../slideLayouts/slideLayout9.xml" /><Relationship Id="rId14" Type="http://schemas.openxmlformats.org/officeDocument/2006/relationships/image" Target="../media/image2.jpeg" 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3">
            <a:extLst>
              <a:ext uri="{FF2B5EF4-FFF2-40B4-BE49-F238E27FC236}">
                <a16:creationId xmlns:a16="http://schemas.microsoft.com/office/drawing/2014/main" id="{F8BE8A55-D732-4927-A7A9-224EB6552F8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text styles</a:t>
            </a:r>
          </a:p>
          <a:p>
            <a:pPr lvl="1"/>
            <a:r>
              <a:rPr lang="en-US" altLang="en-US"/>
              <a:t>Second level</a:t>
            </a:r>
          </a:p>
          <a:p>
            <a:pPr lvl="2"/>
            <a:r>
              <a:rPr lang="en-US" altLang="en-US"/>
              <a:t>Third level</a:t>
            </a:r>
          </a:p>
          <a:p>
            <a:pPr lvl="3"/>
            <a:r>
              <a:rPr lang="en-US" altLang="en-US"/>
              <a:t>Fourth level</a:t>
            </a:r>
          </a:p>
          <a:p>
            <a:pPr lvl="4"/>
            <a:r>
              <a:rPr lang="en-US" altLang="en-US"/>
              <a:t>Fifth level</a:t>
            </a:r>
          </a:p>
        </p:txBody>
      </p:sp>
      <p:sp>
        <p:nvSpPr>
          <p:cNvPr id="1028" name="Rectangle 4">
            <a:extLst>
              <a:ext uri="{FF2B5EF4-FFF2-40B4-BE49-F238E27FC236}">
                <a16:creationId xmlns:a16="http://schemas.microsoft.com/office/drawing/2014/main" id="{2C18CCE2-97C0-4453-8A18-8186D7854D71}"/>
              </a:ext>
            </a:extLst>
          </p:cNvPr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29" name="Rectangle 5">
            <a:extLst>
              <a:ext uri="{FF2B5EF4-FFF2-40B4-BE49-F238E27FC236}">
                <a16:creationId xmlns:a16="http://schemas.microsoft.com/office/drawing/2014/main" id="{5EC300BB-845C-4FA8-9F53-BBB0E71D9EB2}"/>
              </a:ext>
            </a:extLst>
          </p:cNvPr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1400"/>
            </a:lvl1pPr>
          </a:lstStyle>
          <a:p>
            <a:pPr>
              <a:defRPr/>
            </a:pPr>
            <a:endParaRPr lang="en-GB"/>
          </a:p>
        </p:txBody>
      </p:sp>
      <p:sp>
        <p:nvSpPr>
          <p:cNvPr id="1030" name="Rectangle 6">
            <a:extLst>
              <a:ext uri="{FF2B5EF4-FFF2-40B4-BE49-F238E27FC236}">
                <a16:creationId xmlns:a16="http://schemas.microsoft.com/office/drawing/2014/main" id="{AA9ADE56-4E3A-4ACE-8705-AB5724F54386}"/>
              </a:ext>
            </a:extLst>
          </p:cNvPr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400"/>
            </a:lvl1pPr>
          </a:lstStyle>
          <a:p>
            <a:fld id="{AE0C5B63-621D-45CC-8D71-6B8BE8AC9314}" type="slidenum">
              <a:rPr lang="en-GB" altLang="en-US"/>
              <a:pPr/>
              <a:t>‹#›</a:t>
            </a:fld>
            <a:endParaRPr lang="en-GB" altLang="en-US"/>
          </a:p>
        </p:txBody>
      </p:sp>
      <p:sp>
        <p:nvSpPr>
          <p:cNvPr id="2" name="Rectangle 7">
            <a:extLst>
              <a:ext uri="{FF2B5EF4-FFF2-40B4-BE49-F238E27FC236}">
                <a16:creationId xmlns:a16="http://schemas.microsoft.com/office/drawing/2014/main" id="{D776B9AF-2D55-4263-A49C-E11628B22B05}"/>
              </a:ext>
            </a:extLst>
          </p:cNvPr>
          <p:cNvSpPr>
            <a:spLocks noChangeArrowheads="1"/>
          </p:cNvSpPr>
          <p:nvPr userDrawn="1"/>
        </p:nvSpPr>
        <p:spPr bwMode="auto">
          <a:xfrm>
            <a:off x="0" y="0"/>
            <a:ext cx="9144000" cy="620713"/>
          </a:xfrm>
          <a:prstGeom prst="rect">
            <a:avLst/>
          </a:prstGeom>
          <a:solidFill>
            <a:srgbClr val="871165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>
            <a:lvl1pPr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defRPr/>
            </a:pPr>
            <a:endParaRPr lang="ar-JO" altLang="en-US"/>
          </a:p>
        </p:txBody>
      </p:sp>
      <p:sp>
        <p:nvSpPr>
          <p:cNvPr id="1031" name="Rectangle 2">
            <a:extLst>
              <a:ext uri="{FF2B5EF4-FFF2-40B4-BE49-F238E27FC236}">
                <a16:creationId xmlns:a16="http://schemas.microsoft.com/office/drawing/2014/main" id="{58C25B34-123E-4E07-93BC-18DD6BA58613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304800" y="990600"/>
            <a:ext cx="2743200" cy="685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n-US"/>
              <a:t>Slide Title</a:t>
            </a:r>
            <a:endParaRPr lang="en-GB" altLang="en-US"/>
          </a:p>
        </p:txBody>
      </p:sp>
      <p:sp>
        <p:nvSpPr>
          <p:cNvPr id="1032" name="Line 13">
            <a:extLst>
              <a:ext uri="{FF2B5EF4-FFF2-40B4-BE49-F238E27FC236}">
                <a16:creationId xmlns:a16="http://schemas.microsoft.com/office/drawing/2014/main" id="{CB12FE2F-8867-4C62-AEE0-F81E6192CB42}"/>
              </a:ext>
            </a:extLst>
          </p:cNvPr>
          <p:cNvSpPr>
            <a:spLocks noChangeShapeType="1"/>
          </p:cNvSpPr>
          <p:nvPr userDrawn="1"/>
        </p:nvSpPr>
        <p:spPr bwMode="auto">
          <a:xfrm>
            <a:off x="395288" y="1557338"/>
            <a:ext cx="8458200" cy="0"/>
          </a:xfrm>
          <a:prstGeom prst="line">
            <a:avLst/>
          </a:prstGeom>
          <a:noFill/>
          <a:ln w="57150" cmpd="thinThick">
            <a:solidFill>
              <a:srgbClr val="F14F1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pic>
        <p:nvPicPr>
          <p:cNvPr id="1033" name="Picture 22" descr="header">
            <a:extLst>
              <a:ext uri="{FF2B5EF4-FFF2-40B4-BE49-F238E27FC236}">
                <a16:creationId xmlns:a16="http://schemas.microsoft.com/office/drawing/2014/main" id="{16A0B257-682B-46EC-B10D-B54036EFAE9C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-9723" r="987"/>
          <a:stretch>
            <a:fillRect/>
          </a:stretch>
        </p:blipFill>
        <p:spPr bwMode="auto">
          <a:xfrm>
            <a:off x="3851275" y="0"/>
            <a:ext cx="5257800" cy="501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4" name="Picture 24" descr="2007">
            <a:extLst>
              <a:ext uri="{FF2B5EF4-FFF2-40B4-BE49-F238E27FC236}">
                <a16:creationId xmlns:a16="http://schemas.microsoft.com/office/drawing/2014/main" id="{3A9B57B1-5F43-4511-9A76-18D13A6A3D49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3774" r="3816" b="9056"/>
          <a:stretch>
            <a:fillRect/>
          </a:stretch>
        </p:blipFill>
        <p:spPr bwMode="auto">
          <a:xfrm>
            <a:off x="1692275" y="188913"/>
            <a:ext cx="647700" cy="2333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5" name="Picture 25" descr="slogan">
            <a:extLst>
              <a:ext uri="{FF2B5EF4-FFF2-40B4-BE49-F238E27FC236}">
                <a16:creationId xmlns:a16="http://schemas.microsoft.com/office/drawing/2014/main" id="{00C9BBDE-4F96-44C0-8929-0B3E1AD94E16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1450" b="7761"/>
          <a:stretch>
            <a:fillRect/>
          </a:stretch>
        </p:blipFill>
        <p:spPr bwMode="auto">
          <a:xfrm>
            <a:off x="179388" y="115888"/>
            <a:ext cx="1511300" cy="4556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6" name="Picture 26" descr="agency logo">
            <a:extLst>
              <a:ext uri="{FF2B5EF4-FFF2-40B4-BE49-F238E27FC236}">
                <a16:creationId xmlns:a16="http://schemas.microsoft.com/office/drawing/2014/main" id="{40F9C3CF-9B67-4568-AE2A-29B953915D70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3" y="5584825"/>
            <a:ext cx="1871662" cy="1157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37" name="Picture 27" descr="ew logo">
            <a:extLst>
              <a:ext uri="{FF2B5EF4-FFF2-40B4-BE49-F238E27FC236}">
                <a16:creationId xmlns:a16="http://schemas.microsoft.com/office/drawing/2014/main" id="{EF5A92DA-83D3-4B4E-9CC3-E653BD8F24ED}"/>
              </a:ext>
            </a:extLst>
          </p:cNvPr>
          <p:cNvPicPr>
            <a:picLocks noChangeAspect="1" noChangeArrowheads="1"/>
          </p:cNvPicPr>
          <p:nvPr userDrawn="1"/>
        </p:nvPicPr>
        <p:blipFill>
          <a:blip r:embed="rId17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67625" y="5661025"/>
            <a:ext cx="893763" cy="10699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2200">
          <a:solidFill>
            <a:schemeClr val="tx1"/>
          </a:solidFill>
          <a:latin typeface="Verdana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871165"/>
        </a:buClr>
        <a:buFont typeface="Wingdings" panose="05000000000000000000" pitchFamily="2" charset="2"/>
        <a:buChar char="Ø"/>
        <a:defRPr sz="27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14F11"/>
        </a:buClr>
        <a:buChar char="o"/>
        <a:defRPr sz="25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14F11"/>
        </a:buClr>
        <a:buChar char="•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14F11"/>
        </a:buClr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14F11"/>
        </a:buClr>
        <a:buChar char="»"/>
        <a:defRPr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rgbClr val="F14F11"/>
        </a:buClr>
        <a:buChar char="»"/>
        <a:defRPr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rgbClr val="F14F11"/>
        </a:buClr>
        <a:buChar char="»"/>
        <a:defRPr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rgbClr val="F14F11"/>
        </a:buClr>
        <a:buChar char="»"/>
        <a:defRPr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rgbClr val="F14F11"/>
        </a:buClr>
        <a:buChar char="»"/>
        <a:defRPr>
          <a:solidFill>
            <a:schemeClr val="tx1"/>
          </a:solidFill>
          <a:latin typeface="+mn-lt"/>
        </a:defRPr>
      </a:lvl9pPr>
    </p:bodyStyle>
    <p:otherStyle>
      <a:defPPr>
        <a:defRPr lang="ar-JO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 /><Relationship Id="rId1" Type="http://schemas.openxmlformats.org/officeDocument/2006/relationships/slideLayout" Target="../slideLayouts/slideLayout2.xml" 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 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 /><Relationship Id="rId2" Type="http://schemas.openxmlformats.org/officeDocument/2006/relationships/image" Target="../media/image6.png" /><Relationship Id="rId1" Type="http://schemas.openxmlformats.org/officeDocument/2006/relationships/slideLayout" Target="../slideLayouts/slideLayout2.xml" 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 /><Relationship Id="rId2" Type="http://schemas.openxmlformats.org/officeDocument/2006/relationships/image" Target="../media/image8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0.png" 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 /><Relationship Id="rId2" Type="http://schemas.openxmlformats.org/officeDocument/2006/relationships/image" Target="../media/image11.png" /><Relationship Id="rId1" Type="http://schemas.openxmlformats.org/officeDocument/2006/relationships/slideLayout" Target="../slideLayouts/slideLayout2.xml" 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 /><Relationship Id="rId2" Type="http://schemas.openxmlformats.org/officeDocument/2006/relationships/image" Target="../media/image13.png" /><Relationship Id="rId1" Type="http://schemas.openxmlformats.org/officeDocument/2006/relationships/slideLayout" Target="../slideLayouts/slideLayout2.xml" /><Relationship Id="rId4" Type="http://schemas.openxmlformats.org/officeDocument/2006/relationships/image" Target="../media/image15.png" 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 /><Relationship Id="rId2" Type="http://schemas.openxmlformats.org/officeDocument/2006/relationships/image" Target="../media/image16.png" /><Relationship Id="rId1" Type="http://schemas.openxmlformats.org/officeDocument/2006/relationships/slideLayout" Target="../slideLayouts/slideLayout7.xml" /><Relationship Id="rId4" Type="http://schemas.openxmlformats.org/officeDocument/2006/relationships/image" Target="../media/image18.jpeg" 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 /><Relationship Id="rId2" Type="http://schemas.openxmlformats.org/officeDocument/2006/relationships/image" Target="../media/image19.png" /><Relationship Id="rId1" Type="http://schemas.openxmlformats.org/officeDocument/2006/relationships/slideLayout" Target="../slideLayouts/slideLayout7.xml" /><Relationship Id="rId5" Type="http://schemas.openxmlformats.org/officeDocument/2006/relationships/image" Target="../media/image22.png" /><Relationship Id="rId4" Type="http://schemas.openxmlformats.org/officeDocument/2006/relationships/image" Target="../media/image21.png" 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 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 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>
            <a:extLst>
              <a:ext uri="{FF2B5EF4-FFF2-40B4-BE49-F238E27FC236}">
                <a16:creationId xmlns:a16="http://schemas.microsoft.com/office/drawing/2014/main" id="{84394599-FE77-4D78-82D6-04522272572B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839200" cy="1069975"/>
          </a:xfrm>
        </p:spPr>
        <p:txBody>
          <a:bodyPr/>
          <a:lstStyle/>
          <a:p>
            <a:pPr algn="ctr" eaLnBrk="1" hangingPunct="1"/>
            <a:r>
              <a:rPr lang="en-US" altLang="en-US" sz="3200" b="1"/>
              <a:t>Preventing musculoskeletal disorders (MSDs)</a:t>
            </a:r>
            <a:endParaRPr lang="en-GB" altLang="en-US" sz="3200" b="1"/>
          </a:p>
        </p:txBody>
      </p:sp>
      <p:sp>
        <p:nvSpPr>
          <p:cNvPr id="4099" name="Rectangle 3">
            <a:extLst>
              <a:ext uri="{FF2B5EF4-FFF2-40B4-BE49-F238E27FC236}">
                <a16:creationId xmlns:a16="http://schemas.microsoft.com/office/drawing/2014/main" id="{7A00C8BB-722E-4BD1-AF27-86950DE06C9F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2492375"/>
            <a:ext cx="8569325" cy="3603625"/>
          </a:xfrm>
        </p:spPr>
        <p:txBody>
          <a:bodyPr/>
          <a:lstStyle/>
          <a:p>
            <a:pPr eaLnBrk="1" hangingPunct="1"/>
            <a:r>
              <a:rPr lang="en-US" altLang="en-US"/>
              <a:t>The most common work-related health problem </a:t>
            </a:r>
          </a:p>
          <a:p>
            <a:pPr eaLnBrk="1" hangingPunct="1"/>
            <a:r>
              <a:rPr lang="en-US" altLang="en-US" sz="3200" u="sng">
                <a:solidFill>
                  <a:srgbClr val="FF0000"/>
                </a:solidFill>
              </a:rPr>
              <a:t>What is a work-related musculoskeletal disorder?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/>
              <a:t>Work is the only identifiable cause</a:t>
            </a:r>
          </a:p>
          <a:p>
            <a:pPr lvl="1">
              <a:buFont typeface="Wingdings" panose="05000000000000000000" pitchFamily="2" charset="2"/>
              <a:buChar char="ü"/>
            </a:pPr>
            <a:r>
              <a:rPr lang="en-US" altLang="en-US"/>
              <a:t>Work contributes significantly as one of several causative factors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</p:txBody>
      </p:sp>
      <p:sp>
        <p:nvSpPr>
          <p:cNvPr id="4100" name="Slide Number Placeholder 1">
            <a:extLst>
              <a:ext uri="{FF2B5EF4-FFF2-40B4-BE49-F238E27FC236}">
                <a16:creationId xmlns:a16="http://schemas.microsoft.com/office/drawing/2014/main" id="{9AF92936-4AA2-4411-9F01-4F8219FB1B9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3375E7D-A09B-43D0-A879-42930BD87CCD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>
            <a:extLst>
              <a:ext uri="{FF2B5EF4-FFF2-40B4-BE49-F238E27FC236}">
                <a16:creationId xmlns:a16="http://schemas.microsoft.com/office/drawing/2014/main" id="{4A07DBF9-D5EF-4FDB-A981-18335710ADA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659813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Lighten the Load - the “whole load on the body”</a:t>
            </a:r>
            <a:r>
              <a:rPr lang="en-GB" altLang="en-US"/>
              <a:t> </a:t>
            </a:r>
          </a:p>
        </p:txBody>
      </p:sp>
      <p:sp>
        <p:nvSpPr>
          <p:cNvPr id="14339" name="Rectangle 3">
            <a:extLst>
              <a:ext uri="{FF2B5EF4-FFF2-40B4-BE49-F238E27FC236}">
                <a16:creationId xmlns:a16="http://schemas.microsoft.com/office/drawing/2014/main" id="{ADB887DB-2D1C-430A-97CA-D037AB70102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Covers</a:t>
            </a:r>
            <a:r>
              <a:rPr lang="en-GB" altLang="en-US"/>
              <a:t> </a:t>
            </a:r>
            <a:r>
              <a:rPr lang="en-US" altLang="en-US"/>
              <a:t>all the strains being put on the body, as well as the load being carried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Assess the full range of MSD risks and address them comprehensively</a:t>
            </a:r>
            <a:endParaRPr lang="en-GB" altLang="en-US"/>
          </a:p>
        </p:txBody>
      </p:sp>
      <p:sp>
        <p:nvSpPr>
          <p:cNvPr id="14340" name="Slide Number Placeholder 1">
            <a:extLst>
              <a:ext uri="{FF2B5EF4-FFF2-40B4-BE49-F238E27FC236}">
                <a16:creationId xmlns:a16="http://schemas.microsoft.com/office/drawing/2014/main" id="{6AEEA843-776A-4A51-B2A0-51A12098F5A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9193D31-1B57-40DD-83F2-7A343EC4A3CA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10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>
            <a:extLst>
              <a:ext uri="{FF2B5EF4-FFF2-40B4-BE49-F238E27FC236}">
                <a16:creationId xmlns:a16="http://schemas.microsoft.com/office/drawing/2014/main" id="{04422E1E-DCD5-47E8-888A-69442362FAA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08355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We all share responsibility for tackling MSDs</a:t>
            </a:r>
            <a:r>
              <a:rPr lang="en-GB" altLang="en-US"/>
              <a:t> </a:t>
            </a:r>
          </a:p>
        </p:txBody>
      </p:sp>
      <p:sp>
        <p:nvSpPr>
          <p:cNvPr id="15363" name="Rectangle 3">
            <a:extLst>
              <a:ext uri="{FF2B5EF4-FFF2-40B4-BE49-F238E27FC236}">
                <a16:creationId xmlns:a16="http://schemas.microsoft.com/office/drawing/2014/main" id="{475A429F-3C14-4AF3-B52E-8921CDD343D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 sz="2300"/>
              <a:t>They are a problem for:</a:t>
            </a:r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100"/>
              <a:t>employers</a:t>
            </a:r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endParaRPr lang="en-US" altLang="en-US" sz="2100"/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100"/>
              <a:t>workers and their safety representatives</a:t>
            </a:r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endParaRPr lang="en-US" altLang="en-US" sz="2100"/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100"/>
              <a:t>government</a:t>
            </a:r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endParaRPr lang="en-US" altLang="en-US" sz="2100"/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100"/>
              <a:t>health and safety institutions</a:t>
            </a:r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endParaRPr lang="en-US" altLang="en-US" sz="2100"/>
          </a:p>
          <a:p>
            <a:pPr marL="914400" lvl="1" indent="-45720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100"/>
              <a:t>policy-makers</a:t>
            </a:r>
            <a:endParaRPr lang="en-GB" altLang="en-US" sz="2100"/>
          </a:p>
        </p:txBody>
      </p:sp>
      <p:sp>
        <p:nvSpPr>
          <p:cNvPr id="15364" name="Slide Number Placeholder 1">
            <a:extLst>
              <a:ext uri="{FF2B5EF4-FFF2-40B4-BE49-F238E27FC236}">
                <a16:creationId xmlns:a16="http://schemas.microsoft.com/office/drawing/2014/main" id="{E7013D9E-F21C-47CF-A0C4-03BFE44857A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9479585-5319-476F-910C-25D4EDAEB9B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11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>
            <a:extLst>
              <a:ext uri="{FF2B5EF4-FFF2-40B4-BE49-F238E27FC236}">
                <a16:creationId xmlns:a16="http://schemas.microsoft.com/office/drawing/2014/main" id="{137D41CC-03E3-4B18-9658-D97542638D87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6715125" cy="685800"/>
          </a:xfrm>
        </p:spPr>
        <p:txBody>
          <a:bodyPr/>
          <a:lstStyle/>
          <a:p>
            <a:pPr eaLnBrk="1" hangingPunct="1"/>
            <a:r>
              <a:rPr lang="en-GB" altLang="en-US" b="1"/>
              <a:t>Employers’ responsibilities</a:t>
            </a:r>
            <a:r>
              <a:rPr lang="en-GB" altLang="en-US"/>
              <a:t> </a:t>
            </a:r>
          </a:p>
        </p:txBody>
      </p:sp>
      <p:sp>
        <p:nvSpPr>
          <p:cNvPr id="16387" name="Rectangle 3">
            <a:extLst>
              <a:ext uri="{FF2B5EF4-FFF2-40B4-BE49-F238E27FC236}">
                <a16:creationId xmlns:a16="http://schemas.microsoft.com/office/drawing/2014/main" id="{FF30E31E-7967-46A3-9689-96891B9A1A1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Legally required to </a:t>
            </a:r>
            <a:r>
              <a:rPr lang="en-GB" altLang="en-US">
                <a:solidFill>
                  <a:srgbClr val="FF0000"/>
                </a:solidFill>
              </a:rPr>
              <a:t>assess workplace risks </a:t>
            </a:r>
            <a:r>
              <a:rPr lang="en-GB" altLang="en-US"/>
              <a:t>and act to </a:t>
            </a:r>
            <a:r>
              <a:rPr lang="en-GB" altLang="en-US">
                <a:solidFill>
                  <a:srgbClr val="FF0000"/>
                </a:solidFill>
              </a:rPr>
              <a:t>ensure the safety and health of workers</a:t>
            </a:r>
          </a:p>
          <a:p>
            <a:pPr eaLnBrk="1" hangingPunct="1"/>
            <a:endParaRPr lang="en-GB" altLang="en-US"/>
          </a:p>
          <a:p>
            <a:pPr eaLnBrk="1" hangingPunct="1"/>
            <a:r>
              <a:rPr lang="en-GB" altLang="en-US"/>
              <a:t>MSDs are preventable if the right action is taken</a:t>
            </a:r>
          </a:p>
        </p:txBody>
      </p:sp>
      <p:sp>
        <p:nvSpPr>
          <p:cNvPr id="16388" name="Slide Number Placeholder 1">
            <a:extLst>
              <a:ext uri="{FF2B5EF4-FFF2-40B4-BE49-F238E27FC236}">
                <a16:creationId xmlns:a16="http://schemas.microsoft.com/office/drawing/2014/main" id="{24C7DB9B-E4F7-499E-9807-FD4A752E01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5B40518-22BA-4C79-90D5-A466AE2E83AC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>
            <a:extLst>
              <a:ext uri="{FF2B5EF4-FFF2-40B4-BE49-F238E27FC236}">
                <a16:creationId xmlns:a16="http://schemas.microsoft.com/office/drawing/2014/main" id="{20F2B895-B32B-4091-91D9-7C080D68281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146925" cy="685800"/>
          </a:xfrm>
        </p:spPr>
        <p:txBody>
          <a:bodyPr/>
          <a:lstStyle/>
          <a:p>
            <a:pPr eaLnBrk="1" hangingPunct="1"/>
            <a:r>
              <a:rPr lang="en-GB" altLang="en-US" b="1"/>
              <a:t>Employers’ actions</a:t>
            </a:r>
            <a:r>
              <a:rPr lang="en-GB" altLang="en-US"/>
              <a:t> </a:t>
            </a:r>
          </a:p>
        </p:txBody>
      </p:sp>
      <p:sp>
        <p:nvSpPr>
          <p:cNvPr id="17411" name="Rectangle 3">
            <a:extLst>
              <a:ext uri="{FF2B5EF4-FFF2-40B4-BE49-F238E27FC236}">
                <a16:creationId xmlns:a16="http://schemas.microsoft.com/office/drawing/2014/main" id="{5576C8C5-8F6F-425D-9C0F-CC03C8BC519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250825" y="1700213"/>
            <a:ext cx="8642350" cy="3889375"/>
          </a:xfrm>
        </p:spPr>
        <p:txBody>
          <a:bodyPr/>
          <a:lstStyle/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Modify tasks to eliminate or reduce risk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endParaRPr lang="en-US" altLang="en-US" sz="2400">
              <a:solidFill>
                <a:srgbClr val="FF0000"/>
              </a:solidFill>
            </a:endParaRP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800" b="1">
                <a:solidFill>
                  <a:srgbClr val="FF0000"/>
                </a:solidFill>
              </a:rPr>
              <a:t>Provide user-friendly machines and equipment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endParaRPr lang="en-US" altLang="en-US" sz="2400">
              <a:solidFill>
                <a:srgbClr val="FF0000"/>
              </a:solidFill>
            </a:endParaRP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800">
                <a:solidFill>
                  <a:srgbClr val="FF0000"/>
                </a:solidFill>
              </a:rPr>
              <a:t>Promote retention, reintegration and rehabilitation of workers with MSDs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endParaRPr lang="en-US" altLang="en-US" sz="2400">
              <a:solidFill>
                <a:srgbClr val="FF0000"/>
              </a:solidFill>
            </a:endParaRP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 sz="2400">
                <a:solidFill>
                  <a:srgbClr val="FF0000"/>
                </a:solidFill>
              </a:rPr>
              <a:t>Offer training and information </a:t>
            </a:r>
            <a:endParaRPr lang="en-GB" altLang="en-US" sz="2400">
              <a:solidFill>
                <a:srgbClr val="FF0000"/>
              </a:solidFill>
            </a:endParaRPr>
          </a:p>
        </p:txBody>
      </p:sp>
      <p:sp>
        <p:nvSpPr>
          <p:cNvPr id="17412" name="Slide Number Placeholder 1">
            <a:extLst>
              <a:ext uri="{FF2B5EF4-FFF2-40B4-BE49-F238E27FC236}">
                <a16:creationId xmlns:a16="http://schemas.microsoft.com/office/drawing/2014/main" id="{3884760E-3106-4A0B-B1C3-C45EDBA724D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67952D7-5CA6-4AB0-B116-EB68775AF821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>
            <a:extLst>
              <a:ext uri="{FF2B5EF4-FFF2-40B4-BE49-F238E27FC236}">
                <a16:creationId xmlns:a16="http://schemas.microsoft.com/office/drawing/2014/main" id="{5FD2ABB4-A677-4DBB-994F-3DBC117B3D04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43585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Employee</a:t>
            </a:r>
            <a:r>
              <a:rPr lang="en-US" altLang="en-US"/>
              <a:t> </a:t>
            </a:r>
            <a:r>
              <a:rPr lang="en-US" altLang="en-US" b="1"/>
              <a:t>responsibilities (I)</a:t>
            </a:r>
            <a:r>
              <a:rPr lang="en-GB" altLang="en-US"/>
              <a:t> </a:t>
            </a:r>
          </a:p>
        </p:txBody>
      </p:sp>
      <p:sp>
        <p:nvSpPr>
          <p:cNvPr id="18435" name="Rectangle 3">
            <a:extLst>
              <a:ext uri="{FF2B5EF4-FFF2-40B4-BE49-F238E27FC236}">
                <a16:creationId xmlns:a16="http://schemas.microsoft.com/office/drawing/2014/main" id="{DC1554B9-A8DB-4A5F-B5AF-D72B2C73C73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/>
              <a:t>Safety isn’t all down to your employer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endParaRPr lang="en-US" altLang="en-US"/>
          </a:p>
          <a:p>
            <a:pPr marL="514350" indent="-514350" eaLnBrk="1" hangingPunct="1">
              <a:buFont typeface="Verdana" panose="020B0604030504040204" pitchFamily="34" charset="0"/>
              <a:buAutoNum type="arabicPeriod"/>
            </a:pPr>
            <a:r>
              <a:rPr lang="en-US" altLang="en-US"/>
              <a:t>You also have a responsibility to co-operate with your employer to protect yourself and your colleagues</a:t>
            </a:r>
            <a:endParaRPr lang="en-GB" altLang="en-US"/>
          </a:p>
        </p:txBody>
      </p:sp>
      <p:sp>
        <p:nvSpPr>
          <p:cNvPr id="18436" name="Slide Number Placeholder 1">
            <a:extLst>
              <a:ext uri="{FF2B5EF4-FFF2-40B4-BE49-F238E27FC236}">
                <a16:creationId xmlns:a16="http://schemas.microsoft.com/office/drawing/2014/main" id="{E4F1C4CB-4857-4CFE-8453-98FB762B9C3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C2C7407C-C94B-42C3-8C25-C8807E0C492C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>
            <a:extLst>
              <a:ext uri="{FF2B5EF4-FFF2-40B4-BE49-F238E27FC236}">
                <a16:creationId xmlns:a16="http://schemas.microsoft.com/office/drawing/2014/main" id="{915CD588-7100-47E1-A251-E474BBA4E3B9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51535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Employee</a:t>
            </a:r>
            <a:r>
              <a:rPr lang="en-US" altLang="en-US"/>
              <a:t> </a:t>
            </a:r>
            <a:r>
              <a:rPr lang="en-US" altLang="en-US" b="1"/>
              <a:t>responsibilities (II)</a:t>
            </a:r>
            <a:r>
              <a:rPr lang="en-GB" altLang="en-US"/>
              <a:t> </a:t>
            </a:r>
          </a:p>
        </p:txBody>
      </p:sp>
      <p:sp>
        <p:nvSpPr>
          <p:cNvPr id="19459" name="Rectangle 3">
            <a:extLst>
              <a:ext uri="{FF2B5EF4-FFF2-40B4-BE49-F238E27FC236}">
                <a16:creationId xmlns:a16="http://schemas.microsoft.com/office/drawing/2014/main" id="{571348BD-B1B4-4A2C-A6ED-087F51CE823C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marL="514350" indent="-514350" eaLnBrk="1" hangingPunct="1">
              <a:buFont typeface="Verdana" panose="020B0604030504040204" pitchFamily="34" charset="0"/>
              <a:buAutoNum type="arabicPeriod" startAt="3"/>
            </a:pPr>
            <a:r>
              <a:rPr lang="en-GB" altLang="en-US"/>
              <a:t>Be aware of MSD risks and their impact on your health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 startAt="3"/>
            </a:pPr>
            <a:endParaRPr lang="en-GB" altLang="en-US"/>
          </a:p>
          <a:p>
            <a:pPr marL="514350" indent="-514350" eaLnBrk="1" hangingPunct="1">
              <a:buFont typeface="Verdana" panose="020B0604030504040204" pitchFamily="34" charset="0"/>
              <a:buAutoNum type="arabicPeriod" startAt="3"/>
            </a:pPr>
            <a:r>
              <a:rPr lang="en-GB" altLang="en-US"/>
              <a:t>Know how to avoid or lessen the risks</a:t>
            </a:r>
          </a:p>
          <a:p>
            <a:pPr marL="514350" indent="-514350" eaLnBrk="1" hangingPunct="1">
              <a:buFont typeface="Verdana" panose="020B0604030504040204" pitchFamily="34" charset="0"/>
              <a:buAutoNum type="arabicPeriod" startAt="3"/>
            </a:pPr>
            <a:endParaRPr lang="en-GB" altLang="en-US"/>
          </a:p>
          <a:p>
            <a:pPr marL="514350" indent="-514350" eaLnBrk="1" hangingPunct="1">
              <a:buFont typeface="Verdana" panose="020B0604030504040204" pitchFamily="34" charset="0"/>
              <a:buAutoNum type="arabicPeriod" startAt="3"/>
            </a:pPr>
            <a:r>
              <a:rPr lang="en-GB" altLang="en-US"/>
              <a:t>Become informed and join in with workplace health and safety activities</a:t>
            </a:r>
          </a:p>
        </p:txBody>
      </p:sp>
      <p:sp>
        <p:nvSpPr>
          <p:cNvPr id="19460" name="Slide Number Placeholder 1">
            <a:extLst>
              <a:ext uri="{FF2B5EF4-FFF2-40B4-BE49-F238E27FC236}">
                <a16:creationId xmlns:a16="http://schemas.microsoft.com/office/drawing/2014/main" id="{21DEB3CD-17E9-49D8-AA5D-CF429CA359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10E535F-168A-4E87-9002-E38A0387E44C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4D017C5-0172-4910-94CC-9425D01711F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71500" y="500063"/>
            <a:ext cx="7772400" cy="1000125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sz="4800" b="1" dirty="0">
                <a:solidFill>
                  <a:srgbClr val="FF0000"/>
                </a:solidFill>
              </a:rPr>
              <a:t>Ergonomics Hazards</a:t>
            </a:r>
            <a:br>
              <a:rPr lang="en-US" sz="1200" b="1" dirty="0">
                <a:solidFill>
                  <a:srgbClr val="FF0000"/>
                </a:solidFill>
              </a:rPr>
            </a:br>
            <a:r>
              <a:rPr lang="en-US" sz="1200" dirty="0"/>
              <a:t>The word ergonomics is derived from the Greek language. </a:t>
            </a:r>
            <a:r>
              <a:rPr lang="en-US" sz="1200" dirty="0" err="1"/>
              <a:t>Ergon</a:t>
            </a:r>
            <a:r>
              <a:rPr lang="en-US" sz="1200" dirty="0"/>
              <a:t> is Greek for work; and </a:t>
            </a:r>
            <a:r>
              <a:rPr lang="en-US" sz="1200" dirty="0" err="1"/>
              <a:t>nomos</a:t>
            </a:r>
            <a:r>
              <a:rPr lang="en-US" sz="1200" dirty="0"/>
              <a:t> means laws.</a:t>
            </a:r>
            <a:endParaRPr lang="ar-JO" sz="1200" b="1" dirty="0">
              <a:solidFill>
                <a:srgbClr val="FF0000"/>
              </a:solidFill>
            </a:endParaRP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2E16ACED-D922-40C8-8984-AA4A580E4131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14313" y="1643063"/>
            <a:ext cx="8715375" cy="4786312"/>
          </a:xfrm>
        </p:spPr>
        <p:txBody>
          <a:bodyPr>
            <a:normAutofit fontScale="70000" lnSpcReduction="20000"/>
          </a:bodyPr>
          <a:lstStyle/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This topic discusses the physical condition of the workplace such as the </a:t>
            </a:r>
            <a:r>
              <a:rPr lang="en-US" u="sng" dirty="0"/>
              <a:t>workstation, work equipment and posture during work</a:t>
            </a:r>
            <a:r>
              <a:rPr lang="en-US" dirty="0"/>
              <a:t>.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 Advanced and sophisticated equipment used at the workplace often pose risks to their users and expose them to body injuries in the long run.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Basically, these injuries show their effects only after some time. 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Ergonomics is also defined as the </a:t>
            </a:r>
            <a:r>
              <a:rPr lang="en-US" u="sng" dirty="0"/>
              <a:t>’systematic application of knowledge about the physiological, physical, and social attributes of human beings in the design and use of all things which affect a person's working conditions</a:t>
            </a:r>
            <a:r>
              <a:rPr lang="en-US" dirty="0"/>
              <a:t>: </a:t>
            </a:r>
            <a:r>
              <a:rPr lang="en-US" dirty="0">
                <a:solidFill>
                  <a:srgbClr val="FF0000"/>
                </a:solidFill>
              </a:rPr>
              <a:t>equipment and machinery, the work environment and layout, the job itself, training and the organization of work’</a:t>
            </a:r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endParaRPr lang="en-US" dirty="0"/>
          </a:p>
          <a:p>
            <a:pPr algn="l">
              <a:buClr>
                <a:srgbClr val="FF0000"/>
              </a:buClr>
              <a:buFont typeface="Wingdings" panose="05000000000000000000" pitchFamily="2" charset="2"/>
              <a:buChar char="ü"/>
              <a:defRPr/>
            </a:pPr>
            <a:r>
              <a:rPr lang="en-US" dirty="0"/>
              <a:t>In other words, ergonomics seeks to </a:t>
            </a:r>
            <a:r>
              <a:rPr lang="en-US" sz="3800" i="1" u="sng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adjust tasks to the worker </a:t>
            </a:r>
            <a:r>
              <a:rPr lang="en-US" u="sng" dirty="0"/>
              <a:t>through equipment design and work procedure.</a:t>
            </a:r>
            <a:endParaRPr lang="ar-JO" u="sng" dirty="0"/>
          </a:p>
          <a:p>
            <a:pPr algn="l">
              <a:buFont typeface="Wingdings" panose="05000000000000000000" pitchFamily="2" charset="2"/>
              <a:buChar char="ü"/>
              <a:defRPr/>
            </a:pPr>
            <a:endParaRPr lang="ar-JO" sz="3100" dirty="0"/>
          </a:p>
        </p:txBody>
      </p:sp>
      <p:sp>
        <p:nvSpPr>
          <p:cNvPr id="20484" name="Date Placeholder 3">
            <a:extLst>
              <a:ext uri="{FF2B5EF4-FFF2-40B4-BE49-F238E27FC236}">
                <a16:creationId xmlns:a16="http://schemas.microsoft.com/office/drawing/2014/main" id="{1151FA1E-BD90-4027-9D5C-2542C57140D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A6C4EAB-92B6-4F22-B346-EA06655CDC29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0485" name="Slide Number Placeholder 4">
            <a:extLst>
              <a:ext uri="{FF2B5EF4-FFF2-40B4-BE49-F238E27FC236}">
                <a16:creationId xmlns:a16="http://schemas.microsoft.com/office/drawing/2014/main" id="{5334EB8D-08A9-4743-A300-D2D6AC3D872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8030A59-FCFF-4C05-A719-47B4EE345122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16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641A5B59-B135-4D12-9897-E294DC45140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214313"/>
            <a:ext cx="8715375" cy="6429375"/>
          </a:xfrm>
        </p:spPr>
        <p:txBody>
          <a:bodyPr>
            <a:normAutofit fontScale="92500" lnSpcReduction="20000"/>
          </a:bodyPr>
          <a:lstStyle/>
          <a:p>
            <a:pPr marL="0" indent="0" algn="ctr">
              <a:lnSpc>
                <a:spcPct val="110000"/>
              </a:lnSpc>
              <a:spcBef>
                <a:spcPts val="0"/>
              </a:spcBef>
              <a:buFont typeface="Wingdings" panose="05000000000000000000" pitchFamily="2" charset="2"/>
              <a:buNone/>
              <a:defRPr/>
            </a:pPr>
            <a:r>
              <a:rPr lang="en-US" sz="2800" b="1" dirty="0">
                <a:solidFill>
                  <a:srgbClr val="FF0000"/>
                </a:solidFill>
              </a:rPr>
              <a:t>What is meant by ergonomics and how important is it to workers? 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defRPr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dirty="0"/>
              <a:t>Various industries are now using ergonomics increasingly in order to </a:t>
            </a:r>
            <a:r>
              <a:rPr lang="en-US" sz="2400" u="sng" dirty="0">
                <a:solidFill>
                  <a:srgbClr val="FF0000"/>
                </a:solidFill>
              </a:rPr>
              <a:t>enhance human productivity, quality of working environment, and occupational safety and health.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dirty="0"/>
              <a:t>Studies have shown that people working at ergonomic workstations or using ergonomic equipment </a:t>
            </a:r>
            <a:r>
              <a:rPr lang="en-US" sz="2400" u="sng" dirty="0"/>
              <a:t>are less likely </a:t>
            </a:r>
            <a:r>
              <a:rPr lang="en-US" sz="2400" dirty="0"/>
              <a:t>to experience fatigue, discomfort, or stress.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dirty="0"/>
              <a:t>In other words, ergonomics involves ‘</a:t>
            </a:r>
            <a:r>
              <a:rPr lang="en-US" sz="2600" dirty="0">
                <a:solidFill>
                  <a:srgbClr val="FF0000"/>
                </a:solidFill>
              </a:rPr>
              <a:t>using </a:t>
            </a:r>
            <a:r>
              <a:rPr lang="en-US" sz="2600" u="sng" dirty="0">
                <a:solidFill>
                  <a:srgbClr val="FF0000"/>
                </a:solidFill>
              </a:rPr>
              <a:t>a special design to make tasks more compatible with humans and not to force humans to be more compatible with tasks’.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en-US" sz="2400" dirty="0"/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defRPr/>
            </a:pPr>
            <a:r>
              <a:rPr lang="en-US" sz="2400" dirty="0"/>
              <a:t>As such, ergonomics deals with various aspects ranging </a:t>
            </a:r>
            <a:r>
              <a:rPr lang="en-US" sz="2400" u="sng" dirty="0"/>
              <a:t>from physical stress on the muscles, nerves, bones, tendons, and ligaments to environmental factors which affect hearing, vision, comfort and health.</a:t>
            </a:r>
          </a:p>
          <a:p>
            <a:pPr marL="0" indent="0">
              <a:lnSpc>
                <a:spcPct val="110000"/>
              </a:lnSpc>
              <a:spcBef>
                <a:spcPts val="0"/>
              </a:spcBef>
              <a:buClr>
                <a:srgbClr val="FF0000"/>
              </a:buClr>
              <a:buFont typeface="Wingdings" panose="05000000000000000000" pitchFamily="2" charset="2"/>
              <a:buNone/>
              <a:defRPr/>
            </a:pPr>
            <a:endParaRPr lang="en-US" sz="2400" dirty="0"/>
          </a:p>
        </p:txBody>
      </p:sp>
      <p:sp>
        <p:nvSpPr>
          <p:cNvPr id="21507" name="Date Placeholder 3">
            <a:extLst>
              <a:ext uri="{FF2B5EF4-FFF2-40B4-BE49-F238E27FC236}">
                <a16:creationId xmlns:a16="http://schemas.microsoft.com/office/drawing/2014/main" id="{BC16BD6B-9700-44D6-BC8A-0E9C254FF903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A49DB18-0AB2-4B03-97FC-F3BA7FE8F01D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1508" name="Slide Number Placeholder 4">
            <a:extLst>
              <a:ext uri="{FF2B5EF4-FFF2-40B4-BE49-F238E27FC236}">
                <a16:creationId xmlns:a16="http://schemas.microsoft.com/office/drawing/2014/main" id="{34914BC5-DDB1-480C-817F-E8CA397DE9F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592B2C6-F5F1-42D9-93E9-8EA701163612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17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81C1C17-EC8D-420D-832D-356D49997AA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>
              <a:defRPr/>
            </a:pPr>
            <a:r>
              <a:rPr lang="en-US" sz="2800" b="1" dirty="0">
                <a:solidFill>
                  <a:srgbClr val="FF0000"/>
                </a:solidFill>
              </a:rPr>
              <a:t>Legal Requirements And Ergonomics Application</a:t>
            </a:r>
            <a:endParaRPr lang="ar-JO" sz="3200" dirty="0">
              <a:solidFill>
                <a:srgbClr val="FF0000"/>
              </a:solidFill>
            </a:endParaRPr>
          </a:p>
        </p:txBody>
      </p:sp>
      <p:sp>
        <p:nvSpPr>
          <p:cNvPr id="22531" name="Content Placeholder 2">
            <a:extLst>
              <a:ext uri="{FF2B5EF4-FFF2-40B4-BE49-F238E27FC236}">
                <a16:creationId xmlns:a16="http://schemas.microsoft.com/office/drawing/2014/main" id="{441A7D3A-0217-4282-A241-23EB0E23854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14313" y="1600200"/>
            <a:ext cx="8715375" cy="4972050"/>
          </a:xfrm>
        </p:spPr>
        <p:txBody>
          <a:bodyPr/>
          <a:lstStyle/>
          <a:p>
            <a:r>
              <a:rPr lang="en-US" altLang="en-US" sz="2800"/>
              <a:t>The Occupational Safety and Health Act, 1994 ‘the employers, who create risks for their workers, must ensure the </a:t>
            </a:r>
            <a:r>
              <a:rPr lang="en-US" altLang="en-US" sz="2800" u="sng"/>
              <a:t>safety and health </a:t>
            </a:r>
            <a:r>
              <a:rPr lang="en-US" altLang="en-US" sz="2800"/>
              <a:t>of their workers at the workplace.</a:t>
            </a:r>
          </a:p>
          <a:p>
            <a:endParaRPr lang="en-US" altLang="en-US" sz="2800"/>
          </a:p>
          <a:p>
            <a:r>
              <a:rPr lang="en-US" altLang="en-US" sz="2800"/>
              <a:t>One of the objectives of this act is to create working conditions that meet the </a:t>
            </a:r>
            <a:r>
              <a:rPr lang="en-US" altLang="en-US" sz="2800" u="sng"/>
              <a:t>physiological and psychological needs of the workers</a:t>
            </a:r>
            <a:r>
              <a:rPr lang="en-US" altLang="en-US" sz="2800"/>
              <a:t>. Thus, employers are responsible of establishing </a:t>
            </a:r>
            <a:r>
              <a:rPr lang="en-US" altLang="en-US" sz="2800" u="sng"/>
              <a:t>a safe work system which does not pose any health risks to the workers</a:t>
            </a:r>
            <a:endParaRPr lang="ar-JO" altLang="en-US" sz="2800" u="sng"/>
          </a:p>
        </p:txBody>
      </p:sp>
      <p:sp>
        <p:nvSpPr>
          <p:cNvPr id="22532" name="Date Placeholder 3">
            <a:extLst>
              <a:ext uri="{FF2B5EF4-FFF2-40B4-BE49-F238E27FC236}">
                <a16:creationId xmlns:a16="http://schemas.microsoft.com/office/drawing/2014/main" id="{A96F8438-8F93-426D-A692-BFFDE69FE6ED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84F08B25-5C46-4C5C-866E-A46A62EAC71B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2533" name="Slide Number Placeholder 4">
            <a:extLst>
              <a:ext uri="{FF2B5EF4-FFF2-40B4-BE49-F238E27FC236}">
                <a16:creationId xmlns:a16="http://schemas.microsoft.com/office/drawing/2014/main" id="{DCCC6B82-338C-4730-BE65-62E44BF497E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9CF6BBD-621B-46DB-975B-7088C3D3F36B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18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>
            <a:extLst>
              <a:ext uri="{FF2B5EF4-FFF2-40B4-BE49-F238E27FC236}">
                <a16:creationId xmlns:a16="http://schemas.microsoft.com/office/drawing/2014/main" id="{46706C7D-92D9-4E17-A207-0E1EF16A8C62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714375" y="357188"/>
            <a:ext cx="7496175" cy="3000375"/>
          </a:xfrm>
        </p:spPr>
      </p:pic>
      <p:pic>
        <p:nvPicPr>
          <p:cNvPr id="23555" name="Picture 3">
            <a:extLst>
              <a:ext uri="{FF2B5EF4-FFF2-40B4-BE49-F238E27FC236}">
                <a16:creationId xmlns:a16="http://schemas.microsoft.com/office/drawing/2014/main" id="{2AF12D93-36F3-4440-9D00-15FB7532046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4375" y="3357563"/>
            <a:ext cx="7496175" cy="2928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412A6EB8-9C6D-446A-9857-9BA457E43BE8}"/>
              </a:ext>
            </a:extLst>
          </p:cNvPr>
          <p:cNvSpPr txBox="1"/>
          <p:nvPr/>
        </p:nvSpPr>
        <p:spPr>
          <a:xfrm>
            <a:off x="2786063" y="0"/>
            <a:ext cx="5000625" cy="584200"/>
          </a:xfrm>
          <a:prstGeom prst="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1">
            <a:spAutoFit/>
          </a:bodyPr>
          <a:lstStyle/>
          <a:p>
            <a:pPr eaLnBrk="1" hangingPunct="1">
              <a:defRPr/>
            </a:pPr>
            <a:r>
              <a:rPr lang="en-US" sz="3200" dirty="0">
                <a:solidFill>
                  <a:srgbClr val="FF0000"/>
                </a:solidFill>
              </a:rPr>
              <a:t>Ergonomic Elements-4</a:t>
            </a:r>
            <a:endParaRPr lang="ar-JO" sz="3200" dirty="0">
              <a:solidFill>
                <a:srgbClr val="FF0000"/>
              </a:solidFill>
            </a:endParaRPr>
          </a:p>
        </p:txBody>
      </p:sp>
      <p:sp>
        <p:nvSpPr>
          <p:cNvPr id="23557" name="Date Placeholder 4">
            <a:extLst>
              <a:ext uri="{FF2B5EF4-FFF2-40B4-BE49-F238E27FC236}">
                <a16:creationId xmlns:a16="http://schemas.microsoft.com/office/drawing/2014/main" id="{DA3C839C-515A-4559-907E-652662D8B482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E4AF1B4-5F4B-43D8-8BC5-CF37E69CD6A4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3558" name="Slide Number Placeholder 5">
            <a:extLst>
              <a:ext uri="{FF2B5EF4-FFF2-40B4-BE49-F238E27FC236}">
                <a16:creationId xmlns:a16="http://schemas.microsoft.com/office/drawing/2014/main" id="{A9FE0BC0-7852-4AF2-B598-4EAD4152FC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127B8FCB-A9B5-44C0-9408-7A806029CA13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19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>
            <a:extLst>
              <a:ext uri="{FF2B5EF4-FFF2-40B4-BE49-F238E27FC236}">
                <a16:creationId xmlns:a16="http://schemas.microsoft.com/office/drawing/2014/main" id="{5D6460A4-1EB6-4ABD-8427-0F63B2A7C53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29945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MSDs cause ill health (I)</a:t>
            </a:r>
            <a:r>
              <a:rPr lang="en-GB" altLang="en-US"/>
              <a:t> </a:t>
            </a:r>
          </a:p>
        </p:txBody>
      </p:sp>
      <p:sp>
        <p:nvSpPr>
          <p:cNvPr id="6147" name="Rectangle 3">
            <a:extLst>
              <a:ext uri="{FF2B5EF4-FFF2-40B4-BE49-F238E27FC236}">
                <a16:creationId xmlns:a16="http://schemas.microsoft.com/office/drawing/2014/main" id="{C7EA6D19-4B90-454E-AA20-848785177CA9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s-ES" altLang="en-US"/>
              <a:t> </a:t>
            </a:r>
            <a:r>
              <a:rPr lang="en-US" altLang="en-US"/>
              <a:t>Across Europe, a quarter of workers report suffering from backache; a similar proportion complain of muscular pains. In the new Member States, the figure is almost 40%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sz="2800" b="1" u="sng">
                <a:solidFill>
                  <a:srgbClr val="FF0000"/>
                </a:solidFill>
              </a:rPr>
              <a:t>Agriculture and construction workers </a:t>
            </a:r>
            <a:r>
              <a:rPr lang="en-US" altLang="en-US"/>
              <a:t>report most musculoskeletal complaints, however all sectors are concerned</a:t>
            </a:r>
            <a:endParaRPr lang="en-GB" altLang="en-US"/>
          </a:p>
        </p:txBody>
      </p:sp>
      <p:sp>
        <p:nvSpPr>
          <p:cNvPr id="6148" name="Slide Number Placeholder 1">
            <a:extLst>
              <a:ext uri="{FF2B5EF4-FFF2-40B4-BE49-F238E27FC236}">
                <a16:creationId xmlns:a16="http://schemas.microsoft.com/office/drawing/2014/main" id="{38DC240A-7EBD-4ABA-8000-A4BB99971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9629D51-BCA7-4B7D-84BA-8D3CD4A95595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>
            <a:extLst>
              <a:ext uri="{FF2B5EF4-FFF2-40B4-BE49-F238E27FC236}">
                <a16:creationId xmlns:a16="http://schemas.microsoft.com/office/drawing/2014/main" id="{709EBF90-E134-47DC-96B3-BC72748766CF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500063"/>
            <a:ext cx="7291387" cy="3214687"/>
          </a:xfrm>
        </p:spPr>
      </p:pic>
      <p:pic>
        <p:nvPicPr>
          <p:cNvPr id="24579" name="Picture 3">
            <a:extLst>
              <a:ext uri="{FF2B5EF4-FFF2-40B4-BE49-F238E27FC236}">
                <a16:creationId xmlns:a16="http://schemas.microsoft.com/office/drawing/2014/main" id="{C09A5F99-D54B-4A0E-84F9-F4B3DD16559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72151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4580" name="Picture 4">
            <a:extLst>
              <a:ext uri="{FF2B5EF4-FFF2-40B4-BE49-F238E27FC236}">
                <a16:creationId xmlns:a16="http://schemas.microsoft.com/office/drawing/2014/main" id="{DC30EF2C-DA94-4989-87F8-5445C02B48C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28750"/>
            <a:ext cx="16430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4581" name="Rectangle 6">
            <a:extLst>
              <a:ext uri="{FF2B5EF4-FFF2-40B4-BE49-F238E27FC236}">
                <a16:creationId xmlns:a16="http://schemas.microsoft.com/office/drawing/2014/main" id="{8125F903-73D8-43E9-B5DA-525492A556FB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38" y="4143375"/>
            <a:ext cx="1643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creates stress on the back, legs and feet</a:t>
            </a:r>
            <a:endParaRPr lang="ar-JO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2" name="TextBox 7">
            <a:extLst>
              <a:ext uri="{FF2B5EF4-FFF2-40B4-BE49-F238E27FC236}">
                <a16:creationId xmlns:a16="http://schemas.microsoft.com/office/drawing/2014/main" id="{5B4FB3F5-B291-4A0D-ACB2-D92B7DFD793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14313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Physical Stress Variables-8</a:t>
            </a:r>
            <a:endParaRPr lang="ar-JO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4583" name="Date Placeholder 8">
            <a:extLst>
              <a:ext uri="{FF2B5EF4-FFF2-40B4-BE49-F238E27FC236}">
                <a16:creationId xmlns:a16="http://schemas.microsoft.com/office/drawing/2014/main" id="{53E123B5-2ED3-40CE-BE35-75296ACBA525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54B66FA-D7C5-4660-96ED-B96032107163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4584" name="Slide Number Placeholder 9">
            <a:extLst>
              <a:ext uri="{FF2B5EF4-FFF2-40B4-BE49-F238E27FC236}">
                <a16:creationId xmlns:a16="http://schemas.microsoft.com/office/drawing/2014/main" id="{4AEF8CED-9D2A-4B02-9E46-B8059A56A85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7EF9B767-114E-4B82-9365-0C5687AAC453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20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>
            <a:extLst>
              <a:ext uri="{FF2B5EF4-FFF2-40B4-BE49-F238E27FC236}">
                <a16:creationId xmlns:a16="http://schemas.microsoft.com/office/drawing/2014/main" id="{D4ED6455-8F8C-42F2-8090-AE4F117D395D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214313" y="500063"/>
            <a:ext cx="7291387" cy="3214687"/>
          </a:xfrm>
        </p:spPr>
      </p:pic>
      <p:pic>
        <p:nvPicPr>
          <p:cNvPr id="25603" name="Picture 3">
            <a:extLst>
              <a:ext uri="{FF2B5EF4-FFF2-40B4-BE49-F238E27FC236}">
                <a16:creationId xmlns:a16="http://schemas.microsoft.com/office/drawing/2014/main" id="{8A07DC6B-F1EC-4DAD-B1AC-CC52EBFCA4C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5750" y="3714750"/>
            <a:ext cx="7215188" cy="2857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5604" name="Picture 4">
            <a:extLst>
              <a:ext uri="{FF2B5EF4-FFF2-40B4-BE49-F238E27FC236}">
                <a16:creationId xmlns:a16="http://schemas.microsoft.com/office/drawing/2014/main" id="{A1DD8930-F309-4F5A-8E7B-6BB02B24453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00938" y="1428750"/>
            <a:ext cx="1643062" cy="2714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605" name="Rectangle 6">
            <a:extLst>
              <a:ext uri="{FF2B5EF4-FFF2-40B4-BE49-F238E27FC236}">
                <a16:creationId xmlns:a16="http://schemas.microsoft.com/office/drawing/2014/main" id="{AA83F7F5-664D-418F-8E89-073F816350CD}"/>
              </a:ext>
            </a:extLst>
          </p:cNvPr>
          <p:cNvSpPr>
            <a:spLocks noChangeArrowheads="1"/>
          </p:cNvSpPr>
          <p:nvPr/>
        </p:nvSpPr>
        <p:spPr bwMode="auto">
          <a:xfrm>
            <a:off x="7500938" y="4143375"/>
            <a:ext cx="1643062" cy="738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1400">
                <a:solidFill>
                  <a:srgbClr val="FF0000"/>
                </a:solidFill>
                <a:latin typeface="Times New Roman" panose="02020603050405020304" pitchFamily="18" charset="0"/>
              </a:rPr>
              <a:t>creates stress on the back, legs and feet</a:t>
            </a:r>
            <a:endParaRPr lang="ar-JO" altLang="en-US" sz="1400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6" name="TextBox 7">
            <a:extLst>
              <a:ext uri="{FF2B5EF4-FFF2-40B4-BE49-F238E27FC236}">
                <a16:creationId xmlns:a16="http://schemas.microsoft.com/office/drawing/2014/main" id="{1C985CC9-AAC8-4DE5-AE7B-ECF636C90C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7250" y="214313"/>
            <a:ext cx="7215188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Physical Stress Variables-8</a:t>
            </a:r>
            <a:endParaRPr lang="ar-JO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5607" name="Date Placeholder 8">
            <a:extLst>
              <a:ext uri="{FF2B5EF4-FFF2-40B4-BE49-F238E27FC236}">
                <a16:creationId xmlns:a16="http://schemas.microsoft.com/office/drawing/2014/main" id="{40A27317-B9BB-4523-9B1E-692EB96BAE28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F8296064-5E47-4E5D-A2D4-5D2602F775D4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5608" name="Slide Number Placeholder 9">
            <a:extLst>
              <a:ext uri="{FF2B5EF4-FFF2-40B4-BE49-F238E27FC236}">
                <a16:creationId xmlns:a16="http://schemas.microsoft.com/office/drawing/2014/main" id="{A32132EA-26A8-4E54-9701-693E68B7B08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B61DABD-A837-430C-A150-662422972A5E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626" name="Picture 2">
            <a:extLst>
              <a:ext uri="{FF2B5EF4-FFF2-40B4-BE49-F238E27FC236}">
                <a16:creationId xmlns:a16="http://schemas.microsoft.com/office/drawing/2014/main" id="{7E6C0425-7A41-47B7-A1FC-C2C8FA25976C}"/>
              </a:ext>
            </a:extLst>
          </p:cNvPr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209675" y="785813"/>
            <a:ext cx="6724650" cy="2786062"/>
          </a:xfrm>
        </p:spPr>
      </p:pic>
      <p:pic>
        <p:nvPicPr>
          <p:cNvPr id="26627" name="Picture 3">
            <a:extLst>
              <a:ext uri="{FF2B5EF4-FFF2-40B4-BE49-F238E27FC236}">
                <a16:creationId xmlns:a16="http://schemas.microsoft.com/office/drawing/2014/main" id="{E994E6F1-0993-4CE3-9B76-A2F8BFE7EDF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09675" y="3571875"/>
            <a:ext cx="6724650" cy="300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6628" name="TextBox 3">
            <a:extLst>
              <a:ext uri="{FF2B5EF4-FFF2-40B4-BE49-F238E27FC236}">
                <a16:creationId xmlns:a16="http://schemas.microsoft.com/office/drawing/2014/main" id="{A1C5F7FF-DF39-4CEA-917D-FC84AAC20304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714500" y="285750"/>
            <a:ext cx="59293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ClrTx/>
              <a:buFontTx/>
              <a:buNone/>
            </a:pPr>
            <a:r>
              <a:rPr lang="en-US" altLang="en-US" sz="3200" b="1">
                <a:solidFill>
                  <a:srgbClr val="FF0000"/>
                </a:solidFill>
                <a:latin typeface="Times New Roman" panose="02020603050405020304" pitchFamily="18" charset="0"/>
              </a:rPr>
              <a:t>Ergonomic problems indicators-7</a:t>
            </a:r>
            <a:endParaRPr lang="ar-JO" altLang="en-US" sz="3200" b="1">
              <a:solidFill>
                <a:srgbClr val="FF0000"/>
              </a:solidFill>
              <a:latin typeface="Times New Roman" panose="02020603050405020304" pitchFamily="18" charset="0"/>
            </a:endParaRPr>
          </a:p>
        </p:txBody>
      </p:sp>
      <p:sp>
        <p:nvSpPr>
          <p:cNvPr id="26629" name="Date Placeholder 4">
            <a:extLst>
              <a:ext uri="{FF2B5EF4-FFF2-40B4-BE49-F238E27FC236}">
                <a16:creationId xmlns:a16="http://schemas.microsoft.com/office/drawing/2014/main" id="{D62B948F-DFAB-4E32-9C61-1F40DD416DD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4444970-12D7-4973-885F-92FE02C764EA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6630" name="Slide Number Placeholder 5">
            <a:extLst>
              <a:ext uri="{FF2B5EF4-FFF2-40B4-BE49-F238E27FC236}">
                <a16:creationId xmlns:a16="http://schemas.microsoft.com/office/drawing/2014/main" id="{A9529EEC-727A-46F0-B5C6-7DBA426A267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229AE6A0-0DE9-4445-9552-99BF09861515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22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Title 1">
            <a:extLst>
              <a:ext uri="{FF2B5EF4-FFF2-40B4-BE49-F238E27FC236}">
                <a16:creationId xmlns:a16="http://schemas.microsoft.com/office/drawing/2014/main" id="{5DBE27CE-E2C0-4027-B0D5-D189FB57EE8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95300" y="115888"/>
            <a:ext cx="3140075" cy="490537"/>
          </a:xfrm>
        </p:spPr>
        <p:txBody>
          <a:bodyPr/>
          <a:lstStyle/>
          <a:p>
            <a:pPr eaLnBrk="1" hangingPunct="1"/>
            <a:r>
              <a:rPr lang="en-US" altLang="en-US" b="1"/>
              <a:t>Safe lifting: </a:t>
            </a:r>
            <a:endParaRPr lang="ar-EG" altLang="en-US" b="1"/>
          </a:p>
        </p:txBody>
      </p:sp>
      <p:pic>
        <p:nvPicPr>
          <p:cNvPr id="27651" name="Picture 2">
            <a:extLst>
              <a:ext uri="{FF2B5EF4-FFF2-40B4-BE49-F238E27FC236}">
                <a16:creationId xmlns:a16="http://schemas.microsoft.com/office/drawing/2014/main" id="{96A2F3AE-E733-41C9-A6A6-523C1631C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288" y="620713"/>
            <a:ext cx="8253412" cy="26003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2" name="Picture 3">
            <a:extLst>
              <a:ext uri="{FF2B5EF4-FFF2-40B4-BE49-F238E27FC236}">
                <a16:creationId xmlns:a16="http://schemas.microsoft.com/office/drawing/2014/main" id="{557C9495-DB39-4B86-93C4-09D362D4CF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5300" y="3716338"/>
            <a:ext cx="2997200" cy="2428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7653" name="Picture 6">
            <a:extLst>
              <a:ext uri="{FF2B5EF4-FFF2-40B4-BE49-F238E27FC236}">
                <a16:creationId xmlns:a16="http://schemas.microsoft.com/office/drawing/2014/main" id="{DCC9E1DC-B91C-4D22-AAA7-2BF94AC6D700}"/>
              </a:ext>
            </a:extLst>
          </p:cNvPr>
          <p:cNvPicPr>
            <a:picLocks noGrp="1" noChangeAspect="1" noChangeArrowheads="1"/>
          </p:cNvPicPr>
          <p:nvPr>
            <p:ph sz="quarter"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21200" y="3716338"/>
            <a:ext cx="4127500" cy="3065462"/>
          </a:xfrm>
        </p:spPr>
      </p:pic>
      <p:sp>
        <p:nvSpPr>
          <p:cNvPr id="7" name="Rectangle 3">
            <a:extLst>
              <a:ext uri="{FF2B5EF4-FFF2-40B4-BE49-F238E27FC236}">
                <a16:creationId xmlns:a16="http://schemas.microsoft.com/office/drawing/2014/main" id="{55D9A50D-EFFF-4961-BB93-D520C455ECD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3924300" y="3221038"/>
            <a:ext cx="47244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–"/>
              <a:defRPr sz="24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•"/>
              <a:defRPr sz="20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–"/>
              <a:defRPr sz="18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lr>
                <a:srgbClr val="005595"/>
              </a:buClr>
              <a:buChar char="»"/>
              <a:defRPr sz="1800">
                <a:solidFill>
                  <a:schemeClr val="tx1"/>
                </a:solidFill>
                <a:latin typeface="+mn-lt"/>
              </a:defRPr>
            </a:lvl9pPr>
          </a:lstStyle>
          <a:p>
            <a:pPr algn="ctr" eaLnBrk="1" hangingPunct="1">
              <a:buFontTx/>
              <a:buNone/>
              <a:defRPr/>
            </a:pPr>
            <a:r>
              <a:rPr lang="en-US" kern="0" dirty="0">
                <a:solidFill>
                  <a:srgbClr val="000000"/>
                </a:solidFill>
              </a:rPr>
              <a:t>Mechanical  assistance</a:t>
            </a:r>
          </a:p>
        </p:txBody>
      </p:sp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5A0490D1-BCE0-4B5A-9AB6-A13417397E9A}"/>
              </a:ext>
            </a:extLst>
          </p:cNvPr>
          <p:cNvSpPr/>
          <p:nvPr/>
        </p:nvSpPr>
        <p:spPr>
          <a:xfrm>
            <a:off x="179388" y="241300"/>
            <a:ext cx="8678862" cy="581660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2400" b="1" dirty="0">
                <a:solidFill>
                  <a:srgbClr val="FF0000"/>
                </a:solidFill>
              </a:rPr>
              <a:t>The following rules must be taken into consideration when adapting the job to the worker:</a:t>
            </a:r>
          </a:p>
          <a:p>
            <a:pPr algn="ctr" eaLnBrk="1" hangingPunct="1">
              <a:defRPr/>
            </a:pPr>
            <a:endParaRPr lang="en-US" sz="2000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Nerve conduction velocity, hand-grip strength, muscle mass, range of motion, and flexibility all begin to diminish upon reaching the age of </a:t>
            </a:r>
            <a:r>
              <a:rPr lang="en-US" sz="2000" b="1" dirty="0"/>
              <a:t>45</a:t>
            </a:r>
            <a:r>
              <a:rPr lang="en-US" sz="2000" dirty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Weight and mass tend to increase throughout the age of the early fifties </a:t>
            </a:r>
            <a:r>
              <a:rPr lang="en-US" sz="2000" b="1" dirty="0"/>
              <a:t>(50)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Height begins to slowly diminish from the age of </a:t>
            </a:r>
            <a:r>
              <a:rPr lang="en-US" sz="2000" b="1" dirty="0"/>
              <a:t>30</a:t>
            </a: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Lower back pain is more common in people </a:t>
            </a:r>
            <a:r>
              <a:rPr lang="en-US" sz="2000" b="1" dirty="0"/>
              <a:t>45</a:t>
            </a:r>
            <a:r>
              <a:rPr lang="en-US" sz="2000" dirty="0"/>
              <a:t> years of age and older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000" dirty="0"/>
              <a:t>Visual acuity at close range diminishes with </a:t>
            </a:r>
            <a:r>
              <a:rPr lang="en-US" sz="2000" b="1" dirty="0"/>
              <a:t>age</a:t>
            </a:r>
            <a:r>
              <a:rPr lang="en-US" sz="2000" dirty="0"/>
              <a:t>.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000" dirty="0"/>
          </a:p>
          <a:p>
            <a:pPr algn="ctr" eaLnBrk="1" hangingPunct="1">
              <a:defRPr/>
            </a:pPr>
            <a:r>
              <a:rPr lang="en-US" sz="2000" dirty="0"/>
              <a:t>These rules mean that employers cannot take a </a:t>
            </a:r>
            <a:r>
              <a:rPr lang="en-US" sz="2400" b="1" dirty="0">
                <a:solidFill>
                  <a:srgbClr val="FF0000"/>
                </a:solidFill>
              </a:rPr>
              <a:t>"one-size-fits-all" approach </a:t>
            </a:r>
            <a:r>
              <a:rPr lang="en-US" sz="2000" dirty="0"/>
              <a:t>to ergonomics. Adaptations for older workers must be individualized and should take aging factors into account.</a:t>
            </a:r>
          </a:p>
          <a:p>
            <a:pPr algn="ctr" eaLnBrk="1" hangingPunct="1">
              <a:defRPr/>
            </a:pPr>
            <a:r>
              <a:rPr lang="ar-JO" sz="2000" dirty="0"/>
              <a:t>"مقاس واحد يناسب الجميع"</a:t>
            </a:r>
          </a:p>
        </p:txBody>
      </p:sp>
      <p:sp>
        <p:nvSpPr>
          <p:cNvPr id="28675" name="Date Placeholder 2">
            <a:extLst>
              <a:ext uri="{FF2B5EF4-FFF2-40B4-BE49-F238E27FC236}">
                <a16:creationId xmlns:a16="http://schemas.microsoft.com/office/drawing/2014/main" id="{3DBA3913-86C2-47A6-BFB9-6FB72CAF0A0A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0B293AE-7F58-45AB-AE78-97195C329D28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8676" name="Slide Number Placeholder 3">
            <a:extLst>
              <a:ext uri="{FF2B5EF4-FFF2-40B4-BE49-F238E27FC236}">
                <a16:creationId xmlns:a16="http://schemas.microsoft.com/office/drawing/2014/main" id="{96FBF607-1CA4-4B4A-B623-217800380C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4120A876-0373-41F7-B5AB-AF7C00736664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24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698" name="Picture 2">
            <a:extLst>
              <a:ext uri="{FF2B5EF4-FFF2-40B4-BE49-F238E27FC236}">
                <a16:creationId xmlns:a16="http://schemas.microsoft.com/office/drawing/2014/main" id="{86FE4D1A-2A90-4F64-847E-372EB741F1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500063"/>
            <a:ext cx="7667625" cy="32861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9699" name="Picture 3">
            <a:extLst>
              <a:ext uri="{FF2B5EF4-FFF2-40B4-BE49-F238E27FC236}">
                <a16:creationId xmlns:a16="http://schemas.microsoft.com/office/drawing/2014/main" id="{B0BA225C-3B74-4AF6-AFE9-AA720AE0187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38188" y="3786188"/>
            <a:ext cx="7667625" cy="3071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098" name="Picture 2" descr="http://t2.gstatic.com/images?q=tbn:ANd9GcT6FU8rTOsn1PqOywkP89NFEkNb4kZKzwOLa4Wp7n2BXmNA4R_S">
            <a:extLst>
              <a:ext uri="{FF2B5EF4-FFF2-40B4-BE49-F238E27FC236}">
                <a16:creationId xmlns:a16="http://schemas.microsoft.com/office/drawing/2014/main" id="{7838AC19-3A60-40A5-95F9-AABAF2410B3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5813846" y="4643446"/>
            <a:ext cx="3115872" cy="2072056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29701" name="Date Placeholder 4">
            <a:extLst>
              <a:ext uri="{FF2B5EF4-FFF2-40B4-BE49-F238E27FC236}">
                <a16:creationId xmlns:a16="http://schemas.microsoft.com/office/drawing/2014/main" id="{9445F10E-00A5-4F3F-A307-FC8FABDFB7C7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CC1FC50-F592-4441-8A22-8B1E65C69B01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29702" name="Slide Number Placeholder 5">
            <a:extLst>
              <a:ext uri="{FF2B5EF4-FFF2-40B4-BE49-F238E27FC236}">
                <a16:creationId xmlns:a16="http://schemas.microsoft.com/office/drawing/2014/main" id="{950829F8-57F3-4DBB-B449-ECD4B6BF3BF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CA90855-5C86-40A9-AA71-CFF63ED94DB8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25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22" name="Picture 2">
            <a:extLst>
              <a:ext uri="{FF2B5EF4-FFF2-40B4-BE49-F238E27FC236}">
                <a16:creationId xmlns:a16="http://schemas.microsoft.com/office/drawing/2014/main" id="{F21A1DF4-5F9B-4DCF-8950-0679050723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3" name="Picture 3">
            <a:extLst>
              <a:ext uri="{FF2B5EF4-FFF2-40B4-BE49-F238E27FC236}">
                <a16:creationId xmlns:a16="http://schemas.microsoft.com/office/drawing/2014/main" id="{FC3E9F0F-0C2F-4036-8294-E7B3DFBFFB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714500"/>
            <a:ext cx="9144000" cy="1428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4" name="Picture 4">
            <a:extLst>
              <a:ext uri="{FF2B5EF4-FFF2-40B4-BE49-F238E27FC236}">
                <a16:creationId xmlns:a16="http://schemas.microsoft.com/office/drawing/2014/main" id="{19D25E8D-C802-4AB8-A9E0-FD4AAF7ACE5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143250"/>
            <a:ext cx="9144000" cy="17145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25" name="Picture 5">
            <a:extLst>
              <a:ext uri="{FF2B5EF4-FFF2-40B4-BE49-F238E27FC236}">
                <a16:creationId xmlns:a16="http://schemas.microsoft.com/office/drawing/2014/main" id="{9BE3A6C2-ECA4-45EE-8ECB-78DFB22BDAA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857750"/>
            <a:ext cx="9144000" cy="2000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0726" name="Date Placeholder 5">
            <a:extLst>
              <a:ext uri="{FF2B5EF4-FFF2-40B4-BE49-F238E27FC236}">
                <a16:creationId xmlns:a16="http://schemas.microsoft.com/office/drawing/2014/main" id="{D5CD2B6F-374E-4DB9-91A4-101BDA6CA5B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0AB54354-60A1-41E2-AC41-4691993AF432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30727" name="Slide Number Placeholder 6">
            <a:extLst>
              <a:ext uri="{FF2B5EF4-FFF2-40B4-BE49-F238E27FC236}">
                <a16:creationId xmlns:a16="http://schemas.microsoft.com/office/drawing/2014/main" id="{4F3BB0C8-0A09-4391-B1B3-FFE05109850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6CC3F798-3756-459F-8D6C-20431E22B066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26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1">
            <a:extLst>
              <a:ext uri="{FF2B5EF4-FFF2-40B4-BE49-F238E27FC236}">
                <a16:creationId xmlns:a16="http://schemas.microsoft.com/office/drawing/2014/main" id="{C11705B4-7866-4358-B4A5-B54F902649E7}"/>
              </a:ext>
            </a:extLst>
          </p:cNvPr>
          <p:cNvSpPr/>
          <p:nvPr/>
        </p:nvSpPr>
        <p:spPr>
          <a:xfrm>
            <a:off x="142875" y="428625"/>
            <a:ext cx="8858250" cy="4832350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 eaLnBrk="1" hangingPunct="1">
              <a:defRPr/>
            </a:pPr>
            <a:r>
              <a:rPr lang="en-US" sz="4400" b="1" dirty="0">
                <a:solidFill>
                  <a:srgbClr val="FF0000"/>
                </a:solidFill>
              </a:rPr>
              <a:t>Summary</a:t>
            </a:r>
          </a:p>
          <a:p>
            <a:pPr algn="ctr" eaLnBrk="1" hangingPunct="1">
              <a:defRPr/>
            </a:pPr>
            <a:endParaRPr lang="en-US" sz="4400" b="1" dirty="0">
              <a:solidFill>
                <a:srgbClr val="FF0000"/>
              </a:solidFill>
            </a:endParaRPr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/>
              <a:t>Ergonomics is important to ensure the </a:t>
            </a:r>
            <a:r>
              <a:rPr lang="en-US" sz="2200" dirty="0">
                <a:solidFill>
                  <a:srgbClr val="FF0000"/>
                </a:solidFill>
              </a:rPr>
              <a:t>quality of life of workers</a:t>
            </a:r>
            <a:r>
              <a:rPr lang="en-US" sz="2200" dirty="0"/>
              <a:t>, prevent productivity from declining and </a:t>
            </a:r>
            <a:r>
              <a:rPr lang="en-US" sz="2200" dirty="0">
                <a:solidFill>
                  <a:srgbClr val="FF0000"/>
                </a:solidFill>
              </a:rPr>
              <a:t>enhance work performance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2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>
                <a:solidFill>
                  <a:srgbClr val="FF0000"/>
                </a:solidFill>
              </a:rPr>
              <a:t>It takes some time </a:t>
            </a:r>
            <a:r>
              <a:rPr lang="en-US" sz="2200" dirty="0"/>
              <a:t>for workers who are exposed to illnesses due to inappropriate workstations, work processes and work equipment to realize that they have actually fallen ill</a:t>
            </a:r>
          </a:p>
          <a:p>
            <a:pPr marL="457200" indent="-457200" eaLnBrk="1" hangingPunct="1">
              <a:buFont typeface="+mj-lt"/>
              <a:buAutoNum type="arabicPeriod"/>
              <a:defRPr/>
            </a:pPr>
            <a:endParaRPr lang="en-US" sz="2200" dirty="0"/>
          </a:p>
          <a:p>
            <a:pPr marL="457200" indent="-457200" eaLnBrk="1" hangingPunct="1">
              <a:buFont typeface="+mj-lt"/>
              <a:buAutoNum type="arabicPeriod"/>
              <a:defRPr/>
            </a:pPr>
            <a:r>
              <a:rPr lang="en-US" sz="2200" dirty="0"/>
              <a:t>Employers must take </a:t>
            </a:r>
            <a:r>
              <a:rPr lang="en-US" sz="2200" dirty="0">
                <a:solidFill>
                  <a:srgbClr val="FF0000"/>
                </a:solidFill>
              </a:rPr>
              <a:t>proactive measures </a:t>
            </a:r>
            <a:r>
              <a:rPr lang="en-US" sz="2200" dirty="0"/>
              <a:t>and implement ergonomics </a:t>
            </a:r>
            <a:r>
              <a:rPr lang="en-US" sz="2200" dirty="0" err="1"/>
              <a:t>programmes</a:t>
            </a:r>
            <a:r>
              <a:rPr lang="en-US" sz="2200" dirty="0"/>
              <a:t> to educate workers on ways to overcome ergonomic risks, and provide </a:t>
            </a:r>
            <a:r>
              <a:rPr lang="en-US" sz="2400" b="1" dirty="0">
                <a:solidFill>
                  <a:srgbClr val="FF0000"/>
                </a:solidFill>
              </a:rPr>
              <a:t>suitable workstations, equipment and processes.</a:t>
            </a:r>
            <a:endParaRPr lang="ar-JO" sz="2400" b="1" dirty="0">
              <a:solidFill>
                <a:srgbClr val="FF0000"/>
              </a:solidFill>
            </a:endParaRPr>
          </a:p>
        </p:txBody>
      </p:sp>
      <p:sp>
        <p:nvSpPr>
          <p:cNvPr id="31747" name="Date Placeholder 2">
            <a:extLst>
              <a:ext uri="{FF2B5EF4-FFF2-40B4-BE49-F238E27FC236}">
                <a16:creationId xmlns:a16="http://schemas.microsoft.com/office/drawing/2014/main" id="{E65B623D-D254-41B4-8083-D0A7249C7754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0AEB421-1F6B-4647-A40A-78CEC40AA3EB}" type="datetime8">
              <a:rPr lang="ar-JO" altLang="en-US" sz="1400" smtClean="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07 آذار، 21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  <p:sp>
        <p:nvSpPr>
          <p:cNvPr id="31748" name="Slide Number Placeholder 3">
            <a:extLst>
              <a:ext uri="{FF2B5EF4-FFF2-40B4-BE49-F238E27FC236}">
                <a16:creationId xmlns:a16="http://schemas.microsoft.com/office/drawing/2014/main" id="{F2F0C608-F8AB-4D47-A62C-72DC9998A62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9BA966FF-F1FD-4870-96CA-DAB751E5566B}" type="slidenum">
              <a:rPr lang="ar-JO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27</a:t>
            </a:fld>
            <a:endParaRPr lang="ar-JO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15BA2694-7A51-4213-9329-A9FE76F882A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083550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MSDs cause ill health (II)</a:t>
            </a:r>
            <a:r>
              <a:rPr lang="en-GB" altLang="en-US"/>
              <a:t> 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3FF64572-65B2-4229-BC8B-EFE710FD195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Two thirds of workers are exposed a quarter of the time or more to repetitive hand and arm movements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A half work in painful or exhausting positions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A third carry or move heavy loads</a:t>
            </a:r>
            <a:endParaRPr lang="en-GB" altLang="en-US"/>
          </a:p>
        </p:txBody>
      </p:sp>
      <p:sp>
        <p:nvSpPr>
          <p:cNvPr id="7172" name="Slide Number Placeholder 1">
            <a:extLst>
              <a:ext uri="{FF2B5EF4-FFF2-40B4-BE49-F238E27FC236}">
                <a16:creationId xmlns:a16="http://schemas.microsoft.com/office/drawing/2014/main" id="{9DED46F7-2FAC-4183-B6CF-C4848E2A247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741FF02-F376-45A5-9EF9-95FC8AC2F46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3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>
            <a:extLst>
              <a:ext uri="{FF2B5EF4-FFF2-40B4-BE49-F238E27FC236}">
                <a16:creationId xmlns:a16="http://schemas.microsoft.com/office/drawing/2014/main" id="{B18B458A-6A3A-4215-806D-A4B7DB2A28F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4338638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MSDs cost money</a:t>
            </a:r>
            <a:r>
              <a:rPr lang="en-GB" altLang="en-US"/>
              <a:t> </a:t>
            </a:r>
          </a:p>
        </p:txBody>
      </p:sp>
      <p:sp>
        <p:nvSpPr>
          <p:cNvPr id="8195" name="Rectangle 3">
            <a:extLst>
              <a:ext uri="{FF2B5EF4-FFF2-40B4-BE49-F238E27FC236}">
                <a16:creationId xmlns:a16="http://schemas.microsoft.com/office/drawing/2014/main" id="{8B090FFB-1CBD-4700-8101-DB1E4CBF12B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Business loses productivity</a:t>
            </a:r>
          </a:p>
          <a:p>
            <a:pPr eaLnBrk="1" hangingPunct="1">
              <a:buFont typeface="Wingdings" panose="05000000000000000000" pitchFamily="2" charset="2"/>
              <a:buNone/>
            </a:pPr>
            <a:r>
              <a:rPr lang="en-US" altLang="en-US"/>
              <a:t> </a:t>
            </a:r>
          </a:p>
          <a:p>
            <a:pPr eaLnBrk="1" hangingPunct="1"/>
            <a:r>
              <a:rPr lang="en-US" altLang="en-US"/>
              <a:t>Higher medical and social costs for government - back pain costs the UK health service £5 billion a year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/>
              <a:t>Individuals and families suffer too!</a:t>
            </a:r>
            <a:endParaRPr lang="en-GB" altLang="en-US"/>
          </a:p>
        </p:txBody>
      </p:sp>
      <p:sp>
        <p:nvSpPr>
          <p:cNvPr id="8196" name="Slide Number Placeholder 1">
            <a:extLst>
              <a:ext uri="{FF2B5EF4-FFF2-40B4-BE49-F238E27FC236}">
                <a16:creationId xmlns:a16="http://schemas.microsoft.com/office/drawing/2014/main" id="{B286659B-9CAF-4373-9C0A-893B2D69478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2D8ED43-FFA7-482A-B267-916A742D0C96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4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C7B4A2E5-3EB0-44E8-8CF1-4EE4BD3103E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5922963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What are MSDs?</a:t>
            </a:r>
            <a:r>
              <a:rPr lang="en-GB" altLang="en-US"/>
              <a:t> </a:t>
            </a:r>
          </a:p>
        </p:txBody>
      </p:sp>
      <p:sp>
        <p:nvSpPr>
          <p:cNvPr id="9219" name="Rectangle 3">
            <a:extLst>
              <a:ext uri="{FF2B5EF4-FFF2-40B4-BE49-F238E27FC236}">
                <a16:creationId xmlns:a16="http://schemas.microsoft.com/office/drawing/2014/main" id="{7694C261-AC79-4643-8EFF-5251B7FD2C38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Impairments of the bodily structures such as muscles, joints, tendons, ligaments, nerves or localised blood circulation systems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They mainly affect the back, neck, shoulders and upper limbs, but also lower limbs</a:t>
            </a:r>
            <a:endParaRPr lang="en-GB" altLang="en-US"/>
          </a:p>
        </p:txBody>
      </p:sp>
      <p:sp>
        <p:nvSpPr>
          <p:cNvPr id="9220" name="Slide Number Placeholder 1">
            <a:extLst>
              <a:ext uri="{FF2B5EF4-FFF2-40B4-BE49-F238E27FC236}">
                <a16:creationId xmlns:a16="http://schemas.microsoft.com/office/drawing/2014/main" id="{6771C376-C346-442B-B779-18162D8EDAD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A77A78C-A59E-47EC-8F4E-12C2E689435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5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>
            <a:extLst>
              <a:ext uri="{FF2B5EF4-FFF2-40B4-BE49-F238E27FC236}">
                <a16:creationId xmlns:a16="http://schemas.microsoft.com/office/drawing/2014/main" id="{7F6C0099-38D6-414B-8D17-EA81B74A0051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939088" cy="685800"/>
          </a:xfrm>
        </p:spPr>
        <p:txBody>
          <a:bodyPr/>
          <a:lstStyle/>
          <a:p>
            <a:pPr eaLnBrk="1" hangingPunct="1"/>
            <a:r>
              <a:rPr lang="en-GB" altLang="en-US" b="1"/>
              <a:t>What causes work – related MSDs?</a:t>
            </a:r>
            <a:r>
              <a:rPr lang="en-GB" altLang="en-US"/>
              <a:t> </a:t>
            </a:r>
          </a:p>
        </p:txBody>
      </p:sp>
      <p:sp>
        <p:nvSpPr>
          <p:cNvPr id="10243" name="Rectangle 3">
            <a:extLst>
              <a:ext uri="{FF2B5EF4-FFF2-40B4-BE49-F238E27FC236}">
                <a16:creationId xmlns:a16="http://schemas.microsoft.com/office/drawing/2014/main" id="{8A15F1C1-81D5-443F-8928-044234D7D4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altLang="en-US"/>
              <a:t>Working and the effects of the immediate working environment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Most are cumulative disorders, developed over a long period of time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/>
              <a:t>They can also be acute traumas, such as a fracture caused by an accident</a:t>
            </a:r>
            <a:endParaRPr lang="en-GB" altLang="en-US"/>
          </a:p>
        </p:txBody>
      </p:sp>
      <p:sp>
        <p:nvSpPr>
          <p:cNvPr id="10244" name="Slide Number Placeholder 1">
            <a:extLst>
              <a:ext uri="{FF2B5EF4-FFF2-40B4-BE49-F238E27FC236}">
                <a16:creationId xmlns:a16="http://schemas.microsoft.com/office/drawing/2014/main" id="{016167C5-19A1-458F-8B17-633D29A453D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DDF2EBE9-AA59-4AEC-972C-EC6ABE2CDF6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6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Rectangle 2">
            <a:extLst>
              <a:ext uri="{FF2B5EF4-FFF2-40B4-BE49-F238E27FC236}">
                <a16:creationId xmlns:a16="http://schemas.microsoft.com/office/drawing/2014/main" id="{636426A5-0AEF-4391-8655-65524BEBC82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723188" cy="685800"/>
          </a:xfrm>
        </p:spPr>
        <p:txBody>
          <a:bodyPr/>
          <a:lstStyle/>
          <a:p>
            <a:pPr eaLnBrk="1" hangingPunct="1"/>
            <a:r>
              <a:rPr lang="en-GB" altLang="en-US" b="1"/>
              <a:t>Risk factors - working alone or in combination</a:t>
            </a:r>
            <a:r>
              <a:rPr lang="en-GB" altLang="en-US"/>
              <a:t> </a:t>
            </a:r>
          </a:p>
        </p:txBody>
      </p:sp>
      <p:sp>
        <p:nvSpPr>
          <p:cNvPr id="11267" name="Rectangle 3">
            <a:extLst>
              <a:ext uri="{FF2B5EF4-FFF2-40B4-BE49-F238E27FC236}">
                <a16:creationId xmlns:a16="http://schemas.microsoft.com/office/drawing/2014/main" id="{54E63577-6693-444F-B2D4-D3DFC32FAF9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xfrm>
            <a:off x="971550" y="1981200"/>
            <a:ext cx="7848600" cy="4114800"/>
          </a:xfrm>
        </p:spPr>
        <p:txBody>
          <a:bodyPr/>
          <a:lstStyle/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Physical</a:t>
            </a:r>
            <a:r>
              <a:rPr lang="en-US" altLang="en-US" sz="3200">
                <a:solidFill>
                  <a:srgbClr val="FF0000"/>
                </a:solidFill>
              </a:rPr>
              <a:t> - force, repetitive movements, vibration, awkward postures</a:t>
            </a:r>
          </a:p>
          <a:p>
            <a:pPr eaLnBrk="1" hangingPunct="1"/>
            <a:endParaRPr lang="en-US" altLang="en-US"/>
          </a:p>
          <a:p>
            <a:pPr eaLnBrk="1" hangingPunct="1"/>
            <a:r>
              <a:rPr lang="en-US" altLang="en-US" b="1"/>
              <a:t>Organisational</a:t>
            </a:r>
            <a:r>
              <a:rPr lang="en-US" altLang="en-US"/>
              <a:t> - low autonomy/job satisfaction, repetitive work at a high pace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US" altLang="en-US"/>
          </a:p>
          <a:p>
            <a:pPr eaLnBrk="1" hangingPunct="1"/>
            <a:r>
              <a:rPr lang="en-US" altLang="en-US" sz="3200" b="1">
                <a:solidFill>
                  <a:srgbClr val="FF0000"/>
                </a:solidFill>
              </a:rPr>
              <a:t>Individual</a:t>
            </a:r>
            <a:r>
              <a:rPr lang="en-US" altLang="en-US" sz="3200">
                <a:solidFill>
                  <a:srgbClr val="FF0000"/>
                </a:solidFill>
              </a:rPr>
              <a:t> - medical history, physical capacity, age, gender</a:t>
            </a:r>
            <a:endParaRPr lang="en-GB" altLang="en-US" sz="3200">
              <a:solidFill>
                <a:srgbClr val="FF0000"/>
              </a:solidFill>
            </a:endParaRPr>
          </a:p>
        </p:txBody>
      </p:sp>
      <p:sp>
        <p:nvSpPr>
          <p:cNvPr id="11268" name="Slide Number Placeholder 1">
            <a:extLst>
              <a:ext uri="{FF2B5EF4-FFF2-40B4-BE49-F238E27FC236}">
                <a16:creationId xmlns:a16="http://schemas.microsoft.com/office/drawing/2014/main" id="{05DB1C5B-2CE0-47D9-9C8A-BD629AB4861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532E1D53-F394-438F-85F2-C5C307ED4E14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7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>
            <a:extLst>
              <a:ext uri="{FF2B5EF4-FFF2-40B4-BE49-F238E27FC236}">
                <a16:creationId xmlns:a16="http://schemas.microsoft.com/office/drawing/2014/main" id="{63C8D2E0-C5A7-4875-9D16-B856BC048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8228013" cy="685800"/>
          </a:xfrm>
        </p:spPr>
        <p:txBody>
          <a:bodyPr/>
          <a:lstStyle/>
          <a:p>
            <a:pPr eaLnBrk="1" hangingPunct="1"/>
            <a:r>
              <a:rPr lang="en-GB" altLang="en-US" sz="2000" b="1"/>
              <a:t>Work-related neck and upper limb disorders - WRULDs</a:t>
            </a:r>
            <a:r>
              <a:rPr lang="en-GB" altLang="en-US" sz="2000"/>
              <a:t> </a:t>
            </a:r>
          </a:p>
        </p:txBody>
      </p:sp>
      <p:sp>
        <p:nvSpPr>
          <p:cNvPr id="12291" name="Rectangle 3">
            <a:extLst>
              <a:ext uri="{FF2B5EF4-FFF2-40B4-BE49-F238E27FC236}">
                <a16:creationId xmlns:a16="http://schemas.microsoft.com/office/drawing/2014/main" id="{82658297-87E4-4E6D-A829-7213989DA1AB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MSDs that affect the upper body 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/>
            <a:r>
              <a:rPr lang="en-GB" altLang="en-US"/>
              <a:t>Sometimes known as “repetitive strain injuries”</a:t>
            </a:r>
          </a:p>
          <a:p>
            <a:pPr eaLnBrk="1" hangingPunct="1">
              <a:buFont typeface="Wingdings" panose="05000000000000000000" pitchFamily="2" charset="2"/>
              <a:buNone/>
            </a:pPr>
            <a:endParaRPr lang="en-GB" altLang="en-US"/>
          </a:p>
          <a:p>
            <a:pPr eaLnBrk="1" hangingPunct="1"/>
            <a:r>
              <a:rPr lang="en-GB" altLang="en-US"/>
              <a:t>Symptoms include pain, numbness, tingling sensations, swelling in the joints, decreased mobility or grip strength</a:t>
            </a:r>
          </a:p>
        </p:txBody>
      </p:sp>
      <p:sp>
        <p:nvSpPr>
          <p:cNvPr id="12292" name="Slide Number Placeholder 1">
            <a:extLst>
              <a:ext uri="{FF2B5EF4-FFF2-40B4-BE49-F238E27FC236}">
                <a16:creationId xmlns:a16="http://schemas.microsoft.com/office/drawing/2014/main" id="{78CE698C-1D6B-4F73-BFAC-F0A39BBE96C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3EEB2887-F3F5-449C-BC5F-DC7463B2AB6F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8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>
            <a:extLst>
              <a:ext uri="{FF2B5EF4-FFF2-40B4-BE49-F238E27FC236}">
                <a16:creationId xmlns:a16="http://schemas.microsoft.com/office/drawing/2014/main" id="{406A9BFA-87B6-4EAE-BD3B-59F975D81A5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>
          <a:xfrm>
            <a:off x="304800" y="990600"/>
            <a:ext cx="7507288" cy="685800"/>
          </a:xfrm>
        </p:spPr>
        <p:txBody>
          <a:bodyPr/>
          <a:lstStyle/>
          <a:p>
            <a:pPr eaLnBrk="1" hangingPunct="1"/>
            <a:r>
              <a:rPr lang="en-US" altLang="en-US" b="1"/>
              <a:t>Lighten the Load - aims</a:t>
            </a:r>
            <a:r>
              <a:rPr lang="en-GB" altLang="en-US"/>
              <a:t> </a:t>
            </a:r>
          </a:p>
        </p:txBody>
      </p:sp>
      <p:sp>
        <p:nvSpPr>
          <p:cNvPr id="13315" name="Rectangle 3">
            <a:extLst>
              <a:ext uri="{FF2B5EF4-FFF2-40B4-BE49-F238E27FC236}">
                <a16:creationId xmlns:a16="http://schemas.microsoft.com/office/drawing/2014/main" id="{69FCBBFB-D481-43CF-B984-FADDB180E201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GB" altLang="en-US"/>
              <a:t>Promotes an</a:t>
            </a:r>
            <a:r>
              <a:rPr lang="en-US" altLang="en-US"/>
              <a:t> integrated management approach with three elements: </a:t>
            </a:r>
          </a:p>
          <a:p>
            <a:pPr lvl="1" eaLnBrk="1" hangingPunct="1"/>
            <a:r>
              <a:rPr lang="en-US" altLang="en-US"/>
              <a:t>employers, employees and government working together 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addressing the “whole load on the body”</a:t>
            </a:r>
          </a:p>
          <a:p>
            <a:pPr lvl="1" eaLnBrk="1" hangingPunct="1"/>
            <a:endParaRPr lang="en-US" altLang="en-US"/>
          </a:p>
          <a:p>
            <a:pPr lvl="1" eaLnBrk="1" hangingPunct="1"/>
            <a:r>
              <a:rPr lang="en-US" altLang="en-US"/>
              <a:t>managing the retention, rehabilitation and return to work of those with MSDs</a:t>
            </a:r>
            <a:endParaRPr lang="en-GB" altLang="en-US"/>
          </a:p>
        </p:txBody>
      </p:sp>
      <p:sp>
        <p:nvSpPr>
          <p:cNvPr id="13316" name="Slide Number Placeholder 1">
            <a:extLst>
              <a:ext uri="{FF2B5EF4-FFF2-40B4-BE49-F238E27FC236}">
                <a16:creationId xmlns:a16="http://schemas.microsoft.com/office/drawing/2014/main" id="{4173BC33-AFE2-4B50-81ED-42F440FAD76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>
              <a:spcBef>
                <a:spcPct val="20000"/>
              </a:spcBef>
              <a:buClr>
                <a:srgbClr val="871165"/>
              </a:buClr>
              <a:buFont typeface="Wingdings" panose="05000000000000000000" pitchFamily="2" charset="2"/>
              <a:buChar char="Ø"/>
              <a:defRPr sz="2700"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F14F11"/>
              </a:buClr>
              <a:buChar char="o"/>
              <a:defRPr sz="2500"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F14F11"/>
              </a:buClr>
              <a:buChar char="•"/>
              <a:defRPr sz="2300"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F14F11"/>
              </a:buClr>
              <a:buChar char="–"/>
              <a:defRPr sz="2000"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F14F11"/>
              </a:buClr>
              <a:buChar char="»"/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AADE7E7A-D54F-4052-BA43-C3A78781F8F7}" type="slidenum">
              <a:rPr lang="en-GB" altLang="en-US" sz="1400">
                <a:latin typeface="Times New Roman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9</a:t>
            </a:fld>
            <a:endParaRPr lang="en-GB" altLang="en-US" sz="1400">
              <a:latin typeface="Times New Roman" panose="02020603050405020304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Default Design">
  <a:themeElements>
    <a:clrScheme name="Default Design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Default Design">
      <a:majorFont>
        <a:latin typeface="Verdana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GB" sz="28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Times New Roman" pitchFamily="18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 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 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4E3F62F58E31954599AF5D7BF24514D4" ma:contentTypeVersion="2" ma:contentTypeDescription="Create a new document." ma:contentTypeScope="" ma:versionID="1f97733726474c944a67f50e0a8bd811">
  <xsd:schema xmlns:xsd="http://www.w3.org/2001/XMLSchema" xmlns:xs="http://www.w3.org/2001/XMLSchema" xmlns:p="http://schemas.microsoft.com/office/2006/metadata/properties" xmlns:ns2="d04b26b9-50b7-4329-ba0b-d0dc18387505" targetNamespace="http://schemas.microsoft.com/office/2006/metadata/properties" ma:root="true" ma:fieldsID="1fc3081d13638dbfc9427cb62a769f1c" ns2:_="">
    <xsd:import namespace="d04b26b9-50b7-4329-ba0b-d0dc18387505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04b26b9-50b7-4329-ba0b-d0dc18387505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Content Type"/>
        <xsd:element ref="dc:title" minOccurs="0" maxOccurs="1" ma:index="4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Props1.xml><?xml version="1.0" encoding="utf-8"?>
<ds:datastoreItem xmlns:ds="http://schemas.openxmlformats.org/officeDocument/2006/customXml" ds:itemID="{D3A0B439-8B64-4FAE-B6A3-94269BE6FDF5}">
  <ds:schemaRefs>
    <ds:schemaRef ds:uri="http://schemas.microsoft.com/sharepoint/v3/contenttype/forms"/>
  </ds:schemaRefs>
</ds:datastoreItem>
</file>

<file path=customXml/itemProps2.xml><?xml version="1.0" encoding="utf-8"?>
<ds:datastoreItem xmlns:ds="http://schemas.openxmlformats.org/officeDocument/2006/customXml" ds:itemID="{E1D98C13-473C-473F-BFB5-9B053C6AAD28}">
  <ds:schemaRefs>
    <ds:schemaRef ds:uri="http://schemas.microsoft.com/office/2006/metadata/contentType"/>
    <ds:schemaRef ds:uri="http://schemas.microsoft.com/office/2006/metadata/properties/metaAttributes"/>
    <ds:schemaRef ds:uri="http://www.w3.org/2000/xmlns/"/>
    <ds:schemaRef ds:uri="http://www.w3.org/2001/XMLSchema"/>
    <ds:schemaRef ds:uri="d04b26b9-50b7-4329-ba0b-d0dc18387505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Apex</Template>
  <TotalTime>4060</TotalTime>
  <Words>1185</Words>
  <Application>Microsoft Office PowerPoint</Application>
  <PresentationFormat>عرض على الشاشة (4:3)</PresentationFormat>
  <Paragraphs>177</Paragraphs>
  <Slides>27</Slides>
  <Notes>1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27</vt:i4>
      </vt:variant>
    </vt:vector>
  </HeadingPairs>
  <TitlesOfParts>
    <vt:vector size="28" baseType="lpstr">
      <vt:lpstr>Default Design</vt:lpstr>
      <vt:lpstr>Preventing musculoskeletal disorders (MSDs)</vt:lpstr>
      <vt:lpstr>MSDs cause ill health (I) </vt:lpstr>
      <vt:lpstr>MSDs cause ill health (II) </vt:lpstr>
      <vt:lpstr>MSDs cost money </vt:lpstr>
      <vt:lpstr>What are MSDs? </vt:lpstr>
      <vt:lpstr>What causes work – related MSDs? </vt:lpstr>
      <vt:lpstr>Risk factors - working alone or in combination </vt:lpstr>
      <vt:lpstr>Work-related neck and upper limb disorders - WRULDs </vt:lpstr>
      <vt:lpstr>Lighten the Load - aims </vt:lpstr>
      <vt:lpstr>Lighten the Load - the “whole load on the body” </vt:lpstr>
      <vt:lpstr>We all share responsibility for tackling MSDs </vt:lpstr>
      <vt:lpstr>Employers’ responsibilities </vt:lpstr>
      <vt:lpstr>Employers’ actions </vt:lpstr>
      <vt:lpstr>Employee responsibilities (I) </vt:lpstr>
      <vt:lpstr>Employee responsibilities (II) </vt:lpstr>
      <vt:lpstr>Ergonomics Hazards The word ergonomics is derived from the Greek language. Ergon is Greek for work; and nomos means laws.</vt:lpstr>
      <vt:lpstr>عرض تقديمي في PowerPoint</vt:lpstr>
      <vt:lpstr>Legal Requirements And Ergonomics Application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Safe lifting: 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Company>EASHW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garcixe</dc:creator>
  <cp:lastModifiedBy>Ahmad Maaitah</cp:lastModifiedBy>
  <cp:revision>49</cp:revision>
  <dcterms:created xsi:type="dcterms:W3CDTF">2005-10-07T13:05:00Z</dcterms:created>
  <dcterms:modified xsi:type="dcterms:W3CDTF">2021-03-07T08:57:37Z</dcterms:modified>
</cp:coreProperties>
</file>