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11/1/2023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11/1/2023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11/1/2023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11/1/2023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11/1/2023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Secondary amenorrhea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b="1" dirty="0" smtClean="0"/>
              <a:t>DR </a:t>
            </a:r>
            <a:r>
              <a:rPr lang="en-US" sz="2000" b="1" dirty="0" err="1" smtClean="0"/>
              <a:t>Samer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Yaghi</a:t>
            </a:r>
            <a:r>
              <a:rPr lang="en-US" sz="2000" b="1" dirty="0" smtClean="0"/>
              <a:t> </a:t>
            </a:r>
          </a:p>
          <a:p>
            <a:r>
              <a:rPr lang="en-US" sz="2000" b="1" dirty="0" smtClean="0"/>
              <a:t>Consultant IVF &amp; Infertility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15987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16" y="616468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EVALUATION OF PATIENT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>
                <a:solidFill>
                  <a:srgbClr val="7030A0"/>
                </a:solidFill>
              </a:rPr>
              <a:t>HISTORY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2925" y="2223199"/>
            <a:ext cx="10058400" cy="3931920"/>
          </a:xfrm>
        </p:spPr>
        <p:txBody>
          <a:bodyPr>
            <a:noAutofit/>
          </a:bodyPr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PREGNANCY.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HISTORY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RECENT EMOTIONAL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STRESS.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WIGHT.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MENOPAUSAL SYMPTOMS.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MEDICATION.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CONTRACEPTIVE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HISTORY.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HISTORY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ANOSMIA.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MEDICAL AND SURGICAL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HISTORY.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HISTORY OF PREMATURE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MENOPAUSE.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ANY VIRILIZING SIGN OR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GALACTORRHEA.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945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937" y="812411"/>
            <a:ext cx="4598126" cy="1371600"/>
          </a:xfrm>
          <a:ln>
            <a:solidFill>
              <a:srgbClr val="7030A0"/>
            </a:solidFill>
          </a:ln>
        </p:spPr>
        <p:txBody>
          <a:bodyPr/>
          <a:lstStyle/>
          <a:p>
            <a:pPr algn="ctr"/>
            <a:r>
              <a:rPr lang="en-US" dirty="0"/>
              <a:t>EXAMINATION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99509"/>
            <a:ext cx="10058400" cy="2534194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BMI.</a:t>
            </a:r>
          </a:p>
          <a:p>
            <a:pPr algn="ctr"/>
            <a:r>
              <a:rPr lang="en-US" sz="2800" b="1" dirty="0" smtClean="0"/>
              <a:t>VISUAL </a:t>
            </a:r>
            <a:r>
              <a:rPr lang="en-US" sz="2800" b="1" dirty="0"/>
              <a:t>FEILD </a:t>
            </a:r>
            <a:r>
              <a:rPr lang="en-US" sz="2800" b="1" dirty="0" smtClean="0"/>
              <a:t>DEFECTS EVIDENCE </a:t>
            </a:r>
            <a:r>
              <a:rPr lang="en-US" sz="2800" b="1" dirty="0"/>
              <a:t>OF VIRILIZATION (DEEP VOICE, MALE PATTERN BALDING, CLITORIS </a:t>
            </a:r>
            <a:r>
              <a:rPr lang="en-US" sz="2800" b="1" dirty="0" smtClean="0"/>
              <a:t>ENLAGEMENT).</a:t>
            </a:r>
          </a:p>
          <a:p>
            <a:pPr algn="ctr"/>
            <a:r>
              <a:rPr lang="en-US" sz="2800" b="1" dirty="0" smtClean="0"/>
              <a:t>ABDOMINAL </a:t>
            </a:r>
            <a:r>
              <a:rPr lang="en-US" sz="2800" b="1" dirty="0"/>
              <a:t>AND PELVIC </a:t>
            </a:r>
            <a:r>
              <a:rPr lang="en-US" sz="2800" b="1" dirty="0" smtClean="0"/>
              <a:t>EXAMINATION.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2760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INVESTIGATION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 smtClean="0"/>
              <a:t>PREGNANCY TEST.</a:t>
            </a:r>
          </a:p>
          <a:p>
            <a:r>
              <a:rPr lang="en-US" sz="2200" dirty="0" smtClean="0"/>
              <a:t>PROGESTERONE </a:t>
            </a:r>
            <a:r>
              <a:rPr lang="en-US" sz="2200" dirty="0"/>
              <a:t>WITHDRAWAL </a:t>
            </a:r>
            <a:r>
              <a:rPr lang="en-US" sz="2200" dirty="0" smtClean="0"/>
              <a:t>TEST.</a:t>
            </a:r>
          </a:p>
          <a:p>
            <a:r>
              <a:rPr lang="en-US" sz="2200" dirty="0" smtClean="0"/>
              <a:t>DD </a:t>
            </a:r>
            <a:r>
              <a:rPr lang="en-US" sz="2200" dirty="0"/>
              <a:t>IS BASED ON MEASUREMENT OF FSH, LH,PROLACTIN, ESTRADIOL AND THYROID FUNCTION </a:t>
            </a:r>
            <a:r>
              <a:rPr lang="en-US" sz="2200" dirty="0" smtClean="0"/>
              <a:t>TESTS.</a:t>
            </a:r>
          </a:p>
          <a:p>
            <a:r>
              <a:rPr lang="en-US" sz="2200" dirty="0" smtClean="0"/>
              <a:t>PELVIC </a:t>
            </a:r>
            <a:r>
              <a:rPr lang="en-US" sz="2200" dirty="0"/>
              <a:t>ULTRASOUND FOR PCOS, OVARIAN TUMORS, &amp; ABNORMALITIES OF LOWER GENITAL </a:t>
            </a:r>
            <a:r>
              <a:rPr lang="en-US" sz="2200" dirty="0" smtClean="0"/>
              <a:t>TRACT.</a:t>
            </a:r>
          </a:p>
          <a:p>
            <a:r>
              <a:rPr lang="en-US" sz="2200" dirty="0" smtClean="0"/>
              <a:t>IMAGING </a:t>
            </a:r>
            <a:r>
              <a:rPr lang="en-US" sz="2200" dirty="0"/>
              <a:t>OF PITUITARY FOSSA IF ELEVATED PROLACTIN OR SOME UNUSUAL FEATURES IN HISTORY SUGGESTING INTRACRANIAL </a:t>
            </a:r>
            <a:r>
              <a:rPr lang="en-US" sz="2200" dirty="0" smtClean="0"/>
              <a:t>PATHOLOGY.</a:t>
            </a:r>
          </a:p>
          <a:p>
            <a:r>
              <a:rPr lang="en-US" sz="2200" dirty="0" smtClean="0"/>
              <a:t>THYROID </a:t>
            </a:r>
            <a:r>
              <a:rPr lang="en-US" sz="2200" dirty="0"/>
              <a:t>OR ADRENAL TESTS IF ANY SYMPTOM IS </a:t>
            </a:r>
            <a:r>
              <a:rPr lang="en-US" sz="2200" dirty="0" smtClean="0"/>
              <a:t>PRESENT.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5263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 </a:t>
            </a:r>
            <a:r>
              <a:rPr lang="en-US" dirty="0"/>
              <a:t>UPON </a:t>
            </a:r>
            <a:r>
              <a:rPr lang="en-US" dirty="0" smtClean="0"/>
              <a:t>CAUSE.</a:t>
            </a:r>
          </a:p>
          <a:p>
            <a:r>
              <a:rPr lang="en-US" dirty="0" smtClean="0"/>
              <a:t>OUTSIDE </a:t>
            </a:r>
            <a:r>
              <a:rPr lang="en-US" dirty="0"/>
              <a:t>PHYSIOLOGICAL CAUSE MAJORITY ARE HYPOTHALAMIC OR PCOS IN </a:t>
            </a:r>
            <a:r>
              <a:rPr lang="en-US" dirty="0" smtClean="0"/>
              <a:t>ORIGIN.</a:t>
            </a:r>
          </a:p>
          <a:p>
            <a:r>
              <a:rPr lang="en-US" dirty="0" smtClean="0"/>
              <a:t>MAJORITY </a:t>
            </a:r>
            <a:r>
              <a:rPr lang="en-US" dirty="0"/>
              <a:t>RESOLVE </a:t>
            </a:r>
            <a:r>
              <a:rPr lang="en-US" dirty="0" smtClean="0"/>
              <a:t>SPONTANOUSLY.</a:t>
            </a:r>
          </a:p>
          <a:p>
            <a:r>
              <a:rPr lang="en-US" dirty="0" smtClean="0"/>
              <a:t>IF </a:t>
            </a:r>
            <a:r>
              <a:rPr lang="en-US" dirty="0"/>
              <a:t>WEIGHT IS NOT IN THE RANGE OF </a:t>
            </a:r>
            <a:r>
              <a:rPr lang="en-US" dirty="0" smtClean="0"/>
              <a:t>BMI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RESTORE IT IN </a:t>
            </a:r>
            <a:r>
              <a:rPr lang="en-US" dirty="0" smtClean="0"/>
              <a:t>RANGE.</a:t>
            </a:r>
          </a:p>
          <a:p>
            <a:r>
              <a:rPr lang="en-US" dirty="0" smtClean="0"/>
              <a:t>IF </a:t>
            </a:r>
            <a:r>
              <a:rPr lang="en-US" dirty="0"/>
              <a:t>ESTRADIOL IS LOW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ADMINSSTER CYCLICAL ESTROGENPROGESTERONE </a:t>
            </a:r>
            <a:r>
              <a:rPr lang="en-US" dirty="0" smtClean="0"/>
              <a:t>THERAPYHY.</a:t>
            </a:r>
          </a:p>
          <a:p>
            <a:r>
              <a:rPr lang="en-US" dirty="0" smtClean="0"/>
              <a:t>HYPERPROLACTEMIA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STOP </a:t>
            </a:r>
            <a:r>
              <a:rPr lang="en-US" dirty="0"/>
              <a:t>DOPAMINE INHIBITING </a:t>
            </a:r>
            <a:r>
              <a:rPr lang="en-US" dirty="0" smtClean="0"/>
              <a:t>DRUGS.</a:t>
            </a:r>
          </a:p>
          <a:p>
            <a:r>
              <a:rPr lang="en-US" dirty="0" smtClean="0"/>
              <a:t> OR TREAT </a:t>
            </a:r>
            <a:r>
              <a:rPr lang="en-US" dirty="0"/>
              <a:t>WITH DOMAMINERGIC </a:t>
            </a:r>
            <a:r>
              <a:rPr lang="en-US" dirty="0" smtClean="0"/>
              <a:t>DRUGS</a:t>
            </a:r>
          </a:p>
          <a:p>
            <a:r>
              <a:rPr lang="en-US" dirty="0" smtClean="0"/>
              <a:t>TREAT </a:t>
            </a:r>
            <a:r>
              <a:rPr lang="en-US" dirty="0"/>
              <a:t>THE </a:t>
            </a:r>
            <a:r>
              <a:rPr lang="en-US" dirty="0" smtClean="0"/>
              <a:t>PCOS.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45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56263" y="1828801"/>
            <a:ext cx="6779623" cy="34163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THANK YOU</a:t>
            </a:r>
          </a:p>
          <a:p>
            <a:pPr algn="ctr"/>
            <a:r>
              <a:rPr lang="en-US" sz="72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FOR</a:t>
            </a:r>
          </a:p>
          <a:p>
            <a:pPr algn="ctr"/>
            <a:r>
              <a:rPr lang="en-US" sz="72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LISTENING</a:t>
            </a:r>
            <a:endParaRPr lang="en-US" sz="72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404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78823"/>
            <a:ext cx="10058400" cy="1371600"/>
          </a:xfrm>
        </p:spPr>
        <p:txBody>
          <a:bodyPr/>
          <a:lstStyle/>
          <a:p>
            <a:r>
              <a:rPr lang="en-US" dirty="0" smtClean="0"/>
              <a:t>SECONDARY AMENORRHEA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457" y="1750423"/>
            <a:ext cx="10406743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ym typeface="Wingdings" panose="05000000000000000000" pitchFamily="2" charset="2"/>
              </a:rPr>
              <a:t>  </a:t>
            </a:r>
            <a:r>
              <a:rPr lang="en-US" sz="2400" b="1" dirty="0" smtClean="0"/>
              <a:t>CESSATION </a:t>
            </a:r>
            <a:r>
              <a:rPr lang="en-US" sz="2400" b="1" dirty="0"/>
              <a:t>OF MENSES FOR 6 MONTHS OR MORE IN A WOMENWHO HAS PREVIOUSLY </a:t>
            </a:r>
            <a:r>
              <a:rPr lang="en-US" sz="2400" b="1" dirty="0" smtClean="0"/>
              <a:t>MENSTRUATED.</a:t>
            </a:r>
          </a:p>
          <a:p>
            <a:pPr marL="0" indent="0">
              <a:buNone/>
            </a:pPr>
            <a:r>
              <a:rPr lang="en-US" sz="2400" b="1" dirty="0" smtClean="0">
                <a:sym typeface="Wingdings" panose="05000000000000000000" pitchFamily="2" charset="2"/>
              </a:rPr>
              <a:t>  </a:t>
            </a:r>
            <a:r>
              <a:rPr lang="en-US" sz="2400" b="1" dirty="0" smtClean="0"/>
              <a:t>ETIOLOGY</a:t>
            </a:r>
          </a:p>
          <a:p>
            <a:pPr marL="342900" indent="-342900">
              <a:buAutoNum type="arabicPeriod"/>
            </a:pPr>
            <a:r>
              <a:rPr lang="en-US" sz="2000" b="1" dirty="0" smtClean="0">
                <a:solidFill>
                  <a:srgbClr val="C00000"/>
                </a:solidFill>
              </a:rPr>
              <a:t>PHYSIOLOGICAL:</a:t>
            </a:r>
          </a:p>
          <a:p>
            <a:pPr marL="0" indent="0">
              <a:buNone/>
            </a:pPr>
            <a:r>
              <a:rPr lang="en-US" dirty="0" smtClean="0"/>
              <a:t>PREGNANCY.</a:t>
            </a:r>
          </a:p>
          <a:p>
            <a:pPr marL="0" indent="0">
              <a:buNone/>
            </a:pPr>
            <a:r>
              <a:rPr lang="en-US" dirty="0" smtClean="0"/>
              <a:t>LACTATION.</a:t>
            </a:r>
          </a:p>
          <a:p>
            <a:pPr marL="0" indent="0">
              <a:buNone/>
            </a:pPr>
            <a:r>
              <a:rPr lang="en-US" dirty="0" smtClean="0"/>
              <a:t>MENOPAUSE.</a:t>
            </a:r>
          </a:p>
          <a:p>
            <a:pPr marL="342900" indent="-342900">
              <a:buAutoNum type="arabicPeriod" startAt="2"/>
            </a:pPr>
            <a:r>
              <a:rPr lang="en-US" sz="2000" b="1" dirty="0" smtClean="0">
                <a:solidFill>
                  <a:srgbClr val="C00000"/>
                </a:solidFill>
              </a:rPr>
              <a:t>PATHOLOGICAL:</a:t>
            </a:r>
          </a:p>
          <a:p>
            <a:pPr marL="0" indent="0">
              <a:buNone/>
            </a:pPr>
            <a:r>
              <a:rPr lang="en-US" dirty="0" smtClean="0"/>
              <a:t>HYPOTHALAMIC DISORDERS.</a:t>
            </a:r>
          </a:p>
          <a:p>
            <a:pPr marL="0" indent="0">
              <a:buNone/>
            </a:pPr>
            <a:r>
              <a:rPr lang="en-US" dirty="0" smtClean="0"/>
              <a:t>PITUITARY DISORDERS.</a:t>
            </a:r>
          </a:p>
          <a:p>
            <a:pPr marL="0" indent="0">
              <a:buNone/>
            </a:pPr>
            <a:r>
              <a:rPr lang="en-US" dirty="0" smtClean="0"/>
              <a:t>OVARIAN DISORDERS REPRODUCTIVE  OUTFLOW </a:t>
            </a:r>
            <a:r>
              <a:rPr lang="en-US" dirty="0"/>
              <a:t>TRACT </a:t>
            </a:r>
            <a:r>
              <a:rPr lang="en-US" dirty="0" smtClean="0"/>
              <a:t>DISORDERS.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92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HYPOTHALAMIC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543" y="1737360"/>
            <a:ext cx="10058400" cy="423236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   </a:t>
            </a:r>
            <a:r>
              <a:rPr lang="en-US" sz="2400" b="1" dirty="0" smtClean="0">
                <a:solidFill>
                  <a:srgbClr val="C00000"/>
                </a:solidFill>
              </a:rPr>
              <a:t>FUNCTIONAL HYPOTHALAMIC AMENORRHEA (FHA) :</a:t>
            </a:r>
          </a:p>
          <a:p>
            <a:r>
              <a:rPr lang="en-US" dirty="0" smtClean="0"/>
              <a:t>NON ORGANIC &amp; REVERSABLE DISORDER IN WHICH IMPAIRMENT OF </a:t>
            </a:r>
            <a:r>
              <a:rPr lang="en-US" dirty="0" err="1" smtClean="0"/>
              <a:t>GnRH</a:t>
            </a:r>
            <a:r>
              <a:rPr lang="en-US" dirty="0" smtClean="0"/>
              <a:t> PULSATILE SECRETION PLAYS A KEY ROLE.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    </a:t>
            </a:r>
            <a:r>
              <a:rPr lang="en-US" sz="2400" b="1" dirty="0" smtClean="0">
                <a:solidFill>
                  <a:srgbClr val="C00000"/>
                </a:solidFill>
              </a:rPr>
              <a:t>THREE </a:t>
            </a:r>
            <a:r>
              <a:rPr lang="en-US" sz="2400" b="1" dirty="0">
                <a:solidFill>
                  <a:srgbClr val="C00000"/>
                </a:solidFill>
              </a:rPr>
              <a:t>TYPES</a:t>
            </a:r>
            <a:r>
              <a:rPr lang="en-US" sz="2400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en-US" dirty="0" smtClean="0"/>
              <a:t>WEIGHT </a:t>
            </a:r>
            <a:r>
              <a:rPr lang="en-US" dirty="0"/>
              <a:t>LOSS </a:t>
            </a:r>
            <a:r>
              <a:rPr lang="en-US" dirty="0" smtClean="0"/>
              <a:t>RELATED.</a:t>
            </a:r>
          </a:p>
          <a:p>
            <a:r>
              <a:rPr lang="en-US" dirty="0" smtClean="0"/>
              <a:t>FHA STRESS </a:t>
            </a:r>
            <a:r>
              <a:rPr lang="en-US" dirty="0"/>
              <a:t>RELATED </a:t>
            </a:r>
            <a:r>
              <a:rPr lang="en-US" dirty="0" smtClean="0"/>
              <a:t>FHA.</a:t>
            </a:r>
          </a:p>
          <a:p>
            <a:r>
              <a:rPr lang="en-US" dirty="0"/>
              <a:t> </a:t>
            </a:r>
            <a:r>
              <a:rPr lang="en-US" dirty="0" smtClean="0"/>
              <a:t>EXERCISE </a:t>
            </a:r>
            <a:r>
              <a:rPr lang="en-US" dirty="0"/>
              <a:t>RELATED </a:t>
            </a:r>
            <a:r>
              <a:rPr lang="en-US" dirty="0" smtClean="0"/>
              <a:t>FHA.</a:t>
            </a:r>
          </a:p>
          <a:p>
            <a:endParaRPr lang="en-US" dirty="0"/>
          </a:p>
          <a:p>
            <a:r>
              <a:rPr lang="en-US" sz="2600" b="1" i="1" dirty="0" smtClean="0"/>
              <a:t>- </a:t>
            </a:r>
            <a:r>
              <a:rPr lang="en-US" sz="2600" b="1" i="1" dirty="0"/>
              <a:t>FHA IS CHARACTERIZED BY LOW OR NORMAL LEVEL OF FSH &amp; LH, NORMAL PROLACTIN.NORMAL IMAGING OF PITUITARY FOSSA &amp; </a:t>
            </a:r>
            <a:r>
              <a:rPr lang="en-US" sz="2600" b="1" i="1" dirty="0" smtClean="0"/>
              <a:t>HYPOESTROGENISM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1671" y="2617608"/>
            <a:ext cx="5672272" cy="201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8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587829"/>
            <a:ext cx="10058400" cy="585216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WEIGHT LOSS RELATED </a:t>
            </a:r>
            <a:r>
              <a:rPr lang="en-US" sz="2800" b="1" dirty="0" smtClean="0">
                <a:solidFill>
                  <a:srgbClr val="002060"/>
                </a:solidFill>
              </a:rPr>
              <a:t>FHA: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CRITICAL </a:t>
            </a:r>
            <a:r>
              <a:rPr lang="en-US" sz="2000" dirty="0"/>
              <a:t>ROLE BETWEEN BODY WEIGHT AND </a:t>
            </a:r>
            <a:r>
              <a:rPr lang="en-US" sz="2000" dirty="0" smtClean="0"/>
              <a:t>MENSTRUATION.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u="sng" dirty="0" smtClean="0">
                <a:solidFill>
                  <a:srgbClr val="FF0000"/>
                </a:solidFill>
              </a:rPr>
              <a:t>10</a:t>
            </a:r>
            <a:r>
              <a:rPr lang="en-US" sz="2000" u="sng" dirty="0">
                <a:solidFill>
                  <a:srgbClr val="FF0000"/>
                </a:solidFill>
              </a:rPr>
              <a:t>% TO 15% </a:t>
            </a:r>
            <a:r>
              <a:rPr lang="en-US" sz="2000" dirty="0"/>
              <a:t>WEIGHT LOSS OF NORMAL WEIGHT FOR HEIGHT CAN CAUSE OLIGO OR </a:t>
            </a:r>
            <a:r>
              <a:rPr lang="en-US" sz="2000" dirty="0" smtClean="0"/>
              <a:t>AMENORRHEA.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VIGORIUS EXERCISE.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DIETING.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ANOREXIA NERVOSA.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STESS </a:t>
            </a:r>
            <a:r>
              <a:rPr lang="en-US" sz="2800" b="1" dirty="0">
                <a:solidFill>
                  <a:srgbClr val="002060"/>
                </a:solidFill>
              </a:rPr>
              <a:t>RELATED </a:t>
            </a:r>
            <a:r>
              <a:rPr lang="en-US" sz="2800" b="1" dirty="0" smtClean="0">
                <a:solidFill>
                  <a:srgbClr val="002060"/>
                </a:solidFill>
              </a:rPr>
              <a:t>FHA: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CHANGE </a:t>
            </a:r>
            <a:r>
              <a:rPr lang="en-US" dirty="0"/>
              <a:t>IN WORK, FAMILY, HOUSING OR RELATIONSHIP </a:t>
            </a:r>
            <a:r>
              <a:rPr lang="en-US" dirty="0" smtClean="0"/>
              <a:t>SITUATIONS.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THOSE </a:t>
            </a:r>
            <a:r>
              <a:rPr lang="en-US" dirty="0"/>
              <a:t>WHO </a:t>
            </a:r>
            <a:r>
              <a:rPr lang="en-US" dirty="0" smtClean="0"/>
              <a:t>COUPLESS </a:t>
            </a:r>
            <a:r>
              <a:rPr lang="en-US" dirty="0"/>
              <a:t>WELL WITH STRESS-&gt; RELEASE HIGHER CORTISOL LEVEL &amp; ARE MORE PRONE TO </a:t>
            </a:r>
            <a:r>
              <a:rPr lang="en-US" dirty="0" smtClean="0"/>
              <a:t>FHA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EXERCISE </a:t>
            </a:r>
            <a:r>
              <a:rPr lang="en-US" sz="2800" b="1" dirty="0">
                <a:solidFill>
                  <a:srgbClr val="002060"/>
                </a:solidFill>
              </a:rPr>
              <a:t>RELATED </a:t>
            </a:r>
            <a:r>
              <a:rPr lang="en-US" sz="2800" b="1" dirty="0" smtClean="0">
                <a:solidFill>
                  <a:srgbClr val="002060"/>
                </a:solidFill>
              </a:rPr>
              <a:t>FHA: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SPORTS WOMEN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REQUIRE STERNOUS TRAININGFACTORS: LOW BODY FAT, PHYSIOLOGICAL &amp; PHYSICAL STRESS &amp; HIGH ENERGY </a:t>
            </a:r>
            <a:r>
              <a:rPr lang="en-US" dirty="0" smtClean="0"/>
              <a:t>EXPENDITURES.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18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051" y="600891"/>
            <a:ext cx="10058400" cy="2233750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pPr algn="ctr"/>
            <a:r>
              <a:rPr lang="en-US" sz="5300" dirty="0" smtClean="0"/>
              <a:t/>
            </a:r>
            <a:br>
              <a:rPr lang="en-US" sz="5300" dirty="0" smtClean="0"/>
            </a:br>
            <a:r>
              <a:rPr lang="en-US" sz="5300" dirty="0" smtClean="0"/>
              <a:t>NON </a:t>
            </a:r>
            <a:r>
              <a:rPr lang="en-US" sz="5300" dirty="0"/>
              <a:t>FUCTIONAL CAUSES OF HYPOTHALAMUS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9051" y="3409407"/>
            <a:ext cx="10058400" cy="20508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b="1" dirty="0" smtClean="0"/>
              <a:t>SPACE </a:t>
            </a:r>
            <a:r>
              <a:rPr lang="en-US" sz="2800" b="1" dirty="0"/>
              <a:t>OCCUPYING </a:t>
            </a:r>
            <a:r>
              <a:rPr lang="en-US" sz="2800" b="1" dirty="0" smtClean="0"/>
              <a:t>LESION.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/>
              <a:t> SURGERY.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/>
              <a:t> ⅝ KALLMAN'S SYNDROME.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1538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789" y="551154"/>
            <a:ext cx="10058400" cy="1371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PITUITARY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912205"/>
            <a:ext cx="10350137" cy="4781004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MOST COMMOM CAUSE IS HIGH </a:t>
            </a:r>
            <a:r>
              <a:rPr lang="en-US" sz="2400" dirty="0" smtClean="0">
                <a:solidFill>
                  <a:srgbClr val="002060"/>
                </a:solidFill>
              </a:rPr>
              <a:t>PROLACTIN.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HIGH PROLACTIN </a:t>
            </a:r>
            <a:r>
              <a:rPr lang="en-US" sz="24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DUE </a:t>
            </a:r>
            <a:r>
              <a:rPr lang="en-US" sz="2400" dirty="0" smtClean="0">
                <a:solidFill>
                  <a:srgbClr val="002060"/>
                </a:solidFill>
              </a:rPr>
              <a:t>TO</a:t>
            </a:r>
          </a:p>
          <a:p>
            <a:pPr marL="0" indent="0">
              <a:buNone/>
            </a:pPr>
            <a:r>
              <a:rPr lang="en-US" b="1" dirty="0" smtClean="0"/>
              <a:t>                    I.   PROLACTIN </a:t>
            </a:r>
            <a:r>
              <a:rPr lang="en-US" b="1" dirty="0"/>
              <a:t>SECRETING </a:t>
            </a:r>
            <a:r>
              <a:rPr lang="en-US" b="1" dirty="0" smtClean="0"/>
              <a:t>TUMOR (</a:t>
            </a:r>
            <a:r>
              <a:rPr lang="en-US" b="1" dirty="0"/>
              <a:t>ADENOMA) </a:t>
            </a:r>
            <a:r>
              <a:rPr lang="en-US" b="1" dirty="0" smtClean="0"/>
              <a:t>OF ANTERIOR PITUITARY.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II. GALACTORRHEA </a:t>
            </a:r>
            <a:r>
              <a:rPr lang="en-US" b="1" dirty="0"/>
              <a:t>IS COMMON </a:t>
            </a:r>
            <a:r>
              <a:rPr lang="en-US" b="1" dirty="0" smtClean="0"/>
              <a:t>FINDING.</a:t>
            </a:r>
          </a:p>
          <a:p>
            <a:r>
              <a:rPr lang="en-US" dirty="0" smtClean="0"/>
              <a:t> </a:t>
            </a:r>
            <a:r>
              <a:rPr lang="en-US" sz="2400" dirty="0">
                <a:solidFill>
                  <a:srgbClr val="002060"/>
                </a:solidFill>
              </a:rPr>
              <a:t>ADENOMAS ARE MICROADENOMA AND </a:t>
            </a:r>
            <a:r>
              <a:rPr lang="en-US" sz="2400" dirty="0" smtClean="0">
                <a:solidFill>
                  <a:srgbClr val="002060"/>
                </a:solidFill>
              </a:rPr>
              <a:t>MACROADENOMA.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MOST COMMON IS </a:t>
            </a:r>
            <a:r>
              <a:rPr lang="en-US" sz="2400" dirty="0" smtClean="0">
                <a:solidFill>
                  <a:srgbClr val="002060"/>
                </a:solidFill>
              </a:rPr>
              <a:t>MICROADENOMA.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MACROADENOMA MAY CAUSE BITEMPORAL HEMIANOSPIA </a:t>
            </a:r>
            <a:r>
              <a:rPr lang="en-US" sz="24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 </a:t>
            </a:r>
            <a:r>
              <a:rPr lang="en-US" sz="2400" dirty="0" smtClean="0">
                <a:solidFill>
                  <a:srgbClr val="002060"/>
                </a:solidFill>
              </a:rPr>
              <a:t>COMRESSION </a:t>
            </a:r>
            <a:r>
              <a:rPr lang="en-US" sz="2400" dirty="0">
                <a:solidFill>
                  <a:srgbClr val="002060"/>
                </a:solidFill>
              </a:rPr>
              <a:t>OF OPTIC </a:t>
            </a:r>
            <a:r>
              <a:rPr lang="en-US" sz="2400" dirty="0" smtClean="0">
                <a:solidFill>
                  <a:srgbClr val="002060"/>
                </a:solidFill>
              </a:rPr>
              <a:t>CHIASMA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ANTI </a:t>
            </a:r>
            <a:r>
              <a:rPr lang="en-US" sz="2400" dirty="0">
                <a:solidFill>
                  <a:srgbClr val="002060"/>
                </a:solidFill>
              </a:rPr>
              <a:t>DOPAMINERGIC DRUGS CAN ELEVATE PROLACTIN</a:t>
            </a:r>
            <a:r>
              <a:rPr lang="en-US" sz="2400" dirty="0" smtClean="0">
                <a:solidFill>
                  <a:srgbClr val="002060"/>
                </a:solidFill>
              </a:rPr>
              <a:t>.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POST </a:t>
            </a:r>
            <a:r>
              <a:rPr lang="en-US" sz="2400" dirty="0">
                <a:solidFill>
                  <a:srgbClr val="002060"/>
                </a:solidFill>
              </a:rPr>
              <a:t>PARTUM NECROSIS OF ANTERIOR PITUITARY (</a:t>
            </a:r>
            <a:r>
              <a:rPr lang="en-US" sz="2400" dirty="0" smtClean="0">
                <a:solidFill>
                  <a:srgbClr val="002060"/>
                </a:solidFill>
              </a:rPr>
              <a:t>SHEEHAN SYNDROME).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1954" y="914400"/>
            <a:ext cx="4278630" cy="141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67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852412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400" dirty="0"/>
              <a:t>Box 16.1 </a:t>
            </a:r>
            <a:r>
              <a:rPr lang="en-US" b="1" dirty="0"/>
              <a:t>Drugs that may cause </a:t>
            </a:r>
            <a:r>
              <a:rPr lang="en-US" b="1" dirty="0" err="1" smtClean="0"/>
              <a:t>hyperprolactinaemia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3908" y="2795451"/>
            <a:ext cx="5164183" cy="2939142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• </a:t>
            </a:r>
            <a:r>
              <a:rPr lang="en-US" sz="2400" dirty="0" err="1" smtClean="0"/>
              <a:t>Phenothiazines</a:t>
            </a:r>
            <a:r>
              <a:rPr lang="en-US" sz="2400" dirty="0" smtClean="0"/>
              <a:t>.</a:t>
            </a:r>
          </a:p>
          <a:p>
            <a:pPr marL="0" indent="0" algn="ctr">
              <a:buNone/>
            </a:pPr>
            <a:r>
              <a:rPr lang="en-US" sz="2400" dirty="0" smtClean="0"/>
              <a:t>• Antihistamines.</a:t>
            </a:r>
          </a:p>
          <a:p>
            <a:pPr marL="0" indent="0" algn="ctr">
              <a:buNone/>
            </a:pPr>
            <a:r>
              <a:rPr lang="en-US" sz="2400" dirty="0" smtClean="0"/>
              <a:t>• </a:t>
            </a:r>
            <a:r>
              <a:rPr lang="en-US" sz="2400" dirty="0" err="1" smtClean="0"/>
              <a:t>Butyrophenones</a:t>
            </a:r>
            <a:r>
              <a:rPr lang="en-US" sz="2400" dirty="0" smtClean="0"/>
              <a:t>.</a:t>
            </a:r>
          </a:p>
          <a:p>
            <a:pPr marL="0" indent="0" algn="ctr">
              <a:buNone/>
            </a:pPr>
            <a:r>
              <a:rPr lang="en-US" sz="2400" dirty="0" smtClean="0"/>
              <a:t>• Metoclopramide.</a:t>
            </a:r>
          </a:p>
          <a:p>
            <a:pPr marL="0" indent="0" algn="ctr">
              <a:buNone/>
            </a:pPr>
            <a:r>
              <a:rPr lang="en-US" sz="2400" dirty="0" smtClean="0"/>
              <a:t>• Cimetidine.</a:t>
            </a:r>
          </a:p>
          <a:p>
            <a:pPr marL="0" indent="0" algn="ctr">
              <a:buNone/>
            </a:pPr>
            <a:r>
              <a:rPr lang="en-US" sz="2400" dirty="0" smtClean="0"/>
              <a:t>• Methyldopa.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572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7098" y="391886"/>
            <a:ext cx="8203474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 OVARIAN DISORDERS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63486"/>
            <a:ext cx="10058400" cy="4572000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b="1" dirty="0" smtClean="0">
                <a:solidFill>
                  <a:srgbClr val="7030A0"/>
                </a:solidFill>
              </a:rPr>
              <a:t>  OVARIAN FAILURE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</a:rPr>
              <a:t> PREMATURE </a:t>
            </a:r>
            <a:r>
              <a:rPr lang="en-US" b="1" dirty="0">
                <a:solidFill>
                  <a:srgbClr val="002060"/>
                </a:solidFill>
              </a:rPr>
              <a:t>OVARIAN FAILURE (POF</a:t>
            </a:r>
            <a:r>
              <a:rPr lang="en-US" b="1" dirty="0" smtClean="0">
                <a:solidFill>
                  <a:srgbClr val="002060"/>
                </a:solidFill>
              </a:rPr>
              <a:t>):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IRREVESIBLE </a:t>
            </a:r>
            <a:r>
              <a:rPr lang="en-US" dirty="0"/>
              <a:t>CESSATION OF OVARIAN FUNCTION BEFORE THE AGE OF </a:t>
            </a:r>
            <a:r>
              <a:rPr lang="en-US" dirty="0" smtClean="0"/>
              <a:t>40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CHARACTERIZED </a:t>
            </a:r>
            <a:r>
              <a:rPr lang="en-US" dirty="0"/>
              <a:t>BY AMENORRHEA &amp; RAISED GONADOTROPIN LEVEL GENTIC FACTORS :FAMILY HISTORY, TURNER SYNDROME MOST </a:t>
            </a:r>
            <a:r>
              <a:rPr lang="en-US" dirty="0" smtClean="0"/>
              <a:t>OBVIOUS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b="1" dirty="0">
                <a:solidFill>
                  <a:srgbClr val="002060"/>
                </a:solidFill>
              </a:rPr>
              <a:t>AUTOIMMUNE </a:t>
            </a:r>
            <a:r>
              <a:rPr lang="en-US" b="1" dirty="0" smtClean="0">
                <a:solidFill>
                  <a:srgbClr val="002060"/>
                </a:solidFill>
              </a:rPr>
              <a:t>OOPHORITIS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</a:rPr>
              <a:t> SURGICAL </a:t>
            </a:r>
            <a:r>
              <a:rPr lang="en-US" b="1" dirty="0">
                <a:solidFill>
                  <a:srgbClr val="002060"/>
                </a:solidFill>
              </a:rPr>
              <a:t>REMOVAL OF OVARIES OR DESTRUCTION BY </a:t>
            </a:r>
            <a:r>
              <a:rPr lang="en-US" b="1" dirty="0" smtClean="0">
                <a:solidFill>
                  <a:srgbClr val="002060"/>
                </a:solidFill>
              </a:rPr>
              <a:t>RADIATION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</a:rPr>
              <a:t> INFECTION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</a:rPr>
              <a:t> RESISTANT </a:t>
            </a:r>
            <a:r>
              <a:rPr lang="en-US" b="1" dirty="0">
                <a:solidFill>
                  <a:srgbClr val="002060"/>
                </a:solidFill>
              </a:rPr>
              <a:t>OVARIAN </a:t>
            </a:r>
            <a:r>
              <a:rPr lang="en-US" b="1" dirty="0" smtClean="0">
                <a:solidFill>
                  <a:srgbClr val="002060"/>
                </a:solidFill>
              </a:rPr>
              <a:t>SYNDROME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</a:rPr>
              <a:t> OVARIAN TUMORSO</a:t>
            </a: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b="1" dirty="0" smtClean="0">
                <a:solidFill>
                  <a:srgbClr val="7030A0"/>
                </a:solidFill>
              </a:rPr>
              <a:t>   PCOS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4" name="AutoShape 2" descr="blob:https://web.whatsapp.com/20be30b6-7fb2-4695-8136-c2747a5b04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4777" y="4467497"/>
            <a:ext cx="6178322" cy="186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04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REPRODUCTIVE OUTFLOW TRACT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SURGICAL </a:t>
            </a:r>
            <a:r>
              <a:rPr lang="en-US" sz="2000" dirty="0"/>
              <a:t>REMOVAL OF </a:t>
            </a:r>
            <a:r>
              <a:rPr lang="en-US" sz="2000" dirty="0" smtClean="0"/>
              <a:t>UTERUS.</a:t>
            </a:r>
          </a:p>
          <a:p>
            <a:r>
              <a:rPr lang="en-US" sz="2000" dirty="0" smtClean="0"/>
              <a:t>CONDITION </a:t>
            </a:r>
            <a:r>
              <a:rPr lang="en-US" sz="2000" dirty="0"/>
              <a:t>THAT SCAR THE ENDOMETRIUM AND CAUSE INTRAUTERINE ADHESION AND LOSS </a:t>
            </a:r>
            <a:r>
              <a:rPr lang="en-US" sz="2000" dirty="0" smtClean="0"/>
              <a:t>OF MENSES </a:t>
            </a:r>
            <a:r>
              <a:rPr lang="en-US" sz="2000" dirty="0"/>
              <a:t>INCLUDE INFECTION OF TB AND ASHERMAN'S </a:t>
            </a:r>
            <a:r>
              <a:rPr lang="en-US" sz="2000" dirty="0" smtClean="0"/>
              <a:t>SYNDROME.</a:t>
            </a:r>
          </a:p>
          <a:p>
            <a:r>
              <a:rPr lang="en-US" sz="2000" dirty="0" smtClean="0"/>
              <a:t>CRYPTO </a:t>
            </a:r>
            <a:r>
              <a:rPr lang="en-US" sz="2000" dirty="0"/>
              <a:t>MENORRHEA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LITERALLY HIDDEN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MENSTRUATION CERVICAL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STENOSIS FROM SURGICAL PROCEDURE OR INFECTION CAN CAUSE BLOCKAGE OF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MENSES THROUGH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OBSTRUCTION OF OUTFLOW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TRACT).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3277" y="4523233"/>
            <a:ext cx="5755957" cy="20038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5587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5846</TotalTime>
  <Words>658</Words>
  <Application>Microsoft Office PowerPoint</Application>
  <PresentationFormat>Widescreen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Courier New</vt:lpstr>
      <vt:lpstr>Garamond</vt:lpstr>
      <vt:lpstr>Wingdings</vt:lpstr>
      <vt:lpstr>Savon</vt:lpstr>
      <vt:lpstr>Secondary amenorrhea </vt:lpstr>
      <vt:lpstr>SECONDARY AMENORRHEA</vt:lpstr>
      <vt:lpstr>HYPOTHALAMIC DISORDERS</vt:lpstr>
      <vt:lpstr>PowerPoint Presentation</vt:lpstr>
      <vt:lpstr> NON FUCTIONAL CAUSES OF HYPOTHALAMUS </vt:lpstr>
      <vt:lpstr>PITUITARY DISORDERS</vt:lpstr>
      <vt:lpstr>Box 16.1 Drugs that may cause hyperprolactinaemia</vt:lpstr>
      <vt:lpstr> OVARIAN DISORDERS :</vt:lpstr>
      <vt:lpstr>REPRODUCTIVE OUTFLOW TRACT DISORDERS</vt:lpstr>
      <vt:lpstr>EVALUATION OF PATIENT   HISTORY</vt:lpstr>
      <vt:lpstr>EXAMINATION</vt:lpstr>
      <vt:lpstr>INVESTIGATION</vt:lpstr>
      <vt:lpstr>MANAGEMENT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amenorrhea</dc:title>
  <dc:creator>Admin</dc:creator>
  <cp:lastModifiedBy>Admin</cp:lastModifiedBy>
  <cp:revision>21</cp:revision>
  <dcterms:created xsi:type="dcterms:W3CDTF">2023-10-26T17:53:52Z</dcterms:created>
  <dcterms:modified xsi:type="dcterms:W3CDTF">2023-11-01T16:44:12Z</dcterms:modified>
</cp:coreProperties>
</file>