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8"/>
  </p:notesMasterIdLst>
  <p:sldIdLst>
    <p:sldId id="256" r:id="rId5"/>
    <p:sldId id="309" r:id="rId6"/>
    <p:sldId id="310" r:id="rId7"/>
    <p:sldId id="313" r:id="rId8"/>
    <p:sldId id="314" r:id="rId9"/>
    <p:sldId id="315" r:id="rId10"/>
    <p:sldId id="312" r:id="rId11"/>
    <p:sldId id="316" r:id="rId12"/>
    <p:sldId id="317" r:id="rId13"/>
    <p:sldId id="318" r:id="rId14"/>
    <p:sldId id="319" r:id="rId15"/>
    <p:sldId id="259" r:id="rId16"/>
    <p:sldId id="335" r:id="rId17"/>
    <p:sldId id="321" r:id="rId18"/>
    <p:sldId id="322" r:id="rId19"/>
    <p:sldId id="323" r:id="rId20"/>
    <p:sldId id="325" r:id="rId21"/>
    <p:sldId id="324" r:id="rId22"/>
    <p:sldId id="331" r:id="rId23"/>
    <p:sldId id="332" r:id="rId24"/>
    <p:sldId id="333" r:id="rId25"/>
    <p:sldId id="334" r:id="rId26"/>
    <p:sldId id="291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ibre Baskerville" panose="02000000000000000000" pitchFamily="2" charset="0"/>
      <p:regular r:id="rId33"/>
      <p:bold r:id="rId34"/>
      <p:italic r:id="rId35"/>
    </p:embeddedFont>
    <p:embeddedFont>
      <p:font typeface="Lucida Calligraphy" panose="03010101010101010101" pitchFamily="66" charset="0"/>
      <p:regular r:id="rId36"/>
    </p:embeddedFont>
    <p:embeddedFont>
      <p:font typeface="Montserrat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BA0E1-F927-4B43-8F2D-2DF7D0DBA771}">
  <a:tblStyle styleId="{16DBA0E1-F927-4B43-8F2D-2DF7D0DBA7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316" autoAdjust="0"/>
  </p:normalViewPr>
  <p:slideViewPr>
    <p:cSldViewPr snapToGrid="0">
      <p:cViewPr varScale="1">
        <p:scale>
          <a:sx n="93" d="100"/>
          <a:sy n="93" d="100"/>
        </p:scale>
        <p:origin x="-70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font" Target="fonts/font11.fntdata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font" Target="fonts/font6.fntdata" /><Relationship Id="rId42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font" Target="fonts/font5.fntdata" /><Relationship Id="rId38" Type="http://schemas.openxmlformats.org/officeDocument/2006/relationships/font" Target="fonts/font10.fntdata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font" Target="fonts/font1.fntdata" /><Relationship Id="rId41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font" Target="fonts/font4.fntdata" /><Relationship Id="rId37" Type="http://schemas.openxmlformats.org/officeDocument/2006/relationships/font" Target="fonts/font9.fntdata" /><Relationship Id="rId40" Type="http://schemas.openxmlformats.org/officeDocument/2006/relationships/font" Target="fonts/font12.fntdata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notesMaster" Target="notesMasters/notesMaster1.xml" /><Relationship Id="rId36" Type="http://schemas.openxmlformats.org/officeDocument/2006/relationships/font" Target="fonts/font8.fntdata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font" Target="fonts/font3.fntdata" /><Relationship Id="rId44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font" Target="fonts/font2.fntdata" /><Relationship Id="rId35" Type="http://schemas.openxmlformats.org/officeDocument/2006/relationships/font" Target="fonts/font7.fntdata" /><Relationship Id="rId43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133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Prototype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HTT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Alois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Alzheimer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Auguste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Wikipedia.org &amp; open.osmosis.org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28981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15850" y="0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6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40600" y="2040550"/>
            <a:ext cx="586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40600" y="3373454"/>
            <a:ext cx="5862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92275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 i="1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0" y="3968825"/>
            <a:ext cx="9144000" cy="3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d">
  <p:cSld name="BLANK_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8A0A36"/>
                </a:solidFill>
              </a:defRPr>
            </a:lvl1pPr>
            <a:lvl2pPr lvl="1" rtl="0">
              <a:buNone/>
              <a:defRPr>
                <a:solidFill>
                  <a:srgbClr val="8A0A36"/>
                </a:solidFill>
              </a:defRPr>
            </a:lvl2pPr>
            <a:lvl3pPr lvl="2" rtl="0">
              <a:buNone/>
              <a:defRPr>
                <a:solidFill>
                  <a:srgbClr val="8A0A36"/>
                </a:solidFill>
              </a:defRPr>
            </a:lvl3pPr>
            <a:lvl4pPr lvl="3" rtl="0">
              <a:buNone/>
              <a:defRPr>
                <a:solidFill>
                  <a:srgbClr val="8A0A36"/>
                </a:solidFill>
              </a:defRPr>
            </a:lvl4pPr>
            <a:lvl5pPr lvl="4" rtl="0">
              <a:buNone/>
              <a:defRPr>
                <a:solidFill>
                  <a:srgbClr val="8A0A36"/>
                </a:solidFill>
              </a:defRPr>
            </a:lvl5pPr>
            <a:lvl6pPr lvl="5" rtl="0">
              <a:buNone/>
              <a:defRPr>
                <a:solidFill>
                  <a:srgbClr val="8A0A36"/>
                </a:solidFill>
              </a:defRPr>
            </a:lvl6pPr>
            <a:lvl7pPr lvl="6" rtl="0">
              <a:buNone/>
              <a:defRPr>
                <a:solidFill>
                  <a:srgbClr val="8A0A36"/>
                </a:solidFill>
              </a:defRPr>
            </a:lvl7pPr>
            <a:lvl8pPr lvl="7" rtl="0">
              <a:buNone/>
              <a:defRPr>
                <a:solidFill>
                  <a:srgbClr val="8A0A36"/>
                </a:solidFill>
              </a:defRPr>
            </a:lvl8pPr>
            <a:lvl9pPr lvl="8" rtl="0">
              <a:buNone/>
              <a:defRPr>
                <a:solidFill>
                  <a:srgbClr val="8A0A3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A0A3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3325" y="1737125"/>
            <a:ext cx="71172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▪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0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3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119073" y="-238992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400" dirty="0"/>
              <a:t>Degenerative diseases of CNS (2)</a:t>
            </a:r>
            <a:endParaRPr sz="5400" dirty="0"/>
          </a:p>
        </p:txBody>
      </p:sp>
      <p:grpSp>
        <p:nvGrpSpPr>
          <p:cNvPr id="62" name="Google Shape;62;p13"/>
          <p:cNvGrpSpPr/>
          <p:nvPr/>
        </p:nvGrpSpPr>
        <p:grpSpPr>
          <a:xfrm>
            <a:off x="3958409" y="3799543"/>
            <a:ext cx="1200062" cy="722263"/>
            <a:chOff x="1814513" y="571500"/>
            <a:chExt cx="1200062" cy="722263"/>
          </a:xfrm>
        </p:grpSpPr>
        <p:sp>
          <p:nvSpPr>
            <p:cNvPr id="63" name="Google Shape;63;p13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مربع نص 1"/>
          <p:cNvSpPr txBox="1"/>
          <p:nvPr/>
        </p:nvSpPr>
        <p:spPr>
          <a:xfrm>
            <a:off x="124690" y="4502350"/>
            <a:ext cx="208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Montserrat" charset="0"/>
              </a:rPr>
              <a:t>Ghadeer</a:t>
            </a:r>
            <a:r>
              <a:rPr lang="en-US" b="1" dirty="0">
                <a:latin typeface="Montserrat" charset="0"/>
              </a:rPr>
              <a:t> </a:t>
            </a:r>
            <a:r>
              <a:rPr lang="en-US" b="1" dirty="0" err="1">
                <a:latin typeface="Montserrat" charset="0"/>
              </a:rPr>
              <a:t>Hayel</a:t>
            </a:r>
            <a:r>
              <a:rPr lang="en-US" b="1" dirty="0">
                <a:latin typeface="Montserrat" charset="0"/>
              </a:rPr>
              <a:t>, MD</a:t>
            </a:r>
          </a:p>
          <a:p>
            <a:r>
              <a:rPr lang="en-US" b="1" dirty="0">
                <a:latin typeface="Montserrat" charset="0"/>
              </a:rPr>
              <a:t>Mar 3</a:t>
            </a:r>
            <a:r>
              <a:rPr lang="en-US" b="1" baseline="30000" dirty="0">
                <a:latin typeface="Montserrat" charset="0"/>
              </a:rPr>
              <a:t>rd</a:t>
            </a:r>
            <a:r>
              <a:rPr lang="en-US" b="1" dirty="0">
                <a:latin typeface="Montserrat" charset="0"/>
              </a:rPr>
              <a:t> 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7187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</a:rPr>
              <a:t>Huntington Disease-HD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60739" y="248375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10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325" y="1167639"/>
            <a:ext cx="809854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An autosomal </a:t>
            </a:r>
            <a:r>
              <a:rPr lang="en-US" sz="2200" dirty="0">
                <a:solidFill>
                  <a:srgbClr val="700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Baskerville" charset="0"/>
              </a:rPr>
              <a:t>dominant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 disease of progressive movement disorders &amp; dementia caused by degeneration of the striatal neurons (caudate and putamen).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Characterized by involuntary jerky movements (dystonic sometimes) of all parts of the body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200" b="1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Chorea.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Relentlessly progressive, resulting in death after an average 15 years.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No sporadic form. </a:t>
            </a:r>
          </a:p>
        </p:txBody>
      </p:sp>
    </p:spTree>
    <p:extLst>
      <p:ext uri="{BB962C8B-B14F-4D97-AF65-F5344CB8AC3E}">
        <p14:creationId xmlns:p14="http://schemas.microsoft.com/office/powerpoint/2010/main" val="273564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32778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HD – Pathogenesis 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34912" y="132779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768337" y="1120946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11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988" y="1052043"/>
            <a:ext cx="787241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HD is caused by CAG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trinucleotide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 repeat expansions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in a gene on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ch.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4, encodes the protein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Huntingtin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Normal alleles contain 6 to 35 copies of the repeat; in HD the number of repeats is increased.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 strong genotype-phenotype correlation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larger numbers of repeats resulting in earlier-onset disease. (average 40-50)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Repeats occur during spermatogenesis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paternal transmission is associated with earlier onset in the next generation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anticipation</a:t>
            </a:r>
            <a:r>
              <a:rPr lang="en-US" sz="2000" i="1" dirty="0">
                <a:solidFill>
                  <a:srgbClr val="70041E"/>
                </a:solidFill>
                <a:latin typeface="Libre Baskerville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Mutant protein aggregates are potentially injurious.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70041E"/>
              </a:solidFill>
              <a:latin typeface="Libre Baskerville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2304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39534" y="459324"/>
            <a:ext cx="1376250" cy="835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Image result for huntington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3" y="1725898"/>
            <a:ext cx="8391525" cy="31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7335" y="215214"/>
            <a:ext cx="6986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The brain is small and shows striking atrophy of the caudate nucleus and, sometimes,</a:t>
            </a:r>
          </a:p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the putamen. The lateral and third ventricles are dilated.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299159" y="414188"/>
            <a:ext cx="6593700" cy="15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b="1" dirty="0">
                <a:latin typeface="Montserrat" charset="0"/>
              </a:rPr>
              <a:t>Amyotrophic Lateral Sclerosis (ALS)</a:t>
            </a:r>
            <a:endParaRPr sz="4000" b="1" i="1" dirty="0">
              <a:latin typeface="Montserrat" charset="0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grpSp>
        <p:nvGrpSpPr>
          <p:cNvPr id="84" name="Google Shape;84;p15"/>
          <p:cNvGrpSpPr/>
          <p:nvPr/>
        </p:nvGrpSpPr>
        <p:grpSpPr>
          <a:xfrm>
            <a:off x="4157591" y="2825399"/>
            <a:ext cx="1200062" cy="722263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4" descr="Image result for stephen haw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5" y="1991228"/>
            <a:ext cx="3606230" cy="26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ephen haw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93" y="1991228"/>
            <a:ext cx="3352730" cy="26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722266" y="433271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Amyotrophic Lateral Sclerosis (ALS)</a:t>
            </a:r>
            <a:br>
              <a:rPr lang="en-US" sz="3200" b="1" i="1" dirty="0">
                <a:solidFill>
                  <a:srgbClr val="70041E"/>
                </a:solidFill>
                <a:latin typeface="Montserrat" charset="0"/>
              </a:rPr>
            </a:b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34912" y="132779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768337" y="1120946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14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9177" y="1349216"/>
            <a:ext cx="760029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The most common </a:t>
            </a:r>
            <a:r>
              <a:rPr lang="en-US" sz="2000" u="sng" dirty="0">
                <a:solidFill>
                  <a:srgbClr val="70041E"/>
                </a:solidFill>
                <a:latin typeface="Libre Baskerville" charset="0"/>
              </a:rPr>
              <a:t>neurodegenerative disease affecting the motor system.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Myo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-trophic-lateral (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corticospinal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tracts –lateral column in spinal cord (SC))-sclerosis.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 progressive disorder of loss of upper motor neurons in the cerebral cortex (Betz cells) and lower motor neurons in the SC and brainstem.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Male slightly more than females, 5</a:t>
            </a:r>
            <a:r>
              <a:rPr lang="en-US" sz="2000" baseline="30000" dirty="0">
                <a:solidFill>
                  <a:srgbClr val="70041E"/>
                </a:solidFill>
                <a:latin typeface="Libre Baskerville" charset="0"/>
              </a:rPr>
              <a:t>th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decade &amp; later.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Sporadic 80% more common than familial.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70041E"/>
              </a:solidFill>
              <a:latin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04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18940" y="313615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ALS – pathogenesis</a:t>
            </a:r>
            <a:br>
              <a:rPr lang="en-US" sz="3200" b="1" i="1" dirty="0">
                <a:solidFill>
                  <a:srgbClr val="70041E"/>
                </a:solidFill>
                <a:latin typeface="Montserrat" charset="0"/>
              </a:rPr>
            </a:b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34912" y="132779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768337" y="1120946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15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528" y="1167934"/>
            <a:ext cx="77819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Mutations in the superoxide dismutase gene, </a:t>
            </a:r>
            <a:r>
              <a:rPr lang="en-US" sz="2000" i="1" dirty="0">
                <a:solidFill>
                  <a:srgbClr val="70041E"/>
                </a:solidFill>
                <a:latin typeface="Libre Baskerville" charset="0"/>
              </a:rPr>
              <a:t>SOD1,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on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chr.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21 were the first identified genetic cause of ALS.</a:t>
            </a:r>
          </a:p>
          <a:p>
            <a:pPr marL="342900" indent="-342900"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Abnormal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misfolded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forms of the SOD1 protein are generated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t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rigger ‘unfolded protein response’ in cells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apoptosis.</a:t>
            </a:r>
          </a:p>
          <a:p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</a:t>
            </a:r>
          </a:p>
          <a:p>
            <a:pPr marL="514350" indent="-514350">
              <a:buClr>
                <a:srgbClr val="70041E"/>
              </a:buClr>
              <a:buFont typeface="+mj-lt"/>
              <a:buAutoNum type="romanUcPeriod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Death of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upper motor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neurons, causes degeneration of the descending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corticospinal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tracts. </a:t>
            </a:r>
          </a:p>
          <a:p>
            <a:pPr marL="514350" indent="-514350">
              <a:buClr>
                <a:srgbClr val="70041E"/>
              </a:buClr>
              <a:buFont typeface="+mj-lt"/>
              <a:buAutoNum type="romanUcPeriod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Death of anterior horn cells (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lower motor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neurons) with loss of innervation causes  atrophy of skeletal muscles.</a:t>
            </a:r>
          </a:p>
        </p:txBody>
      </p:sp>
    </p:spTree>
    <p:extLst>
      <p:ext uri="{BB962C8B-B14F-4D97-AF65-F5344CB8AC3E}">
        <p14:creationId xmlns:p14="http://schemas.microsoft.com/office/powerpoint/2010/main" val="167472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39534" y="459324"/>
            <a:ext cx="1376250" cy="835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7335" y="436754"/>
            <a:ext cx="6986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Loss of the upper motor neurons leads to degeneration of the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corticospinal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 tracts, resulting in volume loss and absence of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myelinated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 fibers.</a:t>
            </a:r>
          </a:p>
        </p:txBody>
      </p:sp>
      <p:pic>
        <p:nvPicPr>
          <p:cNvPr id="2052" name="Picture 4" descr="Image result for amyotropic lateral scleroso spinal c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01" y="1910992"/>
            <a:ext cx="6667687" cy="29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6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39534" y="459324"/>
            <a:ext cx="1376250" cy="835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7334" y="348778"/>
            <a:ext cx="6986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Segment of spinal cord viewed from anterior (upper) and posterior (lower) surfaces showing attenuation of anterior (motor) roots compared with posterior (sensory) roots.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6880"/>
            <a:ext cx="7387119" cy="307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39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18940" y="32434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ALS – Clinical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34912" y="132779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768337" y="1120946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18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464" y="1167934"/>
            <a:ext cx="77819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Early symptoms include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asymmetric weakness of the hands (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dropping objects &amp; difficulty performing fine motor tasks). 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Later, muscle strength &amp; bulk diminish &amp; involuntary contractions of individual motor units (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fasciculations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)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occur. 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Eventual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respiratory muscles involvement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cause recurrent pulmonary infection, which is the usual cause of death. </a:t>
            </a:r>
          </a:p>
        </p:txBody>
      </p:sp>
    </p:spTree>
    <p:extLst>
      <p:ext uri="{BB962C8B-B14F-4D97-AF65-F5344CB8AC3E}">
        <p14:creationId xmlns:p14="http://schemas.microsoft.com/office/powerpoint/2010/main" val="3678899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523983" y="1733817"/>
            <a:ext cx="8342616" cy="140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/>
              <a:t>Because of its high metabolic demands, the brain is vulnerable to nutritional diseases &amp; alterations in metabolic state.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/>
              <a:t>Metabolic disarray may disrupt the brain function but without detectable morphological changes. 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/>
              <a:t>Severe hypoglycemia may result to necrosis while hyperglycemia can lead to confusion, stupor and eventually coma. 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0" dirty="0"/>
              <a:t>Certain vitamin deficiency affect the brain.</a:t>
            </a:r>
            <a:endParaRPr sz="2000"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dirty="0"/>
          </a:p>
        </p:txBody>
      </p:sp>
      <p:sp>
        <p:nvSpPr>
          <p:cNvPr id="96" name="Google Shape;96;p16"/>
          <p:cNvSpPr/>
          <p:nvPr/>
        </p:nvSpPr>
        <p:spPr>
          <a:xfrm>
            <a:off x="3935977" y="1174193"/>
            <a:ext cx="923700" cy="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38" y="170654"/>
            <a:ext cx="8096036" cy="11598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70041E"/>
                </a:solidFill>
              </a:rPr>
              <a:t>Acquired metabolic diseases</a:t>
            </a:r>
          </a:p>
        </p:txBody>
      </p:sp>
    </p:spTree>
    <p:extLst>
      <p:ext uri="{BB962C8B-B14F-4D97-AF65-F5344CB8AC3E}">
        <p14:creationId xmlns:p14="http://schemas.microsoft.com/office/powerpoint/2010/main" val="343970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5422605" y="465308"/>
            <a:ext cx="3433719" cy="15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dirty="0"/>
              <a:t>Parkinson Disease (PD)</a:t>
            </a:r>
            <a:endParaRPr sz="4000" b="1" i="1" dirty="0">
              <a:latin typeface="Montserrat" charset="0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grpSp>
        <p:nvGrpSpPr>
          <p:cNvPr id="84" name="Google Shape;84;p15"/>
          <p:cNvGrpSpPr/>
          <p:nvPr/>
        </p:nvGrpSpPr>
        <p:grpSpPr>
          <a:xfrm>
            <a:off x="6471603" y="2182227"/>
            <a:ext cx="1423386" cy="1019640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48" name="Picture 4" descr="axovant Parkinson's disease motor symp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7" y="1"/>
            <a:ext cx="527374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60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457199" y="1384562"/>
            <a:ext cx="4114801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2000" i="1" u="sng" dirty="0"/>
              <a:t>Wernicke encephalopathy </a:t>
            </a:r>
          </a:p>
          <a:p>
            <a:r>
              <a:rPr lang="en-US" sz="2000" dirty="0"/>
              <a:t>Acute appearance of a combination of psychotic symptoms and </a:t>
            </a:r>
            <a:r>
              <a:rPr lang="en-US" sz="2000" dirty="0" err="1"/>
              <a:t>ophthalmoplegia</a:t>
            </a:r>
            <a:r>
              <a:rPr lang="en-US" sz="2000" dirty="0"/>
              <a:t>. </a:t>
            </a:r>
          </a:p>
          <a:p>
            <a:r>
              <a:rPr lang="en-US" sz="2000" dirty="0"/>
              <a:t>Reversible when treated with thiamine.</a:t>
            </a:r>
          </a:p>
          <a:p>
            <a:r>
              <a:rPr lang="en-US" sz="2000" dirty="0"/>
              <a:t>If this is unrecognized and untreated </a:t>
            </a:r>
            <a:r>
              <a:rPr lang="en-US" sz="2000" dirty="0">
                <a:sym typeface="Wingdings" pitchFamily="2" charset="2"/>
              </a:rPr>
              <a:t> irreversible syndrome  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Thiamine deficiency (Vitamine B1)</a:t>
            </a:r>
            <a:endParaRPr sz="2400" b="1"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2"/>
          </p:nvPr>
        </p:nvSpPr>
        <p:spPr>
          <a:xfrm>
            <a:off x="4572000" y="1384563"/>
            <a:ext cx="43692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i="1" u="sng" dirty="0" err="1"/>
              <a:t>Korsakoff</a:t>
            </a:r>
            <a:r>
              <a:rPr lang="en-US" sz="2000" i="1" u="sng" dirty="0"/>
              <a:t> syndrome</a:t>
            </a:r>
          </a:p>
          <a:p>
            <a:r>
              <a:rPr lang="en-US" sz="2000" dirty="0"/>
              <a:t>Disturbances of short term memory &amp; confabulation.</a:t>
            </a:r>
          </a:p>
          <a:p>
            <a:r>
              <a:rPr lang="en-US" sz="2000" dirty="0"/>
              <a:t>Common in chronic alcoholism.</a:t>
            </a:r>
          </a:p>
          <a:p>
            <a:r>
              <a:rPr lang="en-US" sz="2000" dirty="0"/>
              <a:t>Also thiamine deficiency from gastric disorders (carcinoma, chronic gastritis, or persistent vomiting)</a:t>
            </a:r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139" name="Google Shape;139;p20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86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866" y="263120"/>
            <a:ext cx="7263829" cy="1159800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70041E"/>
                </a:solidFill>
              </a:rPr>
              <a:t>Wernicke encephalopathy is characterized by foci of hemorrhage and necrosis in the </a:t>
            </a:r>
            <a:r>
              <a:rPr lang="en-US" sz="2000" b="1" dirty="0" err="1">
                <a:solidFill>
                  <a:srgbClr val="70041E"/>
                </a:solidFill>
              </a:rPr>
              <a:t>mamillary</a:t>
            </a:r>
            <a:r>
              <a:rPr lang="en-US" sz="2000" b="1" dirty="0">
                <a:solidFill>
                  <a:srgbClr val="70041E"/>
                </a:solidFill>
              </a:rPr>
              <a:t> bodies and the walls of the third and fourth ventricles.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4098" name="Picture 2" descr="https://library.med.utah.edu/WebPath/jpeg5/CNS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43" y="1728235"/>
            <a:ext cx="573297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86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95669" y="1255955"/>
            <a:ext cx="8049688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2400" i="1" u="sng" dirty="0" err="1"/>
              <a:t>Subacute</a:t>
            </a:r>
            <a:r>
              <a:rPr lang="en-US" sz="2400" i="1" u="sng" dirty="0"/>
              <a:t> combined degeneration of the spinal cord.</a:t>
            </a:r>
          </a:p>
          <a:p>
            <a:r>
              <a:rPr lang="en-US" sz="2000" dirty="0"/>
              <a:t>Degeneration of both ascending &amp; descending spinal tracts, caused by a defect in myelin formation.</a:t>
            </a:r>
          </a:p>
          <a:p>
            <a:r>
              <a:rPr lang="en-US" sz="2000" dirty="0"/>
              <a:t>Symptoms (over a few weeks) initially bilaterally symmetrical numbness, tingling, &amp; slight ataxia in the lower extremities, may progress to include spastic weakness of the lower extremities </a:t>
            </a:r>
            <a:r>
              <a:rPr lang="en-US" sz="2000" dirty="0">
                <a:sym typeface="Wingdings" pitchFamily="2" charset="2"/>
              </a:rPr>
              <a:t> later paraplegia.</a:t>
            </a:r>
            <a:endParaRPr lang="en-US" sz="2000" dirty="0"/>
          </a:p>
          <a:p>
            <a:r>
              <a:rPr lang="en-US" sz="2000" dirty="0"/>
              <a:t>With vitamin replacement, clinical improvement occurs; however, once complete paraplegia has developed, recovery is poor. </a:t>
            </a:r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Vitamine B12 deficiency</a:t>
            </a:r>
            <a:endParaRPr sz="2400" b="1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sp>
        <p:nvSpPr>
          <p:cNvPr id="139" name="Google Shape;139;p20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107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 idx="4294967295"/>
          </p:nvPr>
        </p:nvSpPr>
        <p:spPr>
          <a:xfrm>
            <a:off x="0" y="592750"/>
            <a:ext cx="91731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Questions?</a:t>
            </a:r>
            <a:endParaRPr sz="1800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352173" y="2813791"/>
            <a:ext cx="6593700" cy="15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ctr">
              <a:buNone/>
            </a:pPr>
            <a:r>
              <a:rPr lang="en-US" sz="2000" b="1" dirty="0">
                <a:latin typeface="Lucida Calligraphy" pitchFamily="66" charset="0"/>
              </a:rPr>
              <a:t>“The greatest enemy of knowledge is not ignorance, it is the illusion of knowledge.”</a:t>
            </a:r>
            <a:endParaRPr lang="en-US" sz="2000" dirty="0">
              <a:latin typeface="Lucida Calligraphy" pitchFamily="66" charset="0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3971973" y="1749875"/>
            <a:ext cx="1200062" cy="722263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44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7187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</a:rPr>
              <a:t>Parkinson</a:t>
            </a:r>
            <a:r>
              <a:rPr lang="en-US" sz="3200" dirty="0">
                <a:solidFill>
                  <a:srgbClr val="70041E"/>
                </a:solidFill>
              </a:rPr>
              <a:t> </a:t>
            </a:r>
            <a:r>
              <a:rPr lang="en-US" sz="3200" b="1" dirty="0">
                <a:solidFill>
                  <a:srgbClr val="70041E"/>
                </a:solidFill>
              </a:rPr>
              <a:t>Disease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34912" y="133823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10424" y="1282641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345322" y="300865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3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101" y="1037662"/>
            <a:ext cx="80788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A neurodegenerative disease marked by a </a:t>
            </a:r>
            <a:r>
              <a:rPr lang="en-US" sz="2200" u="sng" dirty="0">
                <a:solidFill>
                  <a:srgbClr val="70041E"/>
                </a:solidFill>
                <a:latin typeface="Libre Baskerville" charset="0"/>
              </a:rPr>
              <a:t>prominent hypokinetic movement 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disorder that is caused by </a:t>
            </a:r>
            <a:r>
              <a:rPr lang="en-US" sz="2200" u="sng" dirty="0">
                <a:solidFill>
                  <a:srgbClr val="70041E"/>
                </a:solidFill>
                <a:latin typeface="Libre Baskerville" charset="0"/>
              </a:rPr>
              <a:t>loss of dopaminergic neurons from the </a:t>
            </a:r>
            <a:r>
              <a:rPr lang="en-US" sz="2200" u="sng" dirty="0" err="1">
                <a:solidFill>
                  <a:srgbClr val="70041E"/>
                </a:solidFill>
                <a:latin typeface="Libre Baskerville" charset="0"/>
              </a:rPr>
              <a:t>substantia</a:t>
            </a:r>
            <a:r>
              <a:rPr lang="en-US" sz="2200" u="sng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200" u="sng" dirty="0" err="1">
                <a:solidFill>
                  <a:srgbClr val="70041E"/>
                </a:solidFill>
                <a:latin typeface="Libre Baskerville" charset="0"/>
              </a:rPr>
              <a:t>nigra</a:t>
            </a:r>
            <a:r>
              <a:rPr lang="en-US" sz="2200" u="sng" dirty="0">
                <a:solidFill>
                  <a:srgbClr val="70041E"/>
                </a:solidFill>
                <a:latin typeface="Libre Baskerville" charset="0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Has characteristic neuronal inclusions containing      </a:t>
            </a:r>
            <a:r>
              <a:rPr lang="el-GR" sz="2200" u="sng" dirty="0">
                <a:solidFill>
                  <a:srgbClr val="70041E"/>
                </a:solidFill>
                <a:latin typeface="Libre Baskerville" charset="0"/>
              </a:rPr>
              <a:t>α-</a:t>
            </a:r>
            <a:r>
              <a:rPr lang="en-US" sz="2200" u="sng" dirty="0" err="1">
                <a:solidFill>
                  <a:srgbClr val="70041E"/>
                </a:solidFill>
                <a:latin typeface="Libre Baskerville" charset="0"/>
              </a:rPr>
              <a:t>synuclein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. </a:t>
            </a:r>
            <a:r>
              <a:rPr lang="en-US" sz="2200" b="1" dirty="0">
                <a:solidFill>
                  <a:srgbClr val="70041E"/>
                </a:solidFill>
                <a:latin typeface="Libre Baskerville" charset="0"/>
              </a:rPr>
              <a:t>(</a:t>
            </a:r>
            <a:r>
              <a:rPr lang="en-US" sz="2200" b="1" dirty="0" err="1">
                <a:solidFill>
                  <a:srgbClr val="70041E"/>
                </a:solidFill>
                <a:latin typeface="Libre Baskerville" charset="0"/>
              </a:rPr>
              <a:t>Lewy</a:t>
            </a:r>
            <a:r>
              <a:rPr lang="en-US" sz="2200" b="1" dirty="0">
                <a:solidFill>
                  <a:srgbClr val="70041E"/>
                </a:solidFill>
                <a:latin typeface="Libre Baskerville" charset="0"/>
              </a:rPr>
              <a:t> bodies)</a:t>
            </a:r>
          </a:p>
          <a:p>
            <a:pPr marL="342900" indent="-342900">
              <a:spcBef>
                <a:spcPts val="600"/>
              </a:spcBef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200" b="1" dirty="0">
                <a:solidFill>
                  <a:srgbClr val="70041E"/>
                </a:solidFill>
                <a:latin typeface="Libre Baskerville" charset="0"/>
              </a:rPr>
              <a:t>Parkinsonism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: a clinical syndrome characterized by diminished facial expression (masked </a:t>
            </a:r>
            <a:r>
              <a:rPr lang="en-US" sz="2200" dirty="0" err="1">
                <a:solidFill>
                  <a:srgbClr val="70041E"/>
                </a:solidFill>
                <a:latin typeface="Libre Baskerville" charset="0"/>
              </a:rPr>
              <a:t>facies</a:t>
            </a:r>
            <a:r>
              <a:rPr lang="en-US" sz="2200" dirty="0">
                <a:solidFill>
                  <a:srgbClr val="70041E"/>
                </a:solidFill>
                <a:latin typeface="Libre Baskerville" charset="0"/>
              </a:rPr>
              <a:t>), stooped posture, slowness of voluntary movement, festinating gait (progressively shortened, accelerated steps), rigidity, &amp; a "pill-rolling“ tremor. </a:t>
            </a:r>
            <a:endParaRPr lang="en-US" sz="22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08205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396566" y="414235"/>
            <a:ext cx="1200062" cy="722263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565" y="1360804"/>
            <a:ext cx="37028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Parkinsonism is seen in a range of diseases that damage dopaminergic neurons, which project from the </a:t>
            </a:r>
            <a:r>
              <a:rPr lang="en-US" sz="2000" dirty="0" err="1">
                <a:solidFill>
                  <a:schemeClr val="bg1"/>
                </a:solidFill>
                <a:latin typeface="Libre Baskerville" charset="0"/>
              </a:rPr>
              <a:t>substantia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ibre Baskerville" charset="0"/>
              </a:rPr>
              <a:t>nigra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 to the striatum (</a:t>
            </a:r>
            <a:r>
              <a:rPr lang="en-US" sz="2000" dirty="0" err="1">
                <a:solidFill>
                  <a:schemeClr val="bg1"/>
                </a:solidFill>
                <a:latin typeface="Libre Baskerville" charset="0"/>
              </a:rPr>
              <a:t>nigrostriatal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 pathway)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and are involved in control of motor activity.</a:t>
            </a:r>
            <a:endParaRPr lang="en-US" sz="2000" dirty="0">
              <a:solidFill>
                <a:schemeClr val="bg1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Libre Baskerville" charset="0"/>
            </a:endParaRPr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2" y="275242"/>
            <a:ext cx="4263656" cy="44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7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7187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</a:rPr>
              <a:t>PD– Pathogenesis 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60739" y="248375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5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8249" y="1075171"/>
            <a:ext cx="7546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PD is associated with protein (</a:t>
            </a:r>
            <a:r>
              <a:rPr lang="el-GR" sz="2000" dirty="0">
                <a:solidFill>
                  <a:srgbClr val="70041E"/>
                </a:solidFill>
                <a:latin typeface="Libre Baskerville" charset="0"/>
              </a:rPr>
              <a:t>α-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synuclein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) aggregation, mitochondrial abnormalities, &amp; neuronal loss in the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substantia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nigra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&amp; elsewhere in the brain:</a:t>
            </a:r>
          </a:p>
          <a:p>
            <a:pPr>
              <a:spcAft>
                <a:spcPts val="600"/>
              </a:spcAft>
              <a:buClr>
                <a:srgbClr val="70041E"/>
              </a:buClr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+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Synuclein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aggregates are normally cleared by autophagy.</a:t>
            </a:r>
          </a:p>
          <a:p>
            <a:pPr>
              <a:spcAft>
                <a:spcPts val="600"/>
              </a:spcAft>
              <a:buClr>
                <a:srgbClr val="70041E"/>
              </a:buClr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+ Abnormal protein &amp; organelle clearance due to defects in autophagy &amp;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lysosomal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degradation.</a:t>
            </a:r>
          </a:p>
          <a:p>
            <a:pPr>
              <a:spcAft>
                <a:spcPts val="600"/>
              </a:spcAft>
              <a:buClr>
                <a:srgbClr val="70041E"/>
              </a:buClr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+ Dopaminergic neurons degeneration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reduction in dopamine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in the striatum.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3291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7187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</a:rPr>
              <a:t>PD– Clinical 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60739" y="248375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6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8249" y="1085445"/>
            <a:ext cx="754621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Diagnosis is based on a triad of (tremor, rigidity, &amp;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bradykinesia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), </a:t>
            </a:r>
            <a:r>
              <a:rPr lang="en-US" sz="2000" u="sng" dirty="0">
                <a:solidFill>
                  <a:srgbClr val="70041E"/>
                </a:solidFill>
                <a:latin typeface="Libre Baskerville" charset="0"/>
              </a:rPr>
              <a:t>in the absence of toxic injury or other etiology.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Usually progresses over 10 to 15 years, eventually producing severe motor slowing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near immobility. 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Death usually is the result of aspiration pneumonia or trauma from falls caused by postural instability.</a:t>
            </a:r>
            <a:endParaRPr lang="en-US" sz="2000" dirty="0">
              <a:solidFill>
                <a:srgbClr val="70041E"/>
              </a:solidFill>
              <a:latin typeface="Libre Baskerville" charset="0"/>
              <a:sym typeface="Libre Baskerville"/>
            </a:endParaRP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Movement symptoms initially respond to  L-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dihydroxyphenylalanine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(L-DOPA), but it </a:t>
            </a:r>
            <a:r>
              <a:rPr lang="en-US" sz="2000" u="sng" dirty="0">
                <a:solidFill>
                  <a:srgbClr val="70041E"/>
                </a:solidFill>
                <a:latin typeface="Libre Baskerville" charset="0"/>
              </a:rPr>
              <a:t>does not slow disease progression.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Over time, L-DOPA becomes less effective.</a:t>
            </a:r>
          </a:p>
        </p:txBody>
      </p:sp>
    </p:spTree>
    <p:extLst>
      <p:ext uri="{BB962C8B-B14F-4D97-AF65-F5344CB8AC3E}">
        <p14:creationId xmlns:p14="http://schemas.microsoft.com/office/powerpoint/2010/main" val="211138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82772" y="612967"/>
            <a:ext cx="1098609" cy="69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1672" y="360221"/>
            <a:ext cx="679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At autopsy is pallor of the </a:t>
            </a:r>
            <a:r>
              <a:rPr lang="en-US" sz="2400" b="1" dirty="0" err="1">
                <a:solidFill>
                  <a:srgbClr val="70041E"/>
                </a:solidFill>
                <a:latin typeface="Libre Baskerville" charset="0"/>
              </a:rPr>
              <a:t>substantia</a:t>
            </a:r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 </a:t>
            </a:r>
            <a:r>
              <a:rPr lang="en-US" sz="2400" b="1" dirty="0" err="1">
                <a:solidFill>
                  <a:srgbClr val="70041E"/>
                </a:solidFill>
                <a:latin typeface="Libre Baskerville" charset="0"/>
              </a:rPr>
              <a:t>nigra</a:t>
            </a:r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 and locus </a:t>
            </a:r>
            <a:r>
              <a:rPr lang="en-US" sz="2400" b="1" dirty="0" err="1">
                <a:solidFill>
                  <a:srgbClr val="70041E"/>
                </a:solidFill>
                <a:latin typeface="Libre Baskerville" charset="0"/>
              </a:rPr>
              <a:t>ceruleus</a:t>
            </a:r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, due loss of pigmented </a:t>
            </a:r>
            <a:r>
              <a:rPr lang="en-US" sz="2400" b="1" dirty="0" err="1">
                <a:solidFill>
                  <a:srgbClr val="70041E"/>
                </a:solidFill>
                <a:latin typeface="Libre Baskerville" charset="0"/>
              </a:rPr>
              <a:t>catecholaminergic</a:t>
            </a:r>
            <a:r>
              <a:rPr lang="en-US" sz="2400" b="1" dirty="0">
                <a:solidFill>
                  <a:srgbClr val="70041E"/>
                </a:solidFill>
                <a:latin typeface="Libre Baskerville" charset="0"/>
              </a:rPr>
              <a:t> neurons.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8" y="1771703"/>
            <a:ext cx="3626778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52" y="1771703"/>
            <a:ext cx="3801438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35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82772" y="612967"/>
            <a:ext cx="1098609" cy="69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1672" y="298666"/>
            <a:ext cx="6945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Areas of neuronal loss show gliosis. </a:t>
            </a:r>
            <a:r>
              <a:rPr lang="en-US" sz="2000" b="1" u="sng" dirty="0" err="1">
                <a:solidFill>
                  <a:srgbClr val="70041E"/>
                </a:solidFill>
                <a:latin typeface="Libre Baskerville" charset="0"/>
              </a:rPr>
              <a:t>Lewy</a:t>
            </a:r>
            <a:r>
              <a:rPr lang="en-US" sz="2000" b="1" u="sng" dirty="0">
                <a:solidFill>
                  <a:srgbClr val="70041E"/>
                </a:solidFill>
                <a:latin typeface="Libre Baskerville" charset="0"/>
              </a:rPr>
              <a:t> bodies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found in those neurons that remain; single or multiple, cytoplasmic, </a:t>
            </a:r>
            <a:r>
              <a:rPr lang="en-US" sz="2000" b="1" dirty="0" err="1">
                <a:solidFill>
                  <a:srgbClr val="70041E"/>
                </a:solidFill>
                <a:latin typeface="Libre Baskerville" charset="0"/>
              </a:rPr>
              <a:t>eosinophilic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, round inclusions (dense core with pale halo)</a:t>
            </a:r>
          </a:p>
        </p:txBody>
      </p:sp>
      <p:sp>
        <p:nvSpPr>
          <p:cNvPr id="2" name="AutoShape 2" descr="Image result for lewy bod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lewy bod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lewy bodi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2" y="1833349"/>
            <a:ext cx="3661238" cy="3041060"/>
          </a:xfrm>
          <a:prstGeom prst="rect">
            <a:avLst/>
          </a:prstGeom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76" y="1833349"/>
            <a:ext cx="30861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87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751327" y="418885"/>
            <a:ext cx="7223221" cy="1194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dirty="0"/>
              <a:t>Huntington Disease (HD)</a:t>
            </a:r>
            <a:endParaRPr sz="4000" b="1" i="1" dirty="0">
              <a:latin typeface="Montserrat" charset="0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grpSp>
        <p:nvGrpSpPr>
          <p:cNvPr id="84" name="Google Shape;84;p15"/>
          <p:cNvGrpSpPr/>
          <p:nvPr/>
        </p:nvGrpSpPr>
        <p:grpSpPr>
          <a:xfrm>
            <a:off x="165570" y="277007"/>
            <a:ext cx="1585757" cy="1264118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70" name="Picture 2" descr="The Huntingtin Chromosome (Wikipedia.org &amp; open.osmosis.or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37" y="1674687"/>
            <a:ext cx="7397391" cy="30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61547"/>
      </p:ext>
    </p:extLst>
  </p:cSld>
  <p:clrMapOvr>
    <a:masterClrMapping/>
  </p:clrMapOvr>
</p:sld>
</file>

<file path=ppt/theme/theme1.xml><?xml version="1.0" encoding="utf-8"?>
<a:theme xmlns:a="http://schemas.openxmlformats.org/drawingml/2006/main" name="Neriss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1327C2-BD54-4122-856B-BBF47FA92D2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f03ce4d-2404-4236-8700-bd01b623a4ab"/>
  </ds:schemaRefs>
</ds:datastoreItem>
</file>

<file path=customXml/itemProps2.xml><?xml version="1.0" encoding="utf-8"?>
<ds:datastoreItem xmlns:ds="http://schemas.openxmlformats.org/officeDocument/2006/customXml" ds:itemID="{964C4F02-9A46-43AB-832D-90A69A5B099D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263D41AD-EF37-42DA-BB4A-9C40699871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1076</Words>
  <Application>Microsoft Office PowerPoint</Application>
  <PresentationFormat>عرض على الشاشة (16:9)</PresentationFormat>
  <Paragraphs>103</Paragraphs>
  <Slides>23</Slides>
  <Notes>22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Nerissa template</vt:lpstr>
      <vt:lpstr>Degenerative diseases of CNS (2)</vt:lpstr>
      <vt:lpstr>عرض تقديمي في PowerPoint</vt:lpstr>
      <vt:lpstr>Parkinson Disease</vt:lpstr>
      <vt:lpstr>عرض تقديمي في PowerPoint</vt:lpstr>
      <vt:lpstr>PD– Pathogenesis </vt:lpstr>
      <vt:lpstr>PD– Clinical </vt:lpstr>
      <vt:lpstr>عرض تقديمي في PowerPoint</vt:lpstr>
      <vt:lpstr>عرض تقديمي في PowerPoint</vt:lpstr>
      <vt:lpstr>عرض تقديمي في PowerPoint</vt:lpstr>
      <vt:lpstr>Huntington Disease-HD</vt:lpstr>
      <vt:lpstr>HD – Pathogenesis </vt:lpstr>
      <vt:lpstr>عرض تقديمي في PowerPoint</vt:lpstr>
      <vt:lpstr>عرض تقديمي في PowerPoint</vt:lpstr>
      <vt:lpstr>Amyotrophic Lateral Sclerosis (ALS) </vt:lpstr>
      <vt:lpstr>ALS – pathogenesis </vt:lpstr>
      <vt:lpstr>عرض تقديمي في PowerPoint</vt:lpstr>
      <vt:lpstr>عرض تقديمي في PowerPoint</vt:lpstr>
      <vt:lpstr>ALS – Clinical</vt:lpstr>
      <vt:lpstr>Acquired metabolic diseases</vt:lpstr>
      <vt:lpstr>Thiamine deficiency (Vitamine B1)</vt:lpstr>
      <vt:lpstr>Wernicke encephalopathy is characterized by foci of hemorrhage and necrosis in the mamillary bodies and the walls of the third and fourth ventricles.</vt:lpstr>
      <vt:lpstr>Vitamine B12 deficiency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 II Pathology</dc:title>
  <dc:creator>mohammed hayel</dc:creator>
  <cp:lastModifiedBy>962782233568</cp:lastModifiedBy>
  <cp:revision>171</cp:revision>
  <dcterms:modified xsi:type="dcterms:W3CDTF">2022-03-07T06:46:03Z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