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7" r:id="rId5"/>
    <p:sldId id="314" r:id="rId6"/>
    <p:sldId id="308" r:id="rId7"/>
    <p:sldId id="309" r:id="rId8"/>
    <p:sldId id="310" r:id="rId9"/>
    <p:sldId id="311" r:id="rId10"/>
    <p:sldId id="312" r:id="rId11"/>
    <p:sldId id="305" r:id="rId12"/>
    <p:sldId id="259" r:id="rId13"/>
    <p:sldId id="260" r:id="rId14"/>
    <p:sldId id="261" r:id="rId15"/>
    <p:sldId id="262" r:id="rId16"/>
    <p:sldId id="265" r:id="rId17"/>
    <p:sldId id="319" r:id="rId18"/>
    <p:sldId id="307" r:id="rId19"/>
    <p:sldId id="266" r:id="rId20"/>
    <p:sldId id="267" r:id="rId21"/>
    <p:sldId id="268" r:id="rId22"/>
    <p:sldId id="270" r:id="rId23"/>
    <p:sldId id="315" r:id="rId24"/>
    <p:sldId id="271" r:id="rId25"/>
    <p:sldId id="272" r:id="rId26"/>
    <p:sldId id="273" r:id="rId27"/>
    <p:sldId id="274" r:id="rId28"/>
    <p:sldId id="275" r:id="rId29"/>
    <p:sldId id="278" r:id="rId30"/>
    <p:sldId id="279" r:id="rId31"/>
    <p:sldId id="318" r:id="rId32"/>
    <p:sldId id="281" r:id="rId33"/>
    <p:sldId id="317" r:id="rId34"/>
    <p:sldId id="30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2A1F6B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theme" Target="theme/theme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presProps" Target="presProps.xml" /><Relationship Id="rId40" Type="http://schemas.openxmlformats.org/officeDocument/2006/relationships/tableStyles" Target="tableStyle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notesMaster" Target="notesMasters/notesMaster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FA67-BF2D-4F18-BFEE-B7AF07978D74}" type="datetimeFigureOut">
              <a:rPr lang="en-MY" smtClean="0"/>
              <a:t>14/11/2021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1626-FF03-4AA0-AAC7-7F184E72BB2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931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7</a:t>
            </a:fld>
            <a:endParaRPr lang="en-GB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877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27E7F85-45C0-40DB-BE84-7FD00089D663}" type="slidenum">
              <a:rPr lang="ar-SA" smtClean="0"/>
              <a:pPr/>
              <a:t>31</a:t>
            </a:fld>
            <a:endParaRPr lang="en-GB"/>
          </a:p>
        </p:txBody>
      </p:sp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/>
              <a:t>bacteriuria  is the presence of bacteria in urine</a:t>
            </a:r>
          </a:p>
        </p:txBody>
      </p:sp>
      <p:sp>
        <p:nvSpPr>
          <p:cNvPr id="1187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5930BB3-766D-4C2F-9B06-87BAF1209359}" type="slidenum">
              <a:rPr lang="ar-SA" sz="1200">
                <a:latin typeface="Times New Roman" pitchFamily="18" charset="0"/>
                <a:cs typeface="Times New Roman" pitchFamily="18" charset="0"/>
              </a:rPr>
              <a:pPr algn="r"/>
              <a:t>31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0F93-1B68-46F1-8D19-C55B65860085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773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06D6-D6B3-4C97-9C5D-C89882839C0F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12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28B1-AA2A-45F3-AD71-07589D52F6A1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658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8066-14A0-4C7F-8098-C999DD51A1D4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951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B71-CEA9-416D-8E1B-999F2E6AE5E6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3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2E847-B1B1-45E7-A1E2-715BDE89AAE8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094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160B-58A1-4567-9479-6A849A38A4A4}" type="datetime1">
              <a:rPr lang="en-MY" smtClean="0"/>
              <a:t>14/11/2021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39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6BB-BD3D-47A0-8E0F-79840676C8CB}" type="datetime1">
              <a:rPr lang="en-MY" smtClean="0"/>
              <a:t>14/11/2021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1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2903-C313-4A00-9E53-6923EAB66825}" type="datetime1">
              <a:rPr lang="en-MY" smtClean="0"/>
              <a:t>14/11/2021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611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7983-381A-41BC-BE03-531B141AB26D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784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A279-D35C-4071-AEBC-FCB0BB9E87C4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309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8B154-EAD5-4A50-94B8-561DF626C998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DEFA-908A-471A-B856-B82D583ED09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11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10.wmf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2.vml" /><Relationship Id="rId4" Type="http://schemas.openxmlformats.org/officeDocument/2006/relationships/image" Target="../media/image11.wmf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3.vml" /><Relationship Id="rId6" Type="http://schemas.openxmlformats.org/officeDocument/2006/relationships/image" Target="../media/image12.wmf" /><Relationship Id="rId5" Type="http://schemas.openxmlformats.org/officeDocument/2006/relationships/oleObject" Target="../embeddings/oleObject3.bin" /><Relationship Id="rId4" Type="http://schemas.openxmlformats.org/officeDocument/2006/relationships/image" Target="../media/image13.png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8374"/>
            <a:ext cx="275996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29481" y="1981619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448883" y="5471370"/>
            <a:ext cx="8098238" cy="646331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27688" y="3875092"/>
            <a:ext cx="1575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2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03C4-4A20-4C11-946D-BEF0C4847AC2}" type="datetime1">
              <a:rPr lang="en-MY" smtClean="0"/>
              <a:t>14/11/2021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527688" y="4743811"/>
            <a:ext cx="1745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5050"/>
                </a:solidFill>
                <a:latin typeface="Garamond" pitchFamily="18" charset="0"/>
              </a:rPr>
              <a:t>15 </a:t>
            </a:r>
            <a:r>
              <a:rPr lang="en-US" b="1" dirty="0" err="1">
                <a:solidFill>
                  <a:srgbClr val="FF5050"/>
                </a:solidFill>
                <a:latin typeface="Garamond" pitchFamily="18" charset="0"/>
              </a:rPr>
              <a:t>th</a:t>
            </a:r>
            <a:r>
              <a:rPr lang="en-US" b="1" dirty="0">
                <a:solidFill>
                  <a:srgbClr val="FF5050"/>
                </a:solidFill>
                <a:latin typeface="Garamond" pitchFamily="18" charset="0"/>
              </a:rPr>
              <a:t> Nov.   2021</a:t>
            </a:r>
            <a:endParaRPr lang="en-MY" b="1" dirty="0">
              <a:solidFill>
                <a:srgbClr val="FF505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35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36512" y="424989"/>
            <a:ext cx="921702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tabLst>
                <a:tab pos="266700" algn="l"/>
              </a:tabLst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endParaRPr lang="en-US" sz="3200" dirty="0">
              <a:solidFill>
                <a:srgbClr val="FF0000"/>
              </a:solidFill>
              <a:latin typeface="Garamond" pitchFamily="18" charset="0"/>
            </a:endParaRPr>
          </a:p>
          <a:p>
            <a:pPr algn="l">
              <a:tabLst>
                <a:tab pos="266700" algn="l"/>
              </a:tabLst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400" b="1" dirty="0">
                <a:cs typeface="Times New Roman" pitchFamily="18" charset="0"/>
              </a:rPr>
              <a:t>the No. of cases of individuals with a disease, condition, or </a:t>
            </a:r>
          </a:p>
          <a:p>
            <a:pPr algn="l">
              <a:tabLst>
                <a:tab pos="266700" algn="l"/>
              </a:tabLst>
            </a:pPr>
            <a:r>
              <a:rPr lang="en-US" sz="2400" b="1" dirty="0">
                <a:cs typeface="Times New Roman" pitchFamily="18" charset="0"/>
              </a:rPr>
              <a:t>        illness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at a </a:t>
            </a:r>
            <a:r>
              <a:rPr lang="en-US" sz="2400" b="1" dirty="0">
                <a:solidFill>
                  <a:srgbClr val="FF5050"/>
                </a:solidFill>
                <a:cs typeface="Times New Roman" pitchFamily="18" charset="0"/>
              </a:rPr>
              <a:t>single specific point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in time</a:t>
            </a:r>
          </a:p>
          <a:p>
            <a:pPr algn="l">
              <a:tabLst>
                <a:tab pos="266700" algn="l"/>
              </a:tabLst>
            </a:pPr>
            <a:r>
              <a:rPr lang="en-US" sz="2400" b="1" dirty="0">
                <a:cs typeface="Times New Roman" pitchFamily="18" charset="0"/>
              </a:rPr>
              <a:t>      The No. of </a:t>
            </a:r>
            <a:r>
              <a:rPr lang="en-US" sz="2400" b="1" dirty="0">
                <a:solidFill>
                  <a:schemeClr val="accent1"/>
                </a:solidFill>
                <a:cs typeface="Times New Roman" pitchFamily="18" charset="0"/>
              </a:rPr>
              <a:t>existing cases at point in time</a:t>
            </a:r>
            <a:r>
              <a:rPr lang="en-US" sz="2400" b="1" dirty="0"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3568" y="2644179"/>
            <a:ext cx="7056784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003399"/>
                </a:solidFill>
              </a:rPr>
              <a:t>P =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2400" b="1" u="sng" dirty="0">
                <a:solidFill>
                  <a:srgbClr val="003399"/>
                </a:solidFill>
              </a:rPr>
              <a:t> of existing cases of a disease</a:t>
            </a:r>
            <a:r>
              <a:rPr lang="en-US" sz="2400" b="1" dirty="0">
                <a:solidFill>
                  <a:srgbClr val="003399"/>
                </a:solidFill>
              </a:rPr>
              <a:t>    X 100</a:t>
            </a:r>
          </a:p>
          <a:p>
            <a:pPr algn="l" rtl="0">
              <a:defRPr/>
            </a:pPr>
            <a:r>
              <a:rPr lang="en-US" sz="2400" b="1" dirty="0">
                <a:solidFill>
                  <a:srgbClr val="003399"/>
                </a:solidFill>
              </a:rPr>
              <a:t>        total population  at risk at a given point in time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6978" y="3878484"/>
            <a:ext cx="82296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tabLst>
                <a:tab pos="266700" algn="l"/>
              </a:tabLst>
            </a:pPr>
            <a:r>
              <a:rPr lang="en-US" sz="2800" b="1" u="sng" dirty="0">
                <a:cs typeface="Times New Roman" pitchFamily="18" charset="0"/>
              </a:rPr>
              <a:t>Point .P</a:t>
            </a:r>
            <a:r>
              <a:rPr lang="en-US" sz="2800" b="1" dirty="0">
                <a:cs typeface="Times New Roman" pitchFamily="18" charset="0"/>
              </a:rPr>
              <a:t> </a:t>
            </a:r>
          </a:p>
          <a:p>
            <a:pPr algn="l">
              <a:tabLst>
                <a:tab pos="266700" algn="l"/>
              </a:tabLst>
            </a:pPr>
            <a:r>
              <a:rPr lang="en-US" sz="2400" b="1" dirty="0">
                <a:cs typeface="Times New Roman" pitchFamily="18" charset="0"/>
              </a:rPr>
              <a:t>measure the presence of the disease  or condition on a </a:t>
            </a:r>
            <a:r>
              <a:rPr lang="en-US" sz="2400" b="1" dirty="0">
                <a:solidFill>
                  <a:srgbClr val="990099"/>
                </a:solidFill>
                <a:cs typeface="Times New Roman" pitchFamily="18" charset="0"/>
              </a:rPr>
              <a:t>single short – time point </a:t>
            </a:r>
            <a:endParaRPr lang="en-MY" sz="2400" dirty="0">
              <a:solidFill>
                <a:srgbClr val="990099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6C03-0059-4740-856C-4CFD9597D7A1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7764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539" y="280394"/>
            <a:ext cx="8785465" cy="1631216"/>
          </a:xfrm>
          <a:prstGeom prst="rect">
            <a:avLst/>
          </a:prstGeom>
          <a:ln w="158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1" dirty="0"/>
              <a:t>   </a:t>
            </a:r>
            <a:r>
              <a:rPr lang="en-US" sz="2800" b="1" u="sng" dirty="0"/>
              <a:t>Example</a:t>
            </a:r>
            <a:endParaRPr lang="en-US" sz="2800" dirty="0"/>
          </a:p>
          <a:p>
            <a:pPr algn="just">
              <a:defRPr/>
            </a:pPr>
            <a:r>
              <a:rPr lang="en-US" dirty="0"/>
              <a:t> </a:t>
            </a:r>
            <a:r>
              <a:rPr lang="en-US" sz="2400" dirty="0">
                <a:cs typeface="Times New Roman" pitchFamily="18" charset="0"/>
              </a:rPr>
              <a:t>visual examination survey  conducted among individuals 52 - 85 years of age in Al-</a:t>
            </a:r>
            <a:r>
              <a:rPr lang="en-US" sz="2400" dirty="0" err="1">
                <a:cs typeface="Times New Roman" pitchFamily="18" charset="0"/>
              </a:rPr>
              <a:t>Karak</a:t>
            </a:r>
            <a:r>
              <a:rPr lang="en-US" sz="2400" dirty="0">
                <a:cs typeface="Times New Roman" pitchFamily="18" charset="0"/>
              </a:rPr>
              <a:t> during  2017.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of the 2477 persons examined 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had cataracts </a:t>
            </a:r>
            <a:r>
              <a:rPr lang="en-US" sz="2400" dirty="0">
                <a:cs typeface="Times New Roman" pitchFamily="18" charset="0"/>
              </a:rPr>
              <a:t>at the time of the  survey.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8384" y="2044878"/>
            <a:ext cx="6721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prevalence of cataract in  that age group was</a:t>
            </a:r>
            <a:endParaRPr lang="en-MY" sz="2400" dirty="0">
              <a:solidFill>
                <a:srgbClr val="002060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2977" y="2773079"/>
            <a:ext cx="8095895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prevalence of cataract among  population aging  52 - 85 years in 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during  2017</a:t>
            </a:r>
          </a:p>
        </p:txBody>
      </p:sp>
      <p:sp>
        <p:nvSpPr>
          <p:cNvPr id="6" name="Rectangle 5"/>
          <p:cNvSpPr/>
          <p:nvPr/>
        </p:nvSpPr>
        <p:spPr>
          <a:xfrm>
            <a:off x="139236" y="4518548"/>
            <a:ext cx="82399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dirty="0">
                <a:solidFill>
                  <a:srgbClr val="FF0000"/>
                </a:solidFill>
                <a:latin typeface="Garamond" pitchFamily="18" charset="0"/>
              </a:rPr>
              <a:t>Point prevalence</a:t>
            </a:r>
            <a:r>
              <a:rPr lang="en-GB" sz="2600" dirty="0">
                <a:latin typeface="Garamond" pitchFamily="18" charset="0"/>
              </a:rPr>
              <a:t>:</a:t>
            </a:r>
          </a:p>
          <a:p>
            <a:r>
              <a:rPr lang="en-GB" sz="2600" dirty="0">
                <a:latin typeface="Garamond" pitchFamily="18" charset="0"/>
              </a:rPr>
              <a:t> </a:t>
            </a:r>
            <a:r>
              <a:rPr lang="en-GB" sz="2600" b="1" dirty="0">
                <a:latin typeface="Garamond" pitchFamily="18" charset="0"/>
              </a:rPr>
              <a:t>Number of cases</a:t>
            </a:r>
            <a:r>
              <a:rPr lang="en-GB" sz="2600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GB" sz="2600" b="1" dirty="0">
                <a:solidFill>
                  <a:schemeClr val="accent1"/>
                </a:solidFill>
                <a:latin typeface="Garamond" pitchFamily="18" charset="0"/>
              </a:rPr>
              <a:t>present</a:t>
            </a:r>
            <a:r>
              <a:rPr lang="en-GB" sz="2600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GB" sz="2600" b="1" dirty="0">
                <a:latin typeface="Garamond" pitchFamily="18" charset="0"/>
              </a:rPr>
              <a:t>at a specified moment of time</a:t>
            </a:r>
          </a:p>
          <a:p>
            <a:r>
              <a:rPr lang="en-GB" sz="2600" b="1" dirty="0">
                <a:latin typeface="Garamond" pitchFamily="18" charset="0"/>
              </a:rPr>
              <a:t>2017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CB89-C4F1-4B33-8344-9DDBDA7384B4}" type="datetime1">
              <a:rPr lang="en-MY" smtClean="0"/>
              <a:t>14/11/2021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2087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008" y="489167"/>
            <a:ext cx="8820472" cy="9630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b="1" dirty="0"/>
              <a:t>  </a:t>
            </a:r>
            <a:r>
              <a:rPr lang="en-US" sz="2400" b="1" dirty="0">
                <a:solidFill>
                  <a:srgbClr val="000000"/>
                </a:solidFill>
              </a:rPr>
              <a:t>Period Prevalence    =   </a:t>
            </a:r>
          </a:p>
          <a:p>
            <a:pPr algn="ctr">
              <a:lnSpc>
                <a:spcPct val="65000"/>
              </a:lnSpc>
            </a:pPr>
            <a:r>
              <a:rPr lang="en-US" sz="2400" b="1" dirty="0">
                <a:solidFill>
                  <a:srgbClr val="006699"/>
                </a:solidFill>
              </a:rPr>
              <a:t>  </a:t>
            </a:r>
            <a:r>
              <a:rPr lang="en-US" sz="2400" b="1" u="sng" dirty="0">
                <a:solidFill>
                  <a:srgbClr val="006699"/>
                </a:solidFill>
              </a:rPr>
              <a:t>№. of existing cases of a  disease </a:t>
            </a:r>
            <a:r>
              <a:rPr lang="en-US" sz="2400" b="1" u="sng" dirty="0">
                <a:solidFill>
                  <a:srgbClr val="FF0000"/>
                </a:solidFill>
              </a:rPr>
              <a:t>within time period </a:t>
            </a:r>
            <a:r>
              <a:rPr lang="en-US" sz="2400" b="1" dirty="0">
                <a:solidFill>
                  <a:srgbClr val="006699"/>
                </a:solidFill>
              </a:rPr>
              <a:t>X1000 Average    study population within time period   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008" y="1916832"/>
            <a:ext cx="8352928" cy="1200329"/>
          </a:xfrm>
          <a:prstGeom prst="rect">
            <a:avLst/>
          </a:prstGeom>
          <a:solidFill>
            <a:srgbClr val="CCFFF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sz="2400" b="1" dirty="0">
                <a:solidFill>
                  <a:srgbClr val="000099"/>
                </a:solidFill>
              </a:rPr>
              <a:t>Point Prevalence  =</a:t>
            </a:r>
            <a:r>
              <a:rPr lang="en-US" sz="2400" b="1" dirty="0"/>
              <a:t>  </a:t>
            </a:r>
            <a:endParaRPr lang="en-US" sz="2400" b="1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№. of existing cases of  the disease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at a point in time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X1000</a:t>
            </a:r>
            <a:endParaRPr lang="en-US" sz="2400" dirty="0">
              <a:solidFill>
                <a:srgbClr val="002060"/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              Total study population at a point in time  </a:t>
            </a:r>
            <a:endParaRPr lang="en-US" sz="24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018" y="3717032"/>
            <a:ext cx="898198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Factors affecting the prevalence and incident rate: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cs typeface="Times New Roman" pitchFamily="18" charset="0"/>
              </a:rPr>
              <a:t>In and out migration of susceptible or of the resistant (immune)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cs typeface="Times New Roman" pitchFamily="18" charset="0"/>
              </a:rPr>
              <a:t>Changes in the environmental quality (air and water sanitation)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cs typeface="Times New Roman" pitchFamily="18" charset="0"/>
              </a:rPr>
              <a:t>Changes in the social customs (tobacco smoke) and travel abroad.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cs typeface="Times New Roman" pitchFamily="18" charset="0"/>
              </a:rPr>
              <a:t>Changes in the reporting system.</a:t>
            </a:r>
          </a:p>
          <a:p>
            <a:pPr marL="624078" indent="-514350">
              <a:buClr>
                <a:schemeClr val="accent2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cs typeface="Times New Roman" pitchFamily="18" charset="0"/>
              </a:rPr>
              <a:t>Changes in the preventing program (immunizatio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9E37-18C6-4640-9860-9C46F597761A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32007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95736" y="159981"/>
            <a:ext cx="2971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Mortality rates</a:t>
            </a:r>
            <a:endParaRPr lang="en-MY" sz="28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742720"/>
            <a:ext cx="82220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/>
              <a:t>Analogous to incidence but refers to the process of</a:t>
            </a:r>
            <a:r>
              <a:rPr lang="en-US" sz="2400" b="1" dirty="0">
                <a:solidFill>
                  <a:srgbClr val="FF0000"/>
                </a:solidFill>
              </a:rPr>
              <a:t> dying </a:t>
            </a:r>
            <a:r>
              <a:rPr lang="en-US" sz="2400" b="1" dirty="0"/>
              <a:t>rather than the process of becoming ill.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r>
              <a:rPr lang="en-US" sz="2400" b="1" u="sng" dirty="0">
                <a:solidFill>
                  <a:srgbClr val="FF0000"/>
                </a:solidFill>
              </a:rPr>
              <a:t>Crude death rate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b="1" dirty="0"/>
              <a:t> =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u="sng" dirty="0">
                <a:solidFill>
                  <a:srgbClr val="0070C0"/>
                </a:solidFill>
              </a:rPr>
              <a:t> № of deaths in </a:t>
            </a:r>
            <a:r>
              <a:rPr lang="en-US" sz="2400" b="1" u="sng" dirty="0"/>
              <a:t>certain population </a:t>
            </a:r>
            <a:r>
              <a:rPr lang="en-US" sz="2400" b="1" u="sng" dirty="0">
                <a:solidFill>
                  <a:srgbClr val="FF0000"/>
                </a:solidFill>
              </a:rPr>
              <a:t>in a year </a:t>
            </a:r>
            <a:r>
              <a:rPr lang="en-US" sz="2400" b="1" u="sng" dirty="0">
                <a:solidFill>
                  <a:srgbClr val="0070C0"/>
                </a:solidFill>
              </a:rPr>
              <a:t>&amp; locality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70C0"/>
                </a:solidFill>
              </a:rPr>
              <a:t>  № of population in the same year and 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80" y="3212768"/>
            <a:ext cx="91230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u="sng" dirty="0">
                <a:solidFill>
                  <a:srgbClr val="FF0000"/>
                </a:solidFill>
              </a:rPr>
              <a:t>The crude death </a:t>
            </a:r>
            <a:r>
              <a:rPr lang="en-US" sz="2800" b="1" dirty="0"/>
              <a:t>rate is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b="1" dirty="0"/>
              <a:t> </a:t>
            </a:r>
            <a:r>
              <a:rPr lang="en-US" sz="2400" b="1" dirty="0"/>
              <a:t>calculated for the </a:t>
            </a:r>
            <a:r>
              <a:rPr lang="en-US" sz="2400" b="1" dirty="0">
                <a:solidFill>
                  <a:srgbClr val="FF0000"/>
                </a:solidFill>
              </a:rPr>
              <a:t>total population</a:t>
            </a:r>
            <a:r>
              <a:rPr lang="en-US" sz="2400" b="1" dirty="0">
                <a:solidFill>
                  <a:schemeClr val="tx2"/>
                </a:solidFill>
              </a:rPr>
              <a:t> irrespective </a:t>
            </a:r>
            <a:r>
              <a:rPr lang="en-US" sz="2400" b="1" dirty="0"/>
              <a:t>of age, sex, or any other characteristics of importance in determining death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/>
              <a:t>If the population is </a:t>
            </a:r>
            <a:r>
              <a:rPr lang="en-US" sz="2400" b="1" dirty="0">
                <a:solidFill>
                  <a:srgbClr val="002060"/>
                </a:solidFill>
              </a:rPr>
              <a:t>growing </a:t>
            </a:r>
            <a:r>
              <a:rPr lang="en-US" sz="2400" b="1" dirty="0"/>
              <a:t>or </a:t>
            </a:r>
            <a:r>
              <a:rPr lang="en-US" sz="2400" b="1" dirty="0">
                <a:solidFill>
                  <a:srgbClr val="002060"/>
                </a:solidFill>
              </a:rPr>
              <a:t>shrinking, </a:t>
            </a:r>
            <a:r>
              <a:rPr lang="en-US" sz="2400" b="1" dirty="0"/>
              <a:t>use the population size at </a:t>
            </a:r>
            <a:r>
              <a:rPr lang="en-US" sz="2400" b="1" dirty="0">
                <a:solidFill>
                  <a:srgbClr val="FF0000"/>
                </a:solidFill>
              </a:rPr>
              <a:t>the midpoint of the time interval </a:t>
            </a:r>
            <a:r>
              <a:rPr lang="en-US" sz="2400" b="1" dirty="0"/>
              <a:t>as an </a:t>
            </a:r>
            <a:r>
              <a:rPr lang="en-US" sz="2400" b="1" dirty="0">
                <a:solidFill>
                  <a:srgbClr val="002060"/>
                </a:solidFill>
              </a:rPr>
              <a:t>estimate of the average population at risk.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/>
              <a:t>E.g. death rate for 1993, use population of July 1</a:t>
            </a:r>
            <a:r>
              <a:rPr lang="en-US" sz="2400" b="1" baseline="30000" dirty="0"/>
              <a:t>st</a:t>
            </a:r>
            <a:r>
              <a:rPr lang="en-US" sz="2400" b="1" dirty="0"/>
              <a:t> 1993 for the denominator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b="1" dirty="0"/>
              <a:t> </a:t>
            </a:r>
            <a:endParaRPr lang="ar-EG" sz="24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8D7D1-5B0B-4F57-B75F-AF1B4B0DA2AA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51865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8" y="1653777"/>
            <a:ext cx="9001162" cy="42783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23728" y="332656"/>
            <a:ext cx="216024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>
              <a:lnSpc>
                <a:spcPct val="150000"/>
              </a:lnSpc>
              <a:buClr>
                <a:srgbClr val="C00000"/>
              </a:buClr>
              <a:buSzPct val="100000"/>
              <a:defRPr/>
            </a:pPr>
            <a:r>
              <a:rPr lang="en-US" sz="2000" b="1" dirty="0">
                <a:latin typeface="Garamond" pitchFamily="18" charset="0"/>
              </a:rPr>
              <a:t>13</a:t>
            </a:r>
            <a:r>
              <a:rPr lang="en-US" sz="2000" b="1" baseline="30000" dirty="0">
                <a:latin typeface="Garamond" pitchFamily="18" charset="0"/>
              </a:rPr>
              <a:t>th</a:t>
            </a:r>
            <a:r>
              <a:rPr lang="en-US" sz="2000" b="1" dirty="0">
                <a:latin typeface="Garamond" pitchFamily="18" charset="0"/>
              </a:rPr>
              <a:t> Nov  2021</a:t>
            </a:r>
            <a:endParaRPr lang="en-US" sz="2000" b="1" u="sng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82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7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8130" y="394187"/>
            <a:ext cx="93221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2"/>
              <a:defRPr/>
            </a:pPr>
            <a:r>
              <a:rPr lang="en-US" sz="2800" b="1" u="sng" dirty="0">
                <a:solidFill>
                  <a:srgbClr val="C00000"/>
                </a:solidFill>
              </a:rPr>
              <a:t>Age and sex specific death rate:</a:t>
            </a:r>
          </a:p>
          <a:p>
            <a:pPr marL="109728" algn="l" rtl="0" fontAlgn="auto">
              <a:spcAft>
                <a:spcPts val="0"/>
              </a:spcAft>
              <a:buClr>
                <a:srgbClr val="C00000"/>
              </a:buClr>
              <a:buSzPct val="100000"/>
              <a:defRPr/>
            </a:pPr>
            <a:endParaRPr lang="en-US" sz="2800" b="1" u="sng" dirty="0">
              <a:solidFill>
                <a:srgbClr val="C00000"/>
              </a:solidFill>
            </a:endParaRP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400" b="1" dirty="0">
                <a:solidFill>
                  <a:srgbClr val="FF0000"/>
                </a:solidFill>
              </a:rPr>
              <a:t>           A.     Age Specific Death Rate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u="sng" dirty="0">
                <a:solidFill>
                  <a:srgbClr val="002060"/>
                </a:solidFill>
              </a:rPr>
              <a:t> No. of persons </a:t>
            </a:r>
            <a:r>
              <a:rPr lang="en-US" sz="2400" b="1" u="sng" dirty="0">
                <a:solidFill>
                  <a:srgbClr val="0070C0"/>
                </a:solidFill>
              </a:rPr>
              <a:t>dying</a:t>
            </a:r>
            <a:r>
              <a:rPr lang="en-US" sz="2400" b="1" u="sng" dirty="0">
                <a:solidFill>
                  <a:srgbClr val="002060"/>
                </a:solidFill>
              </a:rPr>
              <a:t> in a </a:t>
            </a:r>
            <a:r>
              <a:rPr lang="en-US" sz="2400" b="1" u="sng" dirty="0">
                <a:solidFill>
                  <a:srgbClr val="FF0000"/>
                </a:solidFill>
              </a:rPr>
              <a:t>certain age </a:t>
            </a:r>
            <a:r>
              <a:rPr lang="en-US" sz="2400" b="1" u="sng" dirty="0">
                <a:solidFill>
                  <a:srgbClr val="002060"/>
                </a:solidFill>
              </a:rPr>
              <a:t>and a </a:t>
            </a:r>
            <a:r>
              <a:rPr lang="en-US" sz="2400" b="1" u="sng" dirty="0">
                <a:solidFill>
                  <a:srgbClr val="0070C0"/>
                </a:solidFill>
              </a:rPr>
              <a:t>certain year </a:t>
            </a:r>
            <a:r>
              <a:rPr lang="en-US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</a:t>
            </a:r>
            <a:r>
              <a:rPr lang="en-US" sz="2400" dirty="0"/>
              <a:t>X100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200" b="1" dirty="0">
                <a:solidFill>
                  <a:srgbClr val="002060"/>
                </a:solidFill>
              </a:rPr>
              <a:t>Total </a:t>
            </a:r>
            <a:r>
              <a:rPr lang="en-US" sz="2200" b="1" u="sng" dirty="0">
                <a:solidFill>
                  <a:srgbClr val="002060"/>
                </a:solidFill>
              </a:rPr>
              <a:t>№</a:t>
            </a:r>
            <a:r>
              <a:rPr lang="en-US" sz="2400" b="1" u="sng" dirty="0">
                <a:solidFill>
                  <a:srgbClr val="002060"/>
                </a:solidFill>
              </a:rPr>
              <a:t> </a:t>
            </a:r>
            <a:r>
              <a:rPr lang="en-US" sz="2400" b="1" dirty="0">
                <a:solidFill>
                  <a:srgbClr val="002060"/>
                </a:solidFill>
              </a:rPr>
              <a:t>of the </a:t>
            </a:r>
            <a:r>
              <a:rPr lang="en-US" sz="2400" b="1" dirty="0">
                <a:solidFill>
                  <a:srgbClr val="FF0000"/>
                </a:solidFill>
              </a:rPr>
              <a:t>same age </a:t>
            </a:r>
            <a:r>
              <a:rPr lang="en-US" sz="2400" b="1" dirty="0">
                <a:solidFill>
                  <a:srgbClr val="0070C0"/>
                </a:solidFill>
              </a:rPr>
              <a:t>group </a:t>
            </a:r>
            <a:r>
              <a:rPr lang="en-US" sz="2400" b="1" dirty="0">
                <a:solidFill>
                  <a:srgbClr val="002060"/>
                </a:solidFill>
              </a:rPr>
              <a:t>in the same year and same area</a:t>
            </a:r>
            <a:endParaRPr lang="ar-EG" sz="24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2596409"/>
            <a:ext cx="9324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        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          </a:t>
            </a:r>
            <a:r>
              <a:rPr lang="en-US" sz="2400" b="1" dirty="0">
                <a:solidFill>
                  <a:srgbClr val="008000"/>
                </a:solidFill>
              </a:rPr>
              <a:t>Example of age specific mortality rates</a:t>
            </a:r>
            <a:r>
              <a:rPr lang="en-US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400" dirty="0">
                <a:solidFill>
                  <a:srgbClr val="008000"/>
                </a:solidFill>
              </a:rPr>
              <a:t>:</a:t>
            </a:r>
            <a:endParaRPr lang="en-US" sz="2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2628" indent="-342900" algn="l" rtl="0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</a:rPr>
              <a:t>      Infant mortality rate=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>
                <a:solidFill>
                  <a:srgbClr val="0070C0"/>
                </a:solidFill>
              </a:rPr>
              <a:t>Total № of deaths </a:t>
            </a:r>
            <a:r>
              <a:rPr lang="en-US" b="1" u="sng" dirty="0">
                <a:solidFill>
                  <a:srgbClr val="FF0000"/>
                </a:solidFill>
              </a:rPr>
              <a:t>aged from zero to </a:t>
            </a:r>
            <a:r>
              <a:rPr lang="en-US" b="1" u="sng" dirty="0" err="1">
                <a:solidFill>
                  <a:srgbClr val="FF0000"/>
                </a:solidFill>
              </a:rPr>
              <a:t>lessthan</a:t>
            </a:r>
            <a:r>
              <a:rPr lang="en-US" b="1" u="sng" dirty="0">
                <a:solidFill>
                  <a:srgbClr val="FF0000"/>
                </a:solidFill>
              </a:rPr>
              <a:t> one year </a:t>
            </a:r>
            <a:r>
              <a:rPr lang="en-US" b="1" u="sng" dirty="0">
                <a:solidFill>
                  <a:srgbClr val="0070C0"/>
                </a:solidFill>
              </a:rPr>
              <a:t>during a year and a given locality X1000</a:t>
            </a:r>
          </a:p>
          <a:p>
            <a:pPr marL="365760" indent="-256032" algn="ctr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70C0"/>
                </a:solidFill>
              </a:rPr>
              <a:t>Total </a:t>
            </a:r>
            <a:r>
              <a:rPr lang="en-US" sz="2400" b="1" u="sng" dirty="0">
                <a:solidFill>
                  <a:srgbClr val="0070C0"/>
                </a:solidFill>
              </a:rPr>
              <a:t>№ </a:t>
            </a:r>
            <a:r>
              <a:rPr lang="en-US" sz="2400" b="1" dirty="0">
                <a:solidFill>
                  <a:srgbClr val="0070C0"/>
                </a:solidFill>
              </a:rPr>
              <a:t>of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live births in </a:t>
            </a:r>
            <a:r>
              <a:rPr lang="en-US" sz="2400" b="1" dirty="0">
                <a:solidFill>
                  <a:srgbClr val="0070C0"/>
                </a:solidFill>
              </a:rPr>
              <a:t>the same Year and locality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0" y="4815638"/>
            <a:ext cx="8662750" cy="1260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lphaUcPeriod" startAt="2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Sex Specific Death Rate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№ of </a:t>
            </a:r>
            <a:r>
              <a:rPr lang="en-US" sz="2200" b="1" u="sng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deaths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 in a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certain sex  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during </a:t>
            </a:r>
            <a:r>
              <a:rPr lang="en-US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 </a:t>
            </a:r>
            <a:r>
              <a:rPr lang="en-US" sz="2200" b="1" u="sng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year</a:t>
            </a:r>
            <a:r>
              <a:rPr lang="en-US" sz="22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200" b="1" u="sng" dirty="0">
                <a:solidFill>
                  <a:srgbClr val="0070C0"/>
                </a:solidFill>
                <a:latin typeface="Garamond" pitchFamily="18" charset="0"/>
              </a:rPr>
              <a:t>in a certain localit</a:t>
            </a:r>
            <a:r>
              <a:rPr lang="en-US" sz="2200" b="1" u="sng" dirty="0">
                <a:latin typeface="Garamond" pitchFamily="18" charset="0"/>
              </a:rPr>
              <a:t>y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X1000</a:t>
            </a:r>
          </a:p>
          <a:p>
            <a:pPr marL="624078" indent="-514350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Total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№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sex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during the same year and locality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6A60-B195-4DAC-BBEE-56382922CBE1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6322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868" y="1002159"/>
            <a:ext cx="8856985" cy="1077218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SzPct val="100000"/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Cause Specific Mortality Rate=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</a:p>
          <a:p>
            <a:pPr marL="109728" algn="l" rtl="0" fontAlgn="auto">
              <a:spcAft>
                <a:spcPts val="0"/>
              </a:spcAft>
              <a:buSzPct val="100000"/>
              <a:defRPr/>
            </a:pP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</a:rPr>
              <a:t>Total № of deaths due to </a:t>
            </a:r>
            <a:r>
              <a:rPr lang="en-US" sz="2000" b="1" u="sng" dirty="0">
                <a:latin typeface="Garamond" pitchFamily="18" charset="0"/>
              </a:rPr>
              <a:t>a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certain cause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</a:rPr>
              <a:t>during a year &amp; a given locality 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X 100 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b="1" dirty="0">
                <a:latin typeface="Garamond" pitchFamily="18" charset="0"/>
              </a:rPr>
              <a:t>Estimated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midyear </a:t>
            </a:r>
            <a:r>
              <a:rPr lang="en-US" sz="2000" b="1" dirty="0">
                <a:latin typeface="Garamond" pitchFamily="18" charset="0"/>
              </a:rPr>
              <a:t>population during the same year and locality</a:t>
            </a:r>
            <a:endParaRPr lang="ar-EG" sz="20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39266"/>
            <a:ext cx="9124723" cy="1231106"/>
          </a:xfrm>
          <a:prstGeom prst="rect">
            <a:avLst/>
          </a:prstGeom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Case Fatality Rate=</a:t>
            </a:r>
            <a:endParaRPr lang="en-US" sz="22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109728" rtl="0" fontAlgn="auto">
              <a:spcAft>
                <a:spcPts val="0"/>
              </a:spcAft>
              <a:buSzPct val="101000"/>
              <a:defRPr/>
            </a:pP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Total №. of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deaths from certain disease</a:t>
            </a:r>
            <a:r>
              <a:rPr lang="en-US" sz="2200" b="1" u="sng" dirty="0">
                <a:solidFill>
                  <a:srgbClr val="002060"/>
                </a:solidFill>
                <a:latin typeface="Garamond" pitchFamily="18" charset="0"/>
              </a:rPr>
              <a:t> in specific time &amp; place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     X1000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Total №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of those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having the same disease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in the same time &amp;place</a:t>
            </a:r>
            <a:endParaRPr lang="ar-EG" sz="23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23939" y="4334468"/>
            <a:ext cx="9372600" cy="11233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>
              <a:buSzPct val="100000"/>
              <a:buFont typeface="+mj-lt"/>
              <a:buAutoNum type="arabicPeriod" startAt="5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Proportionate Mortality Rates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=</a:t>
            </a:r>
            <a:r>
              <a:rPr lang="en-US" sz="2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</a:p>
          <a:p>
            <a:pPr marL="109728">
              <a:buSzPct val="100000"/>
              <a:defRPr/>
            </a:pPr>
            <a:r>
              <a:rPr lang="en-US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Total № of</a:t>
            </a:r>
            <a:r>
              <a:rPr lang="en-US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deaths </a:t>
            </a:r>
            <a:r>
              <a:rPr lang="en-US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due to a </a:t>
            </a:r>
            <a:r>
              <a:rPr lang="en-US" sz="2100" b="1" u="sng" dirty="0">
                <a:latin typeface="Garamond" pitchFamily="18" charset="0"/>
              </a:rPr>
              <a:t>certain  </a:t>
            </a:r>
            <a:r>
              <a:rPr lang="en-US" sz="2100" b="1" u="sng" dirty="0">
                <a:solidFill>
                  <a:srgbClr val="0070C0"/>
                </a:solidFill>
                <a:latin typeface="Garamond" pitchFamily="18" charset="0"/>
              </a:rPr>
              <a:t>cause during a year in given locality</a:t>
            </a:r>
            <a:r>
              <a:rPr lang="en-US" sz="2100" b="1" dirty="0">
                <a:latin typeface="Garamond" pitchFamily="18" charset="0"/>
              </a:rPr>
              <a:t>X1000</a:t>
            </a:r>
            <a:endParaRPr lang="en-US" sz="2100" b="1" u="sng" dirty="0"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dirty="0">
                <a:latin typeface="Garamond" pitchFamily="18" charset="0"/>
              </a:rPr>
              <a:t>Total № of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deaths from all causes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</a:rPr>
              <a:t>during the same year and locality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5217-B285-4051-83E2-2FA8E09DAEEA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2117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51782" y="708645"/>
            <a:ext cx="7504594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3199" y="1844824"/>
            <a:ext cx="899768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Case fatality rate </a:t>
            </a:r>
            <a:r>
              <a:rPr lang="en-US" sz="2600" b="1" dirty="0">
                <a:latin typeface="Garamond" pitchFamily="18" charset="0"/>
              </a:rPr>
              <a:t>is used for measuring the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pathogenesis</a:t>
            </a:r>
            <a:r>
              <a:rPr lang="en-US" sz="2600" b="1" dirty="0">
                <a:latin typeface="Garamond" pitchFamily="18" charset="0"/>
              </a:rPr>
              <a:t> and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virulence </a:t>
            </a:r>
            <a:r>
              <a:rPr lang="en-US" sz="2600" b="1" dirty="0">
                <a:latin typeface="Garamond" pitchFamily="18" charset="0"/>
              </a:rPr>
              <a:t>of agent of the disease.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Secondary attack </a:t>
            </a:r>
            <a:r>
              <a:rPr lang="en-US" sz="2600" b="1" dirty="0">
                <a:latin typeface="Garamond" pitchFamily="18" charset="0"/>
              </a:rPr>
              <a:t>rate is used to measure the ease of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communicability</a:t>
            </a:r>
            <a:r>
              <a:rPr lang="en-US" sz="2600" b="1" dirty="0">
                <a:latin typeface="Garamond" pitchFamily="18" charset="0"/>
              </a:rPr>
              <a:t> of communicable diseases.</a:t>
            </a:r>
          </a:p>
          <a:p>
            <a:pPr marL="624078" indent="-514350" algn="l" rtl="0" fontAlgn="auto">
              <a:lnSpc>
                <a:spcPct val="15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/>
              <a:defRPr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Morbidity</a:t>
            </a:r>
            <a:r>
              <a:rPr lang="en-US" sz="2600" b="1" dirty="0">
                <a:latin typeface="Garamond" pitchFamily="18" charset="0"/>
              </a:rPr>
              <a:t> and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mortality </a:t>
            </a:r>
            <a:r>
              <a:rPr lang="en-US" sz="2600" b="1" dirty="0">
                <a:latin typeface="Garamond" pitchFamily="18" charset="0"/>
              </a:rPr>
              <a:t>rates can be used to allow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comparison</a:t>
            </a:r>
            <a:r>
              <a:rPr lang="en-US" sz="2600" b="1" dirty="0">
                <a:latin typeface="Garamond" pitchFamily="18" charset="0"/>
              </a:rPr>
              <a:t> of disease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frequencies and deaths </a:t>
            </a:r>
            <a:r>
              <a:rPr lang="en-US" sz="2600" b="1" dirty="0">
                <a:latin typeface="Garamond" pitchFamily="18" charset="0"/>
              </a:rPr>
              <a:t>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different population </a:t>
            </a:r>
            <a:r>
              <a:rPr lang="en-US" sz="2600" b="1" dirty="0">
                <a:latin typeface="Garamond" pitchFamily="18" charset="0"/>
              </a:rPr>
              <a:t>and all over years</a:t>
            </a:r>
            <a:endParaRPr lang="en-US" sz="2600" b="1" u="sng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86D45-7804-4CEF-AB2F-423DC73F7595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40756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9870"/>
            <a:ext cx="89916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4078" indent="-514350" algn="l" rtl="0" fontAlgn="auto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arenR" startAt="4"/>
              <a:defRPr/>
            </a:pPr>
            <a:r>
              <a:rPr lang="en-US" sz="2800" b="1" dirty="0">
                <a:solidFill>
                  <a:srgbClr val="CC0066"/>
                </a:solidFill>
                <a:latin typeface="Garamond" pitchFamily="18" charset="0"/>
              </a:rPr>
              <a:t>Comparison </a:t>
            </a:r>
            <a:r>
              <a:rPr lang="en-US" sz="2800" b="1" dirty="0">
                <a:solidFill>
                  <a:srgbClr val="FF5050"/>
                </a:solidFill>
                <a:latin typeface="Garamond" pitchFamily="18" charset="0"/>
              </a:rPr>
              <a:t>of two rates </a:t>
            </a:r>
            <a:r>
              <a:rPr lang="en-US" sz="2800" b="1" dirty="0">
                <a:latin typeface="Garamond" pitchFamily="18" charset="0"/>
              </a:rPr>
              <a:t>result in a </a:t>
            </a:r>
            <a:r>
              <a:rPr lang="en-US" sz="2800" b="1" dirty="0">
                <a:solidFill>
                  <a:srgbClr val="CC0066"/>
                </a:solidFill>
                <a:latin typeface="Garamond" pitchFamily="18" charset="0"/>
              </a:rPr>
              <a:t>ratio 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relative risk or risk ratio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)</a:t>
            </a:r>
            <a:r>
              <a:rPr lang="en-US" sz="2800" dirty="0">
                <a:solidFill>
                  <a:srgbClr val="002060"/>
                </a:solidFill>
                <a:latin typeface="Garamond" pitchFamily="18" charset="0"/>
              </a:rPr>
              <a:t>  e.g.: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If the incidence rate of diarrheal disease among bottle fed 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)is 20 % while among breast fed (</a:t>
            </a:r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b)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is 2 %, </a:t>
            </a:r>
          </a:p>
          <a:p>
            <a:pPr marL="624078" indent="-514350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then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relative risk </a:t>
            </a:r>
            <a:r>
              <a:rPr lang="en-US" sz="2400" b="1" dirty="0">
                <a:latin typeface="Garamond" pitchFamily="18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risk ratio </a:t>
            </a:r>
            <a:r>
              <a:rPr lang="en-US" sz="2400" b="1" dirty="0">
                <a:latin typeface="Garamond" pitchFamily="18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20/2</a:t>
            </a:r>
            <a:r>
              <a:rPr lang="en-US" sz="2400" b="1" dirty="0">
                <a:latin typeface="Garamond" pitchFamily="18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</a:t>
            </a:r>
            <a:r>
              <a:rPr lang="en-US" sz="2400" b="1" dirty="0">
                <a:latin typeface="Garamond" pitchFamily="18" charset="0"/>
              </a:rPr>
              <a:t>,  i. e. 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bottle fed children have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 times greater risk </a:t>
            </a:r>
            <a:r>
              <a:rPr lang="en-US" sz="2400" b="1" dirty="0">
                <a:latin typeface="Garamond" pitchFamily="18" charset="0"/>
              </a:rPr>
              <a:t>of developing diarrheal disease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than the breast fed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-27384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43808" y="4061352"/>
            <a:ext cx="259228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5320" y="4462493"/>
            <a:ext cx="6584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Relative risk </a:t>
            </a:r>
            <a:r>
              <a:rPr lang="en-US" sz="2400" dirty="0">
                <a:latin typeface="Garamond" pitchFamily="18" charset="0"/>
              </a:rPr>
              <a:t>= </a:t>
            </a:r>
            <a:r>
              <a:rPr lang="en-US" sz="2400" b="1" dirty="0">
                <a:latin typeface="Garamond" pitchFamily="18" charset="0"/>
              </a:rPr>
              <a:t>incidence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2400" b="1" dirty="0">
                <a:latin typeface="Garamond" pitchFamily="18" charset="0"/>
              </a:rPr>
              <a:t> / incidence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both are equal then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it is </a:t>
            </a:r>
            <a:r>
              <a:rPr lang="en-US" sz="2400" b="1" dirty="0">
                <a:latin typeface="Garamond" pitchFamily="18" charset="0"/>
              </a:rPr>
              <a:t>1   (no risk)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400" b="1" dirty="0">
                <a:latin typeface="Garamond" pitchFamily="18" charset="0"/>
              </a:rPr>
              <a:t> &gt; </a:t>
            </a:r>
            <a:r>
              <a:rPr lang="en-US" sz="2400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dirty="0">
                <a:latin typeface="Garamond" pitchFamily="18" charset="0"/>
              </a:rPr>
              <a:t>then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it is  </a:t>
            </a:r>
            <a:r>
              <a:rPr lang="en-US" sz="2400" b="1" dirty="0">
                <a:latin typeface="Garamond" pitchFamily="18" charset="0"/>
              </a:rPr>
              <a:t>more than one</a:t>
            </a:r>
            <a:r>
              <a:rPr lang="en-US" sz="2400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it is risky</a:t>
            </a:r>
          </a:p>
          <a:p>
            <a:pPr lvl="1"/>
            <a:r>
              <a:rPr lang="en-US" sz="2400" dirty="0">
                <a:latin typeface="Garamond" pitchFamily="18" charset="0"/>
              </a:rPr>
              <a:t>I</a:t>
            </a:r>
            <a:r>
              <a:rPr lang="en-US" sz="2400" b="1" dirty="0">
                <a:latin typeface="Garamond" pitchFamily="18" charset="0"/>
              </a:rPr>
              <a:t>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&lt;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b="1" dirty="0">
                <a:latin typeface="Garamond" pitchFamily="18" charset="0"/>
              </a:rPr>
              <a:t>then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it is </a:t>
            </a:r>
            <a:r>
              <a:rPr lang="en-US" sz="2400" b="1" dirty="0">
                <a:latin typeface="Garamond" pitchFamily="18" charset="0"/>
              </a:rPr>
              <a:t>less than one, 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</a:rPr>
              <a:t>protective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CA97-939D-4C42-9C63-C666908BA755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5764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67744" y="153887"/>
            <a:ext cx="19442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085" y="795719"/>
            <a:ext cx="88392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>
                <a:solidFill>
                  <a:srgbClr val="FF0000"/>
                </a:solidFill>
              </a:rPr>
              <a:t>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 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2490931"/>
            <a:ext cx="4945360" cy="461665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>
                <a:latin typeface="Garamond" pitchFamily="18" charset="0"/>
              </a:rPr>
              <a:t>means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2400" b="1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24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97550" y="3105659"/>
            <a:ext cx="8686800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7595" y="4661543"/>
            <a:ext cx="8646709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rgbClr val="9900CC"/>
                </a:solidFill>
                <a:latin typeface="Garamond" pitchFamily="18" charset="0"/>
              </a:rPr>
              <a:t>Prevalence: </a:t>
            </a:r>
            <a:r>
              <a:rPr lang="en-GB" sz="2400" dirty="0">
                <a:latin typeface="Garamond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2400" dirty="0">
                <a:latin typeface="Garamond" pitchFamily="18" charset="0"/>
              </a:rPr>
              <a:t>a disease present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2400" dirty="0">
                <a:latin typeface="Garamond" pitchFamily="18" charset="0"/>
              </a:rPr>
              <a:t>at a given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Garamond" pitchFamily="18" charset="0"/>
              </a:rPr>
              <a:t>*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Proportion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GB" sz="2400" b="1" dirty="0">
                <a:latin typeface="Garamond" pitchFamily="18" charset="0"/>
              </a:rPr>
              <a:t>of a population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2400" b="1" dirty="0">
                <a:latin typeface="Garamond" pitchFamily="18" charset="0"/>
              </a:rPr>
              <a:t>a particular disease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11/14/2021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546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easuring of Risk&#10;Measures of association: Risk Ratio(RR)&#10;RR less than 1.0&#10;Indicates a decrease&#10;risk for the exposed&#10;group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32656"/>
            <a:ext cx="8864244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287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1018862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5. Difference</a:t>
            </a:r>
            <a:r>
              <a:rPr lang="en-US" sz="2400" b="1" dirty="0">
                <a:latin typeface="Garamond" pitchFamily="18" charset="0"/>
              </a:rPr>
              <a:t> between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two incidence </a:t>
            </a:r>
            <a:r>
              <a:rPr lang="en-US" sz="2400" b="1" dirty="0">
                <a:latin typeface="Garamond" pitchFamily="18" charset="0"/>
              </a:rPr>
              <a:t>rates is called</a:t>
            </a:r>
          </a:p>
          <a:p>
            <a:r>
              <a:rPr lang="en-US" sz="2400" b="1" dirty="0">
                <a:latin typeface="Garamond" pitchFamily="18" charset="0"/>
              </a:rPr>
              <a:t>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risk=</a:t>
            </a:r>
          </a:p>
          <a:p>
            <a:r>
              <a:rPr lang="en-MY" b="1" u="sng" dirty="0"/>
              <a:t>Incidence of disease rate among exposed- incidence of disease rate among non-exposed </a:t>
            </a:r>
            <a:r>
              <a:rPr lang="en-MY" b="1" dirty="0"/>
              <a:t>X100</a:t>
            </a:r>
          </a:p>
          <a:p>
            <a:r>
              <a:rPr lang="en-MY" sz="2200" b="1" dirty="0"/>
              <a:t>                                 Incidence </a:t>
            </a:r>
            <a:r>
              <a:rPr lang="en-MY" sz="2400" b="1" dirty="0"/>
              <a:t>of disease </a:t>
            </a:r>
            <a:r>
              <a:rPr lang="en-MY" sz="2200" b="1" dirty="0"/>
              <a:t>rate among exposed</a:t>
            </a:r>
            <a:endParaRPr lang="en-US" sz="22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624078" indent="-514350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900" b="1" dirty="0">
              <a:latin typeface="Garamond" pitchFamily="18" charset="0"/>
            </a:endParaRP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latin typeface="Garamond" pitchFamily="18" charset="0"/>
              </a:rPr>
              <a:t>In the previous example: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=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20-2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X100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                                                                        20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= 90%child/year </a:t>
            </a:r>
            <a:r>
              <a:rPr lang="en-US" sz="2400" b="1" dirty="0">
                <a:latin typeface="Garamond" pitchFamily="18" charset="0"/>
              </a:rPr>
              <a:t>(risk diarrhea attributing to bottle feeding)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09728" algn="l" rtl="0" fontAlgn="auto">
              <a:spcAft>
                <a:spcPts val="0"/>
              </a:spcAft>
              <a:defRPr/>
            </a:pPr>
            <a:endParaRPr lang="ar-EG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4101604"/>
            <a:ext cx="7338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Attributable risk </a:t>
            </a:r>
            <a:r>
              <a:rPr lang="en-US" sz="2400" dirty="0">
                <a:latin typeface="Garamond" pitchFamily="18" charset="0"/>
              </a:rPr>
              <a:t>= </a:t>
            </a:r>
            <a:r>
              <a:rPr lang="en-US" sz="2400" b="1" u="sng" dirty="0">
                <a:latin typeface="Garamond" pitchFamily="18" charset="0"/>
              </a:rPr>
              <a:t>incidence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a</a:t>
            </a:r>
            <a:r>
              <a:rPr lang="en-US" sz="2400" b="1" u="sng" dirty="0">
                <a:solidFill>
                  <a:srgbClr val="33CC33"/>
                </a:solidFill>
                <a:latin typeface="Garamond" pitchFamily="18" charset="0"/>
              </a:rPr>
              <a:t> </a:t>
            </a:r>
            <a:r>
              <a:rPr lang="en-US" sz="2400" b="1" u="sng" dirty="0">
                <a:latin typeface="Garamond" pitchFamily="18" charset="0"/>
              </a:rPr>
              <a:t> - incidence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b</a:t>
            </a:r>
          </a:p>
          <a:p>
            <a:pPr algn="ctr"/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incidence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</a:t>
            </a:r>
            <a:endParaRPr lang="en-US" sz="2400" b="1" dirty="0">
              <a:solidFill>
                <a:srgbClr val="CC0066"/>
              </a:solidFill>
              <a:latin typeface="Garamond" pitchFamily="18" charset="0"/>
            </a:endParaRPr>
          </a:p>
          <a:p>
            <a:pPr lvl="1"/>
            <a:r>
              <a:rPr lang="en-US" sz="2400" b="1" dirty="0">
                <a:latin typeface="Garamond" pitchFamily="18" charset="0"/>
              </a:rPr>
              <a:t>If both are equal then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it is 0</a:t>
            </a:r>
            <a:r>
              <a:rPr lang="en-US" sz="2400" b="1" dirty="0">
                <a:latin typeface="Garamond" pitchFamily="18" charset="0"/>
              </a:rPr>
              <a:t>   (no risk)</a:t>
            </a:r>
          </a:p>
          <a:p>
            <a:pPr lvl="1"/>
            <a:r>
              <a:rPr lang="en-US" sz="2400" b="1" dirty="0">
                <a:latin typeface="Garamond" pitchFamily="18" charset="0"/>
              </a:rPr>
              <a:t>If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 </a:t>
            </a:r>
            <a:r>
              <a:rPr lang="en-US" sz="2400" b="1" dirty="0">
                <a:latin typeface="Garamond" pitchFamily="18" charset="0"/>
              </a:rPr>
              <a:t>&gt; </a:t>
            </a: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b</a:t>
            </a:r>
            <a:r>
              <a:rPr lang="en-US" sz="2400" b="1" dirty="0">
                <a:latin typeface="Garamond" pitchFamily="18" charset="0"/>
              </a:rPr>
              <a:t> then it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more than zero</a:t>
            </a:r>
            <a:r>
              <a:rPr lang="en-US" sz="2400" b="1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it is risky</a:t>
            </a:r>
          </a:p>
          <a:p>
            <a:pPr lvl="1"/>
            <a:r>
              <a:rPr lang="en-US" sz="2400" dirty="0">
                <a:latin typeface="Garamond" pitchFamily="18" charset="0"/>
              </a:rPr>
              <a:t>If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a </a:t>
            </a:r>
            <a:r>
              <a:rPr lang="en-US" sz="2400" dirty="0">
                <a:latin typeface="Garamond" pitchFamily="18" charset="0"/>
              </a:rPr>
              <a:t>&lt; </a:t>
            </a:r>
            <a:r>
              <a:rPr lang="en-US" sz="2400" dirty="0">
                <a:solidFill>
                  <a:srgbClr val="FF00FF"/>
                </a:solidFill>
                <a:latin typeface="Garamond" pitchFamily="18" charset="0"/>
              </a:rPr>
              <a:t>b </a:t>
            </a:r>
            <a:r>
              <a:rPr lang="en-US" sz="2400" dirty="0">
                <a:latin typeface="Garamond" pitchFamily="18" charset="0"/>
              </a:rPr>
              <a:t>then it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less than zero</a:t>
            </a:r>
            <a:r>
              <a:rPr lang="en-US" sz="2400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protective                         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90800" y="3598207"/>
            <a:ext cx="259228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interpretation</a:t>
            </a:r>
            <a:endParaRPr lang="en-MY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25B2-8E03-4D01-A186-A3DF340B97E7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21</a:t>
            </a:fld>
            <a:endParaRPr lang="en-MY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-27384"/>
            <a:ext cx="8153400" cy="646113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Uses of Morbidity and Mortality Rates</a:t>
            </a:r>
            <a:endParaRPr lang="en-MY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56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Garamond" pitchFamily="18" charset="0"/>
              </a:rPr>
              <a:t>example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3316" y="650305"/>
            <a:ext cx="870916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In 1976 a study  done in the U SA, the incidence rate of stroke was measured in a population of women who were 30–55 years of age and free from coronary heart disease, stroke and cancer.  A total of</a:t>
            </a:r>
            <a:r>
              <a:rPr lang="en-US" sz="2400" b="1" dirty="0">
                <a:solidFill>
                  <a:srgbClr val="FF5050"/>
                </a:solidFill>
                <a:latin typeface="Garamond" pitchFamily="18" charset="0"/>
              </a:rPr>
              <a:t> 274 </a:t>
            </a:r>
            <a:r>
              <a:rPr lang="en-US" sz="2400" b="1" dirty="0">
                <a:latin typeface="Garamond" pitchFamily="18" charset="0"/>
              </a:rPr>
              <a:t>stroke cases were identified in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eight years of follow-up . 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Never smoked 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2400" b="1" dirty="0">
                <a:latin typeface="Garamond" pitchFamily="18" charset="0"/>
              </a:rPr>
              <a:t> cases   among 395  594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Ex-smoker :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2400" b="1" dirty="0">
                <a:latin typeface="Garamond" pitchFamily="18" charset="0"/>
              </a:rPr>
              <a:t>cases  among 232 712</a:t>
            </a:r>
          </a:p>
          <a:p>
            <a:pPr lvl="1" algn="l"/>
            <a:r>
              <a:rPr lang="en-US" sz="2400" b="1" dirty="0">
                <a:latin typeface="Garamond" pitchFamily="18" charset="0"/>
              </a:rPr>
              <a:t>Smoker: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2400" b="1" dirty="0">
                <a:latin typeface="Garamond" pitchFamily="18" charset="0"/>
              </a:rPr>
              <a:t>cases among  280 141</a:t>
            </a:r>
          </a:p>
          <a:p>
            <a:pPr algn="l"/>
            <a:endParaRPr lang="en-US" sz="2400" b="1" dirty="0">
              <a:latin typeface="Garamond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</a:rPr>
              <a:t>      Calculate 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-Incidence for each group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-Relative for smoking </a:t>
            </a:r>
          </a:p>
          <a:p>
            <a:pPr algn="l"/>
            <a:r>
              <a:rPr lang="en-US" sz="2400" b="1" dirty="0">
                <a:latin typeface="Garamond" pitchFamily="18" charset="0"/>
              </a:rPr>
              <a:t>-attributable risk for smoking (ignore ex-smoker</a:t>
            </a:r>
            <a:endParaRPr lang="en-MY" sz="2400" b="1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E83E5-A00E-4500-9924-3CABD318F1EE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5680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63401"/>
            <a:ext cx="8352928" cy="4377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82E1-C61C-43F1-A5FC-AB3D4FB5655A}" type="datetime1">
              <a:rPr lang="en-MY" smtClean="0"/>
              <a:t>14/11/2021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23</a:t>
            </a:fld>
            <a:endParaRPr lang="en-MY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6632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latin typeface="Garamond" pitchFamily="18" charset="0"/>
              </a:rPr>
              <a:t>In a study in the USA, the incidence rate of stroke was measured in a population of women who were 30–55 years of age and free from coronary heart disease, stroke and cancer in 1976.  A total of 274 stroke cases were identified in eight years of follow-up . 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Never smoked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70</a:t>
            </a:r>
            <a:r>
              <a:rPr lang="en-US" sz="1400" b="1" dirty="0">
                <a:latin typeface="Garamond" pitchFamily="18" charset="0"/>
              </a:rPr>
              <a:t> cases   among 395  594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Ex-smoker :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65 </a:t>
            </a:r>
            <a:r>
              <a:rPr lang="en-US" sz="1400" b="1" dirty="0">
                <a:latin typeface="Garamond" pitchFamily="18" charset="0"/>
              </a:rPr>
              <a:t>cases  among 232 712</a:t>
            </a:r>
          </a:p>
          <a:p>
            <a:pPr lvl="1" algn="ctr"/>
            <a:r>
              <a:rPr lang="en-US" sz="1400" b="1" dirty="0">
                <a:latin typeface="Garamond" pitchFamily="18" charset="0"/>
              </a:rPr>
              <a:t>Smoker:  </a:t>
            </a: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139 </a:t>
            </a:r>
            <a:r>
              <a:rPr lang="en-US" sz="1400" b="1" dirty="0">
                <a:latin typeface="Garamond" pitchFamily="18" charset="0"/>
              </a:rPr>
              <a:t>cases among  280 141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Calculate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-Incidence for each group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-Relative for smoking </a:t>
            </a:r>
          </a:p>
          <a:p>
            <a:pPr algn="ctr"/>
            <a:r>
              <a:rPr lang="en-US" sz="1400" b="1" dirty="0">
                <a:latin typeface="Garamond" pitchFamily="18" charset="0"/>
              </a:rPr>
              <a:t>-attributable risk for smoking (ignore ex-smoker</a:t>
            </a:r>
            <a:endParaRPr lang="en-MY" sz="14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97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08719"/>
            <a:ext cx="8616950" cy="3983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5157192"/>
            <a:ext cx="7696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/>
              <a:t>Relative risk = 49.6/ 17.7 = 2.8</a:t>
            </a:r>
            <a:r>
              <a:rPr lang="en-US" sz="2800" dirty="0"/>
              <a:t>0</a:t>
            </a:r>
            <a:endParaRPr lang="en-US" sz="2800" b="1" dirty="0"/>
          </a:p>
          <a:p>
            <a:pPr algn="l"/>
            <a:r>
              <a:rPr lang="en-US" sz="2800" b="1" dirty="0"/>
              <a:t>Attributable risk= </a:t>
            </a:r>
            <a:r>
              <a:rPr lang="en-US" sz="2800" b="1" u="sng" dirty="0"/>
              <a:t>49.6- 17.7 </a:t>
            </a:r>
            <a:r>
              <a:rPr lang="en-US" sz="2800" b="1" dirty="0"/>
              <a:t> X100= 46.31 %</a:t>
            </a:r>
          </a:p>
          <a:p>
            <a:pPr algn="l"/>
            <a:r>
              <a:rPr lang="en-US" sz="2800" b="1" dirty="0"/>
              <a:t>                                    49.6</a:t>
            </a:r>
            <a:endParaRPr lang="ar-SA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6F58-AABC-44BF-990B-4B773390BB76}" type="datetime1">
              <a:rPr lang="en-MY" smtClean="0"/>
              <a:t>14/11/2021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884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952" y="3429000"/>
            <a:ext cx="8712968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2800" b="1" u="sng" dirty="0">
                <a:solidFill>
                  <a:srgbClr val="FF0000"/>
                </a:solidFill>
              </a:rPr>
              <a:t>Population Attributable Risk </a:t>
            </a:r>
            <a:r>
              <a:rPr lang="en-GB" sz="2800" b="1" dirty="0">
                <a:solidFill>
                  <a:srgbClr val="FF0000"/>
                </a:solidFill>
              </a:rPr>
              <a:t>(PARs)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PAR </a:t>
            </a:r>
            <a:r>
              <a:rPr lang="en-GB" sz="2400" b="1" dirty="0">
                <a:solidFill>
                  <a:srgbClr val="0070C0"/>
                </a:solidFill>
              </a:rPr>
              <a:t>tells us about the amount of extra disease occurring in the exposed group because of exposure.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How </a:t>
            </a:r>
            <a:r>
              <a:rPr lang="en-GB" sz="2400" b="1" dirty="0">
                <a:solidFill>
                  <a:srgbClr val="FF0000"/>
                </a:solidFill>
              </a:rPr>
              <a:t>much of disease in the whole community </a:t>
            </a:r>
            <a:r>
              <a:rPr lang="en-GB" sz="2400" dirty="0"/>
              <a:t>can be attributed to the exposure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3885" y="302539"/>
            <a:ext cx="87014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cs typeface="Times New Roman" pitchFamily="18" charset="0"/>
              </a:rPr>
              <a:t>Attributable risk can be useful as a measure of the public health </a:t>
            </a:r>
          </a:p>
          <a:p>
            <a:r>
              <a:rPr lang="en-US" sz="2200" b="1" dirty="0">
                <a:cs typeface="Times New Roman" pitchFamily="18" charset="0"/>
              </a:rPr>
              <a:t>impact of a particular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8952" y="1091488"/>
            <a:ext cx="86664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cs typeface="Times New Roman" pitchFamily="18" charset="0"/>
              </a:rPr>
              <a:t>Risk difference (attributable risk)</a:t>
            </a:r>
          </a:p>
          <a:p>
            <a:r>
              <a:rPr lang="en-US" sz="2400" b="1" dirty="0">
                <a:cs typeface="Times New Roman" pitchFamily="18" charset="0"/>
              </a:rPr>
              <a:t>the risk difference tells you the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amount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of disease that potentially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could be prevented </a:t>
            </a:r>
            <a:r>
              <a:rPr lang="en-US" sz="2400" b="1" dirty="0">
                <a:cs typeface="Times New Roman" pitchFamily="18" charset="0"/>
              </a:rPr>
              <a:t>if the risk factor  could be eliminated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933" y="2444910"/>
            <a:ext cx="85458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Attributable risk can be useful as a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measure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public health impact of a particular exposure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2820-F8AC-4EC6-A02F-EE6DEFC9FE60}" type="datetime1">
              <a:rPr lang="en-MY" smtClean="0"/>
              <a:t>14/11/2021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25</a:t>
            </a:fld>
            <a:endParaRPr lang="en-MY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118646"/>
              </p:ext>
            </p:extLst>
          </p:nvPr>
        </p:nvGraphicFramePr>
        <p:xfrm>
          <a:off x="395536" y="5445224"/>
          <a:ext cx="24812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876300" imgH="228600" progId="Equation.3">
                  <p:embed/>
                </p:oleObj>
              </mc:Choice>
              <mc:Fallback>
                <p:oleObj name="Equation" r:id="rId3" imgW="876300" imgH="2286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45224"/>
                        <a:ext cx="24812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923928" y="5517232"/>
            <a:ext cx="5047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</p:spTree>
    <p:extLst>
      <p:ext uri="{BB962C8B-B14F-4D97-AF65-F5344CB8AC3E}">
        <p14:creationId xmlns:p14="http://schemas.microsoft.com/office/powerpoint/2010/main" val="31819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4523" y="188640"/>
            <a:ext cx="88924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Attributable Risk</a:t>
            </a:r>
          </a:p>
          <a:p>
            <a:r>
              <a:rPr lang="en-GB" sz="2400" b="1" dirty="0">
                <a:latin typeface="Garamond" pitchFamily="18" charset="0"/>
                <a:cs typeface="Times New Roman" pitchFamily="18" charset="0"/>
              </a:rPr>
              <a:t>PAR estimate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excess rate of disease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in the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total study population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GB" sz="2400" dirty="0">
                <a:latin typeface="Garamond" pitchFamily="18" charset="0"/>
                <a:cs typeface="Times New Roman" pitchFamily="18" charset="0"/>
              </a:rPr>
              <a:t>exposed and non-exposed 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individuals that is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attributable to the exposure</a:t>
            </a:r>
            <a:r>
              <a:rPr lang="en-GB" sz="2400" b="1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r>
              <a:rPr lang="en-GB" sz="2400" b="1" dirty="0">
                <a:latin typeface="Garamond" pitchFamily="18" charset="0"/>
                <a:cs typeface="Times New Roman" pitchFamily="18" charset="0"/>
              </a:rPr>
              <a:t>PAR,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helps determine which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exposures have the most relevance to the health of a community </a:t>
            </a:r>
          </a:p>
          <a:p>
            <a:endParaRPr lang="en-GB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endParaRPr lang="en-GB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GB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PAR = I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</a:t>
            </a:r>
            <a:r>
              <a:rPr lang="en-GB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–I</a:t>
            </a:r>
            <a:r>
              <a:rPr lang="en-GB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4797152"/>
            <a:ext cx="41313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population  </a:t>
            </a:r>
          </a:p>
          <a:p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unexposed group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2A21-3274-4820-AF66-29869F788D6F}" type="datetime1">
              <a:rPr lang="en-MY" smtClean="0"/>
              <a:t>14/11/2021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6936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692696"/>
            <a:ext cx="896448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Population AR Versus AR</a:t>
            </a:r>
          </a:p>
          <a:p>
            <a:r>
              <a:rPr lang="en-GB" sz="2400" b="1" dirty="0">
                <a:latin typeface="Garamond" pitchFamily="18" charset="0"/>
              </a:rPr>
              <a:t>AR tell us how much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disease in exposed group </a:t>
            </a:r>
            <a:r>
              <a:rPr lang="en-GB" sz="2400" b="1" dirty="0">
                <a:latin typeface="Garamond" pitchFamily="18" charset="0"/>
              </a:rPr>
              <a:t>can be attributed to exposure</a:t>
            </a:r>
          </a:p>
          <a:p>
            <a:r>
              <a:rPr lang="en-GB" sz="2400" b="1" dirty="0">
                <a:latin typeface="Garamond" pitchFamily="18" charset="0"/>
              </a:rPr>
              <a:t>PAR: how much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disease in the whole population can be attributed </a:t>
            </a:r>
            <a:r>
              <a:rPr lang="en-GB" sz="2400" b="1" dirty="0">
                <a:latin typeface="Garamond" pitchFamily="18" charset="0"/>
              </a:rPr>
              <a:t>to exposure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342900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population attributable-risk </a:t>
            </a:r>
            <a:r>
              <a:rPr lang="en-GB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percent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(PAR%) </a:t>
            </a:r>
          </a:p>
          <a:p>
            <a:r>
              <a:rPr lang="en-GB" sz="2400" dirty="0">
                <a:latin typeface="Garamond" pitchFamily="18" charset="0"/>
                <a:cs typeface="Times New Roman" pitchFamily="18" charset="0"/>
              </a:rPr>
              <a:t>PAR% expresses the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proportion of disease in the study population that is attributable to </a:t>
            </a:r>
            <a:r>
              <a:rPr lang="en-GB" sz="2400" dirty="0">
                <a:latin typeface="Garamond" pitchFamily="18" charset="0"/>
                <a:cs typeface="Times New Roman" pitchFamily="18" charset="0"/>
              </a:rPr>
              <a:t>the exposure </a:t>
            </a:r>
            <a:r>
              <a:rPr lang="en-GB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 thus could be eliminated  (removed) if the exposure were eliminated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330533"/>
              </p:ext>
            </p:extLst>
          </p:nvPr>
        </p:nvGraphicFramePr>
        <p:xfrm>
          <a:off x="4283968" y="5373216"/>
          <a:ext cx="306863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1257300" imgH="431800" progId="Equation.3">
                  <p:embed/>
                </p:oleObj>
              </mc:Choice>
              <mc:Fallback>
                <p:oleObj name="Equation" r:id="rId3" imgW="1257300" imgH="4318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5373216"/>
                        <a:ext cx="306863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A24F-766B-4FCA-85CF-0DEB8C4FE403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814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2903-C313-4A00-9E53-6923EAB66825}" type="datetime1">
              <a:rPr lang="en-MY" smtClean="0"/>
              <a:t>14/11/2021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321825"/>
            <a:ext cx="94685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Antiqua"/>
              </a:rPr>
              <a:t>To summarize,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200" dirty="0"/>
              <a:t>Both </a:t>
            </a:r>
            <a:r>
              <a:rPr lang="en-US" sz="2200" dirty="0">
                <a:solidFill>
                  <a:srgbClr val="FF0000"/>
                </a:solidFill>
              </a:rPr>
              <a:t>relative</a:t>
            </a:r>
            <a:r>
              <a:rPr lang="en-US" sz="2200" dirty="0"/>
              <a:t> risk and </a:t>
            </a:r>
            <a:r>
              <a:rPr lang="en-US" sz="2200" dirty="0">
                <a:solidFill>
                  <a:srgbClr val="FF0000"/>
                </a:solidFill>
              </a:rPr>
              <a:t>attributable</a:t>
            </a:r>
            <a:r>
              <a:rPr lang="en-US" sz="2200" dirty="0"/>
              <a:t> risk are</a:t>
            </a:r>
            <a:r>
              <a:rPr lang="en-US" sz="2200" dirty="0">
                <a:solidFill>
                  <a:srgbClr val="FF0000"/>
                </a:solidFill>
              </a:rPr>
              <a:t> valuable </a:t>
            </a:r>
            <a:r>
              <a:rPr lang="en-US" sz="2200" dirty="0"/>
              <a:t>tools for determining the</a:t>
            </a:r>
          </a:p>
          <a:p>
            <a:r>
              <a:rPr lang="en-US" sz="2200" dirty="0"/>
              <a:t>contribution of </a:t>
            </a:r>
            <a:r>
              <a:rPr lang="en-US" sz="2200" dirty="0">
                <a:solidFill>
                  <a:srgbClr val="FF0000"/>
                </a:solidFill>
              </a:rPr>
              <a:t>risk factors </a:t>
            </a:r>
            <a:r>
              <a:rPr lang="en-US" sz="2200" dirty="0"/>
              <a:t>to an adverse outcome.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rgbClr val="FF0000"/>
                </a:solidFill>
              </a:rPr>
              <a:t>Relative risk (RR) </a:t>
            </a:r>
          </a:p>
          <a:p>
            <a:r>
              <a:rPr lang="en-US" sz="2200" dirty="0"/>
              <a:t>is a measure of the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strength </a:t>
            </a:r>
            <a:r>
              <a:rPr lang="en-US" sz="2200" dirty="0"/>
              <a:t>of the association or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causal link </a:t>
            </a:r>
            <a:r>
              <a:rPr lang="en-US" sz="2200" dirty="0"/>
              <a:t>between a </a:t>
            </a:r>
          </a:p>
          <a:p>
            <a:r>
              <a:rPr lang="en-US" sz="2200" dirty="0"/>
              <a:t>   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risk factor and an outcome</a:t>
            </a:r>
            <a:r>
              <a:rPr lang="en-US" sz="22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/>
              <a:t> </a:t>
            </a:r>
            <a:r>
              <a:rPr lang="en-US" sz="2200" b="1" dirty="0">
                <a:solidFill>
                  <a:srgbClr val="FF0000"/>
                </a:solidFill>
              </a:rPr>
              <a:t>Attributable risk </a:t>
            </a:r>
            <a:r>
              <a:rPr lang="en-US" sz="2200" dirty="0"/>
              <a:t>(</a:t>
            </a:r>
            <a:r>
              <a:rPr lang="en-US" sz="2200" dirty="0">
                <a:solidFill>
                  <a:srgbClr val="FF0000"/>
                </a:solidFill>
              </a:rPr>
              <a:t>AR) </a:t>
            </a:r>
          </a:p>
          <a:p>
            <a:r>
              <a:rPr lang="en-US" sz="2200" dirty="0"/>
              <a:t>helps measure the </a:t>
            </a:r>
            <a:r>
              <a:rPr lang="en-US" sz="2200" b="1" dirty="0">
                <a:solidFill>
                  <a:srgbClr val="002060"/>
                </a:solidFill>
              </a:rPr>
              <a:t>excess risk </a:t>
            </a:r>
            <a:r>
              <a:rPr lang="en-US" sz="2200" dirty="0"/>
              <a:t>associated with the risk factor.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FF0000"/>
                </a:solidFill>
              </a:rPr>
              <a:t>Population attributable risk (PAR)</a:t>
            </a:r>
          </a:p>
          <a:p>
            <a:r>
              <a:rPr lang="en-US" sz="2200" dirty="0"/>
              <a:t> gives the </a:t>
            </a:r>
            <a:r>
              <a:rPr lang="en-US" sz="2200" b="1" dirty="0">
                <a:solidFill>
                  <a:schemeClr val="tx2"/>
                </a:solidFill>
              </a:rPr>
              <a:t>added risk in </a:t>
            </a:r>
            <a:r>
              <a:rPr lang="en-US" sz="2200" dirty="0"/>
              <a:t>relation to the </a:t>
            </a:r>
            <a:r>
              <a:rPr lang="en-US" sz="2200" b="1" dirty="0">
                <a:solidFill>
                  <a:schemeClr val="tx2"/>
                </a:solidFill>
              </a:rPr>
              <a:t>total population</a:t>
            </a:r>
            <a:r>
              <a:rPr lang="en-US" sz="22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/>
              <a:t> </a:t>
            </a:r>
            <a:r>
              <a:rPr lang="en-US" sz="2200" b="1" dirty="0">
                <a:solidFill>
                  <a:srgbClr val="FF0000"/>
                </a:solidFill>
              </a:rPr>
              <a:t>Population attributable risk percent (PAR%), </a:t>
            </a:r>
          </a:p>
          <a:p>
            <a:r>
              <a:rPr lang="en-US" sz="2200" dirty="0"/>
              <a:t>gives the </a:t>
            </a:r>
            <a:r>
              <a:rPr lang="en-US" sz="2200" b="1" dirty="0">
                <a:solidFill>
                  <a:schemeClr val="tx2"/>
                </a:solidFill>
              </a:rPr>
              <a:t>percent of cases </a:t>
            </a:r>
            <a:r>
              <a:rPr lang="en-US" sz="2200" dirty="0"/>
              <a:t>in the total population that can be </a:t>
            </a:r>
            <a:r>
              <a:rPr lang="en-US" sz="2200" dirty="0">
                <a:solidFill>
                  <a:schemeClr val="tx2"/>
                </a:solidFill>
              </a:rPr>
              <a:t>attributed</a:t>
            </a:r>
          </a:p>
          <a:p>
            <a:r>
              <a:rPr lang="en-US" sz="2200" dirty="0"/>
              <a:t> to the risk factor.</a:t>
            </a:r>
          </a:p>
          <a:p>
            <a:endParaRPr lang="en-US" sz="2200" dirty="0"/>
          </a:p>
          <a:p>
            <a:r>
              <a:rPr lang="en-US" sz="2200" dirty="0">
                <a:solidFill>
                  <a:srgbClr val="FF0000"/>
                </a:solidFill>
              </a:rPr>
              <a:t>The PAR% </a:t>
            </a:r>
            <a:r>
              <a:rPr lang="en-US" sz="2200" dirty="0"/>
              <a:t>is an especially </a:t>
            </a:r>
            <a:r>
              <a:rPr lang="en-US" sz="2200" dirty="0">
                <a:solidFill>
                  <a:srgbClr val="FF0000"/>
                </a:solidFill>
              </a:rPr>
              <a:t>useful,</a:t>
            </a:r>
            <a:r>
              <a:rPr lang="en-US" sz="2200" dirty="0"/>
              <a:t> and underutilized </a:t>
            </a:r>
            <a:r>
              <a:rPr lang="en-US" sz="2200" dirty="0">
                <a:solidFill>
                  <a:srgbClr val="FF0000"/>
                </a:solidFill>
              </a:rPr>
              <a:t>tool</a:t>
            </a:r>
            <a:r>
              <a:rPr lang="en-US" sz="2200" dirty="0"/>
              <a:t> in </a:t>
            </a:r>
            <a:r>
              <a:rPr lang="en-US" sz="2200" dirty="0">
                <a:solidFill>
                  <a:srgbClr val="002060"/>
                </a:solidFill>
              </a:rPr>
              <a:t>program planning</a:t>
            </a:r>
            <a:r>
              <a:rPr lang="en-US" sz="2200" dirty="0"/>
              <a:t>. </a:t>
            </a:r>
          </a:p>
          <a:p>
            <a:r>
              <a:rPr lang="en-US" sz="2200" dirty="0"/>
              <a:t>  It can be used to </a:t>
            </a:r>
            <a:r>
              <a:rPr lang="en-US" sz="2200" dirty="0">
                <a:solidFill>
                  <a:srgbClr val="002060"/>
                </a:solidFill>
              </a:rPr>
              <a:t>predict the impact of public health interventions </a:t>
            </a:r>
            <a:r>
              <a:rPr lang="en-US" sz="2200" dirty="0"/>
              <a:t>on</a:t>
            </a:r>
          </a:p>
          <a:p>
            <a:r>
              <a:rPr lang="en-US" sz="2200" dirty="0"/>
              <a:t> adverse outcomes, </a:t>
            </a:r>
            <a:r>
              <a:rPr lang="en-US" sz="2200" b="1" dirty="0"/>
              <a:t>since it considers both the excess risk associated</a:t>
            </a:r>
          </a:p>
          <a:p>
            <a:r>
              <a:rPr lang="en-US" sz="2200" b="1" dirty="0"/>
              <a:t> </a:t>
            </a:r>
            <a:r>
              <a:rPr lang="en-US" sz="2200" dirty="0"/>
              <a:t>with the exposure and the proportion of the population that is exposed.</a:t>
            </a:r>
            <a:endParaRPr lang="ar-JO" sz="2200" dirty="0"/>
          </a:p>
        </p:txBody>
      </p:sp>
    </p:spTree>
    <p:extLst>
      <p:ext uri="{BB962C8B-B14F-4D97-AF65-F5344CB8AC3E}">
        <p14:creationId xmlns:p14="http://schemas.microsoft.com/office/powerpoint/2010/main" val="3788147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41AC2-7348-467B-A133-AC856F5EC4EC}" type="datetime1">
              <a:rPr lang="en-MY" smtClean="0"/>
              <a:t>14/11/2021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29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091072" y="3971203"/>
            <a:ext cx="32486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GOOD  LUCK </a:t>
            </a:r>
          </a:p>
        </p:txBody>
      </p:sp>
    </p:spTree>
    <p:extLst>
      <p:ext uri="{BB962C8B-B14F-4D97-AF65-F5344CB8AC3E}">
        <p14:creationId xmlns:p14="http://schemas.microsoft.com/office/powerpoint/2010/main" val="22300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8600" y="493067"/>
            <a:ext cx="8915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visual examination survey conducted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individuals , 52 - 85 years of age, during  2017</a:t>
            </a:r>
          </a:p>
          <a:p>
            <a:pPr algn="l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during  2017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544" y="3186112"/>
            <a:ext cx="7727631" cy="95408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=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11/14/2021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99052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614363"/>
            <a:ext cx="903649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Garamond" pitchFamily="18" charset="0"/>
              </a:rPr>
              <a:t>The following table shows the data concerning a NCD among adults during a year in a certain community. Calculate the prevalence and incidence rates,</a:t>
            </a:r>
            <a:br>
              <a:rPr lang="en-US" sz="2000" b="1" dirty="0">
                <a:latin typeface="Garamond" pitchFamily="18" charset="0"/>
              </a:rPr>
            </a:br>
            <a:r>
              <a:rPr lang="en-US" sz="2000" b="1" dirty="0">
                <a:latin typeface="Garamond" pitchFamily="18" charset="0"/>
              </a:rPr>
              <a:t>If male sex was the risk factor what is the relative and </a:t>
            </a:r>
            <a:r>
              <a:rPr lang="en-US" sz="2000" dirty="0">
                <a:latin typeface="Garamond" pitchFamily="18" charset="0"/>
              </a:rPr>
              <a:t>attributable risks for this factor.</a:t>
            </a:r>
            <a:endParaRPr lang="en-MY" sz="2000" dirty="0">
              <a:latin typeface="Garamon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07504" y="2066894"/>
          <a:ext cx="8759656" cy="21541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3086"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Total population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Old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New case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endParaRPr lang="ar-SA" sz="1800" dirty="0"/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998"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6213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12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females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5365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24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9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males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032"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11578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36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13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800" dirty="0">
                          <a:latin typeface="Garamond" pitchFamily="18" charset="0"/>
                        </a:rPr>
                        <a:t>Both sexes</a:t>
                      </a:r>
                      <a:endParaRPr lang="ar-SA" sz="2800" dirty="0">
                        <a:latin typeface="Garamond" pitchFamily="18" charset="0"/>
                      </a:endParaRPr>
                    </a:p>
                  </a:txBody>
                  <a:tcPr marT="45706" marB="457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6738" y="34925"/>
            <a:ext cx="1592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/>
              <a:t>example</a:t>
            </a:r>
            <a:endParaRPr lang="en-MY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C797-99AB-4035-80AB-76293A4C6C1C}" type="datetime1">
              <a:rPr lang="en-MY" smtClean="0"/>
              <a:t>14/11/2021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30</a:t>
            </a:fld>
            <a:endParaRPr lang="en-MY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9073" y="4437112"/>
            <a:ext cx="30167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b="1" dirty="0"/>
              <a:t>Incidence among males</a:t>
            </a:r>
          </a:p>
          <a:p>
            <a:pPr algn="l"/>
            <a:r>
              <a:rPr lang="en-US" b="1" dirty="0"/>
              <a:t>Incidence among females</a:t>
            </a:r>
          </a:p>
          <a:p>
            <a:pPr algn="l"/>
            <a:r>
              <a:rPr lang="en-US" b="1" dirty="0"/>
              <a:t>Total incidence</a:t>
            </a:r>
          </a:p>
          <a:p>
            <a:pPr algn="l"/>
            <a:r>
              <a:rPr lang="en-US" b="1" dirty="0"/>
              <a:t>Relative risk</a:t>
            </a:r>
          </a:p>
          <a:p>
            <a:pPr algn="l"/>
            <a:r>
              <a:rPr lang="en-US" b="1" dirty="0"/>
              <a:t>Attributable risk</a:t>
            </a:r>
          </a:p>
        </p:txBody>
      </p:sp>
      <p:sp>
        <p:nvSpPr>
          <p:cNvPr id="8" name="Rectangle 7"/>
          <p:cNvSpPr/>
          <p:nvPr/>
        </p:nvSpPr>
        <p:spPr>
          <a:xfrm>
            <a:off x="4211960" y="4560223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Prevalence among males</a:t>
            </a:r>
          </a:p>
          <a:p>
            <a:r>
              <a:rPr lang="en-US" b="1" dirty="0"/>
              <a:t>Prevalence among females</a:t>
            </a:r>
          </a:p>
          <a:p>
            <a:r>
              <a:rPr lang="en-US" b="1" dirty="0"/>
              <a:t>Total prevalence</a:t>
            </a:r>
          </a:p>
          <a:p>
            <a:r>
              <a:rPr lang="en-US" b="1" dirty="0"/>
              <a:t>(for prevalence  old + new case</a:t>
            </a:r>
            <a:r>
              <a:rPr lang="en-US" sz="2800" b="1" dirty="0"/>
              <a:t>)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487581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993" y="1023560"/>
            <a:ext cx="8247440" cy="226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07504" y="404813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Data from a cohort study of oral contraceptive (OC) use and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among women aged 16-49 years </a:t>
            </a:r>
          </a:p>
        </p:txBody>
      </p:sp>
      <p:graphicFrame>
        <p:nvGraphicFramePr>
          <p:cNvPr id="5122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39538"/>
              </p:ext>
            </p:extLst>
          </p:nvPr>
        </p:nvGraphicFramePr>
        <p:xfrm>
          <a:off x="1219201" y="5513388"/>
          <a:ext cx="5441031" cy="867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5" imgW="2260600" imgH="393700" progId="Equation.3">
                  <p:embed/>
                </p:oleObj>
              </mc:Choice>
              <mc:Fallback>
                <p:oleObj name="Equation" r:id="rId5" imgW="2260600" imgH="393700" progId="Equation.3">
                  <p:embed/>
                  <p:pic>
                    <p:nvPicPr>
                      <p:cNvPr id="5122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5513388"/>
                        <a:ext cx="5441031" cy="8679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28600" y="35481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Example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0280-D85D-4B8E-812E-BB2FDD83FF90}" type="datetime1">
              <a:rPr lang="en-MY" smtClean="0"/>
              <a:t>14/11/2021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31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327627" y="3429000"/>
            <a:ext cx="87740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The population attributable risk of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bacteriuria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associated with OC use can therefore be calculated as: </a:t>
            </a: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PAR=I</a:t>
            </a:r>
            <a:r>
              <a:rPr lang="en-GB" b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I</a:t>
            </a:r>
            <a:r>
              <a:rPr lang="en-GB" b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104/2390  - 77/1908  == 316/10</a:t>
            </a:r>
            <a:r>
              <a:rPr lang="en-GB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/year </a:t>
            </a:r>
          </a:p>
          <a:p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Thus, if OC use were stopped, the-excess annual incidence rate of bacteriuria that could be eliminated among women in this study is 316 per 100,000. 0.04351    0.04035</a:t>
            </a:r>
          </a:p>
        </p:txBody>
      </p:sp>
    </p:spTree>
    <p:extLst>
      <p:ext uri="{BB962C8B-B14F-4D97-AF65-F5344CB8AC3E}">
        <p14:creationId xmlns:p14="http://schemas.microsoft.com/office/powerpoint/2010/main" val="760112498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7" y="559118"/>
            <a:ext cx="8686800" cy="193899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24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24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No. of individuals who have been diseased in the past</a:t>
            </a:r>
          </a:p>
          <a:p>
            <a:pPr algn="l" rtl="0">
              <a:buClr>
                <a:srgbClr val="66FF33"/>
              </a:buClr>
              <a:defRPr/>
            </a:pPr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the length or duration of the illness.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05147" y="3031069"/>
            <a:ext cx="5041985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Prevalence will vary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863232" y="2730613"/>
            <a:ext cx="2590800" cy="83099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5165848" y="2868280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34689" y="4138612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717254" y="4116821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253632" y="5099174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331640" y="5191125"/>
            <a:ext cx="1531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24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70547" y="4397164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452341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5149506" y="4154848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613458" y="510480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622152" y="42730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870403" y="5249471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6EF-1222-41CB-92C1-29EFE22D7845}" type="datetime1">
              <a:rPr lang="en-US" smtClean="0"/>
              <a:t>11/14/2021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639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077072"/>
            <a:ext cx="8493447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cases of the disease. </a:t>
            </a:r>
          </a:p>
          <a:p>
            <a:pPr algn="l" rtl="0"/>
            <a:r>
              <a:rPr lang="en-US" sz="2400" dirty="0">
                <a:latin typeface="Garamond" pitchFamily="18" charset="0"/>
                <a:cs typeface="Times New Roman" pitchFamily="18" charset="0"/>
              </a:rPr>
              <a:t>They enter the prevalence pot. </a:t>
            </a:r>
          </a:p>
          <a:p>
            <a:pPr algn="l" rtl="0"/>
            <a:r>
              <a:rPr lang="en-US" sz="2400" dirty="0">
                <a:latin typeface="Garamond" pitchFamily="18" charset="0"/>
                <a:cs typeface="Times New Roman" pitchFamily="18" charset="0"/>
              </a:rPr>
              <a:t> If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no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cases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leave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the prevalence pot, it continues to Fill, adding to the number of cases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400" dirty="0">
                <a:latin typeface="Garamond" pitchFamily="18" charset="0"/>
                <a:cs typeface="Times New Roman" pitchFamily="18" charset="0"/>
              </a:rPr>
              <a:t> some cases either</a:t>
            </a:r>
            <a:r>
              <a:rPr lang="en-US" sz="24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4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3884-8ED6-4E54-BAA7-4D78177E4613}" type="datetime1">
              <a:rPr lang="en-US" smtClean="0"/>
              <a:t>11/14/2021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130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334793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11560" y="1239911"/>
            <a:ext cx="288032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dirty="0">
                <a:latin typeface="Garamond" pitchFamily="18" charset="0"/>
              </a:rPr>
              <a:t>=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5077" y="2658378"/>
            <a:ext cx="21835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78089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627528" y="4783137"/>
            <a:ext cx="2189447" cy="89255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Duration  and   </a:t>
            </a:r>
          </a:p>
          <a:p>
            <a:pPr algn="l" rtl="0">
              <a:buClr>
                <a:srgbClr val="FFFF66"/>
              </a:buClr>
            </a:pP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6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FD5F-55D9-488A-87C1-0DECCEE27B50}" type="datetime1">
              <a:rPr lang="en-US" smtClean="0"/>
              <a:t>11/14/2021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349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</a:rPr>
              <a:t>Factors influencing prevalence rate</a:t>
            </a:r>
            <a:endParaRPr lang="en-AU" sz="2800" dirty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670143" y="-857033"/>
            <a:ext cx="12577513" cy="7364796"/>
            <a:chOff x="1074" y="8355"/>
            <a:chExt cx="11533" cy="4847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1074" y="8819"/>
              <a:ext cx="11533" cy="4383"/>
              <a:chOff x="1074" y="8819"/>
              <a:chExt cx="11533" cy="4383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1074" y="8819"/>
                <a:ext cx="7558" cy="4283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2800" b="1" u="sng" dirty="0">
                  <a:solidFill>
                    <a:srgbClr val="FF0000"/>
                  </a:solidFill>
                  <a:latin typeface="Garamond" pitchFamily="18" charset="0"/>
                </a:endParaRPr>
              </a:p>
              <a:p>
                <a:pPr algn="ctr"/>
                <a:endParaRPr lang="en-US" sz="2800" b="1" u="sng" dirty="0">
                  <a:solidFill>
                    <a:srgbClr val="FF0000"/>
                  </a:solidFill>
                  <a:latin typeface="Garamond" pitchFamily="18" charset="0"/>
                </a:endParaRPr>
              </a:p>
              <a:p>
                <a:pPr algn="ctr"/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Increased  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2400" b="1" dirty="0">
                    <a:solidFill>
                      <a:srgbClr val="008000"/>
                    </a:solidFill>
                    <a:cs typeface="Times New Roman" pitchFamily="18" charset="0"/>
                  </a:rPr>
                  <a:t>Increase in the incidence of the disease</a:t>
                </a:r>
                <a:endParaRPr lang="en-US" sz="2400" b="1" dirty="0">
                  <a:solidFill>
                    <a:srgbClr val="008000"/>
                  </a:solidFill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2060"/>
                    </a:solidFill>
                    <a:cs typeface="Times New Roman" pitchFamily="18" charset="0"/>
                  </a:rPr>
                  <a:t>Immigration 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CC0066"/>
                    </a:solidFill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cs typeface="Times New Roman" pitchFamily="18" charset="0"/>
                  </a:rPr>
                  <a:t>improved </a:t>
                </a:r>
                <a:r>
                  <a:rPr lang="en-US" sz="2400" b="1" dirty="0" err="1">
                    <a:solidFill>
                      <a:srgbClr val="0070C0"/>
                    </a:solidFill>
                    <a:cs typeface="Times New Roman" pitchFamily="18" charset="0"/>
                  </a:rPr>
                  <a:t>diagnosis</a:t>
                </a:r>
                <a:r>
                  <a:rPr lang="en-US" sz="2400" b="1" dirty="0" err="1">
                    <a:solidFill>
                      <a:srgbClr val="FFFFFF"/>
                    </a:solidFill>
                    <a:cs typeface="Times New Roman" pitchFamily="18" charset="0"/>
                  </a:rPr>
                  <a:t>Better</a:t>
                </a:r>
                <a:r>
                  <a:rPr lang="en-US" sz="2400" b="1" dirty="0">
                    <a:solidFill>
                      <a:srgbClr val="FFFFFF"/>
                    </a:solidFill>
                    <a:cs typeface="Times New Roman" pitchFamily="18" charset="0"/>
                  </a:rPr>
                  <a:t>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533" y="9111"/>
                <a:ext cx="7074" cy="409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2400" b="1" u="sng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sz="2400" b="1" u="sng" dirty="0">
                    <a:solidFill>
                      <a:srgbClr val="FF0000"/>
                    </a:solidFill>
                  </a:rPr>
                  <a:t>Decreased 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high case-fatality rate from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8000"/>
                    </a:solidFill>
                  </a:rPr>
                  <a:t>decrease in incidence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C0066"/>
                    </a:solidFill>
                  </a:rPr>
                  <a:t>Emigration 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improved cure 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Immunization </a:t>
                </a:r>
                <a:r>
                  <a:rPr lang="en-US" sz="2400" b="1" dirty="0">
                    <a:cs typeface="Times New Roman" pitchFamily="18" charset="0"/>
                  </a:rPr>
                  <a:t>prevents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cs typeface="Times New Roman" pitchFamily="18" charset="0"/>
                  </a:rPr>
                  <a:t>Prolongation </a:t>
                </a:r>
                <a:r>
                  <a:rPr lang="en-US" sz="2400" b="1" dirty="0">
                    <a:solidFill>
                      <a:schemeClr val="tx2"/>
                    </a:solidFill>
                    <a:cs typeface="Times New Roman" pitchFamily="18" charset="0"/>
                  </a:rPr>
                  <a:t>of non diseased &amp; healthy </a:t>
                </a:r>
                <a:r>
                  <a:rPr lang="en-US" sz="2400" b="1" dirty="0">
                    <a:cs typeface="Times New Roman" pitchFamily="18" charset="0"/>
                  </a:rPr>
                  <a:t>population</a:t>
                </a:r>
                <a:endParaRPr lang="en-US" sz="2400" b="1" dirty="0"/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93425" y="379461"/>
            <a:ext cx="1966404" cy="6012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CAE1-A5EB-49E3-B0D9-306A255BF566}" type="datetime1">
              <a:rPr lang="en-US" smtClean="0"/>
              <a:t>11/14/2021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83557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19672" y="189961"/>
            <a:ext cx="338633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1011496"/>
            <a:ext cx="3531052" cy="892552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600" b="1" dirty="0">
                <a:latin typeface="Garamond" pitchFamily="18" charset="0"/>
              </a:rPr>
              <a:t>A study done on  1000 school children at Al </a:t>
            </a:r>
            <a:r>
              <a:rPr lang="en-US" sz="2600" b="1" dirty="0" err="1">
                <a:latin typeface="Garamond" pitchFamily="18" charset="0"/>
              </a:rPr>
              <a:t>Karak</a:t>
            </a:r>
            <a:r>
              <a:rPr lang="en-US" sz="2600" b="1" dirty="0">
                <a:latin typeface="Garamond" pitchFamily="18" charset="0"/>
              </a:rPr>
              <a:t> during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2018 </a:t>
            </a:r>
            <a:r>
              <a:rPr lang="en-US" sz="2600" b="1" dirty="0">
                <a:latin typeface="Garamond" pitchFamily="18" charset="0"/>
              </a:rPr>
              <a:t>found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600" b="1" dirty="0">
                <a:latin typeface="Garamond" pitchFamily="18" charset="0"/>
              </a:rPr>
              <a:t>with TB.  By follow up  of school children during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2019 </a:t>
            </a:r>
            <a:r>
              <a:rPr lang="en-US" sz="2600" b="1" dirty="0">
                <a:latin typeface="Garamond" pitchFamily="18" charset="0"/>
              </a:rPr>
              <a:t>the number of students with TB was 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prevalence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2018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600" b="1" dirty="0">
                <a:latin typeface="Garamond" pitchFamily="18" charset="0"/>
              </a:rPr>
              <a:t> prevalence 28        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2019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4875545"/>
            <a:ext cx="8532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Period </a:t>
            </a:r>
            <a:r>
              <a:rPr lang="en-GB" sz="2600" b="1" dirty="0">
                <a:solidFill>
                  <a:srgbClr val="FF0000"/>
                </a:solidFill>
                <a:latin typeface="Garamond" pitchFamily="18" charset="0"/>
              </a:rPr>
              <a:t>prevalence:</a:t>
            </a:r>
          </a:p>
          <a:p>
            <a:r>
              <a:rPr lang="en-GB" sz="2600" dirty="0">
                <a:latin typeface="Garamond" pitchFamily="18" charset="0"/>
              </a:rPr>
              <a:t>Number of cases that occur </a:t>
            </a:r>
            <a:r>
              <a:rPr lang="en-GB" sz="26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600" dirty="0">
                <a:latin typeface="Garamond" pitchFamily="18" charset="0"/>
              </a:rPr>
              <a:t>2018 –2019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07052" y="6393086"/>
            <a:ext cx="2133600" cy="365125"/>
          </a:xfrm>
        </p:spPr>
        <p:txBody>
          <a:bodyPr/>
          <a:lstStyle/>
          <a:p>
            <a:fld id="{82F83994-668C-423D-8658-12EC765C8525}" type="datetime1">
              <a:rPr lang="en-MY" smtClean="0"/>
              <a:t>14/11/2021</a:t>
            </a:fld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1701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65509" y="175608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/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Period Prevalence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8600" y="641014"/>
            <a:ext cx="87630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600" b="1" dirty="0">
                <a:latin typeface="Garamond" pitchFamily="18" charset="0"/>
                <a:cs typeface="Times New Roman" pitchFamily="18" charset="0"/>
              </a:rPr>
              <a:t>includes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total individuals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who had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. of concern  at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any time  during the specific time period  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2018-2019.            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S0</a:t>
            </a: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Period .P</a:t>
            </a:r>
          </a:p>
          <a:p>
            <a:pPr algn="l"/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started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of  time and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stop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at a point 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of  time </a:t>
            </a:r>
          </a:p>
          <a:p>
            <a:pPr algn="l"/>
            <a:r>
              <a:rPr lang="en-US" sz="26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included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all persons with the dis</a:t>
            </a:r>
            <a:r>
              <a:rPr lang="en-US" sz="2600" b="1" dirty="0">
                <a:latin typeface="Garamond" pitchFamily="18" charset="0"/>
                <a:cs typeface="Times New Roman" pitchFamily="18" charset="0"/>
              </a:rPr>
              <a:t>.             </a:t>
            </a:r>
          </a:p>
        </p:txBody>
      </p:sp>
      <p:sp>
        <p:nvSpPr>
          <p:cNvPr id="4" name="Line 92"/>
          <p:cNvSpPr>
            <a:spLocks noChangeShapeType="1"/>
          </p:cNvSpPr>
          <p:nvPr/>
        </p:nvSpPr>
        <p:spPr bwMode="auto">
          <a:xfrm flipV="1">
            <a:off x="782380" y="3534006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5" name="Line 92"/>
          <p:cNvSpPr>
            <a:spLocks noChangeShapeType="1"/>
          </p:cNvSpPr>
          <p:nvPr/>
        </p:nvSpPr>
        <p:spPr bwMode="auto">
          <a:xfrm>
            <a:off x="7556690" y="3792359"/>
            <a:ext cx="1434910" cy="140697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339834" y="2996952"/>
            <a:ext cx="10080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  <a:cs typeface="Times New Roman" pitchFamily="18" charset="0"/>
              </a:rPr>
              <a:t>2019. </a:t>
            </a:r>
            <a:endParaRPr lang="en-MY" sz="2800" dirty="0"/>
          </a:p>
        </p:txBody>
      </p:sp>
      <p:sp>
        <p:nvSpPr>
          <p:cNvPr id="7" name="Rectangle 6"/>
          <p:cNvSpPr/>
          <p:nvPr/>
        </p:nvSpPr>
        <p:spPr>
          <a:xfrm>
            <a:off x="1231790" y="3068960"/>
            <a:ext cx="89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  <a:cs typeface="Times New Roman" pitchFamily="18" charset="0"/>
              </a:rPr>
              <a:t>2018</a:t>
            </a:r>
            <a:endParaRPr lang="en-MY" sz="2800" dirty="0"/>
          </a:p>
        </p:txBody>
      </p:sp>
      <p:sp>
        <p:nvSpPr>
          <p:cNvPr id="8" name="Line 92"/>
          <p:cNvSpPr>
            <a:spLocks noChangeShapeType="1"/>
          </p:cNvSpPr>
          <p:nvPr/>
        </p:nvSpPr>
        <p:spPr bwMode="auto">
          <a:xfrm>
            <a:off x="2581063" y="3789040"/>
            <a:ext cx="275991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9" name="Line 92"/>
          <p:cNvSpPr>
            <a:spLocks noChangeShapeType="1"/>
          </p:cNvSpPr>
          <p:nvPr/>
        </p:nvSpPr>
        <p:spPr bwMode="auto">
          <a:xfrm>
            <a:off x="4610100" y="6085238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0" name="Line 92"/>
          <p:cNvSpPr>
            <a:spLocks noChangeShapeType="1"/>
          </p:cNvSpPr>
          <p:nvPr/>
        </p:nvSpPr>
        <p:spPr bwMode="auto">
          <a:xfrm>
            <a:off x="4924309" y="4333827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239305" y="4526934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that have carried over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from the previous time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period  or</a:t>
            </a:r>
          </a:p>
        </p:txBody>
      </p:sp>
      <p:sp>
        <p:nvSpPr>
          <p:cNvPr id="12" name="Line 92"/>
          <p:cNvSpPr>
            <a:spLocks noChangeShapeType="1"/>
          </p:cNvSpPr>
          <p:nvPr/>
        </p:nvSpPr>
        <p:spPr bwMode="auto">
          <a:xfrm flipV="1">
            <a:off x="782380" y="4988599"/>
            <a:ext cx="7010400" cy="0"/>
          </a:xfrm>
          <a:prstGeom prst="line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  <a:round/>
            <a:headEnd type="diamond" w="med" len="med"/>
            <a:tailEnd type="diamond" w="med" len="med"/>
          </a:ln>
        </p:spPr>
        <p:txBody>
          <a:bodyPr wrap="none" lIns="111502" tIns="55751" rIns="111502" bIns="55751" anchor="ctr"/>
          <a:lstStyle/>
          <a:p>
            <a:pPr>
              <a:defRPr/>
            </a:pPr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332971" y="5034145"/>
            <a:ext cx="7223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have become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ill at the end of the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period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14" name="Line 92"/>
          <p:cNvSpPr>
            <a:spLocks noChangeShapeType="1"/>
          </p:cNvSpPr>
          <p:nvPr/>
        </p:nvSpPr>
        <p:spPr bwMode="auto">
          <a:xfrm>
            <a:off x="6520628" y="5273312"/>
            <a:ext cx="1827213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5" name="Rectangle 14"/>
          <p:cNvSpPr/>
          <p:nvPr/>
        </p:nvSpPr>
        <p:spPr>
          <a:xfrm>
            <a:off x="154719" y="5643281"/>
            <a:ext cx="8193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New cases (incidence) occurring within the time period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6119922"/>
            <a:ext cx="6748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recurrences during a succeeding time  period         </a:t>
            </a:r>
          </a:p>
        </p:txBody>
      </p:sp>
      <p:sp>
        <p:nvSpPr>
          <p:cNvPr id="17" name="Line 92"/>
          <p:cNvSpPr>
            <a:spLocks noChangeShapeType="1"/>
          </p:cNvSpPr>
          <p:nvPr/>
        </p:nvSpPr>
        <p:spPr bwMode="auto">
          <a:xfrm>
            <a:off x="4994509" y="6583258"/>
            <a:ext cx="2632381" cy="812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8" name="Line 92"/>
          <p:cNvSpPr>
            <a:spLocks noChangeShapeType="1"/>
          </p:cNvSpPr>
          <p:nvPr/>
        </p:nvSpPr>
        <p:spPr bwMode="auto">
          <a:xfrm>
            <a:off x="5340982" y="4077072"/>
            <a:ext cx="2604201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1502" tIns="55751" rIns="111502" bIns="55751" anchor="ctr"/>
          <a:lstStyle/>
          <a:p>
            <a:endParaRPr lang="en-MY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FA3E-6F92-49BF-A1F6-A7A4833C0913}" type="datetime1">
              <a:rPr lang="en-MY" smtClean="0"/>
              <a:t>14/11/2021</a:t>
            </a:fld>
            <a:endParaRPr lang="en-MY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DEFA-908A-471A-B856-B82D583ED095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70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4" ma:contentTypeDescription="Create a new document." ma:contentTypeScope="" ma:versionID="5b68fe66811d79b9f6d42bd3601df31b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b387b9b717fe5cfa28410806405981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C7A526-1F6C-4456-A2CB-86E414879CF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13c409d-95b3-4324-b1e7-64465f9ef705"/>
  </ds:schemaRefs>
</ds:datastoreItem>
</file>

<file path=customXml/itemProps2.xml><?xml version="1.0" encoding="utf-8"?>
<ds:datastoreItem xmlns:ds="http://schemas.openxmlformats.org/officeDocument/2006/customXml" ds:itemID="{1F3348D3-7E2A-4F4C-A393-2825EB729639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2F80ACD3-50D0-494B-B8EF-74A9DFF2A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2330</Words>
  <Application>Microsoft Office PowerPoint</Application>
  <PresentationFormat>On-screen Show (4:3)</PresentationFormat>
  <Paragraphs>354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Sanabil Hassanat</cp:lastModifiedBy>
  <cp:revision>74</cp:revision>
  <dcterms:created xsi:type="dcterms:W3CDTF">2019-10-04T18:01:39Z</dcterms:created>
  <dcterms:modified xsi:type="dcterms:W3CDTF">2021-11-14T20:37:35Z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