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6" r:id="rId9"/>
    <p:sldId id="266" r:id="rId10"/>
    <p:sldId id="282" r:id="rId11"/>
    <p:sldId id="267" r:id="rId12"/>
    <p:sldId id="274" r:id="rId13"/>
    <p:sldId id="268" r:id="rId14"/>
    <p:sldId id="269" r:id="rId15"/>
    <p:sldId id="277" r:id="rId16"/>
    <p:sldId id="270" r:id="rId17"/>
    <p:sldId id="271" r:id="rId18"/>
    <p:sldId id="278" r:id="rId19"/>
    <p:sldId id="279" r:id="rId20"/>
    <p:sldId id="280" r:id="rId21"/>
    <p:sldId id="281" r:id="rId22"/>
    <p:sldId id="272" r:id="rId23"/>
  </p:sldIdLst>
  <p:sldSz cx="9144000" cy="6858000" type="screen4x3"/>
  <p:notesSz cx="6797675" cy="985678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7" d="100"/>
          <a:sy n="87" d="100"/>
        </p:scale>
        <p:origin x="1920"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4023062-0645-4F94-83F5-99A612671BA0}" type="datetimeFigureOut">
              <a:rPr lang="en-US"/>
              <a:pPr>
                <a:defRPr/>
              </a:pPr>
              <a:t>2/12/2021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D71DCDB-32D0-455C-A934-0CADFACCB77E}" type="slidenum">
              <a:rPr lang="en-US" altLang="ar-JO"/>
              <a:pPr/>
              <a:t>‹#›</a:t>
            </a:fld>
            <a:endParaRPr lang="en-US" altLang="ar-JO"/>
          </a:p>
        </p:txBody>
      </p:sp>
    </p:spTree>
    <p:extLst>
      <p:ext uri="{BB962C8B-B14F-4D97-AF65-F5344CB8AC3E}">
        <p14:creationId xmlns:p14="http://schemas.microsoft.com/office/powerpoint/2010/main" val="230779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B95557-A331-47B4-AFFB-A8F03A005DDF}" type="datetimeFigureOut">
              <a:rPr lang="en-US"/>
              <a:pPr>
                <a:defRPr/>
              </a:pPr>
              <a:t>2/12/2021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0C0197C-E7CA-4FA0-8F55-18F96F254AC8}" type="slidenum">
              <a:rPr lang="en-US" altLang="ar-JO"/>
              <a:pPr/>
              <a:t>‹#›</a:t>
            </a:fld>
            <a:endParaRPr lang="en-US" altLang="ar-JO"/>
          </a:p>
        </p:txBody>
      </p:sp>
    </p:spTree>
    <p:extLst>
      <p:ext uri="{BB962C8B-B14F-4D97-AF65-F5344CB8AC3E}">
        <p14:creationId xmlns:p14="http://schemas.microsoft.com/office/powerpoint/2010/main" val="402429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93C747-5CC7-4CA9-9713-2335E04EBB80}" type="datetimeFigureOut">
              <a:rPr lang="en-US"/>
              <a:pPr>
                <a:defRPr/>
              </a:pPr>
              <a:t>2/12/2021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C208604-BB2A-4F86-930F-F33C47FDB02B}" type="slidenum">
              <a:rPr lang="en-US" altLang="ar-JO"/>
              <a:pPr/>
              <a:t>‹#›</a:t>
            </a:fld>
            <a:endParaRPr lang="en-US" altLang="ar-JO"/>
          </a:p>
        </p:txBody>
      </p:sp>
    </p:spTree>
    <p:extLst>
      <p:ext uri="{BB962C8B-B14F-4D97-AF65-F5344CB8AC3E}">
        <p14:creationId xmlns:p14="http://schemas.microsoft.com/office/powerpoint/2010/main" val="3793139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3ADC60-A748-4073-984F-45CB16B275B2}" type="datetimeFigureOut">
              <a:rPr lang="en-US"/>
              <a:pPr>
                <a:defRPr/>
              </a:pPr>
              <a:t>2/12/2021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C86D053-2ABC-40B7-9578-4CD62D269F56}" type="slidenum">
              <a:rPr lang="en-US" altLang="ar-JO"/>
              <a:pPr/>
              <a:t>‹#›</a:t>
            </a:fld>
            <a:endParaRPr lang="en-US" altLang="ar-JO"/>
          </a:p>
        </p:txBody>
      </p:sp>
    </p:spTree>
    <p:extLst>
      <p:ext uri="{BB962C8B-B14F-4D97-AF65-F5344CB8AC3E}">
        <p14:creationId xmlns:p14="http://schemas.microsoft.com/office/powerpoint/2010/main" val="34128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8D1528-87A6-4CB5-9D0C-264D1AEC8BD8}" type="datetimeFigureOut">
              <a:rPr lang="en-US"/>
              <a:pPr>
                <a:defRPr/>
              </a:pPr>
              <a:t>2/12/2021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846D546-B52C-424E-91D4-F66F608E4338}" type="slidenum">
              <a:rPr lang="en-US" altLang="ar-JO"/>
              <a:pPr/>
              <a:t>‹#›</a:t>
            </a:fld>
            <a:endParaRPr lang="en-US" altLang="ar-JO"/>
          </a:p>
        </p:txBody>
      </p:sp>
    </p:spTree>
    <p:extLst>
      <p:ext uri="{BB962C8B-B14F-4D97-AF65-F5344CB8AC3E}">
        <p14:creationId xmlns:p14="http://schemas.microsoft.com/office/powerpoint/2010/main" val="3261275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887B53C-B481-4F9E-AFE2-13EB128142F0}" type="datetimeFigureOut">
              <a:rPr lang="en-US"/>
              <a:pPr>
                <a:defRPr/>
              </a:pPr>
              <a:t>2/12/2021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1A4732-F76B-44C0-8148-8FCB4D1AFB24}" type="slidenum">
              <a:rPr lang="en-US" altLang="ar-JO"/>
              <a:pPr/>
              <a:t>‹#›</a:t>
            </a:fld>
            <a:endParaRPr lang="en-US" altLang="ar-JO"/>
          </a:p>
        </p:txBody>
      </p:sp>
    </p:spTree>
    <p:extLst>
      <p:ext uri="{BB962C8B-B14F-4D97-AF65-F5344CB8AC3E}">
        <p14:creationId xmlns:p14="http://schemas.microsoft.com/office/powerpoint/2010/main" val="2382846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6334D22-DA48-49CF-B4B3-B59D72774153}" type="datetimeFigureOut">
              <a:rPr lang="en-US"/>
              <a:pPr>
                <a:defRPr/>
              </a:pPr>
              <a:t>2/12/2021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0BBA9BF-7A71-4A91-A65B-214992A5A86A}" type="slidenum">
              <a:rPr lang="en-US" altLang="ar-JO"/>
              <a:pPr/>
              <a:t>‹#›</a:t>
            </a:fld>
            <a:endParaRPr lang="en-US" altLang="ar-JO"/>
          </a:p>
        </p:txBody>
      </p:sp>
    </p:spTree>
    <p:extLst>
      <p:ext uri="{BB962C8B-B14F-4D97-AF65-F5344CB8AC3E}">
        <p14:creationId xmlns:p14="http://schemas.microsoft.com/office/powerpoint/2010/main" val="139442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89EF475-A44E-48C5-8C68-D4C66E646E6F}" type="datetimeFigureOut">
              <a:rPr lang="en-US"/>
              <a:pPr>
                <a:defRPr/>
              </a:pPr>
              <a:t>2/12/2021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932D7A3-6A81-4910-9ACA-E6AF70D886F5}" type="slidenum">
              <a:rPr lang="en-US" altLang="ar-JO"/>
              <a:pPr/>
              <a:t>‹#›</a:t>
            </a:fld>
            <a:endParaRPr lang="en-US" altLang="ar-JO"/>
          </a:p>
        </p:txBody>
      </p:sp>
    </p:spTree>
    <p:extLst>
      <p:ext uri="{BB962C8B-B14F-4D97-AF65-F5344CB8AC3E}">
        <p14:creationId xmlns:p14="http://schemas.microsoft.com/office/powerpoint/2010/main" val="97311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3E6026-5FFE-414A-A2E7-A3D702359D5C}" type="datetimeFigureOut">
              <a:rPr lang="en-US"/>
              <a:pPr>
                <a:defRPr/>
              </a:pPr>
              <a:t>2/12/2021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1201646-D1B0-4168-9A04-DA85AC2B42C5}" type="slidenum">
              <a:rPr lang="en-US" altLang="ar-JO"/>
              <a:pPr/>
              <a:t>‹#›</a:t>
            </a:fld>
            <a:endParaRPr lang="en-US" altLang="ar-JO"/>
          </a:p>
        </p:txBody>
      </p:sp>
    </p:spTree>
    <p:extLst>
      <p:ext uri="{BB962C8B-B14F-4D97-AF65-F5344CB8AC3E}">
        <p14:creationId xmlns:p14="http://schemas.microsoft.com/office/powerpoint/2010/main" val="397572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873479-3753-4F99-9CA1-E07E7FA8F20C}" type="datetimeFigureOut">
              <a:rPr lang="en-US"/>
              <a:pPr>
                <a:defRPr/>
              </a:pPr>
              <a:t>2/12/2021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536E7D9-4FD5-490A-8600-0A96E8F11707}" type="slidenum">
              <a:rPr lang="en-US" altLang="ar-JO"/>
              <a:pPr/>
              <a:t>‹#›</a:t>
            </a:fld>
            <a:endParaRPr lang="en-US" altLang="ar-JO"/>
          </a:p>
        </p:txBody>
      </p:sp>
    </p:spTree>
    <p:extLst>
      <p:ext uri="{BB962C8B-B14F-4D97-AF65-F5344CB8AC3E}">
        <p14:creationId xmlns:p14="http://schemas.microsoft.com/office/powerpoint/2010/main" val="405604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00631-417B-4621-8000-F6475E9A0964}" type="datetimeFigureOut">
              <a:rPr lang="en-US"/>
              <a:pPr>
                <a:defRPr/>
              </a:pPr>
              <a:t>2/12/2021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DF9F6EA-06C6-451D-8211-78B3308FE6EF}" type="slidenum">
              <a:rPr lang="en-US" altLang="ar-JO"/>
              <a:pPr/>
              <a:t>‹#›</a:t>
            </a:fld>
            <a:endParaRPr lang="en-US" altLang="ar-JO"/>
          </a:p>
        </p:txBody>
      </p:sp>
    </p:spTree>
    <p:extLst>
      <p:ext uri="{BB962C8B-B14F-4D97-AF65-F5344CB8AC3E}">
        <p14:creationId xmlns:p14="http://schemas.microsoft.com/office/powerpoint/2010/main" val="318404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JO"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smtClean="0"/>
              <a:t>Click to edit Master text styles</a:t>
            </a:r>
          </a:p>
          <a:p>
            <a:pPr lvl="1"/>
            <a:r>
              <a:rPr lang="en-US" altLang="ar-JO" smtClean="0"/>
              <a:t>Second level</a:t>
            </a:r>
          </a:p>
          <a:p>
            <a:pPr lvl="2"/>
            <a:r>
              <a:rPr lang="en-US" altLang="ar-JO" smtClean="0"/>
              <a:t>Third level</a:t>
            </a:r>
          </a:p>
          <a:p>
            <a:pPr lvl="3"/>
            <a:r>
              <a:rPr lang="en-US" altLang="ar-JO" smtClean="0"/>
              <a:t>Fourth level</a:t>
            </a:r>
          </a:p>
          <a:p>
            <a:pPr lvl="4"/>
            <a:r>
              <a:rPr lang="en-US" altLang="ar-JO"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051204D-BACD-4D1A-93FE-38CE6FB07C37}" type="datetimeFigureOut">
              <a:rPr lang="en-US"/>
              <a:pPr>
                <a:defRPr/>
              </a:pPr>
              <a:t>2/12/2021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C3537E5-1080-4974-A4EE-D1FC50B28CF7}" type="slidenum">
              <a:rPr lang="en-US" altLang="ar-JO"/>
              <a:pPr/>
              <a:t>‹#›</a:t>
            </a:fld>
            <a:endParaRPr lang="en-US" alt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657350"/>
            <a:ext cx="7772400" cy="2000250"/>
          </a:xfrm>
        </p:spPr>
        <p:txBody>
          <a:bodyPr/>
          <a:lstStyle/>
          <a:p>
            <a:pPr eaLnBrk="1" hangingPunct="1"/>
            <a:r>
              <a:rPr lang="en-US" altLang="ar-JO" b="1" smtClean="0">
                <a:latin typeface="Times New Roman" panose="02020603050405020304" pitchFamily="18" charset="0"/>
              </a:rPr>
              <a:t/>
            </a:r>
            <a:br>
              <a:rPr lang="en-US" altLang="ar-JO" b="1" smtClean="0">
                <a:latin typeface="Times New Roman" panose="02020603050405020304" pitchFamily="18" charset="0"/>
              </a:rPr>
            </a:br>
            <a:r>
              <a:rPr lang="en-US" altLang="ar-JO" b="1" smtClean="0">
                <a:latin typeface="Times New Roman" panose="02020603050405020304" pitchFamily="18" charset="0"/>
              </a:rPr>
              <a:t>Polymerase chain reaction</a:t>
            </a:r>
            <a:br>
              <a:rPr lang="en-US" altLang="ar-JO" b="1" smtClean="0">
                <a:latin typeface="Times New Roman" panose="02020603050405020304" pitchFamily="18" charset="0"/>
              </a:rPr>
            </a:br>
            <a:endParaRPr lang="en-US" altLang="ar-JO" smtClean="0"/>
          </a:p>
        </p:txBody>
      </p:sp>
      <p:pic>
        <p:nvPicPr>
          <p:cNvPr id="2051" name="Picture 4" descr="ØµÙØ±Ø© Ø°Ø§Øª Øµ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004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0" y="12700"/>
            <a:ext cx="9144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ar-JO" sz="2400" b="1" u="sng">
                <a:latin typeface="Times New Roman" panose="02020603050405020304" pitchFamily="18" charset="0"/>
                <a:cs typeface="Times New Roman" panose="02020603050405020304" pitchFamily="18" charset="0"/>
              </a:rPr>
              <a:t>Factors for optimal PCR:</a:t>
            </a:r>
            <a:endParaRPr lang="en-US" altLang="ar-JO" sz="2400" b="1">
              <a:latin typeface="Times New Roman" panose="02020603050405020304" pitchFamily="18" charset="0"/>
              <a:cs typeface="Times New Roman" panose="02020603050405020304" pitchFamily="18" charset="0"/>
            </a:endParaRPr>
          </a:p>
          <a:p>
            <a:pPr eaLnBrk="1" hangingPunct="1">
              <a:lnSpc>
                <a:spcPct val="90000"/>
              </a:lnSpc>
            </a:pPr>
            <a:r>
              <a:rPr lang="en-US" altLang="ar-JO" sz="2400" b="1">
                <a:latin typeface="Times New Roman" panose="02020603050405020304" pitchFamily="18" charset="0"/>
                <a:cs typeface="Times New Roman" panose="02020603050405020304" pitchFamily="18" charset="0"/>
              </a:rPr>
              <a:t>1- </a:t>
            </a:r>
            <a:r>
              <a:rPr lang="en-US" altLang="ar-JO" sz="2400" b="1" u="sng">
                <a:latin typeface="Times New Roman" panose="02020603050405020304" pitchFamily="18" charset="0"/>
                <a:cs typeface="Times New Roman" panose="02020603050405020304" pitchFamily="18" charset="0"/>
              </a:rPr>
              <a:t>PCR primers</a:t>
            </a:r>
          </a:p>
          <a:p>
            <a:pPr eaLnBrk="1" hangingPunct="1">
              <a:lnSpc>
                <a:spcPct val="90000"/>
              </a:lnSpc>
              <a:buFontTx/>
              <a:buChar char="-"/>
            </a:pPr>
            <a:r>
              <a:rPr lang="en-US" altLang="ar-JO" sz="2400">
                <a:latin typeface="Times New Roman" panose="02020603050405020304" pitchFamily="18" charset="0"/>
                <a:cs typeface="Times New Roman" panose="02020603050405020304" pitchFamily="18" charset="0"/>
              </a:rPr>
              <a:t> Correctly designed pair of primers to avoid mispriming (sequence </a:t>
            </a:r>
          </a:p>
          <a:p>
            <a:pPr eaLnBrk="1" hangingPunct="1">
              <a:lnSpc>
                <a:spcPct val="90000"/>
              </a:lnSpc>
            </a:pPr>
            <a:r>
              <a:rPr lang="en-US" altLang="ar-JO" sz="2400">
                <a:latin typeface="Times New Roman" panose="02020603050405020304" pitchFamily="18" charset="0"/>
                <a:cs typeface="Times New Roman" panose="02020603050405020304" pitchFamily="18" charset="0"/>
              </a:rPr>
              <a:t>   should be unique) </a:t>
            </a:r>
          </a:p>
          <a:p>
            <a:pPr eaLnBrk="1" hangingPunct="1">
              <a:lnSpc>
                <a:spcPct val="90000"/>
              </a:lnSpc>
            </a:pPr>
            <a:r>
              <a:rPr lang="en-US" altLang="ar-JO" sz="2400">
                <a:latin typeface="Times New Roman" panose="02020603050405020304" pitchFamily="18" charset="0"/>
                <a:cs typeface="Times New Roman" panose="02020603050405020304" pitchFamily="18" charset="0"/>
              </a:rPr>
              <a:t>-  Primer dimer, hairpin formation should be prevented</a:t>
            </a:r>
            <a:endParaRPr lang="en-SG" altLang="ar-JO" sz="2400">
              <a:latin typeface="Times New Roman" panose="02020603050405020304" pitchFamily="18" charset="0"/>
              <a:cs typeface="Times New Roman" panose="02020603050405020304" pitchFamily="18" charset="0"/>
            </a:endParaRPr>
          </a:p>
          <a:p>
            <a:pPr eaLnBrk="1" hangingPunct="1"/>
            <a:r>
              <a:rPr lang="en-US" altLang="ar-JO" sz="2400">
                <a:latin typeface="Times New Roman" panose="02020603050405020304" pitchFamily="18" charset="0"/>
                <a:cs typeface="Times New Roman" panose="02020603050405020304" pitchFamily="18" charset="0"/>
              </a:rPr>
              <a:t>-  Tm, not more than 60 degree (use the proper annealing temperature).</a:t>
            </a:r>
            <a:endParaRPr lang="en-SG" altLang="ar-JO" sz="2400">
              <a:latin typeface="Times New Roman" panose="02020603050405020304" pitchFamily="18" charset="0"/>
              <a:cs typeface="Times New Roman" panose="02020603050405020304" pitchFamily="18" charset="0"/>
            </a:endParaRPr>
          </a:p>
          <a:p>
            <a:pPr eaLnBrk="1" hangingPunct="1">
              <a:buFontTx/>
              <a:buChar char="-"/>
            </a:pPr>
            <a:r>
              <a:rPr lang="en-US" altLang="ar-JO" sz="2400">
                <a:latin typeface="Times New Roman" panose="02020603050405020304" pitchFamily="18" charset="0"/>
                <a:cs typeface="Times New Roman" panose="02020603050405020304" pitchFamily="18" charset="0"/>
              </a:rPr>
              <a:t>  GC Content should be in the range of 40-60 % for optimum PCR </a:t>
            </a:r>
          </a:p>
          <a:p>
            <a:pPr eaLnBrk="1" hangingPunct="1"/>
            <a:r>
              <a:rPr lang="en-US" altLang="ar-JO" sz="2400">
                <a:latin typeface="Times New Roman" panose="02020603050405020304" pitchFamily="18" charset="0"/>
                <a:cs typeface="Times New Roman" panose="02020603050405020304" pitchFamily="18" charset="0"/>
              </a:rPr>
              <a:t>   efficiency.</a:t>
            </a:r>
          </a:p>
          <a:p>
            <a:pPr eaLnBrk="1" hangingPunct="1">
              <a:buFontTx/>
              <a:buChar char="-"/>
            </a:pPr>
            <a:r>
              <a:rPr lang="en-US" altLang="ar-JO" sz="2400">
                <a:latin typeface="Times New Roman" panose="02020603050405020304" pitchFamily="18" charset="0"/>
                <a:cs typeface="Times New Roman" panose="02020603050405020304" pitchFamily="18" charset="0"/>
              </a:rPr>
              <a:t>  Primers should end (3′) in a G or C, or CG or GC: to increase </a:t>
            </a:r>
          </a:p>
          <a:p>
            <a:pPr eaLnBrk="1" hangingPunct="1"/>
            <a:r>
              <a:rPr lang="en-US" altLang="ar-JO" sz="2400">
                <a:latin typeface="Times New Roman" panose="02020603050405020304" pitchFamily="18" charset="0"/>
                <a:cs typeface="Times New Roman" panose="02020603050405020304" pitchFamily="18" charset="0"/>
              </a:rPr>
              <a:t>   efficiency of priming.</a:t>
            </a:r>
          </a:p>
          <a:p>
            <a:pPr eaLnBrk="1" hangingPunct="1">
              <a:buFontTx/>
              <a:buChar char="-"/>
            </a:pPr>
            <a:r>
              <a:rPr lang="en-US" altLang="ar-JO" sz="2400">
                <a:latin typeface="Times New Roman" panose="02020603050405020304" pitchFamily="18" charset="0"/>
                <a:cs typeface="Times New Roman" panose="02020603050405020304" pitchFamily="18" charset="0"/>
              </a:rPr>
              <a:t>  P</a:t>
            </a:r>
            <a:r>
              <a:rPr lang="en-US" altLang="ar-JO" sz="2400">
                <a:latin typeface="Times New Roman" panose="02020603050405020304" pitchFamily="18" charset="0"/>
              </a:rPr>
              <a:t>rimers should flank the sequence of interest</a:t>
            </a:r>
          </a:p>
          <a:p>
            <a:pPr eaLnBrk="1" hangingPunct="1">
              <a:buFontTx/>
              <a:buChar char="-"/>
            </a:pPr>
            <a:r>
              <a:rPr lang="en-US" altLang="ar-JO" sz="2400">
                <a:latin typeface="Times New Roman" panose="02020603050405020304" pitchFamily="18" charset="0"/>
              </a:rPr>
              <a:t>  Primers that match multiple sequences will give multiple products</a:t>
            </a:r>
          </a:p>
          <a:p>
            <a:pPr eaLnBrk="1" hangingPunct="1">
              <a:buFontTx/>
              <a:buChar char="-"/>
            </a:pPr>
            <a:r>
              <a:rPr lang="en-US" altLang="ar-JO" sz="2400">
                <a:latin typeface="Times New Roman" panose="02020603050405020304" pitchFamily="18" charset="0"/>
                <a:cs typeface="Times New Roman" panose="02020603050405020304" pitchFamily="18" charset="0"/>
              </a:rPr>
              <a:t>  There should be no PolyG or PolyC stretches that can promote non-</a:t>
            </a:r>
          </a:p>
          <a:p>
            <a:pPr eaLnBrk="1" hangingPunct="1"/>
            <a:r>
              <a:rPr lang="en-US" altLang="ar-JO" sz="2400">
                <a:latin typeface="Times New Roman" panose="02020603050405020304" pitchFamily="18" charset="0"/>
                <a:cs typeface="Times New Roman" panose="02020603050405020304" pitchFamily="18" charset="0"/>
              </a:rPr>
              <a:t>    specific annealing</a:t>
            </a:r>
          </a:p>
          <a:p>
            <a:pPr eaLnBrk="1" hangingPunct="1"/>
            <a:endParaRPr lang="en-US" altLang="ar-JO"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0" y="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altLang="ar-JO" sz="2400">
                <a:latin typeface="Times New Roman" panose="02020603050405020304" pitchFamily="18" charset="0"/>
                <a:cs typeface="Times New Roman" panose="02020603050405020304" pitchFamily="18" charset="0"/>
              </a:rPr>
              <a:t> Use hot-start: prepare reaction mixes on ice, place in preheated cycler </a:t>
            </a:r>
          </a:p>
          <a:p>
            <a:pPr eaLnBrk="1" hangingPunct="1"/>
            <a:r>
              <a:rPr lang="en-US" altLang="ar-JO" sz="2400">
                <a:latin typeface="Times New Roman" panose="02020603050405020304" pitchFamily="18" charset="0"/>
                <a:cs typeface="Times New Roman" panose="02020603050405020304" pitchFamily="18" charset="0"/>
              </a:rPr>
              <a:t>  or use a sequestered enzyme that requires an initial heat activation.</a:t>
            </a:r>
            <a:endParaRPr lang="en-US" altLang="ar-JO" sz="2400" b="1">
              <a:latin typeface="Times New Roman" panose="02020603050405020304" pitchFamily="18" charset="0"/>
              <a:cs typeface="Times New Roman" panose="02020603050405020304" pitchFamily="18" charset="0"/>
            </a:endParaRPr>
          </a:p>
          <a:p>
            <a:pPr eaLnBrk="1" hangingPunct="1">
              <a:lnSpc>
                <a:spcPct val="90000"/>
              </a:lnSpc>
            </a:pPr>
            <a:r>
              <a:rPr lang="en-US" altLang="ar-JO" sz="2400" b="1">
                <a:latin typeface="Times New Roman" panose="02020603050405020304" pitchFamily="18" charset="0"/>
                <a:cs typeface="Times New Roman" panose="02020603050405020304" pitchFamily="18" charset="0"/>
              </a:rPr>
              <a:t>  </a:t>
            </a:r>
          </a:p>
          <a:p>
            <a:pPr eaLnBrk="1" hangingPunct="1">
              <a:lnSpc>
                <a:spcPct val="90000"/>
              </a:lnSpc>
            </a:pPr>
            <a:r>
              <a:rPr lang="en-US" altLang="ar-JO" sz="2400" b="1">
                <a:latin typeface="Times New Roman" panose="02020603050405020304" pitchFamily="18" charset="0"/>
                <a:cs typeface="Times New Roman" panose="02020603050405020304" pitchFamily="18" charset="0"/>
              </a:rPr>
              <a:t>2- </a:t>
            </a:r>
            <a:r>
              <a:rPr lang="en-US" altLang="ar-JO" sz="2400" b="1" u="sng">
                <a:latin typeface="Times New Roman" panose="02020603050405020304" pitchFamily="18" charset="0"/>
                <a:cs typeface="Times New Roman" panose="02020603050405020304" pitchFamily="18" charset="0"/>
              </a:rPr>
              <a:t>DNA polymerase</a:t>
            </a:r>
          </a:p>
          <a:p>
            <a:pPr eaLnBrk="1" hangingPunct="1">
              <a:lnSpc>
                <a:spcPct val="90000"/>
              </a:lnSpc>
            </a:pPr>
            <a:r>
              <a:rPr lang="en-US" altLang="ar-JO" sz="2400">
                <a:latin typeface="Times New Roman" panose="02020603050405020304" pitchFamily="18" charset="0"/>
                <a:cs typeface="Times New Roman" panose="02020603050405020304" pitchFamily="18" charset="0"/>
              </a:rPr>
              <a:t>- Thermus aquaticus, its optimum temperature is 72° C </a:t>
            </a:r>
          </a:p>
          <a:p>
            <a:pPr eaLnBrk="1" hangingPunct="1">
              <a:lnSpc>
                <a:spcPct val="90000"/>
              </a:lnSpc>
            </a:pPr>
            <a:r>
              <a:rPr lang="en-US" altLang="ar-JO" sz="2400">
                <a:latin typeface="Times New Roman" panose="02020603050405020304" pitchFamily="18" charset="0"/>
                <a:cs typeface="Times New Roman" panose="02020603050405020304" pitchFamily="18" charset="0"/>
              </a:rPr>
              <a:t>- Taq polymerase is heat resistant</a:t>
            </a:r>
          </a:p>
          <a:p>
            <a:pPr eaLnBrk="1" hangingPunct="1">
              <a:lnSpc>
                <a:spcPct val="90000"/>
              </a:lnSpc>
            </a:pPr>
            <a:r>
              <a:rPr lang="en-US" altLang="ar-JO" sz="2400">
                <a:latin typeface="Times New Roman" panose="02020603050405020304" pitchFamily="18" charset="0"/>
                <a:cs typeface="Times New Roman" panose="02020603050405020304" pitchFamily="18" charset="0"/>
              </a:rPr>
              <a:t>- It lacks proof reading exonuclease activity</a:t>
            </a:r>
          </a:p>
          <a:p>
            <a:pPr eaLnBrk="1" hangingPunct="1"/>
            <a:endParaRPr lang="en-US" altLang="ar-JO" sz="2400" b="1">
              <a:latin typeface="Times New Roman" panose="02020603050405020304" pitchFamily="18" charset="0"/>
              <a:cs typeface="Times New Roman" panose="02020603050405020304" pitchFamily="18" charset="0"/>
            </a:endParaRPr>
          </a:p>
          <a:p>
            <a:pPr eaLnBrk="1" hangingPunct="1"/>
            <a:r>
              <a:rPr lang="en-US" altLang="ar-JO" sz="2400" b="1">
                <a:latin typeface="Times New Roman" panose="02020603050405020304" pitchFamily="18" charset="0"/>
                <a:cs typeface="Times New Roman" panose="02020603050405020304" pitchFamily="18" charset="0"/>
              </a:rPr>
              <a:t>3- </a:t>
            </a:r>
            <a:r>
              <a:rPr lang="en-US" altLang="ar-JO" sz="2400" b="1" u="sng">
                <a:latin typeface="Times New Roman" panose="02020603050405020304" pitchFamily="18" charset="0"/>
                <a:cs typeface="Times New Roman" panose="02020603050405020304" pitchFamily="18" charset="0"/>
              </a:rPr>
              <a:t>Annealing temperature</a:t>
            </a:r>
          </a:p>
          <a:p>
            <a:pPr algn="just" eaLnBrk="1" hangingPunct="1">
              <a:buFontTx/>
              <a:buChar char="-"/>
            </a:pPr>
            <a:r>
              <a:rPr lang="en-US" altLang="ar-JO" sz="2400">
                <a:latin typeface="Times New Roman" panose="02020603050405020304" pitchFamily="18" charset="0"/>
                <a:cs typeface="Times New Roman" panose="02020603050405020304" pitchFamily="18" charset="0"/>
              </a:rPr>
              <a:t> Very important since the success and specificity of PCR depend on it </a:t>
            </a:r>
          </a:p>
          <a:p>
            <a:pPr algn="just" eaLnBrk="1" hangingPunct="1"/>
            <a:r>
              <a:rPr lang="en-US" altLang="ar-JO" sz="2400">
                <a:latin typeface="Times New Roman" panose="02020603050405020304" pitchFamily="18" charset="0"/>
                <a:cs typeface="Times New Roman" panose="02020603050405020304" pitchFamily="18" charset="0"/>
              </a:rPr>
              <a:t>  because DNA-DNA hybridization is a temperature dependent process.</a:t>
            </a:r>
          </a:p>
          <a:p>
            <a:pPr algn="just" eaLnBrk="1" hangingPunct="1">
              <a:buFontTx/>
              <a:buChar char="-"/>
            </a:pPr>
            <a:r>
              <a:rPr lang="en-US" altLang="ar-JO" sz="2400">
                <a:latin typeface="Times New Roman" panose="02020603050405020304" pitchFamily="18" charset="0"/>
                <a:cs typeface="Times New Roman" panose="02020603050405020304" pitchFamily="18" charset="0"/>
              </a:rPr>
              <a:t> If annealing temperature is too high, pairing between primer and </a:t>
            </a:r>
          </a:p>
          <a:p>
            <a:pPr algn="just" eaLnBrk="1" hangingPunct="1"/>
            <a:r>
              <a:rPr lang="en-US" altLang="ar-JO" sz="2400">
                <a:latin typeface="Times New Roman" panose="02020603050405020304" pitchFamily="18" charset="0"/>
                <a:cs typeface="Times New Roman" panose="02020603050405020304" pitchFamily="18" charset="0"/>
              </a:rPr>
              <a:t>  template DNA will not take place then PCR will fail.</a:t>
            </a:r>
          </a:p>
          <a:p>
            <a:pPr algn="just" eaLnBrk="1" hangingPunct="1">
              <a:buFontTx/>
              <a:buChar char="-"/>
            </a:pPr>
            <a:r>
              <a:rPr lang="en-US" altLang="ar-JO" sz="2400">
                <a:latin typeface="Times New Roman" panose="02020603050405020304" pitchFamily="18" charset="0"/>
                <a:cs typeface="Times New Roman" panose="02020603050405020304" pitchFamily="18" charset="0"/>
              </a:rPr>
              <a:t> Ideal Annealing temperature must be low enough to enable </a:t>
            </a:r>
          </a:p>
          <a:p>
            <a:pPr algn="just" eaLnBrk="1" hangingPunct="1"/>
            <a:r>
              <a:rPr lang="en-US" altLang="ar-JO" sz="2400">
                <a:latin typeface="Times New Roman" panose="02020603050405020304" pitchFamily="18" charset="0"/>
                <a:cs typeface="Times New Roman" panose="02020603050405020304" pitchFamily="18" charset="0"/>
              </a:rPr>
              <a:t>  hybridization between primer and template but high enough to prevent </a:t>
            </a:r>
          </a:p>
          <a:p>
            <a:pPr algn="just" eaLnBrk="1" hangingPunct="1"/>
            <a:r>
              <a:rPr lang="en-US" altLang="ar-JO" sz="2400">
                <a:latin typeface="Times New Roman" panose="02020603050405020304" pitchFamily="18" charset="0"/>
                <a:cs typeface="Times New Roman" panose="02020603050405020304" pitchFamily="18" charset="0"/>
              </a:rPr>
              <a:t>  amplification of non target sites.</a:t>
            </a:r>
          </a:p>
          <a:p>
            <a:pPr algn="just" eaLnBrk="1" hangingPunct="1">
              <a:buFontTx/>
              <a:buChar char="-"/>
            </a:pPr>
            <a:r>
              <a:rPr lang="en-US" altLang="ar-JO" sz="2400">
                <a:latin typeface="Times New Roman" panose="02020603050405020304" pitchFamily="18" charset="0"/>
                <a:cs typeface="Times New Roman" panose="02020603050405020304" pitchFamily="18" charset="0"/>
              </a:rPr>
              <a:t> Should be usually 1-2° C or 5° C lower than melting temperature of the </a:t>
            </a:r>
          </a:p>
          <a:p>
            <a:pPr algn="just" eaLnBrk="1" hangingPunct="1"/>
            <a:r>
              <a:rPr lang="en-US" altLang="ar-JO" sz="2400">
                <a:latin typeface="Times New Roman" panose="02020603050405020304" pitchFamily="18" charset="0"/>
                <a:cs typeface="Times New Roman" panose="02020603050405020304" pitchFamily="18" charset="0"/>
              </a:rPr>
              <a:t>  template-primer duplex</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0" y="0"/>
            <a:ext cx="91440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400" b="1">
                <a:latin typeface="Times New Roman" panose="02020603050405020304" pitchFamily="18" charset="0"/>
                <a:cs typeface="Times New Roman" panose="02020603050405020304" pitchFamily="18" charset="0"/>
              </a:rPr>
              <a:t>4- </a:t>
            </a:r>
            <a:r>
              <a:rPr lang="en-US" altLang="ar-JO" sz="2400" b="1" u="sng">
                <a:latin typeface="Times New Roman" panose="02020603050405020304" pitchFamily="18" charset="0"/>
                <a:cs typeface="Times New Roman" panose="02020603050405020304" pitchFamily="18" charset="0"/>
              </a:rPr>
              <a:t>Melting temperature</a:t>
            </a:r>
          </a:p>
          <a:p>
            <a:pPr eaLnBrk="1" hangingPunct="1">
              <a:buFontTx/>
              <a:buChar char="-"/>
            </a:pPr>
            <a:r>
              <a:rPr lang="en-US" altLang="ar-JO" sz="2400">
                <a:latin typeface="Times New Roman" panose="02020603050405020304" pitchFamily="18" charset="0"/>
                <a:cs typeface="Times New Roman" panose="02020603050405020304" pitchFamily="18" charset="0"/>
              </a:rPr>
              <a:t>Temperature at which 2 strands of the duplex dissociate.</a:t>
            </a:r>
          </a:p>
          <a:p>
            <a:pPr eaLnBrk="1" hangingPunct="1"/>
            <a:r>
              <a:rPr lang="en-US" altLang="ar-JO" sz="2400">
                <a:latin typeface="Times New Roman" panose="02020603050405020304" pitchFamily="18" charset="0"/>
                <a:cs typeface="Times New Roman" panose="02020603050405020304" pitchFamily="18" charset="0"/>
              </a:rPr>
              <a:t>- It can be determined experimentally or calculated from formula</a:t>
            </a:r>
          </a:p>
          <a:p>
            <a:pPr algn="ctr" eaLnBrk="1" hangingPunct="1"/>
            <a:r>
              <a:rPr lang="en-US" altLang="ar-JO" sz="2400">
                <a:latin typeface="Times New Roman" panose="02020603050405020304" pitchFamily="18" charset="0"/>
                <a:cs typeface="Times New Roman" panose="02020603050405020304" pitchFamily="18" charset="0"/>
              </a:rPr>
              <a:t>Tm = [4(G+C) + 2(A+T)]</a:t>
            </a:r>
          </a:p>
          <a:p>
            <a:pPr eaLnBrk="1" hangingPunct="1"/>
            <a:endParaRPr lang="en-US" altLang="ar-JO" sz="2400"/>
          </a:p>
          <a:p>
            <a:pPr eaLnBrk="1" hangingPunct="1"/>
            <a:r>
              <a:rPr lang="en-US" altLang="ar-JO" sz="2400" b="1">
                <a:latin typeface="Times New Roman" panose="02020603050405020304" pitchFamily="18" charset="0"/>
                <a:cs typeface="Times New Roman" panose="02020603050405020304" pitchFamily="18" charset="0"/>
              </a:rPr>
              <a:t>5- </a:t>
            </a:r>
            <a:r>
              <a:rPr lang="en-US" altLang="ar-JO" sz="2400" b="1" u="sng">
                <a:latin typeface="Times New Roman" panose="02020603050405020304" pitchFamily="18" charset="0"/>
                <a:cs typeface="Times New Roman" panose="02020603050405020304" pitchFamily="18" charset="0"/>
              </a:rPr>
              <a:t>Contamination Control</a:t>
            </a:r>
          </a:p>
          <a:p>
            <a:pPr eaLnBrk="1" hangingPunct="1">
              <a:buFontTx/>
              <a:buChar char="-"/>
            </a:pPr>
            <a:r>
              <a:rPr lang="en-US" altLang="ar-JO" sz="2400">
                <a:latin typeface="Times New Roman" panose="02020603050405020304" pitchFamily="18" charset="0"/>
                <a:cs typeface="Times New Roman" panose="02020603050405020304" pitchFamily="18" charset="0"/>
              </a:rPr>
              <a:t> The most dangerous contaminant is PCR product from a previous </a:t>
            </a:r>
          </a:p>
          <a:p>
            <a:pPr eaLnBrk="1" hangingPunct="1"/>
            <a:r>
              <a:rPr lang="en-US" altLang="ar-JO" sz="2400">
                <a:latin typeface="Times New Roman" panose="02020603050405020304" pitchFamily="18" charset="0"/>
                <a:cs typeface="Times New Roman" panose="02020603050405020304" pitchFamily="18" charset="0"/>
              </a:rPr>
              <a:t>  reaction.</a:t>
            </a:r>
          </a:p>
          <a:p>
            <a:pPr eaLnBrk="1" hangingPunct="1">
              <a:buFontTx/>
              <a:buChar char="-"/>
            </a:pPr>
            <a:r>
              <a:rPr lang="en-US" altLang="ar-JO" sz="2400">
                <a:latin typeface="Times New Roman" panose="02020603050405020304" pitchFamily="18" charset="0"/>
                <a:cs typeface="Times New Roman" panose="02020603050405020304" pitchFamily="18" charset="0"/>
              </a:rPr>
              <a:t> Prevent exposure of pre-PCR reagents and materials to post-PCR </a:t>
            </a:r>
          </a:p>
          <a:p>
            <a:pPr eaLnBrk="1" hangingPunct="1"/>
            <a:r>
              <a:rPr lang="en-US" altLang="ar-JO" sz="2400">
                <a:latin typeface="Times New Roman" panose="02020603050405020304" pitchFamily="18" charset="0"/>
                <a:cs typeface="Times New Roman" panose="02020603050405020304" pitchFamily="18" charset="0"/>
              </a:rPr>
              <a:t>  contaminants.</a:t>
            </a:r>
          </a:p>
          <a:p>
            <a:pPr eaLnBrk="1" hangingPunct="1"/>
            <a:r>
              <a:rPr lang="en-US" altLang="ar-JO" sz="2400">
                <a:latin typeface="Times New Roman" panose="02020603050405020304" pitchFamily="18" charset="0"/>
                <a:cs typeface="Times New Roman" panose="02020603050405020304" pitchFamily="18" charset="0"/>
              </a:rPr>
              <a:t>- Most common cause is carelessness and bad technique.</a:t>
            </a:r>
          </a:p>
          <a:p>
            <a:pPr eaLnBrk="1" hangingPunct="1"/>
            <a:r>
              <a:rPr lang="en-US" altLang="ar-JO" sz="2400">
                <a:latin typeface="Times New Roman" panose="02020603050405020304" pitchFamily="18" charset="0"/>
                <a:cs typeface="Times New Roman" panose="02020603050405020304" pitchFamily="18" charset="0"/>
              </a:rPr>
              <a:t>- Separate pre- and post-PCR facilities.</a:t>
            </a:r>
          </a:p>
          <a:p>
            <a:pPr eaLnBrk="1" hangingPunct="1"/>
            <a:r>
              <a:rPr lang="en-US" altLang="ar-JO" sz="2400">
                <a:latin typeface="Times New Roman" panose="02020603050405020304" pitchFamily="18" charset="0"/>
                <a:cs typeface="Times New Roman" panose="02020603050405020304" pitchFamily="18" charset="0"/>
              </a:rPr>
              <a:t>- Dedicated pipettes and reagents.</a:t>
            </a:r>
          </a:p>
          <a:p>
            <a:pPr eaLnBrk="1" hangingPunct="1">
              <a:buFontTx/>
              <a:buChar char="-"/>
            </a:pPr>
            <a:r>
              <a:rPr lang="en-US" altLang="ar-JO" sz="2400">
                <a:latin typeface="Times New Roman" panose="02020603050405020304" pitchFamily="18" charset="0"/>
                <a:cs typeface="Times New Roman" panose="02020603050405020304" pitchFamily="18" charset="0"/>
              </a:rPr>
              <a:t> Change gloves.                         </a:t>
            </a:r>
          </a:p>
          <a:p>
            <a:pPr eaLnBrk="1" hangingPunct="1"/>
            <a:r>
              <a:rPr lang="en-US" altLang="ar-JO" sz="2400">
                <a:latin typeface="Times New Roman" panose="02020603050405020304" pitchFamily="18" charset="0"/>
                <a:cs typeface="Times New Roman" panose="02020603050405020304" pitchFamily="18" charset="0"/>
              </a:rPr>
              <a:t>- Aerosol barrier pipette tips.</a:t>
            </a:r>
          </a:p>
          <a:p>
            <a:pPr eaLnBrk="1" hangingPunct="1"/>
            <a:r>
              <a:rPr lang="en-US" altLang="ar-JO" sz="2400">
                <a:latin typeface="Times New Roman" panose="02020603050405020304" pitchFamily="18" charset="0"/>
                <a:cs typeface="Times New Roman" panose="02020603050405020304" pitchFamily="18" charset="0"/>
              </a:rPr>
              <a:t>- 10% bleach, acid baths, UV light</a:t>
            </a:r>
          </a:p>
          <a:p>
            <a:pPr eaLnBrk="1" hangingPunct="1">
              <a:buFontTx/>
              <a:buChar char="-"/>
            </a:pPr>
            <a:r>
              <a:rPr lang="en-US" altLang="ar-JO" sz="2400">
                <a:latin typeface="Times New Roman" panose="02020603050405020304" pitchFamily="18" charset="0"/>
                <a:cs typeface="Times New Roman" panose="02020603050405020304" pitchFamily="18" charset="0"/>
              </a:rPr>
              <a:t> Dilute extracted DNA.</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267200"/>
            <a:ext cx="3457575" cy="231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9144000" cy="5294313"/>
          </a:xfrm>
          <a:prstGeom prst="rect">
            <a:avLst/>
          </a:prstGeom>
          <a:noFill/>
          <a:ln w="9525">
            <a:noFill/>
            <a:miter lim="800000"/>
            <a:headEnd/>
            <a:tailEnd/>
          </a:ln>
        </p:spPr>
        <p:txBody>
          <a:bodyPr>
            <a:spAutoFit/>
          </a:bodyPr>
          <a:lstStyle/>
          <a:p>
            <a:pPr>
              <a:defRPr/>
            </a:pPr>
            <a:r>
              <a:rPr lang="en-US" sz="2600" b="1" u="sng" dirty="0">
                <a:latin typeface="Times New Roman" pitchFamily="18" charset="0"/>
                <a:cs typeface="Times New Roman" pitchFamily="18" charset="0"/>
              </a:rPr>
              <a:t>PCR applications</a:t>
            </a:r>
            <a:r>
              <a:rPr lang="en-US" sz="2600" b="1" dirty="0">
                <a:latin typeface="Times New Roman" pitchFamily="18" charset="0"/>
                <a:cs typeface="Times New Roman" pitchFamily="18" charset="0"/>
              </a:rPr>
              <a:t>:</a:t>
            </a:r>
          </a:p>
          <a:p>
            <a:pPr marL="285750" indent="-285750">
              <a:defRPr/>
            </a:pPr>
            <a:r>
              <a:rPr lang="en-US" sz="2600" dirty="0">
                <a:latin typeface="Times New Roman" pitchFamily="18" charset="0"/>
                <a:cs typeface="Times New Roman" pitchFamily="18" charset="0"/>
              </a:rPr>
              <a:t>- Clinical diagnosis for disease detection</a:t>
            </a:r>
          </a:p>
          <a:p>
            <a:pPr marL="285750" indent="-285750">
              <a:defRPr/>
            </a:pPr>
            <a:r>
              <a:rPr lang="en-US" sz="2600" dirty="0">
                <a:latin typeface="Times New Roman" pitchFamily="18" charset="0"/>
                <a:cs typeface="Times New Roman" pitchFamily="18" charset="0"/>
              </a:rPr>
              <a:t>- DNA typing and mapping                                 </a:t>
            </a:r>
          </a:p>
          <a:p>
            <a:pPr>
              <a:buFontTx/>
              <a:buChar char="-"/>
              <a:defRPr/>
            </a:pPr>
            <a:r>
              <a:rPr lang="en-US" sz="2600" dirty="0">
                <a:latin typeface="Times New Roman" pitchFamily="18" charset="0"/>
                <a:cs typeface="Times New Roman" pitchFamily="18" charset="0"/>
              </a:rPr>
              <a:t> Cloning   </a:t>
            </a:r>
          </a:p>
          <a:p>
            <a:pPr>
              <a:buFontTx/>
              <a:buChar char="-"/>
              <a:defRPr/>
            </a:pPr>
            <a:r>
              <a:rPr lang="en-US" sz="2600" dirty="0">
                <a:latin typeface="Times New Roman" pitchFamily="18" charset="0"/>
                <a:cs typeface="Times New Roman" pitchFamily="18" charset="0"/>
              </a:rPr>
              <a:t> Comparative study of genomics</a:t>
            </a:r>
          </a:p>
          <a:p>
            <a:pPr marL="285750" indent="-285750">
              <a:defRPr/>
            </a:pPr>
            <a:r>
              <a:rPr lang="en-US" sz="2600" dirty="0">
                <a:latin typeface="Times New Roman" pitchFamily="18" charset="0"/>
                <a:cs typeface="Times New Roman" pitchFamily="18" charset="0"/>
              </a:rPr>
              <a:t>- Mutation analysis</a:t>
            </a:r>
          </a:p>
          <a:p>
            <a:pPr marL="285750" indent="-285750">
              <a:defRPr/>
            </a:pPr>
            <a:r>
              <a:rPr lang="en-US" sz="2600" dirty="0">
                <a:latin typeface="Times New Roman" pitchFamily="18" charset="0"/>
                <a:cs typeface="Times New Roman" pitchFamily="18" charset="0"/>
              </a:rPr>
              <a:t>- Detection of gene expression      </a:t>
            </a:r>
          </a:p>
          <a:p>
            <a:pPr marL="285750" indent="-285750">
              <a:defRPr/>
            </a:pPr>
            <a:r>
              <a:rPr lang="en-US" sz="2600" dirty="0">
                <a:latin typeface="Times New Roman" pitchFamily="18" charset="0"/>
                <a:cs typeface="Times New Roman" pitchFamily="18" charset="0"/>
              </a:rPr>
              <a:t>- Site-directed mutagenesis</a:t>
            </a:r>
          </a:p>
          <a:p>
            <a:pPr marL="285750" indent="-285750">
              <a:defRPr/>
            </a:pPr>
            <a:r>
              <a:rPr lang="en-US" sz="2600" dirty="0">
                <a:latin typeface="Times New Roman" pitchFamily="18" charset="0"/>
                <a:cs typeface="Times New Roman" pitchFamily="18" charset="0"/>
              </a:rPr>
              <a:t>- Sequencing                                  </a:t>
            </a:r>
          </a:p>
          <a:p>
            <a:pPr marL="457200" indent="-457200">
              <a:buFontTx/>
              <a:buChar char="-"/>
              <a:defRPr/>
            </a:pPr>
            <a:r>
              <a:rPr lang="en-US" sz="2600" dirty="0">
                <a:latin typeface="Times New Roman" pitchFamily="18" charset="0"/>
                <a:cs typeface="Times New Roman" pitchFamily="18" charset="0"/>
              </a:rPr>
              <a:t>Forensic medicine</a:t>
            </a:r>
          </a:p>
          <a:p>
            <a:pPr>
              <a:defRPr/>
            </a:pPr>
            <a:r>
              <a:rPr lang="en-US" sz="2600" b="1" dirty="0">
                <a:latin typeface="Times New Roman" pitchFamily="18" charset="0"/>
                <a:cs typeface="Times New Roman" pitchFamily="18" charset="0"/>
              </a:rPr>
              <a:t>	In forensic testing: By amplification of DNA from a dried blood spot or one hair follicle to trace the accused person for a crime</a:t>
            </a:r>
            <a:r>
              <a:rPr lang="en-US" sz="2600" b="1" dirty="0">
                <a:latin typeface="Times New Roman" pitchFamily="18" charset="0"/>
                <a:cs typeface="Times New Roman" pitchFamily="18" charset="0"/>
              </a:rPr>
              <a:t>.</a:t>
            </a:r>
            <a:endParaRPr lang="en-US" sz="2600" b="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pcr"/>
          <p:cNvPicPr>
            <a:picLocks noChangeAspect="1" noChangeArrowheads="1"/>
          </p:cNvPicPr>
          <p:nvPr/>
        </p:nvPicPr>
        <p:blipFill>
          <a:blip r:embed="rId2">
            <a:extLst>
              <a:ext uri="{28A0092B-C50C-407E-A947-70E740481C1C}">
                <a14:useLocalDpi xmlns:a14="http://schemas.microsoft.com/office/drawing/2010/main" val="0"/>
              </a:ext>
            </a:extLst>
          </a:blip>
          <a:srcRect l="2533" t="3021" r="5222" b="3741"/>
          <a:stretch>
            <a:fillRect/>
          </a:stretch>
        </p:blipFill>
        <p:spPr bwMode="auto">
          <a:xfrm>
            <a:off x="304800" y="209550"/>
            <a:ext cx="8610600"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0" y="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b="1" u="sng">
                <a:latin typeface="Times New Roman" panose="02020603050405020304" pitchFamily="18" charset="0"/>
                <a:cs typeface="Times New Roman" panose="02020603050405020304" pitchFamily="18" charset="0"/>
              </a:rPr>
              <a:t>1- Infectious Diseases </a:t>
            </a:r>
          </a:p>
          <a:p>
            <a:pPr algn="justLow" eaLnBrk="1" hangingPunct="1"/>
            <a:r>
              <a:rPr lang="en-US" altLang="ar-JO" sz="2800">
                <a:latin typeface="Times New Roman" panose="02020603050405020304" pitchFamily="18" charset="0"/>
                <a:cs typeface="Times New Roman" panose="02020603050405020304" pitchFamily="18" charset="0"/>
              </a:rPr>
              <a:t>- Detection of infectious agents, as pathogenic bacteria and viruses </a:t>
            </a:r>
          </a:p>
          <a:p>
            <a:pPr algn="justLow" eaLnBrk="1" hangingPunct="1"/>
            <a:r>
              <a:rPr lang="en-US" altLang="ar-JO" sz="2800" b="1" u="sng">
                <a:latin typeface="Times New Roman" panose="02020603050405020304" pitchFamily="18" charset="0"/>
                <a:cs typeface="Times New Roman" panose="02020603050405020304" pitchFamily="18" charset="0"/>
              </a:rPr>
              <a:t>2- Cancer </a:t>
            </a:r>
          </a:p>
          <a:p>
            <a:pPr algn="justLow" eaLnBrk="1" hangingPunct="1"/>
            <a:r>
              <a:rPr lang="en-US" altLang="ar-JO" sz="2800">
                <a:latin typeface="Times New Roman" panose="02020603050405020304" pitchFamily="18" charset="0"/>
                <a:cs typeface="Times New Roman" panose="02020603050405020304" pitchFamily="18" charset="0"/>
              </a:rPr>
              <a:t> Detection of malignant diseases by PCR, recurrence of </a:t>
            </a:r>
          </a:p>
          <a:p>
            <a:pPr algn="justLow" eaLnBrk="1" hangingPunct="1"/>
            <a:r>
              <a:rPr lang="en-US" altLang="ar-JO" sz="2800">
                <a:latin typeface="Times New Roman" panose="02020603050405020304" pitchFamily="18" charset="0"/>
                <a:cs typeface="Times New Roman" panose="02020603050405020304" pitchFamily="18" charset="0"/>
              </a:rPr>
              <a:t>  hematological cancers has also been evaluated and detection </a:t>
            </a:r>
          </a:p>
          <a:p>
            <a:pPr algn="justLow" eaLnBrk="1" hangingPunct="1"/>
            <a:r>
              <a:rPr lang="en-US" altLang="ar-JO" sz="2800">
                <a:latin typeface="Times New Roman" panose="02020603050405020304" pitchFamily="18" charset="0"/>
                <a:cs typeface="Times New Roman" panose="02020603050405020304" pitchFamily="18" charset="0"/>
              </a:rPr>
              <a:t>  of micro-metastasis in blood, lymph nodes and bone marrow.</a:t>
            </a:r>
          </a:p>
          <a:p>
            <a:pPr eaLnBrk="1" hangingPunct="1"/>
            <a:r>
              <a:rPr lang="en-US" altLang="ar-JO" sz="2800" b="1">
                <a:latin typeface="Times New Roman" panose="02020603050405020304" pitchFamily="18" charset="0"/>
                <a:cs typeface="Times New Roman" panose="02020603050405020304" pitchFamily="18" charset="0"/>
              </a:rPr>
              <a:t>3- </a:t>
            </a:r>
            <a:r>
              <a:rPr lang="en-US" altLang="ar-JO" sz="2800" b="1" u="sng">
                <a:latin typeface="Times New Roman" panose="02020603050405020304" pitchFamily="18" charset="0"/>
                <a:cs typeface="Times New Roman" panose="02020603050405020304" pitchFamily="18" charset="0"/>
              </a:rPr>
              <a:t>Genetic Disease</a:t>
            </a:r>
            <a:r>
              <a:rPr lang="en-US" altLang="ar-JO" sz="2800" b="1">
                <a:latin typeface="Times New Roman" panose="02020603050405020304" pitchFamily="18" charset="0"/>
                <a:cs typeface="Times New Roman" panose="02020603050405020304" pitchFamily="18" charset="0"/>
              </a:rPr>
              <a:t> </a:t>
            </a:r>
          </a:p>
          <a:p>
            <a:pPr eaLnBrk="1" hangingPunct="1">
              <a:buFontTx/>
              <a:buChar char="-"/>
            </a:pPr>
            <a:r>
              <a:rPr lang="en-US" altLang="ar-JO" sz="2800">
                <a:latin typeface="Times New Roman" panose="02020603050405020304" pitchFamily="18" charset="0"/>
                <a:cs typeface="Times New Roman" panose="02020603050405020304" pitchFamily="18" charset="0"/>
              </a:rPr>
              <a:t> Single point mutations can be detected by modified PCR </a:t>
            </a:r>
          </a:p>
          <a:p>
            <a:pPr eaLnBrk="1" hangingPunct="1"/>
            <a:r>
              <a:rPr lang="en-US" altLang="ar-JO" sz="2800">
                <a:latin typeface="Times New Roman" panose="02020603050405020304" pitchFamily="18" charset="0"/>
                <a:cs typeface="Times New Roman" panose="02020603050405020304" pitchFamily="18" charset="0"/>
              </a:rPr>
              <a:t>   techniques such as the ligase chain reaction (LCR) and PCR-  </a:t>
            </a:r>
          </a:p>
          <a:p>
            <a:pPr eaLnBrk="1" hangingPunct="1"/>
            <a:r>
              <a:rPr lang="en-US" altLang="ar-JO" sz="2800">
                <a:latin typeface="Times New Roman" panose="02020603050405020304" pitchFamily="18" charset="0"/>
                <a:cs typeface="Times New Roman" panose="02020603050405020304" pitchFamily="18" charset="0"/>
              </a:rPr>
              <a:t>   single-strand conformational polymorphisms (PCR-SSCP) </a:t>
            </a:r>
          </a:p>
          <a:p>
            <a:pPr eaLnBrk="1" hangingPunct="1"/>
            <a:r>
              <a:rPr lang="en-US" altLang="ar-JO" sz="2800">
                <a:latin typeface="Times New Roman" panose="02020603050405020304" pitchFamily="18" charset="0"/>
                <a:cs typeface="Times New Roman" panose="02020603050405020304" pitchFamily="18" charset="0"/>
              </a:rPr>
              <a:t>   analysis. </a:t>
            </a:r>
          </a:p>
          <a:p>
            <a:pPr eaLnBrk="1" hangingPunct="1">
              <a:buFontTx/>
              <a:buChar char="-"/>
            </a:pPr>
            <a:r>
              <a:rPr lang="en-US" altLang="ar-JO" sz="2800">
                <a:latin typeface="Times New Roman" panose="02020603050405020304" pitchFamily="18" charset="0"/>
                <a:cs typeface="Times New Roman" panose="02020603050405020304" pitchFamily="18" charset="0"/>
              </a:rPr>
              <a:t> Detection of variation and mutation in genes using primers </a:t>
            </a:r>
          </a:p>
          <a:p>
            <a:pPr eaLnBrk="1" hangingPunct="1"/>
            <a:r>
              <a:rPr lang="en-US" altLang="ar-JO" sz="2800">
                <a:latin typeface="Times New Roman" panose="02020603050405020304" pitchFamily="18" charset="0"/>
                <a:cs typeface="Times New Roman" panose="02020603050405020304" pitchFamily="18" charset="0"/>
              </a:rPr>
              <a:t>  containing sequences that were not completely </a:t>
            </a:r>
          </a:p>
          <a:p>
            <a:pPr eaLnBrk="1" hangingPunct="1"/>
            <a:r>
              <a:rPr lang="en-US" altLang="ar-JO" sz="2800">
                <a:latin typeface="Times New Roman" panose="02020603050405020304" pitchFamily="18" charset="0"/>
                <a:cs typeface="Times New Roman" panose="02020603050405020304" pitchFamily="18" charset="0"/>
              </a:rPr>
              <a:t>  complementary to the template.</a:t>
            </a:r>
            <a:endParaRPr lang="en-US" altLang="ar-JO" sz="2800" b="1" u="sng">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0" y="0"/>
            <a:ext cx="9144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b="1" u="sng">
                <a:latin typeface="Times New Roman" panose="02020603050405020304" pitchFamily="18" charset="0"/>
                <a:cs typeface="Times New Roman" panose="02020603050405020304" pitchFamily="18" charset="0"/>
              </a:rPr>
              <a:t>Prenatal diagnosis</a:t>
            </a:r>
            <a:r>
              <a:rPr lang="en-US" altLang="ar-JO" sz="2800" b="1">
                <a:latin typeface="Times New Roman" panose="02020603050405020304" pitchFamily="18" charset="0"/>
                <a:cs typeface="Times New Roman" panose="02020603050405020304" pitchFamily="18" charset="0"/>
              </a:rPr>
              <a:t> </a:t>
            </a:r>
          </a:p>
          <a:p>
            <a:pPr eaLnBrk="1" hangingPunct="1"/>
            <a:r>
              <a:rPr lang="en-US" altLang="ar-JO" sz="2800">
                <a:latin typeface="Times New Roman" panose="02020603050405020304" pitchFamily="18" charset="0"/>
                <a:cs typeface="Times New Roman" panose="02020603050405020304" pitchFamily="18" charset="0"/>
              </a:rPr>
              <a:t>- Prenatal sexing: </a:t>
            </a:r>
          </a:p>
          <a:p>
            <a:pPr eaLnBrk="1" hangingPunct="1"/>
            <a:r>
              <a:rPr lang="en-US" altLang="ar-JO" sz="2800">
                <a:latin typeface="Times New Roman" panose="02020603050405020304" pitchFamily="18" charset="0"/>
                <a:cs typeface="Times New Roman" panose="02020603050405020304" pitchFamily="18" charset="0"/>
              </a:rPr>
              <a:t>   Often required in families with inherited sex-linked diseases. </a:t>
            </a:r>
          </a:p>
          <a:p>
            <a:pPr eaLnBrk="1" hangingPunct="1">
              <a:buFontTx/>
              <a:buChar char="-"/>
            </a:pPr>
            <a:r>
              <a:rPr lang="en-US" altLang="ar-JO" sz="2800">
                <a:latin typeface="Times New Roman" panose="02020603050405020304" pitchFamily="18" charset="0"/>
                <a:cs typeface="Times New Roman" panose="02020603050405020304" pitchFamily="18" charset="0"/>
              </a:rPr>
              <a:t> Prenatal Diagnosis of diseases of many of the inborn errors </a:t>
            </a:r>
          </a:p>
          <a:p>
            <a:pPr eaLnBrk="1" hangingPunct="1"/>
            <a:r>
              <a:rPr lang="en-US" altLang="ar-JO" sz="2800">
                <a:latin typeface="Times New Roman" panose="02020603050405020304" pitchFamily="18" charset="0"/>
                <a:cs typeface="Times New Roman" panose="02020603050405020304" pitchFamily="18" charset="0"/>
              </a:rPr>
              <a:t>  of metabolism is possible by DNA markers. </a:t>
            </a:r>
          </a:p>
          <a:p>
            <a:pPr eaLnBrk="1" hangingPunct="1"/>
            <a:endParaRPr lang="en-US" altLang="ar-JO" sz="2800" b="1" u="sng">
              <a:latin typeface="Times New Roman" panose="02020603050405020304" pitchFamily="18" charset="0"/>
              <a:cs typeface="Times New Roman" panose="02020603050405020304" pitchFamily="18" charset="0"/>
            </a:endParaRPr>
          </a:p>
          <a:p>
            <a:pPr eaLnBrk="1" hangingPunct="1"/>
            <a:r>
              <a:rPr lang="en-US" altLang="ar-JO" sz="2800" b="1" u="sng">
                <a:latin typeface="Times New Roman" panose="02020603050405020304" pitchFamily="18" charset="0"/>
                <a:cs typeface="Times New Roman" panose="02020603050405020304" pitchFamily="18" charset="0"/>
              </a:rPr>
              <a:t>Research </a:t>
            </a:r>
          </a:p>
          <a:p>
            <a:pPr eaLnBrk="1" hangingPunct="1">
              <a:buFontTx/>
              <a:buChar char="-"/>
            </a:pPr>
            <a:r>
              <a:rPr lang="en-US" altLang="ar-JO" sz="2800">
                <a:latin typeface="Times New Roman" panose="02020603050405020304" pitchFamily="18" charset="0"/>
                <a:cs typeface="Times New Roman" panose="02020603050405020304" pitchFamily="18" charset="0"/>
              </a:rPr>
              <a:t>PCR is used in research laboratories in DNA cloning </a:t>
            </a:r>
          </a:p>
          <a:p>
            <a:pPr eaLnBrk="1" hangingPunct="1"/>
            <a:r>
              <a:rPr lang="en-US" altLang="ar-JO" sz="2800">
                <a:latin typeface="Times New Roman" panose="02020603050405020304" pitchFamily="18" charset="0"/>
                <a:cs typeface="Times New Roman" panose="02020603050405020304" pitchFamily="18" charset="0"/>
              </a:rPr>
              <a:t>  procedures, </a:t>
            </a:r>
          </a:p>
          <a:p>
            <a:pPr eaLnBrk="1" hangingPunct="1">
              <a:buFontTx/>
              <a:buChar char="-"/>
            </a:pPr>
            <a:r>
              <a:rPr lang="en-US" altLang="ar-JO" sz="2800">
                <a:latin typeface="Times New Roman" panose="02020603050405020304" pitchFamily="18" charset="0"/>
                <a:cs typeface="Times New Roman" panose="02020603050405020304" pitchFamily="18" charset="0"/>
              </a:rPr>
              <a:t>Southern blotting, DNA sequencing, recombinant DNA </a:t>
            </a:r>
          </a:p>
          <a:p>
            <a:pPr eaLnBrk="1" hangingPunct="1"/>
            <a:r>
              <a:rPr lang="en-US" altLang="ar-JO" sz="2800">
                <a:latin typeface="Times New Roman" panose="02020603050405020304" pitchFamily="18" charset="0"/>
                <a:cs typeface="Times New Roman" panose="02020603050405020304" pitchFamily="18" charset="0"/>
              </a:rPr>
              <a:t>  technology. </a:t>
            </a:r>
          </a:p>
          <a:p>
            <a:pPr eaLnBrk="1" hangingPunct="1"/>
            <a:r>
              <a:rPr lang="en-US" altLang="ar-JO" sz="2800">
                <a:latin typeface="Times New Roman" panose="02020603050405020304" pitchFamily="18" charset="0"/>
                <a:cs typeface="Times New Roman" panose="02020603050405020304" pitchFamily="18" charset="0"/>
              </a:rPr>
              <a:t>- Major role in the human genome project.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131763" y="152400"/>
            <a:ext cx="439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v-SE" altLang="ar-JO" sz="2000" b="1"/>
              <a:t>II.DNA fingerprinting (DNA typing):</a:t>
            </a:r>
            <a:endParaRPr lang="ar-EG" altLang="ar-JO" sz="2000" b="1"/>
          </a:p>
        </p:txBody>
      </p:sp>
      <p:sp>
        <p:nvSpPr>
          <p:cNvPr id="19459" name="Rectangle 2"/>
          <p:cNvSpPr>
            <a:spLocks noChangeArrowheads="1"/>
          </p:cNvSpPr>
          <p:nvPr/>
        </p:nvSpPr>
        <p:spPr bwMode="auto">
          <a:xfrm>
            <a:off x="109538" y="609600"/>
            <a:ext cx="9013825"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a:t>-</a:t>
            </a:r>
            <a:r>
              <a:rPr lang="en-US" altLang="ar-JO" sz="2400"/>
              <a:t>DNA fingerprint consists of first obtaining a sample of cells, such as skin, hair, or blood cells, which contain DNA.</a:t>
            </a:r>
          </a:p>
          <a:p>
            <a:pPr eaLnBrk="1" hangingPunct="1"/>
            <a:r>
              <a:rPr lang="en-US" altLang="ar-JO" sz="2400"/>
              <a:t>-The DNA is extracted from the cells and purified, amplification of the target DNA including the repetitive sequences by using PCR.  The DNA was then cut at specific points along the strand with restriction enzymes. The enzymes produced fragments of varying lengths that were subjected to gel electrophoresis, the shorter the fragment, the more quickly it moved toward the positive pole (anode). The separated fragments are then transferred to a nitrocellulose or nylon filter; this procedure is called a Southern blot.</a:t>
            </a:r>
          </a:p>
          <a:p>
            <a:pPr eaLnBrk="1" hangingPunct="1"/>
            <a:r>
              <a:rPr lang="en-US" altLang="ar-JO" sz="2400"/>
              <a:t>-The fragments underwent autoradiography in which they were exposed to DNA probes—pieces of synthetic DNA that were made radioactive and that bound to the minisatellites.  This technique is used in forensic medicine to determine the parents of an individual or suspect in a crime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7848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832350"/>
          </a:xfrm>
          <a:prstGeom prst="rect">
            <a:avLst/>
          </a:prstGeom>
        </p:spPr>
        <p:txBody>
          <a:bodyPr>
            <a:spAutoFit/>
          </a:bodyPr>
          <a:lstStyle/>
          <a:p>
            <a:pPr>
              <a:defRPr/>
            </a:pPr>
            <a:r>
              <a:rPr lang="en-US" sz="2800" b="1" u="sng" dirty="0">
                <a:latin typeface="Times New Roman" pitchFamily="18" charset="0"/>
                <a:cs typeface="Times New Roman" pitchFamily="18" charset="0"/>
              </a:rPr>
              <a:t>Contents</a:t>
            </a:r>
            <a:r>
              <a:rPr lang="en-US" sz="2800" b="1" dirty="0">
                <a:latin typeface="Times New Roman" pitchFamily="18" charset="0"/>
                <a:cs typeface="Times New Roman" pitchFamily="18" charset="0"/>
              </a:rPr>
              <a:t>:</a:t>
            </a:r>
          </a:p>
          <a:p>
            <a:pPr>
              <a:defRPr/>
            </a:pPr>
            <a:endParaRPr lang="en-US" sz="2800" u="sng" dirty="0">
              <a:latin typeface="Times New Roman" pitchFamily="18" charset="0"/>
              <a:cs typeface="Times New Roman" pitchFamily="18" charset="0"/>
            </a:endParaRPr>
          </a:p>
          <a:p>
            <a:pPr marL="457200" indent="-457200">
              <a:defRPr/>
            </a:pPr>
            <a:r>
              <a:rPr lang="en-US" sz="2800" dirty="0">
                <a:latin typeface="Times New Roman" pitchFamily="18" charset="0"/>
                <a:cs typeface="Times New Roman" pitchFamily="18" charset="0"/>
              </a:rPr>
              <a:t>- Polymerase chain reaction</a:t>
            </a:r>
          </a:p>
          <a:p>
            <a:pPr marL="457200" indent="-457200">
              <a:defRPr/>
            </a:pPr>
            <a:r>
              <a:rPr lang="en-US" sz="2800" dirty="0">
                <a:latin typeface="Times New Roman" pitchFamily="18" charset="0"/>
                <a:cs typeface="Times New Roman" pitchFamily="18" charset="0"/>
              </a:rPr>
              <a:t>- Reaction components</a:t>
            </a:r>
          </a:p>
          <a:p>
            <a:pPr marL="457200" indent="-457200">
              <a:defRPr/>
            </a:pPr>
            <a:r>
              <a:rPr lang="en-US" sz="2800" dirty="0">
                <a:latin typeface="Times New Roman" pitchFamily="18" charset="0"/>
                <a:cs typeface="Times New Roman" pitchFamily="18" charset="0"/>
              </a:rPr>
              <a:t>- Steps involved</a:t>
            </a:r>
          </a:p>
          <a:p>
            <a:pPr marL="457200" indent="-457200">
              <a:defRPr/>
            </a:pPr>
            <a:r>
              <a:rPr lang="en-US" sz="2800" dirty="0">
                <a:latin typeface="Times New Roman" pitchFamily="18" charset="0"/>
                <a:cs typeface="Times New Roman" pitchFamily="18" charset="0"/>
              </a:rPr>
              <a:t>- Factors for optimal PCR</a:t>
            </a:r>
          </a:p>
          <a:p>
            <a:pPr marL="457200" indent="-457200">
              <a:defRPr/>
            </a:pPr>
            <a:r>
              <a:rPr lang="en-US" sz="2800" dirty="0">
                <a:latin typeface="Times New Roman" pitchFamily="18" charset="0"/>
                <a:cs typeface="Times New Roman" pitchFamily="18" charset="0"/>
              </a:rPr>
              <a:t>- PCR applications</a:t>
            </a:r>
          </a:p>
          <a:p>
            <a:pPr marL="457200" indent="-457200">
              <a:defRPr/>
            </a:pPr>
            <a:r>
              <a:rPr lang="en-US" sz="2800" dirty="0">
                <a:latin typeface="Times New Roman" pitchFamily="18" charset="0"/>
                <a:cs typeface="Times New Roman" pitchFamily="18" charset="0"/>
              </a:rPr>
              <a:t>- PCR modifications</a:t>
            </a:r>
          </a:p>
          <a:p>
            <a:pPr marL="457200" indent="-457200">
              <a:defRPr/>
            </a:pPr>
            <a:r>
              <a:rPr lang="en-US" sz="2800" dirty="0">
                <a:latin typeface="Times New Roman" pitchFamily="18" charset="0"/>
                <a:cs typeface="Times New Roman" pitchFamily="18" charset="0"/>
              </a:rPr>
              <a:t>- Advantages</a:t>
            </a:r>
          </a:p>
          <a:p>
            <a:pPr marL="457200" indent="-457200">
              <a:defRPr/>
            </a:pPr>
            <a:r>
              <a:rPr lang="en-US" sz="2800" dirty="0">
                <a:latin typeface="Times New Roman" pitchFamily="18" charset="0"/>
                <a:cs typeface="Times New Roman" pitchFamily="18" charset="0"/>
              </a:rPr>
              <a:t>- PCR limitations</a:t>
            </a:r>
          </a:p>
          <a:p>
            <a:pPr algn="ctr">
              <a:defRPr/>
            </a:pPr>
            <a:endParaRPr lang="en-US" sz="2800" dirty="0"/>
          </a:p>
        </p:txBody>
      </p:sp>
      <p:pic>
        <p:nvPicPr>
          <p:cNvPr id="3075" name="Picture 3" descr="pcr cyc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060575"/>
            <a:ext cx="44958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381000" y="152400"/>
            <a:ext cx="15240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5000"/>
              </a:lnSpc>
            </a:pPr>
            <a:r>
              <a:rPr lang="en-US" altLang="ar-JO" b="1">
                <a:latin typeface="Times New Roman" panose="02020603050405020304" pitchFamily="18" charset="0"/>
                <a:ea typeface="SimSun" panose="02010600030101010101" pitchFamily="2" charset="-122"/>
                <a:cs typeface="Times New Roman" panose="02020603050405020304" pitchFamily="18" charset="0"/>
              </a:rPr>
              <a:t>Gene therapy</a:t>
            </a:r>
            <a:endParaRPr lang="en-US" altLang="ar-JO" sz="16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21507" name="Rectangle 2"/>
          <p:cNvSpPr>
            <a:spLocks noChangeArrowheads="1"/>
          </p:cNvSpPr>
          <p:nvPr/>
        </p:nvSpPr>
        <p:spPr bwMode="auto">
          <a:xfrm>
            <a:off x="26988" y="68580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ar-JO"/>
              <a:t>-	Gene therapy is an experimental technique that uses genes to treat or prevent disease. The goal of gene therapy is to insert the normal, cloned DNA for a gene into the somatic cells of a patient who has a defect in that gene as a result of some disease-causing mutation.</a:t>
            </a:r>
          </a:p>
          <a:p>
            <a:pPr algn="just" eaLnBrk="1" hangingPunct="1"/>
            <a:endParaRPr lang="en-US" altLang="ar-JO"/>
          </a:p>
          <a:p>
            <a:pPr algn="just" eaLnBrk="1" hangingPunct="1"/>
            <a:r>
              <a:rPr lang="en-US" altLang="ar-JO"/>
              <a:t>-	The DNA must become permanently integrated into the patient’s chromosomes in such a way as to be properly expressed to produce the correct protein. For example, patients with severe combined immunodeficiency disease (SCID) have an immune deficiency as a result of mutations in the gene for adenosine deaminase. Patients with SCID have been successfully treated by incorporating functional copies of the appropriate gene into their cells /[Note: This is often called “gene replacement therapy.”]</a:t>
            </a:r>
          </a:p>
          <a:p>
            <a:pPr algn="just" eaLnBrk="1" hangingPunct="1"/>
            <a:endParaRPr lang="en-US" altLang="ar-JO"/>
          </a:p>
          <a:p>
            <a:pPr algn="just" eaLnBrk="1" hangingPunct="1"/>
            <a:r>
              <a:rPr lang="en-US" altLang="ar-JO"/>
              <a:t>-	Although gene therapy is an attractive therapeutic strategy for individuals with inherited diseases, but it has some limitation and drawbacks, e.g. some of the treated SCID patients developed leukemias due to activation of oncogenes.</a:t>
            </a:r>
          </a:p>
          <a:p>
            <a:pPr algn="just" eaLnBrk="1" hangingPunct="1"/>
            <a:endParaRPr lang="en-US" altLang="ar-JO"/>
          </a:p>
          <a:p>
            <a:pPr algn="just" eaLnBrk="1" hangingPunct="1"/>
            <a:r>
              <a:rPr lang="en-US" altLang="ar-JO"/>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0"/>
            <a:ext cx="6400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0" y="0"/>
            <a:ext cx="9144000" cy="6740525"/>
          </a:xfrm>
          <a:prstGeom prst="rect">
            <a:avLst/>
          </a:prstGeom>
          <a:noFill/>
          <a:ln w="9525">
            <a:noFill/>
            <a:miter lim="800000"/>
            <a:headEnd/>
            <a:tailEnd/>
          </a:ln>
        </p:spPr>
        <p:txBody>
          <a:bodyPr>
            <a:spAutoFit/>
          </a:bodyPr>
          <a:lstStyle/>
          <a:p>
            <a:pPr>
              <a:defRPr/>
            </a:pPr>
            <a:r>
              <a:rPr lang="en-US" sz="2400" b="1" u="sng" dirty="0">
                <a:latin typeface="Times New Roman" pitchFamily="18" charset="0"/>
                <a:cs typeface="Times New Roman" pitchFamily="18" charset="0"/>
              </a:rPr>
              <a:t>PCR modifications</a:t>
            </a:r>
          </a:p>
          <a:p>
            <a:pPr>
              <a:defRPr/>
            </a:pPr>
            <a:r>
              <a:rPr lang="en-US" sz="2400" dirty="0">
                <a:latin typeface="Times New Roman" pitchFamily="18" charset="0"/>
                <a:cs typeface="Times New Roman" pitchFamily="18" charset="0"/>
              </a:rPr>
              <a:t>- Nested PCR                                    - Multiplex PCR             </a:t>
            </a:r>
          </a:p>
          <a:p>
            <a:pPr>
              <a:defRPr/>
            </a:pPr>
            <a:r>
              <a:rPr lang="en-US" sz="2400" dirty="0">
                <a:latin typeface="Times New Roman" pitchFamily="18" charset="0"/>
                <a:cs typeface="Times New Roman" pitchFamily="18" charset="0"/>
              </a:rPr>
              <a:t>- Sequence-specific PCR                  - Reverse-transcriptase PCR</a:t>
            </a:r>
          </a:p>
          <a:p>
            <a:pPr>
              <a:defRPr/>
            </a:pPr>
            <a:r>
              <a:rPr lang="en-US" sz="2400" dirty="0">
                <a:latin typeface="Times New Roman" pitchFamily="18" charset="0"/>
                <a:cs typeface="Times New Roman" pitchFamily="18" charset="0"/>
              </a:rPr>
              <a:t>- Long-range PCR                             - Whole-genome amplification</a:t>
            </a:r>
          </a:p>
          <a:p>
            <a:pPr marL="0" lvl="1">
              <a:defRPr/>
            </a:pPr>
            <a:r>
              <a:rPr lang="en-US" sz="2400" dirty="0">
                <a:latin typeface="Times New Roman" pitchFamily="18" charset="0"/>
                <a:cs typeface="Times New Roman" pitchFamily="18" charset="0"/>
              </a:rPr>
              <a:t>- Quantitative real-time PCR</a:t>
            </a:r>
          </a:p>
          <a:p>
            <a:pPr marL="0" lvl="1">
              <a:buFontTx/>
              <a:buChar char="-"/>
              <a:defRPr/>
            </a:pPr>
            <a:r>
              <a:rPr lang="en-US" sz="2400" dirty="0">
                <a:latin typeface="Times New Roman" pitchFamily="18" charset="0"/>
                <a:cs typeface="Times New Roman" pitchFamily="18" charset="0"/>
              </a:rPr>
              <a:t> Arbitrarily Primed PCR/Random Primer PCR [RAPD PCR (AP-PCR)].</a:t>
            </a:r>
          </a:p>
          <a:p>
            <a:pPr>
              <a:buFontTx/>
              <a:buChar char="-"/>
              <a:defRPr/>
            </a:pPr>
            <a:endParaRPr lang="en-US" sz="2400" dirty="0">
              <a:latin typeface="Times New Roman" pitchFamily="18" charset="0"/>
              <a:cs typeface="Times New Roman" pitchFamily="18" charset="0"/>
            </a:endParaRPr>
          </a:p>
          <a:p>
            <a:pPr>
              <a:defRPr/>
            </a:pPr>
            <a:r>
              <a:rPr lang="en-US" sz="2400" b="1" u="sng" dirty="0">
                <a:latin typeface="Times New Roman" pitchFamily="18" charset="0"/>
                <a:cs typeface="Times New Roman" pitchFamily="18" charset="0"/>
              </a:rPr>
              <a:t>PCR Advantages</a:t>
            </a:r>
          </a:p>
          <a:p>
            <a:pPr marL="285750" indent="-285750">
              <a:defRPr/>
            </a:pPr>
            <a:r>
              <a:rPr lang="en-US" sz="2400" dirty="0">
                <a:latin typeface="Times New Roman" pitchFamily="18" charset="0"/>
                <a:cs typeface="Times New Roman" pitchFamily="18" charset="0"/>
              </a:rPr>
              <a:t>- Specific, sensitive and flexible</a:t>
            </a:r>
          </a:p>
          <a:p>
            <a:pPr marL="285750" indent="-285750">
              <a:defRPr/>
            </a:pPr>
            <a:r>
              <a:rPr lang="en-US" sz="2400" dirty="0">
                <a:latin typeface="Times New Roman" pitchFamily="18" charset="0"/>
                <a:cs typeface="Times New Roman" pitchFamily="18" charset="0"/>
              </a:rPr>
              <a:t>- Simple, rapid, relatively inexpensive</a:t>
            </a:r>
          </a:p>
          <a:p>
            <a:pPr marL="285750" indent="-285750">
              <a:defRPr/>
            </a:pPr>
            <a:r>
              <a:rPr lang="en-US" sz="2400" dirty="0">
                <a:latin typeface="Times New Roman" pitchFamily="18" charset="0"/>
                <a:cs typeface="Times New Roman" pitchFamily="18" charset="0"/>
              </a:rPr>
              <a:t>- Amplifies from low quantities</a:t>
            </a:r>
          </a:p>
          <a:p>
            <a:pPr marL="285750" indent="-285750">
              <a:defRPr/>
            </a:pPr>
            <a:r>
              <a:rPr lang="en-US" sz="2400" dirty="0">
                <a:latin typeface="Times New Roman" pitchFamily="18" charset="0"/>
                <a:cs typeface="Times New Roman" pitchFamily="18" charset="0"/>
              </a:rPr>
              <a:t>- Works on damaged DNA              </a:t>
            </a:r>
          </a:p>
          <a:p>
            <a:pPr marL="285750" indent="-285750">
              <a:defRPr/>
            </a:pPr>
            <a:endParaRPr lang="en-US" sz="2400" b="1" u="sng" dirty="0">
              <a:latin typeface="Times New Roman" pitchFamily="18" charset="0"/>
              <a:cs typeface="Times New Roman" pitchFamily="18" charset="0"/>
            </a:endParaRPr>
          </a:p>
          <a:p>
            <a:pPr marL="285750" indent="-285750">
              <a:defRPr/>
            </a:pPr>
            <a:r>
              <a:rPr lang="en-US" sz="2400" b="1" u="sng" dirty="0">
                <a:latin typeface="Times New Roman" pitchFamily="18" charset="0"/>
                <a:cs typeface="Times New Roman" pitchFamily="18" charset="0"/>
              </a:rPr>
              <a:t>PCR Limitations</a:t>
            </a:r>
          </a:p>
          <a:p>
            <a:pPr marL="285750" indent="-285750">
              <a:defRPr/>
            </a:pPr>
            <a:r>
              <a:rPr lang="en-US" sz="2400" dirty="0">
                <a:latin typeface="Times New Roman" pitchFamily="18" charset="0"/>
                <a:cs typeface="Times New Roman" pitchFamily="18" charset="0"/>
              </a:rPr>
              <a:t>- Contamination risk</a:t>
            </a:r>
          </a:p>
          <a:p>
            <a:pPr marL="285750" indent="-285750">
              <a:defRPr/>
            </a:pPr>
            <a:r>
              <a:rPr lang="en-US" sz="2400" dirty="0">
                <a:latin typeface="Times New Roman" pitchFamily="18" charset="0"/>
                <a:cs typeface="Times New Roman" pitchFamily="18" charset="0"/>
              </a:rPr>
              <a:t>- Primer complexities and primer-binding site complexities</a:t>
            </a:r>
          </a:p>
          <a:p>
            <a:pPr marL="285750" indent="-285750">
              <a:defRPr/>
            </a:pPr>
            <a:r>
              <a:rPr lang="en-US" sz="2400" dirty="0">
                <a:latin typeface="Times New Roman" pitchFamily="18" charset="0"/>
                <a:cs typeface="Times New Roman" pitchFamily="18" charset="0"/>
              </a:rPr>
              <a:t>- Amplifies rare species</a:t>
            </a:r>
          </a:p>
          <a:p>
            <a:pPr marL="285750" indent="-285750">
              <a:defRPr/>
            </a:pPr>
            <a:r>
              <a:rPr lang="en-US" sz="2400" dirty="0">
                <a:latin typeface="Times New Roman" pitchFamily="18" charset="0"/>
                <a:cs typeface="Times New Roman" pitchFamily="18" charset="0"/>
              </a:rPr>
              <a:t>- Detection methods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0" y="0"/>
            <a:ext cx="9144000" cy="67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altLang="ar-JO" sz="2800">
                <a:latin typeface="Times New Roman" panose="02020603050405020304" pitchFamily="18" charset="0"/>
                <a:cs typeface="Times New Roman" panose="02020603050405020304" pitchFamily="18" charset="0"/>
              </a:rPr>
              <a:t> PCR is an exponentially progressing synthesis to generate </a:t>
            </a:r>
          </a:p>
          <a:p>
            <a:pPr eaLnBrk="1" hangingPunct="1"/>
            <a:r>
              <a:rPr lang="en-US" altLang="ar-JO" sz="2800">
                <a:latin typeface="Times New Roman" panose="02020603050405020304" pitchFamily="18" charset="0"/>
                <a:cs typeface="Times New Roman" panose="02020603050405020304" pitchFamily="18" charset="0"/>
              </a:rPr>
              <a:t>  large quantities of the defined target DNA sequences </a:t>
            </a:r>
            <a:r>
              <a:rPr lang="en-US" altLang="ar-JO" sz="2800" i="1">
                <a:solidFill>
                  <a:srgbClr val="FF0000"/>
                </a:solidFill>
                <a:latin typeface="Times New Roman" panose="02020603050405020304" pitchFamily="18" charset="0"/>
                <a:cs typeface="Times New Roman" panose="02020603050405020304" pitchFamily="18" charset="0"/>
              </a:rPr>
              <a:t>in vitro</a:t>
            </a:r>
            <a:r>
              <a:rPr lang="en-US" altLang="ar-JO" sz="2800">
                <a:latin typeface="Times New Roman" panose="02020603050405020304" pitchFamily="18" charset="0"/>
                <a:cs typeface="Times New Roman" panose="02020603050405020304" pitchFamily="18" charset="0"/>
              </a:rPr>
              <a:t>.</a:t>
            </a:r>
          </a:p>
          <a:p>
            <a:pPr eaLnBrk="1" hangingPunct="1">
              <a:buFontTx/>
              <a:buChar char="-"/>
            </a:pPr>
            <a:r>
              <a:rPr lang="en-US" altLang="ar-JO" sz="2800">
                <a:latin typeface="Times New Roman" panose="02020603050405020304" pitchFamily="18" charset="0"/>
                <a:cs typeface="Times New Roman" panose="02020603050405020304" pitchFamily="18" charset="0"/>
              </a:rPr>
              <a:t> It was invented in </a:t>
            </a:r>
            <a:r>
              <a:rPr lang="en-US" altLang="ar-JO" sz="2800">
                <a:solidFill>
                  <a:srgbClr val="FF0000"/>
                </a:solidFill>
                <a:latin typeface="Times New Roman" panose="02020603050405020304" pitchFamily="18" charset="0"/>
                <a:cs typeface="Times New Roman" panose="02020603050405020304" pitchFamily="18" charset="0"/>
              </a:rPr>
              <a:t>1983 by Dr. Kary Mullis</a:t>
            </a:r>
            <a:r>
              <a:rPr lang="en-US" altLang="ar-JO" sz="2800">
                <a:latin typeface="Times New Roman" panose="02020603050405020304" pitchFamily="18" charset="0"/>
                <a:cs typeface="Times New Roman" panose="02020603050405020304" pitchFamily="18" charset="0"/>
              </a:rPr>
              <a:t>, for which he </a:t>
            </a:r>
          </a:p>
          <a:p>
            <a:pPr eaLnBrk="1" hangingPunct="1"/>
            <a:r>
              <a:rPr lang="en-US" altLang="ar-JO" sz="2800">
                <a:latin typeface="Times New Roman" panose="02020603050405020304" pitchFamily="18" charset="0"/>
                <a:cs typeface="Times New Roman" panose="02020603050405020304" pitchFamily="18" charset="0"/>
              </a:rPr>
              <a:t>  received the Nobel Prize in Chemistry in 1993.</a:t>
            </a:r>
          </a:p>
          <a:p>
            <a:pPr eaLnBrk="1" hangingPunct="1">
              <a:buFontTx/>
              <a:buChar char="-"/>
            </a:pPr>
            <a:r>
              <a:rPr lang="en-US" altLang="ar-JO" sz="2800">
                <a:latin typeface="Times New Roman" panose="02020603050405020304" pitchFamily="18" charset="0"/>
                <a:cs typeface="Times New Roman" panose="02020603050405020304" pitchFamily="18" charset="0"/>
              </a:rPr>
              <a:t> It is called “</a:t>
            </a:r>
            <a:r>
              <a:rPr lang="en-US" altLang="ar-JO" sz="2800">
                <a:solidFill>
                  <a:srgbClr val="00B0F0"/>
                </a:solidFill>
                <a:latin typeface="Times New Roman" panose="02020603050405020304" pitchFamily="18" charset="0"/>
                <a:cs typeface="Times New Roman" panose="02020603050405020304" pitchFamily="18" charset="0"/>
              </a:rPr>
              <a:t>polymerase</a:t>
            </a:r>
            <a:r>
              <a:rPr lang="en-US" altLang="ar-JO" sz="2800">
                <a:latin typeface="Times New Roman" panose="02020603050405020304" pitchFamily="18" charset="0"/>
                <a:cs typeface="Times New Roman" panose="02020603050405020304" pitchFamily="18" charset="0"/>
              </a:rPr>
              <a:t>” because the only enzyme used in </a:t>
            </a:r>
          </a:p>
          <a:p>
            <a:pPr eaLnBrk="1" hangingPunct="1"/>
            <a:r>
              <a:rPr lang="en-US" altLang="ar-JO" sz="2800">
                <a:latin typeface="Times New Roman" panose="02020603050405020304" pitchFamily="18" charset="0"/>
                <a:cs typeface="Times New Roman" panose="02020603050405020304" pitchFamily="18" charset="0"/>
              </a:rPr>
              <a:t>  this reaction is DNA polymerase.</a:t>
            </a:r>
          </a:p>
          <a:p>
            <a:pPr eaLnBrk="1" hangingPunct="1">
              <a:buFontTx/>
              <a:buChar char="-"/>
            </a:pPr>
            <a:r>
              <a:rPr lang="en-US" altLang="ar-JO" sz="2800">
                <a:latin typeface="Times New Roman" panose="02020603050405020304" pitchFamily="18" charset="0"/>
                <a:cs typeface="Times New Roman" panose="02020603050405020304" pitchFamily="18" charset="0"/>
              </a:rPr>
              <a:t> It is called “</a:t>
            </a:r>
            <a:r>
              <a:rPr lang="en-US" altLang="ar-JO" sz="2800">
                <a:solidFill>
                  <a:srgbClr val="00B0F0"/>
                </a:solidFill>
                <a:latin typeface="Times New Roman" panose="02020603050405020304" pitchFamily="18" charset="0"/>
                <a:cs typeface="Times New Roman" panose="02020603050405020304" pitchFamily="18" charset="0"/>
              </a:rPr>
              <a:t>chain</a:t>
            </a:r>
            <a:r>
              <a:rPr lang="en-US" altLang="ar-JO" sz="2800">
                <a:latin typeface="Times New Roman" panose="02020603050405020304" pitchFamily="18" charset="0"/>
                <a:cs typeface="Times New Roman" panose="02020603050405020304" pitchFamily="18" charset="0"/>
              </a:rPr>
              <a:t>” because the products of the first reaction </a:t>
            </a:r>
          </a:p>
          <a:p>
            <a:pPr eaLnBrk="1" hangingPunct="1"/>
            <a:r>
              <a:rPr lang="en-US" altLang="ar-JO" sz="2800">
                <a:latin typeface="Times New Roman" panose="02020603050405020304" pitchFamily="18" charset="0"/>
                <a:cs typeface="Times New Roman" panose="02020603050405020304" pitchFamily="18" charset="0"/>
              </a:rPr>
              <a:t>  become substrates of the following one, and so on.</a:t>
            </a:r>
          </a:p>
          <a:p>
            <a:pPr eaLnBrk="1" hangingPunct="1">
              <a:buFontTx/>
              <a:buChar char="-"/>
            </a:pPr>
            <a:r>
              <a:rPr lang="en-US" altLang="ar-JO" sz="2800">
                <a:latin typeface="Times New Roman" panose="02020603050405020304" pitchFamily="18" charset="0"/>
                <a:cs typeface="Times New Roman" panose="02020603050405020304" pitchFamily="18" charset="0"/>
              </a:rPr>
              <a:t> PCR targets and amplifies a specific region of a DNA strand.</a:t>
            </a:r>
          </a:p>
          <a:p>
            <a:pPr eaLnBrk="1" hangingPunct="1">
              <a:buFontTx/>
              <a:buChar char="-"/>
            </a:pPr>
            <a:r>
              <a:rPr lang="en-US" altLang="ar-JO" sz="2800">
                <a:latin typeface="Times New Roman" panose="02020603050405020304" pitchFamily="18" charset="0"/>
                <a:cs typeface="Times New Roman" panose="02020603050405020304" pitchFamily="18" charset="0"/>
              </a:rPr>
              <a:t> Often, only </a:t>
            </a:r>
            <a:r>
              <a:rPr lang="en-US" altLang="ar-JO" sz="2800" u="sng">
                <a:latin typeface="Times New Roman" panose="02020603050405020304" pitchFamily="18" charset="0"/>
                <a:cs typeface="Times New Roman" panose="02020603050405020304" pitchFamily="18" charset="0"/>
              </a:rPr>
              <a:t>a small amount of DNA </a:t>
            </a:r>
            <a:r>
              <a:rPr lang="en-US" altLang="ar-JO" sz="2800">
                <a:latin typeface="Times New Roman" panose="02020603050405020304" pitchFamily="18" charset="0"/>
                <a:cs typeface="Times New Roman" panose="02020603050405020304" pitchFamily="18" charset="0"/>
              </a:rPr>
              <a:t>is available e.g. A drop </a:t>
            </a:r>
          </a:p>
          <a:p>
            <a:pPr eaLnBrk="1" hangingPunct="1"/>
            <a:r>
              <a:rPr lang="en-US" altLang="ar-JO" sz="2800">
                <a:latin typeface="Times New Roman" panose="02020603050405020304" pitchFamily="18" charset="0"/>
                <a:cs typeface="Times New Roman" panose="02020603050405020304" pitchFamily="18" charset="0"/>
              </a:rPr>
              <a:t>  of blood, single hair, vaginal swab, seminal drop, etc.</a:t>
            </a:r>
          </a:p>
          <a:p>
            <a:pPr eaLnBrk="1" hangingPunct="1">
              <a:lnSpc>
                <a:spcPct val="90000"/>
              </a:lnSpc>
            </a:pPr>
            <a:r>
              <a:rPr lang="en-US" altLang="ar-JO" sz="2800">
                <a:latin typeface="Times New Roman" panose="02020603050405020304" pitchFamily="18" charset="0"/>
                <a:cs typeface="Times New Roman" panose="02020603050405020304" pitchFamily="18" charset="0"/>
              </a:rPr>
              <a:t>-Two methods currently exist for amplifying the DNA or </a:t>
            </a:r>
          </a:p>
          <a:p>
            <a:pPr eaLnBrk="1" hangingPunct="1">
              <a:lnSpc>
                <a:spcPct val="90000"/>
              </a:lnSpc>
            </a:pPr>
            <a:r>
              <a:rPr lang="en-US" altLang="ar-JO" sz="2800">
                <a:latin typeface="Times New Roman" panose="02020603050405020304" pitchFamily="18" charset="0"/>
                <a:cs typeface="Times New Roman" panose="02020603050405020304" pitchFamily="18" charset="0"/>
              </a:rPr>
              <a:t>  making copies</a:t>
            </a:r>
          </a:p>
          <a:p>
            <a:pPr lvl="1" eaLnBrk="1" hangingPunct="1">
              <a:lnSpc>
                <a:spcPct val="90000"/>
              </a:lnSpc>
              <a:buFontTx/>
              <a:buChar char="-"/>
            </a:pPr>
            <a:r>
              <a:rPr lang="en-US" altLang="ar-JO" sz="2800" b="1">
                <a:latin typeface="Times New Roman" panose="02020603050405020304" pitchFamily="18" charset="0"/>
                <a:cs typeface="Times New Roman" panose="02020603050405020304" pitchFamily="18" charset="0"/>
              </a:rPr>
              <a:t> Cloning: </a:t>
            </a:r>
            <a:r>
              <a:rPr lang="en-US" altLang="ar-JO" sz="2800">
                <a:latin typeface="Times New Roman" panose="02020603050405020304" pitchFamily="18" charset="0"/>
                <a:cs typeface="Times New Roman" panose="02020603050405020304" pitchFamily="18" charset="0"/>
              </a:rPr>
              <a:t>takes a long time for enough clones to reach   </a:t>
            </a:r>
          </a:p>
          <a:p>
            <a:pPr lvl="1" eaLnBrk="1" hangingPunct="1">
              <a:lnSpc>
                <a:spcPct val="90000"/>
              </a:lnSpc>
            </a:pPr>
            <a:r>
              <a:rPr lang="en-US" altLang="ar-JO" sz="2800">
                <a:latin typeface="Times New Roman" panose="02020603050405020304" pitchFamily="18" charset="0"/>
                <a:cs typeface="Times New Roman" panose="02020603050405020304" pitchFamily="18" charset="0"/>
              </a:rPr>
              <a:t>   maturity</a:t>
            </a:r>
          </a:p>
          <a:p>
            <a:pPr lvl="1" eaLnBrk="1" hangingPunct="1">
              <a:lnSpc>
                <a:spcPct val="90000"/>
              </a:lnSpc>
            </a:pPr>
            <a:r>
              <a:rPr lang="en-US" altLang="ar-JO" sz="2800" b="1">
                <a:latin typeface="Times New Roman" panose="02020603050405020304" pitchFamily="18" charset="0"/>
                <a:cs typeface="Times New Roman" panose="02020603050405020304" pitchFamily="18" charset="0"/>
              </a:rPr>
              <a:t>- PCR: </a:t>
            </a:r>
            <a:r>
              <a:rPr lang="en-US" altLang="ar-JO" sz="2800">
                <a:latin typeface="Times New Roman" panose="02020603050405020304" pitchFamily="18" charset="0"/>
                <a:cs typeface="Times New Roman" panose="02020603050405020304" pitchFamily="18" charset="0"/>
              </a:rPr>
              <a:t>works on even a single molecule quickly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0" y="0"/>
            <a:ext cx="63246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ar-JO" sz="2800" b="1" u="sng">
                <a:latin typeface="Times New Roman" panose="02020603050405020304" pitchFamily="18" charset="0"/>
                <a:cs typeface="Times New Roman" panose="02020603050405020304" pitchFamily="18" charset="0"/>
              </a:rPr>
              <a:t>The “Reaction” components</a:t>
            </a:r>
          </a:p>
          <a:p>
            <a:pPr algn="ctr" eaLnBrk="1" hangingPunct="1"/>
            <a:endParaRPr lang="en-US" altLang="ar-JO" sz="2800" b="1">
              <a:latin typeface="Times New Roman" panose="02020603050405020304" pitchFamily="18" charset="0"/>
              <a:cs typeface="Times New Roman" panose="02020603050405020304" pitchFamily="18" charset="0"/>
            </a:endParaRPr>
          </a:p>
          <a:p>
            <a:pPr eaLnBrk="1" hangingPunct="1"/>
            <a:r>
              <a:rPr lang="en-AU" altLang="ar-JO" sz="2800">
                <a:latin typeface="Times New Roman" panose="02020603050405020304" pitchFamily="18" charset="0"/>
                <a:cs typeface="Times New Roman" panose="02020603050405020304" pitchFamily="18" charset="0"/>
              </a:rPr>
              <a:t>1- Target DNA - contains the sequence to </a:t>
            </a:r>
          </a:p>
          <a:p>
            <a:pPr eaLnBrk="1" hangingPunct="1"/>
            <a:r>
              <a:rPr lang="en-AU" altLang="ar-JO" sz="2800">
                <a:latin typeface="Times New Roman" panose="02020603050405020304" pitchFamily="18" charset="0"/>
                <a:cs typeface="Times New Roman" panose="02020603050405020304" pitchFamily="18" charset="0"/>
              </a:rPr>
              <a:t>     be amplified. </a:t>
            </a:r>
          </a:p>
          <a:p>
            <a:pPr eaLnBrk="1" hangingPunct="1"/>
            <a:r>
              <a:rPr lang="en-AU" altLang="ar-JO" sz="2800">
                <a:latin typeface="Times New Roman" panose="02020603050405020304" pitchFamily="18" charset="0"/>
                <a:cs typeface="Times New Roman" panose="02020603050405020304" pitchFamily="18" charset="0"/>
              </a:rPr>
              <a:t>2- Pair of primers - oligonucleotides that  </a:t>
            </a:r>
          </a:p>
          <a:p>
            <a:pPr eaLnBrk="1" hangingPunct="1"/>
            <a:r>
              <a:rPr lang="en-AU" altLang="ar-JO" sz="2800">
                <a:latin typeface="Times New Roman" panose="02020603050405020304" pitchFamily="18" charset="0"/>
                <a:cs typeface="Times New Roman" panose="02020603050405020304" pitchFamily="18" charset="0"/>
              </a:rPr>
              <a:t>    define the sequence to be amplified.</a:t>
            </a:r>
          </a:p>
          <a:p>
            <a:pPr eaLnBrk="1" hangingPunct="1"/>
            <a:r>
              <a:rPr lang="en-AU" altLang="ar-JO" sz="2800">
                <a:latin typeface="Times New Roman" panose="02020603050405020304" pitchFamily="18" charset="0"/>
                <a:cs typeface="Times New Roman" panose="02020603050405020304" pitchFamily="18" charset="0"/>
              </a:rPr>
              <a:t>3- Thermostable DNA polymerase – </a:t>
            </a:r>
          </a:p>
          <a:p>
            <a:pPr eaLnBrk="1" hangingPunct="1"/>
            <a:r>
              <a:rPr lang="en-AU" altLang="ar-JO" sz="2800">
                <a:latin typeface="Times New Roman" panose="02020603050405020304" pitchFamily="18" charset="0"/>
                <a:cs typeface="Times New Roman" panose="02020603050405020304" pitchFamily="18" charset="0"/>
              </a:rPr>
              <a:t>     enzyme that catalyses the reaction</a:t>
            </a:r>
            <a:endParaRPr lang="en-AU" altLang="ar-JO" sz="2800" b="1">
              <a:latin typeface="Times New Roman" panose="02020603050405020304" pitchFamily="18" charset="0"/>
              <a:cs typeface="Times New Roman" panose="02020603050405020304" pitchFamily="18" charset="0"/>
            </a:endParaRPr>
          </a:p>
          <a:p>
            <a:pPr eaLnBrk="1" hangingPunct="1"/>
            <a:r>
              <a:rPr lang="en-AU" altLang="ar-JO" sz="2800">
                <a:latin typeface="Times New Roman" panose="02020603050405020304" pitchFamily="18" charset="0"/>
                <a:cs typeface="Times New Roman" panose="02020603050405020304" pitchFamily="18" charset="0"/>
              </a:rPr>
              <a:t>4- dNTPs - deoxynucleotidetriphosphates: </a:t>
            </a:r>
          </a:p>
          <a:p>
            <a:pPr eaLnBrk="1" hangingPunct="1"/>
            <a:r>
              <a:rPr lang="en-AU" altLang="ar-JO" sz="2800">
                <a:latin typeface="Times New Roman" panose="02020603050405020304" pitchFamily="18" charset="0"/>
                <a:cs typeface="Times New Roman" panose="02020603050405020304" pitchFamily="18" charset="0"/>
              </a:rPr>
              <a:t>     DNA building blocks.</a:t>
            </a:r>
          </a:p>
          <a:p>
            <a:pPr eaLnBrk="1" hangingPunct="1"/>
            <a:r>
              <a:rPr lang="en-AU" altLang="ar-JO" sz="2800">
                <a:latin typeface="Times New Roman" panose="02020603050405020304" pitchFamily="18" charset="0"/>
                <a:cs typeface="Times New Roman" panose="02020603050405020304" pitchFamily="18" charset="0"/>
              </a:rPr>
              <a:t>5- Buffer solution – maintains pH and </a:t>
            </a:r>
          </a:p>
          <a:p>
            <a:pPr eaLnBrk="1" hangingPunct="1"/>
            <a:r>
              <a:rPr lang="en-AU" altLang="ar-JO" sz="2800">
                <a:latin typeface="Times New Roman" panose="02020603050405020304" pitchFamily="18" charset="0"/>
                <a:cs typeface="Times New Roman" panose="02020603050405020304" pitchFamily="18" charset="0"/>
              </a:rPr>
              <a:t>    ionic strength of the reaction solution </a:t>
            </a:r>
          </a:p>
          <a:p>
            <a:pPr eaLnBrk="1" hangingPunct="1"/>
            <a:r>
              <a:rPr lang="en-AU" altLang="ar-JO" sz="2800">
                <a:latin typeface="Times New Roman" panose="02020603050405020304" pitchFamily="18" charset="0"/>
                <a:cs typeface="Times New Roman" panose="02020603050405020304" pitchFamily="18" charset="0"/>
              </a:rPr>
              <a:t>    suitable for the activity of the enzyme</a:t>
            </a:r>
          </a:p>
          <a:p>
            <a:pPr eaLnBrk="1" hangingPunct="1"/>
            <a:r>
              <a:rPr lang="en-US" altLang="ar-JO" sz="2800">
                <a:latin typeface="Times New Roman" panose="02020603050405020304" pitchFamily="18" charset="0"/>
                <a:cs typeface="Times New Roman" panose="02020603050405020304" pitchFamily="18" charset="0"/>
              </a:rPr>
              <a:t>6- Mg</a:t>
            </a:r>
            <a:r>
              <a:rPr lang="en-US" altLang="ar-JO" sz="2800" baseline="30000">
                <a:latin typeface="Times New Roman" panose="02020603050405020304" pitchFamily="18" charset="0"/>
                <a:cs typeface="Times New Roman" panose="02020603050405020304" pitchFamily="18" charset="0"/>
              </a:rPr>
              <a:t>2+</a:t>
            </a:r>
            <a:r>
              <a:rPr lang="en-AU" altLang="ar-JO" sz="2800" b="1"/>
              <a:t> </a:t>
            </a:r>
            <a:r>
              <a:rPr lang="en-AU" altLang="ar-JO" sz="2800">
                <a:latin typeface="Times New Roman" panose="02020603050405020304" pitchFamily="18" charset="0"/>
                <a:cs typeface="Times New Roman" panose="02020603050405020304" pitchFamily="18" charset="0"/>
              </a:rPr>
              <a:t>as a</a:t>
            </a:r>
            <a:r>
              <a:rPr lang="en-AU" altLang="ar-JO" sz="2800" b="1"/>
              <a:t> </a:t>
            </a:r>
            <a:r>
              <a:rPr lang="en-AU" altLang="ar-JO" sz="2800">
                <a:latin typeface="Times New Roman" panose="02020603050405020304" pitchFamily="18" charset="0"/>
                <a:cs typeface="Times New Roman" panose="02020603050405020304" pitchFamily="18" charset="0"/>
              </a:rPr>
              <a:t>cofactor of the enzyme</a:t>
            </a:r>
            <a:r>
              <a:rPr lang="en-US" altLang="ar-JO" sz="2800" baseline="30000">
                <a:latin typeface="Times New Roman" panose="02020603050405020304" pitchFamily="18" charset="0"/>
                <a:cs typeface="Times New Roman" panose="02020603050405020304" pitchFamily="18" charset="0"/>
              </a:rPr>
              <a:t> </a:t>
            </a:r>
            <a:endParaRPr lang="en-US" altLang="ar-JO" sz="2800">
              <a:latin typeface="Times New Roman" panose="02020603050405020304" pitchFamily="18" charset="0"/>
              <a:cs typeface="Times New Roman" panose="02020603050405020304" pitchFamily="18" charset="0"/>
            </a:endParaRPr>
          </a:p>
          <a:p>
            <a:pPr eaLnBrk="1" hangingPunct="1"/>
            <a:endParaRPr lang="en-US" altLang="ar-JO" sz="2800" b="1" u="sng">
              <a:latin typeface="Times New Roman" panose="02020603050405020304" pitchFamily="18" charset="0"/>
              <a:cs typeface="Times New Roman" panose="02020603050405020304" pitchFamily="18" charset="0"/>
            </a:endParaRPr>
          </a:p>
        </p:txBody>
      </p:sp>
      <p:pic>
        <p:nvPicPr>
          <p:cNvPr id="5123" name="Picture 10" descr="epp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219200"/>
            <a:ext cx="14382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102045832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581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0" y="0"/>
            <a:ext cx="9144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b="1" u="sng">
                <a:latin typeface="Times New Roman" panose="02020603050405020304" pitchFamily="18" charset="0"/>
                <a:cs typeface="Times New Roman" panose="02020603050405020304" pitchFamily="18" charset="0"/>
              </a:rPr>
              <a:t>Steps involved</a:t>
            </a:r>
            <a:r>
              <a:rPr lang="en-US" altLang="ar-JO" sz="2800" b="1">
                <a:latin typeface="Times New Roman" panose="02020603050405020304" pitchFamily="18" charset="0"/>
                <a:cs typeface="Times New Roman" panose="02020603050405020304" pitchFamily="18" charset="0"/>
              </a:rPr>
              <a:t>:</a:t>
            </a:r>
          </a:p>
          <a:p>
            <a:pPr eaLnBrk="1" hangingPunct="1"/>
            <a:r>
              <a:rPr lang="en-US" altLang="ar-JO" sz="2800" b="1">
                <a:solidFill>
                  <a:srgbClr val="660066"/>
                </a:solidFill>
                <a:latin typeface="Times New Roman" panose="02020603050405020304" pitchFamily="18" charset="0"/>
                <a:cs typeface="Times New Roman" panose="02020603050405020304" pitchFamily="18" charset="0"/>
              </a:rPr>
              <a:t>1- </a:t>
            </a:r>
            <a:r>
              <a:rPr lang="en-US" altLang="ar-JO" sz="2800" b="1" u="sng">
                <a:latin typeface="Times New Roman" panose="02020603050405020304" pitchFamily="18" charset="0"/>
                <a:cs typeface="Times New Roman" panose="02020603050405020304" pitchFamily="18" charset="0"/>
              </a:rPr>
              <a:t>Denaturation</a:t>
            </a:r>
            <a:r>
              <a:rPr lang="en-US" altLang="ar-JO" sz="2800" b="1">
                <a:latin typeface="Times New Roman" panose="02020603050405020304" pitchFamily="18" charset="0"/>
                <a:cs typeface="Times New Roman" panose="02020603050405020304" pitchFamily="18" charset="0"/>
              </a:rPr>
              <a:t>: </a:t>
            </a:r>
            <a:endParaRPr lang="en-US" altLang="ar-JO" sz="2800">
              <a:latin typeface="Times New Roman" panose="02020603050405020304" pitchFamily="18" charset="0"/>
              <a:cs typeface="Times New Roman" panose="02020603050405020304" pitchFamily="18" charset="0"/>
            </a:endParaRPr>
          </a:p>
          <a:p>
            <a:pPr eaLnBrk="1" hangingPunct="1">
              <a:buFontTx/>
              <a:buChar char="-"/>
            </a:pPr>
            <a:r>
              <a:rPr lang="en-US" altLang="ar-JO" sz="2800">
                <a:latin typeface="Times New Roman" panose="02020603050405020304" pitchFamily="18" charset="0"/>
                <a:cs typeface="Times New Roman" panose="02020603050405020304" pitchFamily="18" charset="0"/>
              </a:rPr>
              <a:t>The reaction mixture is heated to a temperature between 90-</a:t>
            </a:r>
          </a:p>
          <a:p>
            <a:pPr eaLnBrk="1" hangingPunct="1"/>
            <a:r>
              <a:rPr lang="en-US" altLang="ar-JO" sz="2800">
                <a:latin typeface="Times New Roman" panose="02020603050405020304" pitchFamily="18" charset="0"/>
                <a:cs typeface="Times New Roman" panose="02020603050405020304" pitchFamily="18" charset="0"/>
              </a:rPr>
              <a:t>  98° C so that the ds DNA is denatured into single strands by </a:t>
            </a:r>
          </a:p>
          <a:p>
            <a:pPr eaLnBrk="1" hangingPunct="1"/>
            <a:r>
              <a:rPr lang="en-US" altLang="ar-JO" sz="2800">
                <a:latin typeface="Times New Roman" panose="02020603050405020304" pitchFamily="18" charset="0"/>
                <a:cs typeface="Times New Roman" panose="02020603050405020304" pitchFamily="18" charset="0"/>
              </a:rPr>
              <a:t>  disrupting the hydrogen bonds between complementary  </a:t>
            </a:r>
          </a:p>
          <a:p>
            <a:pPr eaLnBrk="1" hangingPunct="1"/>
            <a:r>
              <a:rPr lang="en-US" altLang="ar-JO" sz="2800">
                <a:latin typeface="Times New Roman" panose="02020603050405020304" pitchFamily="18" charset="0"/>
                <a:cs typeface="Times New Roman" panose="02020603050405020304" pitchFamily="18" charset="0"/>
              </a:rPr>
              <a:t>  bases.</a:t>
            </a:r>
          </a:p>
          <a:p>
            <a:pPr eaLnBrk="1" hangingPunct="1"/>
            <a:r>
              <a:rPr lang="en-US" altLang="ar-JO" sz="2800">
                <a:latin typeface="Times New Roman" panose="02020603050405020304" pitchFamily="18" charset="0"/>
                <a:cs typeface="Times New Roman" panose="02020603050405020304" pitchFamily="18" charset="0"/>
              </a:rPr>
              <a:t>- Duration of this step is 1-2 min </a:t>
            </a:r>
          </a:p>
          <a:p>
            <a:pPr eaLnBrk="1" hangingPunct="1"/>
            <a:endParaRPr lang="en-US" altLang="ar-JO" sz="2800"/>
          </a:p>
        </p:txBody>
      </p:sp>
      <p:pic>
        <p:nvPicPr>
          <p:cNvPr id="6147" name="Picture 5" descr="S533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124200"/>
            <a:ext cx="4267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Content Placeholder 4" descr="S533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4495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0" y="0"/>
            <a:ext cx="9144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b="1">
                <a:latin typeface="Times New Roman" panose="02020603050405020304" pitchFamily="18" charset="0"/>
                <a:cs typeface="Times New Roman" panose="02020603050405020304" pitchFamily="18" charset="0"/>
              </a:rPr>
              <a:t>2- </a:t>
            </a:r>
            <a:r>
              <a:rPr lang="en-US" altLang="ar-JO" sz="2800" b="1" u="sng">
                <a:latin typeface="Times New Roman" panose="02020603050405020304" pitchFamily="18" charset="0"/>
                <a:cs typeface="Times New Roman" panose="02020603050405020304" pitchFamily="18" charset="0"/>
              </a:rPr>
              <a:t>Annealing</a:t>
            </a:r>
            <a:r>
              <a:rPr lang="en-US" altLang="ar-JO" sz="2800" b="1">
                <a:latin typeface="Times New Roman" panose="02020603050405020304" pitchFamily="18" charset="0"/>
                <a:cs typeface="Times New Roman" panose="02020603050405020304" pitchFamily="18" charset="0"/>
              </a:rPr>
              <a:t>:</a:t>
            </a:r>
          </a:p>
          <a:p>
            <a:pPr eaLnBrk="1" hangingPunct="1"/>
            <a:r>
              <a:rPr lang="en-US" altLang="ar-JO" sz="2800">
                <a:latin typeface="Times New Roman" panose="02020603050405020304" pitchFamily="18" charset="0"/>
                <a:cs typeface="Times New Roman" panose="02020603050405020304" pitchFamily="18" charset="0"/>
              </a:rPr>
              <a:t>- Temperature of reaction mixture is cooled to 45-60° C</a:t>
            </a:r>
          </a:p>
          <a:p>
            <a:pPr eaLnBrk="1" hangingPunct="1">
              <a:buFontTx/>
              <a:buChar char="-"/>
            </a:pPr>
            <a:r>
              <a:rPr lang="en-US" altLang="ar-JO" sz="2800">
                <a:latin typeface="Times New Roman" panose="02020603050405020304" pitchFamily="18" charset="0"/>
                <a:cs typeface="Times New Roman" panose="02020603050405020304" pitchFamily="18" charset="0"/>
              </a:rPr>
              <a:t> Primers are jiggling around and base pair with the </a:t>
            </a:r>
          </a:p>
          <a:p>
            <a:pPr eaLnBrk="1" hangingPunct="1"/>
            <a:r>
              <a:rPr lang="en-US" altLang="ar-JO" sz="2800">
                <a:latin typeface="Times New Roman" panose="02020603050405020304" pitchFamily="18" charset="0"/>
                <a:cs typeface="Times New Roman" panose="02020603050405020304" pitchFamily="18" charset="0"/>
              </a:rPr>
              <a:t>  sequence in the DNA.</a:t>
            </a:r>
          </a:p>
          <a:p>
            <a:pPr eaLnBrk="1" hangingPunct="1"/>
            <a:r>
              <a:rPr lang="en-US" altLang="ar-JO" sz="2800">
                <a:latin typeface="Times New Roman" panose="02020603050405020304" pitchFamily="18" charset="0"/>
                <a:cs typeface="Times New Roman" panose="02020603050405020304" pitchFamily="18" charset="0"/>
              </a:rPr>
              <a:t>- Hydrogen bonds reform.</a:t>
            </a:r>
          </a:p>
          <a:p>
            <a:pPr eaLnBrk="1" hangingPunct="1">
              <a:buFontTx/>
              <a:buChar char="-"/>
            </a:pPr>
            <a:r>
              <a:rPr lang="en-US" altLang="ar-JO" sz="2800">
                <a:latin typeface="Times New Roman" panose="02020603050405020304" pitchFamily="18" charset="0"/>
                <a:cs typeface="Times New Roman" panose="02020603050405020304" pitchFamily="18" charset="0"/>
              </a:rPr>
              <a:t> Annealing fancy word for renaturing.</a:t>
            </a:r>
          </a:p>
          <a:p>
            <a:pPr eaLnBrk="1" hangingPunct="1"/>
            <a:endParaRPr lang="en-US" altLang="ar-JO" sz="2800"/>
          </a:p>
        </p:txBody>
      </p:sp>
      <p:pic>
        <p:nvPicPr>
          <p:cNvPr id="7171" name="Picture 7" descr="S53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895600"/>
            <a:ext cx="4724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0" y="0"/>
            <a:ext cx="91440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b="1">
                <a:latin typeface="Times New Roman" panose="02020603050405020304" pitchFamily="18" charset="0"/>
                <a:cs typeface="Times New Roman" panose="02020603050405020304" pitchFamily="18" charset="0"/>
              </a:rPr>
              <a:t>3- </a:t>
            </a:r>
            <a:r>
              <a:rPr lang="en-US" altLang="ar-JO" sz="2800" b="1" u="sng">
                <a:latin typeface="Times New Roman" panose="02020603050405020304" pitchFamily="18" charset="0"/>
                <a:cs typeface="Times New Roman" panose="02020603050405020304" pitchFamily="18" charset="0"/>
              </a:rPr>
              <a:t>Extension</a:t>
            </a:r>
            <a:r>
              <a:rPr lang="en-US" altLang="ar-JO" sz="2800" b="1">
                <a:latin typeface="Times New Roman" panose="02020603050405020304" pitchFamily="18" charset="0"/>
                <a:cs typeface="Times New Roman" panose="02020603050405020304" pitchFamily="18" charset="0"/>
              </a:rPr>
              <a:t>:</a:t>
            </a:r>
          </a:p>
          <a:p>
            <a:pPr eaLnBrk="1" hangingPunct="1">
              <a:buFontTx/>
              <a:buChar char="-"/>
            </a:pPr>
            <a:r>
              <a:rPr lang="en-US" altLang="ar-JO" sz="2800">
                <a:latin typeface="Times New Roman" panose="02020603050405020304" pitchFamily="18" charset="0"/>
                <a:cs typeface="Times New Roman" panose="02020603050405020304" pitchFamily="18" charset="0"/>
              </a:rPr>
              <a:t>The temperature is now shifted to 72° C which is ideal for </a:t>
            </a:r>
          </a:p>
          <a:p>
            <a:pPr eaLnBrk="1" hangingPunct="1"/>
            <a:r>
              <a:rPr lang="en-US" altLang="ar-JO" sz="2800">
                <a:latin typeface="Times New Roman" panose="02020603050405020304" pitchFamily="18" charset="0"/>
                <a:cs typeface="Times New Roman" panose="02020603050405020304" pitchFamily="18" charset="0"/>
              </a:rPr>
              <a:t>  polymerase.</a:t>
            </a:r>
          </a:p>
          <a:p>
            <a:pPr eaLnBrk="1" hangingPunct="1">
              <a:buFontTx/>
              <a:buChar char="-"/>
            </a:pPr>
            <a:r>
              <a:rPr lang="en-US" altLang="ar-JO" sz="2800">
                <a:latin typeface="Times New Roman" panose="02020603050405020304" pitchFamily="18" charset="0"/>
                <a:cs typeface="Times New Roman" panose="02020603050405020304" pitchFamily="18" charset="0"/>
              </a:rPr>
              <a:t> Primers are extended by joining the bases complementary to </a:t>
            </a:r>
          </a:p>
          <a:p>
            <a:pPr eaLnBrk="1" hangingPunct="1"/>
            <a:r>
              <a:rPr lang="en-US" altLang="ar-JO" sz="2800">
                <a:latin typeface="Times New Roman" panose="02020603050405020304" pitchFamily="18" charset="0"/>
                <a:cs typeface="Times New Roman" panose="02020603050405020304" pitchFamily="18" charset="0"/>
              </a:rPr>
              <a:t>  DNA strands.</a:t>
            </a:r>
          </a:p>
          <a:p>
            <a:pPr eaLnBrk="1" hangingPunct="1">
              <a:buFontTx/>
              <a:buChar char="-"/>
            </a:pPr>
            <a:r>
              <a:rPr lang="en-US" altLang="ar-JO" sz="2800">
                <a:latin typeface="Times New Roman" panose="02020603050405020304" pitchFamily="18" charset="0"/>
                <a:cs typeface="Times New Roman" panose="02020603050405020304" pitchFamily="18" charset="0"/>
              </a:rPr>
              <a:t> Elongation step continues where</a:t>
            </a:r>
          </a:p>
          <a:p>
            <a:pPr eaLnBrk="1" hangingPunct="1"/>
            <a:r>
              <a:rPr lang="en-US" altLang="ar-JO" sz="2800">
                <a:latin typeface="Times New Roman" panose="02020603050405020304" pitchFamily="18" charset="0"/>
                <a:cs typeface="Times New Roman" panose="02020603050405020304" pitchFamily="18" charset="0"/>
              </a:rPr>
              <a:t>  the polymerase adds dNTP's from </a:t>
            </a:r>
          </a:p>
          <a:p>
            <a:pPr eaLnBrk="1" hangingPunct="1"/>
            <a:r>
              <a:rPr lang="en-US" altLang="ar-JO" sz="2800">
                <a:latin typeface="Times New Roman" panose="02020603050405020304" pitchFamily="18" charset="0"/>
                <a:cs typeface="Times New Roman" panose="02020603050405020304" pitchFamily="18" charset="0"/>
              </a:rPr>
              <a:t>  5' to 3', reading the template from </a:t>
            </a:r>
          </a:p>
          <a:p>
            <a:pPr eaLnBrk="1" hangingPunct="1"/>
            <a:r>
              <a:rPr lang="en-US" altLang="ar-JO" sz="2800">
                <a:latin typeface="Times New Roman" panose="02020603050405020304" pitchFamily="18" charset="0"/>
                <a:cs typeface="Times New Roman" panose="02020603050405020304" pitchFamily="18" charset="0"/>
              </a:rPr>
              <a:t>  3' to 5' side, bases are added </a:t>
            </a:r>
          </a:p>
          <a:p>
            <a:pPr eaLnBrk="1" hangingPunct="1"/>
            <a:r>
              <a:rPr lang="en-US" altLang="ar-JO" sz="2800">
                <a:latin typeface="Times New Roman" panose="02020603050405020304" pitchFamily="18" charset="0"/>
                <a:cs typeface="Times New Roman" panose="02020603050405020304" pitchFamily="18" charset="0"/>
              </a:rPr>
              <a:t>  complementary to the template.</a:t>
            </a:r>
          </a:p>
          <a:p>
            <a:pPr eaLnBrk="1" hangingPunct="1">
              <a:buFontTx/>
              <a:buChar char="-"/>
            </a:pPr>
            <a:r>
              <a:rPr lang="en-US" altLang="ar-JO" sz="2800">
                <a:latin typeface="Times New Roman" panose="02020603050405020304" pitchFamily="18" charset="0"/>
                <a:cs typeface="Times New Roman" panose="02020603050405020304" pitchFamily="18" charset="0"/>
              </a:rPr>
              <a:t> Now first cycle is over and next </a:t>
            </a:r>
          </a:p>
          <a:p>
            <a:pPr eaLnBrk="1" hangingPunct="1"/>
            <a:r>
              <a:rPr lang="en-US" altLang="ar-JO" sz="2800">
                <a:latin typeface="Times New Roman" panose="02020603050405020304" pitchFamily="18" charset="0"/>
                <a:cs typeface="Times New Roman" panose="02020603050405020304" pitchFamily="18" charset="0"/>
              </a:rPr>
              <a:t>  cycle is continued ,as PCR machine </a:t>
            </a:r>
          </a:p>
          <a:p>
            <a:pPr eaLnBrk="1" hangingPunct="1"/>
            <a:r>
              <a:rPr lang="en-US" altLang="ar-JO" sz="2800">
                <a:latin typeface="Times New Roman" panose="02020603050405020304" pitchFamily="18" charset="0"/>
                <a:cs typeface="Times New Roman" panose="02020603050405020304" pitchFamily="18" charset="0"/>
              </a:rPr>
              <a:t>  is automated thermocycler the same </a:t>
            </a:r>
          </a:p>
          <a:p>
            <a:pPr eaLnBrk="1" hangingPunct="1"/>
            <a:r>
              <a:rPr lang="en-US" altLang="ar-JO" sz="2800">
                <a:latin typeface="Times New Roman" panose="02020603050405020304" pitchFamily="18" charset="0"/>
                <a:cs typeface="Times New Roman" panose="02020603050405020304" pitchFamily="18" charset="0"/>
              </a:rPr>
              <a:t>  cycle is repeated up to 30-40 times.</a:t>
            </a:r>
          </a:p>
        </p:txBody>
      </p:sp>
      <p:pic>
        <p:nvPicPr>
          <p:cNvPr id="8195" name="Picture 4" descr="S533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981200"/>
            <a:ext cx="3505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CR - Polymerase Chain Reaction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772400"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b="1" u="sng">
                <a:latin typeface="Times New Roman" panose="02020603050405020304" pitchFamily="18" charset="0"/>
                <a:cs typeface="Times New Roman" panose="02020603050405020304" pitchFamily="18" charset="0"/>
              </a:rPr>
              <a:t>Amplification by PCR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914400"/>
          <a:ext cx="8458200" cy="50292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1286540">
                <a:tc>
                  <a:txBody>
                    <a:bodyPr/>
                    <a:lstStyle/>
                    <a:p>
                      <a:pPr algn="ctr"/>
                      <a:r>
                        <a:rPr lang="en-US" sz="2000" b="1" kern="1200" baseline="0" dirty="0" smtClean="0">
                          <a:solidFill>
                            <a:schemeClr val="bg1"/>
                          </a:solidFill>
                          <a:latin typeface="Times New Roman" pitchFamily="18" charset="0"/>
                          <a:ea typeface="+mn-ea"/>
                          <a:cs typeface="Times New Roman" pitchFamily="18" charset="0"/>
                        </a:rPr>
                        <a:t>Denaturation 	 		</a:t>
                      </a:r>
                    </a:p>
                    <a:p>
                      <a:pPr algn="ctr"/>
                      <a:endParaRPr lang="en-US" sz="2000" dirty="0">
                        <a:solidFill>
                          <a:schemeClr val="bg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bg1"/>
                          </a:solidFill>
                          <a:latin typeface="Times New Roman" pitchFamily="18" charset="0"/>
                          <a:ea typeface="+mn-ea"/>
                          <a:cs typeface="Times New Roman" pitchFamily="18" charset="0"/>
                        </a:rPr>
                        <a:t>94</a:t>
                      </a:r>
                      <a:r>
                        <a:rPr lang="en-US" sz="2000" b="1" kern="1200" baseline="30000" dirty="0" smtClean="0">
                          <a:solidFill>
                            <a:schemeClr val="bg1"/>
                          </a:solidFill>
                          <a:latin typeface="Times New Roman" pitchFamily="18" charset="0"/>
                          <a:ea typeface="+mn-ea"/>
                          <a:cs typeface="Times New Roman" pitchFamily="18" charset="0"/>
                        </a:rPr>
                        <a:t>o</a:t>
                      </a:r>
                      <a:r>
                        <a:rPr lang="en-US" sz="2000" b="1" kern="1200" dirty="0" smtClean="0">
                          <a:solidFill>
                            <a:schemeClr val="bg1"/>
                          </a:solidFill>
                          <a:latin typeface="Times New Roman" pitchFamily="18" charset="0"/>
                          <a:ea typeface="+mn-ea"/>
                          <a:cs typeface="Times New Roman" pitchFamily="18" charset="0"/>
                        </a:rPr>
                        <a:t>C</a:t>
                      </a:r>
                      <a:r>
                        <a:rPr lang="en-US" sz="2000" b="1" kern="1200" baseline="0" dirty="0" smtClean="0">
                          <a:solidFill>
                            <a:schemeClr val="bg1"/>
                          </a:solidFill>
                          <a:latin typeface="Times New Roman" pitchFamily="18" charset="0"/>
                          <a:ea typeface="+mn-ea"/>
                          <a:cs typeface="Times New Roman" pitchFamily="18" charset="0"/>
                        </a:rPr>
                        <a:t>  1-2 minute</a:t>
                      </a:r>
                      <a:endParaRPr lang="en-US" sz="2000" dirty="0">
                        <a:solidFill>
                          <a:schemeClr val="bg1"/>
                        </a:solidFill>
                        <a:latin typeface="Times New Roman" pitchFamily="18" charset="0"/>
                        <a:cs typeface="Times New Roman" pitchFamily="18" charset="0"/>
                      </a:endParaRPr>
                    </a:p>
                  </a:txBody>
                  <a:tcPr/>
                </a:tc>
                <a:tc>
                  <a:txBody>
                    <a:bodyPr/>
                    <a:lstStyle/>
                    <a:p>
                      <a:pPr algn="ctr"/>
                      <a:r>
                        <a:rPr lang="en-US" sz="2000" b="1" kern="1200" baseline="0" dirty="0" smtClean="0">
                          <a:solidFill>
                            <a:schemeClr val="bg1"/>
                          </a:solidFill>
                          <a:latin typeface="Times New Roman" pitchFamily="18" charset="0"/>
                          <a:ea typeface="+mn-ea"/>
                          <a:cs typeface="Times New Roman" pitchFamily="18" charset="0"/>
                        </a:rPr>
                        <a:t>The DNA is denatured into single strands. </a:t>
                      </a:r>
                      <a:endParaRPr lang="en-US" sz="2000" dirty="0">
                        <a:solidFill>
                          <a:schemeClr val="bg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2066261">
                <a:tc>
                  <a:txBody>
                    <a:bodyPr/>
                    <a:lstStyle/>
                    <a:p>
                      <a:pPr algn="ctr"/>
                      <a:r>
                        <a:rPr lang="en-US" sz="2000" b="1" kern="1200" baseline="0" dirty="0" smtClean="0">
                          <a:solidFill>
                            <a:schemeClr val="tx1"/>
                          </a:solidFill>
                          <a:latin typeface="Times New Roman" pitchFamily="18" charset="0"/>
                          <a:ea typeface="+mn-ea"/>
                          <a:cs typeface="Times New Roman" pitchFamily="18" charset="0"/>
                        </a:rPr>
                        <a:t>Annealing 			</a:t>
                      </a:r>
                    </a:p>
                    <a:p>
                      <a:pPr algn="ctr"/>
                      <a:endParaRPr lang="en-US" sz="2000" b="1" dirty="0">
                        <a:solidFill>
                          <a:schemeClr val="tx1"/>
                        </a:solidFill>
                        <a:latin typeface="Times New Roman" pitchFamily="18" charset="0"/>
                        <a:cs typeface="Times New Roman" pitchFamily="18" charset="0"/>
                      </a:endParaRPr>
                    </a:p>
                  </a:txBody>
                  <a:tcPr/>
                </a:tc>
                <a:tc>
                  <a:txBody>
                    <a:bodyPr/>
                    <a:lstStyle/>
                    <a:p>
                      <a:pPr algn="ctr"/>
                      <a:r>
                        <a:rPr lang="en-US" sz="2000" b="1" kern="1200" baseline="0" dirty="0" smtClean="0">
                          <a:solidFill>
                            <a:schemeClr val="tx1"/>
                          </a:solidFill>
                          <a:latin typeface="Times New Roman" pitchFamily="18" charset="0"/>
                          <a:ea typeface="+mn-ea"/>
                          <a:cs typeface="Times New Roman" pitchFamily="18" charset="0"/>
                        </a:rPr>
                        <a:t>34-72</a:t>
                      </a:r>
                      <a:r>
                        <a:rPr lang="en-US" sz="2000" b="1" kern="1200" baseline="30000" dirty="0" smtClean="0">
                          <a:solidFill>
                            <a:schemeClr val="tx1"/>
                          </a:solidFill>
                          <a:latin typeface="Times New Roman" pitchFamily="18" charset="0"/>
                          <a:ea typeface="+mn-ea"/>
                          <a:cs typeface="Times New Roman" pitchFamily="18" charset="0"/>
                        </a:rPr>
                        <a:t>o</a:t>
                      </a:r>
                      <a:r>
                        <a:rPr lang="en-US" sz="2000" b="1" kern="1200" dirty="0" smtClean="0">
                          <a:solidFill>
                            <a:schemeClr val="tx1"/>
                          </a:solidFill>
                          <a:latin typeface="Times New Roman" pitchFamily="18" charset="0"/>
                          <a:ea typeface="+mn-ea"/>
                          <a:cs typeface="Times New Roman" pitchFamily="18" charset="0"/>
                        </a:rPr>
                        <a:t>C</a:t>
                      </a:r>
                      <a:r>
                        <a:rPr lang="en-US" sz="2000" b="1" kern="1200" baseline="0" dirty="0" smtClean="0">
                          <a:solidFill>
                            <a:schemeClr val="tx1"/>
                          </a:solidFill>
                          <a:latin typeface="Times New Roman" pitchFamily="18" charset="0"/>
                          <a:ea typeface="+mn-ea"/>
                          <a:cs typeface="Times New Roman" pitchFamily="18" charset="0"/>
                        </a:rPr>
                        <a:t> 30 sec-two minute </a:t>
                      </a:r>
                      <a:endParaRPr lang="en-US" sz="2000" b="1" dirty="0">
                        <a:solidFill>
                          <a:schemeClr val="tx1"/>
                        </a:solidFill>
                        <a:latin typeface="Times New Roman" pitchFamily="18" charset="0"/>
                        <a:cs typeface="Times New Roman" pitchFamily="18" charset="0"/>
                      </a:endParaRPr>
                    </a:p>
                  </a:txBody>
                  <a:tcPr/>
                </a:tc>
                <a:tc>
                  <a:txBody>
                    <a:bodyPr/>
                    <a:lstStyle/>
                    <a:p>
                      <a:pPr algn="l"/>
                      <a:r>
                        <a:rPr lang="en-US" sz="2000" b="1" kern="1200" baseline="0" dirty="0" smtClean="0">
                          <a:solidFill>
                            <a:schemeClr val="tx1"/>
                          </a:solidFill>
                          <a:latin typeface="Times New Roman" pitchFamily="18" charset="0"/>
                          <a:ea typeface="+mn-ea"/>
                          <a:cs typeface="Times New Roman" pitchFamily="18" charset="0"/>
                        </a:rPr>
                        <a:t>The primers hybridize or "anneal" to their complementary sequences on either side of the target sequence. </a:t>
                      </a:r>
                      <a:endParaRPr lang="en-US" sz="2000" b="1"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676400">
                <a:tc>
                  <a:txBody>
                    <a:bodyPr/>
                    <a:lstStyle/>
                    <a:p>
                      <a:pPr algn="ctr"/>
                      <a:r>
                        <a:rPr lang="en-US" sz="2000" b="1" kern="1200" baseline="0" dirty="0" smtClean="0">
                          <a:solidFill>
                            <a:schemeClr val="dk1"/>
                          </a:solidFill>
                          <a:latin typeface="Times New Roman" pitchFamily="18" charset="0"/>
                          <a:ea typeface="+mn-ea"/>
                          <a:cs typeface="Times New Roman" pitchFamily="18" charset="0"/>
                        </a:rPr>
                        <a:t>Extension 			</a:t>
                      </a:r>
                    </a:p>
                    <a:p>
                      <a:pPr algn="ctr"/>
                      <a:endParaRPr lang="en-US" sz="2000" b="1" dirty="0">
                        <a:latin typeface="Times New Roman" pitchFamily="18" charset="0"/>
                        <a:cs typeface="Times New Roman" pitchFamily="18" charset="0"/>
                      </a:endParaRPr>
                    </a:p>
                  </a:txBody>
                  <a:tcPr/>
                </a:tc>
                <a:tc>
                  <a:txBody>
                    <a:bodyPr/>
                    <a:lstStyle/>
                    <a:p>
                      <a:pPr algn="ctr"/>
                      <a:r>
                        <a:rPr lang="en-US" sz="2000" b="1" kern="1200" baseline="0" dirty="0" smtClean="0">
                          <a:solidFill>
                            <a:schemeClr val="tx1"/>
                          </a:solidFill>
                          <a:latin typeface="Times New Roman" pitchFamily="18" charset="0"/>
                          <a:ea typeface="+mn-ea"/>
                          <a:cs typeface="Times New Roman" pitchFamily="18" charset="0"/>
                        </a:rPr>
                        <a:t>72</a:t>
                      </a:r>
                      <a:r>
                        <a:rPr lang="en-US" sz="2000" b="1" kern="1200" baseline="30000" dirty="0" smtClean="0">
                          <a:solidFill>
                            <a:schemeClr val="tx1"/>
                          </a:solidFill>
                          <a:latin typeface="Times New Roman" pitchFamily="18" charset="0"/>
                          <a:ea typeface="+mn-ea"/>
                          <a:cs typeface="Times New Roman" pitchFamily="18" charset="0"/>
                        </a:rPr>
                        <a:t>o</a:t>
                      </a:r>
                      <a:r>
                        <a:rPr lang="en-US" sz="2000" b="1" kern="1200" dirty="0" smtClean="0">
                          <a:solidFill>
                            <a:schemeClr val="tx1"/>
                          </a:solidFill>
                          <a:latin typeface="Times New Roman" pitchFamily="18" charset="0"/>
                          <a:ea typeface="+mn-ea"/>
                          <a:cs typeface="Times New Roman" pitchFamily="18" charset="0"/>
                        </a:rPr>
                        <a:t>C</a:t>
                      </a:r>
                      <a:r>
                        <a:rPr lang="en-US" sz="2000" b="1" kern="1200" baseline="0" dirty="0" smtClean="0">
                          <a:solidFill>
                            <a:schemeClr val="tx1"/>
                          </a:solidFill>
                          <a:latin typeface="Times New Roman" pitchFamily="18" charset="0"/>
                          <a:ea typeface="+mn-ea"/>
                          <a:cs typeface="Times New Roman" pitchFamily="18" charset="0"/>
                        </a:rPr>
                        <a:t> 1.5-3 minute </a:t>
                      </a:r>
                      <a:endParaRPr lang="en-US" sz="2000" b="1" dirty="0">
                        <a:solidFill>
                          <a:schemeClr val="tx1"/>
                        </a:solidFill>
                        <a:latin typeface="Times New Roman" pitchFamily="18" charset="0"/>
                        <a:cs typeface="Times New Roman" pitchFamily="18" charset="0"/>
                      </a:endParaRPr>
                    </a:p>
                  </a:txBody>
                  <a:tcPr/>
                </a:tc>
                <a:tc>
                  <a:txBody>
                    <a:bodyPr/>
                    <a:lstStyle/>
                    <a:p>
                      <a:pPr algn="l"/>
                      <a:r>
                        <a:rPr lang="en-US" sz="2000" b="1" kern="1200" baseline="0" dirty="0" smtClean="0">
                          <a:solidFill>
                            <a:schemeClr val="tx1"/>
                          </a:solidFill>
                          <a:latin typeface="Times New Roman" pitchFamily="18" charset="0"/>
                          <a:ea typeface="+mn-ea"/>
                          <a:cs typeface="Times New Roman" pitchFamily="18" charset="0"/>
                        </a:rPr>
                        <a:t>The polymerase binds and extends a complementary DNA strand from each primer </a:t>
                      </a:r>
                      <a:endParaRPr lang="en-US" sz="2000" b="1"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
        <p:nvSpPr>
          <p:cNvPr id="10260" name="Rectangle 2"/>
          <p:cNvSpPr>
            <a:spLocks noChangeArrowheads="1"/>
          </p:cNvSpPr>
          <p:nvPr/>
        </p:nvSpPr>
        <p:spPr bwMode="auto">
          <a:xfrm>
            <a:off x="0" y="152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b="1" u="sng">
                <a:latin typeface="Times New Roman" panose="02020603050405020304" pitchFamily="18" charset="0"/>
                <a:cs typeface="Times New Roman" panose="02020603050405020304" pitchFamily="18" charset="0"/>
              </a:rPr>
              <a:t>Each cycle includes three successive steps: </a:t>
            </a:r>
            <a:endParaRPr lang="en-US" altLang="ar-JO" sz="2800" u="sng">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2504</TotalTime>
  <Words>1388</Words>
  <Application>Microsoft Office PowerPoint</Application>
  <PresentationFormat>On-screen Show (4:3)</PresentationFormat>
  <Paragraphs>195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SimSun</vt:lpstr>
      <vt:lpstr>Office Theme</vt:lpstr>
      <vt:lpstr> Polymerase chain reaction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Polymerase Chain Reaction</dc:title>
  <dc:creator>user</dc:creator>
  <cp:lastModifiedBy>Windows User</cp:lastModifiedBy>
  <cp:revision>121</cp:revision>
  <dcterms:created xsi:type="dcterms:W3CDTF">2014-03-22T16:37:52Z</dcterms:created>
  <dcterms:modified xsi:type="dcterms:W3CDTF">2021-02-12T11:05:55Z</dcterms:modified>
</cp:coreProperties>
</file>