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8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1" r:id="rId10"/>
    <p:sldId id="265" r:id="rId11"/>
    <p:sldId id="266" r:id="rId12"/>
    <p:sldId id="277" r:id="rId13"/>
    <p:sldId id="268" r:id="rId14"/>
    <p:sldId id="269" r:id="rId15"/>
    <p:sldId id="270" r:id="rId16"/>
    <p:sldId id="278" r:id="rId17"/>
    <p:sldId id="272" r:id="rId18"/>
    <p:sldId id="279" r:id="rId19"/>
    <p:sldId id="273" r:id="rId20"/>
    <p:sldId id="274" r:id="rId21"/>
    <p:sldId id="275" r:id="rId22"/>
    <p:sldId id="280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DC3884-9CC6-4622-9DBC-D2FC51B0F4E6}" type="datetimeFigureOut">
              <a:rPr lang="en-MY" smtClean="0"/>
              <a:t>12/12/2022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6E7A5-BDC0-4B60-BEBB-B1A9803FCA0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51371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6E7A5-BDC0-4B60-BEBB-B1A9803FCA03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24332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MY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48264F6-28FE-43C9-9EFA-49C89194A7E3}" type="slidenum">
              <a:rPr lang="en-MY" smtClean="0"/>
              <a:pPr eaLnBrk="1" hangingPunct="1"/>
              <a:t>6</a:t>
            </a:fld>
            <a:endParaRPr lang="en-MY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6E7A5-BDC0-4B60-BEBB-B1A9803FCA03}" type="slidenum">
              <a:rPr lang="en-MY" smtClean="0"/>
              <a:t>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82850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12/12/2022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70205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12/12/2022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3011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12/12/2022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69782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12/12/2022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48593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12/12/2022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5813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12/12/2022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60888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12/12/2022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62381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12/12/2022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99826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12/12/2022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36381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12/12/2022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05273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12/12/2022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43558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83E0B-3930-436F-8EE6-974DF431251E}" type="datetimeFigureOut">
              <a:rPr lang="en-MY" smtClean="0"/>
              <a:t>12/12/2022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8217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71628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ar-SA" sz="2400"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2291" name="WordArt 3"/>
          <p:cNvSpPr>
            <a:spLocks noChangeArrowheads="1" noChangeShapeType="1" noTextEdit="1"/>
          </p:cNvSpPr>
          <p:nvPr/>
        </p:nvSpPr>
        <p:spPr bwMode="auto">
          <a:xfrm>
            <a:off x="914400" y="1447800"/>
            <a:ext cx="74676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AE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بسم الله الرحمن الرحيم</a:t>
            </a:r>
            <a:endParaRPr lang="en-MY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838201" y="5101729"/>
            <a:ext cx="669946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nl-NL" sz="3600" b="1" i="1" dirty="0">
                <a:solidFill>
                  <a:schemeClr val="bg1"/>
                </a:solidFill>
                <a:latin typeface="Arial" charset="0"/>
              </a:rPr>
              <a:t>Prof  DR. Waqar Al – Kubaisy</a:t>
            </a:r>
            <a:r>
              <a:rPr lang="nl-NL" sz="3600" dirty="0">
                <a:solidFill>
                  <a:srgbClr val="E8E818"/>
                </a:solidFill>
                <a:latin typeface="Arial" charset="0"/>
              </a:rPr>
              <a:t> </a:t>
            </a:r>
          </a:p>
          <a:p>
            <a:pPr algn="l"/>
            <a:endParaRPr lang="nl-NL" dirty="0">
              <a:solidFill>
                <a:srgbClr val="E8E818"/>
              </a:solidFill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52360" y="4935758"/>
            <a:ext cx="651364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MY" sz="32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Prof. </a:t>
            </a:r>
            <a:r>
              <a:rPr lang="en-MY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Dr.</a:t>
            </a:r>
            <a:r>
              <a:rPr lang="en-MY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MY" sz="32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WAQAR   AL-KUBAISY</a:t>
            </a:r>
            <a:endParaRPr lang="en-MY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31840" y="4004498"/>
            <a:ext cx="21602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L   </a:t>
            </a: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</a:rPr>
              <a:t>XII</a:t>
            </a:r>
            <a:endParaRPr lang="en-MY" sz="3200" dirty="0">
              <a:solidFill>
                <a:srgbClr val="FF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92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4EC54F4-266A-4896-8538-0C7093AAE64E}" type="slidenum">
              <a:rPr lang="ar-SA" smtClean="0"/>
              <a:pPr eaLnBrk="1" hangingPunct="1"/>
              <a:t>10</a:t>
            </a:fld>
            <a:endParaRPr lang="en-US" smtClean="0"/>
          </a:p>
        </p:txBody>
      </p:sp>
      <p:sp>
        <p:nvSpPr>
          <p:cNvPr id="4" name="Rectangle 3"/>
          <p:cNvSpPr/>
          <p:nvPr/>
        </p:nvSpPr>
        <p:spPr>
          <a:xfrm>
            <a:off x="0" y="5329"/>
            <a:ext cx="9144000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Early diagnosis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500" b="1" dirty="0">
                <a:solidFill>
                  <a:srgbClr val="002060"/>
                </a:solidFill>
                <a:cs typeface="Times New Roman" pitchFamily="18" charset="0"/>
              </a:rPr>
              <a:t>can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prevent</a:t>
            </a:r>
            <a:r>
              <a:rPr lang="en-MY" sz="2500" b="1" dirty="0">
                <a:solidFill>
                  <a:srgbClr val="002060"/>
                </a:solidFill>
                <a:cs typeface="Times New Roman" pitchFamily="18" charset="0"/>
              </a:rPr>
              <a:t>  this </a:t>
            </a:r>
            <a:r>
              <a:rPr lang="en-MY" sz="2500" b="1" dirty="0">
                <a:cs typeface="Times New Roman" pitchFamily="18" charset="0"/>
              </a:rPr>
              <a:t>health problems </a:t>
            </a:r>
            <a:r>
              <a:rPr lang="en-MY" sz="2500" b="1" dirty="0">
                <a:solidFill>
                  <a:srgbClr val="002060"/>
                </a:solidFill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prevent transmission </a:t>
            </a:r>
            <a:r>
              <a:rPr lang="en-MY" sz="2500" dirty="0">
                <a:cs typeface="Times New Roman" pitchFamily="18" charset="0"/>
              </a:rPr>
              <a:t>to </a:t>
            </a:r>
            <a:r>
              <a:rPr lang="en-MY" sz="2500" b="1" dirty="0">
                <a:cs typeface="Times New Roman" pitchFamily="18" charset="0"/>
              </a:rPr>
              <a:t>family members </a:t>
            </a:r>
            <a:r>
              <a:rPr lang="en-MY" sz="2500" dirty="0">
                <a:cs typeface="Times New Roman" pitchFamily="18" charset="0"/>
              </a:rPr>
              <a:t>and other </a:t>
            </a:r>
            <a:r>
              <a:rPr lang="en-MY" sz="2500" b="1" dirty="0">
                <a:cs typeface="Times New Roman" pitchFamily="18" charset="0"/>
              </a:rPr>
              <a:t>close contacts</a:t>
            </a:r>
            <a:endParaRPr lang="en-MY" sz="2500" dirty="0">
              <a:solidFill>
                <a:srgbClr val="3C4245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500" b="1" dirty="0">
                <a:solidFill>
                  <a:srgbClr val="002060"/>
                </a:solidFill>
                <a:cs typeface="Times New Roman" pitchFamily="18" charset="0"/>
              </a:rPr>
              <a:t>WHO  &amp; Some countries recommends screening </a:t>
            </a:r>
            <a:r>
              <a:rPr lang="en-MY" sz="2500" dirty="0" smtClean="0">
                <a:cs typeface="Times New Roman" pitchFamily="18" charset="0"/>
              </a:rPr>
              <a:t>for</a:t>
            </a:r>
            <a:endParaRPr lang="en-MY" sz="25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500" b="1" dirty="0" smtClean="0">
                <a:cs typeface="Times New Roman" pitchFamily="18" charset="0"/>
              </a:rPr>
              <a:t>people </a:t>
            </a:r>
            <a:r>
              <a:rPr lang="en-MY" sz="2500" b="1" dirty="0">
                <a:cs typeface="Times New Roman" pitchFamily="18" charset="0"/>
              </a:rPr>
              <a:t>at increased risk </a:t>
            </a:r>
            <a:r>
              <a:rPr lang="en-MY" sz="2500" b="1" dirty="0" smtClean="0">
                <a:cs typeface="Times New Roman" pitchFamily="18" charset="0"/>
              </a:rPr>
              <a:t>          </a:t>
            </a:r>
            <a:r>
              <a:rPr lang="en-MY" sz="2500" b="1" dirty="0" smtClean="0">
                <a:solidFill>
                  <a:srgbClr val="002060"/>
                </a:solidFill>
                <a:cs typeface="Times New Roman" pitchFamily="18" charset="0"/>
              </a:rPr>
              <a:t>These </a:t>
            </a:r>
            <a:r>
              <a:rPr lang="en-MY" sz="2500" b="1" dirty="0">
                <a:solidFill>
                  <a:srgbClr val="002060"/>
                </a:solidFill>
                <a:cs typeface="Times New Roman" pitchFamily="18" charset="0"/>
              </a:rPr>
              <a:t>include</a:t>
            </a:r>
            <a:r>
              <a:rPr lang="en-MY" sz="2500" dirty="0">
                <a:solidFill>
                  <a:srgbClr val="002060"/>
                </a:solidFill>
                <a:cs typeface="Times New Roman" pitchFamily="18" charset="0"/>
              </a:rPr>
              <a:t>:</a:t>
            </a:r>
          </a:p>
          <a:p>
            <a:pPr>
              <a:defRPr/>
            </a:pPr>
            <a:r>
              <a:rPr lang="en-MY" sz="2500" dirty="0">
                <a:cs typeface="Times New Roman" pitchFamily="18" charset="0"/>
              </a:rPr>
              <a:t>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(a</a:t>
            </a:r>
            <a:r>
              <a:rPr lang="en-MY" sz="2500" dirty="0">
                <a:cs typeface="Times New Roman" pitchFamily="18" charset="0"/>
              </a:rPr>
              <a:t>)</a:t>
            </a:r>
            <a:r>
              <a:rPr lang="en-MY" sz="2500" b="1" dirty="0">
                <a:cs typeface="Times New Roman" pitchFamily="18" charset="0"/>
              </a:rPr>
              <a:t>P</a:t>
            </a:r>
            <a:r>
              <a:rPr lang="en-MY" sz="2500" dirty="0">
                <a:cs typeface="Times New Roman" pitchFamily="18" charset="0"/>
              </a:rPr>
              <a:t>eople who </a:t>
            </a:r>
            <a:r>
              <a:rPr lang="en-MY" sz="2500" b="1" dirty="0">
                <a:solidFill>
                  <a:schemeClr val="tx2"/>
                </a:solidFill>
                <a:cs typeface="Times New Roman" pitchFamily="18" charset="0"/>
              </a:rPr>
              <a:t>received</a:t>
            </a:r>
            <a:r>
              <a:rPr lang="en-MY" sz="2500" dirty="0">
                <a:cs typeface="Times New Roman" pitchFamily="18" charset="0"/>
              </a:rPr>
              <a:t>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blood, blood products </a:t>
            </a:r>
            <a:r>
              <a:rPr lang="en-MY" sz="2500" dirty="0">
                <a:cs typeface="Times New Roman" pitchFamily="18" charset="0"/>
              </a:rPr>
              <a:t>or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organs</a:t>
            </a:r>
          </a:p>
          <a:p>
            <a:pPr>
              <a:defRPr/>
            </a:pPr>
            <a:r>
              <a:rPr lang="en-MY" sz="2500" dirty="0">
                <a:cs typeface="Times New Roman" pitchFamily="18" charset="0"/>
              </a:rPr>
              <a:t> before screening for HCV was implemented, </a:t>
            </a:r>
          </a:p>
          <a:p>
            <a:pPr>
              <a:defRPr/>
            </a:pPr>
            <a:r>
              <a:rPr lang="en-MY" sz="2500" dirty="0">
                <a:solidFill>
                  <a:srgbClr val="FF0000"/>
                </a:solidFill>
                <a:cs typeface="Times New Roman" pitchFamily="18" charset="0"/>
              </a:rPr>
              <a:t>(b) </a:t>
            </a:r>
            <a:r>
              <a:rPr lang="en-MY" sz="2500" b="1" dirty="0">
                <a:solidFill>
                  <a:srgbClr val="002060"/>
                </a:solidFill>
                <a:cs typeface="Times New Roman" pitchFamily="18" charset="0"/>
              </a:rPr>
              <a:t>Curren</a:t>
            </a:r>
            <a:r>
              <a:rPr lang="en-MY" sz="2500" dirty="0">
                <a:cs typeface="Times New Roman" pitchFamily="18" charset="0"/>
              </a:rPr>
              <a:t>t or </a:t>
            </a:r>
            <a:r>
              <a:rPr lang="en-MY" sz="2500" b="1" dirty="0">
                <a:solidFill>
                  <a:srgbClr val="002060"/>
                </a:solidFill>
                <a:cs typeface="Times New Roman" pitchFamily="18" charset="0"/>
              </a:rPr>
              <a:t>former</a:t>
            </a:r>
            <a:r>
              <a:rPr lang="en-MY" sz="2500" dirty="0">
                <a:cs typeface="Times New Roman" pitchFamily="18" charset="0"/>
              </a:rPr>
              <a:t> injecting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drug users </a:t>
            </a:r>
            <a:r>
              <a:rPr lang="en-MY" sz="2500" dirty="0">
                <a:cs typeface="Times New Roman" pitchFamily="18" charset="0"/>
              </a:rPr>
              <a:t>(even those who </a:t>
            </a:r>
            <a:r>
              <a:rPr lang="en-MY" sz="2500" b="1" dirty="0">
                <a:cs typeface="Times New Roman" pitchFamily="18" charset="0"/>
              </a:rPr>
              <a:t>injected drugs </a:t>
            </a:r>
            <a:r>
              <a:rPr lang="en-MY" sz="2500" b="1" dirty="0" smtClean="0">
                <a:solidFill>
                  <a:srgbClr val="FF0000"/>
                </a:solidFill>
                <a:cs typeface="Times New Roman" pitchFamily="18" charset="0"/>
              </a:rPr>
              <a:t>once </a:t>
            </a:r>
            <a:r>
              <a:rPr lang="en-MY" sz="2500" dirty="0">
                <a:cs typeface="Times New Roman" pitchFamily="18" charset="0"/>
              </a:rPr>
              <a:t>many years ago </a:t>
            </a:r>
          </a:p>
          <a:p>
            <a:pPr>
              <a:defRPr/>
            </a:pPr>
            <a:r>
              <a:rPr lang="en-MY" sz="2500" dirty="0">
                <a:solidFill>
                  <a:srgbClr val="FF0000"/>
                </a:solidFill>
                <a:cs typeface="Times New Roman" pitchFamily="18" charset="0"/>
              </a:rPr>
              <a:t>(c) </a:t>
            </a:r>
            <a:r>
              <a:rPr lang="en-MY" sz="2500" dirty="0">
                <a:cs typeface="Times New Roman" pitchFamily="18" charset="0"/>
              </a:rPr>
              <a:t>People on long-term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haemodialysis</a:t>
            </a:r>
            <a:r>
              <a:rPr lang="en-MY" sz="2500" dirty="0">
                <a:cs typeface="Times New Roman" pitchFamily="18" charset="0"/>
              </a:rPr>
              <a:t>; </a:t>
            </a:r>
          </a:p>
          <a:p>
            <a:pPr>
              <a:defRPr/>
            </a:pPr>
            <a:r>
              <a:rPr lang="en-MY" sz="2500" dirty="0">
                <a:cs typeface="Times New Roman" pitchFamily="18" charset="0"/>
              </a:rPr>
              <a:t> </a:t>
            </a:r>
            <a:r>
              <a:rPr lang="en-MY" sz="2500" dirty="0" smtClean="0">
                <a:cs typeface="Times New Roman" pitchFamily="18" charset="0"/>
              </a:rPr>
              <a:t>(</a:t>
            </a:r>
            <a:r>
              <a:rPr lang="en-MY" sz="2500" dirty="0">
                <a:cs typeface="Times New Roman" pitchFamily="18" charset="0"/>
              </a:rPr>
              <a:t>d) </a:t>
            </a:r>
            <a:r>
              <a:rPr lang="en-MY" sz="2500" b="1" dirty="0">
                <a:solidFill>
                  <a:srgbClr val="002060"/>
                </a:solidFill>
                <a:cs typeface="Times New Roman" pitchFamily="18" charset="0"/>
              </a:rPr>
              <a:t>Health-care</a:t>
            </a:r>
            <a:r>
              <a:rPr lang="en-MY" sz="2500" dirty="0">
                <a:cs typeface="Times New Roman" pitchFamily="18" charset="0"/>
              </a:rPr>
              <a:t> </a:t>
            </a:r>
            <a:r>
              <a:rPr lang="en-MY" sz="2500" b="1" dirty="0">
                <a:solidFill>
                  <a:srgbClr val="002060"/>
                </a:solidFill>
                <a:cs typeface="Times New Roman" pitchFamily="18" charset="0"/>
              </a:rPr>
              <a:t>workers</a:t>
            </a:r>
            <a:r>
              <a:rPr lang="en-MY" sz="2500" dirty="0">
                <a:cs typeface="Times New Roman" pitchFamily="18" charset="0"/>
              </a:rPr>
              <a:t>;</a:t>
            </a:r>
          </a:p>
          <a:p>
            <a:pPr>
              <a:defRPr/>
            </a:pPr>
            <a:r>
              <a:rPr lang="en-MY" sz="2500" dirty="0" smtClean="0">
                <a:cs typeface="Times New Roman" pitchFamily="18" charset="0"/>
              </a:rPr>
              <a:t>(</a:t>
            </a:r>
            <a:r>
              <a:rPr lang="en-MY" sz="2500" dirty="0">
                <a:cs typeface="Times New Roman" pitchFamily="18" charset="0"/>
              </a:rPr>
              <a:t>e) People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living with HIV</a:t>
            </a:r>
            <a:r>
              <a:rPr lang="en-MY" sz="2500" dirty="0">
                <a:cs typeface="Times New Roman" pitchFamily="18" charset="0"/>
              </a:rPr>
              <a:t>; </a:t>
            </a:r>
          </a:p>
          <a:p>
            <a:pPr>
              <a:defRPr/>
            </a:pPr>
            <a:r>
              <a:rPr lang="en-MY" sz="2500" dirty="0">
                <a:cs typeface="Times New Roman" pitchFamily="18" charset="0"/>
              </a:rPr>
              <a:t>  (f) People with </a:t>
            </a:r>
            <a:r>
              <a:rPr lang="en-MY" sz="2500" dirty="0">
                <a:solidFill>
                  <a:srgbClr val="FF0000"/>
                </a:solidFill>
                <a:cs typeface="Times New Roman" pitchFamily="18" charset="0"/>
              </a:rPr>
              <a:t>abnormal liver tests </a:t>
            </a:r>
            <a:r>
              <a:rPr lang="en-MY" sz="2500" dirty="0">
                <a:cs typeface="Times New Roman" pitchFamily="18" charset="0"/>
              </a:rPr>
              <a:t>or liver disease, </a:t>
            </a:r>
          </a:p>
          <a:p>
            <a:pPr>
              <a:defRPr/>
            </a:pPr>
            <a:r>
              <a:rPr lang="en-MY" sz="2500" dirty="0">
                <a:cs typeface="Times New Roman" pitchFamily="18" charset="0"/>
              </a:rPr>
              <a:t>  (g)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Infants</a:t>
            </a:r>
            <a:r>
              <a:rPr lang="en-MY" sz="2500" b="1" dirty="0">
                <a:cs typeface="Times New Roman" pitchFamily="18" charset="0"/>
              </a:rPr>
              <a:t> born to infected mothers. </a:t>
            </a:r>
          </a:p>
          <a:p>
            <a:pPr>
              <a:defRPr/>
            </a:pPr>
            <a:r>
              <a:rPr lang="en-MY" sz="2500" b="1" dirty="0">
                <a:cs typeface="Times New Roman" pitchFamily="18" charset="0"/>
              </a:rPr>
              <a:t>  (h) </a:t>
            </a:r>
            <a:r>
              <a:rPr lang="en-MY" sz="2500" dirty="0">
                <a:cs typeface="Times New Roman" pitchFamily="18" charset="0"/>
              </a:rPr>
              <a:t>People with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sexual partners </a:t>
            </a:r>
            <a:r>
              <a:rPr lang="en-MY" sz="2500" dirty="0">
                <a:cs typeface="Times New Roman" pitchFamily="18" charset="0"/>
              </a:rPr>
              <a:t>who are </a:t>
            </a:r>
            <a:r>
              <a:rPr lang="en-MY" sz="2500" dirty="0">
                <a:solidFill>
                  <a:srgbClr val="FF0000"/>
                </a:solidFill>
                <a:cs typeface="Times New Roman" pitchFamily="18" charset="0"/>
              </a:rPr>
              <a:t>HCV-infecte</a:t>
            </a:r>
            <a:r>
              <a:rPr lang="en-MY" sz="2500" dirty="0">
                <a:cs typeface="Times New Roman" pitchFamily="18" charset="0"/>
              </a:rPr>
              <a:t>d; </a:t>
            </a:r>
          </a:p>
          <a:p>
            <a:pPr>
              <a:defRPr/>
            </a:pPr>
            <a:r>
              <a:rPr lang="en-MY" sz="2500" dirty="0">
                <a:cs typeface="Times New Roman" pitchFamily="18" charset="0"/>
              </a:rPr>
              <a:t>  (j) People who have had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tattoos or piercings</a:t>
            </a:r>
            <a:r>
              <a:rPr lang="en-MY" sz="2500" dirty="0"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MY" sz="2500" dirty="0">
                <a:cs typeface="Times New Roman" pitchFamily="18" charset="0"/>
              </a:rPr>
              <a:t>  (k) People who use </a:t>
            </a:r>
            <a:r>
              <a:rPr lang="en-MY" sz="2500" dirty="0">
                <a:solidFill>
                  <a:srgbClr val="FF0000"/>
                </a:solidFill>
                <a:cs typeface="Times New Roman" pitchFamily="18" charset="0"/>
              </a:rPr>
              <a:t>intranasal drugs</a:t>
            </a:r>
          </a:p>
        </p:txBody>
      </p:sp>
    </p:spTree>
    <p:extLst>
      <p:ext uri="{BB962C8B-B14F-4D97-AF65-F5344CB8AC3E}">
        <p14:creationId xmlns:p14="http://schemas.microsoft.com/office/powerpoint/2010/main" val="102600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F2824910-1C31-4ED3-836D-8607F7F433F5}" type="slidenum">
              <a:rPr lang="ar-SA" smtClean="0"/>
              <a:pPr eaLnBrk="1" hangingPunct="1"/>
              <a:t>11</a:t>
            </a:fld>
            <a:endParaRPr lang="en-US" smtClean="0"/>
          </a:p>
        </p:txBody>
      </p:sp>
      <p:sp>
        <p:nvSpPr>
          <p:cNvPr id="72707" name="Rectangle 2"/>
          <p:cNvSpPr>
            <a:spLocks noChangeArrowheads="1"/>
          </p:cNvSpPr>
          <p:nvPr/>
        </p:nvSpPr>
        <p:spPr bwMode="auto">
          <a:xfrm>
            <a:off x="-89672" y="609297"/>
            <a:ext cx="8958263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600" b="1" dirty="0">
                <a:cs typeface="Times New Roman" pitchFamily="18" charset="0"/>
              </a:rPr>
              <a:t>Hepatitis C does not always require treatment</a:t>
            </a:r>
            <a:r>
              <a:rPr lang="en-MY" sz="2600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dirty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The cure rate </a:t>
            </a:r>
            <a:r>
              <a:rPr lang="en-MY" sz="2600" dirty="0">
                <a:solidFill>
                  <a:srgbClr val="3C4245"/>
                </a:solidFill>
                <a:cs typeface="Times New Roman" pitchFamily="18" charset="0"/>
              </a:rPr>
              <a:t>depends on </a:t>
            </a: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several factors </a:t>
            </a:r>
            <a:r>
              <a:rPr lang="en-MY" sz="2600" dirty="0">
                <a:solidFill>
                  <a:srgbClr val="3C4245"/>
                </a:solidFill>
                <a:cs typeface="Times New Roman" pitchFamily="18" charset="0"/>
              </a:rPr>
              <a:t>including</a:t>
            </a:r>
          </a:p>
          <a:p>
            <a:pPr>
              <a:defRPr/>
            </a:pPr>
            <a:r>
              <a:rPr lang="en-MY" sz="2600" dirty="0">
                <a:solidFill>
                  <a:srgbClr val="3C4245"/>
                </a:solidFill>
                <a:cs typeface="Times New Roman" pitchFamily="18" charset="0"/>
              </a:rPr>
              <a:t> </a:t>
            </a:r>
            <a:r>
              <a:rPr lang="en-MY" sz="2600" dirty="0" smtClean="0">
                <a:solidFill>
                  <a:srgbClr val="3C4245"/>
                </a:solidFill>
                <a:cs typeface="Times New Roman" pitchFamily="18" charset="0"/>
              </a:rPr>
              <a:t>   the </a:t>
            </a: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HCV </a:t>
            </a: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genotypes and the type of treatment given</a:t>
            </a:r>
            <a:endParaRPr lang="en-MY" sz="2600" b="1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Careful screening is necessary </a:t>
            </a:r>
            <a:r>
              <a:rPr lang="en-MY" sz="2600" b="1" dirty="0">
                <a:cs typeface="Times New Roman" pitchFamily="18" charset="0"/>
              </a:rPr>
              <a:t>before starting the treatment </a:t>
            </a:r>
          </a:p>
          <a:p>
            <a:pPr>
              <a:defRPr/>
            </a:pPr>
            <a:r>
              <a:rPr lang="en-MY" sz="2600" b="1" dirty="0">
                <a:cs typeface="Times New Roman" pitchFamily="18" charset="0"/>
              </a:rPr>
              <a:t>      to determine the most appropriate approach for the patient</a:t>
            </a:r>
            <a:r>
              <a:rPr lang="en-MY" sz="2600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600" dirty="0">
                <a:cs typeface="Times New Roman" pitchFamily="18" charset="0"/>
              </a:rPr>
              <a:t> </a:t>
            </a:r>
            <a:r>
              <a:rPr lang="en-MY" sz="2600" b="1" dirty="0">
                <a:cs typeface="Times New Roman" pitchFamily="18" charset="0"/>
              </a:rPr>
              <a:t>Combination</a:t>
            </a:r>
            <a:r>
              <a:rPr lang="en-MY" sz="2600" dirty="0">
                <a:cs typeface="Times New Roman" pitchFamily="18" charset="0"/>
              </a:rPr>
              <a:t> </a:t>
            </a:r>
            <a:r>
              <a:rPr lang="en-MY" sz="2600" b="1" dirty="0">
                <a:cs typeface="Times New Roman" pitchFamily="18" charset="0"/>
              </a:rPr>
              <a:t>antiviral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t</a:t>
            </a:r>
            <a:r>
              <a:rPr lang="en-MY" sz="2600" dirty="0">
                <a:cs typeface="Times New Roman" pitchFamily="18" charset="0"/>
              </a:rPr>
              <a:t>herapy with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interferon</a:t>
            </a:r>
            <a:r>
              <a:rPr lang="en-MY" sz="2600" dirty="0">
                <a:cs typeface="Times New Roman" pitchFamily="18" charset="0"/>
              </a:rPr>
              <a:t> and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ribavirin</a:t>
            </a:r>
            <a:endParaRPr lang="en-MY" sz="2600" dirty="0"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MY" sz="2600" dirty="0">
                <a:cs typeface="Times New Roman" pitchFamily="18" charset="0"/>
              </a:rPr>
              <a:t>,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Some virus genotypes respond better to interferon than others</a:t>
            </a:r>
            <a:r>
              <a:rPr lang="en-MY" sz="2400" dirty="0">
                <a:cs typeface="Times New Roman" pitchFamily="18" charset="0"/>
              </a:rPr>
              <a:t>, </a:t>
            </a: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2986110" y="87712"/>
            <a:ext cx="28067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9461" name="Picture 7" descr="HEPATITIS C and Background of Medicaments Composition, Stethoscope, mix therapy drugs doctor and select focu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-103828"/>
            <a:ext cx="1763688" cy="1948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-434952" y="2598155"/>
            <a:ext cx="9648825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MY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2436" y="3790600"/>
            <a:ext cx="902787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Source Sans Pro Subset"/>
              </a:rPr>
              <a:t> </a:t>
            </a:r>
            <a:r>
              <a:rPr lang="en-US" sz="2600" b="1" dirty="0">
                <a:solidFill>
                  <a:srgbClr val="202124"/>
                </a:solidFill>
              </a:rPr>
              <a:t>Currently, </a:t>
            </a:r>
            <a:r>
              <a:rPr lang="en-US" sz="2600" dirty="0">
                <a:solidFill>
                  <a:srgbClr val="202124"/>
                </a:solidFill>
              </a:rPr>
              <a:t>the </a:t>
            </a:r>
            <a:r>
              <a:rPr lang="en-US" sz="2600" dirty="0" smtClean="0"/>
              <a:t>Pan genotypic </a:t>
            </a:r>
            <a:r>
              <a:rPr lang="en-US" sz="2600" dirty="0"/>
              <a:t>direct acting </a:t>
            </a:r>
            <a:r>
              <a:rPr lang="en-US" sz="2600" dirty="0" smtClean="0"/>
              <a:t>antivirals(</a:t>
            </a:r>
            <a:r>
              <a:rPr lang="en-US" sz="2600" b="1" dirty="0" smtClean="0">
                <a:solidFill>
                  <a:srgbClr val="202124"/>
                </a:solidFill>
              </a:rPr>
              <a:t>DAAs)</a:t>
            </a:r>
            <a:endParaRPr lang="en-US" sz="2600" b="1" dirty="0">
              <a:solidFill>
                <a:srgbClr val="202124"/>
              </a:solidFill>
            </a:endParaRPr>
          </a:p>
          <a:p>
            <a:r>
              <a:rPr lang="en-US" sz="2600" dirty="0" smtClean="0"/>
              <a:t>for </a:t>
            </a:r>
            <a:r>
              <a:rPr lang="en-US" sz="2600" dirty="0"/>
              <a:t>the treatment of chronic hepatitis </a:t>
            </a:r>
            <a:r>
              <a:rPr lang="en-US" sz="2600" dirty="0" smtClean="0"/>
              <a:t>C  </a:t>
            </a:r>
            <a:r>
              <a:rPr lang="en-US" sz="2600" dirty="0" smtClean="0">
                <a:solidFill>
                  <a:srgbClr val="202124"/>
                </a:solidFill>
              </a:rPr>
              <a:t>are </a:t>
            </a:r>
            <a:r>
              <a:rPr lang="en-US" sz="2600" dirty="0">
                <a:solidFill>
                  <a:srgbClr val="202124"/>
                </a:solidFill>
              </a:rPr>
              <a:t>approved </a:t>
            </a:r>
            <a:r>
              <a:rPr lang="en-US" sz="2600" dirty="0" smtClean="0">
                <a:solidFill>
                  <a:srgbClr val="202124"/>
                </a:solidFill>
              </a:rPr>
              <a:t>for </a:t>
            </a:r>
            <a:r>
              <a:rPr lang="en-US" sz="2600" dirty="0">
                <a:solidFill>
                  <a:srgbClr val="202124"/>
                </a:solidFill>
              </a:rPr>
              <a:t>the treatment of HCV-infected persons without cirrhosis</a:t>
            </a:r>
            <a:r>
              <a:rPr lang="en-US" sz="2600" dirty="0" smtClean="0">
                <a:solidFill>
                  <a:srgbClr val="202124"/>
                </a:solidFill>
              </a:rPr>
              <a:t>.</a:t>
            </a:r>
          </a:p>
          <a:p>
            <a:r>
              <a:rPr lang="en-US" sz="2600" dirty="0"/>
              <a:t>for persons over the age of 12 years. DAAs can cure most persons with HCV infection</a:t>
            </a:r>
            <a:r>
              <a:rPr lang="en-US" sz="2600" b="1" dirty="0"/>
              <a:t>, </a:t>
            </a:r>
            <a:r>
              <a:rPr lang="en-US" sz="2600" b="1" dirty="0" smtClean="0"/>
              <a:t>&amp; </a:t>
            </a:r>
            <a:r>
              <a:rPr lang="en-US" sz="2600" b="1" dirty="0"/>
              <a:t>treatment duration </a:t>
            </a:r>
            <a:r>
              <a:rPr lang="en-US" sz="2600" dirty="0"/>
              <a:t>is short (usually </a:t>
            </a:r>
            <a:r>
              <a:rPr lang="en-US" sz="2600" b="1" dirty="0">
                <a:solidFill>
                  <a:srgbClr val="FF0000"/>
                </a:solidFill>
              </a:rPr>
              <a:t>12 to 24 weeks</a:t>
            </a:r>
            <a:r>
              <a:rPr lang="en-US" sz="2600" dirty="0"/>
              <a:t>), depending on the absence or presence of cirrhosis</a:t>
            </a:r>
            <a:r>
              <a:rPr lang="en-US" sz="2600" dirty="0" smtClean="0"/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15886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1750" y="439430"/>
            <a:ext cx="8926513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MY" sz="2600" b="1" i="1" u="sng" dirty="0">
                <a:solidFill>
                  <a:srgbClr val="C00000"/>
                </a:solidFill>
                <a:cs typeface="Times New Roman" pitchFamily="18" charset="0"/>
              </a:rPr>
              <a:t>Primary prevention</a:t>
            </a:r>
          </a:p>
          <a:p>
            <a:pPr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vaccine</a:t>
            </a:r>
            <a:r>
              <a:rPr lang="en-MY" sz="2600" b="1" dirty="0">
                <a:cs typeface="Times New Roman" pitchFamily="18" charset="0"/>
              </a:rPr>
              <a:t> for hepatitis C</a:t>
            </a:r>
            <a:r>
              <a:rPr lang="en-MY" sz="2600" dirty="0">
                <a:cs typeface="Times New Roman" pitchFamily="18" charset="0"/>
              </a:rPr>
              <a:t>. </a:t>
            </a:r>
            <a:endParaRPr lang="en-MY" sz="26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Therefore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HCV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prevention depends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upon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reducing the </a:t>
            </a:r>
            <a:r>
              <a:rPr lang="en-MY" sz="2600" b="1" dirty="0" smtClean="0">
                <a:solidFill>
                  <a:srgbClr val="0070C0"/>
                </a:solidFill>
                <a:cs typeface="Times New Roman" pitchFamily="18" charset="0"/>
              </a:rPr>
              <a:t>risk</a:t>
            </a:r>
            <a:endParaRPr lang="en-MY" sz="26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of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exposure  in  higher risk populations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including HCWs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MY" sz="2600" b="1" dirty="0">
                <a:cs typeface="Times New Roman" pitchFamily="18" charset="0"/>
              </a:rPr>
              <a:t>Training of health personnel hand hygiene</a:t>
            </a:r>
            <a:r>
              <a:rPr lang="en-MY" sz="2600" dirty="0">
                <a:cs typeface="Times New Roman" pitchFamily="18" charset="0"/>
              </a:rPr>
              <a:t>: including surgical  hand preparation, hand washing and </a:t>
            </a:r>
            <a:r>
              <a:rPr lang="en-MY" sz="2600" b="1" dirty="0">
                <a:cs typeface="Times New Roman" pitchFamily="18" charset="0"/>
              </a:rPr>
              <a:t>use of gloves</a:t>
            </a:r>
            <a:endParaRPr lang="en-MY" sz="2600" dirty="0"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483768" y="-24954"/>
            <a:ext cx="2790825" cy="523875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8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Prevention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675006" y="646777"/>
            <a:ext cx="20272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There is no </a:t>
            </a:r>
            <a:endParaRPr lang="en-MY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1382" y="2932420"/>
            <a:ext cx="8926513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u="sng" dirty="0" smtClean="0">
                <a:cs typeface="Times New Roman" pitchFamily="18" charset="0"/>
              </a:rPr>
              <a:t>Following are </a:t>
            </a:r>
            <a:r>
              <a:rPr lang="en-MY" sz="2400" u="sng" dirty="0" smtClean="0">
                <a:cs typeface="Times New Roman" pitchFamily="18" charset="0"/>
              </a:rPr>
              <a:t>limited </a:t>
            </a:r>
            <a:r>
              <a:rPr lang="en-MY" sz="2400" dirty="0" smtClean="0">
                <a:cs typeface="Times New Roman" pitchFamily="18" charset="0"/>
              </a:rPr>
              <a:t>examples of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primary prevention</a:t>
            </a:r>
          </a:p>
          <a:p>
            <a:pPr>
              <a:defRPr/>
            </a:pPr>
            <a:endParaRPr lang="en-MY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q"/>
              <a:defRPr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avoiding </a:t>
            </a:r>
            <a:r>
              <a:rPr lang="en-MY" sz="2600" b="1" dirty="0" smtClean="0">
                <a:cs typeface="Times New Roman" pitchFamily="18" charset="0"/>
              </a:rPr>
              <a:t>the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risk </a:t>
            </a:r>
            <a:r>
              <a:rPr lang="en-MY" sz="2600" b="1" dirty="0" smtClean="0">
                <a:cs typeface="Times New Roman" pitchFamily="18" charset="0"/>
              </a:rPr>
              <a:t>factors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  as </a:t>
            </a:r>
            <a:r>
              <a:rPr lang="en-MY" sz="2600" dirty="0" smtClean="0">
                <a:cs typeface="Times New Roman" pitchFamily="18" charset="0"/>
              </a:rPr>
              <a:t>recommended by WHO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i="1" dirty="0" smtClean="0">
                <a:cs typeface="Times New Roman" pitchFamily="18" charset="0"/>
              </a:rPr>
              <a:t>Unnecessary and </a:t>
            </a:r>
            <a:r>
              <a:rPr lang="en-MY" sz="2600" b="1" i="1" dirty="0" smtClean="0">
                <a:solidFill>
                  <a:srgbClr val="FF0000"/>
                </a:solidFill>
                <a:cs typeface="Times New Roman" pitchFamily="18" charset="0"/>
              </a:rPr>
              <a:t>unsafe injections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MY" sz="2600" b="1" i="1" dirty="0" smtClean="0">
                <a:solidFill>
                  <a:srgbClr val="009900"/>
                </a:solidFill>
                <a:cs typeface="Times New Roman" pitchFamily="18" charset="0"/>
              </a:rPr>
              <a:t>safe &amp; appropriate use of health care injections</a:t>
            </a:r>
            <a:endParaRPr lang="en-MY" sz="2600" i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600" i="1" dirty="0" smtClean="0">
                <a:cs typeface="Times New Roman" pitchFamily="18" charset="0"/>
              </a:rPr>
              <a:t> </a:t>
            </a:r>
            <a:r>
              <a:rPr lang="en-MY" sz="2600" b="1" i="1" dirty="0" smtClean="0">
                <a:solidFill>
                  <a:srgbClr val="FF0000"/>
                </a:solidFill>
                <a:cs typeface="Times New Roman" pitchFamily="18" charset="0"/>
              </a:rPr>
              <a:t>Unsafe blood </a:t>
            </a:r>
            <a:r>
              <a:rPr lang="en-MY" sz="2600" b="1" i="1" dirty="0" smtClean="0">
                <a:cs typeface="Times New Roman" pitchFamily="18" charset="0"/>
              </a:rPr>
              <a:t>products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MY" sz="2600" b="1" i="1" dirty="0" smtClean="0">
                <a:solidFill>
                  <a:srgbClr val="009900"/>
                </a:solidFill>
                <a:cs typeface="Times New Roman" pitchFamily="18" charset="0"/>
              </a:rPr>
              <a:t>testing of donated blood for HB , HC &amp; HIV </a:t>
            </a:r>
            <a:endParaRPr lang="en-MY" sz="2600" i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600" b="1" i="1" dirty="0" smtClean="0">
                <a:solidFill>
                  <a:srgbClr val="FF0000"/>
                </a:solidFill>
                <a:cs typeface="Times New Roman" pitchFamily="18" charset="0"/>
              </a:rPr>
              <a:t>Unsafe sharps waste collection </a:t>
            </a:r>
            <a:r>
              <a:rPr lang="en-MY" sz="2600" b="1" i="1" dirty="0" smtClean="0">
                <a:cs typeface="Times New Roman" pitchFamily="18" charset="0"/>
              </a:rPr>
              <a:t>and disposal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MY" sz="2600" b="1" i="1" dirty="0" smtClean="0">
                <a:solidFill>
                  <a:srgbClr val="009900"/>
                </a:solidFill>
                <a:cs typeface="Times New Roman" pitchFamily="18" charset="0"/>
              </a:rPr>
              <a:t>safe handling and disposal </a:t>
            </a:r>
            <a:r>
              <a:rPr lang="en-MY" sz="2600" b="1" i="1" dirty="0" smtClean="0">
                <a:solidFill>
                  <a:srgbClr val="00B050"/>
                </a:solidFill>
                <a:cs typeface="Times New Roman" pitchFamily="18" charset="0"/>
              </a:rPr>
              <a:t>of  sharps and waste</a:t>
            </a:r>
            <a:endParaRPr lang="en-MY" sz="2600" b="1" i="1" dirty="0">
              <a:solidFill>
                <a:srgbClr val="00B050"/>
              </a:solidFill>
              <a:cs typeface="Times New Roman" pitchFamily="18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427984" y="6402727"/>
            <a:ext cx="45788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r>
              <a:rPr lang="en-MY" b="1" i="1" dirty="0">
                <a:solidFill>
                  <a:srgbClr val="FF0000"/>
                </a:solidFill>
                <a:cs typeface="Times New Roman" pitchFamily="18" charset="0"/>
              </a:rPr>
              <a:t>Unprotected sex </a:t>
            </a:r>
            <a:r>
              <a:rPr lang="en-MY" b="1" i="1" dirty="0">
                <a:cs typeface="Times New Roman" pitchFamily="18" charset="0"/>
              </a:rPr>
              <a:t>with HC -infected people</a:t>
            </a:r>
          </a:p>
        </p:txBody>
      </p:sp>
    </p:spTree>
    <p:extLst>
      <p:ext uri="{BB962C8B-B14F-4D97-AF65-F5344CB8AC3E}">
        <p14:creationId xmlns:p14="http://schemas.microsoft.com/office/powerpoint/2010/main" val="394472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7120E08-BC04-4586-BFC1-69B7950A72F7}" type="slidenum">
              <a:rPr lang="ar-SA" smtClean="0"/>
              <a:pPr eaLnBrk="1" hangingPunct="1"/>
              <a:t>13</a:t>
            </a:fld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0" y="3186112"/>
            <a:ext cx="8772525" cy="31702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MY" sz="2400" b="1" i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  </a:t>
            </a:r>
            <a:r>
              <a:rPr lang="en-MY" sz="2800" b="1" i="1" dirty="0">
                <a:solidFill>
                  <a:srgbClr val="C00000"/>
                </a:solidFill>
                <a:cs typeface="Times New Roman" pitchFamily="18" charset="0"/>
              </a:rPr>
              <a:t>Secondary and tertiary prevention</a:t>
            </a:r>
          </a:p>
          <a:p>
            <a:pPr>
              <a:defRPr/>
            </a:pPr>
            <a:r>
              <a:rPr lang="en-MY" sz="2800" b="1" dirty="0">
                <a:solidFill>
                  <a:prstClr val="black"/>
                </a:solidFill>
                <a:cs typeface="Times New Roman" pitchFamily="18" charset="0"/>
              </a:rPr>
              <a:t>   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For people infected with the HCV ,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WHO recommends</a:t>
            </a:r>
            <a:r>
              <a:rPr lang="en-MY" sz="2400" dirty="0">
                <a:solidFill>
                  <a:srgbClr val="002060"/>
                </a:solidFill>
                <a:cs typeface="Times New Roman" pitchFamily="18" charset="0"/>
              </a:rPr>
              <a:t>: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education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and· counselling on options 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for care and treatment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;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Immunization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with the hepatitis A and B vaccines to prevent co infection from these hepatitis viruses to protect their liver,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 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Early and appropriate medical management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including antiviral therapy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Regular monitoring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for early diagnosis of chronic liver disease</a:t>
            </a:r>
            <a:r>
              <a:rPr lang="en-MY" sz="2400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212614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itchFamily="2" charset="2"/>
              <a:buChar char="v"/>
              <a:defRPr/>
            </a:pPr>
            <a:r>
              <a:rPr lang="en-MY" sz="2400" b="1" i="1" dirty="0">
                <a:solidFill>
                  <a:srgbClr val="FF0000"/>
                </a:solidFill>
                <a:cs typeface="Times New Roman" pitchFamily="18" charset="0"/>
              </a:rPr>
              <a:t>Unprotected sex </a:t>
            </a:r>
            <a:r>
              <a:rPr lang="en-MY" sz="2400" b="1" i="1" dirty="0">
                <a:solidFill>
                  <a:prstClr val="black"/>
                </a:solidFill>
                <a:cs typeface="Times New Roman" pitchFamily="18" charset="0"/>
              </a:rPr>
              <a:t>with HC -infected people;</a:t>
            </a:r>
          </a:p>
          <a:p>
            <a:pPr marL="342900" lvl="0" indent="-342900">
              <a:buFont typeface="Wingdings" pitchFamily="2" charset="2"/>
              <a:buChar char="ü"/>
              <a:defRPr/>
            </a:pPr>
            <a:r>
              <a:rPr lang="en-MY" sz="2400" b="1" i="1" dirty="0">
                <a:solidFill>
                  <a:srgbClr val="00B050"/>
                </a:solidFill>
                <a:cs typeface="Times New Roman" pitchFamily="18" charset="0"/>
              </a:rPr>
              <a:t>              </a:t>
            </a:r>
            <a:r>
              <a:rPr lang="en-MY" sz="2400" b="1" i="1" dirty="0">
                <a:solidFill>
                  <a:srgbClr val="009900"/>
                </a:solidFill>
                <a:cs typeface="Times New Roman" pitchFamily="18" charset="0"/>
              </a:rPr>
              <a:t>promotion use of condoms</a:t>
            </a:r>
            <a:endParaRPr lang="en-US" sz="2400" b="1" i="1" dirty="0">
              <a:solidFill>
                <a:srgbClr val="009900"/>
              </a:solidFill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Use 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illicit drugs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sharing of injection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equipment</a:t>
            </a:r>
          </a:p>
          <a:p>
            <a:pPr marL="342900" lvl="0" indent="-342900">
              <a:buFont typeface="Wingdings" pitchFamily="2" charset="2"/>
              <a:buChar char="ü"/>
              <a:defRPr/>
            </a:pP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Provision of comprehensive harm-reduction services to</a:t>
            </a:r>
          </a:p>
          <a:p>
            <a:pPr lvl="0">
              <a:defRPr/>
            </a:pP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      people who inject drugs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including  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sterile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 injecting equipment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;</a:t>
            </a:r>
            <a:endParaRPr lang="en-MY" sz="2400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Sharing of sharp personal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items that contaminated with blood</a:t>
            </a:r>
          </a:p>
          <a:p>
            <a:pPr marL="342900" lvl="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tattoos, piercings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&amp; acupuncture performed with contaminated equipment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347864" y="27948"/>
            <a:ext cx="38741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dirty="0" smtClean="0">
                <a:cs typeface="Times New Roman" pitchFamily="18" charset="0"/>
              </a:rPr>
              <a:t>Cont.   examples </a:t>
            </a:r>
            <a:r>
              <a:rPr lang="en-MY" dirty="0">
                <a:cs typeface="Times New Roman" pitchFamily="18" charset="0"/>
              </a:rPr>
              <a:t>of </a:t>
            </a:r>
            <a:r>
              <a:rPr lang="en-MY" b="1" dirty="0">
                <a:cs typeface="Times New Roman" pitchFamily="18" charset="0"/>
              </a:rPr>
              <a:t>primary prevention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04406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D5F747F1-74C2-4934-90D2-107B67994E07}" type="slidenum">
              <a:rPr lang="ar-SA" smtClean="0"/>
              <a:pPr eaLnBrk="1" hangingPunct="1"/>
              <a:t>14</a:t>
            </a:fld>
            <a:endParaRPr lang="en-US" smtClean="0"/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1259632" y="2536448"/>
            <a:ext cx="5183782" cy="707886"/>
          </a:xfrm>
          <a:prstGeom prst="rect">
            <a:avLst/>
          </a:prstGeom>
          <a:gradFill rotWithShape="0">
            <a:gsLst>
              <a:gs pos="0">
                <a:srgbClr val="DDEBCF"/>
              </a:gs>
              <a:gs pos="100000">
                <a:srgbClr val="156B13"/>
              </a:gs>
            </a:gsLst>
            <a:lin ang="5400000"/>
          </a:gradFill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MY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HEPATITIS    D</a:t>
            </a:r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075" y="836613"/>
            <a:ext cx="128905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479634" y="3244334"/>
            <a:ext cx="184730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78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85DAC024-1705-4785-B106-558B80B0C49B}" type="slidenum">
              <a:rPr lang="ar-SA" smtClean="0"/>
              <a:pPr eaLnBrk="1" hangingPunct="1"/>
              <a:t>15</a:t>
            </a:fld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-131916" y="258688"/>
            <a:ext cx="9291663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MY" sz="2600" b="1" dirty="0">
                <a:cs typeface="Times New Roman" pitchFamily="18" charset="0"/>
              </a:rPr>
              <a:t>HD is a liver disease in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both acute </a:t>
            </a:r>
            <a:r>
              <a:rPr lang="en-MY" sz="2600" b="1" dirty="0">
                <a:cs typeface="Times New Roman" pitchFamily="18" charset="0"/>
              </a:rPr>
              <a:t>and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chronic forms 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MY" sz="2600" b="1" dirty="0">
                <a:cs typeface="Times New Roman" pitchFamily="18" charset="0"/>
              </a:rPr>
              <a:t>caused by HDV ,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MY" sz="2600" b="1" dirty="0">
                <a:cs typeface="Times New Roman" pitchFamily="18" charset="0"/>
              </a:rPr>
              <a:t>HDV </a:t>
            </a:r>
            <a:r>
              <a:rPr lang="en-US" sz="2600" b="1" dirty="0">
                <a:solidFill>
                  <a:srgbClr val="222222"/>
                </a:solidFill>
                <a:cs typeface="Times New Roman" pitchFamily="18" charset="0"/>
              </a:rPr>
              <a:t>also called Delta agent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US" sz="2600" b="1" dirty="0">
                <a:solidFill>
                  <a:srgbClr val="222222"/>
                </a:solidFill>
                <a:cs typeface="Times New Roman" pitchFamily="18" charset="0"/>
              </a:rPr>
              <a:t> is similar to other forms of hepatitis,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BUT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US" sz="2600" b="1" dirty="0">
                <a:solidFill>
                  <a:srgbClr val="222222"/>
                </a:solidFill>
                <a:cs typeface="Times New Roman" pitchFamily="18" charset="0"/>
              </a:rPr>
              <a:t> it can only infect those who are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already infected with the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HBV</a:t>
            </a:r>
            <a:r>
              <a:rPr lang="en-US" sz="2600" b="1" dirty="0">
                <a:solidFill>
                  <a:srgbClr val="222222"/>
                </a:solidFill>
                <a:cs typeface="Times New Roman" pitchFamily="18" charset="0"/>
              </a:rPr>
              <a:t>.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US" sz="2600" b="1" dirty="0">
                <a:solidFill>
                  <a:srgbClr val="222222"/>
                </a:solidFill>
                <a:cs typeface="Times New Roman" pitchFamily="18" charset="0"/>
              </a:rPr>
              <a:t>  </a:t>
            </a:r>
            <a:r>
              <a:rPr lang="en-MY" sz="2600" b="1" dirty="0">
                <a:cs typeface="Times New Roman" pitchFamily="18" charset="0"/>
              </a:rPr>
              <a:t>It requires HBV for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its replication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MY" sz="2600" b="1" dirty="0">
                <a:cs typeface="Times New Roman" pitchFamily="18" charset="0"/>
              </a:rPr>
              <a:t>cannot occur in the absence of </a:t>
            </a:r>
            <a:r>
              <a:rPr lang="en-US" sz="2600" b="1" dirty="0" smtClean="0">
                <a:cs typeface="Times New Roman" pitchFamily="18" charset="0"/>
              </a:rPr>
              <a:t>HBV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HDV-HBV co-infection </a:t>
            </a:r>
            <a:r>
              <a:rPr lang="en-US" sz="2600" dirty="0"/>
              <a:t>is considered the </a:t>
            </a:r>
            <a:r>
              <a:rPr lang="en-US" sz="2600" b="1" dirty="0">
                <a:solidFill>
                  <a:srgbClr val="FF0000"/>
                </a:solidFill>
              </a:rPr>
              <a:t>most severe </a:t>
            </a:r>
            <a:r>
              <a:rPr lang="en-US" sz="2600" dirty="0"/>
              <a:t>form of chronic viral hepatitis due to </a:t>
            </a:r>
            <a:r>
              <a:rPr lang="en-US" sz="2600" b="1" dirty="0">
                <a:solidFill>
                  <a:schemeClr val="tx2"/>
                </a:solidFill>
              </a:rPr>
              <a:t>more rapid progression </a:t>
            </a:r>
            <a:r>
              <a:rPr lang="en-US" sz="2600" dirty="0"/>
              <a:t>towards </a:t>
            </a:r>
            <a:r>
              <a:rPr lang="en-US" sz="2600" b="1" dirty="0" smtClean="0"/>
              <a:t>HCC and </a:t>
            </a:r>
            <a:r>
              <a:rPr lang="en-US" sz="2600" b="1" dirty="0"/>
              <a:t>liver-related death</a:t>
            </a:r>
            <a:r>
              <a:rPr lang="en-US" sz="26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600" b="1" dirty="0">
                <a:solidFill>
                  <a:schemeClr val="tx2"/>
                </a:solidFill>
              </a:rPr>
              <a:t>Chronic HBV carriers </a:t>
            </a:r>
            <a:r>
              <a:rPr lang="en-US" sz="2600" dirty="0"/>
              <a:t>are at </a:t>
            </a:r>
            <a:r>
              <a:rPr lang="en-US" sz="2600" b="1" dirty="0">
                <a:solidFill>
                  <a:srgbClr val="FF0000"/>
                </a:solidFill>
              </a:rPr>
              <a:t>risk of infection </a:t>
            </a:r>
            <a:r>
              <a:rPr lang="en-US" sz="2600" dirty="0"/>
              <a:t>with HDV</a:t>
            </a:r>
            <a:r>
              <a:rPr lang="en-US" sz="26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600" dirty="0" smtClean="0"/>
              <a:t> </a:t>
            </a:r>
            <a:r>
              <a:rPr lang="en-US" sz="2600" b="1" dirty="0"/>
              <a:t>People who are </a:t>
            </a:r>
            <a:r>
              <a:rPr lang="en-US" sz="2600" b="1" dirty="0">
                <a:solidFill>
                  <a:schemeClr val="tx2"/>
                </a:solidFill>
              </a:rPr>
              <a:t>not immune to </a:t>
            </a:r>
            <a:r>
              <a:rPr lang="en-US" sz="2600" dirty="0">
                <a:solidFill>
                  <a:schemeClr val="tx2"/>
                </a:solidFill>
              </a:rPr>
              <a:t>HBV </a:t>
            </a:r>
            <a:r>
              <a:rPr lang="en-US" sz="2600" dirty="0"/>
              <a:t>(either by natural disease or immunization with the hepatitis B vaccine) are </a:t>
            </a:r>
            <a:r>
              <a:rPr lang="en-US" sz="2600" b="1" dirty="0">
                <a:solidFill>
                  <a:srgbClr val="FF0000"/>
                </a:solidFill>
              </a:rPr>
              <a:t>at risk of </a:t>
            </a:r>
            <a:r>
              <a:rPr lang="en-US" sz="2600" dirty="0"/>
              <a:t>infection with HBV, which puts them at </a:t>
            </a:r>
            <a:r>
              <a:rPr lang="en-US" sz="2600" b="1" dirty="0">
                <a:solidFill>
                  <a:srgbClr val="FF0000"/>
                </a:solidFill>
              </a:rPr>
              <a:t>risk of HDV infection</a:t>
            </a:r>
            <a:r>
              <a:rPr lang="en-US" sz="2600" dirty="0"/>
              <a:t>.</a:t>
            </a:r>
            <a:endParaRPr lang="ar-JO" sz="2600" dirty="0"/>
          </a:p>
          <a:p>
            <a:pPr marL="342900" lvl="0" indent="-342900" eaLnBrk="0" hangingPunct="0">
              <a:buFont typeface="Wingdings" panose="05000000000000000000" pitchFamily="2" charset="2"/>
              <a:buChar char="q"/>
              <a:defRPr/>
            </a:pP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A HBV 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vaccine </a:t>
            </a:r>
            <a:r>
              <a:rPr lang="en-MY" sz="2600" b="1" dirty="0" smtClean="0">
                <a:cs typeface="Times New Roman" pitchFamily="18" charset="0"/>
              </a:rPr>
              <a:t>is </a:t>
            </a:r>
            <a:r>
              <a:rPr lang="en-MY" sz="2600" b="1" dirty="0">
                <a:cs typeface="Times New Roman" pitchFamily="18" charset="0"/>
              </a:rPr>
              <a:t>the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only </a:t>
            </a:r>
            <a:r>
              <a:rPr lang="en-MY" sz="2600" b="1" dirty="0">
                <a:solidFill>
                  <a:prstClr val="black"/>
                </a:solidFill>
                <a:cs typeface="Times New Roman" pitchFamily="18" charset="0"/>
              </a:rPr>
              <a:t>method to </a:t>
            </a: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prevent HDV </a:t>
            </a:r>
            <a:r>
              <a:rPr lang="en-MY" sz="2600" b="1" dirty="0">
                <a:solidFill>
                  <a:prstClr val="black"/>
                </a:solidFill>
                <a:cs typeface="Times New Roman" pitchFamily="18" charset="0"/>
              </a:rPr>
              <a:t>infection</a:t>
            </a:r>
          </a:p>
          <a:p>
            <a:pPr marL="342900" lvl="0" indent="-342900" eaLnBrk="0" hangingPunct="0">
              <a:buFont typeface="Wingdings" panose="05000000000000000000" pitchFamily="2" charset="2"/>
              <a:buChar char="q"/>
              <a:defRPr/>
            </a:pPr>
            <a:r>
              <a:rPr lang="en-MY" sz="1600" dirty="0">
                <a:solidFill>
                  <a:srgbClr val="FF0000"/>
                </a:solidFill>
                <a:cs typeface="Times New Roman" pitchFamily="18" charset="0"/>
              </a:rPr>
              <a:t>Hepatitis D should </a:t>
            </a:r>
            <a:r>
              <a:rPr lang="en-MY" sz="1600" dirty="0">
                <a:solidFill>
                  <a:prstClr val="black"/>
                </a:solidFill>
                <a:cs typeface="Times New Roman" pitchFamily="18" charset="0"/>
              </a:rPr>
              <a:t>be considered in cases of </a:t>
            </a:r>
            <a:r>
              <a:rPr lang="en-MY" sz="1600" dirty="0">
                <a:solidFill>
                  <a:srgbClr val="FF0000"/>
                </a:solidFill>
                <a:cs typeface="Times New Roman" pitchFamily="18" charset="0"/>
              </a:rPr>
              <a:t>acute liver failure </a:t>
            </a:r>
            <a:r>
              <a:rPr lang="en-MY" sz="1600" dirty="0">
                <a:solidFill>
                  <a:prstClr val="black"/>
                </a:solidFill>
                <a:cs typeface="Times New Roman" pitchFamily="18" charset="0"/>
              </a:rPr>
              <a:t>or </a:t>
            </a:r>
            <a:r>
              <a:rPr lang="en-MY" sz="1600" dirty="0" smtClean="0">
                <a:solidFill>
                  <a:prstClr val="black"/>
                </a:solidFill>
                <a:cs typeface="Times New Roman" pitchFamily="18" charset="0"/>
              </a:rPr>
              <a:t>when a patient who is a known hepatitis B carrier suffers </a:t>
            </a:r>
            <a:r>
              <a:rPr lang="en-MY" sz="1600" dirty="0" smtClean="0">
                <a:solidFill>
                  <a:schemeClr val="tx2"/>
                </a:solidFill>
                <a:cs typeface="Times New Roman" pitchFamily="18" charset="0"/>
              </a:rPr>
              <a:t>an acute   exacerbation</a:t>
            </a:r>
            <a:r>
              <a:rPr lang="en-MY" sz="1600" dirty="0" smtClean="0">
                <a:solidFill>
                  <a:prstClr val="black"/>
                </a:solidFill>
                <a:cs typeface="Times New Roman" pitchFamily="18" charset="0"/>
              </a:rPr>
              <a:t>.</a:t>
            </a:r>
            <a:endParaRPr lang="en-MY" sz="16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6526150" y="0"/>
            <a:ext cx="2447925" cy="461665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 dirty="0">
                <a:solidFill>
                  <a:srgbClr val="3C4245"/>
                </a:solidFill>
                <a:latin typeface="Garamond" pitchFamily="18" charset="0"/>
                <a:cs typeface="Times New Roman" pitchFamily="18" charset="0"/>
              </a:rPr>
              <a:t>Hepatitis D </a:t>
            </a:r>
            <a:endParaRPr lang="en-MY" sz="24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7694" y="5037698"/>
            <a:ext cx="89420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C4245"/>
                </a:solidFill>
                <a:latin typeface="Arial" panose="020B0604020202020204" pitchFamily="34" charset="0"/>
              </a:rPr>
              <a:t> </a:t>
            </a:r>
            <a:endParaRPr lang="ar-JO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28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04" y="1250983"/>
            <a:ext cx="53152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The infection has two forms</a:t>
            </a:r>
            <a:r>
              <a:rPr lang="en-US" sz="2400" b="1" dirty="0" smtClean="0">
                <a:solidFill>
                  <a:srgbClr val="002060"/>
                </a:solidFill>
                <a:cs typeface="Times New Roman" pitchFamily="18" charset="0"/>
              </a:rPr>
              <a:t>: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  <a:defRPr/>
            </a:pP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Co-infection or     **Super-infection</a:t>
            </a:r>
            <a:endParaRPr lang="en-US" sz="24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11064" y="1666481"/>
            <a:ext cx="4413464" cy="4893647"/>
          </a:xfrm>
          <a:prstGeom prst="rect">
            <a:avLst/>
          </a:prstGeom>
          <a:ln w="19050">
            <a:gradFill>
              <a:gsLst>
                <a:gs pos="0">
                  <a:srgbClr val="7030A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>
            <a:spAutoFit/>
          </a:bodyPr>
          <a:lstStyle/>
          <a:p>
            <a:pPr lvl="0" algn="ctr" eaLnBrk="0" hangingPunct="0"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Co-infection</a:t>
            </a:r>
            <a:r>
              <a:rPr lang="en-US" sz="22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 ;</a:t>
            </a:r>
          </a:p>
          <a:p>
            <a:pPr lvl="0" eaLnBrk="0" hangingPunct="0">
              <a:buFont typeface="Wingdings" pitchFamily="2" charset="2"/>
              <a:buChar char="v"/>
              <a:defRPr/>
            </a:pPr>
            <a:r>
              <a:rPr lang="en-US" sz="2400" dirty="0">
                <a:solidFill>
                  <a:srgbClr val="222222"/>
                </a:solidFill>
                <a:cs typeface="Times New Roman" pitchFamily="18" charset="0"/>
              </a:rPr>
              <a:t>individual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simultaneously</a:t>
            </a:r>
            <a:r>
              <a:rPr lang="en-US" sz="2400" dirty="0">
                <a:solidFill>
                  <a:srgbClr val="222222"/>
                </a:solidFill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222222"/>
                </a:solidFill>
                <a:cs typeface="Times New Roman" pitchFamily="18" charset="0"/>
              </a:rPr>
              <a:t>infected </a:t>
            </a:r>
            <a:r>
              <a:rPr lang="en-US" sz="2400" dirty="0">
                <a:solidFill>
                  <a:srgbClr val="222222"/>
                </a:solidFill>
                <a:cs typeface="Times New Roman" pitchFamily="18" charset="0"/>
              </a:rPr>
              <a:t>with both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HDV </a:t>
            </a:r>
            <a:r>
              <a:rPr lang="en-US" sz="2400" b="1" dirty="0">
                <a:solidFill>
                  <a:srgbClr val="222222"/>
                </a:solidFill>
                <a:cs typeface="Times New Roman" pitchFamily="18" charset="0"/>
              </a:rPr>
              <a:t>&amp;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HBV</a:t>
            </a:r>
          </a:p>
          <a:p>
            <a:pPr marL="457200" lvl="0" indent="-457200" eaLnBrk="0" hangingPunct="0">
              <a:buFont typeface="Wingdings" pitchFamily="2" charset="2"/>
              <a:buChar char="v"/>
              <a:defRPr/>
            </a:pP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It is usually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acute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 (similar </a:t>
            </a:r>
            <a:r>
              <a:rPr lang="en-US" sz="2400" b="1" dirty="0" smtClean="0">
                <a:solidFill>
                  <a:srgbClr val="002060"/>
                </a:solidFill>
                <a:cs typeface="Times New Roman" pitchFamily="18" charset="0"/>
              </a:rPr>
              <a:t>to</a:t>
            </a:r>
          </a:p>
          <a:p>
            <a:pPr lvl="0" eaLnBrk="0" hangingPunct="0">
              <a:defRPr/>
            </a:pPr>
            <a:r>
              <a:rPr lang="en-US" sz="2400" b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a hepatitis A infection</a:t>
            </a:r>
            <a:endParaRPr lang="en-US" sz="2400" dirty="0">
              <a:solidFill>
                <a:prstClr val="black"/>
              </a:solidFill>
              <a:cs typeface="Times New Roman" pitchFamily="18" charset="0"/>
            </a:endParaRPr>
          </a:p>
          <a:p>
            <a:pPr marL="457200" lvl="0" indent="-457200" eaLnBrk="0" hangingPunct="0">
              <a:buFont typeface="Wingdings" pitchFamily="2" charset="2"/>
              <a:buChar char="v"/>
              <a:defRPr/>
            </a:pP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HDV-HBV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co-infection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is considered the</a:t>
            </a:r>
          </a:p>
          <a:p>
            <a:pPr lvl="0" eaLnBrk="0" hangingPunct="0">
              <a:buFont typeface="Wingdings" pitchFamily="2" charset="2"/>
              <a:buChar char="v"/>
              <a:defRPr/>
            </a:pP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most severe form of chronic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viral hepatitis due to rapid progression towards 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liver-related d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eath&amp; HCC</a:t>
            </a:r>
          </a:p>
          <a:p>
            <a:pPr lvl="0" algn="just" eaLnBrk="0" hangingPunct="0">
              <a:buFont typeface="Arial" pitchFamily="34" charset="0"/>
              <a:buChar char="•"/>
              <a:defRPr/>
            </a:pPr>
            <a:r>
              <a:rPr lang="en-US" sz="1600" b="1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………</a:t>
            </a:r>
          </a:p>
          <a:p>
            <a:pPr lvl="0" algn="just" eaLnBrk="0" hangingPunct="0">
              <a:buFont typeface="Arial" pitchFamily="34" charset="0"/>
              <a:buChar char="•"/>
              <a:defRPr/>
            </a:pPr>
            <a:r>
              <a:rPr lang="en-US" sz="1600" b="1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.</a:t>
            </a:r>
            <a:endParaRPr lang="en-MY" sz="1600" b="1" dirty="0">
              <a:solidFill>
                <a:prstClr val="black"/>
              </a:solidFill>
              <a:latin typeface="Garamond" pitchFamily="18" charset="0"/>
              <a:cs typeface="Times New Roman" pitchFamily="18" charset="0"/>
            </a:endParaRPr>
          </a:p>
          <a:p>
            <a:pPr lvl="0" algn="just" eaLnBrk="0" hangingPunct="0">
              <a:buFont typeface="Arial" pitchFamily="34" charset="0"/>
              <a:buChar char="•"/>
              <a:defRPr/>
            </a:pPr>
            <a:r>
              <a:rPr lang="en-US" sz="1600" b="1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…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8520" y="2193142"/>
            <a:ext cx="4972728" cy="4524315"/>
          </a:xfrm>
          <a:prstGeom prst="rect">
            <a:avLst/>
          </a:prstGeom>
          <a:ln w="15875">
            <a:gradFill>
              <a:gsLst>
                <a:gs pos="0">
                  <a:schemeClr val="accent2">
                    <a:lumMod val="7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Super-infection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dirty="0">
                <a:cs typeface="Times New Roman" pitchFamily="18" charset="0"/>
              </a:rPr>
              <a:t>HDV</a:t>
            </a:r>
            <a:r>
              <a:rPr lang="en-US" sz="2400" b="1" dirty="0">
                <a:solidFill>
                  <a:srgbClr val="222222"/>
                </a:solidFill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222222"/>
                </a:solidFill>
                <a:cs typeface="Times New Roman" pitchFamily="18" charset="0"/>
              </a:rPr>
              <a:t>infection </a:t>
            </a:r>
            <a:r>
              <a:rPr lang="en-US" sz="2400" b="1" dirty="0">
                <a:solidFill>
                  <a:srgbClr val="222222"/>
                </a:solidFill>
                <a:cs typeface="Times New Roman" pitchFamily="18" charset="0"/>
              </a:rPr>
              <a:t>occurs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after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222222"/>
                </a:solidFill>
                <a:cs typeface="Times New Roman" pitchFamily="18" charset="0"/>
              </a:rPr>
              <a:t>person is  already infected with </a:t>
            </a:r>
            <a:r>
              <a:rPr lang="en-MY" sz="2400" b="1" dirty="0">
                <a:cs typeface="Times New Roman" pitchFamily="18" charset="0"/>
              </a:rPr>
              <a:t>HBV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Super-infection </a:t>
            </a:r>
            <a:r>
              <a:rPr lang="en-US" sz="2400" b="1" dirty="0">
                <a:solidFill>
                  <a:srgbClr val="222222"/>
                </a:solidFill>
                <a:cs typeface="Times New Roman" pitchFamily="18" charset="0"/>
              </a:rPr>
              <a:t>with </a:t>
            </a:r>
            <a:r>
              <a:rPr lang="en-MY" sz="2400" dirty="0">
                <a:cs typeface="Times New Roman" pitchFamily="18" charset="0"/>
              </a:rPr>
              <a:t>HDV</a:t>
            </a:r>
            <a:r>
              <a:rPr lang="en-US" sz="2400" b="1" dirty="0">
                <a:solidFill>
                  <a:srgbClr val="222222"/>
                </a:solidFill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222222"/>
                </a:solidFill>
                <a:cs typeface="Times New Roman" pitchFamily="18" charset="0"/>
              </a:rPr>
              <a:t>acts more like </a:t>
            </a:r>
            <a:r>
              <a:rPr lang="en-MY" sz="2400" dirty="0">
                <a:cs typeface="Times New Roman" pitchFamily="18" charset="0"/>
              </a:rPr>
              <a:t>HB</a:t>
            </a:r>
            <a:r>
              <a:rPr lang="en-US" sz="2400" dirty="0">
                <a:solidFill>
                  <a:srgbClr val="222222"/>
                </a:solidFill>
                <a:cs typeface="Times New Roman" pitchFamily="18" charset="0"/>
              </a:rPr>
              <a:t> and can go </a:t>
            </a:r>
            <a:r>
              <a:rPr lang="en-US" sz="2400" dirty="0" smtClean="0">
                <a:solidFill>
                  <a:srgbClr val="222222"/>
                </a:solidFill>
                <a:cs typeface="Times New Roman" pitchFamily="18" charset="0"/>
              </a:rPr>
              <a:t>on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400" dirty="0" smtClean="0">
                <a:solidFill>
                  <a:srgbClr val="222222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to cause </a:t>
            </a:r>
            <a:r>
              <a:rPr lang="en-US" sz="2400" dirty="0" smtClean="0">
                <a:solidFill>
                  <a:srgbClr val="222222"/>
                </a:solidFill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222222"/>
                </a:solidFill>
                <a:cs typeface="Times New Roman" pitchFamily="18" charset="0"/>
              </a:rPr>
              <a:t>cirrhosis &amp; death</a:t>
            </a:r>
          </a:p>
          <a:p>
            <a:pPr marL="342900" indent="-342900" algn="ctr">
              <a:buFont typeface="Wingdings" pitchFamily="2" charset="2"/>
              <a:buChar char="ü"/>
              <a:defRPr/>
            </a:pPr>
            <a:r>
              <a:rPr lang="en-MY" sz="2400" b="1" dirty="0"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Super infection </a:t>
            </a:r>
            <a:r>
              <a:rPr lang="en-US" sz="2400" b="1" dirty="0">
                <a:solidFill>
                  <a:srgbClr val="222222"/>
                </a:solidFill>
                <a:cs typeface="Times New Roman" pitchFamily="18" charset="0"/>
              </a:rPr>
              <a:t>is usually suspected when someone </a:t>
            </a:r>
          </a:p>
          <a:p>
            <a:pPr marL="342900" indent="-342900" algn="ctr">
              <a:buFont typeface="Wingdings" pitchFamily="2" charset="2"/>
              <a:buChar char="ü"/>
              <a:defRPr/>
            </a:pPr>
            <a:r>
              <a:rPr lang="en-US" sz="2400" b="1" dirty="0">
                <a:solidFill>
                  <a:srgbClr val="222222"/>
                </a:solidFill>
                <a:cs typeface="Times New Roman" pitchFamily="18" charset="0"/>
              </a:rPr>
              <a:t>with hepatitis B becomes increasingly ill rapidly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n-US" sz="2400" b="1" dirty="0">
                <a:solidFill>
                  <a:srgbClr val="222222"/>
                </a:solidFill>
                <a:cs typeface="Times New Roman" pitchFamily="18" charset="0"/>
              </a:rPr>
              <a:t>…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n-US" sz="2400" b="1" dirty="0">
                <a:solidFill>
                  <a:srgbClr val="222222"/>
                </a:solidFill>
                <a:cs typeface="Times New Roman" pitchFamily="18" charset="0"/>
              </a:rPr>
              <a:t>…</a:t>
            </a:r>
            <a:endParaRPr lang="en-MY" sz="2400" dirty="0"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2870" y="64650"/>
            <a:ext cx="869960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buFont typeface="Wingdings" panose="05000000000000000000" pitchFamily="2" charset="2"/>
              <a:buChar char="q"/>
              <a:defRPr/>
            </a:pP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Hepatitis D should </a:t>
            </a:r>
            <a:r>
              <a:rPr lang="en-MY" sz="2600" dirty="0">
                <a:solidFill>
                  <a:prstClr val="black"/>
                </a:solidFill>
                <a:cs typeface="Times New Roman" pitchFamily="18" charset="0"/>
              </a:rPr>
              <a:t>be considered in cases of </a:t>
            </a: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acute liver failure </a:t>
            </a:r>
            <a:r>
              <a:rPr lang="en-MY" sz="2600" dirty="0">
                <a:solidFill>
                  <a:prstClr val="black"/>
                </a:solidFill>
                <a:cs typeface="Times New Roman" pitchFamily="18" charset="0"/>
              </a:rPr>
              <a:t>or when a patient who is a known hepatitis B carrier suffers </a:t>
            </a:r>
            <a:r>
              <a:rPr lang="en-MY" sz="2600" dirty="0">
                <a:solidFill>
                  <a:schemeClr val="tx2"/>
                </a:solidFill>
                <a:cs typeface="Times New Roman" pitchFamily="18" charset="0"/>
              </a:rPr>
              <a:t>an acute   exacerbation</a:t>
            </a:r>
            <a:r>
              <a:rPr lang="en-MY" sz="2600" dirty="0">
                <a:solidFill>
                  <a:prstClr val="black"/>
                </a:solidFill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9364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E7A34731-EC17-4A0F-BE12-D714104CDBAF}" type="slidenum">
              <a:rPr lang="ar-SA" smtClean="0"/>
              <a:pPr eaLnBrk="1" hangingPunct="1"/>
              <a:t>17</a:t>
            </a:fld>
            <a:endParaRPr lang="en-US" smtClean="0"/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555875" y="0"/>
            <a:ext cx="4103688" cy="523875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800" b="1">
                <a:latin typeface="Garamond" pitchFamily="18" charset="0"/>
                <a:cs typeface="Times New Roman" pitchFamily="18" charset="0"/>
              </a:rPr>
              <a:t>Geographical distribution</a:t>
            </a:r>
          </a:p>
        </p:txBody>
      </p:sp>
      <p:sp>
        <p:nvSpPr>
          <p:cNvPr id="78856" name="Rectangle 6"/>
          <p:cNvSpPr>
            <a:spLocks noChangeArrowheads="1"/>
          </p:cNvSpPr>
          <p:nvPr/>
        </p:nvSpPr>
        <p:spPr bwMode="auto">
          <a:xfrm>
            <a:off x="35719" y="490486"/>
            <a:ext cx="9144000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MY" sz="2400" b="1" dirty="0">
                <a:cs typeface="Times New Roman" pitchFamily="18" charset="0"/>
              </a:rPr>
              <a:t>Worldwide,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MY" sz="2600" dirty="0">
                <a:cs typeface="Times New Roman" pitchFamily="18" charset="0"/>
              </a:rPr>
              <a:t>The overall № of HDV infection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has decreased </a:t>
            </a:r>
            <a:r>
              <a:rPr lang="en-MY" sz="2600" dirty="0">
                <a:cs typeface="Times New Roman" pitchFamily="18" charset="0"/>
              </a:rPr>
              <a:t>since </a:t>
            </a:r>
            <a:r>
              <a:rPr lang="en-MY" sz="2600" b="1" dirty="0">
                <a:cs typeface="Times New Roman" pitchFamily="18" charset="0"/>
              </a:rPr>
              <a:t>1980s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. ?????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MY" sz="2600" dirty="0">
                <a:cs typeface="Times New Roman" pitchFamily="18" charset="0"/>
              </a:rPr>
              <a:t>mainly due to a </a:t>
            </a:r>
            <a:r>
              <a:rPr lang="en-MY" sz="2600" b="1" dirty="0">
                <a:cs typeface="Times New Roman" pitchFamily="18" charset="0"/>
              </a:rPr>
              <a:t>successful global HBV vaccination </a:t>
            </a:r>
            <a:r>
              <a:rPr lang="en-MY" sz="2600" dirty="0">
                <a:cs typeface="Times New Roman" pitchFamily="18" charset="0"/>
              </a:rPr>
              <a:t>programme.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dirty="0">
                <a:cs typeface="Times New Roman" pitchFamily="18" charset="0"/>
              </a:rPr>
              <a:t>HDV is found </a:t>
            </a: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throughout the world </a:t>
            </a:r>
            <a:r>
              <a:rPr lang="en-MY" sz="2600" dirty="0">
                <a:cs typeface="Times New Roman" pitchFamily="18" charset="0"/>
              </a:rPr>
              <a:t>but with a not uniform distribution.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dirty="0">
                <a:cs typeface="Times New Roman" pitchFamily="18" charset="0"/>
              </a:rPr>
              <a:t>It is estimated that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5% </a:t>
            </a:r>
            <a:r>
              <a:rPr lang="en-MY" sz="2600" dirty="0">
                <a:cs typeface="Times New Roman" pitchFamily="18" charset="0"/>
              </a:rPr>
              <a:t>of chronic HBV with HDV, infection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dirty="0">
                <a:cs typeface="Times New Roman" pitchFamily="18" charset="0"/>
              </a:rPr>
              <a:t>Resulting in a total of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15 – 20 Million </a:t>
            </a:r>
            <a:r>
              <a:rPr lang="en-MY" sz="2600" dirty="0">
                <a:cs typeface="Times New Roman" pitchFamily="18" charset="0"/>
              </a:rPr>
              <a:t>persons infected </a:t>
            </a:r>
            <a:r>
              <a:rPr lang="en-MY" sz="2600" dirty="0" smtClean="0">
                <a:cs typeface="Times New Roman" pitchFamily="18" charset="0"/>
              </a:rPr>
              <a:t>with </a:t>
            </a:r>
          </a:p>
          <a:p>
            <a:pPr>
              <a:defRPr/>
            </a:pPr>
            <a:r>
              <a:rPr lang="en-MY" sz="2600" dirty="0">
                <a:cs typeface="Times New Roman" pitchFamily="18" charset="0"/>
              </a:rPr>
              <a:t> </a:t>
            </a:r>
            <a:r>
              <a:rPr lang="en-MY" sz="2600" dirty="0" smtClean="0">
                <a:cs typeface="Times New Roman" pitchFamily="18" charset="0"/>
              </a:rPr>
              <a:t>         HDV  WW</a:t>
            </a:r>
          </a:p>
          <a:p>
            <a:pPr>
              <a:defRPr/>
            </a:pPr>
            <a:r>
              <a:rPr lang="en-MY" sz="2200" dirty="0" smtClean="0">
                <a:cs typeface="Times New Roman" pitchFamily="18" charset="0"/>
              </a:rPr>
              <a:t> </a:t>
            </a:r>
            <a:endParaRPr lang="en-MY" sz="220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600" dirty="0">
                <a:solidFill>
                  <a:srgbClr val="002060"/>
                </a:solidFill>
                <a:cs typeface="Times New Roman" pitchFamily="18" charset="0"/>
              </a:rPr>
              <a:t>The global estimation and </a:t>
            </a:r>
            <a:r>
              <a:rPr lang="en-MY" sz="2600" dirty="0">
                <a:cs typeface="Times New Roman" pitchFamily="18" charset="0"/>
              </a:rPr>
              <a:t>geographic information </a:t>
            </a: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are incomplete </a:t>
            </a:r>
            <a:r>
              <a:rPr lang="en-MY" sz="2600" dirty="0" smtClean="0">
                <a:cs typeface="Times New Roman" pitchFamily="18" charset="0"/>
              </a:rPr>
              <a:t>because </a:t>
            </a:r>
            <a:r>
              <a:rPr lang="en-MY" sz="2600" dirty="0">
                <a:cs typeface="Times New Roman" pitchFamily="18" charset="0"/>
              </a:rPr>
              <a:t>many countries do not report the prevalence of </a:t>
            </a:r>
            <a:r>
              <a:rPr lang="en-MY" sz="2600" dirty="0" smtClean="0">
                <a:cs typeface="Times New Roman" pitchFamily="18" charset="0"/>
              </a:rPr>
              <a:t>HDV</a:t>
            </a:r>
            <a:endParaRPr lang="en-MY" sz="260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dirty="0">
                <a:cs typeface="Times New Roman" pitchFamily="18" charset="0"/>
              </a:rPr>
              <a:t> </a:t>
            </a: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Its highest </a:t>
            </a:r>
            <a:r>
              <a:rPr lang="en-MY" sz="2600" dirty="0">
                <a:cs typeface="Times New Roman" pitchFamily="18" charset="0"/>
              </a:rPr>
              <a:t>prevalence has been reported in Italy, the </a:t>
            </a:r>
          </a:p>
          <a:p>
            <a:pPr>
              <a:defRPr/>
            </a:pPr>
            <a:r>
              <a:rPr lang="en-MY" sz="2600" dirty="0">
                <a:cs typeface="Times New Roman" pitchFamily="18" charset="0"/>
              </a:rPr>
              <a:t>    Middle East, Central Asia, West Africa and South America.</a:t>
            </a:r>
            <a:r>
              <a:rPr lang="en-MY" sz="2600" dirty="0">
                <a:solidFill>
                  <a:srgbClr val="002060"/>
                </a:solidFill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dirty="0">
                <a:solidFill>
                  <a:srgbClr val="002060"/>
                </a:solidFill>
                <a:cs typeface="Times New Roman" pitchFamily="18" charset="0"/>
              </a:rPr>
              <a:t>       Middle East </a:t>
            </a: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(all countries</a:t>
            </a:r>
            <a:r>
              <a:rPr lang="en-MY" sz="2600" dirty="0" smtClean="0">
                <a:solidFill>
                  <a:srgbClr val="FF0000"/>
                </a:solidFill>
                <a:cs typeface="Times New Roman" pitchFamily="18" charset="0"/>
              </a:rPr>
              <a:t>)</a:t>
            </a:r>
            <a:endParaRPr lang="en-MY" sz="26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4427984" y="6381750"/>
            <a:ext cx="4579491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b="1">
                <a:solidFill>
                  <a:srgbClr val="FF0000"/>
                </a:solidFill>
                <a:cs typeface="Times New Roman" pitchFamily="18" charset="0"/>
              </a:rPr>
              <a:t>Two epidemiological patterns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7620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5735" y="550809"/>
            <a:ext cx="896448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itchFamily="2" charset="2"/>
              <a:buChar char="q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Two epidemiological patterns </a:t>
            </a:r>
            <a:r>
              <a:rPr lang="en-MY" sz="2600" b="1" dirty="0">
                <a:solidFill>
                  <a:prstClr val="black"/>
                </a:solidFill>
                <a:cs typeface="Times New Roman" pitchFamily="18" charset="0"/>
              </a:rPr>
              <a:t>of HDV infection have been identified</a:t>
            </a:r>
          </a:p>
          <a:p>
            <a:pPr marL="342900" lvl="0" indent="-342900">
              <a:buFont typeface="Wingdings" pitchFamily="2" charset="2"/>
              <a:buChar char="v"/>
              <a:defRPr/>
            </a:pPr>
            <a:r>
              <a:rPr lang="en-MY" sz="2600" b="1" dirty="0">
                <a:solidFill>
                  <a:prstClr val="black"/>
                </a:solidFill>
                <a:cs typeface="Times New Roman" pitchFamily="18" charset="0"/>
              </a:rPr>
              <a:t>In Mediterranean countries</a:t>
            </a:r>
            <a:r>
              <a:rPr lang="en-MY" sz="2600" dirty="0">
                <a:solidFill>
                  <a:prstClr val="black"/>
                </a:solidFill>
                <a:cs typeface="Times New Roman" pitchFamily="18" charset="0"/>
              </a:rPr>
              <a:t>, HDV infection is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endemic among </a:t>
            </a:r>
          </a:p>
          <a:p>
            <a:pPr lvl="0"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               </a:t>
            </a:r>
            <a:r>
              <a:rPr lang="en-MY" sz="2600" dirty="0">
                <a:solidFill>
                  <a:prstClr val="black"/>
                </a:solidFill>
                <a:cs typeface="Times New Roman" pitchFamily="18" charset="0"/>
              </a:rPr>
              <a:t>persons with HB,.</a:t>
            </a:r>
          </a:p>
          <a:p>
            <a:pPr marL="342900" lvl="0" indent="-342900">
              <a:buFont typeface="Wingdings" pitchFamily="2" charset="2"/>
              <a:buChar char="v"/>
              <a:defRPr/>
            </a:pPr>
            <a:r>
              <a:rPr lang="en-MY" sz="2600" dirty="0">
                <a:solidFill>
                  <a:prstClr val="black"/>
                </a:solidFill>
                <a:cs typeface="Times New Roman" pitchFamily="18" charset="0"/>
              </a:rPr>
              <a:t>In </a:t>
            </a:r>
            <a:r>
              <a:rPr lang="en-MY" sz="2600" b="1" dirty="0">
                <a:solidFill>
                  <a:prstClr val="black"/>
                </a:solidFill>
                <a:cs typeface="Times New Roman" pitchFamily="18" charset="0"/>
              </a:rPr>
              <a:t>United States </a:t>
            </a:r>
            <a:r>
              <a:rPr lang="en-MY" sz="2600" dirty="0">
                <a:solidFill>
                  <a:prstClr val="black"/>
                </a:solidFill>
                <a:cs typeface="Times New Roman" pitchFamily="18" charset="0"/>
              </a:rPr>
              <a:t>and northern Europe </a:t>
            </a:r>
            <a:r>
              <a:rPr lang="en-MY" sz="2600" dirty="0">
                <a:solidFill>
                  <a:srgbClr val="002060"/>
                </a:solidFill>
                <a:cs typeface="Times New Roman" pitchFamily="18" charset="0"/>
              </a:rPr>
              <a:t>Is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non endemic areas</a:t>
            </a:r>
            <a:r>
              <a:rPr lang="en-MY" sz="2600" dirty="0">
                <a:solidFill>
                  <a:prstClr val="black"/>
                </a:solidFill>
                <a:cs typeface="Times New Roman" pitchFamily="18" charset="0"/>
              </a:rPr>
              <a:t>, </a:t>
            </a:r>
          </a:p>
          <a:p>
            <a:pPr lvl="0" algn="ctr">
              <a:defRPr/>
            </a:pPr>
            <a:r>
              <a:rPr lang="en-MY" sz="2600" dirty="0">
                <a:solidFill>
                  <a:prstClr val="black"/>
                </a:solidFill>
                <a:cs typeface="Times New Roman" pitchFamily="18" charset="0"/>
              </a:rPr>
              <a:t>   HDV infection is </a:t>
            </a:r>
            <a:r>
              <a:rPr lang="en-MY" sz="2600" b="1" dirty="0">
                <a:solidFill>
                  <a:prstClr val="black"/>
                </a:solidFill>
                <a:cs typeface="Times New Roman" pitchFamily="18" charset="0"/>
              </a:rPr>
              <a:t>confined to persons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exposed frequently </a:t>
            </a:r>
            <a:r>
              <a:rPr lang="en-MY" sz="2600" b="1" dirty="0">
                <a:solidFill>
                  <a:prstClr val="black"/>
                </a:solidFill>
                <a:cs typeface="Times New Roman" pitchFamily="18" charset="0"/>
              </a:rPr>
              <a:t>to</a:t>
            </a:r>
          </a:p>
          <a:p>
            <a:pPr lvl="0" algn="ctr">
              <a:defRPr/>
            </a:pP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 blood and blood   </a:t>
            </a:r>
            <a:r>
              <a:rPr lang="en-MY" sz="2600" dirty="0">
                <a:solidFill>
                  <a:prstClr val="black"/>
                </a:solidFill>
                <a:cs typeface="Times New Roman" pitchFamily="18" charset="0"/>
              </a:rPr>
              <a:t>products,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IVDUs</a:t>
            </a:r>
            <a:r>
              <a:rPr lang="en-MY" sz="2600" dirty="0">
                <a:solidFill>
                  <a:prstClr val="black"/>
                </a:solidFill>
                <a:cs typeface="Times New Roman" pitchFamily="18" charset="0"/>
              </a:rPr>
              <a:t> and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haemophiliacs</a:t>
            </a:r>
            <a:endParaRPr lang="ar-JO" sz="2600" dirty="0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1619672" y="3477293"/>
            <a:ext cx="4320480" cy="52322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Incubation Period 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504" y="4000513"/>
            <a:ext cx="885698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MY" sz="2600" b="1" dirty="0">
                <a:cs typeface="Times New Roman" pitchFamily="18" charset="0"/>
              </a:rPr>
              <a:t>Varies from 2-12 weeks,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600" dirty="0">
                <a:cs typeface="Times New Roman" pitchFamily="18" charset="0"/>
              </a:rPr>
              <a:t>        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Being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shorter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in HBV carriers who are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superinfected </a:t>
            </a:r>
            <a:r>
              <a:rPr lang="en-MY" sz="2600" dirty="0">
                <a:cs typeface="Times New Roman" pitchFamily="18" charset="0"/>
              </a:rPr>
              <a:t>with the agent,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 than </a:t>
            </a:r>
            <a:r>
              <a:rPr lang="en-MY" sz="2600" dirty="0">
                <a:cs typeface="Times New Roman" pitchFamily="18" charset="0"/>
              </a:rPr>
              <a:t>in susceptible persons who are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simultaneously </a:t>
            </a:r>
            <a:r>
              <a:rPr lang="en-MY" sz="2600" dirty="0">
                <a:cs typeface="Times New Roman" pitchFamily="18" charset="0"/>
              </a:rPr>
              <a:t>infected with both HBV &amp; HDV.</a:t>
            </a:r>
          </a:p>
        </p:txBody>
      </p:sp>
    </p:spTree>
    <p:extLst>
      <p:ext uri="{BB962C8B-B14F-4D97-AF65-F5344CB8AC3E}">
        <p14:creationId xmlns:p14="http://schemas.microsoft.com/office/powerpoint/2010/main" val="32458450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B4BA856E-2694-4899-B345-5596F366B518}" type="slidenum">
              <a:rPr lang="ar-SA" smtClean="0"/>
              <a:pPr eaLnBrk="1" hangingPunct="1"/>
              <a:t>19</a:t>
            </a:fld>
            <a:endParaRPr lang="en-US" smtClean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-468560" y="189783"/>
            <a:ext cx="993775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MY" sz="2100" b="1" dirty="0" smtClean="0">
                <a:cs typeface="Times New Roman" pitchFamily="18" charset="0"/>
              </a:rPr>
              <a:t>        </a:t>
            </a:r>
            <a:endParaRPr lang="en-MY" sz="2100" dirty="0">
              <a:cs typeface="Times New Roman" pitchFamily="18" charset="0"/>
            </a:endParaRPr>
          </a:p>
        </p:txBody>
      </p:sp>
      <p:sp>
        <p:nvSpPr>
          <p:cNvPr id="26630" name="Rectangle 4"/>
          <p:cNvSpPr>
            <a:spLocks noChangeArrowheads="1"/>
          </p:cNvSpPr>
          <p:nvPr/>
        </p:nvSpPr>
        <p:spPr bwMode="auto">
          <a:xfrm>
            <a:off x="-17710" y="356253"/>
            <a:ext cx="9036050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HDV</a:t>
            </a:r>
            <a:r>
              <a:rPr lang="en-MY" sz="2500" b="1" dirty="0">
                <a:cs typeface="Times New Roman" pitchFamily="18" charset="0"/>
              </a:rPr>
              <a:t> </a:t>
            </a:r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infects all ages.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500" dirty="0">
                <a:cs typeface="Times New Roman" pitchFamily="18" charset="0"/>
              </a:rPr>
              <a:t>Persons who have received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multiple transfusions</a:t>
            </a:r>
            <a:r>
              <a:rPr lang="en-MY" sz="2500" dirty="0">
                <a:cs typeface="Times New Roman" pitchFamily="18" charset="0"/>
              </a:rPr>
              <a:t>,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500" dirty="0">
                <a:cs typeface="Times New Roman" pitchFamily="18" charset="0"/>
              </a:rPr>
              <a:t> </a:t>
            </a:r>
            <a:r>
              <a:rPr lang="en-MY" sz="2500" b="1" dirty="0">
                <a:cs typeface="Times New Roman" pitchFamily="18" charset="0"/>
              </a:rPr>
              <a:t>intravenous drug abusers</a:t>
            </a:r>
            <a:r>
              <a:rPr lang="en-MY" sz="2500" dirty="0">
                <a:cs typeface="Times New Roman" pitchFamily="18" charset="0"/>
              </a:rPr>
              <a:t>, and their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close </a:t>
            </a:r>
            <a:r>
              <a:rPr lang="en-MY" sz="2500" b="1" dirty="0">
                <a:cs typeface="Times New Roman" pitchFamily="18" charset="0"/>
              </a:rPr>
              <a:t>contacts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are at high-risk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500" b="1" dirty="0">
                <a:cs typeface="Times New Roman" pitchFamily="18" charset="0"/>
              </a:rPr>
              <a:t>The primary route </a:t>
            </a:r>
            <a:r>
              <a:rPr lang="en-MY" sz="2500" dirty="0">
                <a:cs typeface="Times New Roman" pitchFamily="18" charset="0"/>
              </a:rPr>
              <a:t>of transmission are </a:t>
            </a:r>
            <a:r>
              <a:rPr lang="en-MY" sz="2500" b="1" dirty="0">
                <a:cs typeface="Times New Roman" pitchFamily="18" charset="0"/>
              </a:rPr>
              <a:t>similar to </a:t>
            </a:r>
            <a:r>
              <a:rPr lang="en-MY" sz="2500" dirty="0">
                <a:cs typeface="Times New Roman" pitchFamily="18" charset="0"/>
              </a:rPr>
              <a:t>HBV&amp;HCV</a:t>
            </a:r>
            <a:r>
              <a:rPr lang="en-MY" sz="2500" dirty="0">
                <a:solidFill>
                  <a:srgbClr val="40911F"/>
                </a:solidFill>
                <a:cs typeface="Times New Roman" pitchFamily="18" charset="0"/>
              </a:rPr>
              <a:t> 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500" dirty="0">
                <a:cs typeface="Times New Roman" pitchFamily="18" charset="0"/>
              </a:rPr>
              <a:t>Infection is </a:t>
            </a:r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dependent on HBV replication</a:t>
            </a:r>
            <a:r>
              <a:rPr lang="en-MY" sz="2500" dirty="0">
                <a:cs typeface="Times New Roman" pitchFamily="18" charset="0"/>
              </a:rPr>
              <a:t>,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500" dirty="0">
                <a:cs typeface="Times New Roman" pitchFamily="18" charset="0"/>
              </a:rPr>
              <a:t> </a:t>
            </a:r>
            <a:r>
              <a:rPr lang="en-MY" sz="2500" b="1" dirty="0">
                <a:cs typeface="Times New Roman" pitchFamily="18" charset="0"/>
              </a:rPr>
              <a:t>as HBV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provides</a:t>
            </a:r>
            <a:r>
              <a:rPr lang="en-MY" sz="2500" b="1" dirty="0">
                <a:cs typeface="Times New Roman" pitchFamily="18" charset="0"/>
              </a:rPr>
              <a:t> an </a:t>
            </a:r>
            <a:r>
              <a:rPr lang="en-MY" sz="2500" dirty="0" err="1">
                <a:solidFill>
                  <a:srgbClr val="FF0000"/>
                </a:solidFill>
                <a:cs typeface="Times New Roman" pitchFamily="18" charset="0"/>
              </a:rPr>
              <a:t>HBsAg</a:t>
            </a:r>
            <a:r>
              <a:rPr lang="en-MY" sz="2500" dirty="0">
                <a:cs typeface="Times New Roman" pitchFamily="18" charset="0"/>
              </a:rPr>
              <a:t> </a:t>
            </a:r>
            <a:r>
              <a:rPr lang="en-MY" sz="2500" b="1" dirty="0">
                <a:cs typeface="Times New Roman" pitchFamily="18" charset="0"/>
              </a:rPr>
              <a:t>envelop for HDV</a:t>
            </a:r>
            <a:endParaRPr lang="en-MY" sz="2500" b="1" dirty="0">
              <a:solidFill>
                <a:srgbClr val="40911F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500" b="1" dirty="0">
                <a:cs typeface="Times New Roman" pitchFamily="18" charset="0"/>
              </a:rPr>
              <a:t>Percutaneous through </a:t>
            </a:r>
            <a:r>
              <a:rPr lang="en-MY" sz="2500" dirty="0">
                <a:cs typeface="Times New Roman" pitchFamily="18" charset="0"/>
              </a:rPr>
              <a:t>contact with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infected blood </a:t>
            </a:r>
            <a:r>
              <a:rPr lang="en-MY" sz="2500" b="1" dirty="0">
                <a:cs typeface="Times New Roman" pitchFamily="18" charset="0"/>
              </a:rPr>
              <a:t>or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blood products </a:t>
            </a:r>
            <a:r>
              <a:rPr lang="en-MY" sz="2500" b="1" dirty="0">
                <a:cs typeface="Times New Roman" pitchFamily="18" charset="0"/>
              </a:rPr>
              <a:t>or other</a:t>
            </a:r>
            <a:r>
              <a:rPr lang="en-MY" sz="2500" dirty="0">
                <a:solidFill>
                  <a:srgbClr val="FF0000"/>
                </a:solidFill>
                <a:cs typeface="Times New Roman" pitchFamily="18" charset="0"/>
              </a:rPr>
              <a:t> body fluids </a:t>
            </a:r>
            <a:r>
              <a:rPr lang="en-MY" sz="2500" dirty="0">
                <a:cs typeface="Times New Roman" pitchFamily="18" charset="0"/>
              </a:rPr>
              <a:t>of an infected person.</a:t>
            </a:r>
            <a:endParaRPr lang="en-MY" sz="2500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500" b="1" dirty="0">
                <a:cs typeface="Times New Roman" pitchFamily="18" charset="0"/>
              </a:rPr>
              <a:t>HDV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does not </a:t>
            </a:r>
            <a:r>
              <a:rPr lang="en-MY" sz="2500" b="1" dirty="0">
                <a:cs typeface="Times New Roman" pitchFamily="18" charset="0"/>
              </a:rPr>
              <a:t>transmitted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sexually</a:t>
            </a:r>
            <a:r>
              <a:rPr lang="en-MY" sz="2500" b="1" dirty="0">
                <a:cs typeface="Times New Roman" pitchFamily="18" charset="0"/>
              </a:rPr>
              <a:t> 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500" b="1" dirty="0">
                <a:cs typeface="Times New Roman" pitchFamily="18" charset="0"/>
              </a:rPr>
              <a:t>Vertical transmission is possible but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rare</a:t>
            </a:r>
            <a:r>
              <a:rPr lang="en-MY" sz="2500" dirty="0">
                <a:solidFill>
                  <a:srgbClr val="40911F"/>
                </a:solidFill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Vaccination</a:t>
            </a:r>
            <a:r>
              <a:rPr lang="en-MY" sz="2500" b="1" dirty="0">
                <a:cs typeface="Times New Roman" pitchFamily="18" charset="0"/>
              </a:rPr>
              <a:t> against HBV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prevents </a:t>
            </a:r>
            <a:r>
              <a:rPr lang="en-MY" sz="2500" b="1" dirty="0">
                <a:cs typeface="Times New Roman" pitchFamily="18" charset="0"/>
              </a:rPr>
              <a:t>HDV co infection</a:t>
            </a:r>
            <a:r>
              <a:rPr lang="en-MY" sz="2500" b="1" dirty="0">
                <a:solidFill>
                  <a:srgbClr val="40911F"/>
                </a:solidFill>
                <a:cs typeface="Times New Roman" pitchFamily="18" charset="0"/>
              </a:rPr>
              <a:t>, </a:t>
            </a:r>
            <a:r>
              <a:rPr lang="en-MY" sz="2500" dirty="0">
                <a:cs typeface="Times New Roman" pitchFamily="18" charset="0"/>
              </a:rPr>
              <a:t>and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500" dirty="0">
                <a:cs typeface="Times New Roman" pitchFamily="18" charset="0"/>
              </a:rPr>
              <a:t> Hence expansion of childhood HBV immunization programmes has resulted  in a </a:t>
            </a:r>
            <a:r>
              <a:rPr lang="en-MY" sz="2500" dirty="0" smtClean="0">
                <a:cs typeface="Times New Roman" pitchFamily="18" charset="0"/>
              </a:rPr>
              <a:t> lower HDV</a:t>
            </a:r>
            <a:r>
              <a:rPr lang="en-MY" sz="25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500" dirty="0">
                <a:cs typeface="Times New Roman" pitchFamily="18" charset="0"/>
              </a:rPr>
              <a:t>incidence </a:t>
            </a:r>
            <a:r>
              <a:rPr lang="en-MY" sz="2500" dirty="0" smtClean="0">
                <a:cs typeface="Times New Roman" pitchFamily="18" charset="0"/>
              </a:rPr>
              <a:t>worldwide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500" b="1" dirty="0" smtClean="0">
                <a:cs typeface="Times New Roman" pitchFamily="18" charset="0"/>
              </a:rPr>
              <a:t>However</a:t>
            </a:r>
            <a:r>
              <a:rPr lang="en-MY" sz="2500" b="1" dirty="0">
                <a:cs typeface="Times New Roman" pitchFamily="18" charset="0"/>
              </a:rPr>
              <a:t>, vaccination does not protect HB carriers </a:t>
            </a:r>
            <a:r>
              <a:rPr lang="en-MY" sz="2500" b="1" dirty="0" smtClean="0">
                <a:cs typeface="Times New Roman" pitchFamily="18" charset="0"/>
              </a:rPr>
              <a:t>from super infection by HDV</a:t>
            </a:r>
            <a:endParaRPr lang="en-MY" sz="2500" dirty="0"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-26888"/>
            <a:ext cx="3384768" cy="461665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 w="15875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Transmission</a:t>
            </a:r>
          </a:p>
        </p:txBody>
      </p:sp>
    </p:spTree>
    <p:extLst>
      <p:ext uri="{BB962C8B-B14F-4D97-AF65-F5344CB8AC3E}">
        <p14:creationId xmlns:p14="http://schemas.microsoft.com/office/powerpoint/2010/main" val="386209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B1EC4E63-7EDB-4E0A-B13B-EFB52FE84ECE}" type="slidenum">
              <a:rPr lang="ar-SA" smtClean="0"/>
              <a:pPr eaLnBrk="1" hangingPunct="1"/>
              <a:t>2</a:t>
            </a:fld>
            <a:endParaRPr lang="en-US" smtClean="0"/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29121" y="3645024"/>
            <a:ext cx="899953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MY" sz="4800" b="1" strike="sngStrike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HAV. HBV</a:t>
            </a:r>
            <a:r>
              <a:rPr lang="en-MY" sz="4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, HCV. HDV HEV</a:t>
            </a:r>
          </a:p>
          <a:p>
            <a:pPr algn="ctr">
              <a:defRPr/>
            </a:pPr>
            <a:r>
              <a:rPr lang="en-MY" sz="4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and </a:t>
            </a:r>
            <a:r>
              <a:rPr lang="en-MY" sz="48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HGV</a:t>
            </a:r>
          </a:p>
          <a:p>
            <a:pPr algn="ctr">
              <a:defRPr/>
            </a:pPr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14-12-2022 </a:t>
            </a:r>
            <a:r>
              <a:rPr lang="en-MY" sz="48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     </a:t>
            </a:r>
            <a:r>
              <a:rPr lang="en-MY" sz="4800" b="1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  <a:endParaRPr lang="en-MY" sz="4800" b="1" dirty="0">
              <a:solidFill>
                <a:srgbClr val="7030A0"/>
              </a:solidFill>
              <a:latin typeface="Garamond" pitchFamily="18" charset="0"/>
              <a:cs typeface="Times New Roman" pitchFamily="18" charset="0"/>
            </a:endParaRPr>
          </a:p>
        </p:txBody>
      </p:sp>
      <p:pic>
        <p:nvPicPr>
          <p:cNvPr id="10244" name="Picture 9" descr="Tablet with the diagnosis hepatitis on the displ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15888"/>
            <a:ext cx="3779838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67544" y="1753325"/>
            <a:ext cx="4510850" cy="153888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MY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ramond" pitchFamily="18" charset="0"/>
              </a:rPr>
              <a:t>Viral </a:t>
            </a:r>
            <a:r>
              <a:rPr lang="en-MY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ramond" pitchFamily="18" charset="0"/>
              </a:rPr>
              <a:t>Hepatitis</a:t>
            </a:r>
          </a:p>
          <a:p>
            <a:pPr algn="ctr">
              <a:defRPr/>
            </a:pPr>
            <a:r>
              <a:rPr lang="en-MY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ramond" pitchFamily="18" charset="0"/>
              </a:rPr>
              <a:t>  3</a:t>
            </a:r>
            <a:endParaRPr lang="en-MY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377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067ACEAD-7879-4980-BEC3-7943E6E7094E}" type="slidenum">
              <a:rPr lang="ar-SA" smtClean="0"/>
              <a:pPr eaLnBrk="1" hangingPunct="1"/>
              <a:t>20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20750" y="364905"/>
            <a:ext cx="901574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   </a:t>
            </a:r>
            <a:r>
              <a:rPr lang="en-MY" sz="2500" b="1" u="sng" dirty="0">
                <a:solidFill>
                  <a:srgbClr val="C00000"/>
                </a:solidFill>
                <a:cs typeface="Times New Roman" pitchFamily="18" charset="0"/>
              </a:rPr>
              <a:t>Acute hepatitis: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500" dirty="0">
                <a:cs typeface="Times New Roman" pitchFamily="18" charset="0"/>
              </a:rPr>
              <a:t> </a:t>
            </a:r>
            <a:r>
              <a:rPr lang="en-MY" sz="2500" b="1" u="sng" dirty="0">
                <a:solidFill>
                  <a:srgbClr val="0070C0"/>
                </a:solidFill>
                <a:cs typeface="Times New Roman" pitchFamily="18" charset="0"/>
              </a:rPr>
              <a:t>Simultaneous</a:t>
            </a:r>
            <a:r>
              <a:rPr lang="en-MY" sz="2500" u="sng" dirty="0">
                <a:cs typeface="Times New Roman" pitchFamily="18" charset="0"/>
              </a:rPr>
              <a:t> </a:t>
            </a:r>
            <a:r>
              <a:rPr lang="en-MY" sz="2500" dirty="0">
                <a:cs typeface="Times New Roman" pitchFamily="18" charset="0"/>
              </a:rPr>
              <a:t>infection with HBV and HDV can lead to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a mild-to-severe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500" dirty="0">
                <a:cs typeface="Times New Roman" pitchFamily="18" charset="0"/>
              </a:rPr>
              <a:t>or even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fulminant hepatitis</a:t>
            </a:r>
            <a:r>
              <a:rPr lang="en-MY" sz="2500" dirty="0">
                <a:cs typeface="Times New Roman" pitchFamily="18" charset="0"/>
              </a:rPr>
              <a:t>, but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500" b="1" dirty="0">
                <a:solidFill>
                  <a:srgbClr val="002060"/>
                </a:solidFill>
                <a:cs typeface="Times New Roman" pitchFamily="18" charset="0"/>
              </a:rPr>
              <a:t>Recovery</a:t>
            </a:r>
            <a:r>
              <a:rPr lang="en-MY" sz="2500" dirty="0">
                <a:cs typeface="Times New Roman" pitchFamily="18" charset="0"/>
              </a:rPr>
              <a:t> is </a:t>
            </a:r>
            <a:r>
              <a:rPr lang="en-MY" sz="2500" dirty="0">
                <a:solidFill>
                  <a:srgbClr val="FF0000"/>
                </a:solidFill>
                <a:cs typeface="Times New Roman" pitchFamily="18" charset="0"/>
              </a:rPr>
              <a:t>usually complete </a:t>
            </a:r>
            <a:r>
              <a:rPr lang="en-MY" sz="2500" dirty="0"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Development </a:t>
            </a:r>
            <a:r>
              <a:rPr lang="en-MY" sz="2500" b="1" dirty="0">
                <a:cs typeface="Times New Roman" pitchFamily="18" charset="0"/>
              </a:rPr>
              <a:t>of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 chronic </a:t>
            </a:r>
            <a:r>
              <a:rPr lang="en-MY" sz="2500" b="1" dirty="0">
                <a:cs typeface="Times New Roman" pitchFamily="18" charset="0"/>
              </a:rPr>
              <a:t>H</a:t>
            </a:r>
            <a:r>
              <a:rPr lang="en-MY" sz="2500" b="1" u="sng" dirty="0">
                <a:cs typeface="Times New Roman" pitchFamily="18" charset="0"/>
              </a:rPr>
              <a:t>D </a:t>
            </a:r>
            <a:r>
              <a:rPr lang="en-MY" sz="2500" b="1" u="sng" dirty="0">
                <a:solidFill>
                  <a:srgbClr val="FF0000"/>
                </a:solidFill>
                <a:cs typeface="Times New Roman" pitchFamily="18" charset="0"/>
              </a:rPr>
              <a:t>is rare </a:t>
            </a:r>
            <a:r>
              <a:rPr lang="en-MY" sz="2500" dirty="0">
                <a:cs typeface="Times New Roman" pitchFamily="18" charset="0"/>
              </a:rPr>
              <a:t>(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&lt;5%</a:t>
            </a:r>
            <a:r>
              <a:rPr lang="en-MY" sz="2500" dirty="0">
                <a:cs typeface="Times New Roman" pitchFamily="18" charset="0"/>
              </a:rPr>
              <a:t> of acute hepatitis).</a:t>
            </a:r>
          </a:p>
          <a:p>
            <a:pPr>
              <a:defRPr/>
            </a:pPr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  </a:t>
            </a:r>
            <a:r>
              <a:rPr lang="en-MY" sz="2500" b="1" u="sng" dirty="0">
                <a:solidFill>
                  <a:srgbClr val="0070C0"/>
                </a:solidFill>
                <a:cs typeface="Times New Roman" pitchFamily="18" charset="0"/>
              </a:rPr>
              <a:t>Super infection</a:t>
            </a:r>
            <a:r>
              <a:rPr lang="en-MY" sz="2500" b="1" u="sng" dirty="0">
                <a:cs typeface="Times New Roman" pitchFamily="18" charset="0"/>
              </a:rPr>
              <a:t>: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500" dirty="0">
                <a:cs typeface="Times New Roman" pitchFamily="18" charset="0"/>
              </a:rPr>
              <a:t>HDV can infect a person already chronically infected with HBV</a:t>
            </a:r>
            <a:r>
              <a:rPr lang="en-MY" sz="2500" dirty="0">
                <a:solidFill>
                  <a:srgbClr val="40911F"/>
                </a:solidFill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500" dirty="0">
                <a:solidFill>
                  <a:srgbClr val="40911F"/>
                </a:solidFill>
                <a:cs typeface="Times New Roman" pitchFamily="18" charset="0"/>
              </a:rPr>
              <a:t> </a:t>
            </a:r>
            <a:r>
              <a:rPr lang="en-MY" sz="2500" dirty="0">
                <a:cs typeface="Times New Roman" pitchFamily="18" charset="0"/>
              </a:rPr>
              <a:t>The </a:t>
            </a:r>
            <a:r>
              <a:rPr lang="en-MY" sz="2500" b="1" dirty="0">
                <a:solidFill>
                  <a:srgbClr val="002060"/>
                </a:solidFill>
                <a:cs typeface="Times New Roman" pitchFamily="18" charset="0"/>
              </a:rPr>
              <a:t>super infection of HDV on chronic HB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accelerates progression </a:t>
            </a:r>
            <a:r>
              <a:rPr lang="en-MY" sz="2500" dirty="0">
                <a:cs typeface="Times New Roman" pitchFamily="18" charset="0"/>
              </a:rPr>
              <a:t>to a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dirty="0">
                <a:cs typeface="Times New Roman" pitchFamily="18" charset="0"/>
              </a:rPr>
              <a:t> </a:t>
            </a:r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more severe </a:t>
            </a:r>
            <a:r>
              <a:rPr lang="en-MY" sz="2500" dirty="0">
                <a:cs typeface="Times New Roman" pitchFamily="18" charset="0"/>
              </a:rPr>
              <a:t>disease </a:t>
            </a:r>
            <a:r>
              <a:rPr lang="en-MY" sz="2500" b="1" dirty="0">
                <a:cs typeface="Times New Roman" pitchFamily="18" charset="0"/>
              </a:rPr>
              <a:t>in all ages </a:t>
            </a:r>
            <a:r>
              <a:rPr lang="en-MY" sz="2500" dirty="0">
                <a:cs typeface="Times New Roman" pitchFamily="18" charset="0"/>
              </a:rPr>
              <a:t>and in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70‒90%</a:t>
            </a:r>
            <a:r>
              <a:rPr lang="en-MY" sz="2500" dirty="0">
                <a:cs typeface="Times New Roman" pitchFamily="18" charset="0"/>
              </a:rPr>
              <a:t> of persons</a:t>
            </a:r>
            <a:r>
              <a:rPr lang="en-MY" sz="2500" dirty="0">
                <a:solidFill>
                  <a:srgbClr val="40911F"/>
                </a:solidFill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500" dirty="0">
                <a:cs typeface="Times New Roman" pitchFamily="18" charset="0"/>
              </a:rPr>
              <a:t>HDV super infection </a:t>
            </a:r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accelerates progression to cirrhosis </a:t>
            </a:r>
          </a:p>
          <a:p>
            <a:pPr>
              <a:defRPr/>
            </a:pPr>
            <a:r>
              <a:rPr lang="en-MY" sz="2500" dirty="0">
                <a:cs typeface="Times New Roman" pitchFamily="18" charset="0"/>
              </a:rPr>
              <a:t>  </a:t>
            </a:r>
            <a:r>
              <a:rPr lang="en-MY" sz="2500" b="1" dirty="0">
                <a:cs typeface="Times New Roman" pitchFamily="18" charset="0"/>
              </a:rPr>
              <a:t>almost a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decade earlier </a:t>
            </a:r>
            <a:r>
              <a:rPr lang="en-MY" sz="2500" dirty="0">
                <a:cs typeface="Times New Roman" pitchFamily="18" charset="0"/>
              </a:rPr>
              <a:t>than HBV</a:t>
            </a:r>
            <a:r>
              <a:rPr lang="en-MY" sz="2500" dirty="0">
                <a:solidFill>
                  <a:srgbClr val="40911F"/>
                </a:solidFill>
                <a:cs typeface="Times New Roman" pitchFamily="18" charset="0"/>
              </a:rPr>
              <a:t> </a:t>
            </a:r>
            <a:r>
              <a:rPr lang="en-MY" sz="2500" dirty="0">
                <a:cs typeface="Times New Roman" pitchFamily="18" charset="0"/>
              </a:rPr>
              <a:t>non co infected persons</a:t>
            </a:r>
            <a:r>
              <a:rPr lang="en-MY" sz="2500" dirty="0">
                <a:solidFill>
                  <a:srgbClr val="40911F"/>
                </a:solidFill>
                <a:cs typeface="Times New Roman" pitchFamily="18" charset="0"/>
              </a:rPr>
              <a:t>, </a:t>
            </a:r>
          </a:p>
          <a:p>
            <a:pPr>
              <a:defRPr/>
            </a:pPr>
            <a:r>
              <a:rPr lang="en-MY" sz="2500" dirty="0">
                <a:solidFill>
                  <a:srgbClr val="40911F"/>
                </a:solidFill>
                <a:cs typeface="Times New Roman" pitchFamily="18" charset="0"/>
              </a:rPr>
              <a:t>                         </a:t>
            </a:r>
            <a:r>
              <a:rPr lang="en-MY" sz="2500" dirty="0">
                <a:cs typeface="Times New Roman" pitchFamily="18" charset="0"/>
              </a:rPr>
              <a:t>although HDV suppresses HBV replication.</a:t>
            </a:r>
            <a:r>
              <a:rPr lang="en-MY" sz="2500" dirty="0">
                <a:solidFill>
                  <a:srgbClr val="40911F"/>
                </a:solidFill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500" b="1" i="1" dirty="0">
                <a:solidFill>
                  <a:srgbClr val="002060"/>
                </a:solidFill>
                <a:cs typeface="Times New Roman" pitchFamily="18" charset="0"/>
              </a:rPr>
              <a:t>The mechanism in which HDV causes more severe hepatitis and a faster progression of fibrosis than HBV alone remains</a:t>
            </a:r>
            <a:r>
              <a:rPr lang="en-MY" sz="2500" b="1" i="1" dirty="0">
                <a:cs typeface="Times New Roman" pitchFamily="18" charset="0"/>
              </a:rPr>
              <a:t>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unclear</a:t>
            </a:r>
            <a:r>
              <a:rPr lang="en-MY" sz="2400" b="1" dirty="0">
                <a:cs typeface="Times New Roman" pitchFamily="18" charset="0"/>
              </a:rPr>
              <a:t>.</a:t>
            </a:r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2915816" y="50726"/>
            <a:ext cx="2449512" cy="461963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Symptoms</a:t>
            </a:r>
          </a:p>
        </p:txBody>
      </p:sp>
    </p:spTree>
    <p:extLst>
      <p:ext uri="{BB962C8B-B14F-4D97-AF65-F5344CB8AC3E}">
        <p14:creationId xmlns:p14="http://schemas.microsoft.com/office/powerpoint/2010/main" val="239752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F5799BD-5670-4BEC-879B-46654ED70F53}" type="slidenum">
              <a:rPr lang="ar-SA" smtClean="0"/>
              <a:pPr eaLnBrk="1" hangingPunct="1"/>
              <a:t>21</a:t>
            </a:fld>
            <a:endParaRPr lang="en-US" smtClean="0"/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-183826" y="359848"/>
            <a:ext cx="920159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Chronic HBV carriers </a:t>
            </a:r>
            <a:r>
              <a:rPr lang="en-MY" sz="2400" dirty="0">
                <a:cs typeface="Times New Roman" pitchFamily="18" charset="0"/>
              </a:rPr>
              <a:t>are at risk for infection with HDV.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dirty="0">
                <a:cs typeface="Times New Roman" pitchFamily="18" charset="0"/>
              </a:rPr>
              <a:t>People who are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not immune to HBV </a:t>
            </a:r>
            <a:r>
              <a:rPr lang="en-MY" sz="2400" dirty="0">
                <a:cs typeface="Times New Roman" pitchFamily="18" charset="0"/>
              </a:rPr>
              <a:t>(</a:t>
            </a:r>
            <a:r>
              <a:rPr lang="en-MY" sz="2400" i="1" dirty="0">
                <a:cs typeface="Times New Roman" pitchFamily="18" charset="0"/>
              </a:rPr>
              <a:t>natural disease or HB vaccine)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dirty="0">
                <a:cs typeface="Times New Roman" pitchFamily="18" charset="0"/>
              </a:rPr>
              <a:t>High prevalence in persons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who inject drugs </a:t>
            </a:r>
            <a:r>
              <a:rPr lang="en-MY" sz="2400" dirty="0" smtClean="0">
                <a:cs typeface="Times New Roman" pitchFamily="18" charset="0"/>
              </a:rPr>
              <a:t>injecting </a:t>
            </a:r>
            <a:r>
              <a:rPr lang="en-MY" sz="2400" dirty="0">
                <a:cs typeface="Times New Roman" pitchFamily="18" charset="0"/>
              </a:rPr>
              <a:t>drug use is an important risk factor for HDV co-infection</a:t>
            </a:r>
            <a:r>
              <a:rPr lang="en-MY" sz="2400" dirty="0">
                <a:solidFill>
                  <a:srgbClr val="40911F"/>
                </a:solidFill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dirty="0">
                <a:cs typeface="Times New Roman" pitchFamily="18" charset="0"/>
              </a:rPr>
              <a:t>High-risk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sexual activity </a:t>
            </a:r>
            <a:r>
              <a:rPr lang="en-MY" sz="2400" dirty="0">
                <a:cs typeface="Times New Roman" pitchFamily="18" charset="0"/>
              </a:rPr>
              <a:t>(e.g. sex worker</a:t>
            </a:r>
            <a:r>
              <a:rPr lang="en-MY" sz="2400" dirty="0">
                <a:solidFill>
                  <a:srgbClr val="40911F"/>
                </a:solidFill>
                <a:cs typeface="Times New Roman" pitchFamily="18" charset="0"/>
              </a:rPr>
              <a:t>)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dirty="0">
                <a:cs typeface="Times New Roman" pitchFamily="18" charset="0"/>
              </a:rPr>
              <a:t>Migration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from high HDV </a:t>
            </a:r>
            <a:r>
              <a:rPr lang="en-MY" sz="2400" dirty="0">
                <a:cs typeface="Times New Roman" pitchFamily="18" charset="0"/>
              </a:rPr>
              <a:t>to lower prevalence areas might have an effect on the epidemiology of the host country</a:t>
            </a:r>
            <a:endParaRPr lang="en-MY" sz="2400" dirty="0">
              <a:solidFill>
                <a:srgbClr val="40911F"/>
              </a:solidFill>
              <a:cs typeface="Times New Roman" pitchFamily="18" charset="0"/>
            </a:endParaRPr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4011612" y="-19050"/>
            <a:ext cx="36083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800" b="1" dirty="0">
                <a:latin typeface="Garamond" pitchFamily="18" charset="0"/>
                <a:cs typeface="Times New Roman" pitchFamily="18" charset="0"/>
              </a:rPr>
              <a:t>Who is at risk?</a:t>
            </a:r>
          </a:p>
        </p:txBody>
      </p:sp>
      <p:sp>
        <p:nvSpPr>
          <p:cNvPr id="9" name="Rectangle 8"/>
          <p:cNvSpPr/>
          <p:nvPr/>
        </p:nvSpPr>
        <p:spPr>
          <a:xfrm>
            <a:off x="96491" y="2895382"/>
            <a:ext cx="881326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MY" sz="2400" b="1" u="sng" dirty="0">
                <a:solidFill>
                  <a:srgbClr val="C00000"/>
                </a:solidFill>
                <a:cs typeface="Times New Roman" pitchFamily="18" charset="0"/>
              </a:rPr>
              <a:t>Screening and diagnosis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dirty="0">
                <a:cs typeface="Times New Roman" pitchFamily="18" charset="0"/>
              </a:rPr>
              <a:t>HDV is diagnosed by high titres of </a:t>
            </a:r>
            <a:r>
              <a:rPr lang="en-MY" sz="2400" b="1" dirty="0" err="1">
                <a:solidFill>
                  <a:srgbClr val="FF0000"/>
                </a:solidFill>
                <a:cs typeface="Times New Roman" pitchFamily="18" charset="0"/>
              </a:rPr>
              <a:t>IgG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&amp; </a:t>
            </a:r>
            <a:r>
              <a:rPr lang="en-MY" sz="2400" b="1" dirty="0" err="1">
                <a:solidFill>
                  <a:srgbClr val="FF0000"/>
                </a:solidFill>
                <a:cs typeface="Times New Roman" pitchFamily="18" charset="0"/>
              </a:rPr>
              <a:t>IgM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anti-HDV, and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Confirmed </a:t>
            </a:r>
            <a:r>
              <a:rPr lang="en-MY" sz="2400" dirty="0">
                <a:cs typeface="Times New Roman" pitchFamily="18" charset="0"/>
              </a:rPr>
              <a:t>by detection 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HDV RNA </a:t>
            </a:r>
            <a:r>
              <a:rPr lang="en-MY" sz="2400" dirty="0">
                <a:cs typeface="Times New Roman" pitchFamily="18" charset="0"/>
              </a:rPr>
              <a:t>in serum</a:t>
            </a:r>
            <a:r>
              <a:rPr lang="en-MY" sz="2400" dirty="0">
                <a:solidFill>
                  <a:srgbClr val="40911F"/>
                </a:solidFill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400" b="1" dirty="0" err="1">
                <a:solidFill>
                  <a:srgbClr val="FF0000"/>
                </a:solidFill>
                <a:cs typeface="Times New Roman" pitchFamily="18" charset="0"/>
              </a:rPr>
              <a:t>HBsAg</a:t>
            </a:r>
            <a:r>
              <a:rPr lang="en-MY" sz="2400" dirty="0">
                <a:solidFill>
                  <a:schemeClr val="tx2"/>
                </a:solidFill>
                <a:cs typeface="Times New Roman" pitchFamily="18" charset="0"/>
              </a:rPr>
              <a:t> is useful to </a:t>
            </a:r>
            <a:r>
              <a:rPr lang="en-MY" sz="2400" b="1" u="sng" dirty="0">
                <a:solidFill>
                  <a:schemeClr val="tx2"/>
                </a:solidFill>
                <a:cs typeface="Times New Roman" pitchFamily="18" charset="0"/>
              </a:rPr>
              <a:t>monitor treatment response </a:t>
            </a:r>
          </a:p>
          <a:p>
            <a:pPr>
              <a:defRPr/>
            </a:pP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              </a:t>
            </a:r>
            <a:r>
              <a:rPr lang="en-MY" sz="2400" dirty="0">
                <a:solidFill>
                  <a:schemeClr val="tx2"/>
                </a:solidFill>
                <a:cs typeface="Times New Roman" pitchFamily="18" charset="0"/>
              </a:rPr>
              <a:t>if quantitative HDV RNA is not available. </a:t>
            </a:r>
          </a:p>
          <a:p>
            <a:pPr marL="457200" indent="-457200" algn="ctr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Decreasing </a:t>
            </a:r>
            <a:r>
              <a:rPr lang="en-MY" sz="2400" dirty="0" err="1">
                <a:solidFill>
                  <a:schemeClr val="tx2"/>
                </a:solidFill>
                <a:cs typeface="Times New Roman" pitchFamily="18" charset="0"/>
              </a:rPr>
              <a:t>HBsAg</a:t>
            </a:r>
            <a:r>
              <a:rPr lang="en-MY" sz="24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MY" sz="2400" dirty="0" err="1">
                <a:solidFill>
                  <a:schemeClr val="tx2"/>
                </a:solidFill>
                <a:cs typeface="Times New Roman" pitchFamily="18" charset="0"/>
              </a:rPr>
              <a:t>titers</a:t>
            </a:r>
            <a:r>
              <a:rPr lang="en-MY" sz="2400" dirty="0">
                <a:solidFill>
                  <a:schemeClr val="tx2"/>
                </a:solidFill>
                <a:cs typeface="Times New Roman" pitchFamily="18" charset="0"/>
              </a:rPr>
              <a:t> often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means </a:t>
            </a:r>
            <a:r>
              <a:rPr lang="en-MY" sz="2400" dirty="0">
                <a:solidFill>
                  <a:schemeClr val="tx2"/>
                </a:solidFill>
                <a:cs typeface="Times New Roman" pitchFamily="18" charset="0"/>
              </a:rPr>
              <a:t>surface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antigen loss </a:t>
            </a:r>
            <a:r>
              <a:rPr lang="en-MY" sz="2400" dirty="0">
                <a:solidFill>
                  <a:schemeClr val="tx2"/>
                </a:solidFill>
                <a:cs typeface="Times New Roman" pitchFamily="18" charset="0"/>
              </a:rPr>
              <a:t>and</a:t>
            </a:r>
          </a:p>
          <a:p>
            <a:pPr marL="457200" indent="-457200" algn="ctr">
              <a:buFont typeface="Wingdings" pitchFamily="2" charset="2"/>
              <a:buChar char="ü"/>
              <a:defRPr/>
            </a:pPr>
            <a:r>
              <a:rPr lang="en-MY" sz="2400" dirty="0">
                <a:solidFill>
                  <a:schemeClr val="tx2"/>
                </a:solidFill>
                <a:cs typeface="Times New Roman" pitchFamily="18" charset="0"/>
              </a:rPr>
              <a:t>   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HDV clearance</a:t>
            </a:r>
            <a:r>
              <a:rPr lang="en-MY" sz="2400" dirty="0">
                <a:solidFill>
                  <a:schemeClr val="tx2"/>
                </a:solidFill>
                <a:cs typeface="Times New Roman" pitchFamily="18" charset="0"/>
              </a:rPr>
              <a:t>, although surface antigen loss is rare in treatment</a:t>
            </a:r>
            <a:r>
              <a:rPr lang="en-MY" sz="2200" dirty="0">
                <a:solidFill>
                  <a:schemeClr val="tx2"/>
                </a:solidFill>
                <a:cs typeface="Times New Roman" pitchFamily="18" charset="0"/>
              </a:rPr>
              <a:t>.</a:t>
            </a:r>
            <a:endParaRPr lang="en-MY" sz="2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48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74C33-B3BB-4D06-9E82-10B806DC038B}" type="slidenum">
              <a:rPr lang="en-US" smtClean="0"/>
              <a:t>22</a:t>
            </a:fld>
            <a:endParaRPr lang="en-US"/>
          </a:p>
        </p:txBody>
      </p:sp>
      <p:pic>
        <p:nvPicPr>
          <p:cNvPr id="3" name="Picture 6" descr="http://t0.gstatic.com/images?q=tbn:ANd9GcT2-CSrmEI2fHueVrRXH0wkIRs5MyaY6XHDUCgcaMWFqx4K2sgqs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7951529" cy="6067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F16BA-635C-4724-BE93-6630F5151E35}" type="datetime1">
              <a:rPr lang="en-MY" smtClean="0"/>
              <a:t>12/12/2022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4420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43A391E8-38F5-4B83-871C-530F50C9640B}" type="slidenum">
              <a:rPr lang="ar-SA" smtClean="0"/>
              <a:pPr eaLnBrk="1" hangingPunct="1"/>
              <a:t>23</a:t>
            </a:fld>
            <a:endParaRPr lang="en-US" smtClean="0"/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1038225" y="2179638"/>
            <a:ext cx="281369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3600" b="1" dirty="0"/>
              <a:t>HEPATITIS E</a:t>
            </a:r>
          </a:p>
        </p:txBody>
      </p:sp>
      <p:pic>
        <p:nvPicPr>
          <p:cNvPr id="29700" name="Picture 7" descr="Stop Hepati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263" y="3141663"/>
            <a:ext cx="4286250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9" descr="Tablet with the diagnosis hepatitis on the displa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763" y="3527425"/>
            <a:ext cx="2555875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12" descr="vector illustration World Hepatitis Day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963" y="0"/>
            <a:ext cx="2941637" cy="2564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608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0166BE2A-A4E3-4DEF-BCAF-D649B3E80FFF}" type="slidenum">
              <a:rPr lang="ar-SA" smtClean="0"/>
              <a:pPr eaLnBrk="1" hangingPunct="1"/>
              <a:t>3</a:t>
            </a:fld>
            <a:endParaRPr lang="en-US" smtClean="0"/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-228600" y="333375"/>
            <a:ext cx="648017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4000" b="1">
                <a:solidFill>
                  <a:srgbClr val="C00000"/>
                </a:solidFill>
              </a:rPr>
              <a:t>HEPATITIS   C</a:t>
            </a:r>
          </a:p>
        </p:txBody>
      </p:sp>
      <p:pic>
        <p:nvPicPr>
          <p:cNvPr id="11268" name="Picture 9" descr="HCV (Hepatitis C virus) acronym on colorful wooden cub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50" y="0"/>
            <a:ext cx="2654300" cy="177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6" descr="A man protesting with a skull demanding treatments for... : News Pho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773238"/>
            <a:ext cx="8631238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94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A325FC30-4C44-4FA6-B76B-58E68EEB35C3}" type="slidenum">
              <a:rPr lang="ar-SA" smtClean="0"/>
              <a:pPr eaLnBrk="1" hangingPunct="1"/>
              <a:t>4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-180528" y="357063"/>
            <a:ext cx="9147246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Hepatitis C is a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contagious</a:t>
            </a:r>
            <a:r>
              <a:rPr lang="en-MY" sz="26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liver disease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caused by the hepatitis C virus (HCV):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HCV can cause both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acute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and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chronic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hepatitis,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Severity rang ,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mild illness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lasting a few weeks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to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a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serious,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lifelong illness</a:t>
            </a:r>
            <a:r>
              <a:rPr lang="en-MY" sz="2600" b="1" u="sng" dirty="0" smtClean="0"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 smtClean="0">
                <a:cs typeface="Times New Roman" pitchFamily="18" charset="0"/>
              </a:rPr>
              <a:t>   </a:t>
            </a:r>
            <a:r>
              <a:rPr lang="en-MY" sz="2600" b="1" u="sng" dirty="0" smtClean="0">
                <a:cs typeface="Times New Roman" pitchFamily="18" charset="0"/>
              </a:rPr>
              <a:t>During </a:t>
            </a:r>
            <a:r>
              <a:rPr lang="en-MY" sz="2600" b="1" u="sng" dirty="0">
                <a:cs typeface="Times New Roman" pitchFamily="18" charset="0"/>
              </a:rPr>
              <a:t>the </a:t>
            </a:r>
            <a:r>
              <a:rPr lang="en-MY" sz="2600" b="1" u="sng" dirty="0">
                <a:solidFill>
                  <a:srgbClr val="FF0000"/>
                </a:solidFill>
                <a:cs typeface="Times New Roman" pitchFamily="18" charset="0"/>
              </a:rPr>
              <a:t>Acute Phase </a:t>
            </a:r>
            <a:r>
              <a:rPr lang="en-MY" sz="2600" b="1" dirty="0">
                <a:solidFill>
                  <a:srgbClr val="009900"/>
                </a:solidFill>
                <a:cs typeface="Times New Roman" pitchFamily="18" charset="0"/>
              </a:rPr>
              <a:t>,       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about: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  80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% </a:t>
            </a:r>
            <a:r>
              <a:rPr lang="en-MY" sz="2600" b="1" dirty="0">
                <a:cs typeface="Times New Roman" pitchFamily="18" charset="0"/>
              </a:rPr>
              <a:t>have  no symptoms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 15–45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%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of infected persons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spontaneously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clear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the </a:t>
            </a: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virus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within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6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months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without any treatment</a:t>
            </a:r>
            <a:r>
              <a:rPr lang="en-MY" sz="2600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The remaining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55-85 %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,develop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chronic HCV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infection</a:t>
            </a:r>
            <a:r>
              <a:rPr lang="en-MY" sz="2600" dirty="0">
                <a:cs typeface="Times New Roman" pitchFamily="18" charset="0"/>
              </a:rPr>
              <a:t>.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600" dirty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15–30%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of those chronic HCV  have a risk of 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developing 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liver cirrhosis 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within 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20 y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ears</a:t>
            </a:r>
            <a:r>
              <a:rPr lang="en-MY" sz="2600" dirty="0">
                <a:cs typeface="Times New Roman" pitchFamily="18" charset="0"/>
              </a:rPr>
              <a:t>.</a:t>
            </a:r>
            <a:endParaRPr lang="en-MY" sz="2600" b="1" dirty="0">
              <a:solidFill>
                <a:srgbClr val="3C4245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HCV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is much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more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likely than HBV to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become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a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chronic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infection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400" b="1" dirty="0"/>
              <a:t>Antiviral medicines can cure </a:t>
            </a:r>
            <a:r>
              <a:rPr lang="en-US" sz="2400" b="1" dirty="0">
                <a:solidFill>
                  <a:srgbClr val="FF0000"/>
                </a:solidFill>
              </a:rPr>
              <a:t>more than 95% </a:t>
            </a:r>
            <a:r>
              <a:rPr lang="en-US" sz="2400" b="1" dirty="0"/>
              <a:t>of persons with </a:t>
            </a:r>
            <a:r>
              <a:rPr lang="en-US" sz="2400" b="1" dirty="0" smtClean="0"/>
              <a:t>H </a:t>
            </a:r>
            <a:r>
              <a:rPr lang="en-US" sz="2400" b="1" dirty="0"/>
              <a:t>C infection, but access to diagnosis and treatment is low.</a:t>
            </a:r>
            <a:endParaRPr lang="en-MY" sz="2400" b="1" dirty="0">
              <a:solidFill>
                <a:srgbClr val="222222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thereby reducing the risk of death from liver cancer and </a:t>
            </a: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cirrhosis</a:t>
            </a:r>
            <a:endParaRPr lang="en-MY" sz="2400" b="1" dirty="0">
              <a:solidFill>
                <a:srgbClr val="00B050"/>
              </a:solidFill>
              <a:cs typeface="Times New Roman" pitchFamily="18" charset="0"/>
            </a:endParaRPr>
          </a:p>
        </p:txBody>
      </p:sp>
      <p:pic>
        <p:nvPicPr>
          <p:cNvPr id="12292" name="Picture 9" descr="HCV (Hepatitis C virus) acronym on colorful wooden cub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0"/>
            <a:ext cx="2051720" cy="16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Rectangle 1"/>
          <p:cNvSpPr>
            <a:spLocks noChangeArrowheads="1"/>
          </p:cNvSpPr>
          <p:nvPr/>
        </p:nvSpPr>
        <p:spPr bwMode="auto">
          <a:xfrm>
            <a:off x="2339752" y="56280"/>
            <a:ext cx="33115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800" b="1" i="1" dirty="0">
                <a:solidFill>
                  <a:srgbClr val="C00000"/>
                </a:solidFill>
                <a:latin typeface="Garamond" pitchFamily="18" charset="0"/>
              </a:rPr>
              <a:t>HEPATITIS   C</a:t>
            </a:r>
          </a:p>
        </p:txBody>
      </p:sp>
    </p:spTree>
    <p:extLst>
      <p:ext uri="{BB962C8B-B14F-4D97-AF65-F5344CB8AC3E}">
        <p14:creationId xmlns:p14="http://schemas.microsoft.com/office/powerpoint/2010/main" val="110380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AA696803-5D47-423D-AFAF-460F95E36F09}" type="slidenum">
              <a:rPr lang="ar-SA" smtClean="0"/>
              <a:pPr eaLnBrk="1" hangingPunct="1"/>
              <a:t>5</a:t>
            </a:fld>
            <a:endParaRPr lang="en-US" smtClean="0"/>
          </a:p>
        </p:txBody>
      </p:sp>
      <p:sp>
        <p:nvSpPr>
          <p:cNvPr id="4" name="Rectangle 3"/>
          <p:cNvSpPr/>
          <p:nvPr/>
        </p:nvSpPr>
        <p:spPr>
          <a:xfrm>
            <a:off x="-396552" y="0"/>
            <a:ext cx="94329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MY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Globally</a:t>
            </a:r>
            <a:endParaRPr lang="en-MY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34026" y="1692298"/>
            <a:ext cx="903605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en-MY" sz="1400" b="1" dirty="0">
              <a:solidFill>
                <a:schemeClr val="tx2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708" y="473424"/>
            <a:ext cx="898031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2A2A2A"/>
                </a:solidFill>
              </a:rPr>
              <a:t>Worldwide, </a:t>
            </a:r>
            <a:r>
              <a:rPr lang="en-US" sz="2400" dirty="0">
                <a:solidFill>
                  <a:srgbClr val="FF0000"/>
                </a:solidFill>
              </a:rPr>
              <a:t>more</a:t>
            </a:r>
            <a:r>
              <a:rPr lang="en-US" sz="2400" dirty="0">
                <a:solidFill>
                  <a:srgbClr val="2A2A2A"/>
                </a:solidFill>
              </a:rPr>
              <a:t> than </a:t>
            </a:r>
            <a:r>
              <a:rPr lang="en-US" sz="2400" dirty="0">
                <a:solidFill>
                  <a:srgbClr val="FF0000"/>
                </a:solidFill>
              </a:rPr>
              <a:t>170 million </a:t>
            </a:r>
            <a:r>
              <a:rPr lang="en-US" sz="2400" dirty="0">
                <a:solidFill>
                  <a:srgbClr val="2A2A2A"/>
                </a:solidFill>
              </a:rPr>
              <a:t>persons have </a:t>
            </a:r>
            <a:r>
              <a:rPr lang="en-US" sz="2400" dirty="0" smtClean="0">
                <a:solidFill>
                  <a:srgbClr val="2A2A2A"/>
                </a:solidFill>
              </a:rPr>
              <a:t>HCV  </a:t>
            </a:r>
            <a:r>
              <a:rPr lang="en-US" sz="2400" dirty="0">
                <a:solidFill>
                  <a:srgbClr val="2A2A2A"/>
                </a:solidFill>
              </a:rPr>
              <a:t>infection,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aseline="30000" dirty="0">
                <a:solidFill>
                  <a:srgbClr val="2A2A2A"/>
                </a:solidFill>
              </a:rPr>
              <a:t> </a:t>
            </a:r>
            <a:r>
              <a:rPr lang="en-US" sz="2400" dirty="0">
                <a:solidFill>
                  <a:srgbClr val="2A2A2A"/>
                </a:solidFill>
              </a:rPr>
              <a:t>of whom </a:t>
            </a:r>
            <a:r>
              <a:rPr lang="en-US" sz="2400" dirty="0">
                <a:solidFill>
                  <a:srgbClr val="FF0000"/>
                </a:solidFill>
              </a:rPr>
              <a:t>71 million </a:t>
            </a:r>
            <a:r>
              <a:rPr lang="en-US" sz="2400" dirty="0">
                <a:solidFill>
                  <a:srgbClr val="2A2A2A"/>
                </a:solidFill>
              </a:rPr>
              <a:t>have </a:t>
            </a:r>
            <a:r>
              <a:rPr lang="en-US" sz="2400" dirty="0">
                <a:solidFill>
                  <a:srgbClr val="FF0000"/>
                </a:solidFill>
              </a:rPr>
              <a:t>chronic</a:t>
            </a:r>
            <a:r>
              <a:rPr lang="en-US" sz="2400" dirty="0">
                <a:solidFill>
                  <a:srgbClr val="2A2A2A"/>
                </a:solidFill>
              </a:rPr>
              <a:t> infection.</a:t>
            </a:r>
            <a:endParaRPr lang="en-US" sz="2400" dirty="0" smtClean="0">
              <a:solidFill>
                <a:srgbClr val="202124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rgbClr val="202124"/>
                </a:solidFill>
              </a:rPr>
              <a:t>with </a:t>
            </a:r>
            <a:r>
              <a:rPr lang="en-US" sz="2400" dirty="0">
                <a:solidFill>
                  <a:srgbClr val="202124"/>
                </a:solidFill>
              </a:rPr>
              <a:t>about </a:t>
            </a:r>
            <a:r>
              <a:rPr lang="en-US" sz="2400" dirty="0">
                <a:solidFill>
                  <a:srgbClr val="FF0000"/>
                </a:solidFill>
              </a:rPr>
              <a:t>1.5 million new </a:t>
            </a:r>
            <a:r>
              <a:rPr lang="en-US" sz="2400" dirty="0">
                <a:solidFill>
                  <a:srgbClr val="202124"/>
                </a:solidFill>
              </a:rPr>
              <a:t>infections occurring </a:t>
            </a:r>
            <a:r>
              <a:rPr lang="en-US" sz="2400" dirty="0">
                <a:solidFill>
                  <a:srgbClr val="FF0000"/>
                </a:solidFill>
              </a:rPr>
              <a:t>per year</a:t>
            </a:r>
            <a:r>
              <a:rPr lang="en-US" sz="2400" dirty="0">
                <a:solidFill>
                  <a:srgbClr val="202124"/>
                </a:solidFill>
              </a:rPr>
              <a:t>. </a:t>
            </a:r>
            <a:endParaRPr lang="en-US" sz="2400" dirty="0" smtClean="0">
              <a:solidFill>
                <a:srgbClr val="202124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rgbClr val="202124"/>
                </a:solidFill>
              </a:rPr>
              <a:t>WHO </a:t>
            </a:r>
            <a:r>
              <a:rPr lang="en-US" sz="2400" dirty="0">
                <a:solidFill>
                  <a:srgbClr val="202124"/>
                </a:solidFill>
              </a:rPr>
              <a:t>estimated that in 2019, approximately </a:t>
            </a:r>
            <a:r>
              <a:rPr lang="en-US" sz="2400" dirty="0">
                <a:solidFill>
                  <a:srgbClr val="FF0000"/>
                </a:solidFill>
              </a:rPr>
              <a:t>290 000 people </a:t>
            </a:r>
            <a:r>
              <a:rPr lang="en-US" sz="2400" dirty="0" smtClean="0">
                <a:solidFill>
                  <a:srgbClr val="FF0000"/>
                </a:solidFill>
              </a:rPr>
              <a:t>died </a:t>
            </a:r>
            <a:r>
              <a:rPr lang="en-US" sz="2400" dirty="0" smtClean="0">
                <a:solidFill>
                  <a:srgbClr val="202124"/>
                </a:solidFill>
              </a:rPr>
              <a:t>from </a:t>
            </a:r>
            <a:r>
              <a:rPr lang="en-US" sz="2400" dirty="0">
                <a:solidFill>
                  <a:srgbClr val="202124"/>
                </a:solidFill>
              </a:rPr>
              <a:t>hepatitis C, mostly from cirrhosis and </a:t>
            </a:r>
            <a:r>
              <a:rPr lang="en-US" sz="2400" dirty="0" smtClean="0">
                <a:solidFill>
                  <a:srgbClr val="202124"/>
                </a:solidFill>
              </a:rPr>
              <a:t>HCC (</a:t>
            </a:r>
            <a:r>
              <a:rPr lang="en-US" sz="2200" dirty="0" smtClean="0">
                <a:solidFill>
                  <a:srgbClr val="202124"/>
                </a:solidFill>
              </a:rPr>
              <a:t>primary </a:t>
            </a:r>
            <a:r>
              <a:rPr lang="en-US" sz="2200" dirty="0">
                <a:solidFill>
                  <a:srgbClr val="202124"/>
                </a:solidFill>
              </a:rPr>
              <a:t>liver cancer</a:t>
            </a:r>
            <a:r>
              <a:rPr lang="en-US" sz="2200" dirty="0" smtClean="0">
                <a:solidFill>
                  <a:srgbClr val="202124"/>
                </a:solidFill>
              </a:rPr>
              <a:t>).</a:t>
            </a:r>
          </a:p>
          <a:p>
            <a:endParaRPr lang="en-US" sz="2400" dirty="0">
              <a:solidFill>
                <a:srgbClr val="202124"/>
              </a:solidFill>
            </a:endParaRPr>
          </a:p>
          <a:p>
            <a:pPr>
              <a:defRPr/>
            </a:pPr>
            <a:r>
              <a:rPr lang="en-MY" sz="2400" dirty="0">
                <a:cs typeface="Times New Roman" pitchFamily="18" charset="0"/>
              </a:rPr>
              <a:t>Hepatitis C is found worldwide.     </a:t>
            </a:r>
            <a:r>
              <a:rPr lang="en-MY" sz="2400" dirty="0" smtClean="0">
                <a:cs typeface="Times New Roman" pitchFamily="18" charset="0"/>
              </a:rPr>
              <a:t>The </a:t>
            </a:r>
            <a:r>
              <a:rPr lang="en-MY" sz="2400" dirty="0">
                <a:cs typeface="Times New Roman" pitchFamily="18" charset="0"/>
              </a:rPr>
              <a:t>most affected regions are WHO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dirty="0">
                <a:cs typeface="Times New Roman" pitchFamily="18" charset="0"/>
              </a:rPr>
              <a:t>WHO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Eastern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Mediterranean and European Regions,</a:t>
            </a:r>
            <a:r>
              <a:rPr lang="en-MY" sz="2400" dirty="0">
                <a:cs typeface="Times New Roman" pitchFamily="18" charset="0"/>
              </a:rPr>
              <a:t> with the prevalence 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2.3%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                 and            1.5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% </a:t>
            </a:r>
            <a:r>
              <a:rPr lang="en-MY" sz="2400" b="1" dirty="0">
                <a:cs typeface="Times New Roman" pitchFamily="18" charset="0"/>
              </a:rPr>
              <a:t>respectively.</a:t>
            </a:r>
          </a:p>
          <a:p>
            <a:pPr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in other WHO regions the  prevalence of HCV infection ranging</a:t>
            </a:r>
          </a:p>
          <a:p>
            <a:pPr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                     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0.5 - 1.0%. </a:t>
            </a:r>
            <a:r>
              <a:rPr lang="en-MY" sz="2400" b="1" dirty="0">
                <a:cs typeface="Times New Roman" pitchFamily="18" charset="0"/>
              </a:rPr>
              <a:t>Depending on the country</a:t>
            </a:r>
            <a:r>
              <a:rPr lang="en-MY" sz="2400" dirty="0">
                <a:cs typeface="Times New Roman" pitchFamily="18" charset="0"/>
              </a:rPr>
              <a:t>,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HCV </a:t>
            </a:r>
            <a:r>
              <a:rPr lang="en-MY" sz="2400" dirty="0">
                <a:cs typeface="Times New Roman" pitchFamily="18" charset="0"/>
              </a:rPr>
              <a:t>infection, can be concentrated in certain populations (</a:t>
            </a:r>
            <a:r>
              <a:rPr lang="en-MY" sz="2400" dirty="0" err="1">
                <a:cs typeface="Times New Roman" pitchFamily="18" charset="0"/>
              </a:rPr>
              <a:t>e.g</a:t>
            </a:r>
            <a:r>
              <a:rPr lang="en-MY" sz="2400" dirty="0">
                <a:cs typeface="Times New Roman" pitchFamily="18" charset="0"/>
              </a:rPr>
              <a:t>, among people who inject drugs) and/or in general populations</a:t>
            </a:r>
            <a:r>
              <a:rPr lang="en-MY" sz="2400" dirty="0" smtClean="0"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MY" sz="2400" dirty="0" smtClean="0">
                <a:cs typeface="Times New Roman" pitchFamily="18" charset="0"/>
              </a:rPr>
              <a:t> </a:t>
            </a:r>
            <a:endParaRPr lang="en-MY" sz="2400" dirty="0"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There are several  genotypes of the HCV virus &amp;their distribution varies by </a:t>
            </a:r>
            <a:r>
              <a:rPr lang="en-MY" sz="24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region</a:t>
            </a:r>
            <a:endParaRPr lang="en-US" sz="2400" dirty="0" smtClean="0">
              <a:solidFill>
                <a:srgbClr val="202124"/>
              </a:solidFill>
            </a:endParaRPr>
          </a:p>
          <a:p>
            <a:endParaRPr lang="ar-JO" sz="2400" dirty="0"/>
          </a:p>
        </p:txBody>
      </p:sp>
      <p:sp>
        <p:nvSpPr>
          <p:cNvPr id="5" name="Rectangle 4"/>
          <p:cNvSpPr/>
          <p:nvPr/>
        </p:nvSpPr>
        <p:spPr>
          <a:xfrm>
            <a:off x="21708" y="3933056"/>
            <a:ext cx="90560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JO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2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84506AEC-DF3D-42E5-932E-343756AFB9F9}" type="slidenum">
              <a:rPr lang="ar-SA" smtClean="0"/>
              <a:pPr eaLnBrk="1" hangingPunct="1"/>
              <a:t>6</a:t>
            </a:fld>
            <a:endParaRPr lang="en-US" smtClean="0"/>
          </a:p>
        </p:txBody>
      </p:sp>
      <p:sp>
        <p:nvSpPr>
          <p:cNvPr id="14339" name="Rectangle 1"/>
          <p:cNvSpPr>
            <a:spLocks noChangeArrowheads="1"/>
          </p:cNvSpPr>
          <p:nvPr/>
        </p:nvSpPr>
        <p:spPr bwMode="auto">
          <a:xfrm>
            <a:off x="4776465" y="188117"/>
            <a:ext cx="3024188" cy="461963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TRANSMISSION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-58739" y="419098"/>
            <a:ext cx="9251951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The </a:t>
            </a:r>
            <a:r>
              <a:rPr lang="en-MY" sz="2600" b="1" dirty="0">
                <a:cs typeface="Times New Roman" pitchFamily="18" charset="0"/>
              </a:rPr>
              <a:t>HCV </a:t>
            </a: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is a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blood borne virus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600" b="1" dirty="0">
                <a:cs typeface="Times New Roman" pitchFamily="18" charset="0"/>
              </a:rPr>
              <a:t>HCV is most commonly transmitted through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exposure </a:t>
            </a:r>
            <a:r>
              <a:rPr lang="en-MY" sz="2600" b="1" dirty="0">
                <a:cs typeface="Times New Roman" pitchFamily="18" charset="0"/>
              </a:rPr>
              <a:t>to infectious blood. This can occur </a:t>
            </a:r>
            <a:r>
              <a:rPr lang="en-MY" sz="2600" dirty="0">
                <a:cs typeface="Times New Roman" pitchFamily="18" charset="0"/>
              </a:rPr>
              <a:t>through:</a:t>
            </a:r>
          </a:p>
          <a:p>
            <a:pPr marL="457200" indent="-457200">
              <a:buFontTx/>
              <a:buAutoNum type="alphaLcParenBoth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Receipt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of contaminated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blood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transfusions,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blood products </a:t>
            </a:r>
          </a:p>
          <a:p>
            <a:pPr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    </a:t>
            </a:r>
            <a:r>
              <a:rPr lang="en-MY" sz="2400" b="1" i="1" dirty="0">
                <a:solidFill>
                  <a:srgbClr val="002060"/>
                </a:solidFill>
                <a:cs typeface="Times New Roman" pitchFamily="18" charset="0"/>
              </a:rPr>
              <a:t>(</a:t>
            </a:r>
            <a:r>
              <a:rPr lang="en-MY" sz="2400" b="1" i="1" dirty="0">
                <a:solidFill>
                  <a:srgbClr val="3C4245"/>
                </a:solidFill>
                <a:cs typeface="Times New Roman" pitchFamily="18" charset="0"/>
              </a:rPr>
              <a:t>unscreened blood and blood products</a:t>
            </a:r>
            <a:r>
              <a:rPr lang="en-MY" sz="2600" dirty="0">
                <a:solidFill>
                  <a:srgbClr val="3C4245"/>
                </a:solidFill>
                <a:cs typeface="Times New Roman" pitchFamily="18" charset="0"/>
              </a:rPr>
              <a:t>)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 and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organ transplants</a:t>
            </a:r>
            <a:r>
              <a:rPr lang="en-MY" sz="2600" dirty="0">
                <a:solidFill>
                  <a:srgbClr val="002060"/>
                </a:solidFill>
                <a:cs typeface="Times New Roman" pitchFamily="18" charset="0"/>
              </a:rPr>
              <a:t>; </a:t>
            </a:r>
          </a:p>
          <a:p>
            <a:pPr algn="ctr">
              <a:defRPr/>
            </a:pPr>
            <a:r>
              <a:rPr lang="en-MY" sz="2600" dirty="0" smtClean="0">
                <a:solidFill>
                  <a:srgbClr val="002060"/>
                </a:solidFill>
                <a:cs typeface="Times New Roman" pitchFamily="18" charset="0"/>
              </a:rPr>
              <a:t>(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b)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Injections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given with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contaminated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syringes </a:t>
            </a: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and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needle-</a:t>
            </a: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stick   injuries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in  health-care settings; </a:t>
            </a:r>
          </a:p>
          <a:p>
            <a:pPr>
              <a:defRPr/>
            </a:pPr>
            <a:r>
              <a:rPr lang="en-MY" sz="2600" b="1" dirty="0">
                <a:cs typeface="Times New Roman" pitchFamily="18" charset="0"/>
              </a:rPr>
              <a:t>(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c)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Reuse or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inadequate sterilization </a:t>
            </a:r>
            <a:r>
              <a:rPr lang="en-MY" sz="2600" dirty="0">
                <a:solidFill>
                  <a:srgbClr val="3C4245"/>
                </a:solidFill>
                <a:cs typeface="Times New Roman" pitchFamily="18" charset="0"/>
              </a:rPr>
              <a:t>of </a:t>
            </a: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medical equipment, 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especially syringes and needles in healthcare settings</a:t>
            </a:r>
            <a:endParaRPr lang="en-MY" sz="2600" b="1" dirty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  (d) Injection drug users (IVU)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  (e)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HCV -infected mother to new-born baby 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   (f</a:t>
            </a:r>
            <a:r>
              <a:rPr lang="en-MY" sz="2600" b="1" dirty="0">
                <a:cs typeface="Times New Roman" pitchFamily="18" charset="0"/>
              </a:rPr>
              <a:t>)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sex </a:t>
            </a:r>
            <a:r>
              <a:rPr lang="en-MY" sz="2600" dirty="0">
                <a:cs typeface="Times New Roman" pitchFamily="18" charset="0"/>
              </a:rPr>
              <a:t>with an infected person or </a:t>
            </a:r>
          </a:p>
          <a:p>
            <a:pPr>
              <a:defRPr/>
            </a:pPr>
            <a:r>
              <a:rPr lang="en-MY" sz="2600" b="1" dirty="0">
                <a:cs typeface="Times New Roman" pitchFamily="18" charset="0"/>
              </a:rPr>
              <a:t>        (g)Sharing of </a:t>
            </a:r>
            <a:r>
              <a:rPr lang="en-MY" sz="2600" dirty="0">
                <a:cs typeface="Times New Roman" pitchFamily="18" charset="0"/>
              </a:rPr>
              <a:t>contaminated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personal items </a:t>
            </a:r>
            <a:r>
              <a:rPr lang="en-MY" sz="2600" dirty="0" smtClean="0">
                <a:cs typeface="Times New Roman" pitchFamily="18" charset="0"/>
              </a:rPr>
              <a:t>.</a:t>
            </a:r>
            <a:endParaRPr lang="en-MY" sz="260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b="1" dirty="0">
                <a:cs typeface="Times New Roman" pitchFamily="18" charset="0"/>
              </a:rPr>
              <a:t>No </a:t>
            </a:r>
            <a:r>
              <a:rPr lang="en-MY" sz="2400" dirty="0">
                <a:cs typeface="Times New Roman" pitchFamily="18" charset="0"/>
              </a:rPr>
              <a:t>spread through breast milk, food or water, or by casual contact such</a:t>
            </a:r>
          </a:p>
          <a:p>
            <a:pPr algn="ctr">
              <a:defRPr/>
            </a:pPr>
            <a:r>
              <a:rPr lang="en-MY" sz="2400" dirty="0">
                <a:cs typeface="Times New Roman" pitchFamily="18" charset="0"/>
              </a:rPr>
              <a:t> as hugging, kissing and sharing food or drinks with an infected person</a:t>
            </a:r>
            <a:r>
              <a:rPr lang="en-MY" sz="2200" dirty="0">
                <a:cs typeface="Times New Roman" pitchFamily="18" charset="0"/>
              </a:rPr>
              <a:t>.</a:t>
            </a:r>
          </a:p>
        </p:txBody>
      </p:sp>
      <p:pic>
        <p:nvPicPr>
          <p:cNvPr id="1434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-100014"/>
            <a:ext cx="1573212" cy="1656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6232588" y="4205172"/>
            <a:ext cx="2257425" cy="892175"/>
          </a:xfrm>
          <a:prstGeom prst="rect">
            <a:avLst/>
          </a:prstGeom>
          <a:noFill/>
          <a:ln w="254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MY" sz="2400" dirty="0">
                <a:cs typeface="Times New Roman" pitchFamily="18" charset="0"/>
              </a:rPr>
              <a:t>but these are less common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ight Brace 6"/>
          <p:cNvSpPr/>
          <p:nvPr/>
        </p:nvSpPr>
        <p:spPr>
          <a:xfrm>
            <a:off x="4776465" y="4179043"/>
            <a:ext cx="2327920" cy="944432"/>
          </a:xfrm>
          <a:prstGeom prst="righ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2722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5FCD50F-709C-4120-B12A-D73D65265FA1}" type="slidenum">
              <a:rPr lang="ar-SA" smtClean="0"/>
              <a:pPr eaLnBrk="1" hangingPunct="1"/>
              <a:t>7</a:t>
            </a:fld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-108520" y="381775"/>
            <a:ext cx="9102244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Following initial infection,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approximately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80%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of people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do not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exhibit any symptoms.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600" dirty="0">
                <a:cs typeface="Times New Roman" pitchFamily="18" charset="0"/>
              </a:rPr>
              <a:t>Those </a:t>
            </a:r>
            <a:r>
              <a:rPr lang="en-MY" sz="2600" b="1" dirty="0">
                <a:cs typeface="Times New Roman" pitchFamily="18" charset="0"/>
              </a:rPr>
              <a:t>people who are acutely symptomatic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may exhibit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dirty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fever, fatigue, decreased appetite, nausea, vomiting, abdominal pain, dark urine, grey coloured faeces, joint pain and jaundice</a:t>
            </a:r>
            <a:r>
              <a:rPr lang="en-MY" sz="2600" dirty="0">
                <a:solidFill>
                  <a:srgbClr val="002060"/>
                </a:solidFill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About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55-85% </a:t>
            </a:r>
            <a:r>
              <a:rPr lang="en-MY" sz="2400" b="1" dirty="0">
                <a:cs typeface="Times New Roman" pitchFamily="18" charset="0"/>
              </a:rPr>
              <a:t>of newly infected persons develop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chronic disease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60- 70% </a:t>
            </a:r>
            <a:r>
              <a:rPr lang="en-MY" sz="2400" b="1" dirty="0">
                <a:cs typeface="Times New Roman" pitchFamily="18" charset="0"/>
              </a:rPr>
              <a:t>of chronically infected people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cs typeface="Times New Roman" pitchFamily="18" charset="0"/>
              </a:rPr>
              <a:t>develop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chronic liver disease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;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15-30% </a:t>
            </a:r>
            <a:r>
              <a:rPr lang="en-MY" sz="2400" b="1" dirty="0">
                <a:cs typeface="Times New Roman" pitchFamily="18" charset="0"/>
              </a:rPr>
              <a:t>develop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cirrhosis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1-5% die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from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cirrhosis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or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liver cancer. </a:t>
            </a:r>
            <a:endParaRPr lang="en-MY" sz="24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MY" sz="2200" b="1" dirty="0" smtClean="0">
                <a:solidFill>
                  <a:srgbClr val="002060"/>
                </a:solidFill>
                <a:cs typeface="Times New Roman" pitchFamily="18" charset="0"/>
              </a:rPr>
              <a:t>In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25%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of liver cancer patients, the underlying cause is hepatitis C</a:t>
            </a:r>
            <a:r>
              <a:rPr lang="en-MY" sz="2200" dirty="0">
                <a:solidFill>
                  <a:srgbClr val="002060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4207817" y="67266"/>
            <a:ext cx="2168525" cy="461963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SYMPTOMS</a:t>
            </a:r>
          </a:p>
        </p:txBody>
      </p:sp>
      <p:pic>
        <p:nvPicPr>
          <p:cNvPr id="15365" name="Picture 5" descr="HEPATITIS SYMPTOMS vector infographic template de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1118" y="51858"/>
            <a:ext cx="1868463" cy="15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Rectangle 8"/>
          <p:cNvSpPr>
            <a:spLocks noChangeArrowheads="1"/>
          </p:cNvSpPr>
          <p:nvPr/>
        </p:nvSpPr>
        <p:spPr bwMode="auto">
          <a:xfrm>
            <a:off x="5045085" y="4526413"/>
            <a:ext cx="41764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1400" i="1" dirty="0"/>
              <a:t>Liver disease progression in Hepatitis C virus infection</a:t>
            </a:r>
            <a:r>
              <a:rPr lang="en-MY" sz="1400" dirty="0"/>
              <a:t>, </a:t>
            </a:r>
          </a:p>
        </p:txBody>
      </p:sp>
      <p:pic>
        <p:nvPicPr>
          <p:cNvPr id="15367" name="Picture 7" descr="Liver disease progression in Hepatitis C virus infection, 3D illustr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443" y="3140160"/>
            <a:ext cx="3490714" cy="1376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"/>
          <p:cNvSpPr>
            <a:spLocks noChangeArrowheads="1"/>
          </p:cNvSpPr>
          <p:nvPr/>
        </p:nvSpPr>
        <p:spPr bwMode="auto">
          <a:xfrm>
            <a:off x="1763688" y="5429311"/>
            <a:ext cx="419792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 Incubation Period</a:t>
            </a:r>
          </a:p>
          <a:p>
            <a:r>
              <a:rPr lang="en-MY" sz="2400" dirty="0" smtClean="0">
                <a:cs typeface="Times New Roman" pitchFamily="18" charset="0"/>
              </a:rPr>
              <a:t>for </a:t>
            </a:r>
            <a:r>
              <a:rPr lang="en-MY" sz="2400" dirty="0">
                <a:cs typeface="Times New Roman" pitchFamily="18" charset="0"/>
              </a:rPr>
              <a:t>HCV is 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2 </a:t>
            </a:r>
            <a:r>
              <a:rPr lang="en-MY" sz="2400" b="1" dirty="0" err="1">
                <a:solidFill>
                  <a:srgbClr val="C00000"/>
                </a:solidFill>
                <a:cs typeface="Times New Roman" pitchFamily="18" charset="0"/>
              </a:rPr>
              <a:t>Wks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 to 6 </a:t>
            </a:r>
            <a:r>
              <a:rPr lang="en-MY" sz="2400" b="1" dirty="0" err="1">
                <a:solidFill>
                  <a:srgbClr val="C00000"/>
                </a:solidFill>
                <a:cs typeface="Times New Roman" pitchFamily="18" charset="0"/>
              </a:rPr>
              <a:t>Mths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44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820CE209-AF94-43DC-ACD8-84F2216AABD7}" type="slidenum">
              <a:rPr lang="ar-SA" smtClean="0"/>
              <a:pPr eaLnBrk="1" hangingPunct="1"/>
              <a:t>8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-29910" y="116548"/>
            <a:ext cx="928243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>
                <a:cs typeface="Times New Roman" pitchFamily="18" charset="0"/>
              </a:rPr>
              <a:t>Diagnosis of </a:t>
            </a:r>
            <a:r>
              <a:rPr lang="en-MY" sz="2600" b="1" u="sng" dirty="0">
                <a:solidFill>
                  <a:srgbClr val="0070C0"/>
                </a:solidFill>
                <a:cs typeface="Times New Roman" pitchFamily="18" charset="0"/>
              </a:rPr>
              <a:t>acute infection </a:t>
            </a:r>
            <a:r>
              <a:rPr lang="en-MY" sz="2600" b="1" dirty="0" smtClean="0">
                <a:solidFill>
                  <a:srgbClr val="0070C0"/>
                </a:solidFill>
                <a:cs typeface="Times New Roman" pitchFamily="18" charset="0"/>
              </a:rPr>
              <a:t>is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often missed </a:t>
            </a: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because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a </a:t>
            </a:r>
            <a:r>
              <a:rPr lang="en-MY" sz="2600" b="1" dirty="0">
                <a:cs typeface="Times New Roman" pitchFamily="18" charset="0"/>
              </a:rPr>
              <a:t>majority have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no symptoms</a:t>
            </a: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MY" sz="2600" dirty="0">
                <a:cs typeface="Times New Roman" pitchFamily="18" charset="0"/>
              </a:rPr>
              <a:t> </a:t>
            </a:r>
            <a:r>
              <a:rPr lang="en-MY" sz="2600" b="1" dirty="0">
                <a:cs typeface="Times New Roman" pitchFamily="18" charset="0"/>
              </a:rPr>
              <a:t>Common methods is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antibody</a:t>
            </a:r>
            <a:r>
              <a:rPr lang="en-MY" sz="2600" b="1" dirty="0">
                <a:cs typeface="Times New Roman" pitchFamily="18" charset="0"/>
              </a:rPr>
              <a:t> detection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cannot</a:t>
            </a:r>
            <a:r>
              <a:rPr lang="en-MY" sz="2600" b="1" dirty="0" smtClean="0">
                <a:cs typeface="Times New Roman" pitchFamily="18" charset="0"/>
              </a:rPr>
              <a:t> </a:t>
            </a:r>
            <a:r>
              <a:rPr lang="en-MY" sz="2600" b="1" dirty="0">
                <a:cs typeface="Times New Roman" pitchFamily="18" charset="0"/>
              </a:rPr>
              <a:t>differentiate  between </a:t>
            </a:r>
            <a:r>
              <a:rPr lang="en-MY" sz="2600" b="1" i="1" dirty="0">
                <a:solidFill>
                  <a:srgbClr val="FF0000"/>
                </a:solidFill>
                <a:cs typeface="Times New Roman" pitchFamily="18" charset="0"/>
              </a:rPr>
              <a:t>acute</a:t>
            </a:r>
            <a:r>
              <a:rPr lang="en-MY" sz="2600" b="1" i="1" dirty="0">
                <a:cs typeface="Times New Roman" pitchFamily="18" charset="0"/>
              </a:rPr>
              <a:t> and </a:t>
            </a:r>
            <a:r>
              <a:rPr lang="en-MY" sz="2600" b="1" i="1" dirty="0">
                <a:solidFill>
                  <a:srgbClr val="FF0000"/>
                </a:solidFill>
                <a:cs typeface="Times New Roman" pitchFamily="18" charset="0"/>
              </a:rPr>
              <a:t>chronic</a:t>
            </a:r>
            <a:r>
              <a:rPr lang="en-MY" sz="2600" b="1" i="1" dirty="0">
                <a:cs typeface="Times New Roman" pitchFamily="18" charset="0"/>
              </a:rPr>
              <a:t> infectio</a:t>
            </a:r>
            <a:r>
              <a:rPr lang="en-MY" sz="2600" i="1" dirty="0">
                <a:cs typeface="Times New Roman" pitchFamily="18" charset="0"/>
              </a:rPr>
              <a:t>n</a:t>
            </a:r>
            <a:r>
              <a:rPr lang="en-MY" sz="2600" dirty="0"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600" b="1" u="sng" dirty="0">
                <a:solidFill>
                  <a:srgbClr val="0070C0"/>
                </a:solidFill>
                <a:cs typeface="Times New Roman" pitchFamily="18" charset="0"/>
              </a:rPr>
              <a:t>In chronic HCV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infection, is also often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undiagnosed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</a:p>
          <a:p>
            <a:pPr marL="342900" indent="-342900" algn="ctr">
              <a:buFont typeface="Arial" panose="020B0604020202020204" pitchFamily="34" charset="0"/>
              <a:buChar char="•"/>
              <a:defRPr/>
            </a:pP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    </a:t>
            </a:r>
            <a:r>
              <a:rPr lang="en-MY" sz="2600" dirty="0">
                <a:cs typeface="Times New Roman" pitchFamily="18" charset="0"/>
              </a:rPr>
              <a:t>because remains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asymptomati</a:t>
            </a: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c </a:t>
            </a:r>
            <a:r>
              <a:rPr lang="en-MY" sz="2600" b="1" dirty="0">
                <a:cs typeface="Times New Roman" pitchFamily="18" charset="0"/>
              </a:rPr>
              <a:t>until decades </a:t>
            </a:r>
            <a:r>
              <a:rPr lang="en-MY" sz="2600" dirty="0">
                <a:cs typeface="Times New Roman" pitchFamily="18" charset="0"/>
              </a:rPr>
              <a:t>after infection     </a:t>
            </a:r>
          </a:p>
          <a:p>
            <a:pPr algn="ctr">
              <a:defRPr/>
            </a:pPr>
            <a:r>
              <a:rPr lang="en-MY" sz="2600" dirty="0">
                <a:cs typeface="Times New Roman" pitchFamily="18" charset="0"/>
              </a:rPr>
              <a:t>when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symptoms</a:t>
            </a:r>
            <a:r>
              <a:rPr lang="en-MY" sz="2600" dirty="0">
                <a:cs typeface="Times New Roman" pitchFamily="18" charset="0"/>
              </a:rPr>
              <a:t> develop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secondary to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serious liver damage</a:t>
            </a:r>
            <a:r>
              <a:rPr lang="en-MY" sz="2600" dirty="0" smtClean="0">
                <a:solidFill>
                  <a:srgbClr val="00B050"/>
                </a:solidFill>
                <a:cs typeface="Times New Roman" pitchFamily="18" charset="0"/>
              </a:rPr>
              <a:t>.</a:t>
            </a:r>
          </a:p>
          <a:p>
            <a:pPr algn="ctr">
              <a:defRPr/>
            </a:pPr>
            <a:endParaRPr lang="en-MY" sz="2600" dirty="0">
              <a:solidFill>
                <a:srgbClr val="00B05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600" b="1" dirty="0" smtClean="0">
                <a:solidFill>
                  <a:srgbClr val="C00000"/>
                </a:solidFill>
                <a:cs typeface="Times New Roman" pitchFamily="18" charset="0"/>
              </a:rPr>
              <a:t>      HCV </a:t>
            </a:r>
            <a:r>
              <a:rPr lang="en-MY" sz="2600" b="1" dirty="0">
                <a:solidFill>
                  <a:srgbClr val="C00000"/>
                </a:solidFill>
                <a:cs typeface="Times New Roman" pitchFamily="18" charset="0"/>
              </a:rPr>
              <a:t>infection is </a:t>
            </a:r>
            <a:r>
              <a:rPr lang="en-MY" sz="2600" b="1" u="sng" dirty="0">
                <a:solidFill>
                  <a:srgbClr val="C00000"/>
                </a:solidFill>
                <a:cs typeface="Times New Roman" pitchFamily="18" charset="0"/>
              </a:rPr>
              <a:t>diagnosed in 2 </a:t>
            </a:r>
            <a:r>
              <a:rPr lang="en-MY" sz="2600" b="1" dirty="0">
                <a:solidFill>
                  <a:srgbClr val="C00000"/>
                </a:solidFill>
                <a:cs typeface="Times New Roman" pitchFamily="18" charset="0"/>
              </a:rPr>
              <a:t>steps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600" dirty="0">
                <a:cs typeface="Times New Roman" pitchFamily="18" charset="0"/>
              </a:rPr>
              <a:t>The presence </a:t>
            </a:r>
            <a:r>
              <a:rPr lang="en-MY" sz="2600" b="1" dirty="0">
                <a:cs typeface="Times New Roman" pitchFamily="18" charset="0"/>
              </a:rPr>
              <a:t>of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antibodies </a:t>
            </a: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against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HCV (anti-HCV)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indicates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that a person is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infected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  or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has been infected</a:t>
            </a:r>
            <a:r>
              <a:rPr lang="en-MY" sz="2600" dirty="0">
                <a:solidFill>
                  <a:srgbClr val="002060"/>
                </a:solidFill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   The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HCV recombinant immunoblot assay (RIBA) 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MY" sz="2600" b="1" dirty="0" smtClean="0">
                <a:cs typeface="Times New Roman" pitchFamily="18" charset="0"/>
              </a:rPr>
              <a:t>  Present </a:t>
            </a:r>
            <a:r>
              <a:rPr lang="en-MY" sz="2600" b="1" dirty="0">
                <a:cs typeface="Times New Roman" pitchFamily="18" charset="0"/>
              </a:rPr>
              <a:t>HCV Abs in the blood for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more than six months</a:t>
            </a:r>
            <a:r>
              <a:rPr lang="en-MY" sz="2600" b="1" dirty="0">
                <a:cs typeface="Times New Roman" pitchFamily="18" charset="0"/>
              </a:rPr>
              <a:t> </a:t>
            </a:r>
            <a:r>
              <a:rPr lang="en-MY" sz="2600" b="1" dirty="0" smtClean="0">
                <a:cs typeface="Times New Roman" pitchFamily="18" charset="0"/>
              </a:rPr>
              <a:t>is </a:t>
            </a:r>
            <a:r>
              <a:rPr lang="en-MY" sz="2600" b="1" dirty="0">
                <a:cs typeface="Times New Roman" pitchFamily="18" charset="0"/>
              </a:rPr>
              <a:t>a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Because about 30% of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HCV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infected people ,spontaneousl</a:t>
            </a:r>
            <a:r>
              <a:rPr lang="en-MY" sz="2800" b="1" dirty="0">
                <a:solidFill>
                  <a:srgbClr val="009900"/>
                </a:solidFill>
                <a:cs typeface="Times New Roman" pitchFamily="18" charset="0"/>
              </a:rPr>
              <a:t>y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clear the </a:t>
            </a: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infection </a:t>
            </a:r>
            <a:r>
              <a:rPr lang="en-MY" sz="2800" b="1" dirty="0">
                <a:cs typeface="Times New Roman" pitchFamily="18" charset="0"/>
              </a:rPr>
              <a:t>by </a:t>
            </a:r>
            <a:r>
              <a:rPr lang="en-MY" sz="2800" dirty="0">
                <a:cs typeface="Times New Roman" pitchFamily="18" charset="0"/>
              </a:rPr>
              <a:t>a </a:t>
            </a:r>
            <a:r>
              <a:rPr lang="en-MY" sz="2800" b="1" dirty="0">
                <a:cs typeface="Times New Roman" pitchFamily="18" charset="0"/>
              </a:rPr>
              <a:t>strong immune response without the need for treatment</a:t>
            </a:r>
            <a:r>
              <a:rPr lang="en-MY" sz="2800" dirty="0" smtClean="0">
                <a:solidFill>
                  <a:srgbClr val="3C4245"/>
                </a:solidFill>
                <a:cs typeface="Times New Roman" pitchFamily="18" charset="0"/>
              </a:rPr>
              <a:t>.</a:t>
            </a:r>
            <a:r>
              <a:rPr lang="en-MY" sz="2800" dirty="0">
                <a:solidFill>
                  <a:srgbClr val="3C4245"/>
                </a:solidFill>
                <a:cs typeface="Times New Roman" pitchFamily="18" charset="0"/>
              </a:rPr>
              <a:t> </a:t>
            </a:r>
            <a:r>
              <a:rPr lang="en-MY" sz="2000" dirty="0">
                <a:solidFill>
                  <a:srgbClr val="3C4245"/>
                </a:solidFill>
                <a:cs typeface="Times New Roman" pitchFamily="18" charset="0"/>
              </a:rPr>
              <a:t>So </a:t>
            </a:r>
            <a:r>
              <a:rPr lang="en-MY" sz="2000" b="1" dirty="0">
                <a:solidFill>
                  <a:srgbClr val="3C4245"/>
                </a:solidFill>
                <a:cs typeface="Times New Roman" pitchFamily="18" charset="0"/>
              </a:rPr>
              <a:t>they will still test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positive</a:t>
            </a:r>
            <a:r>
              <a:rPr lang="en-MY" sz="2000" dirty="0">
                <a:solidFill>
                  <a:srgbClr val="3C4245"/>
                </a:solidFill>
                <a:cs typeface="Times New Roman" pitchFamily="18" charset="0"/>
              </a:rPr>
              <a:t> </a:t>
            </a:r>
            <a:r>
              <a:rPr lang="en-MY" sz="2000" b="1" dirty="0">
                <a:cs typeface="Times New Roman" pitchFamily="18" charset="0"/>
              </a:rPr>
              <a:t>for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 anti-HCV Abs </a:t>
            </a:r>
            <a:endParaRPr lang="en-MY" sz="2000" dirty="0">
              <a:solidFill>
                <a:srgbClr val="3C4245"/>
              </a:solidFill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MY" sz="2800" dirty="0">
                <a:solidFill>
                  <a:srgbClr val="3C4245"/>
                </a:solidFill>
                <a:cs typeface="Times New Roman" pitchFamily="18" charset="0"/>
              </a:rPr>
              <a:t> </a:t>
            </a:r>
            <a:endParaRPr lang="en-MY" sz="2600" b="1" dirty="0">
              <a:cs typeface="Times New Roman" pitchFamily="18" charset="0"/>
            </a:endParaRP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5160949" y="98400"/>
            <a:ext cx="2592388" cy="522288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8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Diagnosis</a:t>
            </a: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Right Arrow 1"/>
          <p:cNvSpPr/>
          <p:nvPr/>
        </p:nvSpPr>
        <p:spPr>
          <a:xfrm>
            <a:off x="7596188" y="6381750"/>
            <a:ext cx="1541462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9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-60325"/>
            <a:ext cx="1259632" cy="1041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590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0528" y="188640"/>
            <a:ext cx="950505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MY" sz="2600" dirty="0" smtClean="0">
                <a:solidFill>
                  <a:srgbClr val="3C4245"/>
                </a:solidFill>
                <a:cs typeface="Times New Roman" pitchFamily="18" charset="0"/>
              </a:rPr>
              <a:t>So </a:t>
            </a: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they will still test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positive</a:t>
            </a:r>
            <a:r>
              <a:rPr lang="en-MY" sz="2600" dirty="0">
                <a:solidFill>
                  <a:srgbClr val="3C4245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cs typeface="Times New Roman" pitchFamily="18" charset="0"/>
              </a:rPr>
              <a:t>for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anti-HCV Abs </a:t>
            </a:r>
            <a:r>
              <a:rPr lang="en-MY" sz="2600" b="1" dirty="0">
                <a:cs typeface="Times New Roman" pitchFamily="18" charset="0"/>
              </a:rPr>
              <a:t>although</a:t>
            </a: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 no longer infected, </a:t>
            </a:r>
            <a:r>
              <a:rPr lang="en-MY" sz="2600" b="1" dirty="0">
                <a:cs typeface="Times New Roman" pitchFamily="18" charset="0"/>
              </a:rPr>
              <a:t>and </a:t>
            </a:r>
            <a:r>
              <a:rPr lang="en-MY" sz="2600" b="1" dirty="0" smtClean="0">
                <a:cs typeface="Times New Roman" pitchFamily="18" charset="0"/>
              </a:rPr>
              <a:t>diagnosis   </a:t>
            </a:r>
            <a:r>
              <a:rPr lang="en-MY" sz="2600" b="1" dirty="0">
                <a:cs typeface="Times New Roman" pitchFamily="18" charset="0"/>
              </a:rPr>
              <a:t>of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chronic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i</a:t>
            </a:r>
            <a:r>
              <a:rPr lang="en-MY" sz="2600" b="1" dirty="0" smtClean="0">
                <a:cs typeface="Times New Roman" pitchFamily="18" charset="0"/>
              </a:rPr>
              <a:t>nfection</a:t>
            </a:r>
          </a:p>
          <a:p>
            <a:pPr marL="285750" indent="-285750" algn="ctr">
              <a:buFont typeface="Wingdings" pitchFamily="2" charset="2"/>
              <a:buChar char="q"/>
              <a:defRPr/>
            </a:pPr>
            <a:endParaRPr lang="en-MY" sz="2600" b="1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HCV RNA  by RT-PCR </a:t>
            </a:r>
            <a:r>
              <a:rPr lang="en-MY" sz="2600" b="1" dirty="0">
                <a:cs typeface="Times New Roman" pitchFamily="18" charset="0"/>
              </a:rPr>
              <a:t>used to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confirm </a:t>
            </a:r>
            <a:r>
              <a:rPr lang="en-MY" sz="2600" b="1" dirty="0">
                <a:cs typeface="Times New Roman" pitchFamily="18" charset="0"/>
              </a:rPr>
              <a:t>the diagnosis.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600" dirty="0">
                <a:solidFill>
                  <a:schemeClr val="tx2"/>
                </a:solidFill>
                <a:cs typeface="Times New Roman" pitchFamily="18" charset="0"/>
              </a:rPr>
              <a:t>Diagnosis</a:t>
            </a:r>
            <a:r>
              <a:rPr lang="en-MY" sz="2600" dirty="0">
                <a:cs typeface="Times New Roman" pitchFamily="18" charset="0"/>
              </a:rPr>
              <a:t> is </a:t>
            </a:r>
            <a:r>
              <a:rPr lang="en-MY" sz="2600" b="1" dirty="0">
                <a:cs typeface="Times New Roman" pitchFamily="18" charset="0"/>
              </a:rPr>
              <a:t>confirmed by 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liver biopsy </a:t>
            </a: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or </a:t>
            </a: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variety </a:t>
            </a: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of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non-invasive </a:t>
            </a:r>
            <a:r>
              <a:rPr lang="en-MY" sz="2600" dirty="0">
                <a:cs typeface="Times New Roman" pitchFamily="18" charset="0"/>
              </a:rPr>
              <a:t>tests for assessment of the</a:t>
            </a: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MY" sz="2600" dirty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degree of </a:t>
            </a: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liver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damage </a:t>
            </a:r>
            <a:r>
              <a:rPr lang="en-MY" sz="2600" dirty="0">
                <a:solidFill>
                  <a:srgbClr val="3C4245"/>
                </a:solidFill>
                <a:cs typeface="Times New Roman" pitchFamily="18" charset="0"/>
              </a:rPr>
              <a:t>(fibrosis and cirrhosis). </a:t>
            </a:r>
            <a:r>
              <a:rPr lang="en-MY" sz="2600" dirty="0" smtClean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endParaRPr lang="en-MY" sz="2600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 In addition,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identify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the genotype </a:t>
            </a: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of </a:t>
            </a:r>
            <a:r>
              <a:rPr lang="en-MY" sz="2600" b="1" dirty="0" smtClean="0">
                <a:cs typeface="Times New Roman" pitchFamily="18" charset="0"/>
              </a:rPr>
              <a:t>HCV </a:t>
            </a:r>
            <a:r>
              <a:rPr lang="en-MY" sz="2600" dirty="0" smtClean="0">
                <a:solidFill>
                  <a:srgbClr val="3C4245"/>
                </a:solidFill>
                <a:cs typeface="Times New Roman" pitchFamily="18" charset="0"/>
              </a:rPr>
              <a:t>should </a:t>
            </a:r>
            <a:r>
              <a:rPr lang="en-MY" sz="2600" dirty="0">
                <a:solidFill>
                  <a:srgbClr val="3C4245"/>
                </a:solidFill>
                <a:cs typeface="Times New Roman" pitchFamily="18" charset="0"/>
              </a:rPr>
              <a:t>be done </a:t>
            </a:r>
            <a:endParaRPr lang="en-MY" sz="2600" b="1" dirty="0">
              <a:solidFill>
                <a:srgbClr val="3C4245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There are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7 HCV </a:t>
            </a: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genotypes with their several subtypes </a:t>
            </a:r>
          </a:p>
          <a:p>
            <a:pPr>
              <a:defRPr/>
            </a:pP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           </a:t>
            </a:r>
            <a:r>
              <a:rPr lang="en-MY" sz="2600" dirty="0">
                <a:solidFill>
                  <a:srgbClr val="002060"/>
                </a:solidFill>
                <a:cs typeface="Times New Roman" pitchFamily="18" charset="0"/>
              </a:rPr>
              <a:t>and they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respond differently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to treatment.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The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distribution</a:t>
            </a:r>
            <a:r>
              <a:rPr lang="en-MY" sz="2600" b="1" dirty="0">
                <a:solidFill>
                  <a:srgbClr val="9900FF"/>
                </a:solidFill>
                <a:cs typeface="Times New Roman" pitchFamily="18" charset="0"/>
              </a:rPr>
              <a:t> of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these </a:t>
            </a:r>
            <a:r>
              <a:rPr lang="en-MY" sz="2600" dirty="0">
                <a:cs typeface="Times New Roman" pitchFamily="18" charset="0"/>
              </a:rPr>
              <a:t>HCV genotypes varies by region</a:t>
            </a:r>
            <a:endParaRPr lang="en-MY" sz="2600" b="1" dirty="0">
              <a:solidFill>
                <a:srgbClr val="00206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dirty="0">
                <a:solidFill>
                  <a:srgbClr val="3C4245"/>
                </a:solidFill>
                <a:cs typeface="Times New Roman" pitchFamily="18" charset="0"/>
              </a:rPr>
              <a:t>A person may be infected with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more than 1 genotype</a:t>
            </a:r>
            <a:r>
              <a:rPr lang="en-MY" sz="2600" dirty="0">
                <a:solidFill>
                  <a:srgbClr val="3C4245"/>
                </a:solidFill>
                <a:cs typeface="Times New Roman" pitchFamily="18" charset="0"/>
              </a:rPr>
              <a:t>/ subtypes 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600" dirty="0">
                <a:solidFill>
                  <a:srgbClr val="3C4245"/>
                </a:solidFill>
                <a:cs typeface="Times New Roman" pitchFamily="18" charset="0"/>
              </a:rPr>
              <a:t>The degree of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liver damage</a:t>
            </a:r>
            <a:r>
              <a:rPr lang="en-MY" sz="2600" b="1" dirty="0">
                <a:cs typeface="Times New Roman" pitchFamily="18" charset="0"/>
              </a:rPr>
              <a:t> and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HCV genotype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are used to </a:t>
            </a:r>
            <a:endParaRPr lang="en-MY" sz="26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 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guide treatment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decisions and management of the </a:t>
            </a:r>
            <a:r>
              <a:rPr lang="en-MY" sz="2600" b="1" dirty="0" smtClean="0">
                <a:solidFill>
                  <a:srgbClr val="3C4245"/>
                </a:solidFill>
                <a:cs typeface="Times New Roman" pitchFamily="18" charset="0"/>
              </a:rPr>
              <a:t>disease</a:t>
            </a:r>
            <a:endParaRPr lang="en-MY" sz="2600" dirty="0" smtClean="0">
              <a:solidFill>
                <a:srgbClr val="3C4245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072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3314</TotalTime>
  <Words>2237</Words>
  <Application>Microsoft Office PowerPoint</Application>
  <PresentationFormat>On-screen Show (4:3)</PresentationFormat>
  <Paragraphs>285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Calibri</vt:lpstr>
      <vt:lpstr>Courier New</vt:lpstr>
      <vt:lpstr>Garamond</vt:lpstr>
      <vt:lpstr>Source Sans Pro Subset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89</cp:revision>
  <dcterms:created xsi:type="dcterms:W3CDTF">2020-11-17T12:54:13Z</dcterms:created>
  <dcterms:modified xsi:type="dcterms:W3CDTF">2022-12-12T19:26:13Z</dcterms:modified>
</cp:coreProperties>
</file>